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58" r:id="rId5"/>
    <p:sldId id="259" r:id="rId6"/>
    <p:sldId id="260" r:id="rId7"/>
    <p:sldId id="261" r:id="rId8"/>
    <p:sldId id="262" r:id="rId9"/>
    <p:sldId id="270" r:id="rId10"/>
    <p:sldId id="271" r:id="rId11"/>
    <p:sldId id="272" r:id="rId12"/>
    <p:sldId id="275" r:id="rId13"/>
    <p:sldId id="274" r:id="rId14"/>
    <p:sldId id="264" r:id="rId15"/>
    <p:sldId id="265" r:id="rId16"/>
    <p:sldId id="266" r:id="rId17"/>
    <p:sldId id="276" r:id="rId18"/>
    <p:sldId id="267" r:id="rId19"/>
    <p:sldId id="268" r:id="rId20"/>
    <p:sldId id="277" r:id="rId21"/>
    <p:sldId id="278" r:id="rId22"/>
    <p:sldId id="279" r:id="rId23"/>
    <p:sldId id="26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46C117F-5CCF-4837-BE5F-2B92066CAFAF}" type="datetimeFigureOut">
              <a:rPr lang="en-US" dirty="0"/>
              <a:t>4/1/2024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4EB90BD-B6CE-46B7-997F-7313B992CCDC}" type="datetimeFigureOut">
              <a:rPr lang="en-US" dirty="0"/>
              <a:t>4/1/2024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DB9D11F-B188-461D-B23F-39381795C052}" type="datetimeFigureOut">
              <a:rPr lang="en-US" dirty="0"/>
              <a:t>4/1/2024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2E6D8D9-55A2-4063-B0F3-121F44549695}" type="datetimeFigureOut">
              <a:rPr lang="en-US" dirty="0"/>
              <a:t>4/1/2024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D4B24536-994D-4021-A283-9F449C0DB509}" type="datetimeFigureOut">
              <a:rPr lang="en-US" dirty="0"/>
              <a:t>4/1/2024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3CBBBB78-C96F-47B7-AB17-D852CA960AC9}" type="datetimeFigureOut">
              <a:rPr lang="en-US" dirty="0"/>
              <a:t>4/1/2024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4/1/2024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0578ACC-22D6-47C1-A373-4FD133E34F3C}" type="datetimeFigureOut">
              <a:rPr lang="en-US" dirty="0"/>
              <a:t>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0322" y="3030008"/>
            <a:ext cx="4698355" cy="290617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594123" y="3030008"/>
            <a:ext cx="4700059" cy="290617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331444B-B92B-4E27-8C94-BB93EAF5CB18}" type="datetimeFigureOut">
              <a:rPr lang="en-US" dirty="0"/>
              <a:t>4/1/2024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63EFA5E-FA76-400D-B3DC-F0BA90E6D107}" type="datetimeFigureOut">
              <a:rPr lang="en-US" dirty="0"/>
              <a:t>4/1/2024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4/1/2024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akivaxti.az/az/posts/detail/canaqqala-universitetinde-azerbaycanli-alimle-gours-oldu-foto-1697710950" TargetMode="External"/><Relationship Id="rId2" Type="http://schemas.openxmlformats.org/officeDocument/2006/relationships/hyperlink" Target="https://sfera.az/cemiyyet/232916/anaqqala-universitetinde-professor-ingiz-abdullayevle-grus-kecirilib-fot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31C915-B0DF-7463-BBE9-3FDDD0DC69F7}"/>
              </a:ext>
            </a:extLst>
          </p:cNvPr>
          <p:cNvSpPr>
            <a:spLocks noGrp="1"/>
          </p:cNvSpPr>
          <p:nvPr>
            <p:ph type="ctrTitle"/>
          </p:nvPr>
        </p:nvSpPr>
        <p:spPr/>
        <p:txBody>
          <a:bodyPr/>
          <a:lstStyle/>
          <a:p>
            <a:r>
              <a:rPr lang="tr-TR" sz="3200" dirty="0"/>
              <a:t>Türkiye Rusya İşbirliği Araştırma ve Uygulama Merkezi 2023 Yılı Faaliyetleri (TURUSIA-2023)</a:t>
            </a:r>
          </a:p>
        </p:txBody>
      </p:sp>
      <p:pic>
        <p:nvPicPr>
          <p:cNvPr id="4" name="Resim 3">
            <a:extLst>
              <a:ext uri="{FF2B5EF4-FFF2-40B4-BE49-F238E27FC236}">
                <a16:creationId xmlns:a16="http://schemas.microsoft.com/office/drawing/2014/main" id="{08F2343E-1A46-2F1C-560A-DC52E3C1B9C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2389" y="124210"/>
            <a:ext cx="2676463" cy="2465869"/>
          </a:xfrm>
          <a:prstGeom prst="rect">
            <a:avLst/>
          </a:prstGeom>
          <a:noFill/>
        </p:spPr>
      </p:pic>
    </p:spTree>
    <p:extLst>
      <p:ext uri="{BB962C8B-B14F-4D97-AF65-F5344CB8AC3E}">
        <p14:creationId xmlns:p14="http://schemas.microsoft.com/office/powerpoint/2010/main" val="2997732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67EB00-6E99-7527-C74D-937D6F85F1FD}"/>
              </a:ext>
            </a:extLst>
          </p:cNvPr>
          <p:cNvSpPr>
            <a:spLocks noGrp="1"/>
          </p:cNvSpPr>
          <p:nvPr>
            <p:ph type="title"/>
          </p:nvPr>
        </p:nvSpPr>
        <p:spPr/>
        <p:txBody>
          <a:bodyPr/>
          <a:lstStyle/>
          <a:p>
            <a:r>
              <a:rPr kumimoji="0" lang="tr-TR" sz="28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4)TÜRKİYE CUMHURİYETİ'NİN 100. YILINA ARMAĞAN KİTAPLARIN TANITIMI, BELGESEL FİLM GÖSTERİMİ, SÖYLEŞİ GERÇEKLEŞTİRİLDİ</a:t>
            </a:r>
            <a:endParaRPr lang="tr-TR" dirty="0"/>
          </a:p>
        </p:txBody>
      </p:sp>
      <p:sp>
        <p:nvSpPr>
          <p:cNvPr id="3" name="İçerik Yer Tutucusu 2">
            <a:extLst>
              <a:ext uri="{FF2B5EF4-FFF2-40B4-BE49-F238E27FC236}">
                <a16:creationId xmlns:a16="http://schemas.microsoft.com/office/drawing/2014/main" id="{3A2A270D-F937-16C8-54EC-9E91BC2749EF}"/>
              </a:ext>
            </a:extLst>
          </p:cNvPr>
          <p:cNvSpPr>
            <a:spLocks noGrp="1"/>
          </p:cNvSpPr>
          <p:nvPr>
            <p:ph idx="1"/>
          </p:nvPr>
        </p:nvSpPr>
        <p:spPr>
          <a:xfrm>
            <a:off x="85817" y="1937377"/>
            <a:ext cx="12041080" cy="4836285"/>
          </a:xfrm>
        </p:spPr>
        <p:txBody>
          <a:bodyPr>
            <a:normAutofit fontScale="55000" lnSpcReduction="20000"/>
          </a:bodyPr>
          <a:lstStyle/>
          <a:p>
            <a:pPr algn="just">
              <a:lnSpc>
                <a:spcPct val="107000"/>
              </a:lnSpc>
              <a:spcAft>
                <a:spcPts val="750"/>
              </a:spcAft>
            </a:pPr>
            <a:r>
              <a:rPr lang="tr-TR" sz="3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Programın açılışında Öğr. Gör. Zafer Tural ile Dr. Öğr. Üyesi Ezgi Ertek Babaç'ın Azeri şarkılarından oluşan mini konserleri izleyicilerden büyük alkış aldı.</a:t>
            </a:r>
            <a:endParaRPr lang="tr-TR" sz="3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tr-TR" sz="3800"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Prof.Dr</a:t>
            </a:r>
            <a:r>
              <a:rPr lang="tr-TR" sz="3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a:t>
            </a:r>
            <a:r>
              <a:rPr lang="tr-TR" sz="3800"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Çingiz</a:t>
            </a:r>
            <a:r>
              <a:rPr lang="tr-TR" sz="3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a:t>
            </a:r>
            <a:r>
              <a:rPr lang="tr-TR" sz="3800"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Abdullayev'in</a:t>
            </a:r>
            <a:r>
              <a:rPr lang="tr-TR" sz="3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hazırladığı, Türkiye'nin çok kültürlülüğünü ele alan "Muhit" adlı belgesel filmin gösteriminin ardından TURUSIA müdürü Prof. Dr. Vedat Çalışkan ve Çanakkale </a:t>
            </a:r>
            <a:r>
              <a:rPr lang="tr-TR" sz="3800"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Onsekiz</a:t>
            </a:r>
            <a:r>
              <a:rPr lang="tr-TR" sz="3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Mart Üniversitesi Rektörü Prof. Dr. R. Cüneyt Erenoğlu da birer konuşma ile konukları selamladılar. Halka açık olarak düzenlenen etkinliğe Rektör yardımcısı Prof. Dr. Dinçay Köksal, Lapseki MYO Müdürü Doç. Dr. Engin Gür, </a:t>
            </a:r>
            <a:r>
              <a:rPr lang="tr-TR" sz="3800"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Belarus</a:t>
            </a:r>
            <a:r>
              <a:rPr lang="tr-TR" sz="3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Çanakkale Fahri Konsolosu Rıdvan Demirhan ve davetliler katıldılar.</a:t>
            </a:r>
            <a:endParaRPr lang="tr-TR" sz="3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tr-TR" sz="3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Prof. Dr. </a:t>
            </a:r>
            <a:r>
              <a:rPr lang="tr-TR" sz="3800"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Abdullayev’e</a:t>
            </a:r>
            <a:r>
              <a:rPr lang="tr-TR" sz="3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eşlik eden Prof. Dr. Çalışkan, 19 Ekim 2023 Perşembe günü rektörlüğe teşekkür ziyaretinde bulundular. Ziyarette karşılıklı hatıra takdimleri gerçekleşti. Önümüzdeki günlerde Azerbaycan üniversiteleri ile ÇOMU arasında iş birliği konularının ele alınması kararlaştırıldı. Görüşmede, Türkiye ile Azerbaycan arasında her geçen gün gelişen ikili ilişkilere paralel olarak, bilim ve eğitim alanlarındaki iş birliklerini geliştirmenin önemi vurgulandı.</a:t>
            </a:r>
            <a:endParaRPr lang="tr-TR" sz="3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052519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DC65F1-B845-6092-F765-1261F2D29E72}"/>
              </a:ext>
            </a:extLst>
          </p:cNvPr>
          <p:cNvSpPr>
            <a:spLocks noGrp="1"/>
          </p:cNvSpPr>
          <p:nvPr>
            <p:ph type="title"/>
          </p:nvPr>
        </p:nvSpPr>
        <p:spPr/>
        <p:txBody>
          <a:bodyPr/>
          <a:lstStyle/>
          <a:p>
            <a:r>
              <a:rPr kumimoji="0" lang="tr-TR" sz="28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4)TÜRKİYE CUMHURİYETİ'NİN 100. YILINA ARMAĞAN KİTAPLARIN TANITIMI, BELGESEL FİLM GÖSTERİMİ, SÖYLEŞİ GERÇEKLEŞTİRİLDİ</a:t>
            </a:r>
            <a:endParaRPr lang="tr-TR" dirty="0"/>
          </a:p>
        </p:txBody>
      </p:sp>
      <p:sp>
        <p:nvSpPr>
          <p:cNvPr id="3" name="İçerik Yer Tutucusu 2">
            <a:extLst>
              <a:ext uri="{FF2B5EF4-FFF2-40B4-BE49-F238E27FC236}">
                <a16:creationId xmlns:a16="http://schemas.microsoft.com/office/drawing/2014/main" id="{A22B1BCC-4BBD-D8BF-714F-9C4B7E774F1D}"/>
              </a:ext>
            </a:extLst>
          </p:cNvPr>
          <p:cNvSpPr>
            <a:spLocks noGrp="1"/>
          </p:cNvSpPr>
          <p:nvPr>
            <p:ph idx="1"/>
          </p:nvPr>
        </p:nvSpPr>
        <p:spPr>
          <a:xfrm>
            <a:off x="284085" y="2059618"/>
            <a:ext cx="11585360" cy="4616389"/>
          </a:xfrm>
        </p:spPr>
        <p:txBody>
          <a:bodyPr>
            <a:normAutofit fontScale="55000" lnSpcReduction="20000"/>
          </a:bodyPr>
          <a:lstStyle/>
          <a:p>
            <a:pPr algn="just">
              <a:lnSpc>
                <a:spcPct val="107000"/>
              </a:lnSpc>
              <a:spcAft>
                <a:spcPts val="750"/>
              </a:spcAft>
            </a:pPr>
            <a:r>
              <a:rPr lang="tr-TR" sz="3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20 Ekim 2023 Cuma günü ise Prof. Dr. Cengiz </a:t>
            </a:r>
            <a:r>
              <a:rPr lang="tr-TR" sz="3800"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Abdullayev'in</a:t>
            </a:r>
            <a:r>
              <a:rPr lang="tr-TR" sz="3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kitap tanıtımı ve belgesel gösterimi, Sultanahmet'teki Türk Edebiyatı Vakfı'nda gerçekleştirildi. Toplantıda ayrıca vakıf başkanı Serhat Kabaklı, İmdat Avşar, Dr. Orhan Aras, Dr. </a:t>
            </a:r>
            <a:r>
              <a:rPr lang="tr-TR" sz="3800"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Christian</a:t>
            </a:r>
            <a:r>
              <a:rPr lang="tr-TR" sz="3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Johannes </a:t>
            </a:r>
            <a:r>
              <a:rPr lang="tr-TR" sz="3800"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Henrich</a:t>
            </a:r>
            <a:r>
              <a:rPr lang="tr-TR" sz="3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ve ÇOMU TURUSIA müdürü </a:t>
            </a:r>
            <a:r>
              <a:rPr lang="tr-TR" sz="3800"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Prof.Dr.Vedat</a:t>
            </a:r>
            <a:r>
              <a:rPr lang="tr-TR" sz="3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Çalışkan da konuşmalar yaptılar.</a:t>
            </a:r>
            <a:endParaRPr lang="tr-TR" sz="3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tr-TR" sz="3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Prof. Dr. </a:t>
            </a:r>
            <a:r>
              <a:rPr lang="tr-TR" sz="3800"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Çingiz</a:t>
            </a:r>
            <a:r>
              <a:rPr lang="tr-TR" sz="3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a:t>
            </a:r>
            <a:r>
              <a:rPr lang="tr-TR" sz="3800"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Abdullayev’in</a:t>
            </a:r>
            <a:r>
              <a:rPr lang="tr-TR" sz="3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Çanakkale ve Çanakkale </a:t>
            </a:r>
            <a:r>
              <a:rPr lang="tr-TR" sz="3800"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Onsekiz</a:t>
            </a:r>
            <a:r>
              <a:rPr lang="tr-TR" sz="3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Mart Üniversitesi ziyareti Azerbaycan medyasında da geniş yer buldu:</a:t>
            </a:r>
            <a:endParaRPr lang="tr-TR" sz="3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tr-TR" sz="3800" b="1"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Çanaqqala</a:t>
            </a:r>
            <a:r>
              <a:rPr lang="tr-TR" sz="3800" b="1"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a:t>
            </a:r>
            <a:r>
              <a:rPr lang="tr-TR" sz="3800" b="1"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Universitetində</a:t>
            </a:r>
            <a:r>
              <a:rPr lang="tr-TR" sz="3800" b="1"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a:t>
            </a:r>
            <a:r>
              <a:rPr lang="tr-TR" sz="3800" b="1"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professor</a:t>
            </a:r>
            <a:r>
              <a:rPr lang="tr-TR" sz="3800" b="1"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a:t>
            </a:r>
            <a:r>
              <a:rPr lang="tr-TR" sz="3800" b="1"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Çingiz</a:t>
            </a:r>
            <a:r>
              <a:rPr lang="tr-TR" sz="3800" b="1"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a:t>
            </a:r>
            <a:r>
              <a:rPr lang="tr-TR" sz="3800" b="1"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Abdullayevlə</a:t>
            </a:r>
            <a:r>
              <a:rPr lang="tr-TR" sz="3800" b="1"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görüş </a:t>
            </a:r>
            <a:r>
              <a:rPr lang="tr-TR" sz="3800" b="1"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keçirilib</a:t>
            </a:r>
            <a:endParaRPr lang="tr-TR" sz="3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tr-TR" sz="3800" u="sng" kern="0" dirty="0">
                <a:solidFill>
                  <a:srgbClr val="444444"/>
                </a:solidFill>
                <a:effectLst/>
                <a:latin typeface="Source Sans Pro" panose="020B0503030403020204" pitchFamily="34" charset="0"/>
                <a:ea typeface="Times New Roman" panose="02020603050405020304" pitchFamily="18" charset="0"/>
                <a:cs typeface="Times New Roman" panose="02020603050405020304" pitchFamily="18" charset="0"/>
                <a:hlinkClick r:id="rId2"/>
              </a:rPr>
              <a:t>https://sfera.az/cemiyyet/232916/anaqqala-universitetinde-professor-ingiz-abdullayevle-grus-kecirilib-foto/</a:t>
            </a:r>
            <a:endParaRPr lang="tr-TR" sz="3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tr-TR" sz="3800" b="1"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Çanaqqala</a:t>
            </a:r>
            <a:r>
              <a:rPr lang="tr-TR" sz="3800" b="1"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a:t>
            </a:r>
            <a:r>
              <a:rPr lang="tr-TR" sz="3800" b="1"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Universitetində</a:t>
            </a:r>
            <a:r>
              <a:rPr lang="tr-TR" sz="3800" b="1"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a:t>
            </a:r>
            <a:r>
              <a:rPr lang="tr-TR" sz="3800" b="1"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azərbaycanlı</a:t>
            </a:r>
            <a:r>
              <a:rPr lang="tr-TR" sz="3800" b="1"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a:t>
            </a:r>
            <a:r>
              <a:rPr lang="tr-TR" sz="3800" b="1"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alimlə</a:t>
            </a:r>
            <a:r>
              <a:rPr lang="tr-TR" sz="3800" b="1"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görüş oldu</a:t>
            </a:r>
            <a:r>
              <a:rPr lang="tr-TR" sz="3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a:t>
            </a:r>
            <a:r>
              <a:rPr lang="tr-TR" sz="3800" u="sng" kern="0" dirty="0">
                <a:solidFill>
                  <a:srgbClr val="444444"/>
                </a:solidFill>
                <a:effectLst/>
                <a:latin typeface="Source Sans Pro" panose="020B0503030403020204" pitchFamily="34" charset="0"/>
                <a:ea typeface="Times New Roman" panose="02020603050405020304" pitchFamily="18" charset="0"/>
                <a:cs typeface="Times New Roman" panose="02020603050405020304" pitchFamily="18" charset="0"/>
                <a:hlinkClick r:id="rId3"/>
              </a:rPr>
              <a:t>https://bakivaxti.az/az/posts/detail/canaqqala-universitetinde-azerbaycanli-alimle-gours-oldu-foto-1697710950</a:t>
            </a:r>
            <a:endParaRPr lang="tr-TR" sz="3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414960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DC65F1-B845-6092-F765-1261F2D29E72}"/>
              </a:ext>
            </a:extLst>
          </p:cNvPr>
          <p:cNvSpPr>
            <a:spLocks noGrp="1"/>
          </p:cNvSpPr>
          <p:nvPr>
            <p:ph type="title"/>
          </p:nvPr>
        </p:nvSpPr>
        <p:spPr/>
        <p:txBody>
          <a:bodyPr/>
          <a:lstStyle/>
          <a:p>
            <a:r>
              <a:rPr kumimoji="0" lang="tr-TR" sz="28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4)TÜRKİYE CUMHURİYETİ'NİN 100. YILINA ARMAĞAN KİTAPLARIN TANITIMI, BELGESEL FİLM GÖSTERİMİ, SÖYLEŞİ GERÇEKLEŞTİRİLDİ</a:t>
            </a:r>
            <a:endParaRPr lang="tr-TR" dirty="0"/>
          </a:p>
        </p:txBody>
      </p:sp>
      <p:pic>
        <p:nvPicPr>
          <p:cNvPr id="4" name="İçerik Yer Tutucusu 3">
            <a:extLst>
              <a:ext uri="{FF2B5EF4-FFF2-40B4-BE49-F238E27FC236}">
                <a16:creationId xmlns:a16="http://schemas.microsoft.com/office/drawing/2014/main" id="{B85761A6-4D12-80A0-9FF9-1B710077FBE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020" y="1972760"/>
            <a:ext cx="3533313" cy="4844566"/>
          </a:xfrm>
          <a:prstGeom prst="rect">
            <a:avLst/>
          </a:prstGeom>
          <a:noFill/>
          <a:ln>
            <a:noFill/>
          </a:ln>
        </p:spPr>
      </p:pic>
      <p:pic>
        <p:nvPicPr>
          <p:cNvPr id="5" name="Resim 4">
            <a:extLst>
              <a:ext uri="{FF2B5EF4-FFF2-40B4-BE49-F238E27FC236}">
                <a16:creationId xmlns:a16="http://schemas.microsoft.com/office/drawing/2014/main" id="{A208E0C5-7940-E492-C333-B078B3C005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9026" y="2441357"/>
            <a:ext cx="7258541" cy="4083730"/>
          </a:xfrm>
          <a:prstGeom prst="rect">
            <a:avLst/>
          </a:prstGeom>
          <a:noFill/>
          <a:ln>
            <a:noFill/>
          </a:ln>
        </p:spPr>
      </p:pic>
    </p:spTree>
    <p:extLst>
      <p:ext uri="{BB962C8B-B14F-4D97-AF65-F5344CB8AC3E}">
        <p14:creationId xmlns:p14="http://schemas.microsoft.com/office/powerpoint/2010/main" val="4151606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DC65F1-B845-6092-F765-1261F2D29E72}"/>
              </a:ext>
            </a:extLst>
          </p:cNvPr>
          <p:cNvSpPr>
            <a:spLocks noGrp="1"/>
          </p:cNvSpPr>
          <p:nvPr>
            <p:ph type="title"/>
          </p:nvPr>
        </p:nvSpPr>
        <p:spPr/>
        <p:txBody>
          <a:bodyPr/>
          <a:lstStyle/>
          <a:p>
            <a:r>
              <a:rPr kumimoji="0" lang="tr-TR" sz="28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4)TÜRKİYE CUMHURİYETİ'NİN 100. YILINA ARMAĞAN KİTAPLARIN TANITIMI, BELGESEL FİLM GÖSTERİMİ, SÖYLEŞİ GERÇEKLEŞTİRİLDİ</a:t>
            </a:r>
            <a:endParaRPr lang="tr-TR" dirty="0"/>
          </a:p>
        </p:txBody>
      </p:sp>
      <p:pic>
        <p:nvPicPr>
          <p:cNvPr id="4" name="İçerik Yer Tutucusu 3">
            <a:extLst>
              <a:ext uri="{FF2B5EF4-FFF2-40B4-BE49-F238E27FC236}">
                <a16:creationId xmlns:a16="http://schemas.microsoft.com/office/drawing/2014/main" id="{57DB3849-63A7-AE53-37BE-FCB4D8E52A1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392718"/>
            <a:ext cx="6189555" cy="4114614"/>
          </a:xfrm>
          <a:prstGeom prst="rect">
            <a:avLst/>
          </a:prstGeom>
          <a:noFill/>
          <a:ln>
            <a:noFill/>
          </a:ln>
        </p:spPr>
      </p:pic>
      <p:pic>
        <p:nvPicPr>
          <p:cNvPr id="5" name="Resim 4">
            <a:extLst>
              <a:ext uri="{FF2B5EF4-FFF2-40B4-BE49-F238E27FC236}">
                <a16:creationId xmlns:a16="http://schemas.microsoft.com/office/drawing/2014/main" id="{EFB912E5-3291-ACEC-CAB5-659DEA42AB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1280" y="2288802"/>
            <a:ext cx="5760720" cy="4322445"/>
          </a:xfrm>
          <a:prstGeom prst="rect">
            <a:avLst/>
          </a:prstGeom>
          <a:noFill/>
          <a:ln>
            <a:noFill/>
          </a:ln>
        </p:spPr>
      </p:pic>
    </p:spTree>
    <p:extLst>
      <p:ext uri="{BB962C8B-B14F-4D97-AF65-F5344CB8AC3E}">
        <p14:creationId xmlns:p14="http://schemas.microsoft.com/office/powerpoint/2010/main" val="2637149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EE8346-5FB8-63CD-8271-2BDB05D88094}"/>
              </a:ext>
            </a:extLst>
          </p:cNvPr>
          <p:cNvSpPr>
            <a:spLocks noGrp="1"/>
          </p:cNvSpPr>
          <p:nvPr>
            <p:ph type="title"/>
          </p:nvPr>
        </p:nvSpPr>
        <p:spPr/>
        <p:txBody>
          <a:bodyPr>
            <a:noAutofit/>
          </a:bodyPr>
          <a:lstStyle/>
          <a:p>
            <a:pPr>
              <a:spcAft>
                <a:spcPts val="750"/>
              </a:spcAft>
            </a:pPr>
            <a:br>
              <a:rPr lang="tr-TR" sz="2800" dirty="0">
                <a:latin typeface="Source Sans Pro" panose="020B0503030403020204" pitchFamily="34" charset="0"/>
                <a:ea typeface="Times New Roman" panose="02020603050405020304" pitchFamily="18" charset="0"/>
              </a:rPr>
            </a:br>
            <a:r>
              <a:rPr lang="tr-TR" sz="2800" dirty="0">
                <a:latin typeface="Source Sans Pro" panose="020B0503030403020204" pitchFamily="34" charset="0"/>
                <a:ea typeface="Times New Roman" panose="02020603050405020304" pitchFamily="18" charset="0"/>
              </a:rPr>
              <a:t>5</a:t>
            </a:r>
            <a:r>
              <a:rPr lang="tr-TR" sz="2800" dirty="0">
                <a:effectLst/>
                <a:latin typeface="Source Sans Pro" panose="020B0503030403020204" pitchFamily="34" charset="0"/>
                <a:ea typeface="Times New Roman" panose="02020603050405020304" pitchFamily="18" charset="0"/>
              </a:rPr>
              <a:t>) Rusya Yurtdışı Kültürel Miraslar Fonu (</a:t>
            </a:r>
            <a:r>
              <a:rPr lang="tr-TR" sz="2800" dirty="0" err="1">
                <a:effectLst/>
                <a:latin typeface="Source Sans Pro" panose="020B0503030403020204" pitchFamily="34" charset="0"/>
                <a:ea typeface="Times New Roman" panose="02020603050405020304" pitchFamily="18" charset="0"/>
              </a:rPr>
              <a:t>Russia</a:t>
            </a:r>
            <a:r>
              <a:rPr lang="tr-TR" sz="2800" dirty="0">
                <a:effectLst/>
                <a:latin typeface="Source Sans Pro" panose="020B0503030403020204" pitchFamily="34" charset="0"/>
                <a:ea typeface="Times New Roman" panose="02020603050405020304" pitchFamily="18" charset="0"/>
              </a:rPr>
              <a:t> </a:t>
            </a:r>
            <a:r>
              <a:rPr lang="tr-TR" sz="2800" dirty="0" err="1">
                <a:effectLst/>
                <a:latin typeface="Source Sans Pro" panose="020B0503030403020204" pitchFamily="34" charset="0"/>
                <a:ea typeface="Times New Roman" panose="02020603050405020304" pitchFamily="18" charset="0"/>
              </a:rPr>
              <a:t>Abroad</a:t>
            </a:r>
            <a:r>
              <a:rPr lang="tr-TR" sz="2800" dirty="0">
                <a:effectLst/>
                <a:latin typeface="Source Sans Pro" panose="020B0503030403020204" pitchFamily="34" charset="0"/>
                <a:ea typeface="Times New Roman" panose="02020603050405020304" pitchFamily="18" charset="0"/>
              </a:rPr>
              <a:t> </a:t>
            </a:r>
            <a:r>
              <a:rPr lang="tr-TR" sz="2800" dirty="0" err="1">
                <a:effectLst/>
                <a:latin typeface="Source Sans Pro" panose="020B0503030403020204" pitchFamily="34" charset="0"/>
                <a:ea typeface="Times New Roman" panose="02020603050405020304" pitchFamily="18" charset="0"/>
              </a:rPr>
              <a:t>Heritage</a:t>
            </a:r>
            <a:r>
              <a:rPr lang="tr-TR" sz="2800" dirty="0">
                <a:effectLst/>
                <a:latin typeface="Source Sans Pro" panose="020B0503030403020204" pitchFamily="34" charset="0"/>
                <a:ea typeface="Times New Roman" panose="02020603050405020304" pitchFamily="18" charset="0"/>
              </a:rPr>
              <a:t> Foundation) araştırmacıları 16 Kasım 2023'te araştırma merkezimiz </a:t>
            </a:r>
            <a:r>
              <a:rPr lang="tr-TR" sz="2800" dirty="0" err="1">
                <a:effectLst/>
                <a:latin typeface="Source Sans Pro" panose="020B0503030403020204" pitchFamily="34" charset="0"/>
                <a:ea typeface="Times New Roman" panose="02020603050405020304" pitchFamily="18" charset="0"/>
              </a:rPr>
              <a:t>TURUSIA'yı</a:t>
            </a:r>
            <a:r>
              <a:rPr lang="tr-TR" sz="2800" dirty="0">
                <a:effectLst/>
                <a:latin typeface="Source Sans Pro" panose="020B0503030403020204" pitchFamily="34" charset="0"/>
                <a:ea typeface="Times New Roman" panose="02020603050405020304" pitchFamily="18" charset="0"/>
              </a:rPr>
              <a:t> ziyaret etti.</a:t>
            </a:r>
            <a:br>
              <a:rPr lang="tr-TR" sz="2800" dirty="0">
                <a:effectLst/>
                <a:latin typeface="Times New Roman" panose="02020603050405020304" pitchFamily="18" charset="0"/>
                <a:ea typeface="Times New Roman" panose="02020603050405020304" pitchFamily="18" charset="0"/>
              </a:rPr>
            </a:br>
            <a:endParaRPr lang="tr-TR" sz="2800" dirty="0"/>
          </a:p>
        </p:txBody>
      </p:sp>
      <p:sp>
        <p:nvSpPr>
          <p:cNvPr id="3" name="İçerik Yer Tutucusu 2">
            <a:extLst>
              <a:ext uri="{FF2B5EF4-FFF2-40B4-BE49-F238E27FC236}">
                <a16:creationId xmlns:a16="http://schemas.microsoft.com/office/drawing/2014/main" id="{358658B6-8697-1748-763C-E8B5F0C31D6E}"/>
              </a:ext>
            </a:extLst>
          </p:cNvPr>
          <p:cNvSpPr>
            <a:spLocks noGrp="1"/>
          </p:cNvSpPr>
          <p:nvPr>
            <p:ph idx="1"/>
          </p:nvPr>
        </p:nvSpPr>
        <p:spPr>
          <a:xfrm>
            <a:off x="239697" y="2336873"/>
            <a:ext cx="11540971" cy="3599316"/>
          </a:xfrm>
        </p:spPr>
        <p:txBody>
          <a:bodyPr>
            <a:normAutofit fontScale="77500" lnSpcReduction="20000"/>
          </a:bodyPr>
          <a:lstStyle/>
          <a:p>
            <a:pPr>
              <a:lnSpc>
                <a:spcPct val="107000"/>
              </a:lnSpc>
              <a:spcAft>
                <a:spcPts val="800"/>
              </a:spcAft>
              <a:tabLst>
                <a:tab pos="678180" algn="l"/>
              </a:tabLst>
            </a:pPr>
            <a:r>
              <a:rPr lang="tr-TR" sz="3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Müzecilik ve Kültürel Miraslar alanı uzmanı </a:t>
            </a:r>
            <a:r>
              <a:rPr lang="tr-TR" sz="38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Svetlana</a:t>
            </a:r>
            <a:r>
              <a:rPr lang="tr-TR" sz="3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tr-TR" sz="38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Romanova</a:t>
            </a:r>
            <a:r>
              <a:rPr lang="tr-TR" sz="3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Dr. </a:t>
            </a:r>
            <a:r>
              <a:rPr lang="tr-TR" sz="38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Nikita</a:t>
            </a:r>
            <a:r>
              <a:rPr lang="tr-TR" sz="3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tr-TR" sz="38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Kuznetsov</a:t>
            </a:r>
            <a:r>
              <a:rPr lang="tr-TR" sz="3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ve </a:t>
            </a:r>
            <a:r>
              <a:rPr lang="tr-TR" sz="38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Daria</a:t>
            </a:r>
            <a:r>
              <a:rPr lang="tr-TR" sz="3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tr-TR" sz="38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Zhmyleva'dan</a:t>
            </a:r>
            <a:r>
              <a:rPr lang="tr-TR" sz="3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oluşan heyet daha sonra Gelibolu Türk Rus Kardeşliği Anıtı ve çevresinde incelemelerde bulundular.</a:t>
            </a:r>
          </a:p>
          <a:p>
            <a:pPr>
              <a:lnSpc>
                <a:spcPct val="107000"/>
              </a:lnSpc>
              <a:spcAft>
                <a:spcPts val="800"/>
              </a:spcAft>
              <a:tabLst>
                <a:tab pos="678180" algn="l"/>
              </a:tabLst>
            </a:pPr>
            <a:r>
              <a:rPr lang="tr-TR" sz="3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İki ülke arasında ortak tarihi ve kültürel mirasların korunması hakkında görüş alışverişi gerçekleştirilen bu önemli işbirliği ve çalışma ziyaretine Rusya Bilim ve Kültür Merkezi'nden Andrey </a:t>
            </a:r>
            <a:r>
              <a:rPr lang="tr-TR" sz="38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Ryzhenkov</a:t>
            </a:r>
            <a:r>
              <a:rPr lang="tr-TR" sz="3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ile TURUSIA Müdürü </a:t>
            </a:r>
            <a:r>
              <a:rPr lang="tr-TR" sz="38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Prof.Dr</a:t>
            </a:r>
            <a:r>
              <a:rPr lang="tr-TR" sz="3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Vedat Çalışkan eşlik ettiler.</a:t>
            </a:r>
          </a:p>
          <a:p>
            <a:pPr marL="0" indent="0">
              <a:lnSpc>
                <a:spcPct val="107000"/>
              </a:lnSpc>
              <a:spcAft>
                <a:spcPts val="800"/>
              </a:spcAft>
              <a:buNone/>
            </a:pP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tr-TR" dirty="0"/>
          </a:p>
        </p:txBody>
      </p:sp>
    </p:spTree>
    <p:extLst>
      <p:ext uri="{BB962C8B-B14F-4D97-AF65-F5344CB8AC3E}">
        <p14:creationId xmlns:p14="http://schemas.microsoft.com/office/powerpoint/2010/main" val="1616199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C631E4-4415-DD84-AE91-9E3C652709F4}"/>
              </a:ext>
            </a:extLst>
          </p:cNvPr>
          <p:cNvSpPr>
            <a:spLocks noGrp="1"/>
          </p:cNvSpPr>
          <p:nvPr>
            <p:ph type="title"/>
          </p:nvPr>
        </p:nvSpPr>
        <p:spPr>
          <a:xfrm>
            <a:off x="715832" y="691084"/>
            <a:ext cx="9613861" cy="1080938"/>
          </a:xfrm>
        </p:spPr>
        <p:txBody>
          <a:bodyPr>
            <a:normAutofit fontScale="90000"/>
          </a:bodyPr>
          <a:lstStyle/>
          <a:p>
            <a:br>
              <a:rPr kumimoji="0" lang="tr-TR" sz="2800" b="0" i="0" u="none" strike="noStrike" kern="1200" cap="none" spc="0" normalizeH="0" baseline="0" noProof="0" dirty="0">
                <a:ln>
                  <a:noFill/>
                </a:ln>
                <a:solidFill>
                  <a:prstClr val="white"/>
                </a:solidFill>
                <a:effectLst/>
                <a:uLnTx/>
                <a:uFillTx/>
                <a:latin typeface="Source Sans Pro" panose="020B0503030403020204" pitchFamily="34" charset="0"/>
                <a:ea typeface="Times New Roman" panose="02020603050405020304" pitchFamily="18" charset="0"/>
                <a:cs typeface="+mj-cs"/>
              </a:rPr>
            </a:br>
            <a:r>
              <a:rPr kumimoji="0" lang="tr-TR" sz="2800" b="0" i="0" u="none" strike="noStrike" kern="1200" cap="none" spc="0" normalizeH="0" baseline="0" noProof="0" dirty="0">
                <a:ln>
                  <a:noFill/>
                </a:ln>
                <a:solidFill>
                  <a:prstClr val="white"/>
                </a:solidFill>
                <a:effectLst/>
                <a:uLnTx/>
                <a:uFillTx/>
                <a:latin typeface="Source Sans Pro" panose="020B0503030403020204" pitchFamily="34" charset="0"/>
                <a:ea typeface="Times New Roman" panose="02020603050405020304" pitchFamily="18" charset="0"/>
                <a:cs typeface="+mj-cs"/>
              </a:rPr>
              <a:t>5) Rusya Yurtdışı Kültürel Miraslar Fonu (</a:t>
            </a:r>
            <a:r>
              <a:rPr kumimoji="0" lang="tr-TR" sz="2800" b="0" i="0" u="none" strike="noStrike" kern="1200" cap="none" spc="0" normalizeH="0" baseline="0" noProof="0" dirty="0" err="1">
                <a:ln>
                  <a:noFill/>
                </a:ln>
                <a:solidFill>
                  <a:prstClr val="white"/>
                </a:solidFill>
                <a:effectLst/>
                <a:uLnTx/>
                <a:uFillTx/>
                <a:latin typeface="Source Sans Pro" panose="020B0503030403020204" pitchFamily="34" charset="0"/>
                <a:ea typeface="Times New Roman" panose="02020603050405020304" pitchFamily="18" charset="0"/>
                <a:cs typeface="+mj-cs"/>
              </a:rPr>
              <a:t>Russia</a:t>
            </a:r>
            <a:r>
              <a:rPr kumimoji="0" lang="tr-TR" sz="2800" b="0" i="0" u="none" strike="noStrike" kern="1200" cap="none" spc="0" normalizeH="0" baseline="0" noProof="0" dirty="0">
                <a:ln>
                  <a:noFill/>
                </a:ln>
                <a:solidFill>
                  <a:prstClr val="white"/>
                </a:solidFill>
                <a:effectLst/>
                <a:uLnTx/>
                <a:uFillTx/>
                <a:latin typeface="Source Sans Pro" panose="020B0503030403020204" pitchFamily="34" charset="0"/>
                <a:ea typeface="Times New Roman" panose="02020603050405020304" pitchFamily="18" charset="0"/>
                <a:cs typeface="+mj-cs"/>
              </a:rPr>
              <a:t> </a:t>
            </a:r>
            <a:r>
              <a:rPr kumimoji="0" lang="tr-TR" sz="2800" b="0" i="0" u="none" strike="noStrike" kern="1200" cap="none" spc="0" normalizeH="0" baseline="0" noProof="0" dirty="0" err="1">
                <a:ln>
                  <a:noFill/>
                </a:ln>
                <a:solidFill>
                  <a:prstClr val="white"/>
                </a:solidFill>
                <a:effectLst/>
                <a:uLnTx/>
                <a:uFillTx/>
                <a:latin typeface="Source Sans Pro" panose="020B0503030403020204" pitchFamily="34" charset="0"/>
                <a:ea typeface="Times New Roman" panose="02020603050405020304" pitchFamily="18" charset="0"/>
                <a:cs typeface="+mj-cs"/>
              </a:rPr>
              <a:t>Abroad</a:t>
            </a:r>
            <a:r>
              <a:rPr kumimoji="0" lang="tr-TR" sz="2800" b="0" i="0" u="none" strike="noStrike" kern="1200" cap="none" spc="0" normalizeH="0" baseline="0" noProof="0" dirty="0">
                <a:ln>
                  <a:noFill/>
                </a:ln>
                <a:solidFill>
                  <a:prstClr val="white"/>
                </a:solidFill>
                <a:effectLst/>
                <a:uLnTx/>
                <a:uFillTx/>
                <a:latin typeface="Source Sans Pro" panose="020B0503030403020204" pitchFamily="34" charset="0"/>
                <a:ea typeface="Times New Roman" panose="02020603050405020304" pitchFamily="18" charset="0"/>
                <a:cs typeface="+mj-cs"/>
              </a:rPr>
              <a:t> </a:t>
            </a:r>
            <a:r>
              <a:rPr kumimoji="0" lang="tr-TR" sz="2800" b="0" i="0" u="none" strike="noStrike" kern="1200" cap="none" spc="0" normalizeH="0" baseline="0" noProof="0" dirty="0" err="1">
                <a:ln>
                  <a:noFill/>
                </a:ln>
                <a:solidFill>
                  <a:prstClr val="white"/>
                </a:solidFill>
                <a:effectLst/>
                <a:uLnTx/>
                <a:uFillTx/>
                <a:latin typeface="Source Sans Pro" panose="020B0503030403020204" pitchFamily="34" charset="0"/>
                <a:ea typeface="Times New Roman" panose="02020603050405020304" pitchFamily="18" charset="0"/>
                <a:cs typeface="+mj-cs"/>
              </a:rPr>
              <a:t>Heritage</a:t>
            </a:r>
            <a:r>
              <a:rPr kumimoji="0" lang="tr-TR" sz="2800" b="0" i="0" u="none" strike="noStrike" kern="1200" cap="none" spc="0" normalizeH="0" baseline="0" noProof="0" dirty="0">
                <a:ln>
                  <a:noFill/>
                </a:ln>
                <a:solidFill>
                  <a:prstClr val="white"/>
                </a:solidFill>
                <a:effectLst/>
                <a:uLnTx/>
                <a:uFillTx/>
                <a:latin typeface="Source Sans Pro" panose="020B0503030403020204" pitchFamily="34" charset="0"/>
                <a:ea typeface="Times New Roman" panose="02020603050405020304" pitchFamily="18" charset="0"/>
                <a:cs typeface="+mj-cs"/>
              </a:rPr>
              <a:t> Foundation) araştırmacıları 16 Kasım 2023'te araştırma merkezimiz </a:t>
            </a:r>
            <a:r>
              <a:rPr kumimoji="0" lang="tr-TR" sz="2800" b="0" i="0" u="none" strike="noStrike" kern="1200" cap="none" spc="0" normalizeH="0" baseline="0" noProof="0" dirty="0" err="1">
                <a:ln>
                  <a:noFill/>
                </a:ln>
                <a:solidFill>
                  <a:prstClr val="white"/>
                </a:solidFill>
                <a:effectLst/>
                <a:uLnTx/>
                <a:uFillTx/>
                <a:latin typeface="Source Sans Pro" panose="020B0503030403020204" pitchFamily="34" charset="0"/>
                <a:ea typeface="Times New Roman" panose="02020603050405020304" pitchFamily="18" charset="0"/>
                <a:cs typeface="+mj-cs"/>
              </a:rPr>
              <a:t>TURUSIA'yı</a:t>
            </a:r>
            <a:r>
              <a:rPr kumimoji="0" lang="tr-TR" sz="2800" b="0" i="0" u="none" strike="noStrike" kern="1200" cap="none" spc="0" normalizeH="0" baseline="0" noProof="0" dirty="0">
                <a:ln>
                  <a:noFill/>
                </a:ln>
                <a:solidFill>
                  <a:prstClr val="white"/>
                </a:solidFill>
                <a:effectLst/>
                <a:uLnTx/>
                <a:uFillTx/>
                <a:latin typeface="Source Sans Pro" panose="020B0503030403020204" pitchFamily="34" charset="0"/>
                <a:ea typeface="Times New Roman" panose="02020603050405020304" pitchFamily="18" charset="0"/>
                <a:cs typeface="+mj-cs"/>
              </a:rPr>
              <a:t> ziyaret etti.</a:t>
            </a:r>
            <a:br>
              <a:rPr kumimoji="0" lang="tr-TR"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j-cs"/>
              </a:rPr>
            </a:br>
            <a:endParaRPr lang="tr-TR" dirty="0"/>
          </a:p>
        </p:txBody>
      </p:sp>
      <p:pic>
        <p:nvPicPr>
          <p:cNvPr id="1026" name="Picture 2">
            <a:extLst>
              <a:ext uri="{FF2B5EF4-FFF2-40B4-BE49-F238E27FC236}">
                <a16:creationId xmlns:a16="http://schemas.microsoft.com/office/drawing/2014/main" id="{CDE71A07-A1C4-E212-924F-232A82510A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9518" y="1745655"/>
            <a:ext cx="6489577" cy="511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446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7A9518-0DA4-DC81-8B3D-B041C30DCFB7}"/>
              </a:ext>
            </a:extLst>
          </p:cNvPr>
          <p:cNvSpPr>
            <a:spLocks noGrp="1"/>
          </p:cNvSpPr>
          <p:nvPr>
            <p:ph type="title"/>
          </p:nvPr>
        </p:nvSpPr>
        <p:spPr/>
        <p:txBody>
          <a:bodyPr>
            <a:normAutofit fontScale="90000"/>
          </a:bodyPr>
          <a:lstStyle/>
          <a:p>
            <a:br>
              <a:rPr lang="tr-TR" b="0" i="0" dirty="0">
                <a:solidFill>
                  <a:srgbClr val="FFFFFF"/>
                </a:solidFill>
                <a:effectLst/>
                <a:latin typeface="Source Sans Pro" panose="020B0503030403020204" pitchFamily="34" charset="0"/>
              </a:rPr>
            </a:br>
            <a:br>
              <a:rPr lang="tr-TR" b="0" i="0" dirty="0">
                <a:solidFill>
                  <a:srgbClr val="FFFFFF"/>
                </a:solidFill>
                <a:effectLst/>
                <a:latin typeface="Source Sans Pro" panose="020B0503030403020204" pitchFamily="34" charset="0"/>
              </a:rPr>
            </a:br>
            <a:r>
              <a:rPr lang="tr-TR" b="0" i="0" dirty="0">
                <a:solidFill>
                  <a:srgbClr val="FFFFFF"/>
                </a:solidFill>
                <a:effectLst/>
                <a:latin typeface="Source Sans Pro" panose="020B0503030403020204" pitchFamily="34" charset="0"/>
              </a:rPr>
              <a:t>6) Ankara Bilim ve Kültür Merkezi (Rus Evi)'</a:t>
            </a:r>
            <a:r>
              <a:rPr lang="tr-TR" b="0" i="0" dirty="0" err="1">
                <a:solidFill>
                  <a:srgbClr val="FFFFFF"/>
                </a:solidFill>
                <a:effectLst/>
                <a:latin typeface="Source Sans Pro" panose="020B0503030403020204" pitchFamily="34" charset="0"/>
              </a:rPr>
              <a:t>nden</a:t>
            </a:r>
            <a:r>
              <a:rPr lang="tr-TR" b="0" i="0" dirty="0">
                <a:solidFill>
                  <a:srgbClr val="FFFFFF"/>
                </a:solidFill>
                <a:effectLst/>
                <a:latin typeface="Source Sans Pro" panose="020B0503030403020204" pitchFamily="34" charset="0"/>
              </a:rPr>
              <a:t> </a:t>
            </a:r>
            <a:r>
              <a:rPr lang="tr-TR" b="0" i="0" dirty="0" err="1">
                <a:solidFill>
                  <a:srgbClr val="FFFFFF"/>
                </a:solidFill>
                <a:effectLst/>
                <a:latin typeface="Source Sans Pro" panose="020B0503030403020204" pitchFamily="34" charset="0"/>
              </a:rPr>
              <a:t>ÇOMU'ye</a:t>
            </a:r>
            <a:r>
              <a:rPr lang="tr-TR" b="0" i="0" dirty="0">
                <a:solidFill>
                  <a:srgbClr val="FFFFFF"/>
                </a:solidFill>
                <a:effectLst/>
                <a:latin typeface="Source Sans Pro" panose="020B0503030403020204" pitchFamily="34" charset="0"/>
              </a:rPr>
              <a:t> Eğitim Materyali Desteği (20.11.2023)</a:t>
            </a:r>
            <a:br>
              <a:rPr lang="tr-TR" dirty="0"/>
            </a:br>
            <a:endParaRPr lang="tr-TR" dirty="0"/>
          </a:p>
        </p:txBody>
      </p:sp>
      <p:sp>
        <p:nvSpPr>
          <p:cNvPr id="3" name="İçerik Yer Tutucusu 2">
            <a:extLst>
              <a:ext uri="{FF2B5EF4-FFF2-40B4-BE49-F238E27FC236}">
                <a16:creationId xmlns:a16="http://schemas.microsoft.com/office/drawing/2014/main" id="{7AB07A70-2EA1-DFBD-CCF0-6BDE533E8CF2}"/>
              </a:ext>
            </a:extLst>
          </p:cNvPr>
          <p:cNvSpPr>
            <a:spLocks noGrp="1"/>
          </p:cNvSpPr>
          <p:nvPr>
            <p:ph idx="1"/>
          </p:nvPr>
        </p:nvSpPr>
        <p:spPr>
          <a:xfrm>
            <a:off x="372861" y="2363506"/>
            <a:ext cx="10786369" cy="3939640"/>
          </a:xfrm>
        </p:spPr>
        <p:txBody>
          <a:bodyPr/>
          <a:lstStyle/>
          <a:p>
            <a:pPr algn="just">
              <a:lnSpc>
                <a:spcPct val="107000"/>
              </a:lnSpc>
              <a:spcAft>
                <a:spcPts val="750"/>
              </a:spcAft>
            </a:pPr>
            <a:r>
              <a:rPr lang="tr-TR"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ÇOMU </a:t>
            </a:r>
            <a:r>
              <a:rPr lang="tr-TR"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Çocuklarevi</a:t>
            </a:r>
            <a:r>
              <a:rPr lang="tr-TR"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Anaokulu ve Kreşinde Öğr. Gör. Dr. Ayşe Dağ Pestil tarafından yürütülen Rusya Kültürünü tanıtıcı program için destekleyici materyaller </a:t>
            </a:r>
            <a:r>
              <a:rPr lang="tr-TR"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ÇOMU'ye</a:t>
            </a:r>
            <a:r>
              <a:rPr lang="tr-TR"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ulaştı. Bilim ve Kültür Merkezi (Ankara Rus Evi) tarafından araştırma merkezimiz </a:t>
            </a:r>
            <a:r>
              <a:rPr lang="tr-TR"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TURUSIA'ya</a:t>
            </a:r>
            <a:r>
              <a:rPr lang="tr-TR"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gönderilen eğitim materyalleri Araştırma Merkezi müdürümüz </a:t>
            </a:r>
            <a:r>
              <a:rPr lang="tr-TR"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Prof.Dr.Vedat</a:t>
            </a:r>
            <a:r>
              <a:rPr lang="tr-TR"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Çalışkan tarafından ÇOMU </a:t>
            </a:r>
            <a:r>
              <a:rPr lang="tr-TR"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Çocuklarevi</a:t>
            </a:r>
            <a:r>
              <a:rPr lang="tr-TR"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Kreşi ve Anaokulu Müdürü Elif Yalçın ve Öğretmen Aybüke Baykan'a teslim edildi. </a:t>
            </a:r>
            <a:endParaRPr lang="tr-TR"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530216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61B5E3-CA59-B3CB-B237-BDF2062361AE}"/>
              </a:ext>
            </a:extLst>
          </p:cNvPr>
          <p:cNvSpPr>
            <a:spLocks noGrp="1"/>
          </p:cNvSpPr>
          <p:nvPr>
            <p:ph type="title"/>
          </p:nvPr>
        </p:nvSpPr>
        <p:spPr/>
        <p:txBody>
          <a:bodyPr>
            <a:normAutofit fontScale="90000"/>
          </a:bodyPr>
          <a:lstStyle/>
          <a:p>
            <a:br>
              <a:rPr kumimoji="0" lang="tr-TR" sz="3200" b="0" i="0" u="none" strike="noStrike" kern="1200" cap="none" spc="0" normalizeH="0" baseline="0" noProof="0" dirty="0">
                <a:ln>
                  <a:noFill/>
                </a:ln>
                <a:solidFill>
                  <a:srgbClr val="FFFFFF"/>
                </a:solidFill>
                <a:effectLst/>
                <a:uLnTx/>
                <a:uFillTx/>
                <a:latin typeface="Source Sans Pro" panose="020B0503030403020204" pitchFamily="34" charset="0"/>
                <a:ea typeface="+mj-ea"/>
                <a:cs typeface="+mj-cs"/>
              </a:rPr>
            </a:br>
            <a:br>
              <a:rPr kumimoji="0" lang="tr-TR" sz="3200" b="0" i="0" u="none" strike="noStrike" kern="1200" cap="none" spc="0" normalizeH="0" baseline="0" noProof="0" dirty="0">
                <a:ln>
                  <a:noFill/>
                </a:ln>
                <a:solidFill>
                  <a:srgbClr val="FFFFFF"/>
                </a:solidFill>
                <a:effectLst/>
                <a:uLnTx/>
                <a:uFillTx/>
                <a:latin typeface="Source Sans Pro" panose="020B0503030403020204" pitchFamily="34" charset="0"/>
                <a:ea typeface="+mj-ea"/>
                <a:cs typeface="+mj-cs"/>
              </a:rPr>
            </a:br>
            <a:r>
              <a:rPr kumimoji="0" lang="tr-TR" sz="3200" b="0" i="0" u="none" strike="noStrike" kern="1200" cap="none" spc="0" normalizeH="0" baseline="0" noProof="0" dirty="0">
                <a:ln>
                  <a:noFill/>
                </a:ln>
                <a:solidFill>
                  <a:srgbClr val="FFFFFF"/>
                </a:solidFill>
                <a:effectLst/>
                <a:uLnTx/>
                <a:uFillTx/>
                <a:latin typeface="Source Sans Pro" panose="020B0503030403020204" pitchFamily="34" charset="0"/>
                <a:ea typeface="+mj-ea"/>
                <a:cs typeface="+mj-cs"/>
              </a:rPr>
              <a:t>6) Ankara Bilim ve Kültür Merkezi (Rus Evi)'</a:t>
            </a:r>
            <a:r>
              <a:rPr kumimoji="0" lang="tr-TR" sz="3200" b="0" i="0" u="none" strike="noStrike" kern="1200" cap="none" spc="0" normalizeH="0" baseline="0" noProof="0" dirty="0" err="1">
                <a:ln>
                  <a:noFill/>
                </a:ln>
                <a:solidFill>
                  <a:srgbClr val="FFFFFF"/>
                </a:solidFill>
                <a:effectLst/>
                <a:uLnTx/>
                <a:uFillTx/>
                <a:latin typeface="Source Sans Pro" panose="020B0503030403020204" pitchFamily="34" charset="0"/>
                <a:ea typeface="+mj-ea"/>
                <a:cs typeface="+mj-cs"/>
              </a:rPr>
              <a:t>nden</a:t>
            </a:r>
            <a:r>
              <a:rPr kumimoji="0" lang="tr-TR" sz="3200" b="0" i="0" u="none" strike="noStrike" kern="1200" cap="none" spc="0" normalizeH="0" baseline="0" noProof="0" dirty="0">
                <a:ln>
                  <a:noFill/>
                </a:ln>
                <a:solidFill>
                  <a:srgbClr val="FFFFFF"/>
                </a:solidFill>
                <a:effectLst/>
                <a:uLnTx/>
                <a:uFillTx/>
                <a:latin typeface="Source Sans Pro" panose="020B0503030403020204" pitchFamily="34" charset="0"/>
                <a:ea typeface="+mj-ea"/>
                <a:cs typeface="+mj-cs"/>
              </a:rPr>
              <a:t> </a:t>
            </a:r>
            <a:r>
              <a:rPr kumimoji="0" lang="tr-TR" sz="3200" b="0" i="0" u="none" strike="noStrike" kern="1200" cap="none" spc="0" normalizeH="0" baseline="0" noProof="0" dirty="0" err="1">
                <a:ln>
                  <a:noFill/>
                </a:ln>
                <a:solidFill>
                  <a:srgbClr val="FFFFFF"/>
                </a:solidFill>
                <a:effectLst/>
                <a:uLnTx/>
                <a:uFillTx/>
                <a:latin typeface="Source Sans Pro" panose="020B0503030403020204" pitchFamily="34" charset="0"/>
                <a:ea typeface="+mj-ea"/>
                <a:cs typeface="+mj-cs"/>
              </a:rPr>
              <a:t>ÇOMU'ye</a:t>
            </a:r>
            <a:r>
              <a:rPr kumimoji="0" lang="tr-TR" sz="3200" b="0" i="0" u="none" strike="noStrike" kern="1200" cap="none" spc="0" normalizeH="0" baseline="0" noProof="0" dirty="0">
                <a:ln>
                  <a:noFill/>
                </a:ln>
                <a:solidFill>
                  <a:srgbClr val="FFFFFF"/>
                </a:solidFill>
                <a:effectLst/>
                <a:uLnTx/>
                <a:uFillTx/>
                <a:latin typeface="Source Sans Pro" panose="020B0503030403020204" pitchFamily="34" charset="0"/>
                <a:ea typeface="+mj-ea"/>
                <a:cs typeface="+mj-cs"/>
              </a:rPr>
              <a:t> Eğitim Materyali Desteği (20.11.2023)</a:t>
            </a:r>
            <a:br>
              <a:rPr kumimoji="0" lang="tr-TR" sz="3200" b="0" i="0" u="none" strike="noStrike" kern="1200" cap="none" spc="0" normalizeH="0" baseline="0" noProof="0" dirty="0">
                <a:ln>
                  <a:noFill/>
                </a:ln>
                <a:solidFill>
                  <a:prstClr val="white"/>
                </a:solidFill>
                <a:effectLst/>
                <a:uLnTx/>
                <a:uFillTx/>
                <a:latin typeface="Trebuchet MS" panose="020B0603020202020204"/>
                <a:ea typeface="+mj-ea"/>
                <a:cs typeface="+mj-cs"/>
              </a:rPr>
            </a:br>
            <a:endParaRPr lang="tr-TR" dirty="0"/>
          </a:p>
        </p:txBody>
      </p:sp>
      <p:pic>
        <p:nvPicPr>
          <p:cNvPr id="2050" name="Picture 2">
            <a:extLst>
              <a:ext uri="{FF2B5EF4-FFF2-40B4-BE49-F238E27FC236}">
                <a16:creationId xmlns:a16="http://schemas.microsoft.com/office/drawing/2014/main" id="{C3ACD9E5-DCA4-CDD9-07DA-3F375E7604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8621" y="1917576"/>
            <a:ext cx="3630968" cy="484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642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7415A6-C3A6-32F5-0C43-FBFBFA261B06}"/>
              </a:ext>
            </a:extLst>
          </p:cNvPr>
          <p:cNvSpPr>
            <a:spLocks noGrp="1"/>
          </p:cNvSpPr>
          <p:nvPr>
            <p:ph type="title"/>
          </p:nvPr>
        </p:nvSpPr>
        <p:spPr/>
        <p:txBody>
          <a:bodyPr>
            <a:normAutofit fontScale="90000"/>
          </a:bodyPr>
          <a:lstStyle/>
          <a:p>
            <a:r>
              <a:rPr lang="tr-TR" sz="3600" dirty="0">
                <a:effectLst/>
                <a:latin typeface="Source Sans Pro" panose="020B0503030403020204" pitchFamily="34" charset="0"/>
                <a:ea typeface="Calibri" panose="020F0502020204030204" pitchFamily="34" charset="0"/>
                <a:cs typeface="Times New Roman" panose="02020603050405020304" pitchFamily="18" charset="0"/>
              </a:rPr>
              <a:t>7) Gelibolu Belediye Başkanı Sayın Mustafa </a:t>
            </a:r>
            <a:r>
              <a:rPr lang="tr-TR" sz="3600" dirty="0" err="1">
                <a:effectLst/>
                <a:latin typeface="Source Sans Pro" panose="020B0503030403020204" pitchFamily="34" charset="0"/>
                <a:ea typeface="Calibri" panose="020F0502020204030204" pitchFamily="34" charset="0"/>
                <a:cs typeface="Times New Roman" panose="02020603050405020304" pitchFamily="18" charset="0"/>
              </a:rPr>
              <a:t>Özacar</a:t>
            </a:r>
            <a:r>
              <a:rPr lang="tr-TR" sz="3600" dirty="0">
                <a:effectLst/>
                <a:latin typeface="Source Sans Pro" panose="020B0503030403020204" pitchFamily="34" charset="0"/>
                <a:ea typeface="Calibri" panose="020F0502020204030204" pitchFamily="34" charset="0"/>
                <a:cs typeface="Times New Roman" panose="02020603050405020304" pitchFamily="18" charset="0"/>
              </a:rPr>
              <a:t> araştırma merkezimiz </a:t>
            </a:r>
            <a:r>
              <a:rPr lang="tr-TR" sz="3600" dirty="0" err="1">
                <a:effectLst/>
                <a:latin typeface="Source Sans Pro" panose="020B0503030403020204" pitchFamily="34" charset="0"/>
                <a:ea typeface="Calibri" panose="020F0502020204030204" pitchFamily="34" charset="0"/>
                <a:cs typeface="Times New Roman" panose="02020603050405020304" pitchFamily="18" charset="0"/>
              </a:rPr>
              <a:t>TURUSIA'yı</a:t>
            </a:r>
            <a:r>
              <a:rPr lang="tr-TR" sz="3600" dirty="0">
                <a:effectLst/>
                <a:latin typeface="Source Sans Pro" panose="020B0503030403020204" pitchFamily="34" charset="0"/>
                <a:ea typeface="Calibri" panose="020F0502020204030204" pitchFamily="34" charset="0"/>
                <a:cs typeface="Times New Roman" panose="02020603050405020304" pitchFamily="18" charset="0"/>
              </a:rPr>
              <a:t> ziyaret ettiler</a:t>
            </a:r>
            <a:br>
              <a:rPr lang="tr-TR" sz="3600" dirty="0">
                <a:effectLst/>
                <a:latin typeface="Source Sans Pro" panose="020B050303040302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E538D007-9E65-4E62-9E00-44E257A69E88}"/>
              </a:ext>
            </a:extLst>
          </p:cNvPr>
          <p:cNvSpPr>
            <a:spLocks noGrp="1"/>
          </p:cNvSpPr>
          <p:nvPr>
            <p:ph idx="1"/>
          </p:nvPr>
        </p:nvSpPr>
        <p:spPr>
          <a:xfrm>
            <a:off x="32251" y="2046303"/>
            <a:ext cx="6572735" cy="4811697"/>
          </a:xfrm>
        </p:spPr>
        <p:txBody>
          <a:bodyPr/>
          <a:lstStyle/>
          <a:p>
            <a:pPr indent="0">
              <a:lnSpc>
                <a:spcPct val="107000"/>
              </a:lnSpc>
              <a:spcAft>
                <a:spcPts val="800"/>
              </a:spcAft>
              <a:buNone/>
            </a:pPr>
            <a:r>
              <a:rPr lang="tr-TR" sz="2400" kern="100" dirty="0">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t>20 Kasım 2023'te araştırma merkezimiz </a:t>
            </a:r>
            <a:r>
              <a:rPr lang="tr-TR" sz="2400" kern="100" dirty="0" err="1">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t>TURUSIA'yı</a:t>
            </a:r>
            <a:r>
              <a:rPr lang="tr-TR" sz="2400" kern="100" dirty="0">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t> ziyaret eden Gelibolu Belediye Başkanı Sayın Mustafa </a:t>
            </a:r>
            <a:r>
              <a:rPr lang="tr-TR" sz="2400" kern="100" dirty="0" err="1">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t>Özacar'a</a:t>
            </a:r>
            <a:r>
              <a:rPr lang="tr-TR" sz="2400" kern="100" dirty="0">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t> merkez müdürümüz </a:t>
            </a:r>
            <a:r>
              <a:rPr lang="tr-TR" sz="2400" kern="100" dirty="0" err="1">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t>Prof.Dr.Vedat</a:t>
            </a:r>
            <a:r>
              <a:rPr lang="tr-TR" sz="2400" kern="100" dirty="0">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t> Çalışkan tarafından Kasım ayında "Gelibolu Türk Rus Kardeşliği </a:t>
            </a:r>
            <a:r>
              <a:rPr lang="tr-TR" sz="2400" kern="100" dirty="0" err="1">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t>Anıtı"nda</a:t>
            </a:r>
            <a:r>
              <a:rPr lang="tr-TR" sz="2400" kern="100" dirty="0">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t> düzenlenecek törenler ve ziyaret programı hakkında bilgi verildi.</a:t>
            </a:r>
            <a:endParaRPr lang="tr-TR"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4" name="Resim 3">
            <a:extLst>
              <a:ext uri="{FF2B5EF4-FFF2-40B4-BE49-F238E27FC236}">
                <a16:creationId xmlns:a16="http://schemas.microsoft.com/office/drawing/2014/main" id="{A1ADD424-4A16-4F87-76C7-23984FE400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9588" y="1994023"/>
            <a:ext cx="3595457" cy="4793943"/>
          </a:xfrm>
          <a:prstGeom prst="rect">
            <a:avLst/>
          </a:prstGeom>
          <a:noFill/>
          <a:ln>
            <a:noFill/>
          </a:ln>
        </p:spPr>
      </p:pic>
    </p:spTree>
    <p:extLst>
      <p:ext uri="{BB962C8B-B14F-4D97-AF65-F5344CB8AC3E}">
        <p14:creationId xmlns:p14="http://schemas.microsoft.com/office/powerpoint/2010/main" val="2786834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D54312-7F4D-B56A-2072-D04BEF1C4D8B}"/>
              </a:ext>
            </a:extLst>
          </p:cNvPr>
          <p:cNvSpPr>
            <a:spLocks noGrp="1"/>
          </p:cNvSpPr>
          <p:nvPr>
            <p:ph type="title"/>
          </p:nvPr>
        </p:nvSpPr>
        <p:spPr/>
        <p:txBody>
          <a:bodyPr>
            <a:normAutofit fontScale="90000"/>
          </a:bodyPr>
          <a:lstStyle/>
          <a:p>
            <a:br>
              <a:rPr lang="tr-TR" sz="2700" b="0" i="0" dirty="0">
                <a:solidFill>
                  <a:srgbClr val="FFFFFF"/>
                </a:solidFill>
                <a:effectLst/>
                <a:latin typeface="Source Sans Pro" panose="020B0503030403020204" pitchFamily="34" charset="0"/>
              </a:rPr>
            </a:br>
            <a:br>
              <a:rPr lang="tr-TR" sz="2700" b="0" i="0" dirty="0">
                <a:solidFill>
                  <a:srgbClr val="FFFFFF"/>
                </a:solidFill>
                <a:effectLst/>
                <a:latin typeface="Source Sans Pro" panose="020B0503030403020204" pitchFamily="34" charset="0"/>
              </a:rPr>
            </a:br>
            <a:r>
              <a:rPr lang="tr-TR" sz="2700" b="0" i="0" dirty="0">
                <a:solidFill>
                  <a:srgbClr val="FFFFFF"/>
                </a:solidFill>
                <a:effectLst/>
                <a:latin typeface="Source Sans Pro" panose="020B0503030403020204" pitchFamily="34" charset="0"/>
              </a:rPr>
              <a:t>8) Gelibolu Türk Rus Kardeşliğinin 103. Yıldönümü Kapsamında Çeşitli Ziyaretler ve Anma Etkinlikleri Gerçekleştirildi (23. </a:t>
            </a:r>
            <a:r>
              <a:rPr lang="tr-TR" sz="2700" dirty="0">
                <a:solidFill>
                  <a:srgbClr val="FFFFFF"/>
                </a:solidFill>
                <a:latin typeface="Source Sans Pro" panose="020B0503030403020204" pitchFamily="34" charset="0"/>
              </a:rPr>
              <a:t>11.2023)</a:t>
            </a:r>
            <a:br>
              <a:rPr lang="tr-TR" b="0" i="0" dirty="0">
                <a:solidFill>
                  <a:srgbClr val="FFFFFF"/>
                </a:solidFill>
                <a:effectLst/>
                <a:latin typeface="Source Sans Pro" panose="020B0503030403020204" pitchFamily="34" charset="0"/>
              </a:rPr>
            </a:br>
            <a:br>
              <a:rPr lang="tr-TR" dirty="0"/>
            </a:br>
            <a:endParaRPr lang="tr-TR" dirty="0"/>
          </a:p>
        </p:txBody>
      </p:sp>
      <p:sp>
        <p:nvSpPr>
          <p:cNvPr id="3" name="İçerik Yer Tutucusu 2">
            <a:extLst>
              <a:ext uri="{FF2B5EF4-FFF2-40B4-BE49-F238E27FC236}">
                <a16:creationId xmlns:a16="http://schemas.microsoft.com/office/drawing/2014/main" id="{B0043C5A-DCA3-9819-7ED4-66BBD730416B}"/>
              </a:ext>
            </a:extLst>
          </p:cNvPr>
          <p:cNvSpPr>
            <a:spLocks noGrp="1"/>
          </p:cNvSpPr>
          <p:nvPr>
            <p:ph idx="1"/>
          </p:nvPr>
        </p:nvSpPr>
        <p:spPr>
          <a:xfrm>
            <a:off x="142042" y="1988598"/>
            <a:ext cx="11860567" cy="4869402"/>
          </a:xfrm>
        </p:spPr>
        <p:txBody>
          <a:bodyPr>
            <a:normAutofit lnSpcReduction="10000"/>
          </a:bodyPr>
          <a:lstStyle/>
          <a:p>
            <a:pPr>
              <a:lnSpc>
                <a:spcPct val="107000"/>
              </a:lnSpc>
              <a:spcAft>
                <a:spcPts val="800"/>
              </a:spcAft>
            </a:pPr>
            <a:r>
              <a:rPr lang="tr-TR"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Araştırma merkezimiz </a:t>
            </a:r>
            <a:r>
              <a:rPr lang="tr-TR"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TURUSIA’nın</a:t>
            </a:r>
            <a:r>
              <a:rPr lang="tr-TR"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koordine ettiği etkinlikler kapsamında 21 Kasım Salı günü Antalya, Bursa ve Eskişehir illerinden Gelibolu'ya gelen Türkiye’deki Rus kültür ve sanat derneklerinin yöneticileri Gelibolu Kaymakamı Bekir Abacı'yı ve Gelibolu Belediye Başkanı Mustafa </a:t>
            </a:r>
            <a:r>
              <a:rPr lang="tr-TR"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Özacar'ı</a:t>
            </a:r>
            <a:r>
              <a:rPr lang="tr-TR"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makamlarında ziyaret ederek destekleri için teşekkürlerini sundular.</a:t>
            </a:r>
          </a:p>
          <a:p>
            <a:r>
              <a:rPr lang="tr-TR"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Bolşevik devrimi sonrasında 22 Kasım 1920'de Gelibolu'ya sığınan 30 bin Beyaz </a:t>
            </a:r>
            <a:r>
              <a:rPr lang="tr-TR"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Rusun</a:t>
            </a:r>
            <a:r>
              <a:rPr lang="tr-TR"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103. yıldönümü anısına, 22 Kasım Çarşamba günü anıt mezarlıkta bir tören düzenlendi. Törene Rusya Federasyonu İstanbul Başkonsolosu Andrey </a:t>
            </a:r>
            <a:r>
              <a:rPr lang="tr-TR"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Buravov</a:t>
            </a:r>
            <a:r>
              <a:rPr lang="tr-TR"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Gelibolu Belediye Başkanı Mustafa </a:t>
            </a:r>
            <a:r>
              <a:rPr lang="tr-TR"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Özacar</a:t>
            </a:r>
            <a:r>
              <a:rPr lang="tr-TR"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Ankara Türk Rus Dostluk Evi yöneticileri, Çanakkale </a:t>
            </a:r>
            <a:r>
              <a:rPr lang="tr-TR"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Onsekiz</a:t>
            </a:r>
            <a:r>
              <a:rPr lang="tr-TR"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Mart Üniversitesi -Türkiye Rusya İşbirliği Araştırma ve Uygulama Merkezi (TURUSIA) Müdürü </a:t>
            </a:r>
            <a:r>
              <a:rPr lang="tr-TR"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Prof.Dr</a:t>
            </a:r>
            <a:r>
              <a:rPr lang="tr-TR"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Vedat Çalışkan; Antalya, Bursa ve Eskişehir illerindeki Rus derneklerinin temsilcileri ve yöneticileri katıldı. Törende yapılan konuşmalarda, barış ve dostluk mesajları verilirken; anıtın, Türk- Rus kardeşliğinin asırlık hatırasını yansıtan bir sembol olduğu vurgulandı. Beyaz Rusların 1923 yılında Gelibolu'dan ayrılırken Gelibolululara emanet ettiği anıt ve mezarlığa çiçek bırakılması ile tören sona erdi.</a:t>
            </a:r>
            <a:endParaRPr lang="tr-TR" dirty="0">
              <a:solidFill>
                <a:schemeClr val="bg1"/>
              </a:solidFill>
            </a:endParaRPr>
          </a:p>
        </p:txBody>
      </p:sp>
    </p:spTree>
    <p:extLst>
      <p:ext uri="{BB962C8B-B14F-4D97-AF65-F5344CB8AC3E}">
        <p14:creationId xmlns:p14="http://schemas.microsoft.com/office/powerpoint/2010/main" val="1234297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38F24D-2228-5B80-45FA-806CAD6148D5}"/>
              </a:ext>
            </a:extLst>
          </p:cNvPr>
          <p:cNvSpPr>
            <a:spLocks noGrp="1"/>
          </p:cNvSpPr>
          <p:nvPr>
            <p:ph type="title"/>
          </p:nvPr>
        </p:nvSpPr>
        <p:spPr>
          <a:xfrm>
            <a:off x="680321" y="753228"/>
            <a:ext cx="9613861" cy="1119960"/>
          </a:xfrm>
        </p:spPr>
        <p:txBody>
          <a:bodyPr>
            <a:noAutofit/>
          </a:bodyPr>
          <a:lstStyle/>
          <a:p>
            <a:pPr>
              <a:lnSpc>
                <a:spcPct val="107000"/>
              </a:lnSpc>
              <a:spcAft>
                <a:spcPts val="800"/>
              </a:spcAft>
            </a:pPr>
            <a:r>
              <a:rPr lang="tr-TR" sz="2800" kern="100" dirty="0">
                <a:effectLst/>
                <a:latin typeface="Calibri" panose="020F0502020204030204" pitchFamily="34" charset="0"/>
                <a:ea typeface="Calibri" panose="020F0502020204030204" pitchFamily="34" charset="0"/>
                <a:cs typeface="Times New Roman" panose="02020603050405020304" pitchFamily="18" charset="0"/>
              </a:rPr>
              <a:t>1) Dünyaca ünlü TV sunucusu Vladimir POZNER ve ekibi belgesel çekimi için </a:t>
            </a:r>
            <a:r>
              <a:rPr lang="tr-TR" sz="2800" kern="100" dirty="0" err="1">
                <a:effectLst/>
                <a:latin typeface="Calibri" panose="020F0502020204030204" pitchFamily="34" charset="0"/>
                <a:ea typeface="Calibri" panose="020F0502020204030204" pitchFamily="34" charset="0"/>
                <a:cs typeface="Times New Roman" panose="02020603050405020304" pitchFamily="18" charset="0"/>
              </a:rPr>
              <a:t>TURUSIA'daydı</a:t>
            </a:r>
            <a:r>
              <a:rPr lang="tr-TR" sz="2800" kern="100" dirty="0">
                <a:effectLst/>
                <a:latin typeface="Calibri" panose="020F0502020204030204" pitchFamily="34" charset="0"/>
                <a:ea typeface="Calibri" panose="020F0502020204030204" pitchFamily="34" charset="0"/>
                <a:cs typeface="Times New Roman" panose="02020603050405020304" pitchFamily="18" charset="0"/>
              </a:rPr>
              <a:t> (8.6.2023).</a:t>
            </a:r>
            <a:br>
              <a:rPr lang="tr-TR" sz="2800" kern="100" dirty="0">
                <a:effectLst/>
                <a:latin typeface="Calibri" panose="020F0502020204030204" pitchFamily="34" charset="0"/>
                <a:ea typeface="Calibri" panose="020F0502020204030204" pitchFamily="34" charset="0"/>
                <a:cs typeface="Times New Roman" panose="02020603050405020304" pitchFamily="18" charset="0"/>
              </a:rPr>
            </a:br>
            <a:endParaRPr lang="tr-TR" sz="2800" dirty="0"/>
          </a:p>
        </p:txBody>
      </p:sp>
      <p:sp>
        <p:nvSpPr>
          <p:cNvPr id="3" name="İçerik Yer Tutucusu 2">
            <a:extLst>
              <a:ext uri="{FF2B5EF4-FFF2-40B4-BE49-F238E27FC236}">
                <a16:creationId xmlns:a16="http://schemas.microsoft.com/office/drawing/2014/main" id="{F7EC2B2B-6D58-C1AF-FE5A-F1AC2F7AD552}"/>
              </a:ext>
            </a:extLst>
          </p:cNvPr>
          <p:cNvSpPr>
            <a:spLocks noGrp="1"/>
          </p:cNvSpPr>
          <p:nvPr>
            <p:ph idx="1"/>
          </p:nvPr>
        </p:nvSpPr>
        <p:spPr>
          <a:xfrm>
            <a:off x="263071" y="2072936"/>
            <a:ext cx="11295656" cy="4785064"/>
          </a:xfrm>
        </p:spPr>
        <p:txBody>
          <a:bodyPr>
            <a:normAutofit/>
          </a:bodyPr>
          <a:lstStyle/>
          <a:p>
            <a:pPr marL="0" indent="0" algn="just">
              <a:buNone/>
            </a:pPr>
            <a:r>
              <a:rPr lang="tr-TR" dirty="0">
                <a:solidFill>
                  <a:schemeClr val="bg1"/>
                </a:solidFill>
              </a:rPr>
              <a:t>Türkiye Cumhuriyeti'nin 100. yılı için hazırlanmakta olan "Türkiye Defteri" adlı belgeselin çekimlerinde bugün "Gelibolulu Ruslar" konusu ve iki ülke arasındaki önemi ele alındı. POZNER liderliğinde </a:t>
            </a:r>
            <a:r>
              <a:rPr lang="tr-TR" dirty="0" err="1">
                <a:solidFill>
                  <a:schemeClr val="bg1"/>
                </a:solidFill>
              </a:rPr>
              <a:t>ÇOMU'ye</a:t>
            </a:r>
            <a:r>
              <a:rPr lang="tr-TR" dirty="0">
                <a:solidFill>
                  <a:schemeClr val="bg1"/>
                </a:solidFill>
              </a:rPr>
              <a:t> gelen belgesel ekibi, Türkiye Rusya İşbirliği Araştırma ve Uygulama Merkezi müdürü Prof. Dr. Vedat ÇALIŞKAN ile bir röportaj gerçekleştirdi. Misafirimiz olan belgesel ekibine yönetim kurulu üyelerimiz </a:t>
            </a:r>
            <a:r>
              <a:rPr lang="tr-TR" dirty="0" err="1">
                <a:solidFill>
                  <a:schemeClr val="bg1"/>
                </a:solidFill>
              </a:rPr>
              <a:t>Prof.Dr</a:t>
            </a:r>
            <a:r>
              <a:rPr lang="tr-TR" dirty="0">
                <a:solidFill>
                  <a:schemeClr val="bg1"/>
                </a:solidFill>
              </a:rPr>
              <a:t>. Selver ÖZÖZEN KAHRAMAN ile Öğr. Gör. Ayşe DAĞ eşlik ettiler.</a:t>
            </a:r>
          </a:p>
          <a:p>
            <a:pPr marL="0" indent="0" algn="just">
              <a:buNone/>
            </a:pPr>
            <a:r>
              <a:rPr lang="tr-TR" dirty="0">
                <a:solidFill>
                  <a:schemeClr val="bg1"/>
                </a:solidFill>
              </a:rPr>
              <a:t>İlk olarak Rus 1 (</a:t>
            </a:r>
            <a:r>
              <a:rPr lang="tr-TR" dirty="0" err="1">
                <a:solidFill>
                  <a:schemeClr val="bg1"/>
                </a:solidFill>
              </a:rPr>
              <a:t>Perviy</a:t>
            </a:r>
            <a:r>
              <a:rPr lang="tr-TR" dirty="0">
                <a:solidFill>
                  <a:schemeClr val="bg1"/>
                </a:solidFill>
              </a:rPr>
              <a:t>) Federal TV Kanalında yayınlayacak olan belgeselde 100. yılda Türk milli karakteri ve Türk olmanın ne anlama geldiği konuları işleniyor.</a:t>
            </a:r>
          </a:p>
          <a:p>
            <a:endParaRPr lang="tr-TR" dirty="0"/>
          </a:p>
        </p:txBody>
      </p:sp>
    </p:spTree>
    <p:extLst>
      <p:ext uri="{BB962C8B-B14F-4D97-AF65-F5344CB8AC3E}">
        <p14:creationId xmlns:p14="http://schemas.microsoft.com/office/powerpoint/2010/main" val="2740226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C1ECF8-6724-1835-CB22-EFB33E3E10B0}"/>
              </a:ext>
            </a:extLst>
          </p:cNvPr>
          <p:cNvSpPr>
            <a:spLocks noGrp="1"/>
          </p:cNvSpPr>
          <p:nvPr>
            <p:ph type="title"/>
          </p:nvPr>
        </p:nvSpPr>
        <p:spPr/>
        <p:txBody>
          <a:bodyPr>
            <a:normAutofit fontScale="90000"/>
          </a:bodyPr>
          <a:lstStyle/>
          <a:p>
            <a:br>
              <a:rPr kumimoji="0" lang="tr-TR" sz="2400" b="0" i="0" u="none" strike="noStrike" kern="1200" cap="none" spc="0" normalizeH="0" baseline="0" noProof="0" dirty="0">
                <a:ln>
                  <a:noFill/>
                </a:ln>
                <a:solidFill>
                  <a:srgbClr val="FFFFFF"/>
                </a:solidFill>
                <a:effectLst/>
                <a:uLnTx/>
                <a:uFillTx/>
                <a:latin typeface="Source Sans Pro" panose="020B0503030403020204" pitchFamily="34" charset="0"/>
                <a:ea typeface="+mj-ea"/>
                <a:cs typeface="+mj-cs"/>
              </a:rPr>
            </a:br>
            <a:br>
              <a:rPr kumimoji="0" lang="tr-TR" sz="2400" b="0" i="0" u="none" strike="noStrike" kern="1200" cap="none" spc="0" normalizeH="0" baseline="0" noProof="0" dirty="0">
                <a:ln>
                  <a:noFill/>
                </a:ln>
                <a:solidFill>
                  <a:srgbClr val="FFFFFF"/>
                </a:solidFill>
                <a:effectLst/>
                <a:uLnTx/>
                <a:uFillTx/>
                <a:latin typeface="Source Sans Pro" panose="020B0503030403020204" pitchFamily="34" charset="0"/>
                <a:ea typeface="+mj-ea"/>
                <a:cs typeface="+mj-cs"/>
              </a:rPr>
            </a:br>
            <a:r>
              <a:rPr kumimoji="0" lang="tr-TR" sz="2400" b="0" i="0" u="none" strike="noStrike" kern="1200" cap="none" spc="0" normalizeH="0" baseline="0" noProof="0" dirty="0">
                <a:ln>
                  <a:noFill/>
                </a:ln>
                <a:solidFill>
                  <a:srgbClr val="FFFFFF"/>
                </a:solidFill>
                <a:effectLst/>
                <a:uLnTx/>
                <a:uFillTx/>
                <a:latin typeface="Source Sans Pro" panose="020B0503030403020204" pitchFamily="34" charset="0"/>
                <a:ea typeface="+mj-ea"/>
                <a:cs typeface="+mj-cs"/>
              </a:rPr>
              <a:t>8) Gelibolu Türk Rus Kardeşliğinin 103. Yıldönümü Kapsamında Çeşitli Ziyaretler ve Anma Etkinlikleri Gerçekleştirildi (23. 11.2023)</a:t>
            </a:r>
            <a:br>
              <a:rPr kumimoji="0" lang="tr-TR" sz="3200" b="0" i="0" u="none" strike="noStrike" kern="1200" cap="none" spc="0" normalizeH="0" baseline="0" noProof="0" dirty="0">
                <a:ln>
                  <a:noFill/>
                </a:ln>
                <a:solidFill>
                  <a:srgbClr val="FFFFFF"/>
                </a:solidFill>
                <a:effectLst/>
                <a:uLnTx/>
                <a:uFillTx/>
                <a:latin typeface="Source Sans Pro" panose="020B0503030403020204" pitchFamily="34" charset="0"/>
                <a:ea typeface="+mj-ea"/>
                <a:cs typeface="+mj-cs"/>
              </a:rPr>
            </a:br>
            <a:br>
              <a:rPr kumimoji="0" lang="tr-TR" sz="3200" b="0" i="0" u="none" strike="noStrike" kern="1200" cap="none" spc="0" normalizeH="0" baseline="0" noProof="0" dirty="0">
                <a:ln>
                  <a:noFill/>
                </a:ln>
                <a:solidFill>
                  <a:prstClr val="white"/>
                </a:solidFill>
                <a:effectLst/>
                <a:uLnTx/>
                <a:uFillTx/>
                <a:latin typeface="Trebuchet MS" panose="020B0603020202020204"/>
                <a:ea typeface="+mj-ea"/>
                <a:cs typeface="+mj-cs"/>
              </a:rPr>
            </a:br>
            <a:endParaRPr lang="tr-TR" dirty="0"/>
          </a:p>
        </p:txBody>
      </p:sp>
      <p:sp>
        <p:nvSpPr>
          <p:cNvPr id="3" name="İçerik Yer Tutucusu 2">
            <a:extLst>
              <a:ext uri="{FF2B5EF4-FFF2-40B4-BE49-F238E27FC236}">
                <a16:creationId xmlns:a16="http://schemas.microsoft.com/office/drawing/2014/main" id="{712C4ABD-4971-A0BA-64DF-5FD5970CB818}"/>
              </a:ext>
            </a:extLst>
          </p:cNvPr>
          <p:cNvSpPr>
            <a:spLocks noGrp="1"/>
          </p:cNvSpPr>
          <p:nvPr>
            <p:ph idx="1"/>
          </p:nvPr>
        </p:nvSpPr>
        <p:spPr/>
        <p:txBody>
          <a:bodyPr/>
          <a:lstStyle/>
          <a:p>
            <a:r>
              <a:rPr lang="tr-TR" sz="2400" kern="100" dirty="0">
                <a:effectLst/>
                <a:latin typeface="Calibri" panose="020F0502020204030204" pitchFamily="34" charset="0"/>
                <a:ea typeface="Calibri" panose="020F0502020204030204" pitchFamily="34" charset="0"/>
                <a:cs typeface="Times New Roman" panose="02020603050405020304" pitchFamily="18" charset="0"/>
              </a:rPr>
              <a:t> Tören sonrasında, Rusya Federasyonu İstanbul Başkonsolosu Andrey </a:t>
            </a:r>
            <a:r>
              <a:rPr lang="tr-TR" sz="2400" kern="100" dirty="0" err="1">
                <a:effectLst/>
                <a:latin typeface="Calibri" panose="020F0502020204030204" pitchFamily="34" charset="0"/>
                <a:ea typeface="Calibri" panose="020F0502020204030204" pitchFamily="34" charset="0"/>
                <a:cs typeface="Times New Roman" panose="02020603050405020304" pitchFamily="18" charset="0"/>
              </a:rPr>
              <a:t>Buravov</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 Gelibolu Kaymakamı Bekir Abacı'ya ve Gelibolu Belediye Başkanı Mustafa </a:t>
            </a:r>
            <a:r>
              <a:rPr lang="tr-TR" sz="2400" kern="100" dirty="0" err="1">
                <a:effectLst/>
                <a:latin typeface="Calibri" panose="020F0502020204030204" pitchFamily="34" charset="0"/>
                <a:ea typeface="Calibri" panose="020F0502020204030204" pitchFamily="34" charset="0"/>
                <a:cs typeface="Times New Roman" panose="02020603050405020304" pitchFamily="18" charset="0"/>
              </a:rPr>
              <a:t>Özacar'a</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 ziyarette bulundu. Araştırma merkezimiz </a:t>
            </a:r>
            <a:r>
              <a:rPr lang="tr-TR" sz="2400" kern="100" dirty="0" err="1">
                <a:effectLst/>
                <a:latin typeface="Calibri" panose="020F0502020204030204" pitchFamily="34" charset="0"/>
                <a:ea typeface="Calibri" panose="020F0502020204030204" pitchFamily="34" charset="0"/>
                <a:cs typeface="Times New Roman" panose="02020603050405020304" pitchFamily="18" charset="0"/>
              </a:rPr>
              <a:t>TURUSIA'nın</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 müdürü </a:t>
            </a:r>
            <a:r>
              <a:rPr lang="tr-TR" sz="2400" kern="100" dirty="0" err="1">
                <a:effectLst/>
                <a:latin typeface="Calibri" panose="020F0502020204030204" pitchFamily="34" charset="0"/>
                <a:ea typeface="Calibri" panose="020F0502020204030204" pitchFamily="34" charset="0"/>
                <a:cs typeface="Times New Roman" panose="02020603050405020304" pitchFamily="18" charset="0"/>
              </a:rPr>
              <a:t>Prof.Dr</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 Vedat Çalışkan da anma töreninde ve ziyaretlerde Gelibolu'ya gelen konuklara refakat etti. Beyaz Rusların Gelibolu yaşamı hakkında konuklara çeşitli bilgiler veren </a:t>
            </a:r>
            <a:r>
              <a:rPr lang="tr-TR" sz="2400" kern="100" dirty="0" err="1">
                <a:effectLst/>
                <a:latin typeface="Calibri" panose="020F0502020204030204" pitchFamily="34" charset="0"/>
                <a:ea typeface="Calibri" panose="020F0502020204030204" pitchFamily="34" charset="0"/>
                <a:cs typeface="Times New Roman" panose="02020603050405020304" pitchFamily="18" charset="0"/>
              </a:rPr>
              <a:t>Prof.Dr</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 Çalışkan, Gelibolu olgusunun esasen iki ülkenin halkları arasında yaşanan dayanışma ve kardeşliği günümüze taşıyan güçlü bir miras olmasına dikkat çekti.</a:t>
            </a:r>
            <a:endParaRPr lang="tr-TR" dirty="0"/>
          </a:p>
        </p:txBody>
      </p:sp>
    </p:spTree>
    <p:extLst>
      <p:ext uri="{BB962C8B-B14F-4D97-AF65-F5344CB8AC3E}">
        <p14:creationId xmlns:p14="http://schemas.microsoft.com/office/powerpoint/2010/main" val="3516347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C1ECF8-6724-1835-CB22-EFB33E3E10B0}"/>
              </a:ext>
            </a:extLst>
          </p:cNvPr>
          <p:cNvSpPr>
            <a:spLocks noGrp="1"/>
          </p:cNvSpPr>
          <p:nvPr>
            <p:ph type="title"/>
          </p:nvPr>
        </p:nvSpPr>
        <p:spPr/>
        <p:txBody>
          <a:bodyPr>
            <a:normAutofit fontScale="90000"/>
          </a:bodyPr>
          <a:lstStyle/>
          <a:p>
            <a:br>
              <a:rPr kumimoji="0" lang="tr-TR" sz="2400" b="0" i="0" u="none" strike="noStrike" kern="1200" cap="none" spc="0" normalizeH="0" baseline="0" noProof="0" dirty="0">
                <a:ln>
                  <a:noFill/>
                </a:ln>
                <a:solidFill>
                  <a:srgbClr val="FFFFFF"/>
                </a:solidFill>
                <a:effectLst/>
                <a:uLnTx/>
                <a:uFillTx/>
                <a:latin typeface="Source Sans Pro" panose="020B0503030403020204" pitchFamily="34" charset="0"/>
                <a:ea typeface="+mj-ea"/>
                <a:cs typeface="+mj-cs"/>
              </a:rPr>
            </a:br>
            <a:br>
              <a:rPr kumimoji="0" lang="tr-TR" sz="2400" b="0" i="0" u="none" strike="noStrike" kern="1200" cap="none" spc="0" normalizeH="0" baseline="0" noProof="0" dirty="0">
                <a:ln>
                  <a:noFill/>
                </a:ln>
                <a:solidFill>
                  <a:srgbClr val="FFFFFF"/>
                </a:solidFill>
                <a:effectLst/>
                <a:uLnTx/>
                <a:uFillTx/>
                <a:latin typeface="Source Sans Pro" panose="020B0503030403020204" pitchFamily="34" charset="0"/>
                <a:ea typeface="+mj-ea"/>
                <a:cs typeface="+mj-cs"/>
              </a:rPr>
            </a:br>
            <a:r>
              <a:rPr kumimoji="0" lang="tr-TR" sz="2400" b="0" i="0" u="none" strike="noStrike" kern="1200" cap="none" spc="0" normalizeH="0" baseline="0" noProof="0" dirty="0">
                <a:ln>
                  <a:noFill/>
                </a:ln>
                <a:solidFill>
                  <a:srgbClr val="FFFFFF"/>
                </a:solidFill>
                <a:effectLst/>
                <a:uLnTx/>
                <a:uFillTx/>
                <a:latin typeface="Source Sans Pro" panose="020B0503030403020204" pitchFamily="34" charset="0"/>
                <a:ea typeface="+mj-ea"/>
                <a:cs typeface="+mj-cs"/>
              </a:rPr>
              <a:t>8) Gelibolu Türk Rus Kardeşliğinin 103. Yıldönümü Kapsamında Çeşitli Ziyaretler ve Anma Etkinlikleri Gerçekleştirildi (23. 11.2023)</a:t>
            </a:r>
            <a:br>
              <a:rPr kumimoji="0" lang="tr-TR" sz="3200" b="0" i="0" u="none" strike="noStrike" kern="1200" cap="none" spc="0" normalizeH="0" baseline="0" noProof="0" dirty="0">
                <a:ln>
                  <a:noFill/>
                </a:ln>
                <a:solidFill>
                  <a:srgbClr val="FFFFFF"/>
                </a:solidFill>
                <a:effectLst/>
                <a:uLnTx/>
                <a:uFillTx/>
                <a:latin typeface="Source Sans Pro" panose="020B0503030403020204" pitchFamily="34" charset="0"/>
                <a:ea typeface="+mj-ea"/>
                <a:cs typeface="+mj-cs"/>
              </a:rPr>
            </a:br>
            <a:br>
              <a:rPr kumimoji="0" lang="tr-TR" sz="3200" b="0" i="0" u="none" strike="noStrike" kern="1200" cap="none" spc="0" normalizeH="0" baseline="0" noProof="0" dirty="0">
                <a:ln>
                  <a:noFill/>
                </a:ln>
                <a:solidFill>
                  <a:prstClr val="white"/>
                </a:solidFill>
                <a:effectLst/>
                <a:uLnTx/>
                <a:uFillTx/>
                <a:latin typeface="Trebuchet MS" panose="020B0603020202020204"/>
                <a:ea typeface="+mj-ea"/>
                <a:cs typeface="+mj-cs"/>
              </a:rPr>
            </a:br>
            <a:endParaRPr lang="tr-TR" dirty="0"/>
          </a:p>
        </p:txBody>
      </p:sp>
      <p:pic>
        <p:nvPicPr>
          <p:cNvPr id="4" name="İçerik Yer Tutucusu 3">
            <a:extLst>
              <a:ext uri="{FF2B5EF4-FFF2-40B4-BE49-F238E27FC236}">
                <a16:creationId xmlns:a16="http://schemas.microsoft.com/office/drawing/2014/main" id="{80EDBD87-C46D-889A-7876-7264ABB0E52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33852"/>
            <a:ext cx="3693111" cy="4924148"/>
          </a:xfrm>
          <a:prstGeom prst="rect">
            <a:avLst/>
          </a:prstGeom>
          <a:noFill/>
          <a:ln>
            <a:noFill/>
          </a:ln>
        </p:spPr>
      </p:pic>
      <p:pic>
        <p:nvPicPr>
          <p:cNvPr id="5" name="Resim 4">
            <a:extLst>
              <a:ext uri="{FF2B5EF4-FFF2-40B4-BE49-F238E27FC236}">
                <a16:creationId xmlns:a16="http://schemas.microsoft.com/office/drawing/2014/main" id="{492404E4-604A-1EA1-69B5-47D420EFAE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7537" y="2399982"/>
            <a:ext cx="7089743" cy="3991888"/>
          </a:xfrm>
          <a:prstGeom prst="rect">
            <a:avLst/>
          </a:prstGeom>
          <a:noFill/>
          <a:ln>
            <a:noFill/>
          </a:ln>
        </p:spPr>
      </p:pic>
    </p:spTree>
    <p:extLst>
      <p:ext uri="{BB962C8B-B14F-4D97-AF65-F5344CB8AC3E}">
        <p14:creationId xmlns:p14="http://schemas.microsoft.com/office/powerpoint/2010/main" val="3729740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C1ECF8-6724-1835-CB22-EFB33E3E10B0}"/>
              </a:ext>
            </a:extLst>
          </p:cNvPr>
          <p:cNvSpPr>
            <a:spLocks noGrp="1"/>
          </p:cNvSpPr>
          <p:nvPr>
            <p:ph type="title"/>
          </p:nvPr>
        </p:nvSpPr>
        <p:spPr/>
        <p:txBody>
          <a:bodyPr>
            <a:normAutofit fontScale="90000"/>
          </a:bodyPr>
          <a:lstStyle/>
          <a:p>
            <a:br>
              <a:rPr kumimoji="0" lang="tr-TR" sz="2400" b="0" i="0" u="none" strike="noStrike" kern="1200" cap="none" spc="0" normalizeH="0" baseline="0" noProof="0" dirty="0">
                <a:ln>
                  <a:noFill/>
                </a:ln>
                <a:solidFill>
                  <a:srgbClr val="FFFFFF"/>
                </a:solidFill>
                <a:effectLst/>
                <a:uLnTx/>
                <a:uFillTx/>
                <a:latin typeface="Source Sans Pro" panose="020B0503030403020204" pitchFamily="34" charset="0"/>
                <a:ea typeface="+mj-ea"/>
                <a:cs typeface="+mj-cs"/>
              </a:rPr>
            </a:br>
            <a:br>
              <a:rPr kumimoji="0" lang="tr-TR" sz="2400" b="0" i="0" u="none" strike="noStrike" kern="1200" cap="none" spc="0" normalizeH="0" baseline="0" noProof="0" dirty="0">
                <a:ln>
                  <a:noFill/>
                </a:ln>
                <a:solidFill>
                  <a:srgbClr val="FFFFFF"/>
                </a:solidFill>
                <a:effectLst/>
                <a:uLnTx/>
                <a:uFillTx/>
                <a:latin typeface="Source Sans Pro" panose="020B0503030403020204" pitchFamily="34" charset="0"/>
                <a:ea typeface="+mj-ea"/>
                <a:cs typeface="+mj-cs"/>
              </a:rPr>
            </a:br>
            <a:r>
              <a:rPr kumimoji="0" lang="tr-TR" sz="2400" b="0" i="0" u="none" strike="noStrike" kern="1200" cap="none" spc="0" normalizeH="0" baseline="0" noProof="0" dirty="0">
                <a:ln>
                  <a:noFill/>
                </a:ln>
                <a:solidFill>
                  <a:srgbClr val="FFFFFF"/>
                </a:solidFill>
                <a:effectLst/>
                <a:uLnTx/>
                <a:uFillTx/>
                <a:latin typeface="Source Sans Pro" panose="020B0503030403020204" pitchFamily="34" charset="0"/>
                <a:ea typeface="+mj-ea"/>
                <a:cs typeface="+mj-cs"/>
              </a:rPr>
              <a:t>8) Gelibolu Türk Rus Kardeşliğinin 103. Yıldönümü Kapsamında Çeşitli Ziyaretler ve Anma Etkinlikleri Gerçekleştirildi (23. 11.2023)</a:t>
            </a:r>
            <a:br>
              <a:rPr kumimoji="0" lang="tr-TR" sz="3200" b="0" i="0" u="none" strike="noStrike" kern="1200" cap="none" spc="0" normalizeH="0" baseline="0" noProof="0" dirty="0">
                <a:ln>
                  <a:noFill/>
                </a:ln>
                <a:solidFill>
                  <a:srgbClr val="FFFFFF"/>
                </a:solidFill>
                <a:effectLst/>
                <a:uLnTx/>
                <a:uFillTx/>
                <a:latin typeface="Source Sans Pro" panose="020B0503030403020204" pitchFamily="34" charset="0"/>
                <a:ea typeface="+mj-ea"/>
                <a:cs typeface="+mj-cs"/>
              </a:rPr>
            </a:br>
            <a:br>
              <a:rPr kumimoji="0" lang="tr-TR" sz="3200" b="0" i="0" u="none" strike="noStrike" kern="1200" cap="none" spc="0" normalizeH="0" baseline="0" noProof="0" dirty="0">
                <a:ln>
                  <a:noFill/>
                </a:ln>
                <a:solidFill>
                  <a:prstClr val="white"/>
                </a:solidFill>
                <a:effectLst/>
                <a:uLnTx/>
                <a:uFillTx/>
                <a:latin typeface="Trebuchet MS" panose="020B0603020202020204"/>
                <a:ea typeface="+mj-ea"/>
                <a:cs typeface="+mj-cs"/>
              </a:rPr>
            </a:br>
            <a:endParaRPr lang="tr-TR" dirty="0"/>
          </a:p>
        </p:txBody>
      </p:sp>
      <p:pic>
        <p:nvPicPr>
          <p:cNvPr id="7" name="Resim 6">
            <a:extLst>
              <a:ext uri="{FF2B5EF4-FFF2-40B4-BE49-F238E27FC236}">
                <a16:creationId xmlns:a16="http://schemas.microsoft.com/office/drawing/2014/main" id="{36DBDCA3-32B2-FDCA-F4B1-4DEC58FBB1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621" y="2011396"/>
            <a:ext cx="5760720" cy="3243580"/>
          </a:xfrm>
          <a:prstGeom prst="rect">
            <a:avLst/>
          </a:prstGeom>
          <a:noFill/>
          <a:ln>
            <a:noFill/>
          </a:ln>
        </p:spPr>
      </p:pic>
      <p:pic>
        <p:nvPicPr>
          <p:cNvPr id="8" name="Resim 7">
            <a:extLst>
              <a:ext uri="{FF2B5EF4-FFF2-40B4-BE49-F238E27FC236}">
                <a16:creationId xmlns:a16="http://schemas.microsoft.com/office/drawing/2014/main" id="{50A785F6-8CCD-9AC3-A283-1A05F789F3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1280" y="2004737"/>
            <a:ext cx="5760720" cy="3243580"/>
          </a:xfrm>
          <a:prstGeom prst="rect">
            <a:avLst/>
          </a:prstGeom>
          <a:noFill/>
          <a:ln>
            <a:noFill/>
          </a:ln>
        </p:spPr>
      </p:pic>
    </p:spTree>
    <p:extLst>
      <p:ext uri="{BB962C8B-B14F-4D97-AF65-F5344CB8AC3E}">
        <p14:creationId xmlns:p14="http://schemas.microsoft.com/office/powerpoint/2010/main" val="3627845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1401DA-2E26-9F54-D206-4D491A2CA30E}"/>
              </a:ext>
            </a:extLst>
          </p:cNvPr>
          <p:cNvSpPr>
            <a:spLocks noGrp="1"/>
          </p:cNvSpPr>
          <p:nvPr>
            <p:ph type="title"/>
          </p:nvPr>
        </p:nvSpPr>
        <p:spPr/>
        <p:txBody>
          <a:bodyPr>
            <a:normAutofit fontScale="90000"/>
          </a:bodyPr>
          <a:lstStyle/>
          <a:p>
            <a:pPr algn="l"/>
            <a:br>
              <a:rPr lang="tr-TR" dirty="0"/>
            </a:br>
            <a:br>
              <a:rPr lang="tr-TR" dirty="0"/>
            </a:br>
            <a:r>
              <a:rPr lang="tr-TR" dirty="0"/>
              <a:t>9)</a:t>
            </a:r>
            <a:r>
              <a:rPr lang="tr-TR" b="0" i="0" dirty="0">
                <a:solidFill>
                  <a:srgbClr val="FFFFFF"/>
                </a:solidFill>
                <a:effectLst/>
                <a:latin typeface="Source Sans Pro" panose="020B0503030403020204" pitchFamily="34" charset="0"/>
              </a:rPr>
              <a:t> Rusya Federasyonu İstanbul Başkonsolosu Andrey </a:t>
            </a:r>
            <a:r>
              <a:rPr lang="tr-TR" b="0" i="0" dirty="0" err="1">
                <a:solidFill>
                  <a:srgbClr val="FFFFFF"/>
                </a:solidFill>
                <a:effectLst/>
                <a:latin typeface="Source Sans Pro" panose="020B0503030403020204" pitchFamily="34" charset="0"/>
              </a:rPr>
              <a:t>Buravov</a:t>
            </a:r>
            <a:r>
              <a:rPr lang="tr-TR" b="0" i="0" dirty="0">
                <a:solidFill>
                  <a:srgbClr val="FFFFFF"/>
                </a:solidFill>
                <a:effectLst/>
                <a:latin typeface="Source Sans Pro" panose="020B0503030403020204" pitchFamily="34" charset="0"/>
              </a:rPr>
              <a:t> </a:t>
            </a:r>
            <a:r>
              <a:rPr lang="tr-TR" b="0" i="0" dirty="0" err="1">
                <a:solidFill>
                  <a:srgbClr val="FFFFFF"/>
                </a:solidFill>
                <a:effectLst/>
                <a:latin typeface="Source Sans Pro" panose="020B0503030403020204" pitchFamily="34" charset="0"/>
              </a:rPr>
              <a:t>Troya</a:t>
            </a:r>
            <a:r>
              <a:rPr lang="tr-TR" b="0" i="0" dirty="0">
                <a:solidFill>
                  <a:srgbClr val="FFFFFF"/>
                </a:solidFill>
                <a:effectLst/>
                <a:latin typeface="Source Sans Pro" panose="020B0503030403020204" pitchFamily="34" charset="0"/>
              </a:rPr>
              <a:t> Müzesi'ni ziyaret etti (23.11.2023)</a:t>
            </a:r>
            <a:br>
              <a:rPr lang="tr-TR" b="0" i="0" dirty="0">
                <a:solidFill>
                  <a:srgbClr val="FFFFFF"/>
                </a:solidFill>
                <a:effectLst/>
                <a:latin typeface="Source Sans Pro" panose="020B0503030403020204" pitchFamily="34" charset="0"/>
              </a:rPr>
            </a:br>
            <a:br>
              <a:rPr lang="tr-TR" dirty="0"/>
            </a:br>
            <a:endParaRPr lang="tr-TR" dirty="0"/>
          </a:p>
        </p:txBody>
      </p:sp>
      <p:sp>
        <p:nvSpPr>
          <p:cNvPr id="3" name="İçerik Yer Tutucusu 2">
            <a:extLst>
              <a:ext uri="{FF2B5EF4-FFF2-40B4-BE49-F238E27FC236}">
                <a16:creationId xmlns:a16="http://schemas.microsoft.com/office/drawing/2014/main" id="{E19C85EB-C73F-11A3-11A3-197BCA496B7F}"/>
              </a:ext>
            </a:extLst>
          </p:cNvPr>
          <p:cNvSpPr>
            <a:spLocks noGrp="1"/>
          </p:cNvSpPr>
          <p:nvPr>
            <p:ph idx="1"/>
          </p:nvPr>
        </p:nvSpPr>
        <p:spPr/>
        <p:txBody>
          <a:bodyPr/>
          <a:lstStyle/>
          <a:p>
            <a:pPr algn="just">
              <a:spcAft>
                <a:spcPts val="750"/>
              </a:spcAft>
            </a:pPr>
            <a:r>
              <a:rPr lang="tr-TR" sz="2400" dirty="0">
                <a:solidFill>
                  <a:srgbClr val="333333"/>
                </a:solidFill>
                <a:effectLst/>
                <a:latin typeface="Source Sans Pro" panose="020B0503030403020204" pitchFamily="34" charset="0"/>
                <a:ea typeface="Times New Roman" panose="02020603050405020304" pitchFamily="18" charset="0"/>
              </a:rPr>
              <a:t>22 Kasım 2023 Salı günü Çanakkale'ye gelerek </a:t>
            </a:r>
            <a:r>
              <a:rPr lang="tr-TR" sz="2400" dirty="0" err="1">
                <a:solidFill>
                  <a:srgbClr val="333333"/>
                </a:solidFill>
                <a:effectLst/>
                <a:latin typeface="Source Sans Pro" panose="020B0503030403020204" pitchFamily="34" charset="0"/>
                <a:ea typeface="Times New Roman" panose="02020603050405020304" pitchFamily="18" charset="0"/>
              </a:rPr>
              <a:t>Troya</a:t>
            </a:r>
            <a:r>
              <a:rPr lang="tr-TR" sz="2400" dirty="0">
                <a:solidFill>
                  <a:srgbClr val="333333"/>
                </a:solidFill>
                <a:effectLst/>
                <a:latin typeface="Source Sans Pro" panose="020B0503030403020204" pitchFamily="34" charset="0"/>
                <a:ea typeface="Times New Roman" panose="02020603050405020304" pitchFamily="18" charset="0"/>
              </a:rPr>
              <a:t> antik kenti ve </a:t>
            </a:r>
            <a:r>
              <a:rPr lang="tr-TR" sz="2400" dirty="0" err="1">
                <a:solidFill>
                  <a:srgbClr val="333333"/>
                </a:solidFill>
                <a:effectLst/>
                <a:latin typeface="Source Sans Pro" panose="020B0503030403020204" pitchFamily="34" charset="0"/>
                <a:ea typeface="Times New Roman" panose="02020603050405020304" pitchFamily="18" charset="0"/>
              </a:rPr>
              <a:t>Troya</a:t>
            </a:r>
            <a:r>
              <a:rPr lang="tr-TR" sz="2400" dirty="0">
                <a:solidFill>
                  <a:srgbClr val="333333"/>
                </a:solidFill>
                <a:effectLst/>
                <a:latin typeface="Source Sans Pro" panose="020B0503030403020204" pitchFamily="34" charset="0"/>
                <a:ea typeface="Times New Roman" panose="02020603050405020304" pitchFamily="18" charset="0"/>
              </a:rPr>
              <a:t> müzesini ziyaret eden Rusya İstanbul başkonsolosuna Araştırma Merkezimiz </a:t>
            </a:r>
            <a:r>
              <a:rPr lang="tr-TR" sz="2400" dirty="0" err="1">
                <a:solidFill>
                  <a:srgbClr val="333333"/>
                </a:solidFill>
                <a:effectLst/>
                <a:latin typeface="Source Sans Pro" panose="020B0503030403020204" pitchFamily="34" charset="0"/>
                <a:ea typeface="Times New Roman" panose="02020603050405020304" pitchFamily="18" charset="0"/>
              </a:rPr>
              <a:t>TURUSIA'dan</a:t>
            </a:r>
            <a:r>
              <a:rPr lang="tr-TR" sz="2400" dirty="0">
                <a:solidFill>
                  <a:srgbClr val="333333"/>
                </a:solidFill>
                <a:effectLst/>
                <a:latin typeface="Source Sans Pro" panose="020B0503030403020204" pitchFamily="34" charset="0"/>
                <a:ea typeface="Times New Roman" panose="02020603050405020304" pitchFamily="18" charset="0"/>
              </a:rPr>
              <a:t> </a:t>
            </a:r>
            <a:r>
              <a:rPr lang="tr-TR" sz="2400" dirty="0" err="1">
                <a:solidFill>
                  <a:srgbClr val="333333"/>
                </a:solidFill>
                <a:effectLst/>
                <a:latin typeface="Source Sans Pro" panose="020B0503030403020204" pitchFamily="34" charset="0"/>
                <a:ea typeface="Times New Roman" panose="02020603050405020304" pitchFamily="18" charset="0"/>
              </a:rPr>
              <a:t>Prof.Dr</a:t>
            </a:r>
            <a:r>
              <a:rPr lang="tr-TR" sz="2400" dirty="0">
                <a:solidFill>
                  <a:srgbClr val="333333"/>
                </a:solidFill>
                <a:effectLst/>
                <a:latin typeface="Source Sans Pro" panose="020B0503030403020204" pitchFamily="34" charset="0"/>
                <a:ea typeface="Times New Roman" panose="02020603050405020304" pitchFamily="18" charset="0"/>
              </a:rPr>
              <a:t> Vedat Çalışkan ile Dr. Ayşe Dağ Pestil, </a:t>
            </a:r>
            <a:r>
              <a:rPr lang="tr-TR" sz="2400" dirty="0" err="1">
                <a:solidFill>
                  <a:srgbClr val="333333"/>
                </a:solidFill>
                <a:effectLst/>
                <a:latin typeface="Source Sans Pro" panose="020B0503030403020204" pitchFamily="34" charset="0"/>
                <a:ea typeface="Times New Roman" panose="02020603050405020304" pitchFamily="18" charset="0"/>
              </a:rPr>
              <a:t>Belarus</a:t>
            </a:r>
            <a:r>
              <a:rPr lang="tr-TR" sz="2400" dirty="0">
                <a:solidFill>
                  <a:srgbClr val="333333"/>
                </a:solidFill>
                <a:effectLst/>
                <a:latin typeface="Source Sans Pro" panose="020B0503030403020204" pitchFamily="34" charset="0"/>
                <a:ea typeface="Times New Roman" panose="02020603050405020304" pitchFamily="18" charset="0"/>
              </a:rPr>
              <a:t> Çanakkale Fahri Konsolosu Rıdvan Demirhan eşlik ettiler. </a:t>
            </a:r>
            <a:r>
              <a:rPr lang="tr-TR" sz="2400" dirty="0" err="1">
                <a:solidFill>
                  <a:srgbClr val="333333"/>
                </a:solidFill>
                <a:effectLst/>
                <a:latin typeface="Source Sans Pro" panose="020B0503030403020204" pitchFamily="34" charset="0"/>
                <a:ea typeface="Times New Roman" panose="02020603050405020304" pitchFamily="18" charset="0"/>
              </a:rPr>
              <a:t>Troya</a:t>
            </a:r>
            <a:r>
              <a:rPr lang="tr-TR" sz="2400" dirty="0">
                <a:solidFill>
                  <a:srgbClr val="333333"/>
                </a:solidFill>
                <a:effectLst/>
                <a:latin typeface="Source Sans Pro" panose="020B0503030403020204" pitchFamily="34" charset="0"/>
                <a:ea typeface="Times New Roman" panose="02020603050405020304" pitchFamily="18" charset="0"/>
              </a:rPr>
              <a:t> müzesi uzmanları Enes Can ve Güney Can </a:t>
            </a:r>
            <a:r>
              <a:rPr lang="tr-TR" sz="2400" dirty="0" err="1">
                <a:solidFill>
                  <a:srgbClr val="333333"/>
                </a:solidFill>
                <a:effectLst/>
                <a:latin typeface="Source Sans Pro" panose="020B0503030403020204" pitchFamily="34" charset="0"/>
                <a:ea typeface="Times New Roman" panose="02020603050405020304" pitchFamily="18" charset="0"/>
              </a:rPr>
              <a:t>Günşan'dan</a:t>
            </a:r>
            <a:r>
              <a:rPr lang="tr-TR" sz="2400" dirty="0">
                <a:solidFill>
                  <a:srgbClr val="333333"/>
                </a:solidFill>
                <a:effectLst/>
                <a:latin typeface="Source Sans Pro" panose="020B0503030403020204" pitchFamily="34" charset="0"/>
                <a:ea typeface="Times New Roman" panose="02020603050405020304" pitchFamily="18" charset="0"/>
              </a:rPr>
              <a:t> bilgi alan Rusya İstanbul başkonsolosu </a:t>
            </a:r>
            <a:r>
              <a:rPr lang="tr-TR" sz="2400" dirty="0" err="1">
                <a:solidFill>
                  <a:srgbClr val="333333"/>
                </a:solidFill>
                <a:effectLst/>
                <a:latin typeface="Source Sans Pro" panose="020B0503030403020204" pitchFamily="34" charset="0"/>
                <a:ea typeface="Times New Roman" panose="02020603050405020304" pitchFamily="18" charset="0"/>
              </a:rPr>
              <a:t>Buravov</a:t>
            </a:r>
            <a:r>
              <a:rPr lang="tr-TR" sz="2400" dirty="0">
                <a:solidFill>
                  <a:srgbClr val="333333"/>
                </a:solidFill>
                <a:effectLst/>
                <a:latin typeface="Source Sans Pro" panose="020B0503030403020204" pitchFamily="34" charset="0"/>
                <a:ea typeface="Times New Roman" panose="02020603050405020304" pitchFamily="18" charset="0"/>
              </a:rPr>
              <a:t>, </a:t>
            </a:r>
            <a:r>
              <a:rPr lang="tr-TR" sz="2400" dirty="0" err="1">
                <a:solidFill>
                  <a:srgbClr val="333333"/>
                </a:solidFill>
                <a:effectLst/>
                <a:latin typeface="Source Sans Pro" panose="020B0503030403020204" pitchFamily="34" charset="0"/>
                <a:ea typeface="Times New Roman" panose="02020603050405020304" pitchFamily="18" charset="0"/>
              </a:rPr>
              <a:t>Troya</a:t>
            </a:r>
            <a:r>
              <a:rPr lang="tr-TR" sz="2400" dirty="0">
                <a:solidFill>
                  <a:srgbClr val="333333"/>
                </a:solidFill>
                <a:effectLst/>
                <a:latin typeface="Source Sans Pro" panose="020B0503030403020204" pitchFamily="34" charset="0"/>
                <a:ea typeface="Times New Roman" panose="02020603050405020304" pitchFamily="18" charset="0"/>
              </a:rPr>
              <a:t> kenti ve müzesini çok etkileyici bulduğunu belirtti. Tarih ve arkeoloji alanındaki bilgisi ile </a:t>
            </a:r>
            <a:r>
              <a:rPr lang="tr-TR" sz="2400" dirty="0" err="1">
                <a:solidFill>
                  <a:srgbClr val="333333"/>
                </a:solidFill>
                <a:effectLst/>
                <a:latin typeface="Source Sans Pro" panose="020B0503030403020204" pitchFamily="34" charset="0"/>
                <a:ea typeface="Times New Roman" panose="02020603050405020304" pitchFamily="18" charset="0"/>
              </a:rPr>
              <a:t>Troya</a:t>
            </a:r>
            <a:r>
              <a:rPr lang="tr-TR" sz="2400" dirty="0">
                <a:solidFill>
                  <a:srgbClr val="333333"/>
                </a:solidFill>
                <a:effectLst/>
                <a:latin typeface="Source Sans Pro" panose="020B0503030403020204" pitchFamily="34" charset="0"/>
                <a:ea typeface="Times New Roman" panose="02020603050405020304" pitchFamily="18" charset="0"/>
              </a:rPr>
              <a:t> müzesi uzmanları ile oldukça keyifli sohbetler gerçekleştiren başkonsolos </a:t>
            </a:r>
            <a:r>
              <a:rPr lang="tr-TR" sz="2400" dirty="0" err="1">
                <a:solidFill>
                  <a:srgbClr val="333333"/>
                </a:solidFill>
                <a:effectLst/>
                <a:latin typeface="Source Sans Pro" panose="020B0503030403020204" pitchFamily="34" charset="0"/>
                <a:ea typeface="Times New Roman" panose="02020603050405020304" pitchFamily="18" charset="0"/>
              </a:rPr>
              <a:t>Buravov</a:t>
            </a:r>
            <a:r>
              <a:rPr lang="tr-TR" sz="2400" dirty="0">
                <a:solidFill>
                  <a:srgbClr val="333333"/>
                </a:solidFill>
                <a:effectLst/>
                <a:latin typeface="Source Sans Pro" panose="020B0503030403020204" pitchFamily="34" charset="0"/>
                <a:ea typeface="Times New Roman" panose="02020603050405020304" pitchFamily="18" charset="0"/>
              </a:rPr>
              <a:t>, en kısa sürede yeniden Çanakkale'yi ziyaret etmek arzusunda olduğunu belirterek Çanakkale'den ayrıldı.</a:t>
            </a:r>
            <a:endParaRPr lang="tr-TR" sz="3200" dirty="0">
              <a:effectLst/>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3332294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1401DA-2E26-9F54-D206-4D491A2CA30E}"/>
              </a:ext>
            </a:extLst>
          </p:cNvPr>
          <p:cNvSpPr>
            <a:spLocks noGrp="1"/>
          </p:cNvSpPr>
          <p:nvPr>
            <p:ph type="title"/>
          </p:nvPr>
        </p:nvSpPr>
        <p:spPr/>
        <p:txBody>
          <a:bodyPr>
            <a:normAutofit fontScale="90000"/>
          </a:bodyPr>
          <a:lstStyle/>
          <a:p>
            <a:pPr algn="l"/>
            <a:br>
              <a:rPr lang="tr-TR" dirty="0"/>
            </a:br>
            <a:br>
              <a:rPr lang="tr-TR" dirty="0"/>
            </a:br>
            <a:r>
              <a:rPr lang="tr-TR" dirty="0"/>
              <a:t>9)</a:t>
            </a:r>
            <a:r>
              <a:rPr lang="tr-TR" b="0" i="0" dirty="0">
                <a:solidFill>
                  <a:srgbClr val="FFFFFF"/>
                </a:solidFill>
                <a:effectLst/>
                <a:latin typeface="Source Sans Pro" panose="020B0503030403020204" pitchFamily="34" charset="0"/>
              </a:rPr>
              <a:t> Rusya Federasyonu İstanbul Başkonsolosu Andrey </a:t>
            </a:r>
            <a:r>
              <a:rPr lang="tr-TR" b="0" i="0" dirty="0" err="1">
                <a:solidFill>
                  <a:srgbClr val="FFFFFF"/>
                </a:solidFill>
                <a:effectLst/>
                <a:latin typeface="Source Sans Pro" panose="020B0503030403020204" pitchFamily="34" charset="0"/>
              </a:rPr>
              <a:t>Buravov</a:t>
            </a:r>
            <a:r>
              <a:rPr lang="tr-TR" b="0" i="0" dirty="0">
                <a:solidFill>
                  <a:srgbClr val="FFFFFF"/>
                </a:solidFill>
                <a:effectLst/>
                <a:latin typeface="Source Sans Pro" panose="020B0503030403020204" pitchFamily="34" charset="0"/>
              </a:rPr>
              <a:t> </a:t>
            </a:r>
            <a:r>
              <a:rPr lang="tr-TR" b="0" i="0" dirty="0" err="1">
                <a:solidFill>
                  <a:srgbClr val="FFFFFF"/>
                </a:solidFill>
                <a:effectLst/>
                <a:latin typeface="Source Sans Pro" panose="020B0503030403020204" pitchFamily="34" charset="0"/>
              </a:rPr>
              <a:t>Troya</a:t>
            </a:r>
            <a:r>
              <a:rPr lang="tr-TR" b="0" i="0" dirty="0">
                <a:solidFill>
                  <a:srgbClr val="FFFFFF"/>
                </a:solidFill>
                <a:effectLst/>
                <a:latin typeface="Source Sans Pro" panose="020B0503030403020204" pitchFamily="34" charset="0"/>
              </a:rPr>
              <a:t> Müzesi'ni ziyaret etti (23.11.2023)</a:t>
            </a:r>
            <a:br>
              <a:rPr lang="tr-TR" b="0" i="0" dirty="0">
                <a:solidFill>
                  <a:srgbClr val="FFFFFF"/>
                </a:solidFill>
                <a:effectLst/>
                <a:latin typeface="Source Sans Pro" panose="020B0503030403020204" pitchFamily="34" charset="0"/>
              </a:rPr>
            </a:br>
            <a:br>
              <a:rPr lang="tr-TR" dirty="0"/>
            </a:br>
            <a:endParaRPr lang="tr-TR" dirty="0"/>
          </a:p>
        </p:txBody>
      </p:sp>
      <p:pic>
        <p:nvPicPr>
          <p:cNvPr id="4" name="İçerik Yer Tutucusu 3">
            <a:extLst>
              <a:ext uri="{FF2B5EF4-FFF2-40B4-BE49-F238E27FC236}">
                <a16:creationId xmlns:a16="http://schemas.microsoft.com/office/drawing/2014/main" id="{2AAE25A7-AB88-F159-751D-1EE07553FD2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1055" y="2066373"/>
            <a:ext cx="6185399" cy="4640706"/>
          </a:xfrm>
          <a:prstGeom prst="rect">
            <a:avLst/>
          </a:prstGeom>
          <a:noFill/>
          <a:ln>
            <a:noFill/>
          </a:ln>
        </p:spPr>
      </p:pic>
    </p:spTree>
    <p:extLst>
      <p:ext uri="{BB962C8B-B14F-4D97-AF65-F5344CB8AC3E}">
        <p14:creationId xmlns:p14="http://schemas.microsoft.com/office/powerpoint/2010/main" val="191199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53BEEF-12AD-6EAB-FE46-BB59DE11AEC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899E151-8C53-E5B2-B365-1233461BE01E}"/>
              </a:ext>
            </a:extLst>
          </p:cNvPr>
          <p:cNvSpPr>
            <a:spLocks noGrp="1"/>
          </p:cNvSpPr>
          <p:nvPr>
            <p:ph idx="1"/>
          </p:nvPr>
        </p:nvSpPr>
        <p:spPr>
          <a:xfrm>
            <a:off x="97654" y="2015232"/>
            <a:ext cx="11896077" cy="4842768"/>
          </a:xfrm>
        </p:spPr>
        <p:txBody>
          <a:bodyPr>
            <a:normAutofit fontScale="85000" lnSpcReduction="20000"/>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3100" b="0" i="0" u="none" strike="noStrike" kern="1200" cap="none" spc="0" normalizeH="0" baseline="0" noProof="0" dirty="0">
                <a:ln>
                  <a:noFill/>
                </a:ln>
                <a:solidFill>
                  <a:prstClr val="black"/>
                </a:solidFill>
                <a:effectLst/>
                <a:uLnTx/>
                <a:uFillTx/>
                <a:latin typeface="Trebuchet MS" panose="020B0603020202020204"/>
                <a:ea typeface="+mn-ea"/>
                <a:cs typeface="+mn-cs"/>
              </a:rPr>
              <a:t>Belgesel projesini yürüten Vladimir </a:t>
            </a:r>
            <a:r>
              <a:rPr kumimoji="0" lang="tr-TR" sz="3100" b="0" i="0" u="none" strike="noStrike" kern="1200" cap="none" spc="0" normalizeH="0" baseline="0" noProof="0" dirty="0" err="1">
                <a:ln>
                  <a:noFill/>
                </a:ln>
                <a:solidFill>
                  <a:prstClr val="black"/>
                </a:solidFill>
                <a:effectLst/>
                <a:uLnTx/>
                <a:uFillTx/>
                <a:latin typeface="Trebuchet MS" panose="020B0603020202020204"/>
                <a:ea typeface="+mn-ea"/>
                <a:cs typeface="+mn-cs"/>
              </a:rPr>
              <a:t>Pozner</a:t>
            </a:r>
            <a:r>
              <a:rPr kumimoji="0" lang="tr-TR" sz="3100" b="0" i="0" u="none" strike="noStrike" kern="1200" cap="none" spc="0" normalizeH="0" baseline="0" noProof="0" dirty="0">
                <a:ln>
                  <a:noFill/>
                </a:ln>
                <a:solidFill>
                  <a:prstClr val="black"/>
                </a:solidFill>
                <a:effectLst/>
                <a:uLnTx/>
                <a:uFillTx/>
                <a:latin typeface="Trebuchet MS" panose="020B0603020202020204"/>
                <a:ea typeface="+mn-ea"/>
                <a:cs typeface="+mn-cs"/>
              </a:rPr>
              <a:t>, tanınmış bir gazeteci, TV sunucusu ve yazardır. 1980'lerde SSCB-ABD televizyon köprülerinin sunuculuğunu yapan POZNER. 1992'den 1995'e kadar </a:t>
            </a:r>
            <a:r>
              <a:rPr kumimoji="0" lang="tr-TR" sz="3100" b="0" i="0" u="none" strike="noStrike" kern="1200" cap="none" spc="0" normalizeH="0" baseline="0" noProof="0" dirty="0" err="1">
                <a:ln>
                  <a:noFill/>
                </a:ln>
                <a:solidFill>
                  <a:prstClr val="black"/>
                </a:solidFill>
                <a:effectLst/>
                <a:uLnTx/>
                <a:uFillTx/>
                <a:latin typeface="Trebuchet MS" panose="020B0603020202020204"/>
                <a:ea typeface="+mn-ea"/>
                <a:cs typeface="+mn-cs"/>
              </a:rPr>
              <a:t>CNBC'de</a:t>
            </a:r>
            <a:r>
              <a:rPr kumimoji="0" lang="tr-TR" sz="31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tr-TR" sz="3100" b="0" i="0" u="none" strike="noStrike" kern="1200" cap="none" spc="0" normalizeH="0" baseline="0" noProof="0" dirty="0" err="1">
                <a:ln>
                  <a:noFill/>
                </a:ln>
                <a:solidFill>
                  <a:prstClr val="black"/>
                </a:solidFill>
                <a:effectLst/>
                <a:uLnTx/>
                <a:uFillTx/>
                <a:latin typeface="Trebuchet MS" panose="020B0603020202020204"/>
                <a:ea typeface="+mn-ea"/>
                <a:cs typeface="+mn-cs"/>
              </a:rPr>
              <a:t>Pozner</a:t>
            </a:r>
            <a:r>
              <a:rPr kumimoji="0" lang="tr-TR" sz="31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tr-TR" sz="3100" b="0" i="0" u="none" strike="noStrike" kern="1200" cap="none" spc="0" normalizeH="0" baseline="0" noProof="0" dirty="0" err="1">
                <a:ln>
                  <a:noFill/>
                </a:ln>
                <a:solidFill>
                  <a:prstClr val="black"/>
                </a:solidFill>
                <a:effectLst/>
                <a:uLnTx/>
                <a:uFillTx/>
                <a:latin typeface="Trebuchet MS" panose="020B0603020202020204"/>
                <a:ea typeface="+mn-ea"/>
                <a:cs typeface="+mn-cs"/>
              </a:rPr>
              <a:t>and</a:t>
            </a:r>
            <a:r>
              <a:rPr kumimoji="0" lang="tr-TR" sz="31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tr-TR" sz="3100" b="0" i="0" u="none" strike="noStrike" kern="1200" cap="none" spc="0" normalizeH="0" baseline="0" noProof="0" dirty="0" err="1">
                <a:ln>
                  <a:noFill/>
                </a:ln>
                <a:solidFill>
                  <a:prstClr val="black"/>
                </a:solidFill>
                <a:effectLst/>
                <a:uLnTx/>
                <a:uFillTx/>
                <a:latin typeface="Trebuchet MS" panose="020B0603020202020204"/>
                <a:ea typeface="+mn-ea"/>
                <a:cs typeface="+mn-cs"/>
              </a:rPr>
              <a:t>Donahue</a:t>
            </a:r>
            <a:r>
              <a:rPr kumimoji="0" lang="tr-TR" sz="3100" b="0" i="0" u="none" strike="noStrike" kern="1200" cap="none" spc="0" normalizeH="0" baseline="0" noProof="0" dirty="0">
                <a:ln>
                  <a:noFill/>
                </a:ln>
                <a:solidFill>
                  <a:prstClr val="black"/>
                </a:solidFill>
                <a:effectLst/>
                <a:uLnTx/>
                <a:uFillTx/>
                <a:latin typeface="Trebuchet MS" panose="020B0603020202020204"/>
                <a:ea typeface="+mn-ea"/>
                <a:cs typeface="+mn-cs"/>
              </a:rPr>
              <a:t>" programını sundu. çeşitli ülkelerle ilgili televizyon belgesel </a:t>
            </a:r>
            <a:r>
              <a:rPr kumimoji="0" lang="tr-TR" sz="3100" b="0" i="0" u="none" strike="noStrike" kern="1200" cap="none" spc="0" normalizeH="0" baseline="0" noProof="0" dirty="0" err="1">
                <a:ln>
                  <a:noFill/>
                </a:ln>
                <a:solidFill>
                  <a:prstClr val="black"/>
                </a:solidFill>
                <a:effectLst/>
                <a:uLnTx/>
                <a:uFillTx/>
                <a:latin typeface="Trebuchet MS" panose="020B0603020202020204"/>
                <a:ea typeface="+mn-ea"/>
                <a:cs typeface="+mn-cs"/>
              </a:rPr>
              <a:t>dizilerie</a:t>
            </a:r>
            <a:r>
              <a:rPr kumimoji="0" lang="tr-TR" sz="3100" b="0" i="0" u="none" strike="noStrike" kern="1200" cap="none" spc="0" normalizeH="0" baseline="0" noProof="0" dirty="0">
                <a:ln>
                  <a:noFill/>
                </a:ln>
                <a:solidFill>
                  <a:prstClr val="black"/>
                </a:solidFill>
                <a:effectLst/>
                <a:uLnTx/>
                <a:uFillTx/>
                <a:latin typeface="Trebuchet MS" panose="020B0603020202020204"/>
                <a:ea typeface="+mn-ea"/>
                <a:cs typeface="+mn-cs"/>
              </a:rPr>
              <a:t> imza atan sunucunun belgeselleri arasında "Tek Katlı Amerika", "Fransa Turu", "İtalyalar", "Genelde ve özelde İngiltere", "Yahudi mutluluğu", "Don Kişot'u Aramak" ”, “En çok. En çok. En Çok", “Kimononun Ters Yüzü” ve “Rus Karakterini Arayışında” yer alıyor</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3100" b="0" i="0" u="none" strike="noStrike" kern="1200" cap="none" spc="0" normalizeH="0" baseline="0" noProof="0" dirty="0">
                <a:ln>
                  <a:noFill/>
                </a:ln>
                <a:solidFill>
                  <a:prstClr val="black"/>
                </a:solidFill>
                <a:effectLst/>
                <a:uLnTx/>
                <a:uFillTx/>
                <a:latin typeface="Trebuchet MS" panose="020B0603020202020204"/>
                <a:ea typeface="+mn-ea"/>
                <a:cs typeface="+mn-cs"/>
              </a:rPr>
              <a:t>POZNER, son 15 yılda ABD, Fransa, İtalya, İngiltere, Almanya, İsrail, İspanya, Danimarka, İsveç, Norveç, Finlandiya, Japonya hakkında filmler yaptı.  Vladimir POZNER, filmlerinde her şeyden önce farklı ülkelerde yaşayan insanların doğasını anlamaya; Amerikalı, Fransız, İtalyan, Alman, İngiliz, Yahudi, İspanyol olmanın ne demek olduğunu klişelerden ve önyargılardan bağımsız olarak ortaya koymaya çalışan bir yapımcı olarak tanınmaktadır.  Farklı ülkelerde yaşayanların sosyal zihniyetinin incelenmesi sayesinde, tüm filmleri dünyada büyük ilgi ve merak uyandırmıştır.</a:t>
            </a:r>
          </a:p>
          <a:p>
            <a:endParaRPr lang="tr-TR" dirty="0"/>
          </a:p>
        </p:txBody>
      </p:sp>
    </p:spTree>
    <p:extLst>
      <p:ext uri="{BB962C8B-B14F-4D97-AF65-F5344CB8AC3E}">
        <p14:creationId xmlns:p14="http://schemas.microsoft.com/office/powerpoint/2010/main" val="924511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328EBF-458A-8C7F-CE1F-20F20626340B}"/>
              </a:ext>
            </a:extLst>
          </p:cNvPr>
          <p:cNvSpPr>
            <a:spLocks noGrp="1"/>
          </p:cNvSpPr>
          <p:nvPr>
            <p:ph type="title"/>
          </p:nvPr>
        </p:nvSpPr>
        <p:spPr/>
        <p:txBody>
          <a:bodyPr/>
          <a:lstStyle/>
          <a:p>
            <a:endParaRPr lang="tr-TR" dirty="0"/>
          </a:p>
        </p:txBody>
      </p:sp>
      <p:pic>
        <p:nvPicPr>
          <p:cNvPr id="4" name="İçerik Yer Tutucusu 3">
            <a:extLst>
              <a:ext uri="{FF2B5EF4-FFF2-40B4-BE49-F238E27FC236}">
                <a16:creationId xmlns:a16="http://schemas.microsoft.com/office/drawing/2014/main" id="{F725F96B-6231-7F69-2E82-996186044F1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6019060" cy="3473239"/>
          </a:xfrm>
          <a:prstGeom prst="rect">
            <a:avLst/>
          </a:prstGeom>
          <a:noFill/>
          <a:ln>
            <a:noFill/>
          </a:ln>
        </p:spPr>
      </p:pic>
      <p:pic>
        <p:nvPicPr>
          <p:cNvPr id="5" name="Resim 4">
            <a:extLst>
              <a:ext uri="{FF2B5EF4-FFF2-40B4-BE49-F238E27FC236}">
                <a16:creationId xmlns:a16="http://schemas.microsoft.com/office/drawing/2014/main" id="{522E9AEC-5AB8-8827-B3F6-F7ADE45183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12528" y="3266"/>
            <a:ext cx="6214369" cy="3473240"/>
          </a:xfrm>
          <a:prstGeom prst="rect">
            <a:avLst/>
          </a:prstGeom>
          <a:noFill/>
          <a:ln>
            <a:noFill/>
          </a:ln>
        </p:spPr>
      </p:pic>
      <p:pic>
        <p:nvPicPr>
          <p:cNvPr id="6" name="Resim 5">
            <a:extLst>
              <a:ext uri="{FF2B5EF4-FFF2-40B4-BE49-F238E27FC236}">
                <a16:creationId xmlns:a16="http://schemas.microsoft.com/office/drawing/2014/main" id="{5694488C-57EB-8F59-19BA-0A546055B7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19711" y="3473240"/>
            <a:ext cx="5836920" cy="3381494"/>
          </a:xfrm>
          <a:prstGeom prst="rect">
            <a:avLst/>
          </a:prstGeom>
          <a:noFill/>
          <a:ln>
            <a:noFill/>
          </a:ln>
        </p:spPr>
      </p:pic>
    </p:spTree>
    <p:extLst>
      <p:ext uri="{BB962C8B-B14F-4D97-AF65-F5344CB8AC3E}">
        <p14:creationId xmlns:p14="http://schemas.microsoft.com/office/powerpoint/2010/main" val="35890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F684F4-9014-B201-9844-C9B633E04E6E}"/>
              </a:ext>
            </a:extLst>
          </p:cNvPr>
          <p:cNvSpPr>
            <a:spLocks noGrp="1"/>
          </p:cNvSpPr>
          <p:nvPr>
            <p:ph type="title"/>
          </p:nvPr>
        </p:nvSpPr>
        <p:spPr/>
        <p:txBody>
          <a:bodyPr>
            <a:noAutofit/>
          </a:bodyPr>
          <a:lstStyle/>
          <a:p>
            <a:r>
              <a:rPr lang="tr-TR" sz="2800" dirty="0"/>
              <a:t>2) Rusya'dan Gelen "Şarkı Söyleyen Otobüs" Çanakkale'deydi (22-25 Eylül 2023)</a:t>
            </a:r>
            <a:br>
              <a:rPr lang="tr-TR" sz="2800" dirty="0"/>
            </a:br>
            <a:endParaRPr lang="tr-TR" sz="2800" dirty="0"/>
          </a:p>
        </p:txBody>
      </p:sp>
      <p:sp>
        <p:nvSpPr>
          <p:cNvPr id="3" name="İçerik Yer Tutucusu 2">
            <a:extLst>
              <a:ext uri="{FF2B5EF4-FFF2-40B4-BE49-F238E27FC236}">
                <a16:creationId xmlns:a16="http://schemas.microsoft.com/office/drawing/2014/main" id="{0E5D0FD6-C16B-8879-70DA-54C7D688ADA6}"/>
              </a:ext>
            </a:extLst>
          </p:cNvPr>
          <p:cNvSpPr>
            <a:spLocks noGrp="1"/>
          </p:cNvSpPr>
          <p:nvPr>
            <p:ph idx="1"/>
          </p:nvPr>
        </p:nvSpPr>
        <p:spPr>
          <a:xfrm>
            <a:off x="168676" y="2032986"/>
            <a:ext cx="11727401" cy="4651899"/>
          </a:xfrm>
        </p:spPr>
        <p:txBody>
          <a:bodyPr>
            <a:noAutofit/>
          </a:bodyPr>
          <a:lstStyle/>
          <a:p>
            <a:pPr>
              <a:lnSpc>
                <a:spcPct val="107000"/>
              </a:lnSpc>
              <a:spcAft>
                <a:spcPts val="800"/>
              </a:spcAft>
            </a:pPr>
            <a:r>
              <a:rPr lang="tr-TR" kern="100" dirty="0">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t>Her yıl bir ülkeyi ziyaret eden, Rusya'nın bilim, sanat, kültür elçilerinden oluşan 35 kişilik grup Çanakkale'yi ziyaret etti. Geçtiğimiz yıllarda İtalya ve Yunanistan'ı ziyaret eden, Şarkı Söyleyen Otobüs (</a:t>
            </a:r>
            <a:r>
              <a:rPr lang="tr-TR" kern="100" dirty="0" err="1">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t>singing</a:t>
            </a:r>
            <a:r>
              <a:rPr lang="tr-TR" kern="100" dirty="0">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t> </a:t>
            </a:r>
            <a:r>
              <a:rPr lang="tr-TR" kern="100" dirty="0" err="1">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t>bus</a:t>
            </a:r>
            <a:r>
              <a:rPr lang="tr-TR" kern="100" dirty="0">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t>) adlı grubun bu yıl tercihi Türkiye oldu. Ziyaret programlarına Çanakkale'yi de alan grup Gelibolu, Kepez ve </a:t>
            </a:r>
            <a:r>
              <a:rPr lang="tr-TR" kern="100" dirty="0" err="1">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t>Troya</a:t>
            </a:r>
            <a:r>
              <a:rPr lang="tr-TR" kern="100" dirty="0">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t> Müzesi'nde de bir dizi konser verdi. Konserlerini Türkiye Cumhuriyeti'nin 100. Yılına armağan eden grubun Çanakkale'deki etkinlikleri araştırma merkezimiz TURUSIA tarafından organize edildi.</a:t>
            </a:r>
          </a:p>
          <a:p>
            <a:pPr>
              <a:lnSpc>
                <a:spcPct val="107000"/>
              </a:lnSpc>
              <a:spcAft>
                <a:spcPts val="800"/>
              </a:spcAft>
            </a:pPr>
            <a:r>
              <a:rPr kumimoji="0" lang="tr-TR" b="0" i="0" u="none" strike="noStrike" kern="100" cap="none" spc="0" normalizeH="0" baseline="0" noProof="0" dirty="0">
                <a:ln>
                  <a:noFill/>
                </a:ln>
                <a:solidFill>
                  <a:srgbClr val="333333"/>
                </a:solidFill>
                <a:effectLst/>
                <a:uLnTx/>
                <a:uFillTx/>
                <a:latin typeface="Source Sans Pro" panose="020B0503030403020204" pitchFamily="34" charset="0"/>
                <a:ea typeface="Calibri" panose="020F0502020204030204" pitchFamily="34" charset="0"/>
                <a:cs typeface="Times New Roman" panose="02020603050405020304" pitchFamily="18" charset="0"/>
              </a:rPr>
              <a:t>Şarkı Söyleyen Otobüs ilk olarak, 18 Eylül 2023'te Gelibolu Türk Rus Kardeşliği Anıtı'nı ziyaret etti. Ardından anıtın önünde mini bir konser gerçekleştirildi. Gelibolu Belediye Başkanlığı'na "Gelibolu'daki Türk Rus </a:t>
            </a:r>
            <a:r>
              <a:rPr kumimoji="0" lang="tr-TR" b="0" i="0" u="none" strike="noStrike" kern="100" cap="none" spc="0" normalizeH="0" baseline="0" noProof="0" dirty="0" err="1">
                <a:ln>
                  <a:noFill/>
                </a:ln>
                <a:solidFill>
                  <a:srgbClr val="333333"/>
                </a:solidFill>
                <a:effectLst/>
                <a:uLnTx/>
                <a:uFillTx/>
                <a:latin typeface="Source Sans Pro" panose="020B0503030403020204" pitchFamily="34" charset="0"/>
                <a:ea typeface="Calibri" panose="020F0502020204030204" pitchFamily="34" charset="0"/>
                <a:cs typeface="Times New Roman" panose="02020603050405020304" pitchFamily="18" charset="0"/>
              </a:rPr>
              <a:t>Kardeşliği'ne</a:t>
            </a:r>
            <a:r>
              <a:rPr kumimoji="0" lang="tr-TR" b="0" i="0" u="none" strike="noStrike" kern="100" cap="none" spc="0" normalizeH="0" baseline="0" noProof="0" dirty="0">
                <a:ln>
                  <a:noFill/>
                </a:ln>
                <a:solidFill>
                  <a:srgbClr val="333333"/>
                </a:solidFill>
                <a:effectLst/>
                <a:uLnTx/>
                <a:uFillTx/>
                <a:latin typeface="Source Sans Pro" panose="020B0503030403020204" pitchFamily="34" charset="0"/>
                <a:ea typeface="Calibri" panose="020F0502020204030204" pitchFamily="34" charset="0"/>
                <a:cs typeface="Times New Roman" panose="02020603050405020304" pitchFamily="18" charset="0"/>
              </a:rPr>
              <a:t>" katkıları nedeniyle bir ziyaret gerçekleştiren ziyaretçiler, 19 Eylül 2023 Salı akşamı Turhan </a:t>
            </a:r>
            <a:r>
              <a:rPr kumimoji="0" lang="tr-TR" b="0" i="0" u="none" strike="noStrike" kern="100" cap="none" spc="0" normalizeH="0" baseline="0" noProof="0" dirty="0" err="1">
                <a:ln>
                  <a:noFill/>
                </a:ln>
                <a:solidFill>
                  <a:srgbClr val="333333"/>
                </a:solidFill>
                <a:effectLst/>
                <a:uLnTx/>
                <a:uFillTx/>
                <a:latin typeface="Source Sans Pro" panose="020B0503030403020204" pitchFamily="34" charset="0"/>
                <a:ea typeface="Calibri" panose="020F0502020204030204" pitchFamily="34" charset="0"/>
                <a:cs typeface="Times New Roman" panose="02020603050405020304" pitchFamily="18" charset="0"/>
              </a:rPr>
              <a:t>Mildon</a:t>
            </a:r>
            <a:r>
              <a:rPr kumimoji="0" lang="tr-TR" b="0" i="0" u="none" strike="noStrike" kern="100" cap="none" spc="0" normalizeH="0" baseline="0" noProof="0" dirty="0">
                <a:ln>
                  <a:noFill/>
                </a:ln>
                <a:solidFill>
                  <a:srgbClr val="333333"/>
                </a:solidFill>
                <a:effectLst/>
                <a:uLnTx/>
                <a:uFillTx/>
                <a:latin typeface="Source Sans Pro" panose="020B0503030403020204" pitchFamily="34" charset="0"/>
                <a:ea typeface="Calibri" panose="020F0502020204030204" pitchFamily="34" charset="0"/>
                <a:cs typeface="Times New Roman" panose="02020603050405020304" pitchFamily="18" charset="0"/>
              </a:rPr>
              <a:t> Kültür ve Sanat Merkezinde renkli bir konser gerçekleştirdi.</a:t>
            </a:r>
            <a:br>
              <a:rPr lang="tr-TR" kern="100" dirty="0">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br>
            <a:br>
              <a:rPr lang="tr-TR" kern="100" dirty="0">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br>
            <a:endParaRPr lang="tr-TR" dirty="0"/>
          </a:p>
        </p:txBody>
      </p:sp>
    </p:spTree>
    <p:extLst>
      <p:ext uri="{BB962C8B-B14F-4D97-AF65-F5344CB8AC3E}">
        <p14:creationId xmlns:p14="http://schemas.microsoft.com/office/powerpoint/2010/main" val="1114034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6F0F83-7AD3-77C0-E125-850E0DE5311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821C8B5-FB8B-6D6D-77C8-2C0A8D5F6A01}"/>
              </a:ext>
            </a:extLst>
          </p:cNvPr>
          <p:cNvSpPr>
            <a:spLocks noGrp="1"/>
          </p:cNvSpPr>
          <p:nvPr>
            <p:ph idx="1"/>
          </p:nvPr>
        </p:nvSpPr>
        <p:spPr>
          <a:xfrm>
            <a:off x="0" y="1961965"/>
            <a:ext cx="11656381" cy="4793942"/>
          </a:xfrm>
        </p:spPr>
        <p:txBody>
          <a:bodyPr>
            <a:normAutofit fontScale="85000" lnSpcReduction="20000"/>
          </a:bodyPr>
          <a:lstStyle/>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tr-TR" sz="2800" b="0" i="0" u="none" strike="noStrike" kern="100" cap="none" spc="0" normalizeH="0" baseline="0" noProof="0" dirty="0">
                <a:ln>
                  <a:noFill/>
                </a:ln>
                <a:solidFill>
                  <a:srgbClr val="333333"/>
                </a:solidFill>
                <a:effectLst/>
                <a:uLnTx/>
                <a:uFillTx/>
                <a:latin typeface="Source Sans Pro" panose="020B0503030403020204" pitchFamily="34" charset="0"/>
                <a:ea typeface="Calibri" panose="020F0502020204030204" pitchFamily="34" charset="0"/>
                <a:cs typeface="Times New Roman" panose="02020603050405020304" pitchFamily="18" charset="0"/>
              </a:rPr>
              <a:t>Öğr. </a:t>
            </a:r>
            <a:r>
              <a:rPr kumimoji="0" lang="tr-TR" sz="2800" b="0" i="0" u="none" strike="noStrike" kern="100" cap="none" spc="0" normalizeH="0" baseline="0" noProof="0" dirty="0" err="1">
                <a:ln>
                  <a:noFill/>
                </a:ln>
                <a:solidFill>
                  <a:srgbClr val="333333"/>
                </a:solidFill>
                <a:effectLst/>
                <a:uLnTx/>
                <a:uFillTx/>
                <a:latin typeface="Source Sans Pro" panose="020B0503030403020204" pitchFamily="34" charset="0"/>
                <a:ea typeface="Calibri" panose="020F0502020204030204" pitchFamily="34" charset="0"/>
                <a:cs typeface="Times New Roman" panose="02020603050405020304" pitchFamily="18" charset="0"/>
              </a:rPr>
              <a:t>Gör.Mete</a:t>
            </a:r>
            <a:r>
              <a:rPr kumimoji="0" lang="tr-TR" sz="2800" b="0" i="0" u="none" strike="noStrike" kern="100" cap="none" spc="0" normalizeH="0" baseline="0" noProof="0" dirty="0">
                <a:ln>
                  <a:noFill/>
                </a:ln>
                <a:solidFill>
                  <a:srgbClr val="333333"/>
                </a:solidFill>
                <a:effectLst/>
                <a:uLnTx/>
                <a:uFillTx/>
                <a:latin typeface="Source Sans Pro" panose="020B0503030403020204" pitchFamily="34" charset="0"/>
                <a:ea typeface="Calibri" panose="020F0502020204030204" pitchFamily="34" charset="0"/>
                <a:cs typeface="Times New Roman" panose="02020603050405020304" pitchFamily="18" charset="0"/>
              </a:rPr>
              <a:t> Gökçe yönetimindeki Çanakkale Barış Korosu ile birlikte sahne alan grup dostluğa, barışa ve sevgiye çağrıda bulunan eserleri yorumladılar. Konserin ardından TURUSIA Müdürü Prof. Dr. Vedat Çalışkan, 1920-1923 yılları arasında Gelibolu'ya sığınan Ruslar ve Gelibolu </a:t>
            </a:r>
            <a:r>
              <a:rPr kumimoji="0" lang="tr-TR" sz="2800" b="0" i="0" u="none" strike="noStrike" kern="100" cap="none" spc="0" normalizeH="0" baseline="0" noProof="0" dirty="0" err="1">
                <a:ln>
                  <a:noFill/>
                </a:ln>
                <a:solidFill>
                  <a:srgbClr val="333333"/>
                </a:solidFill>
                <a:effectLst/>
                <a:uLnTx/>
                <a:uFillTx/>
                <a:latin typeface="Source Sans Pro" panose="020B0503030403020204" pitchFamily="34" charset="0"/>
                <a:ea typeface="Calibri" panose="020F0502020204030204" pitchFamily="34" charset="0"/>
                <a:cs typeface="Times New Roman" panose="02020603050405020304" pitchFamily="18" charset="0"/>
              </a:rPr>
              <a:t>Kardeşliği'nin</a:t>
            </a:r>
            <a:r>
              <a:rPr kumimoji="0" lang="tr-TR" sz="2800" b="0" i="0" u="none" strike="noStrike" kern="100" cap="none" spc="0" normalizeH="0" baseline="0" noProof="0" dirty="0">
                <a:ln>
                  <a:noFill/>
                </a:ln>
                <a:solidFill>
                  <a:srgbClr val="333333"/>
                </a:solidFill>
                <a:effectLst/>
                <a:uLnTx/>
                <a:uFillTx/>
                <a:latin typeface="Source Sans Pro" panose="020B0503030403020204" pitchFamily="34" charset="0"/>
                <a:ea typeface="Calibri" panose="020F0502020204030204" pitchFamily="34" charset="0"/>
                <a:cs typeface="Times New Roman" panose="02020603050405020304" pitchFamily="18" charset="0"/>
              </a:rPr>
              <a:t> önemi konusunda bir sunum gerçekleştirdi.</a:t>
            </a:r>
            <a:br>
              <a:rPr kumimoji="0" lang="tr-TR" sz="2800" b="0" i="0" u="none" strike="noStrike" kern="100" cap="none" spc="0" normalizeH="0" baseline="0" noProof="0" dirty="0">
                <a:ln>
                  <a:noFill/>
                </a:ln>
                <a:solidFill>
                  <a:srgbClr val="333333"/>
                </a:solidFill>
                <a:effectLst/>
                <a:uLnTx/>
                <a:uFillTx/>
                <a:latin typeface="Source Sans Pro" panose="020B0503030403020204" pitchFamily="34" charset="0"/>
                <a:ea typeface="Calibri" panose="020F0502020204030204" pitchFamily="34" charset="0"/>
                <a:cs typeface="Times New Roman" panose="02020603050405020304" pitchFamily="18" charset="0"/>
              </a:rPr>
            </a:br>
            <a:br>
              <a:rPr kumimoji="0" lang="tr-TR" sz="2800" b="0" i="0" u="none" strike="noStrike" kern="100" cap="none" spc="0" normalizeH="0" baseline="0" noProof="0" dirty="0">
                <a:ln>
                  <a:noFill/>
                </a:ln>
                <a:solidFill>
                  <a:srgbClr val="333333"/>
                </a:solidFill>
                <a:effectLst/>
                <a:uLnTx/>
                <a:uFillTx/>
                <a:latin typeface="Source Sans Pro" panose="020B0503030403020204" pitchFamily="34" charset="0"/>
                <a:ea typeface="Calibri" panose="020F0502020204030204" pitchFamily="34" charset="0"/>
                <a:cs typeface="Times New Roman" panose="02020603050405020304" pitchFamily="18" charset="0"/>
              </a:rPr>
            </a:br>
            <a:r>
              <a:rPr kumimoji="0" lang="tr-TR" sz="2800" b="0" i="0" u="none" strike="noStrike" kern="100" cap="none" spc="0" normalizeH="0" baseline="0" noProof="0" dirty="0">
                <a:ln>
                  <a:noFill/>
                </a:ln>
                <a:solidFill>
                  <a:srgbClr val="333333"/>
                </a:solidFill>
                <a:effectLst/>
                <a:uLnTx/>
                <a:uFillTx/>
                <a:latin typeface="Source Sans Pro" panose="020B0503030403020204" pitchFamily="34" charset="0"/>
                <a:ea typeface="Calibri" panose="020F0502020204030204" pitchFamily="34" charset="0"/>
                <a:cs typeface="Times New Roman" panose="02020603050405020304" pitchFamily="18" charset="0"/>
              </a:rPr>
              <a:t>20 Eylül 2023 Çarşamba günü ise </a:t>
            </a:r>
            <a:r>
              <a:rPr kumimoji="0" lang="tr-TR" sz="2800" b="0" i="0" u="none" strike="noStrike" kern="100" cap="none" spc="0" normalizeH="0" baseline="0" noProof="0" dirty="0" err="1">
                <a:ln>
                  <a:noFill/>
                </a:ln>
                <a:solidFill>
                  <a:srgbClr val="333333"/>
                </a:solidFill>
                <a:effectLst/>
                <a:uLnTx/>
                <a:uFillTx/>
                <a:latin typeface="Source Sans Pro" panose="020B0503030403020204" pitchFamily="34" charset="0"/>
                <a:ea typeface="Calibri" panose="020F0502020204030204" pitchFamily="34" charset="0"/>
                <a:cs typeface="Times New Roman" panose="02020603050405020304" pitchFamily="18" charset="0"/>
              </a:rPr>
              <a:t>Troya</a:t>
            </a:r>
            <a:r>
              <a:rPr kumimoji="0" lang="tr-TR" sz="2800" b="0" i="0" u="none" strike="noStrike" kern="100" cap="none" spc="0" normalizeH="0" baseline="0" noProof="0" dirty="0">
                <a:ln>
                  <a:noFill/>
                </a:ln>
                <a:solidFill>
                  <a:srgbClr val="333333"/>
                </a:solidFill>
                <a:effectLst/>
                <a:uLnTx/>
                <a:uFillTx/>
                <a:latin typeface="Source Sans Pro" panose="020B0503030403020204" pitchFamily="34" charset="0"/>
                <a:ea typeface="Calibri" panose="020F0502020204030204" pitchFamily="34" charset="0"/>
                <a:cs typeface="Times New Roman" panose="02020603050405020304" pitchFamily="18" charset="0"/>
              </a:rPr>
              <a:t> Müzesini ziyaret eden Şarkı Söyleyen Otobüs, müzeyi ziyarete gelenlere güzel bir sürpriz yaparak burada da bir konser verdi. Daha sonra Bozcaada'yı da ziyaret eden grup, </a:t>
            </a:r>
            <a:r>
              <a:rPr kumimoji="0" lang="tr-TR" sz="2800" b="0" i="0" u="none" strike="noStrike" kern="100" cap="none" spc="0" normalizeH="0" baseline="0" noProof="0" dirty="0" err="1">
                <a:ln>
                  <a:noFill/>
                </a:ln>
                <a:solidFill>
                  <a:srgbClr val="333333"/>
                </a:solidFill>
                <a:effectLst/>
                <a:uLnTx/>
                <a:uFillTx/>
                <a:latin typeface="Source Sans Pro" panose="020B0503030403020204" pitchFamily="34" charset="0"/>
                <a:ea typeface="Calibri" panose="020F0502020204030204" pitchFamily="34" charset="0"/>
                <a:cs typeface="Times New Roman" panose="02020603050405020304" pitchFamily="18" charset="0"/>
              </a:rPr>
              <a:t>Belarus</a:t>
            </a:r>
            <a:r>
              <a:rPr kumimoji="0" lang="tr-TR" sz="2800" b="0" i="0" u="none" strike="noStrike" kern="100" cap="none" spc="0" normalizeH="0" baseline="0" noProof="0" dirty="0">
                <a:ln>
                  <a:noFill/>
                </a:ln>
                <a:solidFill>
                  <a:srgbClr val="333333"/>
                </a:solidFill>
                <a:effectLst/>
                <a:uLnTx/>
                <a:uFillTx/>
                <a:latin typeface="Source Sans Pro" panose="020B0503030403020204" pitchFamily="34" charset="0"/>
                <a:ea typeface="Calibri" panose="020F0502020204030204" pitchFamily="34" charset="0"/>
                <a:cs typeface="Times New Roman" panose="02020603050405020304" pitchFamily="18" charset="0"/>
              </a:rPr>
              <a:t> Cumhuriyeti Çanakkale Fahri Konsolosu Rıdvan Demirhan'ın verdiği resepsiyonun ardından Çanakkale'den uğurlanarak Ayvalık'a hareket etti.</a:t>
            </a:r>
            <a:br>
              <a:rPr kumimoji="0" lang="tr-TR" sz="2800" b="0" i="0" u="none" strike="noStrike" kern="100" cap="none" spc="0" normalizeH="0" baseline="0" noProof="0" dirty="0">
                <a:ln>
                  <a:noFill/>
                </a:ln>
                <a:solidFill>
                  <a:srgbClr val="333333"/>
                </a:solidFill>
                <a:effectLst/>
                <a:uLnTx/>
                <a:uFillTx/>
                <a:latin typeface="Source Sans Pro" panose="020B0503030403020204" pitchFamily="34" charset="0"/>
                <a:ea typeface="Calibri" panose="020F0502020204030204" pitchFamily="34" charset="0"/>
                <a:cs typeface="Times New Roman" panose="02020603050405020304" pitchFamily="18" charset="0"/>
              </a:rPr>
            </a:br>
            <a:br>
              <a:rPr kumimoji="0" lang="tr-TR" sz="2800" b="0" i="0" u="none" strike="noStrike" kern="100" cap="none" spc="0" normalizeH="0" baseline="0" noProof="0" dirty="0">
                <a:ln>
                  <a:noFill/>
                </a:ln>
                <a:solidFill>
                  <a:srgbClr val="333333"/>
                </a:solidFill>
                <a:effectLst/>
                <a:uLnTx/>
                <a:uFillTx/>
                <a:latin typeface="Source Sans Pro" panose="020B0503030403020204" pitchFamily="34" charset="0"/>
                <a:ea typeface="Calibri" panose="020F0502020204030204" pitchFamily="34" charset="0"/>
                <a:cs typeface="Times New Roman" panose="02020603050405020304" pitchFamily="18" charset="0"/>
              </a:rPr>
            </a:br>
            <a:r>
              <a:rPr kumimoji="0" lang="tr-TR" sz="2800" b="0" i="0" u="none" strike="noStrike" kern="100" cap="none" spc="0" normalizeH="0" baseline="0" noProof="0" dirty="0">
                <a:ln>
                  <a:noFill/>
                </a:ln>
                <a:solidFill>
                  <a:srgbClr val="333333"/>
                </a:solidFill>
                <a:effectLst/>
                <a:uLnTx/>
                <a:uFillTx/>
                <a:latin typeface="Source Sans Pro" panose="020B0503030403020204" pitchFamily="34" charset="0"/>
                <a:ea typeface="Calibri" panose="020F0502020204030204" pitchFamily="34" charset="0"/>
                <a:cs typeface="Times New Roman" panose="02020603050405020304" pitchFamily="18" charset="0"/>
              </a:rPr>
              <a:t>Şarkı Söyleyen Otobüs, Çanakkale deneyimlerini, izlenimlerini, fotoğraflarını Rusya'da çeşitli medya kanallarıyla paylaşarak Rusya'dan Türkiye'ye ve Çanakkale'ye ziyaretler için davet çağrılarında bulunacak.</a:t>
            </a:r>
            <a:endParaRPr kumimoji="0" lang="tr-TR" sz="28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911286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B84B9F-03C5-F0E9-EA1A-AD06AB21BA11}"/>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77227C51-DA43-0FF9-AF2E-C225A4AE52A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055" y="0"/>
            <a:ext cx="6154055" cy="3598863"/>
          </a:xfrm>
          <a:prstGeom prst="rect">
            <a:avLst/>
          </a:prstGeom>
          <a:noFill/>
          <a:ln>
            <a:noFill/>
          </a:ln>
        </p:spPr>
      </p:pic>
      <p:pic>
        <p:nvPicPr>
          <p:cNvPr id="5" name="Resim 4">
            <a:extLst>
              <a:ext uri="{FF2B5EF4-FFF2-40B4-BE49-F238E27FC236}">
                <a16:creationId xmlns:a16="http://schemas.microsoft.com/office/drawing/2014/main" id="{BDADB5A4-724D-8F34-73A6-896696D968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3598863"/>
          </a:xfrm>
          <a:prstGeom prst="rect">
            <a:avLst/>
          </a:prstGeom>
          <a:noFill/>
          <a:ln>
            <a:noFill/>
          </a:ln>
        </p:spPr>
      </p:pic>
      <p:pic>
        <p:nvPicPr>
          <p:cNvPr id="6" name="Resim 5">
            <a:extLst>
              <a:ext uri="{FF2B5EF4-FFF2-40B4-BE49-F238E27FC236}">
                <a16:creationId xmlns:a16="http://schemas.microsoft.com/office/drawing/2014/main" id="{8C6F2997-CEBA-E908-E598-C2763DAE68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598863"/>
            <a:ext cx="5557421" cy="3242578"/>
          </a:xfrm>
          <a:prstGeom prst="rect">
            <a:avLst/>
          </a:prstGeom>
          <a:noFill/>
          <a:ln>
            <a:noFill/>
          </a:ln>
        </p:spPr>
      </p:pic>
      <p:pic>
        <p:nvPicPr>
          <p:cNvPr id="7" name="Resim 6">
            <a:extLst>
              <a:ext uri="{FF2B5EF4-FFF2-40B4-BE49-F238E27FC236}">
                <a16:creationId xmlns:a16="http://schemas.microsoft.com/office/drawing/2014/main" id="{B114C346-4C66-BB5C-44B1-ECD7339AB7A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57420" y="3598863"/>
            <a:ext cx="6634579" cy="3261856"/>
          </a:xfrm>
          <a:prstGeom prst="rect">
            <a:avLst/>
          </a:prstGeom>
          <a:noFill/>
          <a:ln>
            <a:noFill/>
          </a:ln>
        </p:spPr>
      </p:pic>
    </p:spTree>
    <p:extLst>
      <p:ext uri="{BB962C8B-B14F-4D97-AF65-F5344CB8AC3E}">
        <p14:creationId xmlns:p14="http://schemas.microsoft.com/office/powerpoint/2010/main" val="3550804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7CAB8F-D90E-E81F-A6AE-17743F8F1003}"/>
              </a:ext>
            </a:extLst>
          </p:cNvPr>
          <p:cNvSpPr>
            <a:spLocks noGrp="1"/>
          </p:cNvSpPr>
          <p:nvPr>
            <p:ph type="title"/>
          </p:nvPr>
        </p:nvSpPr>
        <p:spPr/>
        <p:txBody>
          <a:bodyPr>
            <a:normAutofit fontScale="90000"/>
          </a:bodyPr>
          <a:lstStyle/>
          <a:p>
            <a:pPr>
              <a:lnSpc>
                <a:spcPct val="107000"/>
              </a:lnSpc>
              <a:spcAft>
                <a:spcPts val="750"/>
              </a:spcAft>
            </a:pPr>
            <a:r>
              <a:rPr lang="tr-TR" sz="3100" b="1" kern="0" dirty="0">
                <a:effectLst/>
                <a:latin typeface="Source Sans Pro" panose="020B0503030403020204" pitchFamily="34" charset="0"/>
                <a:ea typeface="Times New Roman" panose="02020603050405020304" pitchFamily="18" charset="0"/>
                <a:cs typeface="Times New Roman" panose="02020603050405020304" pitchFamily="18" charset="0"/>
              </a:rPr>
              <a:t>3) Rusya’dan Çanakkale’ye Teşekkür Mesajları (10.10.2023)</a:t>
            </a:r>
            <a:br>
              <a:rPr lang="tr-TR"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1BBD6C21-1A1A-74B6-269D-C9D2448DD4E6}"/>
              </a:ext>
            </a:extLst>
          </p:cNvPr>
          <p:cNvSpPr>
            <a:spLocks noGrp="1"/>
          </p:cNvSpPr>
          <p:nvPr>
            <p:ph idx="1"/>
          </p:nvPr>
        </p:nvSpPr>
        <p:spPr>
          <a:xfrm>
            <a:off x="67762" y="2248096"/>
            <a:ext cx="11511679" cy="4427912"/>
          </a:xfrm>
        </p:spPr>
        <p:txBody>
          <a:bodyPr>
            <a:normAutofit fontScale="92500" lnSpcReduction="10000"/>
          </a:bodyPr>
          <a:lstStyle/>
          <a:p>
            <a:pPr algn="just">
              <a:lnSpc>
                <a:spcPct val="107000"/>
              </a:lnSpc>
              <a:spcAft>
                <a:spcPts val="750"/>
              </a:spcAft>
            </a:pPr>
            <a:r>
              <a:rPr lang="tr-TR"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Rusya’dan gelen sanat, kültür ve turizm elçisi 35 kişiden oluşan grup, eylül ayında bir hafta boyunca Çanakkale’de misafirimiz olmuştu. “Şarkı Söyleyen Otobüs” adlı grup, Çanakkale ziyaretleri sırasında Gelibolu’da, Kepez’de ve </a:t>
            </a:r>
            <a:r>
              <a:rPr lang="tr-TR"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Troia</a:t>
            </a:r>
            <a:r>
              <a:rPr lang="tr-TR"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Müzesinde olmak üzere üç ayrı konser de vermişti.  Çanakkale ve Türkiye ziyaretini tamamlayan grup üyeleri Rusya’ya döndükten sonra, büyük bir incelik örneği göstererek araştırma merkezimiz </a:t>
            </a:r>
            <a:r>
              <a:rPr lang="tr-TR"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TURUSIA’ya</a:t>
            </a:r>
            <a:r>
              <a:rPr lang="tr-TR"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teşekkür mesajları ilettiler. Hepimizi çok duygulandıran bu anlamlı ve harika mesajlar, Türkiye ile Rusya arasında Gelibolu üzerinden kurduğumuz kültür köprüsünün etkisini ve Çanakkale misafirperverliğinin sıcaklığını yansıtmaktadır.</a:t>
            </a:r>
          </a:p>
          <a:p>
            <a:pPr algn="just">
              <a:lnSpc>
                <a:spcPct val="107000"/>
              </a:lnSpc>
              <a:spcAft>
                <a:spcPts val="750"/>
              </a:spcAft>
            </a:pPr>
            <a:r>
              <a:rPr lang="tr-TR" kern="100" dirty="0">
                <a:effectLst/>
                <a:latin typeface="Calibri" panose="020F0502020204030204" pitchFamily="34" charset="0"/>
                <a:ea typeface="Calibri" panose="020F0502020204030204" pitchFamily="34" charset="0"/>
                <a:cs typeface="Times New Roman" panose="02020603050405020304" pitchFamily="18" charset="0"/>
              </a:rPr>
              <a:t>Haber linki:</a:t>
            </a:r>
          </a:p>
          <a:p>
            <a:pPr marL="0" indent="0">
              <a:lnSpc>
                <a:spcPct val="107000"/>
              </a:lnSpc>
              <a:spcAft>
                <a:spcPts val="800"/>
              </a:spcAft>
              <a:buNone/>
            </a:pPr>
            <a:r>
              <a:rPr lang="tr-TR" sz="2800" kern="100" dirty="0">
                <a:effectLst/>
                <a:latin typeface="Calibri" panose="020F0502020204030204" pitchFamily="34" charset="0"/>
                <a:ea typeface="Calibri" panose="020F0502020204030204" pitchFamily="34" charset="0"/>
                <a:cs typeface="Times New Roman" panose="02020603050405020304" pitchFamily="18" charset="0"/>
              </a:rPr>
              <a:t>https://turusia.comu.edu.tr/arsiv/haberler/rusyadan-canakkaleye-tesekkur-mesajlari-r89.html</a:t>
            </a:r>
          </a:p>
          <a:p>
            <a:endParaRPr lang="tr-TR" dirty="0"/>
          </a:p>
        </p:txBody>
      </p:sp>
    </p:spTree>
    <p:extLst>
      <p:ext uri="{BB962C8B-B14F-4D97-AF65-F5344CB8AC3E}">
        <p14:creationId xmlns:p14="http://schemas.microsoft.com/office/powerpoint/2010/main" val="3749924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AFE9A5-ADF0-6225-215B-DD9E76B68A69}"/>
              </a:ext>
            </a:extLst>
          </p:cNvPr>
          <p:cNvSpPr>
            <a:spLocks noGrp="1"/>
          </p:cNvSpPr>
          <p:nvPr>
            <p:ph type="title"/>
          </p:nvPr>
        </p:nvSpPr>
        <p:spPr/>
        <p:txBody>
          <a:bodyPr>
            <a:noAutofit/>
          </a:bodyPr>
          <a:lstStyle/>
          <a:p>
            <a:pPr>
              <a:lnSpc>
                <a:spcPct val="107000"/>
              </a:lnSpc>
              <a:spcAft>
                <a:spcPts val="800"/>
              </a:spcAft>
            </a:pPr>
            <a:r>
              <a:rPr lang="tr-TR" sz="2800" kern="100" dirty="0">
                <a:effectLst/>
                <a:latin typeface="Calibri" panose="020F0502020204030204" pitchFamily="34" charset="0"/>
                <a:ea typeface="Calibri" panose="020F0502020204030204" pitchFamily="34" charset="0"/>
                <a:cs typeface="Times New Roman" panose="02020603050405020304" pitchFamily="18" charset="0"/>
              </a:rPr>
              <a:t>4)TÜRKİYE CUMHURİYETİ'NİN 100. YILINA ARMAĞAN KİTAPLARIN TANITIMI, BELGESEL FİLM GÖSTERİMİ, SÖYLEŞİ GERÇEKLEŞTİRİLDİ</a:t>
            </a:r>
            <a:br>
              <a:rPr lang="tr-TR" sz="2800" kern="100" dirty="0">
                <a:effectLst/>
                <a:latin typeface="Calibri" panose="020F0502020204030204" pitchFamily="34" charset="0"/>
                <a:ea typeface="Calibri" panose="020F0502020204030204" pitchFamily="34" charset="0"/>
                <a:cs typeface="Times New Roman" panose="02020603050405020304" pitchFamily="18" charset="0"/>
              </a:rPr>
            </a:br>
            <a:endParaRPr lang="tr-TR" sz="2800" dirty="0"/>
          </a:p>
        </p:txBody>
      </p:sp>
      <p:sp>
        <p:nvSpPr>
          <p:cNvPr id="3" name="İçerik Yer Tutucusu 2">
            <a:extLst>
              <a:ext uri="{FF2B5EF4-FFF2-40B4-BE49-F238E27FC236}">
                <a16:creationId xmlns:a16="http://schemas.microsoft.com/office/drawing/2014/main" id="{4512D4A4-C372-D7A7-91CE-09F873608850}"/>
              </a:ext>
            </a:extLst>
          </p:cNvPr>
          <p:cNvSpPr>
            <a:spLocks noGrp="1"/>
          </p:cNvSpPr>
          <p:nvPr>
            <p:ph idx="1"/>
          </p:nvPr>
        </p:nvSpPr>
        <p:spPr>
          <a:xfrm>
            <a:off x="267810" y="2086252"/>
            <a:ext cx="11656380" cy="4634144"/>
          </a:xfrm>
        </p:spPr>
        <p:txBody>
          <a:bodyPr>
            <a:normAutofit fontScale="92500" lnSpcReduction="20000"/>
          </a:bodyPr>
          <a:lstStyle/>
          <a:p>
            <a:pPr algn="just">
              <a:lnSpc>
                <a:spcPct val="107000"/>
              </a:lnSpc>
              <a:spcAft>
                <a:spcPts val="750"/>
              </a:spcAft>
            </a:pPr>
            <a:r>
              <a:rPr lang="tr-TR" sz="2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ÇOMU-TURUSIA tarafından Cumhuriyetin 100. Yıldönümü dolayısıyla düzenlenen etkinlikte Azerbaycan'dan Türkiye Cumhuriyeti'nin 100. yılına armağan üç ayrı kitabın tanıtımı ve belgesel film gösterimi gerçekleştirildi.</a:t>
            </a:r>
            <a:endParaRPr lang="tr-TR"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tr-TR" sz="2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Cumhuriyetin 100. Yıldönümü mutluluğunu Çanakkalelilerle paylaşmak amacıyla 18 Ekim 2023 tarihinde, şehir merkezinde bulunan </a:t>
            </a:r>
            <a:r>
              <a:rPr lang="tr-TR" sz="2800"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Manfred</a:t>
            </a:r>
            <a:r>
              <a:rPr lang="tr-TR" sz="2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Osman </a:t>
            </a:r>
            <a:r>
              <a:rPr lang="tr-TR" sz="2800"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Korfmann</a:t>
            </a:r>
            <a:r>
              <a:rPr lang="tr-TR" sz="2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Kütüphanesinde düzenlenen etkinlikte Prof. Dr. </a:t>
            </a:r>
            <a:r>
              <a:rPr lang="tr-TR" sz="2800"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Çingiz</a:t>
            </a:r>
            <a:r>
              <a:rPr lang="tr-TR" sz="2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a:t>
            </a:r>
            <a:r>
              <a:rPr lang="tr-TR" sz="2800"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Abdullayev</a:t>
            </a:r>
            <a:r>
              <a:rPr lang="tr-TR" sz="2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COMU-</a:t>
            </a:r>
            <a:r>
              <a:rPr lang="tr-TR" sz="2800"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TURUSIA'nın</a:t>
            </a:r>
            <a:r>
              <a:rPr lang="tr-TR" sz="2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misafiri oldu. Azerbaycan Su Ajansı Müşaviri, Azerbaycan-Almanya Dostluk Cemiyeti Başkanı ve Uluslararası Barış Elçisi olan </a:t>
            </a:r>
            <a:r>
              <a:rPr lang="tr-TR" sz="2800"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Prof.Dr</a:t>
            </a:r>
            <a:r>
              <a:rPr lang="tr-TR" sz="2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a:t>
            </a:r>
            <a:r>
              <a:rPr lang="tr-TR" sz="2800"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Çingiz</a:t>
            </a:r>
            <a:r>
              <a:rPr lang="tr-TR" sz="2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a:t>
            </a:r>
            <a:r>
              <a:rPr lang="tr-TR" sz="2800"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Abdullayev</a:t>
            </a:r>
            <a:r>
              <a:rPr lang="tr-TR" sz="2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Türkiye Cumhuriyeti’nin 100. Yıldönümüne ithaf ettiği “Kardeş Ülkeler”, “Türkiye’nin Çok Kültürlü Muhiti” ve “</a:t>
            </a:r>
            <a:r>
              <a:rPr lang="tr-TR" sz="2800" kern="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Multicultural</a:t>
            </a:r>
            <a:r>
              <a:rPr lang="tr-TR" sz="2800"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Environment in Türkiye” adlı kitaplarını tanıtan bir sunum gerçekleştirdi.</a:t>
            </a:r>
            <a:endParaRPr lang="tr-TR"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81002083"/>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71</TotalTime>
  <Words>1999</Words>
  <Application>Microsoft Office PowerPoint</Application>
  <PresentationFormat>Geniş ekran</PresentationFormat>
  <Paragraphs>49</Paragraphs>
  <Slides>24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24</vt:i4>
      </vt:variant>
    </vt:vector>
  </HeadingPairs>
  <TitlesOfParts>
    <vt:vector size="30" baseType="lpstr">
      <vt:lpstr>Arial</vt:lpstr>
      <vt:lpstr>Calibri</vt:lpstr>
      <vt:lpstr>Source Sans Pro</vt:lpstr>
      <vt:lpstr>Times New Roman</vt:lpstr>
      <vt:lpstr>Trebuchet MS</vt:lpstr>
      <vt:lpstr>Berlin</vt:lpstr>
      <vt:lpstr>Türkiye Rusya İşbirliği Araştırma ve Uygulama Merkezi 2023 Yılı Faaliyetleri (TURUSIA-2023)</vt:lpstr>
      <vt:lpstr>1) Dünyaca ünlü TV sunucusu Vladimir POZNER ve ekibi belgesel çekimi için TURUSIA'daydı (8.6.2023). </vt:lpstr>
      <vt:lpstr>PowerPoint Sunusu</vt:lpstr>
      <vt:lpstr>PowerPoint Sunusu</vt:lpstr>
      <vt:lpstr>2) Rusya'dan Gelen "Şarkı Söyleyen Otobüs" Çanakkale'deydi (22-25 Eylül 2023) </vt:lpstr>
      <vt:lpstr>PowerPoint Sunusu</vt:lpstr>
      <vt:lpstr>PowerPoint Sunusu</vt:lpstr>
      <vt:lpstr>3) Rusya’dan Çanakkale’ye Teşekkür Mesajları (10.10.2023) </vt:lpstr>
      <vt:lpstr>4)TÜRKİYE CUMHURİYETİ'NİN 100. YILINA ARMAĞAN KİTAPLARIN TANITIMI, BELGESEL FİLM GÖSTERİMİ, SÖYLEŞİ GERÇEKLEŞTİRİLDİ </vt:lpstr>
      <vt:lpstr>4)TÜRKİYE CUMHURİYETİ'NİN 100. YILINA ARMAĞAN KİTAPLARIN TANITIMI, BELGESEL FİLM GÖSTERİMİ, SÖYLEŞİ GERÇEKLEŞTİRİLDİ</vt:lpstr>
      <vt:lpstr>4)TÜRKİYE CUMHURİYETİ'NİN 100. YILINA ARMAĞAN KİTAPLARIN TANITIMI, BELGESEL FİLM GÖSTERİMİ, SÖYLEŞİ GERÇEKLEŞTİRİLDİ</vt:lpstr>
      <vt:lpstr>4)TÜRKİYE CUMHURİYETİ'NİN 100. YILINA ARMAĞAN KİTAPLARIN TANITIMI, BELGESEL FİLM GÖSTERİMİ, SÖYLEŞİ GERÇEKLEŞTİRİLDİ</vt:lpstr>
      <vt:lpstr>4)TÜRKİYE CUMHURİYETİ'NİN 100. YILINA ARMAĞAN KİTAPLARIN TANITIMI, BELGESEL FİLM GÖSTERİMİ, SÖYLEŞİ GERÇEKLEŞTİRİLDİ</vt:lpstr>
      <vt:lpstr> 5) Rusya Yurtdışı Kültürel Miraslar Fonu (Russia Abroad Heritage Foundation) araştırmacıları 16 Kasım 2023'te araştırma merkezimiz TURUSIA'yı ziyaret etti. </vt:lpstr>
      <vt:lpstr> 5) Rusya Yurtdışı Kültürel Miraslar Fonu (Russia Abroad Heritage Foundation) araştırmacıları 16 Kasım 2023'te araştırma merkezimiz TURUSIA'yı ziyaret etti. </vt:lpstr>
      <vt:lpstr>  6) Ankara Bilim ve Kültür Merkezi (Rus Evi)'nden ÇOMU'ye Eğitim Materyali Desteği (20.11.2023) </vt:lpstr>
      <vt:lpstr>  6) Ankara Bilim ve Kültür Merkezi (Rus Evi)'nden ÇOMU'ye Eğitim Materyali Desteği (20.11.2023) </vt:lpstr>
      <vt:lpstr>7) Gelibolu Belediye Başkanı Sayın Mustafa Özacar araştırma merkezimiz TURUSIA'yı ziyaret ettiler </vt:lpstr>
      <vt:lpstr>  8) Gelibolu Türk Rus Kardeşliğinin 103. Yıldönümü Kapsamında Çeşitli Ziyaretler ve Anma Etkinlikleri Gerçekleştirildi (23. 11.2023)  </vt:lpstr>
      <vt:lpstr>  8) Gelibolu Türk Rus Kardeşliğinin 103. Yıldönümü Kapsamında Çeşitli Ziyaretler ve Anma Etkinlikleri Gerçekleştirildi (23. 11.2023)  </vt:lpstr>
      <vt:lpstr>  8) Gelibolu Türk Rus Kardeşliğinin 103. Yıldönümü Kapsamında Çeşitli Ziyaretler ve Anma Etkinlikleri Gerçekleştirildi (23. 11.2023)  </vt:lpstr>
      <vt:lpstr>  8) Gelibolu Türk Rus Kardeşliğinin 103. Yıldönümü Kapsamında Çeşitli Ziyaretler ve Anma Etkinlikleri Gerçekleştirildi (23. 11.2023)  </vt:lpstr>
      <vt:lpstr>  9) Rusya Federasyonu İstanbul Başkonsolosu Andrey Buravov Troya Müzesi'ni ziyaret etti (23.11.2023)  </vt:lpstr>
      <vt:lpstr>  9) Rusya Federasyonu İstanbul Başkonsolosu Andrey Buravov Troya Müzesi'ni ziyaret etti (23.11.2023)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 Rusya İşbirliği Araştırma ve Uygulama Merkezi 2023 Yılı Faaliyetleri (TURUSIA-2023)</dc:title>
  <dc:creator>Vedat Caliskan</dc:creator>
  <cp:lastModifiedBy>Vedat Caliskan</cp:lastModifiedBy>
  <cp:revision>3</cp:revision>
  <dcterms:created xsi:type="dcterms:W3CDTF">2024-04-01T07:57:39Z</dcterms:created>
  <dcterms:modified xsi:type="dcterms:W3CDTF">2024-04-01T09:08:43Z</dcterms:modified>
</cp:coreProperties>
</file>