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88" r:id="rId3"/>
    <p:sldId id="289" r:id="rId4"/>
    <p:sldId id="29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7" r:id="rId21"/>
    <p:sldId id="272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1pPr>
    <a:lvl2pPr marL="0" marR="0" indent="4572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2pPr>
    <a:lvl3pPr marL="0" marR="0" indent="9144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3pPr>
    <a:lvl4pPr marL="0" marR="0" indent="13716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4pPr>
    <a:lvl5pPr marL="0" marR="0" indent="18288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5pPr>
    <a:lvl6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6pPr>
    <a:lvl7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7pPr>
    <a:lvl8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8pPr>
    <a:lvl9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0F8"/>
          </a:solidFill>
        </a:fill>
      </a:tcStyle>
    </a:wholeTbl>
    <a:band2H>
      <a:tcTxStyle/>
      <a:tcStyle>
        <a:tcBdr/>
        <a:fill>
          <a:solidFill>
            <a:srgbClr val="E7F0FC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74"/>
    <p:restoredTop sz="94679"/>
  </p:normalViewPr>
  <p:slideViewPr>
    <p:cSldViewPr snapToGrid="0" snapToObjects="1">
      <p:cViewPr varScale="1">
        <p:scale>
          <a:sx n="70" d="100"/>
          <a:sy n="70" d="100"/>
        </p:scale>
        <p:origin x="1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1pPr>
    <a:lvl2pPr indent="2286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2pPr>
    <a:lvl3pPr indent="4572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3pPr>
    <a:lvl4pPr indent="6858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4pPr>
    <a:lvl5pPr indent="9144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5pPr>
    <a:lvl6pPr indent="11430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6pPr>
    <a:lvl7pPr indent="13716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7pPr>
    <a:lvl8pPr indent="16002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8pPr>
    <a:lvl9pPr indent="1828800" defTabSz="1300480" latinLnBrk="0">
      <a:spcBef>
        <a:spcPts val="600"/>
      </a:spcBef>
      <a:defRPr sz="1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5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6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04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15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16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26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2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“"/>
          <p:cNvSpPr txBox="1"/>
          <p:nvPr/>
        </p:nvSpPr>
        <p:spPr>
          <a:xfrm>
            <a:off x="1049866" y="838933"/>
            <a:ext cx="776677" cy="167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>
              <a:defRPr sz="11200"/>
            </a:lvl1pPr>
          </a:lstStyle>
          <a:p>
            <a:r>
              <a:t>“</a:t>
            </a:r>
          </a:p>
        </p:txBody>
      </p:sp>
      <p:sp>
        <p:nvSpPr>
          <p:cNvPr id="137" name="”"/>
          <p:cNvSpPr txBox="1"/>
          <p:nvPr/>
        </p:nvSpPr>
        <p:spPr>
          <a:xfrm>
            <a:off x="11164711" y="4013369"/>
            <a:ext cx="787965" cy="167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algn="r">
              <a:defRPr sz="11200"/>
            </a:lvl1pPr>
          </a:lstStyle>
          <a:p>
            <a:r>
              <a:t>”</a:t>
            </a:r>
          </a:p>
        </p:txBody>
      </p:sp>
      <p:sp>
        <p:nvSpPr>
          <p:cNvPr id="138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39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40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50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5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61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6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72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7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8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8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194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9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şlı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Yazar ve Tarih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40714" y="7544460"/>
            <a:ext cx="11717869" cy="339723"/>
          </a:xfrm>
          <a:prstGeom prst="rect">
            <a:avLst/>
          </a:prstGeom>
          <a:ln w="3175"/>
        </p:spPr>
        <p:txBody>
          <a:bodyPr lIns="24383" tIns="24383" rIns="24383" bIns="24383">
            <a:normAutofit/>
          </a:bodyPr>
          <a:lstStyle>
            <a:lvl1pPr marL="0" indent="0" defTabSz="487228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992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Yazar ve Tarih</a:t>
            </a:r>
          </a:p>
        </p:txBody>
      </p:sp>
      <p:sp>
        <p:nvSpPr>
          <p:cNvPr id="251" name="Sunu Başlığı"/>
          <p:cNvSpPr txBox="1">
            <a:spLocks noGrp="1"/>
          </p:cNvSpPr>
          <p:nvPr>
            <p:ph type="title" hasCustomPrompt="1"/>
          </p:nvPr>
        </p:nvSpPr>
        <p:spPr>
          <a:xfrm>
            <a:off x="643464" y="2592528"/>
            <a:ext cx="11717871" cy="2479041"/>
          </a:xfrm>
          <a:prstGeom prst="rect">
            <a:avLst/>
          </a:prstGeom>
        </p:spPr>
        <p:txBody>
          <a:bodyPr lIns="27093" tIns="27093" rIns="27093" bIns="27093" anchor="b">
            <a:normAutofit/>
          </a:bodyPr>
          <a:lstStyle>
            <a:lvl1pPr algn="l" defTabSz="1733930">
              <a:lnSpc>
                <a:spcPct val="80000"/>
              </a:lnSpc>
              <a:defRPr sz="8200" b="1" spc="-16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Sunu Başlığı</a:t>
            </a:r>
          </a:p>
        </p:txBody>
      </p:sp>
      <p:sp>
        <p:nvSpPr>
          <p:cNvPr id="252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40716" y="5071568"/>
            <a:ext cx="11717867" cy="1016001"/>
          </a:xfrm>
          <a:prstGeom prst="rect">
            <a:avLst/>
          </a:prstGeom>
        </p:spPr>
        <p:txBody>
          <a:bodyPr lIns="27093" tIns="27093" rIns="27093" bIns="27093">
            <a:normAutofit/>
          </a:bodyPr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Sunu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3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80889" y="8167799"/>
            <a:ext cx="236356" cy="227721"/>
          </a:xfrm>
          <a:prstGeom prst="rect">
            <a:avLst/>
          </a:prstGeom>
        </p:spPr>
        <p:txBody>
          <a:bodyPr lIns="27093" tIns="27093" rIns="27093" bIns="27093" anchor="b"/>
          <a:lstStyle>
            <a:lvl1pPr algn="ctr" defTabSz="415431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Başlık Metni"/>
          <p:cNvSpPr txBox="1">
            <a:spLocks noGrp="1"/>
          </p:cNvSpPr>
          <p:nvPr>
            <p:ph type="title"/>
          </p:nvPr>
        </p:nvSpPr>
        <p:spPr>
          <a:xfrm>
            <a:off x="1269999" y="1638300"/>
            <a:ext cx="10464801" cy="3302000"/>
          </a:xfrm>
          <a:prstGeom prst="rect">
            <a:avLst/>
          </a:prstGeom>
        </p:spPr>
        <p:txBody>
          <a:bodyPr lIns="50800" tIns="50800" rIns="50800" bIns="50800" anchor="b">
            <a:normAutofit/>
          </a:bodyPr>
          <a:lstStyle>
            <a:lvl1pPr defTabSz="584200">
              <a:lnSpc>
                <a:spcPct val="100000"/>
              </a:lnSpc>
              <a:defRPr sz="7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Başlık Metni</a:t>
            </a:r>
          </a:p>
        </p:txBody>
      </p:sp>
      <p:sp>
        <p:nvSpPr>
          <p:cNvPr id="261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269999" y="5029200"/>
            <a:ext cx="10464801" cy="1130300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62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343006" y="9296400"/>
            <a:ext cx="312015" cy="312343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ş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lines-line-1.png" descr="lines-lin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wave-line.png" descr="wave-line.png"/>
          <p:cNvPicPr>
            <a:picLocks noChangeAspect="1"/>
          </p:cNvPicPr>
          <p:nvPr/>
        </p:nvPicPr>
        <p:blipFill>
          <a:blip r:embed="rId4"/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1" name="wave-line.png" descr="wave-line.png"/>
          <p:cNvPicPr>
            <a:picLocks noChangeAspect="1"/>
          </p:cNvPicPr>
          <p:nvPr/>
        </p:nvPicPr>
        <p:blipFill>
          <a:blip r:embed="rId4"/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ots-line-cropped.png" descr="dots-line-cropped.png"/>
          <p:cNvPicPr>
            <a:picLocks noChangeAspect="1"/>
          </p:cNvPicPr>
          <p:nvPr/>
        </p:nvPicPr>
        <p:blipFill>
          <a:blip r:embed="rId5"/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ots-line-cropped.png" descr="dots-line-cropped.png"/>
          <p:cNvPicPr>
            <a:picLocks noChangeAspect="1"/>
          </p:cNvPicPr>
          <p:nvPr/>
        </p:nvPicPr>
        <p:blipFill>
          <a:blip r:embed="rId5"/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ots-line-cropped.png" descr="dots-line-cropped.png"/>
          <p:cNvPicPr>
            <a:picLocks noChangeAspect="1"/>
          </p:cNvPicPr>
          <p:nvPr/>
        </p:nvPicPr>
        <p:blipFill>
          <a:blip r:embed="rId5"/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dots-line-cropped.png" descr="dots-line-cropped.png"/>
          <p:cNvPicPr>
            <a:picLocks noChangeAspect="1"/>
          </p:cNvPicPr>
          <p:nvPr/>
        </p:nvPicPr>
        <p:blipFill>
          <a:blip r:embed="rId5"/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lines-vert-line.png" descr="lines-vert-line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279642" y="9296400"/>
            <a:ext cx="432817" cy="4064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22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şlık - Ort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chalk_line-1.png" descr="chalk_lin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chalk_line-2.png" descr="chalk_line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crapbook_cover_title_hi.png" descr="scrapbook_cover_title_hi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Başlık Metni"/>
          <p:cNvSpPr txBox="1">
            <a:spLocks noGrp="1"/>
          </p:cNvSpPr>
          <p:nvPr>
            <p:ph type="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defTabSz="584200">
              <a:lnSpc>
                <a:spcPct val="100000"/>
              </a:lnSpc>
              <a:defRPr sz="6800" i="1">
                <a:solidFill>
                  <a:srgbClr val="292929">
                    <a:alpha val="93000"/>
                  </a:srgb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Başlık Metni</a:t>
            </a:r>
          </a:p>
        </p:txBody>
      </p:sp>
      <p:sp>
        <p:nvSpPr>
          <p:cNvPr id="288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279642" y="9296400"/>
            <a:ext cx="432817" cy="4064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22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42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5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64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Droplets-SD-Content-R1d.png" descr="Droplets-SD-Content-R1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Başlık Metni"/>
          <p:cNvSpPr txBox="1">
            <a:spLocks noGrp="1"/>
          </p:cNvSpPr>
          <p:nvPr>
            <p:ph type="title"/>
          </p:nvPr>
        </p:nvSpPr>
        <p:spPr>
          <a:xfrm>
            <a:off x="975359" y="880533"/>
            <a:ext cx="11054082" cy="2269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Başlık Metni</a:t>
            </a:r>
          </a:p>
        </p:txBody>
      </p:sp>
      <p:sp>
        <p:nvSpPr>
          <p:cNvPr id="9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75359" y="3366346"/>
            <a:ext cx="11054082" cy="4870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8B8B8"/>
            </a:gs>
            <a:gs pos="100000">
              <a:srgbClr val="FF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\\DROBO-FS\QuickDrops\JB\PPTX NG\Droplets\LightingOverlay.png" descr="\\DROBO-FS\QuickDrops\JB\PPTX NG\Droplets\LightingOverlay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Droplets-SD-Title-R1d.png" descr="Droplets-SD-Title-R1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aşlık Metni"/>
          <p:cNvSpPr txBox="1">
            <a:spLocks noGrp="1"/>
          </p:cNvSpPr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r>
              <a:t>Başlık Metni</a:t>
            </a:r>
          </a:p>
        </p:txBody>
      </p:sp>
      <p:sp>
        <p:nvSpPr>
          <p:cNvPr id="5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1690487" y="8466694"/>
            <a:ext cx="338954" cy="320549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ransition spd="med"/>
  <p:txStyles>
    <p:titleStyle>
      <a:lvl1pPr marL="0" marR="0" indent="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1pPr>
      <a:lvl2pPr marL="0" marR="0" indent="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2pPr>
      <a:lvl3pPr marL="0" marR="0" indent="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3pPr>
      <a:lvl4pPr marL="0" marR="0" indent="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4pPr>
      <a:lvl5pPr marL="0" marR="0" indent="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5pPr>
      <a:lvl6pPr marL="0" marR="0" indent="45720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6pPr>
      <a:lvl7pPr marL="0" marR="0" indent="91440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7pPr>
      <a:lvl8pPr marL="0" marR="0" indent="137160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8pPr>
      <a:lvl9pPr marL="0" marR="0" indent="1828800" algn="ctr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9pPr>
    </p:titleStyle>
    <p:bodyStyle>
      <a:lvl1pPr marL="320039" marR="0" indent="-320039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1pPr>
      <a:lvl2pPr marL="8128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2pPr>
      <a:lvl3pPr marL="1314450" marR="0" indent="-40005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3pPr>
      <a:lvl4pPr marL="1828800" marR="0" indent="-4572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4pPr>
      <a:lvl5pPr marL="21844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5pPr>
      <a:lvl6pPr marL="26416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6pPr>
      <a:lvl7pPr marL="30988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7pPr>
      <a:lvl8pPr marL="35560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8pPr>
      <a:lvl9pPr marL="4013200" marR="0" indent="-355600" algn="l" defTabSz="1300480" rtl="0" latinLnBrk="0">
        <a:lnSpc>
          <a:spcPct val="12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Arial"/>
        <a:buChar char=""/>
        <a:tabLst/>
        <a:defRPr sz="2800" b="0" i="0" u="none" strike="noStrike" cap="none" spc="0" baseline="0"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1pPr>
      <a:lvl2pPr marL="0" marR="0" indent="4572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2pPr>
      <a:lvl3pPr marL="0" marR="0" indent="9144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3pPr>
      <a:lvl4pPr marL="0" marR="0" indent="13716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4pPr>
      <a:lvl5pPr marL="0" marR="0" indent="18288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5pPr>
      <a:lvl6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6pPr>
      <a:lvl7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7pPr>
      <a:lvl8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8pPr>
      <a:lvl9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13.tif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tif"/><Relationship Id="rId5" Type="http://schemas.openxmlformats.org/officeDocument/2006/relationships/hyperlink" Target="https://cayacam.comu.edu.tr/" TargetMode="Externa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hyperlink" Target="https://aves.comu.edu.tr/sahing/" TargetMode="External"/><Relationship Id="rId7" Type="http://schemas.openxmlformats.org/officeDocument/2006/relationships/image" Target="../media/image65.jpe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jpeg"/><Relationship Id="rId5" Type="http://schemas.openxmlformats.org/officeDocument/2006/relationships/hyperlink" Target="https://aves.comu.edu.tr/alicoskun/" TargetMode="External"/><Relationship Id="rId4" Type="http://schemas.openxmlformats.org/officeDocument/2006/relationships/hyperlink" Target="https://aves.comu.edu.tr/595/kimlik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ti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tif"/><Relationship Id="rId5" Type="http://schemas.openxmlformats.org/officeDocument/2006/relationships/image" Target="../media/image29.tif"/><Relationship Id="rId10" Type="http://schemas.openxmlformats.org/officeDocument/2006/relationships/image" Target="../media/image13.tif"/><Relationship Id="rId4" Type="http://schemas.openxmlformats.org/officeDocument/2006/relationships/image" Target="../media/image28.png"/><Relationship Id="rId9" Type="http://schemas.openxmlformats.org/officeDocument/2006/relationships/image" Target="../media/image3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Çanakkale Onsekiz Mart Üniversitesi…"/>
          <p:cNvSpPr txBox="1">
            <a:spLocks noGrp="1"/>
          </p:cNvSpPr>
          <p:nvPr>
            <p:ph type="body" sz="quarter" idx="1"/>
          </p:nvPr>
        </p:nvSpPr>
        <p:spPr>
          <a:xfrm>
            <a:off x="2251626" y="6265660"/>
            <a:ext cx="8501548" cy="1552403"/>
          </a:xfrm>
          <a:prstGeom prst="rect">
            <a:avLst/>
          </a:prstGeom>
        </p:spPr>
        <p:txBody>
          <a:bodyPr/>
          <a:lstStyle/>
          <a:p>
            <a:pPr algn="ctr" defTabSz="387434">
              <a:defRPr sz="2376" b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Çanakkale</a:t>
            </a:r>
            <a:r>
              <a:rPr dirty="0"/>
              <a:t> </a:t>
            </a:r>
            <a:r>
              <a:rPr dirty="0" err="1"/>
              <a:t>Onsekiz</a:t>
            </a:r>
            <a:r>
              <a:rPr dirty="0"/>
              <a:t> Mart </a:t>
            </a:r>
            <a:r>
              <a:rPr dirty="0" err="1"/>
              <a:t>Üniversitesi</a:t>
            </a:r>
            <a:r>
              <a:rPr dirty="0"/>
              <a:t> </a:t>
            </a:r>
          </a:p>
          <a:p>
            <a:pPr algn="ctr" defTabSz="387434">
              <a:defRPr sz="2376" b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Sağlık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Aktif</a:t>
            </a:r>
            <a:r>
              <a:rPr dirty="0"/>
              <a:t> </a:t>
            </a:r>
            <a:r>
              <a:rPr dirty="0" err="1"/>
              <a:t>Yaşlanma</a:t>
            </a:r>
            <a:r>
              <a:rPr dirty="0"/>
              <a:t> </a:t>
            </a:r>
            <a:r>
              <a:rPr dirty="0" err="1"/>
              <a:t>Çalışmaları</a:t>
            </a:r>
            <a:r>
              <a:rPr dirty="0"/>
              <a:t> </a:t>
            </a:r>
            <a:r>
              <a:rPr dirty="0" err="1"/>
              <a:t>Uygulama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Araştırma</a:t>
            </a:r>
            <a:r>
              <a:rPr dirty="0"/>
              <a:t> </a:t>
            </a:r>
            <a:r>
              <a:rPr dirty="0" err="1"/>
              <a:t>Merkezi</a:t>
            </a:r>
            <a:endParaRPr dirty="0"/>
          </a:p>
          <a:p>
            <a:pPr algn="ctr" defTabSz="387434">
              <a:defRPr sz="2376" b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Doç.Dr.Gülşah</a:t>
            </a:r>
            <a:r>
              <a:rPr dirty="0"/>
              <a:t> ŞAHİN</a:t>
            </a:r>
          </a:p>
        </p:txBody>
      </p:sp>
      <p:pic>
        <p:nvPicPr>
          <p:cNvPr id="298" name="comu_logo.psd" descr="comu_logo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26" y="437751"/>
            <a:ext cx="1927718" cy="1931083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99" name="https://www.comu.edu.tr"/>
          <p:cNvSpPr txBox="1"/>
          <p:nvPr/>
        </p:nvSpPr>
        <p:spPr>
          <a:xfrm>
            <a:off x="189639" y="9169805"/>
            <a:ext cx="3125562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https://www.comu.edu.tr</a:t>
            </a:r>
          </a:p>
        </p:txBody>
      </p:sp>
      <p:sp>
        <p:nvSpPr>
          <p:cNvPr id="300" name="https://sporbf.comu.edu.tr/"/>
          <p:cNvSpPr txBox="1"/>
          <p:nvPr/>
        </p:nvSpPr>
        <p:spPr>
          <a:xfrm>
            <a:off x="4485840" y="9169805"/>
            <a:ext cx="3467421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https://sporbf.comu.edu.tr/</a:t>
            </a:r>
          </a:p>
        </p:txBody>
      </p:sp>
      <p:sp>
        <p:nvSpPr>
          <p:cNvPr id="301" name="https://cayacam.comu.edu.tr"/>
          <p:cNvSpPr txBox="1"/>
          <p:nvPr/>
        </p:nvSpPr>
        <p:spPr>
          <a:xfrm>
            <a:off x="8634528" y="9169805"/>
            <a:ext cx="3610445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https://cayacam.comu.edu.tr</a:t>
            </a:r>
          </a:p>
        </p:txBody>
      </p:sp>
      <p:pic>
        <p:nvPicPr>
          <p:cNvPr id="302" name="Görüntü" descr="Görünt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118" y="325250"/>
            <a:ext cx="2156085" cy="2156084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grpSp>
        <p:nvGrpSpPr>
          <p:cNvPr id="305" name="Görüntü"/>
          <p:cNvGrpSpPr/>
          <p:nvPr/>
        </p:nvGrpSpPr>
        <p:grpSpPr>
          <a:xfrm>
            <a:off x="2622770" y="14915"/>
            <a:ext cx="7515004" cy="6087105"/>
            <a:chOff x="0" y="0"/>
            <a:chExt cx="7515003" cy="6087103"/>
          </a:xfrm>
        </p:grpSpPr>
        <p:pic>
          <p:nvPicPr>
            <p:cNvPr id="304" name="Görüntü" descr="Görüntü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" y="355600"/>
              <a:ext cx="7489604" cy="56172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" name="Görüntü" descr="Görüntü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515004" cy="6087104"/>
            </a:xfrm>
            <a:prstGeom prst="rect">
              <a:avLst/>
            </a:prstGeom>
            <a:effectLst/>
          </p:spPr>
        </p:pic>
      </p:grpSp>
      <p:pic>
        <p:nvPicPr>
          <p:cNvPr id="306" name="comu_logo.psd" descr="comu_logo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407" y="5136991"/>
            <a:ext cx="518927" cy="519832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7. Adım: Sınıfını Belirleme…"/>
          <p:cNvSpPr txBox="1">
            <a:spLocks noGrp="1"/>
          </p:cNvSpPr>
          <p:nvPr>
            <p:ph type="body" sz="quarter" idx="1"/>
          </p:nvPr>
        </p:nvSpPr>
        <p:spPr>
          <a:xfrm>
            <a:off x="5012363" y="690255"/>
            <a:ext cx="5767630" cy="1327488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/>
          <a:p>
            <a:pPr algn="ctr" defTabSz="440266">
              <a:defRPr sz="270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7. Adım: Sınıfını Belirleme</a:t>
            </a:r>
          </a:p>
          <a:p>
            <a:pPr algn="ctr" defTabSz="440266">
              <a:defRPr sz="270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5 farklı sınıf mevcut</a:t>
            </a:r>
          </a:p>
          <a:p>
            <a:pPr algn="ctr" defTabSz="440266">
              <a:defRPr sz="270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(Gün ve saat)  </a:t>
            </a:r>
          </a:p>
        </p:txBody>
      </p:sp>
      <p:pic>
        <p:nvPicPr>
          <p:cNvPr id="341" name="IMG_1786.JPG" descr="IMG_1786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85" y="2595456"/>
            <a:ext cx="10581734" cy="630232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42" name="Görüntü" descr="Görünt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G_0405.jpeg" descr="IMG_0405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6592" y="2903471"/>
            <a:ext cx="4382240" cy="627902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45" name="UYGULAMA… UYGULAMA(1 ay)" descr="UYGULAMA… UYGULAMA(1 ay)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04" y="230233"/>
            <a:ext cx="7796293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46" name="Görüntü" descr="Görüntü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13596" y="2903471"/>
            <a:ext cx="7770892" cy="627902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47" name="Görüntü" descr="Görüntü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48" name="Çeviklik ve çabukluk çalışmaları Çeviklik ve çabukluk çalışmaları" descr="Çeviklik ve çabukluk çalışmaları Çeviklik ve çabukluk çalışmaları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100723" y="1699571"/>
            <a:ext cx="7796292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örüntü" descr="Görüntü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67555" y="4181512"/>
            <a:ext cx="3775388" cy="5469882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51" name="Görüntü" descr="Görünt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52" name="Tai Chi -Yoga- Pilates çalışmaları Tai Chi -Yoga- Pilates çalışmaları" descr="Tai Chi -Yoga- Pilates çalışmaları Tai Chi -Yoga- Pilates çalışmaları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66151" y="471273"/>
            <a:ext cx="7796292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53" name="Görüntü" descr="Görüntü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1137" y="3626007"/>
            <a:ext cx="4028034" cy="5619274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54" name="Görüntü" descr="Görüntü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835870" y="1796206"/>
            <a:ext cx="6223841" cy="4902832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örüntü" descr="Görünt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57" name="Görüntü" descr="Görüntü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653" y="2719141"/>
            <a:ext cx="4321183" cy="568055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58" name="Denge -adımlama çalışmaları Denge -adımlama çalışmaları" descr="Denge -adımlama çalışmaları Denge -adımlama çalışmaları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966983" y="650156"/>
            <a:ext cx="7796293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59" name="Görüntü" descr="Görüntü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422966" y="2662555"/>
            <a:ext cx="4158868" cy="5793721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60" name="Görüntü" descr="Görüntü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768433" y="2710323"/>
            <a:ext cx="4087217" cy="569818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örüntü" descr="Görünt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63" name="Esneklik-sandalye pilates çalışmaları Esneklik-sandalye pilates çalışmaları" descr="Esneklik-sandalye pilates çalışmaları Esneklik-sandalye pilates çalışmaları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78268" y="471273"/>
            <a:ext cx="7796293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64" name="Görüntü" descr="Görüntü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31351" y="2130429"/>
            <a:ext cx="5741295" cy="763812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65" name="Görüntü" descr="Görüntü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68934" y="1984568"/>
            <a:ext cx="4578794" cy="7929848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örüntü" descr="Görünt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68" name="Kas kuvveti ve gücüne yönelik çalışmalar Kas kuvveti ve gücüne yönelik çalışmalar" descr="Kas kuvveti ve gücüne yönelik çalışmalar Kas kuvveti ve gücüne yönelik çalışmalar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19497" y="471273"/>
            <a:ext cx="7796292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69" name="Görüntü" descr="Görüntü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6012" y="2626911"/>
            <a:ext cx="6857008" cy="5377707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70" name="Görüntü" descr="Görüntü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957966" y="1942163"/>
            <a:ext cx="5871670" cy="7811959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örüntü" descr="Görünt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73" name="Sandalye dans çalışmaları Sandalye dans çalışmaları" descr="Sandalye dans çalışmaları Sandalye dans çalışmaları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19497" y="471273"/>
            <a:ext cx="7796292" cy="148518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74" name="Görüntü" descr="Görüntü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21008" y="2627355"/>
            <a:ext cx="3042735" cy="5768428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75" name="Görüntü" descr="Görüntü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917882" y="1955903"/>
            <a:ext cx="5861128" cy="7797904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.ŞAHİN"/>
          <p:cNvSpPr txBox="1"/>
          <p:nvPr/>
        </p:nvSpPr>
        <p:spPr>
          <a:xfrm>
            <a:off x="11887237" y="9322330"/>
            <a:ext cx="936875" cy="3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b">
            <a:normAutofit/>
          </a:bodyPr>
          <a:lstStyle>
            <a:lvl1pPr algn="ctr" defTabSz="1733930">
              <a:lnSpc>
                <a:spcPct val="80000"/>
              </a:lnSpc>
              <a:defRPr sz="1400" spc="-28">
                <a:solidFill>
                  <a:srgbClr val="FFFB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G.ŞAHİN</a:t>
            </a:r>
          </a:p>
        </p:txBody>
      </p:sp>
      <p:pic>
        <p:nvPicPr>
          <p:cNvPr id="378" name="Düzenlenen Eğitimler Düzenlenen Eğitimler" descr="Düzenlenen Eğitimler Düzenlenen Eğitimler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74377" y="650846"/>
            <a:ext cx="5846438" cy="112603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379" name="65+ Fitness Eğitmenliği Sertifika Programı 2021 (Gero PT) (tamamlandı)…"/>
          <p:cNvSpPr txBox="1">
            <a:spLocks noGrp="1"/>
          </p:cNvSpPr>
          <p:nvPr>
            <p:ph type="title"/>
          </p:nvPr>
        </p:nvSpPr>
        <p:spPr>
          <a:xfrm>
            <a:off x="546021" y="5217200"/>
            <a:ext cx="5881290" cy="4155234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/>
          <a:lstStyle/>
          <a:p>
            <a:pPr marL="228600" indent="-228600" defTabSz="830862">
              <a:lnSpc>
                <a:spcPct val="100000"/>
              </a:lnSpc>
              <a:buSzPct val="100000"/>
              <a:buChar char="✓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65+ Fitness Eğitmenliği Sertifika Programı 2021 (Gero PT) (tamamlandı)</a:t>
            </a:r>
          </a:p>
          <a:p>
            <a:pPr marL="228600" indent="-228600"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65+ fitness Eğitmenliği Sertifika Programı 2023 (Tamamlandı)</a:t>
            </a:r>
          </a:p>
          <a:p>
            <a:pPr marL="228600" indent="-228600"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Öğrencilerimiz için bir uygulama ortamı </a:t>
            </a:r>
          </a:p>
        </p:txBody>
      </p:sp>
      <p:pic>
        <p:nvPicPr>
          <p:cNvPr id="380" name="Görüntü" descr="Görünt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81" name="Görüntü" descr="Görüntü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70247" y="141036"/>
            <a:ext cx="4379780" cy="5004877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82" name="Görüntü" descr="Görüntü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967491" y="3353544"/>
            <a:ext cx="5954386" cy="639888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örüntü"/>
          <p:cNvGrpSpPr/>
          <p:nvPr/>
        </p:nvGrpSpPr>
        <p:grpSpPr>
          <a:xfrm>
            <a:off x="6803913" y="-62684"/>
            <a:ext cx="5982069" cy="7225873"/>
            <a:chOff x="0" y="0"/>
            <a:chExt cx="6426639" cy="9004886"/>
          </a:xfrm>
        </p:grpSpPr>
        <p:pic>
          <p:nvPicPr>
            <p:cNvPr id="388" name="Görüntü" descr="Görüntü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" y="355600"/>
              <a:ext cx="6401240" cy="85349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7" name="Görüntü" descr="Görüntü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426640" cy="9004887"/>
            </a:xfrm>
            <a:prstGeom prst="rect">
              <a:avLst/>
            </a:prstGeom>
            <a:effectLst/>
          </p:spPr>
        </p:pic>
      </p:grpSp>
      <p:sp>
        <p:nvSpPr>
          <p:cNvPr id="384" name="G.ŞAHİN"/>
          <p:cNvSpPr txBox="1"/>
          <p:nvPr/>
        </p:nvSpPr>
        <p:spPr>
          <a:xfrm>
            <a:off x="11887237" y="9322330"/>
            <a:ext cx="936875" cy="3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b">
            <a:normAutofit/>
          </a:bodyPr>
          <a:lstStyle>
            <a:lvl1pPr algn="ctr" defTabSz="1733930">
              <a:lnSpc>
                <a:spcPct val="80000"/>
              </a:lnSpc>
              <a:defRPr sz="1400" spc="-28">
                <a:solidFill>
                  <a:srgbClr val="FFFB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G.ŞAHİN</a:t>
            </a:r>
          </a:p>
        </p:txBody>
      </p:sp>
      <p:pic>
        <p:nvPicPr>
          <p:cNvPr id="385" name="Düzenlenen etkinlikler Düzenlenen etkinlikler" descr="Düzenlenen etkinlikler Düzenlenen etkinlikler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6668" y="2862888"/>
            <a:ext cx="5846438" cy="1374729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386" name="2020-2021 (Güz -Bahar)- 6 ay…"/>
          <p:cNvSpPr txBox="1">
            <a:spLocks noGrp="1"/>
          </p:cNvSpPr>
          <p:nvPr>
            <p:ph type="title"/>
          </p:nvPr>
        </p:nvSpPr>
        <p:spPr>
          <a:xfrm>
            <a:off x="55860" y="5589955"/>
            <a:ext cx="9072641" cy="4101388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>
            <a:normAutofit/>
          </a:bodyPr>
          <a:lstStyle/>
          <a:p>
            <a:pPr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- </a:t>
            </a:r>
            <a:r>
              <a:rPr dirty="0"/>
              <a:t>2020-2021 (</a:t>
            </a:r>
            <a:r>
              <a:rPr dirty="0" err="1"/>
              <a:t>Güz</a:t>
            </a:r>
            <a:r>
              <a:rPr dirty="0"/>
              <a:t> -</a:t>
            </a:r>
            <a:r>
              <a:rPr dirty="0" err="1"/>
              <a:t>Bahar</a:t>
            </a:r>
            <a:r>
              <a:rPr dirty="0"/>
              <a:t>)- 6 ay</a:t>
            </a:r>
            <a:r>
              <a:rPr lang="tr-TR" dirty="0"/>
              <a:t> egzersiz programı</a:t>
            </a:r>
            <a:br>
              <a:rPr lang="tr-TR" dirty="0"/>
            </a:br>
            <a:r>
              <a:rPr lang="tr-TR" dirty="0"/>
              <a:t>- 2021-2022 (Güz -Bahar)- 6 ay egzersiz programı</a:t>
            </a:r>
            <a:endParaRPr dirty="0"/>
          </a:p>
          <a:p>
            <a:pPr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- </a:t>
            </a:r>
            <a:r>
              <a:rPr dirty="0"/>
              <a:t>2022-2023(</a:t>
            </a:r>
            <a:r>
              <a:rPr dirty="0" err="1"/>
              <a:t>Güz</a:t>
            </a:r>
            <a:r>
              <a:rPr dirty="0"/>
              <a:t> -</a:t>
            </a:r>
            <a:r>
              <a:rPr dirty="0" err="1"/>
              <a:t>Bahar</a:t>
            </a:r>
            <a:r>
              <a:rPr dirty="0"/>
              <a:t>)-  6 ay</a:t>
            </a:r>
            <a:r>
              <a:rPr lang="tr-TR" dirty="0"/>
              <a:t> egzersiz programı</a:t>
            </a:r>
            <a:endParaRPr dirty="0"/>
          </a:p>
          <a:p>
            <a:pPr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- </a:t>
            </a:r>
            <a:r>
              <a:rPr dirty="0"/>
              <a:t>2023-</a:t>
            </a:r>
            <a:r>
              <a:rPr lang="tr-TR" dirty="0"/>
              <a:t>2024 (</a:t>
            </a:r>
            <a:r>
              <a:rPr dirty="0" err="1"/>
              <a:t>Güz</a:t>
            </a:r>
            <a:r>
              <a:rPr dirty="0"/>
              <a:t> </a:t>
            </a:r>
            <a:r>
              <a:rPr lang="tr-TR" dirty="0"/>
              <a:t> Egzersiz </a:t>
            </a:r>
            <a:r>
              <a:rPr dirty="0" err="1"/>
              <a:t>programı</a:t>
            </a:r>
            <a:r>
              <a:rPr dirty="0"/>
              <a:t> </a:t>
            </a:r>
            <a:r>
              <a:rPr lang="tr-TR" dirty="0"/>
              <a:t>tamamlandı</a:t>
            </a:r>
            <a:br>
              <a:rPr lang="tr-TR" dirty="0"/>
            </a:br>
            <a:r>
              <a:rPr lang="tr-TR" dirty="0"/>
              <a:t>-</a:t>
            </a:r>
            <a:r>
              <a:rPr dirty="0" err="1"/>
              <a:t>Yüksek</a:t>
            </a:r>
            <a:r>
              <a:rPr dirty="0"/>
              <a:t> </a:t>
            </a:r>
            <a:r>
              <a:rPr dirty="0" err="1"/>
              <a:t>lisans</a:t>
            </a:r>
            <a:r>
              <a:rPr dirty="0"/>
              <a:t> </a:t>
            </a:r>
            <a:r>
              <a:rPr dirty="0" err="1"/>
              <a:t>tez</a:t>
            </a:r>
            <a:r>
              <a:rPr dirty="0"/>
              <a:t> </a:t>
            </a:r>
            <a:r>
              <a:rPr dirty="0" err="1"/>
              <a:t>çalışması</a:t>
            </a:r>
            <a:r>
              <a:rPr dirty="0"/>
              <a:t> (</a:t>
            </a:r>
            <a:r>
              <a:rPr dirty="0" err="1"/>
              <a:t>tamamlandı</a:t>
            </a:r>
            <a:r>
              <a:rPr dirty="0"/>
              <a:t>)</a:t>
            </a:r>
          </a:p>
          <a:p>
            <a:pPr defTabSz="830862">
              <a:lnSpc>
                <a:spcPct val="100000"/>
              </a:lnSpc>
              <a:buSzPct val="100000"/>
              <a:defRPr sz="28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-</a:t>
            </a:r>
            <a:r>
              <a:rPr dirty="0"/>
              <a:t>BAP </a:t>
            </a:r>
            <a:r>
              <a:rPr dirty="0" err="1"/>
              <a:t>projesi</a:t>
            </a:r>
            <a:r>
              <a:rPr dirty="0"/>
              <a:t> (</a:t>
            </a:r>
            <a:r>
              <a:rPr dirty="0" err="1"/>
              <a:t>devam</a:t>
            </a:r>
            <a:r>
              <a:rPr dirty="0"/>
              <a:t> </a:t>
            </a:r>
            <a:r>
              <a:rPr dirty="0" err="1"/>
              <a:t>ediyor</a:t>
            </a:r>
            <a:r>
              <a:rPr dirty="0"/>
              <a:t>)</a:t>
            </a:r>
            <a:br>
              <a:rPr lang="tr-TR" dirty="0"/>
            </a:br>
            <a:r>
              <a:rPr lang="tr-TR" dirty="0"/>
              <a:t>Diğer etkinlikler için  </a:t>
            </a:r>
            <a:r>
              <a:rPr lang="tr-TR" dirty="0">
                <a:hlinkClick r:id="rId5"/>
              </a:rPr>
              <a:t>https://cayacam.comu.edu.tr</a:t>
            </a:r>
            <a:br>
              <a:rPr lang="tr-TR" dirty="0"/>
            </a:br>
            <a:endParaRPr dirty="0"/>
          </a:p>
        </p:txBody>
      </p:sp>
      <p:pic>
        <p:nvPicPr>
          <p:cNvPr id="390" name="Görüntü" descr="Görüntü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Yönetim açısıdan işleyiş"/>
          <p:cNvSpPr txBox="1">
            <a:spLocks noGrp="1"/>
          </p:cNvSpPr>
          <p:nvPr>
            <p:ph type="body" sz="quarter" idx="1"/>
          </p:nvPr>
        </p:nvSpPr>
        <p:spPr>
          <a:xfrm>
            <a:off x="2832854" y="566164"/>
            <a:ext cx="7339092" cy="1016001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>
            <a:lvl1pPr algn="ctr">
              <a:defRPr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dirty="0" err="1"/>
              <a:t>Yönetim</a:t>
            </a:r>
            <a:r>
              <a:rPr dirty="0"/>
              <a:t> </a:t>
            </a:r>
            <a:r>
              <a:rPr dirty="0" err="1"/>
              <a:t>açısıdan</a:t>
            </a:r>
            <a:r>
              <a:rPr dirty="0"/>
              <a:t> </a:t>
            </a:r>
            <a:r>
              <a:rPr dirty="0" err="1"/>
              <a:t>işleyiş</a:t>
            </a:r>
            <a:endParaRPr dirty="0"/>
          </a:p>
        </p:txBody>
      </p:sp>
      <p:sp>
        <p:nvSpPr>
          <p:cNvPr id="393" name="Merkez Yönetim Kurulu…"/>
          <p:cNvSpPr txBox="1">
            <a:spLocks noGrp="1"/>
          </p:cNvSpPr>
          <p:nvPr>
            <p:ph type="title"/>
          </p:nvPr>
        </p:nvSpPr>
        <p:spPr>
          <a:xfrm>
            <a:off x="774915" y="2943911"/>
            <a:ext cx="5365691" cy="5874598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/>
          <a:lstStyle/>
          <a:p>
            <a:pPr defTabSz="830862">
              <a:lnSpc>
                <a:spcPct val="100000"/>
              </a:lnSpc>
              <a:buSzPct val="100000"/>
              <a:defRPr sz="32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Müdür</a:t>
            </a:r>
            <a:br>
              <a:rPr lang="tr-TR" dirty="0"/>
            </a:br>
            <a:r>
              <a:rPr lang="tr-TR" dirty="0"/>
              <a:t>Müdür Yardımcıları</a:t>
            </a:r>
            <a:br>
              <a:rPr lang="tr-TR" dirty="0"/>
            </a:br>
            <a:r>
              <a:rPr lang="tr-TR" dirty="0"/>
              <a:t>Kurullar</a:t>
            </a:r>
            <a:br>
              <a:rPr lang="tr-TR" dirty="0"/>
            </a:br>
            <a:r>
              <a:rPr lang="tr-TR" dirty="0"/>
              <a:t>-</a:t>
            </a:r>
            <a:r>
              <a:rPr dirty="0"/>
              <a:t>Merkez </a:t>
            </a:r>
            <a:r>
              <a:rPr dirty="0" err="1"/>
              <a:t>Yönetim</a:t>
            </a:r>
            <a:r>
              <a:rPr dirty="0"/>
              <a:t> </a:t>
            </a:r>
            <a:r>
              <a:rPr dirty="0" err="1"/>
              <a:t>Kurulu</a:t>
            </a:r>
            <a:endParaRPr dirty="0"/>
          </a:p>
          <a:p>
            <a:pPr defTabSz="830862">
              <a:lnSpc>
                <a:spcPct val="100000"/>
              </a:lnSpc>
              <a:buSzPct val="100000"/>
              <a:defRPr sz="32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tr-TR" dirty="0"/>
              <a:t>-</a:t>
            </a:r>
            <a:r>
              <a:rPr dirty="0" err="1"/>
              <a:t>Danışma</a:t>
            </a:r>
            <a:r>
              <a:rPr dirty="0"/>
              <a:t> </a:t>
            </a:r>
            <a:r>
              <a:rPr dirty="0" err="1"/>
              <a:t>Danışma</a:t>
            </a:r>
            <a:r>
              <a:rPr dirty="0"/>
              <a:t> </a:t>
            </a:r>
            <a:r>
              <a:rPr dirty="0" err="1"/>
              <a:t>Kurulu</a:t>
            </a:r>
            <a:br>
              <a:rPr lang="tr-TR" dirty="0"/>
            </a:br>
            <a:endParaRPr dirty="0"/>
          </a:p>
        </p:txBody>
      </p:sp>
      <p:pic>
        <p:nvPicPr>
          <p:cNvPr id="394" name="Görüntü" descr="Görünt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95" name="Görüntü" descr="Görüntü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25396" y="2095980"/>
            <a:ext cx="5900095" cy="784986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C58F08A6-A082-965E-DC66-54BC807E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720" y="687876"/>
            <a:ext cx="6309360" cy="1430832"/>
          </a:xfrm>
        </p:spPr>
        <p:txBody>
          <a:bodyPr/>
          <a:lstStyle/>
          <a:p>
            <a:r>
              <a:rPr lang="tr-TR" dirty="0"/>
              <a:t>Amaçlarımız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BF891F8-5310-39AF-38B3-C769F72B088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72926" y="2368834"/>
            <a:ext cx="12230277" cy="6784849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  <a:buFont typeface="+mj-lt"/>
              <a:buAutoNum type="arabicPeriod"/>
            </a:pP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Sağlıklı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ve aktif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yaşlanma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ile ilgili alanlarda, egzersiz ve fiziksel aktivitenin etkileri konusunda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eğitim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programları veya seminerler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düzenlemek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just">
              <a:lnSpc>
                <a:spcPct val="170000"/>
              </a:lnSpc>
              <a:buFont typeface="+mj-lt"/>
              <a:buAutoNum type="arabicPeriod"/>
            </a:pP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Sağlıklı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ve aktif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yaşlanmayı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destekleyici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özgün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araştırmalarda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bulunmak, 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özendirmek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 isteyenlere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öncülük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etmek ve destek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sağlamak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just">
              <a:lnSpc>
                <a:spcPct val="170000"/>
              </a:lnSpc>
              <a:buFont typeface="+mj-lt"/>
              <a:buAutoNum type="arabicPeriod"/>
            </a:pP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Egzersiz ve fiziksel aktivite programlarının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geliştirilmesini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öneminin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anlaşılmasını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ve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yaygınlaştırılmasını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sağlamak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amacıyla uygulamalı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eğitimler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ve egzersiz programları 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düzenlemek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algn="just">
              <a:lnSpc>
                <a:spcPct val="170000"/>
              </a:lnSpc>
              <a:buFont typeface="+mj-lt"/>
              <a:buAutoNum type="arabicPeriod"/>
            </a:pP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Sağlıklı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ve aktif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yaşlanmanın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fiziksel ve psikolojik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sağlık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açısından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önce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Üniversitemizde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İlimizde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ve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ülkemizde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yaygınlaşmasına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öncülük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etmek.</a:t>
            </a:r>
          </a:p>
          <a:p>
            <a:pPr algn="just">
              <a:lnSpc>
                <a:spcPct val="170000"/>
              </a:lnSpc>
              <a:buFont typeface="+mj-lt"/>
              <a:buAutoNum type="arabicPeriod"/>
            </a:pP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Aktif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yaşlanma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ile ilgili alanlarda akademik ve bilimsel kaynaklara dayalı olarak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çalışmalar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yapmak ve yaptırmak.</a:t>
            </a:r>
          </a:p>
          <a:p>
            <a:pPr algn="just">
              <a:lnSpc>
                <a:spcPct val="170000"/>
              </a:lnSpc>
              <a:buFont typeface="+mj-lt"/>
              <a:buAutoNum type="arabicPeriod"/>
            </a:pP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Ülkemizde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aktif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yaşlanmada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egzersiz, spor ve fiziksel aktivitenin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önemi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ile ilgili olumlu bir tutumun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yerleşmesini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sağlamak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için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ulusal ve uluslararası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düzeyde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panel,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çalıştay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 konferans, seminer ve sempozyum gibi bilimsel etkinliklerde bulunmak.</a:t>
            </a:r>
          </a:p>
          <a:p>
            <a:pPr algn="just">
              <a:lnSpc>
                <a:spcPct val="170000"/>
              </a:lnSpc>
              <a:buFont typeface="+mj-lt"/>
              <a:buAutoNum type="arabicPeriod"/>
            </a:pP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Yaşlılık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dönemindeki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yaşam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kalitesinin arttırılması amacıyla, kaliteli ve aktif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yaşlanma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amaçlı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faaliyet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gösteren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tüm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ulusal ve uluslararası kurum ve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kuruluşlarla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işbirliği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ve koordinasyon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görevini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sz="2000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yürütmektir</a:t>
            </a:r>
            <a:r>
              <a:rPr lang="tr-TR" sz="2000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endParaRPr lang="tr-TR" sz="2000" dirty="0"/>
          </a:p>
        </p:txBody>
      </p:sp>
      <p:pic>
        <p:nvPicPr>
          <p:cNvPr id="5" name="Görüntü" descr="Görüntü">
            <a:extLst>
              <a:ext uri="{FF2B5EF4-FFF2-40B4-BE49-F238E27FC236}">
                <a16:creationId xmlns:a16="http://schemas.microsoft.com/office/drawing/2014/main" id="{ADAED15D-222D-4718-B390-2E42687F5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118" y="325250"/>
            <a:ext cx="2156085" cy="2156084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6" name="comu_logo.psd" descr="comu_logo.psd">
            <a:extLst>
              <a:ext uri="{FF2B5EF4-FFF2-40B4-BE49-F238E27FC236}">
                <a16:creationId xmlns:a16="http://schemas.microsoft.com/office/drawing/2014/main" id="{667C39BE-04BD-4386-55EC-0B59AE61E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26" y="437751"/>
            <a:ext cx="1927718" cy="1931083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20338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Yönetim açısıdan işleyiş"/>
          <p:cNvSpPr txBox="1">
            <a:spLocks noGrp="1"/>
          </p:cNvSpPr>
          <p:nvPr>
            <p:ph type="body" sz="quarter" idx="1"/>
          </p:nvPr>
        </p:nvSpPr>
        <p:spPr>
          <a:xfrm>
            <a:off x="2832854" y="566164"/>
            <a:ext cx="7339092" cy="1016001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>
            <a:lvl1pPr algn="ctr">
              <a:defRPr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dirty="0" err="1"/>
              <a:t>Yönetim</a:t>
            </a:r>
            <a:r>
              <a:rPr dirty="0"/>
              <a:t> </a:t>
            </a:r>
            <a:r>
              <a:rPr dirty="0" err="1"/>
              <a:t>açısıdan</a:t>
            </a:r>
            <a:r>
              <a:rPr dirty="0"/>
              <a:t> </a:t>
            </a:r>
            <a:r>
              <a:rPr dirty="0" err="1"/>
              <a:t>işleyiş</a:t>
            </a:r>
            <a:endParaRPr dirty="0"/>
          </a:p>
        </p:txBody>
      </p:sp>
      <p:pic>
        <p:nvPicPr>
          <p:cNvPr id="394" name="Görüntü" descr="Görünt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2741514-6338-5647-9221-50900E2D1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002" y="5844078"/>
            <a:ext cx="1086366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Doç.Dr.Gülşah ŞAHİN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Müdür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  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Doç.Dr.Canan Öykü DÖNMEZ KARA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Müdür Yardımcısı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  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Dr.Öğr.Üyesi Ali COŞKUN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/>
              </a:rPr>
              <a:t>Müdür Yardımcısı</a:t>
            </a:r>
            <a:endParaRPr kumimoji="0" lang="tr-TR" altLang="tr-TR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ource Sans Pro"/>
            </a:endParaRPr>
          </a:p>
        </p:txBody>
      </p:sp>
      <p:pic>
        <p:nvPicPr>
          <p:cNvPr id="1034" name="Picture 10" descr="/var/folders/0p/9j3dfhjj6y31w5klkrvj4m1w0000gp/T/com.microsoft.Powerpoint/WebArchiveCopyPasteTempFiles/ImageOfByte.aspx?Resim=5&amp;Sorgu=742">
            <a:hlinkClick r:id="rId3"/>
            <a:extLst>
              <a:ext uri="{FF2B5EF4-FFF2-40B4-BE49-F238E27FC236}">
                <a16:creationId xmlns:a16="http://schemas.microsoft.com/office/drawing/2014/main" id="{F0AF0D6C-7D13-0F41-92DE-17A9CBD7C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82" y="2182114"/>
            <a:ext cx="2836829" cy="33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/var/folders/0p/9j3dfhjj6y31w5klkrvj4m1w0000gp/T/com.microsoft.Powerpoint/WebArchiveCopyPasteTempFiles/1-15942135291.jpeg">
            <a:extLst>
              <a:ext uri="{FF2B5EF4-FFF2-40B4-BE49-F238E27FC236}">
                <a16:creationId xmlns:a16="http://schemas.microsoft.com/office/drawing/2014/main" id="{7E31FC58-A882-8B4F-AECA-991BC2E5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10" y="2402706"/>
            <a:ext cx="2800844" cy="31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/var/folders/0p/9j3dfhjj6y31w5klkrvj4m1w0000gp/T/com.microsoft.Powerpoint/WebArchiveCopyPasteTempFiles/ImageOfByte.aspx?Resim=5&amp;Sorgu=1812">
            <a:extLst>
              <a:ext uri="{FF2B5EF4-FFF2-40B4-BE49-F238E27FC236}">
                <a16:creationId xmlns:a16="http://schemas.microsoft.com/office/drawing/2014/main" id="{475F6BE9-8E0A-BD4A-B0B1-8053E9F1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37" y="2452037"/>
            <a:ext cx="3353022" cy="306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15607B2-4C80-9D46-BE17-BE4EC59E13F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51506" y="1458573"/>
            <a:ext cx="11717867" cy="1016001"/>
          </a:xfrm>
        </p:spPr>
        <p:txBody>
          <a:bodyPr>
            <a:normAutofit fontScale="92500" lnSpcReduction="10000"/>
          </a:bodyPr>
          <a:lstStyle/>
          <a:p>
            <a:r>
              <a:rPr lang="tr-TR" dirty="0">
                <a:solidFill>
                  <a:schemeClr val="bg1"/>
                </a:solidFill>
              </a:rPr>
              <a:t>2023 YILI</a:t>
            </a:r>
          </a:p>
          <a:p>
            <a:r>
              <a:rPr lang="tr-TR" dirty="0">
                <a:solidFill>
                  <a:schemeClr val="bg1"/>
                </a:solidFill>
              </a:rPr>
              <a:t>FAALİYETLER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C661F0E-C36F-0748-ABCB-1AA91A867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61" y="811802"/>
            <a:ext cx="6669161" cy="8295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77A15EE-3815-F449-B962-8D0BDD597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27" y="604056"/>
            <a:ext cx="8365797" cy="85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E2CD6C3-2730-0D41-871D-EF6DBF61C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01" y="222250"/>
            <a:ext cx="8318500" cy="93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D08B76E-6045-634C-B82D-FC0945376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49" y="334536"/>
            <a:ext cx="7769724" cy="91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A818B3C-398A-4640-BC79-BD9BE7132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73" y="1267986"/>
            <a:ext cx="8331200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BD6E248-0F78-6A46-B810-C51BD3A0B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11" y="200722"/>
            <a:ext cx="7992862" cy="9240644"/>
          </a:xfrm>
          <a:prstGeom prst="rect">
            <a:avLst/>
          </a:prstGeom>
        </p:spPr>
      </p:pic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6C5075F2-6DE1-B443-ADF4-84A592EA1FA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535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9872FE5-6831-9F42-B23B-1AB1B075F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73" y="171450"/>
            <a:ext cx="8369300" cy="9410700"/>
          </a:xfrm>
          <a:prstGeom prst="rect">
            <a:avLst/>
          </a:prstGeom>
        </p:spPr>
      </p:pic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C5E96232-37B1-AA40-9385-DA2F2C9AC7F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23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4637262-AF4D-A248-BEF8-CAB60469D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02" y="241300"/>
            <a:ext cx="6223000" cy="9512300"/>
          </a:xfrm>
          <a:prstGeom prst="rect">
            <a:avLst/>
          </a:prstGeom>
        </p:spPr>
      </p:pic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CF734599-C808-F843-9C13-D5EE25422D5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9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D852606-4488-CD48-86DD-CD9E92BF9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11" y="1741759"/>
            <a:ext cx="8039100" cy="7340600"/>
          </a:xfrm>
          <a:prstGeom prst="rect">
            <a:avLst/>
          </a:prstGeom>
        </p:spPr>
      </p:pic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01355A93-FE7F-CB4B-B302-861E6E131CF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95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D0A60A7B-217D-3307-5FC9-BDA9D10DFD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tr-TR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133289E7-6C9D-0777-4B91-22EC80F6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57" y="2592529"/>
            <a:ext cx="7772400" cy="1814880"/>
          </a:xfrm>
        </p:spPr>
        <p:txBody>
          <a:bodyPr>
            <a:normAutofit fontScale="90000"/>
          </a:bodyPr>
          <a:lstStyle/>
          <a:p>
            <a:r>
              <a:rPr lang="tr-TR" b="0" dirty="0">
                <a:solidFill>
                  <a:srgbClr val="333333"/>
                </a:solidFill>
                <a:latin typeface="Source Sans Pro" panose="020B0503030403020204" pitchFamily="34" charset="0"/>
              </a:rPr>
              <a:t>Merkezin Misyonu</a:t>
            </a:r>
            <a:br>
              <a:rPr lang="tr-TR" b="0" dirty="0">
                <a:solidFill>
                  <a:srgbClr val="333333"/>
                </a:solidFill>
                <a:latin typeface="Source Sans Pro" panose="020B0503030403020204" pitchFamily="34" charset="0"/>
              </a:rPr>
            </a:br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9EB19CD-3FEB-D0A4-14DD-9AE1E2DBCB0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40716" y="4407409"/>
            <a:ext cx="11717867" cy="215608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Sağlıklı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ve Aktif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Yaşlanma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çalışmaları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Uygulama ve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Araştırma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Merkezinin misyonu,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yaşlılık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sürecini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fiziksel aktivite ve egzersiz yolu ile desteklemek, 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yaşlı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nüfusu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için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spor ve egzersiz politikaların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geliştirilmesine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gönüllu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̈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çalışmalarımız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ve bilimsel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araştırmalarımızla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örnek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olmak ve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öncülük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etmek ve 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yenilikçi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çalışmalarla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alana katkıda bulunmaktır.</a:t>
            </a:r>
          </a:p>
          <a:p>
            <a:endParaRPr lang="tr-TR" dirty="0"/>
          </a:p>
        </p:txBody>
      </p:sp>
      <p:pic>
        <p:nvPicPr>
          <p:cNvPr id="5" name="Görüntü" descr="Görüntü">
            <a:extLst>
              <a:ext uri="{FF2B5EF4-FFF2-40B4-BE49-F238E27FC236}">
                <a16:creationId xmlns:a16="http://schemas.microsoft.com/office/drawing/2014/main" id="{93DCA5CA-2949-B6F4-A4CE-84C1FBB8A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118" y="325250"/>
            <a:ext cx="2156085" cy="2156084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6" name="comu_logo.psd" descr="comu_logo.psd">
            <a:extLst>
              <a:ext uri="{FF2B5EF4-FFF2-40B4-BE49-F238E27FC236}">
                <a16:creationId xmlns:a16="http://schemas.microsoft.com/office/drawing/2014/main" id="{749AAA1B-4CD9-38CB-5987-4A7961A59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26" y="437751"/>
            <a:ext cx="1927718" cy="1931083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74855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3761A38-E91A-3A46-B8BE-41712809F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81" y="746513"/>
            <a:ext cx="8559800" cy="8483600"/>
          </a:xfrm>
          <a:prstGeom prst="rect">
            <a:avLst/>
          </a:prstGeom>
        </p:spPr>
      </p:pic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64A3EEE9-EB39-BA4F-93A8-6B124B4AF55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02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48FA27F-BA9E-3240-94CA-6B5B92F9B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" r="23937" b="-532"/>
          <a:stretch/>
        </p:blipFill>
        <p:spPr>
          <a:xfrm>
            <a:off x="4125951" y="1458573"/>
            <a:ext cx="6378498" cy="7328588"/>
          </a:xfrm>
          <a:prstGeom prst="rect">
            <a:avLst/>
          </a:prstGeom>
        </p:spPr>
      </p:pic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901D9E56-665A-6E46-86FD-0023040AB09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38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>
            <a:extLst>
              <a:ext uri="{FF2B5EF4-FFF2-40B4-BE49-F238E27FC236}">
                <a16:creationId xmlns:a16="http://schemas.microsoft.com/office/drawing/2014/main" id="{69E608E4-20D0-0F71-E7AE-CA2F29259C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tr-TR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FC9050FC-1AA3-90B2-36C9-2367BF838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825" y="2592528"/>
            <a:ext cx="8412480" cy="1345697"/>
          </a:xfrm>
        </p:spPr>
        <p:txBody>
          <a:bodyPr>
            <a:normAutofit fontScale="90000"/>
          </a:bodyPr>
          <a:lstStyle/>
          <a:p>
            <a:r>
              <a:rPr lang="tr-TR" b="0" dirty="0">
                <a:solidFill>
                  <a:srgbClr val="333333"/>
                </a:solidFill>
                <a:latin typeface="Source Sans Pro" panose="020B0503030403020204" pitchFamily="34" charset="0"/>
              </a:rPr>
              <a:t>Merkezin Vizyonu</a:t>
            </a:r>
            <a:br>
              <a:rPr lang="tr-TR" b="0" dirty="0">
                <a:solidFill>
                  <a:srgbClr val="333333"/>
                </a:solidFill>
                <a:latin typeface="Source Sans Pro" panose="020B0503030403020204" pitchFamily="34" charset="0"/>
              </a:rPr>
            </a:br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AC07B66-3CFC-F3CF-2968-0C424B71C89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40716" y="4407408"/>
            <a:ext cx="11717867" cy="193108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Sağlıklı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ve Aktif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Yaşlanma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Çalışmaları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Uygulama ve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Araştırma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Merkezinin vizyonu,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amaçladığı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tüm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çalışmaları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gayret ve titizlikle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yürüterek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stratejik hedeflerin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ulaşan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öncu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̈, 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yenilikçi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ve </a:t>
            </a:r>
            <a:r>
              <a:rPr lang="tr-TR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örnek</a:t>
            </a:r>
            <a:r>
              <a:rPr lang="tr-TR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olacak bir Merkez olmaktır.</a:t>
            </a:r>
          </a:p>
          <a:p>
            <a:endParaRPr lang="tr-TR" dirty="0"/>
          </a:p>
        </p:txBody>
      </p:sp>
      <p:pic>
        <p:nvPicPr>
          <p:cNvPr id="5" name="Görüntü" descr="Görüntü">
            <a:extLst>
              <a:ext uri="{FF2B5EF4-FFF2-40B4-BE49-F238E27FC236}">
                <a16:creationId xmlns:a16="http://schemas.microsoft.com/office/drawing/2014/main" id="{F6A74464-7898-E3A3-3E26-781346C8F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118" y="325250"/>
            <a:ext cx="2156085" cy="2156084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6" name="comu_logo.psd" descr="comu_logo.psd">
            <a:extLst>
              <a:ext uri="{FF2B5EF4-FFF2-40B4-BE49-F238E27FC236}">
                <a16:creationId xmlns:a16="http://schemas.microsoft.com/office/drawing/2014/main" id="{C32F108C-2C10-42DE-8742-8065D7CF6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26" y="437751"/>
            <a:ext cx="1927718" cy="1931083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62478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13709579_1148483481881123_298174380_o.jpg" descr="13709579_1148483481881123_298174380_o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90349" y="2229215"/>
            <a:ext cx="6381167" cy="383547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09" name="Görüntü" descr="Görüntü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6684" y="101333"/>
            <a:ext cx="6007101" cy="1866901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10" name="Ekran Resmi 2023-10-09 17.40.49.png" descr="Ekran Resmi 2023-10-09 17.40.49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8262" y="6075459"/>
            <a:ext cx="7393070" cy="383547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11" name="Görüntü" descr="Görüntü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530050" y="5407254"/>
            <a:ext cx="3470721" cy="4123539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12" name="13718088_1148483685214436_313142402_o.jpg" descr="13718088_1148483685214436_313142402_o.jp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683600" y="-177121"/>
            <a:ext cx="3163621" cy="4813804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13" name="20160714_160352.jpg" descr="20160714_160352.jp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210198" y="3449436"/>
            <a:ext cx="5068398" cy="3097037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314" name="Üniversitemizde Yaşlanma ve egzersiz çalışmaları 2016 model alma projesi"/>
          <p:cNvSpPr txBox="1">
            <a:spLocks noGrp="1"/>
          </p:cNvSpPr>
          <p:nvPr>
            <p:ph type="body" sz="quarter" idx="1"/>
          </p:nvPr>
        </p:nvSpPr>
        <p:spPr>
          <a:xfrm>
            <a:off x="5694998" y="1682732"/>
            <a:ext cx="4098799" cy="814698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>
            <a:lvl1pPr algn="ctr" defTabSz="387434">
              <a:defRPr sz="1782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dirty="0" err="1"/>
              <a:t>Üniversitemizde</a:t>
            </a:r>
            <a:r>
              <a:rPr dirty="0"/>
              <a:t> </a:t>
            </a:r>
            <a:r>
              <a:rPr dirty="0" err="1"/>
              <a:t>Yaşlanma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egzersiz</a:t>
            </a:r>
            <a:r>
              <a:rPr dirty="0"/>
              <a:t> </a:t>
            </a:r>
            <a:r>
              <a:rPr dirty="0" err="1"/>
              <a:t>çalışmaları</a:t>
            </a:r>
            <a:r>
              <a:rPr dirty="0"/>
              <a:t> 2016 model alma </a:t>
            </a:r>
            <a:r>
              <a:rPr dirty="0" err="1"/>
              <a:t>projesi</a:t>
            </a:r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2018 yılında çalışmalar başladı…"/>
          <p:cNvSpPr txBox="1">
            <a:spLocks noGrp="1"/>
          </p:cNvSpPr>
          <p:nvPr>
            <p:ph type="body" sz="quarter" idx="1"/>
          </p:nvPr>
        </p:nvSpPr>
        <p:spPr>
          <a:xfrm>
            <a:off x="3268959" y="7769219"/>
            <a:ext cx="5767629" cy="1016001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/>
          <a:p>
            <a:pPr algn="ctr" defTabSz="322862">
              <a:defRPr sz="198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2018 </a:t>
            </a:r>
            <a:r>
              <a:rPr dirty="0" err="1"/>
              <a:t>yılında</a:t>
            </a:r>
            <a:r>
              <a:rPr dirty="0"/>
              <a:t> </a:t>
            </a:r>
            <a:r>
              <a:rPr dirty="0" err="1"/>
              <a:t>çalışmalar</a:t>
            </a:r>
            <a:r>
              <a:rPr dirty="0"/>
              <a:t> </a:t>
            </a:r>
            <a:r>
              <a:rPr dirty="0" err="1"/>
              <a:t>başladı</a:t>
            </a:r>
            <a:endParaRPr dirty="0"/>
          </a:p>
          <a:p>
            <a:pPr algn="ctr" defTabSz="322862">
              <a:defRPr sz="198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2019 </a:t>
            </a:r>
            <a:r>
              <a:rPr dirty="0" err="1"/>
              <a:t>başvuru</a:t>
            </a:r>
            <a:r>
              <a:rPr dirty="0"/>
              <a:t> </a:t>
            </a:r>
            <a:r>
              <a:rPr dirty="0" err="1"/>
              <a:t>çalışmaları</a:t>
            </a:r>
            <a:r>
              <a:rPr dirty="0"/>
              <a:t> </a:t>
            </a:r>
            <a:r>
              <a:rPr dirty="0" err="1"/>
              <a:t>yapıldı</a:t>
            </a:r>
            <a:endParaRPr dirty="0"/>
          </a:p>
          <a:p>
            <a:pPr algn="ctr" defTabSz="322862">
              <a:defRPr sz="1980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Mayıs-2020 </a:t>
            </a:r>
            <a:r>
              <a:rPr dirty="0" err="1"/>
              <a:t>resmi</a:t>
            </a:r>
            <a:r>
              <a:rPr dirty="0"/>
              <a:t> </a:t>
            </a:r>
            <a:r>
              <a:rPr dirty="0" err="1"/>
              <a:t>olarak</a:t>
            </a:r>
            <a:r>
              <a:rPr dirty="0"/>
              <a:t> </a:t>
            </a:r>
            <a:r>
              <a:rPr dirty="0" err="1"/>
              <a:t>kuruldu</a:t>
            </a:r>
            <a:endParaRPr dirty="0"/>
          </a:p>
        </p:txBody>
      </p:sp>
      <p:pic>
        <p:nvPicPr>
          <p:cNvPr id="317" name="Ekran Resmi 2023-10-10 08.21.16.png" descr="Ekran Resmi 2023-10-10 08.21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1" y="629194"/>
            <a:ext cx="12469978" cy="6461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Ekran Resmi 2023-10-08 09.24.08.png" descr="Ekran Resmi 2023-10-08 09.24.08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0873"/>
            <a:ext cx="7366724" cy="6799859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20" name="Katılımcılar… Katılımcılar2023 yaz dönemini 30 katılımcı ile tamamladık  " descr="Katılımcılar… Katılımcılar2023 yaz dönemini 30 katılımcı ile tamamladık 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2" y="7502279"/>
            <a:ext cx="6224829" cy="1600201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321" name="Gönüllü eğitmenler ile desteklenen bir merkez"/>
          <p:cNvSpPr txBox="1">
            <a:spLocks noGrp="1"/>
          </p:cNvSpPr>
          <p:nvPr>
            <p:ph type="title"/>
          </p:nvPr>
        </p:nvSpPr>
        <p:spPr>
          <a:xfrm>
            <a:off x="7366724" y="7483355"/>
            <a:ext cx="5185835" cy="1358649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/>
          <a:lstStyle/>
          <a:p>
            <a:pPr defTabSz="1525858">
              <a:defRPr sz="2992" b="0" spc="-59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endParaRPr dirty="0"/>
          </a:p>
          <a:p>
            <a:pPr defTabSz="1525858">
              <a:defRPr sz="2992" b="0" spc="-59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Gönüllü</a:t>
            </a:r>
            <a:r>
              <a:rPr dirty="0"/>
              <a:t> </a:t>
            </a:r>
            <a:r>
              <a:rPr dirty="0" err="1"/>
              <a:t>eğitmenler</a:t>
            </a:r>
            <a:r>
              <a:rPr dirty="0"/>
              <a:t> </a:t>
            </a:r>
            <a:r>
              <a:rPr dirty="0" err="1"/>
              <a:t>ile</a:t>
            </a:r>
            <a:r>
              <a:rPr dirty="0"/>
              <a:t> </a:t>
            </a:r>
            <a:r>
              <a:rPr dirty="0" err="1"/>
              <a:t>desteklenen</a:t>
            </a:r>
            <a:r>
              <a:rPr dirty="0"/>
              <a:t> </a:t>
            </a:r>
            <a:r>
              <a:rPr dirty="0" err="1"/>
              <a:t>bir</a:t>
            </a:r>
            <a:r>
              <a:rPr dirty="0"/>
              <a:t> </a:t>
            </a:r>
            <a:r>
              <a:rPr dirty="0" err="1"/>
              <a:t>merkez</a:t>
            </a:r>
            <a:endParaRPr dirty="0"/>
          </a:p>
        </p:txBody>
      </p:sp>
      <p:pic>
        <p:nvPicPr>
          <p:cNvPr id="5" name="Görüntü" descr="Görüntü">
            <a:extLst>
              <a:ext uri="{FF2B5EF4-FFF2-40B4-BE49-F238E27FC236}">
                <a16:creationId xmlns:a16="http://schemas.microsoft.com/office/drawing/2014/main" id="{2190656F-964B-0346-B561-F80CDBCF882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1541" y="1689315"/>
            <a:ext cx="6663259" cy="5171476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Merkez İşleyiş…"/>
          <p:cNvSpPr txBox="1">
            <a:spLocks noGrp="1"/>
          </p:cNvSpPr>
          <p:nvPr>
            <p:ph type="body" sz="quarter" idx="1"/>
          </p:nvPr>
        </p:nvSpPr>
        <p:spPr>
          <a:xfrm>
            <a:off x="2627650" y="353766"/>
            <a:ext cx="7749500" cy="1165335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/>
          <a:p>
            <a:pPr algn="ctr" defTabSz="569411">
              <a:defRPr sz="3492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Merkez İşleyiş</a:t>
            </a:r>
          </a:p>
          <a:p>
            <a:pPr algn="ctr" defTabSz="569411">
              <a:defRPr sz="3492"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(Katılımcılar açısından)</a:t>
            </a:r>
          </a:p>
        </p:txBody>
      </p:sp>
      <p:pic>
        <p:nvPicPr>
          <p:cNvPr id="324" name="Ekran Resmi 2019-11-02 14.23.19.png" descr="Ekran Resmi 2019-11-02 14.23.19.png"/>
          <p:cNvPicPr>
            <a:picLocks noChangeAspect="1"/>
          </p:cNvPicPr>
          <p:nvPr/>
        </p:nvPicPr>
        <p:blipFill>
          <a:blip r:embed="rId2"/>
          <a:srcRect t="872" r="49511" b="872"/>
          <a:stretch>
            <a:fillRect/>
          </a:stretch>
        </p:blipFill>
        <p:spPr>
          <a:xfrm>
            <a:off x="7100618" y="8233703"/>
            <a:ext cx="1123688" cy="1423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Görüntü" descr="Görünt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551" y="8278511"/>
            <a:ext cx="1057643" cy="1362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Görüntü" descr="Görüntü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682" y="8255101"/>
            <a:ext cx="1070375" cy="1400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Görüntü" descr="Görüntü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455" y="8255101"/>
            <a:ext cx="1088764" cy="140034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1. Adım: Bilgilendirme ve Onam…"/>
          <p:cNvSpPr txBox="1">
            <a:spLocks noGrp="1"/>
          </p:cNvSpPr>
          <p:nvPr>
            <p:ph type="title"/>
          </p:nvPr>
        </p:nvSpPr>
        <p:spPr>
          <a:xfrm>
            <a:off x="478493" y="2291907"/>
            <a:ext cx="6873938" cy="3644610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/>
          <a:lstStyle/>
          <a:p>
            <a:pPr defTabSz="830862">
              <a:lnSpc>
                <a:spcPct val="100000"/>
              </a:lnSpc>
              <a:defRPr sz="23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1. </a:t>
            </a:r>
            <a:r>
              <a:rPr dirty="0" err="1"/>
              <a:t>Adım</a:t>
            </a:r>
            <a:r>
              <a:rPr dirty="0"/>
              <a:t>: </a:t>
            </a:r>
            <a:r>
              <a:rPr dirty="0" err="1"/>
              <a:t>Bilgilendirme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Onam</a:t>
            </a:r>
          </a:p>
          <a:p>
            <a:pPr defTabSz="830862">
              <a:lnSpc>
                <a:spcPct val="100000"/>
              </a:lnSpc>
              <a:defRPr sz="23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2. </a:t>
            </a:r>
            <a:r>
              <a:rPr dirty="0" err="1"/>
              <a:t>Adım</a:t>
            </a:r>
            <a:r>
              <a:rPr dirty="0"/>
              <a:t>: </a:t>
            </a:r>
            <a:r>
              <a:rPr dirty="0" err="1"/>
              <a:t>Hekim</a:t>
            </a:r>
            <a:r>
              <a:rPr dirty="0"/>
              <a:t> </a:t>
            </a:r>
            <a:r>
              <a:rPr dirty="0" err="1"/>
              <a:t>Değerlendirme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Onay</a:t>
            </a:r>
            <a:endParaRPr dirty="0"/>
          </a:p>
          <a:p>
            <a:pPr defTabSz="830862">
              <a:lnSpc>
                <a:spcPct val="100000"/>
              </a:lnSpc>
              <a:defRPr sz="23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4. </a:t>
            </a:r>
            <a:r>
              <a:rPr dirty="0" err="1"/>
              <a:t>Adım</a:t>
            </a:r>
            <a:r>
              <a:rPr dirty="0"/>
              <a:t>: </a:t>
            </a:r>
            <a:r>
              <a:rPr dirty="0" err="1"/>
              <a:t>Fiziksel</a:t>
            </a:r>
            <a:r>
              <a:rPr dirty="0"/>
              <a:t> </a:t>
            </a:r>
            <a:r>
              <a:rPr dirty="0" err="1"/>
              <a:t>uygunluk</a:t>
            </a:r>
            <a:r>
              <a:rPr dirty="0"/>
              <a:t> </a:t>
            </a:r>
            <a:r>
              <a:rPr dirty="0" err="1"/>
              <a:t>testleri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katılımcı</a:t>
            </a:r>
            <a:r>
              <a:rPr dirty="0"/>
              <a:t> </a:t>
            </a:r>
            <a:r>
              <a:rPr dirty="0" err="1"/>
              <a:t>isteklerinin</a:t>
            </a:r>
            <a:r>
              <a:rPr dirty="0"/>
              <a:t> </a:t>
            </a:r>
            <a:r>
              <a:rPr dirty="0" err="1"/>
              <a:t>belirlenmesi</a:t>
            </a:r>
            <a:r>
              <a:rPr dirty="0"/>
              <a:t> </a:t>
            </a:r>
          </a:p>
        </p:txBody>
      </p:sp>
      <p:pic>
        <p:nvPicPr>
          <p:cNvPr id="329" name="Görüntü" descr="Görüntü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658" y="8189453"/>
            <a:ext cx="1123554" cy="1454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Görüntü" descr="Görüntü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352431" y="1962509"/>
            <a:ext cx="5544137" cy="4988074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31" name="Görüntü" descr="Görüntü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8336" y="8243475"/>
            <a:ext cx="998266" cy="142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Görüntü" descr="Görüntü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299" y="8261313"/>
            <a:ext cx="1088764" cy="144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Görüntü" descr="Görüntü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6. Adım : Egzersiz türünü belirleme"/>
          <p:cNvSpPr txBox="1">
            <a:spLocks noGrp="1"/>
          </p:cNvSpPr>
          <p:nvPr>
            <p:ph type="body" sz="quarter" idx="1"/>
          </p:nvPr>
        </p:nvSpPr>
        <p:spPr>
          <a:xfrm>
            <a:off x="3797609" y="562296"/>
            <a:ext cx="8823668" cy="1016001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/>
          <a:lstStyle>
            <a:lvl1pPr algn="ctr">
              <a:defRPr>
                <a:solidFill>
                  <a:srgbClr val="FFFB00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6. Adım : Egzersiz türünü belirleme </a:t>
            </a:r>
          </a:p>
        </p:txBody>
      </p:sp>
      <p:sp>
        <p:nvSpPr>
          <p:cNvPr id="336" name="Yürüme…"/>
          <p:cNvSpPr txBox="1">
            <a:spLocks noGrp="1"/>
          </p:cNvSpPr>
          <p:nvPr>
            <p:ph type="title"/>
          </p:nvPr>
        </p:nvSpPr>
        <p:spPr>
          <a:xfrm>
            <a:off x="675313" y="2880363"/>
            <a:ext cx="5331051" cy="4647750"/>
          </a:xfrm>
          <a:prstGeom prst="rect">
            <a:avLst/>
          </a:prstGeom>
          <a:ln w="9525">
            <a:round/>
          </a:ln>
          <a:effectLst>
            <a:outerShdw blurRad="266700" dir="5400000" rotWithShape="0">
              <a:srgbClr val="000000"/>
            </a:outerShdw>
          </a:effectLst>
        </p:spPr>
        <p:txBody>
          <a:bodyPr lIns="72248" tIns="72248" rIns="72248" bIns="72248" anchor="ctr"/>
          <a:lstStyle/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Yürüme</a:t>
            </a:r>
            <a:endParaRPr dirty="0"/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Direnç</a:t>
            </a:r>
            <a:r>
              <a:rPr dirty="0"/>
              <a:t> 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Denge</a:t>
            </a:r>
            <a:r>
              <a:rPr dirty="0"/>
              <a:t> 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Çeviklik</a:t>
            </a:r>
            <a:endParaRPr dirty="0"/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Dans</a:t>
            </a:r>
            <a:r>
              <a:rPr dirty="0"/>
              <a:t> (</a:t>
            </a:r>
            <a:r>
              <a:rPr dirty="0" err="1"/>
              <a:t>sandalye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)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Pilates (</a:t>
            </a:r>
            <a:r>
              <a:rPr dirty="0" err="1"/>
              <a:t>sandalye</a:t>
            </a:r>
            <a:r>
              <a:rPr dirty="0"/>
              <a:t> </a:t>
            </a:r>
            <a:r>
              <a:rPr dirty="0" err="1"/>
              <a:t>pilates</a:t>
            </a:r>
            <a:r>
              <a:rPr dirty="0"/>
              <a:t>)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Yoga (</a:t>
            </a:r>
            <a:r>
              <a:rPr dirty="0" err="1"/>
              <a:t>Sandalye</a:t>
            </a:r>
            <a:r>
              <a:rPr dirty="0"/>
              <a:t> yoga)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 err="1"/>
              <a:t>Sandalye</a:t>
            </a:r>
            <a:r>
              <a:rPr dirty="0"/>
              <a:t> fitness</a:t>
            </a:r>
          </a:p>
          <a:p>
            <a:pPr defTabSz="830862">
              <a:lnSpc>
                <a:spcPct val="100000"/>
              </a:lnSpc>
              <a:defRPr sz="2500" b="0" spc="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Tai Chi</a:t>
            </a:r>
          </a:p>
        </p:txBody>
      </p:sp>
      <p:pic>
        <p:nvPicPr>
          <p:cNvPr id="337" name="Görüntü" descr="Görüntü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867523" y="1790703"/>
            <a:ext cx="5101857" cy="681387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338" name="Görüntü" descr="Görünt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1" y="135822"/>
            <a:ext cx="2156085" cy="2156085"/>
          </a:xfrm>
          <a:prstGeom prst="rect">
            <a:avLst/>
          </a:prstGeom>
          <a:ln w="12700">
            <a:miter lim="400000"/>
          </a:ln>
          <a:effectLst>
            <a:outerShdw blurRad="355600" dist="1778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Damla">
  <a:themeElements>
    <a:clrScheme name="Daml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A3EE"/>
      </a:accent1>
      <a:accent2>
        <a:srgbClr val="4BCAA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aml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aml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amla">
  <a:themeElements>
    <a:clrScheme name="Daml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FA3EE"/>
      </a:accent1>
      <a:accent2>
        <a:srgbClr val="4BCAA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aml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aml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748</Words>
  <Application>Microsoft Macintosh PowerPoint</Application>
  <PresentationFormat>Özel</PresentationFormat>
  <Paragraphs>65</Paragraphs>
  <Slides>31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40" baseType="lpstr">
      <vt:lpstr>Arial</vt:lpstr>
      <vt:lpstr>Georgia</vt:lpstr>
      <vt:lpstr>Helvetica Neue</vt:lpstr>
      <vt:lpstr>Helvetica Neue Light</vt:lpstr>
      <vt:lpstr>Helvetica Neue Medium</vt:lpstr>
      <vt:lpstr>Marker Felt</vt:lpstr>
      <vt:lpstr>Source Sans Pro</vt:lpstr>
      <vt:lpstr>Tw Cen MT</vt:lpstr>
      <vt:lpstr>Damla</vt:lpstr>
      <vt:lpstr>PowerPoint Sunusu</vt:lpstr>
      <vt:lpstr>Amaçlarımız</vt:lpstr>
      <vt:lpstr>Merkezin Misyonu </vt:lpstr>
      <vt:lpstr>Merkezin Vizyonu </vt:lpstr>
      <vt:lpstr>PowerPoint Sunusu</vt:lpstr>
      <vt:lpstr>PowerPoint Sunusu</vt:lpstr>
      <vt:lpstr> Gönüllü eğitmenler ile desteklenen bir merkez</vt:lpstr>
      <vt:lpstr>1. Adım: Bilgilendirme ve Onam 2. Adım: Hekim Değerlendirme ve Onay 4. Adım: Fiziksel uygunluk testleri ve katılımcı isteklerinin belirlenmesi </vt:lpstr>
      <vt:lpstr>Yürüme Direnç  Denge  Çeviklik Dans (sandalye dans) Pilates (sandalye pilates) Yoga (Sandalye yoga) Sandalye fitness Tai Chi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65+ Fitness Eğitmenliği Sertifika Programı 2021 (Gero PT) (tamamlandı) 65+ fitness Eğitmenliği Sertifika Programı 2023 (Tamamlandı) Öğrencilerimiz için bir uygulama ortamı </vt:lpstr>
      <vt:lpstr>- 2020-2021 (Güz -Bahar)- 6 ay egzersiz programı - 2021-2022 (Güz -Bahar)- 6 ay egzersiz programı - 2022-2023(Güz -Bahar)-  6 ay egzersiz programı - 2023-2024 (Güz  Egzersiz programı tamamlandı -Yüksek lisans tez çalışması (tamamlandı) -BAP projesi (devam ediyor) Diğer etkinlikler için  https://cayacam.comu.edu.tr </vt:lpstr>
      <vt:lpstr>Müdür Müdür Yardımcıları Kurullar -Merkez Yönetim Kurulu -Danışma Danışma Kurulu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Ali COŞKUN</cp:lastModifiedBy>
  <cp:revision>7</cp:revision>
  <dcterms:modified xsi:type="dcterms:W3CDTF">2024-05-02T06:58:46Z</dcterms:modified>
</cp:coreProperties>
</file>