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78" r:id="rId2"/>
    <p:sldId id="438" r:id="rId3"/>
    <p:sldId id="464" r:id="rId4"/>
    <p:sldId id="440" r:id="rId5"/>
    <p:sldId id="465" r:id="rId6"/>
    <p:sldId id="442" r:id="rId7"/>
    <p:sldId id="466" r:id="rId8"/>
    <p:sldId id="467" r:id="rId9"/>
    <p:sldId id="468" r:id="rId10"/>
    <p:sldId id="469" r:id="rId11"/>
    <p:sldId id="470" r:id="rId12"/>
    <p:sldId id="471" r:id="rId13"/>
    <p:sldId id="472" r:id="rId14"/>
    <p:sldId id="450"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B5C"/>
    <a:srgbClr val="FF0000"/>
    <a:srgbClr val="EE1D23"/>
    <a:srgbClr val="000066"/>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39" autoAdjust="0"/>
    <p:restoredTop sz="94660" autoAdjust="0"/>
  </p:normalViewPr>
  <p:slideViewPr>
    <p:cSldViewPr snapToGrid="0">
      <p:cViewPr varScale="1">
        <p:scale>
          <a:sx n="82" d="100"/>
          <a:sy n="82" d="100"/>
        </p:scale>
        <p:origin x="331" y="67"/>
      </p:cViewPr>
      <p:guideLst>
        <p:guide orient="horz" pos="2160"/>
        <p:guide pos="3840"/>
      </p:guideLst>
    </p:cSldViewPr>
  </p:slideViewPr>
  <p:outlineViewPr>
    <p:cViewPr>
      <p:scale>
        <a:sx n="33" d="100"/>
        <a:sy n="33" d="100"/>
      </p:scale>
      <p:origin x="48" y="3234"/>
    </p:cViewPr>
  </p:outlineViewPr>
  <p:notesTextViewPr>
    <p:cViewPr>
      <p:scale>
        <a:sx n="1" d="1"/>
        <a:sy n="1" d="1"/>
      </p:scale>
      <p:origin x="0" y="0"/>
    </p:cViewPr>
  </p:notesTextViewPr>
  <p:sorterViewPr>
    <p:cViewPr>
      <p:scale>
        <a:sx n="100" d="100"/>
        <a:sy n="100" d="100"/>
      </p:scale>
      <p:origin x="0" y="-49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138C7-5444-40D2-89E7-8EF32B2F0FC8}" type="datetimeFigureOut">
              <a:rPr lang="tr-TR" smtClean="0"/>
              <a:t>9.01.2024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D48A5-E42A-4968-8D5F-DD145368BDC6}" type="slidenum">
              <a:rPr lang="tr-TR" smtClean="0"/>
              <a:t>‹#›</a:t>
            </a:fld>
            <a:endParaRPr lang="tr-TR"/>
          </a:p>
        </p:txBody>
      </p:sp>
    </p:spTree>
    <p:extLst>
      <p:ext uri="{BB962C8B-B14F-4D97-AF65-F5344CB8AC3E}">
        <p14:creationId xmlns:p14="http://schemas.microsoft.com/office/powerpoint/2010/main" val="136673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a:t>Asıl başlık stili için tıklatın</a:t>
            </a: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0793613-9357-40CC-BBBC-1E2D0CD11D71}" type="datetime1">
              <a:rPr lang="en-US" smtClean="0"/>
              <a:t>1/9/2024</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106769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0793613-9357-40CC-BBBC-1E2D0CD11D71}" type="datetime1">
              <a:rPr lang="en-US" smtClean="0"/>
              <a:t>1/9/2024</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941855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0793613-9357-40CC-BBBC-1E2D0CD11D71}" type="datetime1">
              <a:rPr lang="en-US" smtClean="0"/>
              <a:t>1/9/2024</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707825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0793613-9357-40CC-BBBC-1E2D0CD11D71}" type="datetime1">
              <a:rPr lang="en-US" smtClean="0"/>
              <a:t>1/9/2024</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4954410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0793613-9357-40CC-BBBC-1E2D0CD11D71}" type="datetime1">
              <a:rPr lang="en-US" smtClean="0"/>
              <a:t>1/9/2024</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8544945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0793613-9357-40CC-BBBC-1E2D0CD11D71}" type="datetime1">
              <a:rPr lang="en-US" smtClean="0"/>
              <a:t>1/9/2024</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824072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0793613-9357-40CC-BBBC-1E2D0CD11D71}" type="datetime1">
              <a:rPr lang="en-US" smtClean="0"/>
              <a:t>1/9/2024</a:t>
            </a:fld>
            <a:endParaRPr lang="en-US" dirty="0"/>
          </a:p>
        </p:txBody>
      </p:sp>
      <p:sp>
        <p:nvSpPr>
          <p:cNvPr id="8" name="Altbilgi Yer Tutucusu 7"/>
          <p:cNvSpPr>
            <a:spLocks noGrp="1"/>
          </p:cNvSpPr>
          <p:nvPr>
            <p:ph type="ftr" sz="quarter" idx="11"/>
          </p:nvPr>
        </p:nvSpPr>
        <p:spPr/>
        <p:txBody>
          <a:bodyPr/>
          <a:lstStyle/>
          <a:p>
            <a:endParaRPr lang="en-US" dirty="0"/>
          </a:p>
        </p:txBody>
      </p:sp>
      <p:sp>
        <p:nvSpPr>
          <p:cNvPr id="9" name="Slayt Numarası Yer Tutucusu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03903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0793613-9357-40CC-BBBC-1E2D0CD11D71}" type="datetime1">
              <a:rPr lang="en-US" smtClean="0"/>
              <a:t>1/9/2024</a:t>
            </a:fld>
            <a:endParaRPr lang="en-US"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32395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0793613-9357-40CC-BBBC-1E2D0CD11D71}" type="datetime1">
              <a:rPr lang="en-US" smtClean="0"/>
              <a:t>1/9/2024</a:t>
            </a:fld>
            <a:endParaRPr lang="en-US" dirty="0"/>
          </a:p>
        </p:txBody>
      </p:sp>
      <p:sp>
        <p:nvSpPr>
          <p:cNvPr id="3" name="Altbilgi Yer Tutucusu 2"/>
          <p:cNvSpPr>
            <a:spLocks noGrp="1"/>
          </p:cNvSpPr>
          <p:nvPr>
            <p:ph type="ftr" sz="quarter" idx="11"/>
          </p:nvPr>
        </p:nvSpPr>
        <p:spPr/>
        <p:txBody>
          <a:bodyPr/>
          <a:lstStyle/>
          <a:p>
            <a:endParaRPr lang="en-US" dirty="0"/>
          </a:p>
        </p:txBody>
      </p:sp>
      <p:sp>
        <p:nvSpPr>
          <p:cNvPr id="4" name="Slayt Numarası Yer Tutucusu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7940276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0793613-9357-40CC-BBBC-1E2D0CD11D71}" type="datetime1">
              <a:rPr lang="en-US" smtClean="0"/>
              <a:t>1/9/2024</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7883778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0793613-9357-40CC-BBBC-1E2D0CD11D71}" type="datetime1">
              <a:rPr lang="en-US" smtClean="0"/>
              <a:t>1/9/2024</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296940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93613-9357-40CC-BBBC-1E2D0CD11D71}" type="datetime1">
              <a:rPr lang="en-US" smtClean="0"/>
              <a:t>1/9/2024</a:t>
            </a:fld>
            <a:endParaRPr lang="en-US" dirty="0"/>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9468077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pixabay.com/tr/mavi-arka-plan-%C4%B1%C5%9F%C4%B1k-arka-planlar-115067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63"/>
            <a:ext cx="10058400" cy="1791652"/>
          </a:xfrm>
          <a:prstGeom prst="rect">
            <a:avLst/>
          </a:prstGeom>
        </p:spPr>
      </p:pic>
      <p:sp>
        <p:nvSpPr>
          <p:cNvPr id="6" name="Slayt Numarası Yer Tutucusu 5"/>
          <p:cNvSpPr>
            <a:spLocks noGrp="1"/>
          </p:cNvSpPr>
          <p:nvPr>
            <p:ph type="sldNum" sz="quarter" idx="12"/>
          </p:nvPr>
        </p:nvSpPr>
        <p:spPr/>
        <p:txBody>
          <a:bodyPr/>
          <a:lstStyle/>
          <a:p>
            <a:fld id="{48F63A3B-78C7-47BE-AE5E-E10140E04643}" type="slidenum">
              <a:rPr lang="en-US" smtClean="0"/>
              <a:t>1</a:t>
            </a:fld>
            <a:endParaRPr lang="en-US" dirty="0"/>
          </a:p>
        </p:txBody>
      </p:sp>
      <p:sp>
        <p:nvSpPr>
          <p:cNvPr id="9" name="Alt Başlık 8">
            <a:extLst>
              <a:ext uri="{FF2B5EF4-FFF2-40B4-BE49-F238E27FC236}">
                <a16:creationId xmlns:a16="http://schemas.microsoft.com/office/drawing/2014/main" id="{3A478C2B-26EE-4561-B05B-F42B150FFE78}"/>
              </a:ext>
            </a:extLst>
          </p:cNvPr>
          <p:cNvSpPr>
            <a:spLocks noGrp="1"/>
          </p:cNvSpPr>
          <p:nvPr>
            <p:ph type="subTitle" idx="1"/>
          </p:nvPr>
        </p:nvSpPr>
        <p:spPr>
          <a:xfrm>
            <a:off x="1625600" y="2705877"/>
            <a:ext cx="8534400" cy="1259633"/>
          </a:xfrm>
        </p:spPr>
        <p:style>
          <a:lnRef idx="2">
            <a:schemeClr val="accent1"/>
          </a:lnRef>
          <a:fillRef idx="1">
            <a:schemeClr val="lt1"/>
          </a:fillRef>
          <a:effectRef idx="0">
            <a:schemeClr val="accent1"/>
          </a:effectRef>
          <a:fontRef idx="minor">
            <a:schemeClr val="dk1"/>
          </a:fontRef>
        </p:style>
        <p:txBody>
          <a:bodyPr/>
          <a:lstStyle/>
          <a:p>
            <a:r>
              <a:rPr lang="tr-TR" b="1" dirty="0">
                <a:solidFill>
                  <a:srgbClr val="002060"/>
                </a:solidFill>
              </a:rPr>
              <a:t>KADIN VE AİLE ÇALIŞMALARI UYGULAMA VE ARAŞTIRMA MERKEZİ 2023 YILI FAALİYETLERİ</a:t>
            </a:r>
            <a:endParaRPr lang="tr-TR" dirty="0">
              <a:solidFill>
                <a:srgbClr val="002060"/>
              </a:solidFill>
            </a:endParaRPr>
          </a:p>
          <a:p>
            <a:endParaRPr lang="tr-TR" dirty="0"/>
          </a:p>
        </p:txBody>
      </p:sp>
      <p:sp>
        <p:nvSpPr>
          <p:cNvPr id="3" name="Akış Çizelgesi: İşlem 2">
            <a:extLst>
              <a:ext uri="{FF2B5EF4-FFF2-40B4-BE49-F238E27FC236}">
                <a16:creationId xmlns:a16="http://schemas.microsoft.com/office/drawing/2014/main" id="{9353CDE8-165B-4DDB-91DE-95D38827930D}"/>
              </a:ext>
            </a:extLst>
          </p:cNvPr>
          <p:cNvSpPr/>
          <p:nvPr/>
        </p:nvSpPr>
        <p:spPr>
          <a:xfrm>
            <a:off x="0" y="6356351"/>
            <a:ext cx="12192000" cy="501649"/>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pic>
        <p:nvPicPr>
          <p:cNvPr id="14" name="Resim 13">
            <a:extLst>
              <a:ext uri="{FF2B5EF4-FFF2-40B4-BE49-F238E27FC236}">
                <a16:creationId xmlns:a16="http://schemas.microsoft.com/office/drawing/2014/main" id="{8CD0E7EF-4EE1-4F9F-BB62-44A41DE07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56414"/>
            <a:ext cx="12192000" cy="1905000"/>
          </a:xfrm>
          <a:prstGeom prst="rect">
            <a:avLst/>
          </a:prstGeom>
        </p:spPr>
      </p:pic>
    </p:spTree>
    <p:extLst>
      <p:ext uri="{BB962C8B-B14F-4D97-AF65-F5344CB8AC3E}">
        <p14:creationId xmlns:p14="http://schemas.microsoft.com/office/powerpoint/2010/main" val="3258962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6414"/>
            <a:ext cx="12192000" cy="1905000"/>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
            <a:ext cx="10058400" cy="1791652"/>
          </a:xfrm>
          <a:prstGeom prst="rect">
            <a:avLst/>
          </a:prstGeom>
        </p:spPr>
      </p:pic>
      <p:sp>
        <p:nvSpPr>
          <p:cNvPr id="3" name="Alt Başlık 2"/>
          <p:cNvSpPr>
            <a:spLocks noGrp="1"/>
          </p:cNvSpPr>
          <p:nvPr>
            <p:ph type="subTitle" idx="1"/>
          </p:nvPr>
        </p:nvSpPr>
        <p:spPr>
          <a:xfrm>
            <a:off x="1595536" y="1396522"/>
            <a:ext cx="9209313" cy="1791652"/>
          </a:xfrm>
        </p:spPr>
        <p:txBody>
          <a:bodyPr vert="horz" lIns="91440" tIns="45720" rIns="91440" bIns="45720" rtlCol="0" anchor="t">
            <a:noAutofit/>
          </a:bodyPr>
          <a:lstStyle/>
          <a:p>
            <a:r>
              <a:rPr lang="tr-TR" sz="2800" b="1" dirty="0">
                <a:solidFill>
                  <a:srgbClr val="EE1D23"/>
                </a:solidFill>
                <a:latin typeface="Arial" panose="020B0604020202020204" pitchFamily="34" charset="0"/>
                <a:cs typeface="Arial" panose="020B0604020202020204" pitchFamily="34" charset="0"/>
              </a:rPr>
              <a:t>AKADEMİDE KADIN BULUŞMALARI PROGRAMI </a:t>
            </a:r>
          </a:p>
        </p:txBody>
      </p:sp>
      <p:sp>
        <p:nvSpPr>
          <p:cNvPr id="4" name="Slayt Numarası Yer Tutucusu 3"/>
          <p:cNvSpPr>
            <a:spLocks noGrp="1"/>
          </p:cNvSpPr>
          <p:nvPr>
            <p:ph type="sldNum" sz="quarter" idx="12"/>
          </p:nvPr>
        </p:nvSpPr>
        <p:spPr/>
        <p:txBody>
          <a:bodyPr/>
          <a:lstStyle/>
          <a:p>
            <a:fld id="{48F63A3B-78C7-47BE-AE5E-E10140E04643}" type="slidenum">
              <a:rPr lang="en-US" smtClean="0"/>
              <a:t>10</a:t>
            </a:fld>
            <a:endParaRPr lang="en-US" dirty="0"/>
          </a:p>
        </p:txBody>
      </p:sp>
      <p:sp>
        <p:nvSpPr>
          <p:cNvPr id="5" name="Metin kutusu 4">
            <a:extLst>
              <a:ext uri="{FF2B5EF4-FFF2-40B4-BE49-F238E27FC236}">
                <a16:creationId xmlns:a16="http://schemas.microsoft.com/office/drawing/2014/main" id="{4BB69D43-7361-4C01-AC56-24A401C2E181}"/>
              </a:ext>
            </a:extLst>
          </p:cNvPr>
          <p:cNvSpPr txBox="1"/>
          <p:nvPr/>
        </p:nvSpPr>
        <p:spPr>
          <a:xfrm>
            <a:off x="1240972" y="2588009"/>
            <a:ext cx="9563877" cy="1200329"/>
          </a:xfrm>
          <a:prstGeom prst="rect">
            <a:avLst/>
          </a:prstGeom>
          <a:noFill/>
        </p:spPr>
        <p:txBody>
          <a:bodyPr wrap="square" rtlCol="0">
            <a:spAutoFit/>
          </a:bodyPr>
          <a:lstStyle/>
          <a:p>
            <a:pPr marL="285750" indent="-285750" algn="just">
              <a:buFont typeface="Wingdings" panose="05000000000000000000" pitchFamily="2" charset="2"/>
              <a:buChar char="§"/>
            </a:pPr>
            <a:r>
              <a:rPr lang="tr-TR" dirty="0"/>
              <a:t>Kadına Yönelik Şiddetle Mücadele İl Eylem Planında yer alan ve üniversitemiz Kadın ve Aile Çalışmaları Uygulama ve Araştırma Merkezi görevleri içinde bulunan Akademik Kadınlar temalı etkinlikler çerçevesinde ÇOMÜ Medya TV’de Akademik Kadın Buluşmaları programı Merkez Müdür Yardımcısı Doç. Dr. Hicran Özlem ILGIN </a:t>
            </a:r>
            <a:r>
              <a:rPr lang="tr-TR" dirty="0" err="1"/>
              <a:t>moderatörlüğünde</a:t>
            </a:r>
            <a:r>
              <a:rPr lang="tr-TR" dirty="0"/>
              <a:t> gerçekleştirilmeye başladı.</a:t>
            </a:r>
          </a:p>
        </p:txBody>
      </p:sp>
    </p:spTree>
    <p:extLst>
      <p:ext uri="{BB962C8B-B14F-4D97-AF65-F5344CB8AC3E}">
        <p14:creationId xmlns:p14="http://schemas.microsoft.com/office/powerpoint/2010/main" val="1011857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5" y="4953000"/>
            <a:ext cx="12192000" cy="1905000"/>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
            <a:ext cx="10058400" cy="1791652"/>
          </a:xfrm>
          <a:prstGeom prst="rect">
            <a:avLst/>
          </a:prstGeom>
        </p:spPr>
      </p:pic>
      <p:sp>
        <p:nvSpPr>
          <p:cNvPr id="3" name="Alt Başlık 2"/>
          <p:cNvSpPr>
            <a:spLocks noGrp="1"/>
          </p:cNvSpPr>
          <p:nvPr>
            <p:ph type="subTitle" idx="1"/>
          </p:nvPr>
        </p:nvSpPr>
        <p:spPr>
          <a:xfrm>
            <a:off x="1595536" y="1396522"/>
            <a:ext cx="9209313" cy="1791652"/>
          </a:xfrm>
        </p:spPr>
        <p:txBody>
          <a:bodyPr vert="horz" lIns="91440" tIns="45720" rIns="91440" bIns="45720" rtlCol="0" anchor="t">
            <a:noAutofit/>
          </a:bodyPr>
          <a:lstStyle/>
          <a:p>
            <a:r>
              <a:rPr lang="tr-TR" sz="2800" b="1" dirty="0">
                <a:solidFill>
                  <a:srgbClr val="EE1D23"/>
                </a:solidFill>
                <a:latin typeface="Arial" panose="020B0604020202020204" pitchFamily="34" charset="0"/>
                <a:cs typeface="Arial" panose="020B0604020202020204" pitchFamily="34" charset="0"/>
              </a:rPr>
              <a:t>AKADEMİDE KADIN BULUŞMALARI PROGRAMI </a:t>
            </a:r>
          </a:p>
        </p:txBody>
      </p:sp>
      <p:sp>
        <p:nvSpPr>
          <p:cNvPr id="4" name="Slayt Numarası Yer Tutucusu 3"/>
          <p:cNvSpPr>
            <a:spLocks noGrp="1"/>
          </p:cNvSpPr>
          <p:nvPr>
            <p:ph type="sldNum" sz="quarter" idx="12"/>
          </p:nvPr>
        </p:nvSpPr>
        <p:spPr/>
        <p:txBody>
          <a:bodyPr/>
          <a:lstStyle/>
          <a:p>
            <a:fld id="{48F63A3B-78C7-47BE-AE5E-E10140E04643}" type="slidenum">
              <a:rPr lang="en-US" smtClean="0"/>
              <a:t>11</a:t>
            </a:fld>
            <a:endParaRPr lang="en-US" dirty="0"/>
          </a:p>
        </p:txBody>
      </p:sp>
      <p:pic>
        <p:nvPicPr>
          <p:cNvPr id="2" name="Resim 1">
            <a:extLst>
              <a:ext uri="{FF2B5EF4-FFF2-40B4-BE49-F238E27FC236}">
                <a16:creationId xmlns:a16="http://schemas.microsoft.com/office/drawing/2014/main" id="{DCC4755E-B1C9-4B7C-B807-E5D92D3EDF7B}"/>
              </a:ext>
            </a:extLst>
          </p:cNvPr>
          <p:cNvPicPr>
            <a:picLocks noChangeAspect="1"/>
          </p:cNvPicPr>
          <p:nvPr/>
        </p:nvPicPr>
        <p:blipFill>
          <a:blip r:embed="rId4"/>
          <a:stretch>
            <a:fillRect/>
          </a:stretch>
        </p:blipFill>
        <p:spPr>
          <a:xfrm>
            <a:off x="82621" y="2559198"/>
            <a:ext cx="3668286" cy="2518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5">
            <a:extLst>
              <a:ext uri="{FF2B5EF4-FFF2-40B4-BE49-F238E27FC236}">
                <a16:creationId xmlns:a16="http://schemas.microsoft.com/office/drawing/2014/main" id="{B3DA1C34-A6A8-4B51-B905-1422F312D115}"/>
              </a:ext>
            </a:extLst>
          </p:cNvPr>
          <p:cNvPicPr>
            <a:picLocks noChangeAspect="1"/>
          </p:cNvPicPr>
          <p:nvPr/>
        </p:nvPicPr>
        <p:blipFill>
          <a:blip r:embed="rId5"/>
          <a:stretch>
            <a:fillRect/>
          </a:stretch>
        </p:blipFill>
        <p:spPr>
          <a:xfrm>
            <a:off x="3841273" y="2559198"/>
            <a:ext cx="4412546" cy="2518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a:extLst>
              <a:ext uri="{FF2B5EF4-FFF2-40B4-BE49-F238E27FC236}">
                <a16:creationId xmlns:a16="http://schemas.microsoft.com/office/drawing/2014/main" id="{3A11FEB9-ADB2-4162-BADB-408389628F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9525" y="2551135"/>
            <a:ext cx="3778868" cy="2518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257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6414"/>
            <a:ext cx="12192000" cy="1905000"/>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
            <a:ext cx="10058400" cy="1791652"/>
          </a:xfrm>
          <a:prstGeom prst="rect">
            <a:avLst/>
          </a:prstGeom>
        </p:spPr>
      </p:pic>
      <p:sp>
        <p:nvSpPr>
          <p:cNvPr id="3" name="Alt Başlık 2"/>
          <p:cNvSpPr>
            <a:spLocks noGrp="1"/>
          </p:cNvSpPr>
          <p:nvPr>
            <p:ph type="subTitle" idx="1"/>
          </p:nvPr>
        </p:nvSpPr>
        <p:spPr>
          <a:xfrm>
            <a:off x="1595536" y="1396522"/>
            <a:ext cx="9209313" cy="1791652"/>
          </a:xfrm>
        </p:spPr>
        <p:txBody>
          <a:bodyPr vert="horz" lIns="91440" tIns="45720" rIns="91440" bIns="45720" rtlCol="0" anchor="t">
            <a:noAutofit/>
          </a:bodyPr>
          <a:lstStyle/>
          <a:p>
            <a:r>
              <a:rPr lang="tr-TR" sz="2800" b="1" dirty="0">
                <a:solidFill>
                  <a:srgbClr val="EE1D23"/>
                </a:solidFill>
                <a:latin typeface="Arial" panose="020B0604020202020204" pitchFamily="34" charset="0"/>
                <a:cs typeface="Arial" panose="020B0604020202020204" pitchFamily="34" charset="0"/>
              </a:rPr>
              <a:t>KADINA YÖNELİK ŞİDDET HABERLERİNDE SIFIR TOLERANS PROJESİ</a:t>
            </a:r>
          </a:p>
        </p:txBody>
      </p:sp>
      <p:sp>
        <p:nvSpPr>
          <p:cNvPr id="4" name="Slayt Numarası Yer Tutucusu 3"/>
          <p:cNvSpPr>
            <a:spLocks noGrp="1"/>
          </p:cNvSpPr>
          <p:nvPr>
            <p:ph type="sldNum" sz="quarter" idx="12"/>
          </p:nvPr>
        </p:nvSpPr>
        <p:spPr/>
        <p:txBody>
          <a:bodyPr/>
          <a:lstStyle/>
          <a:p>
            <a:fld id="{48F63A3B-78C7-47BE-AE5E-E10140E04643}" type="slidenum">
              <a:rPr lang="en-US" smtClean="0"/>
              <a:t>12</a:t>
            </a:fld>
            <a:endParaRPr lang="en-US" dirty="0"/>
          </a:p>
        </p:txBody>
      </p:sp>
      <p:sp>
        <p:nvSpPr>
          <p:cNvPr id="5" name="Metin kutusu 4">
            <a:extLst>
              <a:ext uri="{FF2B5EF4-FFF2-40B4-BE49-F238E27FC236}">
                <a16:creationId xmlns:a16="http://schemas.microsoft.com/office/drawing/2014/main" id="{4BB69D43-7361-4C01-AC56-24A401C2E181}"/>
              </a:ext>
            </a:extLst>
          </p:cNvPr>
          <p:cNvSpPr txBox="1"/>
          <p:nvPr/>
        </p:nvSpPr>
        <p:spPr>
          <a:xfrm>
            <a:off x="1240972" y="2588009"/>
            <a:ext cx="9563877" cy="2862322"/>
          </a:xfrm>
          <a:prstGeom prst="rect">
            <a:avLst/>
          </a:prstGeom>
          <a:noFill/>
        </p:spPr>
        <p:txBody>
          <a:bodyPr wrap="square" rtlCol="0">
            <a:spAutoFit/>
          </a:bodyPr>
          <a:lstStyle/>
          <a:p>
            <a:pPr marL="285750" indent="-285750" algn="just">
              <a:buFont typeface="Wingdings" panose="05000000000000000000" pitchFamily="2" charset="2"/>
              <a:buChar char="§"/>
            </a:pPr>
            <a:r>
              <a:rPr lang="tr-TR" dirty="0"/>
              <a:t>Kadına Yönelik Şiddetle Mücadelede Çanakkale'de yer alan yerel medya çalışanlarına Kadın ve Aile Çalışmaları Uygulama ve Araştırma Merkez Müdür Yardımcısı Doç. Dr. Hicran Özlem Ilgın’ın yürütücülüğünü yaptığı “Kadına Yönelik Şiddet Haberlerinde Sıfır Tolerans Projesi” gerçekleştirilmektedir. </a:t>
            </a:r>
          </a:p>
          <a:p>
            <a:pPr marL="285750" indent="-285750" algn="just">
              <a:buFont typeface="Wingdings" panose="05000000000000000000" pitchFamily="2" charset="2"/>
              <a:buChar char="§"/>
            </a:pPr>
            <a:endParaRPr lang="tr-TR" dirty="0"/>
          </a:p>
          <a:p>
            <a:pPr marL="285750" indent="-285750" algn="just">
              <a:buFont typeface="Wingdings" panose="05000000000000000000" pitchFamily="2" charset="2"/>
              <a:buChar char="§"/>
            </a:pPr>
            <a:r>
              <a:rPr lang="tr-TR" dirty="0"/>
              <a:t> “Kadına Yönelik Şiddet Haberlerinde Sıfır Tolerans Projesi” kapsamında Çanakkale'de yer alan yerel medya çalışanlarının kadın cinayetleri haberlerini nasıl yansıtmaları gerektiği, kaçınmaları gereken cinsiyetçi, damgalayıcı, cinayeti </a:t>
            </a:r>
            <a:r>
              <a:rPr lang="tr-TR" dirty="0" err="1"/>
              <a:t>gerekçelendirici</a:t>
            </a:r>
            <a:r>
              <a:rPr lang="tr-TR" dirty="0"/>
              <a:t> haber söylemlerinin neler olduğu, bu haber söylemlerinin toplumu yönlendirmede ne kadar önemli olduğu ve görsel kullanımının nasıl yapılması gerektiği konularında medya mensuplarına eğitim verilecek.</a:t>
            </a:r>
          </a:p>
        </p:txBody>
      </p:sp>
    </p:spTree>
    <p:extLst>
      <p:ext uri="{BB962C8B-B14F-4D97-AF65-F5344CB8AC3E}">
        <p14:creationId xmlns:p14="http://schemas.microsoft.com/office/powerpoint/2010/main" val="336803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6414"/>
            <a:ext cx="12192000" cy="1905000"/>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
            <a:ext cx="10058400" cy="1791652"/>
          </a:xfrm>
          <a:prstGeom prst="rect">
            <a:avLst/>
          </a:prstGeom>
        </p:spPr>
      </p:pic>
      <p:sp>
        <p:nvSpPr>
          <p:cNvPr id="3" name="Alt Başlık 2"/>
          <p:cNvSpPr>
            <a:spLocks noGrp="1"/>
          </p:cNvSpPr>
          <p:nvPr>
            <p:ph type="subTitle" idx="1"/>
          </p:nvPr>
        </p:nvSpPr>
        <p:spPr>
          <a:xfrm>
            <a:off x="1595536" y="1396522"/>
            <a:ext cx="9209313" cy="1791652"/>
          </a:xfrm>
        </p:spPr>
        <p:txBody>
          <a:bodyPr vert="horz" lIns="91440" tIns="45720" rIns="91440" bIns="45720" rtlCol="0" anchor="t">
            <a:noAutofit/>
          </a:bodyPr>
          <a:lstStyle/>
          <a:p>
            <a:r>
              <a:rPr lang="tr-TR" sz="2800" b="1" dirty="0">
                <a:solidFill>
                  <a:srgbClr val="EE1D23"/>
                </a:solidFill>
                <a:latin typeface="Arial" panose="020B0604020202020204" pitchFamily="34" charset="0"/>
                <a:cs typeface="Arial" panose="020B0604020202020204" pitchFamily="34" charset="0"/>
              </a:rPr>
              <a:t>KADINA YÖNELİK ŞİDDET HABERLERİNDE SIFIR TOLERANS PROJESİ</a:t>
            </a:r>
          </a:p>
        </p:txBody>
      </p:sp>
      <p:sp>
        <p:nvSpPr>
          <p:cNvPr id="4" name="Slayt Numarası Yer Tutucusu 3"/>
          <p:cNvSpPr>
            <a:spLocks noGrp="1"/>
          </p:cNvSpPr>
          <p:nvPr>
            <p:ph type="sldNum" sz="quarter" idx="12"/>
          </p:nvPr>
        </p:nvSpPr>
        <p:spPr/>
        <p:txBody>
          <a:bodyPr/>
          <a:lstStyle/>
          <a:p>
            <a:fld id="{48F63A3B-78C7-47BE-AE5E-E10140E04643}" type="slidenum">
              <a:rPr lang="en-US" smtClean="0"/>
              <a:t>13</a:t>
            </a:fld>
            <a:endParaRPr lang="en-US" dirty="0"/>
          </a:p>
        </p:txBody>
      </p:sp>
      <p:pic>
        <p:nvPicPr>
          <p:cNvPr id="6" name="Resim 5">
            <a:extLst>
              <a:ext uri="{FF2B5EF4-FFF2-40B4-BE49-F238E27FC236}">
                <a16:creationId xmlns:a16="http://schemas.microsoft.com/office/drawing/2014/main" id="{A3AE9124-C74B-4C22-AD10-091CE3E6E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7809" y="2434732"/>
            <a:ext cx="3026746" cy="3026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a:extLst>
              <a:ext uri="{FF2B5EF4-FFF2-40B4-BE49-F238E27FC236}">
                <a16:creationId xmlns:a16="http://schemas.microsoft.com/office/drawing/2014/main" id="{0F37C4DD-6B60-4F69-8516-A141B7D18A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0335" y="2414124"/>
            <a:ext cx="4077477" cy="3058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9084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947"/>
            <a:ext cx="10058400" cy="1791652"/>
          </a:xfrm>
          <a:prstGeom prst="rect">
            <a:avLst/>
          </a:prstGeom>
        </p:spPr>
      </p:pic>
      <p:pic>
        <p:nvPicPr>
          <p:cNvPr id="5" name="Resim 4">
            <a:extLst>
              <a:ext uri="{FF2B5EF4-FFF2-40B4-BE49-F238E27FC236}">
                <a16:creationId xmlns:a16="http://schemas.microsoft.com/office/drawing/2014/main" id="{26018A4E-4AF4-470C-8CB8-6589379206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818" y="6242"/>
            <a:ext cx="12329635" cy="6845516"/>
          </a:xfrm>
          <a:prstGeom prst="rect">
            <a:avLst/>
          </a:prstGeom>
        </p:spPr>
      </p:pic>
      <p:sp>
        <p:nvSpPr>
          <p:cNvPr id="3" name="Alt Başlık 2"/>
          <p:cNvSpPr>
            <a:spLocks noGrp="1"/>
          </p:cNvSpPr>
          <p:nvPr>
            <p:ph type="subTitle" idx="1"/>
          </p:nvPr>
        </p:nvSpPr>
        <p:spPr>
          <a:xfrm>
            <a:off x="1491342" y="3549975"/>
            <a:ext cx="9209313" cy="809205"/>
          </a:xfrm>
        </p:spPr>
        <p:txBody>
          <a:bodyPr vert="horz" lIns="91440" tIns="45720" rIns="91440" bIns="45720" rtlCol="0" anchor="t">
            <a:noAutofit/>
          </a:bodyPr>
          <a:lstStyle/>
          <a:p>
            <a:r>
              <a:rPr lang="tr-TR" sz="6000" b="1" dirty="0">
                <a:solidFill>
                  <a:srgbClr val="EE1D23"/>
                </a:solidFill>
                <a:latin typeface="Arial" panose="020B0604020202020204" pitchFamily="34" charset="0"/>
                <a:cs typeface="Arial" panose="020B0604020202020204" pitchFamily="34" charset="0"/>
              </a:rPr>
              <a:t>TEŞEKKÜRLER</a:t>
            </a:r>
          </a:p>
        </p:txBody>
      </p:sp>
      <p:sp>
        <p:nvSpPr>
          <p:cNvPr id="4" name="Slayt Numarası Yer Tutucusu 3"/>
          <p:cNvSpPr>
            <a:spLocks noGrp="1"/>
          </p:cNvSpPr>
          <p:nvPr>
            <p:ph type="sldNum" sz="quarter" idx="12"/>
          </p:nvPr>
        </p:nvSpPr>
        <p:spPr/>
        <p:txBody>
          <a:bodyPr/>
          <a:lstStyle/>
          <a:p>
            <a:fld id="{48F63A3B-78C7-47BE-AE5E-E10140E04643}" type="slidenum">
              <a:rPr lang="en-US" smtClean="0"/>
              <a:t>14</a:t>
            </a:fld>
            <a:endParaRPr lang="en-US" dirty="0"/>
          </a:p>
        </p:txBody>
      </p:sp>
      <p:pic>
        <p:nvPicPr>
          <p:cNvPr id="6" name="Resim 5">
            <a:extLst>
              <a:ext uri="{FF2B5EF4-FFF2-40B4-BE49-F238E27FC236}">
                <a16:creationId xmlns:a16="http://schemas.microsoft.com/office/drawing/2014/main" id="{AE3CF176-A4B7-42E4-83B7-33712240E2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0800" y="717647"/>
            <a:ext cx="1663660" cy="16703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5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6414"/>
            <a:ext cx="12192000" cy="1905000"/>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
            <a:ext cx="10058400" cy="1791652"/>
          </a:xfrm>
          <a:prstGeom prst="rect">
            <a:avLst/>
          </a:prstGeom>
        </p:spPr>
      </p:pic>
      <p:sp>
        <p:nvSpPr>
          <p:cNvPr id="3" name="Alt Başlık 2"/>
          <p:cNvSpPr>
            <a:spLocks noGrp="1"/>
          </p:cNvSpPr>
          <p:nvPr>
            <p:ph type="subTitle" idx="1"/>
          </p:nvPr>
        </p:nvSpPr>
        <p:spPr>
          <a:xfrm>
            <a:off x="1856793" y="1187195"/>
            <a:ext cx="9209313" cy="809205"/>
          </a:xfrm>
        </p:spPr>
        <p:txBody>
          <a:bodyPr vert="horz" lIns="91440" tIns="45720" rIns="91440" bIns="45720" rtlCol="0" anchor="t">
            <a:noAutofit/>
          </a:bodyPr>
          <a:lstStyle/>
          <a:p>
            <a:r>
              <a:rPr lang="tr-TR" sz="2800" b="1" dirty="0">
                <a:solidFill>
                  <a:srgbClr val="EE1D23"/>
                </a:solidFill>
                <a:latin typeface="Arial" panose="020B0604020202020204" pitchFamily="34" charset="0"/>
                <a:cs typeface="Arial" panose="020B0604020202020204" pitchFamily="34" charset="0"/>
              </a:rPr>
              <a:t>8 MART DÜNYA KADINLAR GÜNÜ ZİYARETLERİ</a:t>
            </a:r>
          </a:p>
        </p:txBody>
      </p:sp>
      <p:sp>
        <p:nvSpPr>
          <p:cNvPr id="4" name="Slayt Numarası Yer Tutucusu 3"/>
          <p:cNvSpPr>
            <a:spLocks noGrp="1"/>
          </p:cNvSpPr>
          <p:nvPr>
            <p:ph type="sldNum" sz="quarter" idx="12"/>
          </p:nvPr>
        </p:nvSpPr>
        <p:spPr/>
        <p:txBody>
          <a:bodyPr/>
          <a:lstStyle/>
          <a:p>
            <a:fld id="{48F63A3B-78C7-47BE-AE5E-E10140E04643}" type="slidenum">
              <a:rPr lang="en-US" smtClean="0"/>
              <a:t>2</a:t>
            </a:fld>
            <a:endParaRPr lang="en-US" dirty="0"/>
          </a:p>
        </p:txBody>
      </p:sp>
      <p:sp>
        <p:nvSpPr>
          <p:cNvPr id="5" name="Metin kutusu 4">
            <a:extLst>
              <a:ext uri="{FF2B5EF4-FFF2-40B4-BE49-F238E27FC236}">
                <a16:creationId xmlns:a16="http://schemas.microsoft.com/office/drawing/2014/main" id="{4BB69D43-7361-4C01-AC56-24A401C2E181}"/>
              </a:ext>
            </a:extLst>
          </p:cNvPr>
          <p:cNvSpPr txBox="1"/>
          <p:nvPr/>
        </p:nvSpPr>
        <p:spPr>
          <a:xfrm>
            <a:off x="1240972" y="2136338"/>
            <a:ext cx="9563877" cy="2308324"/>
          </a:xfrm>
          <a:prstGeom prst="rect">
            <a:avLst/>
          </a:prstGeom>
          <a:noFill/>
        </p:spPr>
        <p:txBody>
          <a:bodyPr wrap="square" rtlCol="0">
            <a:spAutoFit/>
          </a:bodyPr>
          <a:lstStyle/>
          <a:p>
            <a:pPr marL="285750" indent="-285750" algn="just">
              <a:buFont typeface="Wingdings" panose="05000000000000000000" pitchFamily="2" charset="2"/>
              <a:buChar char="§"/>
            </a:pPr>
            <a:r>
              <a:rPr lang="tr-TR" dirty="0"/>
              <a:t>Çanakkale </a:t>
            </a:r>
            <a:r>
              <a:rPr lang="tr-TR" dirty="0" err="1"/>
              <a:t>Onsekiz</a:t>
            </a:r>
            <a:r>
              <a:rPr lang="tr-TR" dirty="0"/>
              <a:t> Mart Üniversitesi (ÇOMÜ) Rektör Yardımcıları Prof. Dr. Pelin </a:t>
            </a:r>
            <a:r>
              <a:rPr lang="tr-TR" dirty="0" err="1"/>
              <a:t>Kanten</a:t>
            </a:r>
            <a:r>
              <a:rPr lang="tr-TR" dirty="0"/>
              <a:t> ve Prof. Dr. </a:t>
            </a:r>
            <a:r>
              <a:rPr lang="tr-TR" dirty="0" err="1"/>
              <a:t>Okhan</a:t>
            </a:r>
            <a:r>
              <a:rPr lang="tr-TR" dirty="0"/>
              <a:t> Akdur ile ÇOMÜ Kadın ve Aile Çalışmaları Uygulama ve Araştırma Merkezi Müdür Yardımcısı Doç. Dr. Hicran Özlem Ilgın, 8 Mart Dünya Kadınlar Günü vesilesiyle Terzioğlu Kız Öğrenci Yurdu ve Dardanos Yerleşkesinde misafir edilen, depremden etkilenen kadınları ziyaret etti.</a:t>
            </a:r>
          </a:p>
          <a:p>
            <a:pPr marL="285750" indent="-285750" algn="just">
              <a:buFont typeface="Wingdings" panose="05000000000000000000" pitchFamily="2" charset="2"/>
              <a:buChar char="§"/>
            </a:pPr>
            <a:endParaRPr lang="tr-TR" dirty="0"/>
          </a:p>
          <a:p>
            <a:pPr marL="285750" indent="-285750" algn="just">
              <a:buFont typeface="Wingdings" panose="05000000000000000000" pitchFamily="2" charset="2"/>
              <a:buChar char="§"/>
            </a:pPr>
            <a:r>
              <a:rPr lang="tr-TR"/>
              <a:t>Heyet, ÇOMÜ Hastanesi Acil Servisi ve ÇOMÜ Rektörlükte çalışan kadınları da ziyaret ederek günün anısına karanfil hediye etti.</a:t>
            </a:r>
            <a:endParaRPr lang="tr-TR" dirty="0"/>
          </a:p>
        </p:txBody>
      </p:sp>
    </p:spTree>
    <p:extLst>
      <p:ext uri="{BB962C8B-B14F-4D97-AF65-F5344CB8AC3E}">
        <p14:creationId xmlns:p14="http://schemas.microsoft.com/office/powerpoint/2010/main" val="230064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6414"/>
            <a:ext cx="12192000" cy="1905000"/>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
            <a:ext cx="10058400" cy="1791652"/>
          </a:xfrm>
          <a:prstGeom prst="rect">
            <a:avLst/>
          </a:prstGeom>
        </p:spPr>
      </p:pic>
      <p:sp>
        <p:nvSpPr>
          <p:cNvPr id="3" name="Alt Başlık 2"/>
          <p:cNvSpPr>
            <a:spLocks noGrp="1"/>
          </p:cNvSpPr>
          <p:nvPr>
            <p:ph type="subTitle" idx="1"/>
          </p:nvPr>
        </p:nvSpPr>
        <p:spPr>
          <a:xfrm>
            <a:off x="1856793" y="1187195"/>
            <a:ext cx="9209313" cy="809205"/>
          </a:xfrm>
        </p:spPr>
        <p:txBody>
          <a:bodyPr vert="horz" lIns="91440" tIns="45720" rIns="91440" bIns="45720" rtlCol="0" anchor="t">
            <a:noAutofit/>
          </a:bodyPr>
          <a:lstStyle/>
          <a:p>
            <a:r>
              <a:rPr lang="tr-TR" sz="2800" b="1" dirty="0">
                <a:solidFill>
                  <a:srgbClr val="EE1D23"/>
                </a:solidFill>
                <a:latin typeface="Arial" panose="020B0604020202020204" pitchFamily="34" charset="0"/>
                <a:cs typeface="Arial" panose="020B0604020202020204" pitchFamily="34" charset="0"/>
              </a:rPr>
              <a:t>8 MART DÜNYA KADINLAR GÜNÜ ZİYARETLERİ</a:t>
            </a:r>
          </a:p>
        </p:txBody>
      </p:sp>
      <p:sp>
        <p:nvSpPr>
          <p:cNvPr id="4" name="Slayt Numarası Yer Tutucusu 3"/>
          <p:cNvSpPr>
            <a:spLocks noGrp="1"/>
          </p:cNvSpPr>
          <p:nvPr>
            <p:ph type="sldNum" sz="quarter" idx="12"/>
          </p:nvPr>
        </p:nvSpPr>
        <p:spPr/>
        <p:txBody>
          <a:bodyPr/>
          <a:lstStyle/>
          <a:p>
            <a:fld id="{48F63A3B-78C7-47BE-AE5E-E10140E04643}" type="slidenum">
              <a:rPr lang="en-US" smtClean="0"/>
              <a:t>3</a:t>
            </a:fld>
            <a:endParaRPr lang="en-US" dirty="0"/>
          </a:p>
        </p:txBody>
      </p:sp>
      <p:pic>
        <p:nvPicPr>
          <p:cNvPr id="6" name="Resim 5">
            <a:extLst>
              <a:ext uri="{FF2B5EF4-FFF2-40B4-BE49-F238E27FC236}">
                <a16:creationId xmlns:a16="http://schemas.microsoft.com/office/drawing/2014/main" id="{93520C27-BB8A-4F62-8B20-DC3C9EFD40ED}"/>
              </a:ext>
            </a:extLst>
          </p:cNvPr>
          <p:cNvPicPr>
            <a:picLocks noChangeAspect="1"/>
          </p:cNvPicPr>
          <p:nvPr/>
        </p:nvPicPr>
        <p:blipFill>
          <a:blip r:embed="rId4"/>
          <a:stretch>
            <a:fillRect/>
          </a:stretch>
        </p:blipFill>
        <p:spPr>
          <a:xfrm>
            <a:off x="1384034" y="2047266"/>
            <a:ext cx="4914129" cy="3022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6">
            <a:extLst>
              <a:ext uri="{FF2B5EF4-FFF2-40B4-BE49-F238E27FC236}">
                <a16:creationId xmlns:a16="http://schemas.microsoft.com/office/drawing/2014/main" id="{D7046A5E-0901-48B7-B471-15EEE7716787}"/>
              </a:ext>
            </a:extLst>
          </p:cNvPr>
          <p:cNvPicPr>
            <a:picLocks noChangeAspect="1"/>
          </p:cNvPicPr>
          <p:nvPr/>
        </p:nvPicPr>
        <p:blipFill>
          <a:blip r:embed="rId5"/>
          <a:stretch>
            <a:fillRect/>
          </a:stretch>
        </p:blipFill>
        <p:spPr>
          <a:xfrm>
            <a:off x="6461449" y="2025800"/>
            <a:ext cx="4819261" cy="30439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84979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6414"/>
            <a:ext cx="12192000" cy="1905000"/>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
            <a:ext cx="10058400" cy="1791652"/>
          </a:xfrm>
          <a:prstGeom prst="rect">
            <a:avLst/>
          </a:prstGeom>
        </p:spPr>
      </p:pic>
      <p:sp>
        <p:nvSpPr>
          <p:cNvPr id="3" name="Alt Başlık 2"/>
          <p:cNvSpPr>
            <a:spLocks noGrp="1"/>
          </p:cNvSpPr>
          <p:nvPr>
            <p:ph type="subTitle" idx="1"/>
          </p:nvPr>
        </p:nvSpPr>
        <p:spPr>
          <a:xfrm>
            <a:off x="1240972" y="1092381"/>
            <a:ext cx="9209313" cy="809205"/>
          </a:xfrm>
        </p:spPr>
        <p:txBody>
          <a:bodyPr vert="horz" lIns="91440" tIns="45720" rIns="91440" bIns="45720" rtlCol="0" anchor="t">
            <a:noAutofit/>
          </a:bodyPr>
          <a:lstStyle/>
          <a:p>
            <a:r>
              <a:rPr lang="tr-TR" sz="2800" b="1" dirty="0">
                <a:solidFill>
                  <a:srgbClr val="EE1D23"/>
                </a:solidFill>
                <a:latin typeface="Arial" panose="020B0604020202020204" pitchFamily="34" charset="0"/>
                <a:cs typeface="Arial" panose="020B0604020202020204" pitchFamily="34" charset="0"/>
              </a:rPr>
              <a:t> AİLE ÇALIŞTAYINA KATILIM</a:t>
            </a:r>
          </a:p>
        </p:txBody>
      </p:sp>
      <p:sp>
        <p:nvSpPr>
          <p:cNvPr id="4" name="Slayt Numarası Yer Tutucusu 3"/>
          <p:cNvSpPr>
            <a:spLocks noGrp="1"/>
          </p:cNvSpPr>
          <p:nvPr>
            <p:ph type="sldNum" sz="quarter" idx="12"/>
          </p:nvPr>
        </p:nvSpPr>
        <p:spPr/>
        <p:txBody>
          <a:bodyPr/>
          <a:lstStyle/>
          <a:p>
            <a:fld id="{48F63A3B-78C7-47BE-AE5E-E10140E04643}" type="slidenum">
              <a:rPr lang="en-US" smtClean="0"/>
              <a:t>4</a:t>
            </a:fld>
            <a:endParaRPr lang="en-US" dirty="0"/>
          </a:p>
        </p:txBody>
      </p:sp>
      <p:sp>
        <p:nvSpPr>
          <p:cNvPr id="5" name="Metin kutusu 4">
            <a:extLst>
              <a:ext uri="{FF2B5EF4-FFF2-40B4-BE49-F238E27FC236}">
                <a16:creationId xmlns:a16="http://schemas.microsoft.com/office/drawing/2014/main" id="{4BB69D43-7361-4C01-AC56-24A401C2E181}"/>
              </a:ext>
            </a:extLst>
          </p:cNvPr>
          <p:cNvSpPr txBox="1"/>
          <p:nvPr/>
        </p:nvSpPr>
        <p:spPr>
          <a:xfrm>
            <a:off x="1240972" y="2258718"/>
            <a:ext cx="9563877" cy="1477328"/>
          </a:xfrm>
          <a:prstGeom prst="rect">
            <a:avLst/>
          </a:prstGeom>
          <a:noFill/>
        </p:spPr>
        <p:txBody>
          <a:bodyPr wrap="square" rtlCol="0">
            <a:spAutoFit/>
          </a:bodyPr>
          <a:lstStyle/>
          <a:p>
            <a:pPr marL="285750" indent="-285750" algn="just">
              <a:buFont typeface="Wingdings" panose="05000000000000000000" pitchFamily="2" charset="2"/>
              <a:buChar char="§"/>
            </a:pPr>
            <a:r>
              <a:rPr lang="tr-TR" dirty="0"/>
              <a:t>Çanakkale </a:t>
            </a:r>
            <a:r>
              <a:rPr lang="tr-TR" dirty="0" err="1"/>
              <a:t>Onsekiz</a:t>
            </a:r>
            <a:r>
              <a:rPr lang="tr-TR" dirty="0"/>
              <a:t> Mart Üniversitesi (ÇOMÜ), ÇOMÜ Kadın ve Aile Çalışmaları Uygulama ve Araştırma Merkezi koordinasyonunda Öğretim Üyeleri Prof. Dr. Deniz Yengin, Doç. Dr. Hicran Özlem Ilgın ve Doç. Dr. Tamer Bayrak T.C Aile ve Sosyal Hizmetler Bakanlığı tarafından 81 ilde düzenlenen ve Çanakkale Aile ve Sosyal Hizmetler İl Müdürlüğü tarafından Çanakkale’de organize edilen ‘Aile </a:t>
            </a:r>
            <a:r>
              <a:rPr lang="tr-TR" dirty="0" err="1"/>
              <a:t>Çalıştayına</a:t>
            </a:r>
            <a:r>
              <a:rPr lang="tr-TR" dirty="0"/>
              <a:t>’ katılım sağladı.</a:t>
            </a:r>
          </a:p>
        </p:txBody>
      </p:sp>
    </p:spTree>
    <p:extLst>
      <p:ext uri="{BB962C8B-B14F-4D97-AF65-F5344CB8AC3E}">
        <p14:creationId xmlns:p14="http://schemas.microsoft.com/office/powerpoint/2010/main" val="179010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6414"/>
            <a:ext cx="12192000" cy="1905000"/>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
            <a:ext cx="10058400" cy="1791652"/>
          </a:xfrm>
          <a:prstGeom prst="rect">
            <a:avLst/>
          </a:prstGeom>
        </p:spPr>
      </p:pic>
      <p:sp>
        <p:nvSpPr>
          <p:cNvPr id="3" name="Alt Başlık 2"/>
          <p:cNvSpPr>
            <a:spLocks noGrp="1"/>
          </p:cNvSpPr>
          <p:nvPr>
            <p:ph type="subTitle" idx="1"/>
          </p:nvPr>
        </p:nvSpPr>
        <p:spPr>
          <a:xfrm>
            <a:off x="1259633" y="838131"/>
            <a:ext cx="9209313" cy="809205"/>
          </a:xfrm>
        </p:spPr>
        <p:txBody>
          <a:bodyPr vert="horz" lIns="91440" tIns="45720" rIns="91440" bIns="45720" rtlCol="0" anchor="t">
            <a:noAutofit/>
          </a:bodyPr>
          <a:lstStyle/>
          <a:p>
            <a:r>
              <a:rPr lang="tr-TR" sz="2800" b="1" dirty="0">
                <a:solidFill>
                  <a:srgbClr val="EE1D23"/>
                </a:solidFill>
                <a:latin typeface="Arial" panose="020B0604020202020204" pitchFamily="34" charset="0"/>
                <a:cs typeface="Arial" panose="020B0604020202020204" pitchFamily="34" charset="0"/>
              </a:rPr>
              <a:t> AİLE ÇALIŞTAYINA KATILIM</a:t>
            </a:r>
          </a:p>
        </p:txBody>
      </p:sp>
      <p:sp>
        <p:nvSpPr>
          <p:cNvPr id="4" name="Slayt Numarası Yer Tutucusu 3"/>
          <p:cNvSpPr>
            <a:spLocks noGrp="1"/>
          </p:cNvSpPr>
          <p:nvPr>
            <p:ph type="sldNum" sz="quarter" idx="12"/>
          </p:nvPr>
        </p:nvSpPr>
        <p:spPr/>
        <p:txBody>
          <a:bodyPr/>
          <a:lstStyle/>
          <a:p>
            <a:fld id="{48F63A3B-78C7-47BE-AE5E-E10140E04643}" type="slidenum">
              <a:rPr lang="en-US" smtClean="0"/>
              <a:t>5</a:t>
            </a:fld>
            <a:endParaRPr lang="en-US" dirty="0"/>
          </a:p>
        </p:txBody>
      </p:sp>
      <p:pic>
        <p:nvPicPr>
          <p:cNvPr id="2" name="Resim 1">
            <a:extLst>
              <a:ext uri="{FF2B5EF4-FFF2-40B4-BE49-F238E27FC236}">
                <a16:creationId xmlns:a16="http://schemas.microsoft.com/office/drawing/2014/main" id="{B4717498-9EF8-45AC-A154-D43F218C1258}"/>
              </a:ext>
            </a:extLst>
          </p:cNvPr>
          <p:cNvPicPr>
            <a:picLocks noChangeAspect="1"/>
          </p:cNvPicPr>
          <p:nvPr/>
        </p:nvPicPr>
        <p:blipFill>
          <a:blip r:embed="rId4"/>
          <a:stretch>
            <a:fillRect/>
          </a:stretch>
        </p:blipFill>
        <p:spPr>
          <a:xfrm>
            <a:off x="3115384" y="1718994"/>
            <a:ext cx="5786020" cy="3684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066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6414"/>
            <a:ext cx="12192000" cy="1905000"/>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
            <a:ext cx="10058400" cy="1791652"/>
          </a:xfrm>
          <a:prstGeom prst="rect">
            <a:avLst/>
          </a:prstGeom>
        </p:spPr>
      </p:pic>
      <p:sp>
        <p:nvSpPr>
          <p:cNvPr id="3" name="Alt Başlık 2"/>
          <p:cNvSpPr>
            <a:spLocks noGrp="1"/>
          </p:cNvSpPr>
          <p:nvPr>
            <p:ph type="subTitle" idx="1"/>
          </p:nvPr>
        </p:nvSpPr>
        <p:spPr>
          <a:xfrm>
            <a:off x="1240972" y="1092381"/>
            <a:ext cx="9209313" cy="1791652"/>
          </a:xfrm>
        </p:spPr>
        <p:txBody>
          <a:bodyPr vert="horz" lIns="91440" tIns="45720" rIns="91440" bIns="45720" rtlCol="0" anchor="t">
            <a:noAutofit/>
          </a:bodyPr>
          <a:lstStyle/>
          <a:p>
            <a:r>
              <a:rPr lang="tr-TR" sz="2800" b="1" dirty="0">
                <a:solidFill>
                  <a:srgbClr val="EE1D23"/>
                </a:solidFill>
                <a:latin typeface="Arial" panose="020B0604020202020204" pitchFamily="34" charset="0"/>
                <a:cs typeface="Arial" panose="020B0604020202020204" pitchFamily="34" charset="0"/>
              </a:rPr>
              <a:t>KADINA YÖNELİK ŞİDDETLE MÜCADELE İL KOORDİNASYON, İZLEME VE DEĞERLENDİRME KOMİSYONU TOPLANTISI</a:t>
            </a:r>
          </a:p>
        </p:txBody>
      </p:sp>
      <p:sp>
        <p:nvSpPr>
          <p:cNvPr id="4" name="Slayt Numarası Yer Tutucusu 3"/>
          <p:cNvSpPr>
            <a:spLocks noGrp="1"/>
          </p:cNvSpPr>
          <p:nvPr>
            <p:ph type="sldNum" sz="quarter" idx="12"/>
          </p:nvPr>
        </p:nvSpPr>
        <p:spPr/>
        <p:txBody>
          <a:bodyPr/>
          <a:lstStyle/>
          <a:p>
            <a:fld id="{48F63A3B-78C7-47BE-AE5E-E10140E04643}" type="slidenum">
              <a:rPr lang="en-US" smtClean="0"/>
              <a:t>6</a:t>
            </a:fld>
            <a:endParaRPr lang="en-US" dirty="0"/>
          </a:p>
        </p:txBody>
      </p:sp>
      <p:sp>
        <p:nvSpPr>
          <p:cNvPr id="5" name="Metin kutusu 4">
            <a:extLst>
              <a:ext uri="{FF2B5EF4-FFF2-40B4-BE49-F238E27FC236}">
                <a16:creationId xmlns:a16="http://schemas.microsoft.com/office/drawing/2014/main" id="{4BB69D43-7361-4C01-AC56-24A401C2E181}"/>
              </a:ext>
            </a:extLst>
          </p:cNvPr>
          <p:cNvSpPr txBox="1"/>
          <p:nvPr/>
        </p:nvSpPr>
        <p:spPr>
          <a:xfrm>
            <a:off x="1240972" y="3429000"/>
            <a:ext cx="9563877" cy="646331"/>
          </a:xfrm>
          <a:prstGeom prst="rect">
            <a:avLst/>
          </a:prstGeom>
          <a:noFill/>
        </p:spPr>
        <p:txBody>
          <a:bodyPr wrap="square" rtlCol="0">
            <a:spAutoFit/>
          </a:bodyPr>
          <a:lstStyle/>
          <a:p>
            <a:pPr marL="285750" indent="-285750" algn="just">
              <a:buFont typeface="Wingdings" panose="05000000000000000000" pitchFamily="2" charset="2"/>
              <a:buChar char="§"/>
            </a:pPr>
            <a:r>
              <a:rPr lang="tr-TR" dirty="0"/>
              <a:t>Kadına Yönelik Şiddetle Mücadele İl Koordinasyon, İzleme ve Değerlendirme Komisyonu 2023 Yılı 3’üncü toplantısı, Vali İlhami AKTAŞ başkanlığında İl Özel İdare toplantı salonunda gerçekleştirildi.</a:t>
            </a:r>
          </a:p>
        </p:txBody>
      </p:sp>
    </p:spTree>
    <p:extLst>
      <p:ext uri="{BB962C8B-B14F-4D97-AF65-F5344CB8AC3E}">
        <p14:creationId xmlns:p14="http://schemas.microsoft.com/office/powerpoint/2010/main" val="37436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6414"/>
            <a:ext cx="12192000" cy="1905000"/>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
            <a:ext cx="10058400" cy="1791652"/>
          </a:xfrm>
          <a:prstGeom prst="rect">
            <a:avLst/>
          </a:prstGeom>
        </p:spPr>
      </p:pic>
      <p:sp>
        <p:nvSpPr>
          <p:cNvPr id="3" name="Alt Başlık 2"/>
          <p:cNvSpPr>
            <a:spLocks noGrp="1"/>
          </p:cNvSpPr>
          <p:nvPr>
            <p:ph type="subTitle" idx="1"/>
          </p:nvPr>
        </p:nvSpPr>
        <p:spPr>
          <a:xfrm>
            <a:off x="1240972" y="1092381"/>
            <a:ext cx="9209313" cy="1791652"/>
          </a:xfrm>
        </p:spPr>
        <p:txBody>
          <a:bodyPr vert="horz" lIns="91440" tIns="45720" rIns="91440" bIns="45720" rtlCol="0" anchor="t">
            <a:noAutofit/>
          </a:bodyPr>
          <a:lstStyle/>
          <a:p>
            <a:r>
              <a:rPr lang="tr-TR" sz="2800" b="1" dirty="0">
                <a:solidFill>
                  <a:srgbClr val="EE1D23"/>
                </a:solidFill>
                <a:latin typeface="Arial" panose="020B0604020202020204" pitchFamily="34" charset="0"/>
                <a:cs typeface="Arial" panose="020B0604020202020204" pitchFamily="34" charset="0"/>
              </a:rPr>
              <a:t>KADINA YÖNELİK ŞİDDETLE MÜCADELE İL KOORDİNASYON, İZLEME VE DEĞERLENDİRME KOMİSYONU TOPLANTISI</a:t>
            </a:r>
          </a:p>
        </p:txBody>
      </p:sp>
      <p:sp>
        <p:nvSpPr>
          <p:cNvPr id="4" name="Slayt Numarası Yer Tutucusu 3"/>
          <p:cNvSpPr>
            <a:spLocks noGrp="1"/>
          </p:cNvSpPr>
          <p:nvPr>
            <p:ph type="sldNum" sz="quarter" idx="12"/>
          </p:nvPr>
        </p:nvSpPr>
        <p:spPr/>
        <p:txBody>
          <a:bodyPr/>
          <a:lstStyle/>
          <a:p>
            <a:fld id="{48F63A3B-78C7-47BE-AE5E-E10140E04643}" type="slidenum">
              <a:rPr lang="en-US" smtClean="0"/>
              <a:t>7</a:t>
            </a:fld>
            <a:endParaRPr lang="en-US" dirty="0"/>
          </a:p>
        </p:txBody>
      </p:sp>
      <p:pic>
        <p:nvPicPr>
          <p:cNvPr id="2" name="Resim 1">
            <a:extLst>
              <a:ext uri="{FF2B5EF4-FFF2-40B4-BE49-F238E27FC236}">
                <a16:creationId xmlns:a16="http://schemas.microsoft.com/office/drawing/2014/main" id="{92FF300E-E6A3-4386-8FA9-91CD7C715788}"/>
              </a:ext>
            </a:extLst>
          </p:cNvPr>
          <p:cNvPicPr>
            <a:picLocks noChangeAspect="1"/>
          </p:cNvPicPr>
          <p:nvPr/>
        </p:nvPicPr>
        <p:blipFill>
          <a:blip r:embed="rId4"/>
          <a:stretch>
            <a:fillRect/>
          </a:stretch>
        </p:blipFill>
        <p:spPr>
          <a:xfrm>
            <a:off x="2440624" y="2559768"/>
            <a:ext cx="6810007" cy="2828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515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6414"/>
            <a:ext cx="12192000" cy="1905000"/>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
            <a:ext cx="10058400" cy="1791652"/>
          </a:xfrm>
          <a:prstGeom prst="rect">
            <a:avLst/>
          </a:prstGeom>
        </p:spPr>
      </p:pic>
      <p:sp>
        <p:nvSpPr>
          <p:cNvPr id="3" name="Alt Başlık 2"/>
          <p:cNvSpPr>
            <a:spLocks noGrp="1"/>
          </p:cNvSpPr>
          <p:nvPr>
            <p:ph type="subTitle" idx="1"/>
          </p:nvPr>
        </p:nvSpPr>
        <p:spPr>
          <a:xfrm>
            <a:off x="1595536" y="1396522"/>
            <a:ext cx="9209313" cy="1791652"/>
          </a:xfrm>
        </p:spPr>
        <p:txBody>
          <a:bodyPr vert="horz" lIns="91440" tIns="45720" rIns="91440" bIns="45720" rtlCol="0" anchor="t">
            <a:noAutofit/>
          </a:bodyPr>
          <a:lstStyle/>
          <a:p>
            <a:r>
              <a:rPr lang="tr-TR" sz="2800" b="1" dirty="0">
                <a:solidFill>
                  <a:srgbClr val="EE1D23"/>
                </a:solidFill>
                <a:latin typeface="Arial" panose="020B0604020202020204" pitchFamily="34" charset="0"/>
                <a:cs typeface="Arial" panose="020B0604020202020204" pitchFamily="34" charset="0"/>
              </a:rPr>
              <a:t>“CUMHURİYETİN 100. YILINDA KADIN” PANELİ </a:t>
            </a:r>
          </a:p>
        </p:txBody>
      </p:sp>
      <p:sp>
        <p:nvSpPr>
          <p:cNvPr id="4" name="Slayt Numarası Yer Tutucusu 3"/>
          <p:cNvSpPr>
            <a:spLocks noGrp="1"/>
          </p:cNvSpPr>
          <p:nvPr>
            <p:ph type="sldNum" sz="quarter" idx="12"/>
          </p:nvPr>
        </p:nvSpPr>
        <p:spPr/>
        <p:txBody>
          <a:bodyPr/>
          <a:lstStyle/>
          <a:p>
            <a:fld id="{48F63A3B-78C7-47BE-AE5E-E10140E04643}" type="slidenum">
              <a:rPr lang="en-US" smtClean="0"/>
              <a:t>8</a:t>
            </a:fld>
            <a:endParaRPr lang="en-US" dirty="0"/>
          </a:p>
        </p:txBody>
      </p:sp>
      <p:sp>
        <p:nvSpPr>
          <p:cNvPr id="5" name="Metin kutusu 4">
            <a:extLst>
              <a:ext uri="{FF2B5EF4-FFF2-40B4-BE49-F238E27FC236}">
                <a16:creationId xmlns:a16="http://schemas.microsoft.com/office/drawing/2014/main" id="{4BB69D43-7361-4C01-AC56-24A401C2E181}"/>
              </a:ext>
            </a:extLst>
          </p:cNvPr>
          <p:cNvSpPr txBox="1"/>
          <p:nvPr/>
        </p:nvSpPr>
        <p:spPr>
          <a:xfrm>
            <a:off x="1240972" y="2492825"/>
            <a:ext cx="9563877" cy="2585323"/>
          </a:xfrm>
          <a:prstGeom prst="rect">
            <a:avLst/>
          </a:prstGeom>
          <a:noFill/>
        </p:spPr>
        <p:txBody>
          <a:bodyPr wrap="square" rtlCol="0">
            <a:spAutoFit/>
          </a:bodyPr>
          <a:lstStyle/>
          <a:p>
            <a:pPr marL="285750" indent="-285750" algn="just">
              <a:buFont typeface="Wingdings" panose="05000000000000000000" pitchFamily="2" charset="2"/>
              <a:buChar char="§"/>
            </a:pPr>
            <a:r>
              <a:rPr lang="tr-TR" dirty="0"/>
              <a:t>Çanakkale </a:t>
            </a:r>
            <a:r>
              <a:rPr lang="tr-TR" dirty="0" err="1"/>
              <a:t>Onsekiz</a:t>
            </a:r>
            <a:r>
              <a:rPr lang="tr-TR" dirty="0"/>
              <a:t> Mart Üniversitesi Kadın ve Aile Çalışmaları Uygulama ve Araştırma Merkezi (KAM), Aile Sosyal Hizmetler İl Müdürlüğü ve Kadın ve Demokrasi Vakfı işbirliğinde 25 Kasım Kadına Yönelik Şiddetle Mücadele Günü etkinlikleri çerçevesinde “Cumhuriyetin 100. Yılında Kadın” konulu panel düzenlendi.</a:t>
            </a:r>
          </a:p>
          <a:p>
            <a:pPr marL="285750" indent="-285750" algn="just">
              <a:buFont typeface="Wingdings" panose="05000000000000000000" pitchFamily="2" charset="2"/>
              <a:buChar char="§"/>
            </a:pPr>
            <a:endParaRPr lang="tr-TR" dirty="0"/>
          </a:p>
          <a:p>
            <a:pPr marL="285750" indent="-285750" algn="just">
              <a:buFont typeface="Wingdings" panose="05000000000000000000" pitchFamily="2" charset="2"/>
              <a:buChar char="§"/>
            </a:pPr>
            <a:r>
              <a:rPr lang="tr-TR" dirty="0" err="1"/>
              <a:t>Troia</a:t>
            </a:r>
            <a:r>
              <a:rPr lang="tr-TR" dirty="0"/>
              <a:t> Kültür Merkezinde gerçekleşen panele; Vali İlhami AKTAŞ, Cumhuriyet Başsavcısı Altuğ Kürşat ŞAHİN, Rektör Vekili Prof. Dr. Dinçay KÖKSAL, Rektör Yardımcısı Evren Karayel GÖKKAYA, Baro Başkanı Av. Hande KESKİN, İl Müdürleri, Rektör Danışmanı </a:t>
            </a:r>
            <a:r>
              <a:rPr lang="tr-TR" dirty="0" err="1"/>
              <a:t>Öğr</a:t>
            </a:r>
            <a:r>
              <a:rPr lang="tr-TR" dirty="0"/>
              <a:t>. Gör. İlker GÜLCEMAL, akademik personeller ve öğrenciler katıldı. </a:t>
            </a:r>
          </a:p>
        </p:txBody>
      </p:sp>
    </p:spTree>
    <p:extLst>
      <p:ext uri="{BB962C8B-B14F-4D97-AF65-F5344CB8AC3E}">
        <p14:creationId xmlns:p14="http://schemas.microsoft.com/office/powerpoint/2010/main" val="167328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6414"/>
            <a:ext cx="12192000" cy="1905000"/>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
            <a:ext cx="10058400" cy="1791652"/>
          </a:xfrm>
          <a:prstGeom prst="rect">
            <a:avLst/>
          </a:prstGeom>
        </p:spPr>
      </p:pic>
      <p:sp>
        <p:nvSpPr>
          <p:cNvPr id="3" name="Alt Başlık 2"/>
          <p:cNvSpPr>
            <a:spLocks noGrp="1"/>
          </p:cNvSpPr>
          <p:nvPr>
            <p:ph type="subTitle" idx="1"/>
          </p:nvPr>
        </p:nvSpPr>
        <p:spPr>
          <a:xfrm>
            <a:off x="1491342" y="1127956"/>
            <a:ext cx="9209313" cy="1791652"/>
          </a:xfrm>
        </p:spPr>
        <p:txBody>
          <a:bodyPr vert="horz" lIns="91440" tIns="45720" rIns="91440" bIns="45720" rtlCol="0" anchor="t">
            <a:noAutofit/>
          </a:bodyPr>
          <a:lstStyle/>
          <a:p>
            <a:r>
              <a:rPr lang="tr-TR" sz="2800" b="1" dirty="0">
                <a:solidFill>
                  <a:srgbClr val="EE1D23"/>
                </a:solidFill>
                <a:latin typeface="Arial" panose="020B0604020202020204" pitchFamily="34" charset="0"/>
                <a:cs typeface="Arial" panose="020B0604020202020204" pitchFamily="34" charset="0"/>
              </a:rPr>
              <a:t>“CUMHURİYETİN 100. YILINDA KADIN” PANELİ </a:t>
            </a:r>
          </a:p>
        </p:txBody>
      </p:sp>
      <p:sp>
        <p:nvSpPr>
          <p:cNvPr id="4" name="Slayt Numarası Yer Tutucusu 3"/>
          <p:cNvSpPr>
            <a:spLocks noGrp="1"/>
          </p:cNvSpPr>
          <p:nvPr>
            <p:ph type="sldNum" sz="quarter" idx="12"/>
          </p:nvPr>
        </p:nvSpPr>
        <p:spPr/>
        <p:txBody>
          <a:bodyPr/>
          <a:lstStyle/>
          <a:p>
            <a:fld id="{48F63A3B-78C7-47BE-AE5E-E10140E04643}" type="slidenum">
              <a:rPr lang="en-US" smtClean="0"/>
              <a:t>9</a:t>
            </a:fld>
            <a:endParaRPr lang="en-US" dirty="0"/>
          </a:p>
        </p:txBody>
      </p:sp>
      <p:pic>
        <p:nvPicPr>
          <p:cNvPr id="2" name="Resim 1">
            <a:extLst>
              <a:ext uri="{FF2B5EF4-FFF2-40B4-BE49-F238E27FC236}">
                <a16:creationId xmlns:a16="http://schemas.microsoft.com/office/drawing/2014/main" id="{411F1FE4-23F4-4CA5-936D-B12D85BF71EF}"/>
              </a:ext>
            </a:extLst>
          </p:cNvPr>
          <p:cNvPicPr>
            <a:picLocks noChangeAspect="1"/>
          </p:cNvPicPr>
          <p:nvPr/>
        </p:nvPicPr>
        <p:blipFill>
          <a:blip r:embed="rId4"/>
          <a:stretch>
            <a:fillRect/>
          </a:stretch>
        </p:blipFill>
        <p:spPr>
          <a:xfrm>
            <a:off x="2116493" y="2023782"/>
            <a:ext cx="8220269" cy="3227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412151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4678</TotalTime>
  <Words>538</Words>
  <Application>Microsoft Office PowerPoint</Application>
  <PresentationFormat>Geniş ekran</PresentationFormat>
  <Paragraphs>40</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comu</dc:creator>
  <cp:lastModifiedBy>Meral Kurtulmus</cp:lastModifiedBy>
  <cp:revision>2244</cp:revision>
  <dcterms:created xsi:type="dcterms:W3CDTF">2022-04-13T09:27:18Z</dcterms:created>
  <dcterms:modified xsi:type="dcterms:W3CDTF">2024-01-09T09:27:23Z</dcterms:modified>
</cp:coreProperties>
</file>