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4" r:id="rId3"/>
    <p:sldId id="258" r:id="rId4"/>
    <p:sldId id="259" r:id="rId5"/>
    <p:sldId id="260" r:id="rId6"/>
    <p:sldId id="261" r:id="rId7"/>
    <p:sldId id="262" r:id="rId8"/>
    <p:sldId id="263" r:id="rId9"/>
    <p:sldId id="265" r:id="rId10"/>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81"/>
  </p:normalViewPr>
  <p:slideViewPr>
    <p:cSldViewPr snapToGrid="0">
      <p:cViewPr varScale="1">
        <p:scale>
          <a:sx n="95" d="100"/>
          <a:sy n="95" d="100"/>
        </p:scale>
        <p:origin x="112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p:cNvSpPr>
            <a:spLocks noGrp="1"/>
          </p:cNvSpPr>
          <p:nvPr>
            <p:ph type="dt" sz="half" idx="10"/>
          </p:nvPr>
        </p:nvSpPr>
        <p:spPr/>
        <p:txBody>
          <a:bodyPr/>
          <a:lstStyle/>
          <a:p>
            <a:fld id="{1CB270BC-6282-4C70-9327-21A0047A2CAC}" type="datetimeFigureOut">
              <a:rPr lang="tr-TR" smtClean="0"/>
              <a:t>19.04.2024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294D481-1FC8-4EE1-BA6C-188DFCAEA7A5}" type="slidenum">
              <a:rPr lang="tr-TR" smtClean="0"/>
              <a:t>‹#›</a:t>
            </a:fld>
            <a:endParaRPr lang="tr-TR"/>
          </a:p>
        </p:txBody>
      </p:sp>
    </p:spTree>
    <p:extLst>
      <p:ext uri="{BB962C8B-B14F-4D97-AF65-F5344CB8AC3E}">
        <p14:creationId xmlns:p14="http://schemas.microsoft.com/office/powerpoint/2010/main" val="12964718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1CB270BC-6282-4C70-9327-21A0047A2CAC}" type="datetimeFigureOut">
              <a:rPr lang="tr-TR" smtClean="0"/>
              <a:t>19.04.2024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294D481-1FC8-4EE1-BA6C-188DFCAEA7A5}" type="slidenum">
              <a:rPr lang="tr-TR" smtClean="0"/>
              <a:t>‹#›</a:t>
            </a:fld>
            <a:endParaRPr lang="tr-TR"/>
          </a:p>
        </p:txBody>
      </p:sp>
    </p:spTree>
    <p:extLst>
      <p:ext uri="{BB962C8B-B14F-4D97-AF65-F5344CB8AC3E}">
        <p14:creationId xmlns:p14="http://schemas.microsoft.com/office/powerpoint/2010/main" val="37235735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1CB270BC-6282-4C70-9327-21A0047A2CAC}" type="datetimeFigureOut">
              <a:rPr lang="tr-TR" smtClean="0"/>
              <a:t>19.04.2024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294D481-1FC8-4EE1-BA6C-188DFCAEA7A5}" type="slidenum">
              <a:rPr lang="tr-TR" smtClean="0"/>
              <a:t>‹#›</a:t>
            </a:fld>
            <a:endParaRPr lang="tr-TR"/>
          </a:p>
        </p:txBody>
      </p:sp>
    </p:spTree>
    <p:extLst>
      <p:ext uri="{BB962C8B-B14F-4D97-AF65-F5344CB8AC3E}">
        <p14:creationId xmlns:p14="http://schemas.microsoft.com/office/powerpoint/2010/main" val="2773256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1CB270BC-6282-4C70-9327-21A0047A2CAC}" type="datetimeFigureOut">
              <a:rPr lang="tr-TR" smtClean="0"/>
              <a:t>19.04.2024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294D481-1FC8-4EE1-BA6C-188DFCAEA7A5}" type="slidenum">
              <a:rPr lang="tr-TR" smtClean="0"/>
              <a:t>‹#›</a:t>
            </a:fld>
            <a:endParaRPr lang="tr-TR"/>
          </a:p>
        </p:txBody>
      </p:sp>
    </p:spTree>
    <p:extLst>
      <p:ext uri="{BB962C8B-B14F-4D97-AF65-F5344CB8AC3E}">
        <p14:creationId xmlns:p14="http://schemas.microsoft.com/office/powerpoint/2010/main" val="84626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p:cNvSpPr>
            <a:spLocks noGrp="1"/>
          </p:cNvSpPr>
          <p:nvPr>
            <p:ph type="dt" sz="half" idx="10"/>
          </p:nvPr>
        </p:nvSpPr>
        <p:spPr/>
        <p:txBody>
          <a:bodyPr/>
          <a:lstStyle/>
          <a:p>
            <a:fld id="{1CB270BC-6282-4C70-9327-21A0047A2CAC}" type="datetimeFigureOut">
              <a:rPr lang="tr-TR" smtClean="0"/>
              <a:t>19.04.2024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294D481-1FC8-4EE1-BA6C-188DFCAEA7A5}" type="slidenum">
              <a:rPr lang="tr-TR" smtClean="0"/>
              <a:t>‹#›</a:t>
            </a:fld>
            <a:endParaRPr lang="tr-TR"/>
          </a:p>
        </p:txBody>
      </p:sp>
    </p:spTree>
    <p:extLst>
      <p:ext uri="{BB962C8B-B14F-4D97-AF65-F5344CB8AC3E}">
        <p14:creationId xmlns:p14="http://schemas.microsoft.com/office/powerpoint/2010/main" val="6973703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1CB270BC-6282-4C70-9327-21A0047A2CAC}" type="datetimeFigureOut">
              <a:rPr lang="tr-TR" smtClean="0"/>
              <a:t>19.04.2024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4294D481-1FC8-4EE1-BA6C-188DFCAEA7A5}" type="slidenum">
              <a:rPr lang="tr-TR" smtClean="0"/>
              <a:t>‹#›</a:t>
            </a:fld>
            <a:endParaRPr lang="tr-TR"/>
          </a:p>
        </p:txBody>
      </p:sp>
    </p:spTree>
    <p:extLst>
      <p:ext uri="{BB962C8B-B14F-4D97-AF65-F5344CB8AC3E}">
        <p14:creationId xmlns:p14="http://schemas.microsoft.com/office/powerpoint/2010/main" val="2190266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1CB270BC-6282-4C70-9327-21A0047A2CAC}" type="datetimeFigureOut">
              <a:rPr lang="tr-TR" smtClean="0"/>
              <a:t>19.04.2024</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4294D481-1FC8-4EE1-BA6C-188DFCAEA7A5}" type="slidenum">
              <a:rPr lang="tr-TR" smtClean="0"/>
              <a:t>‹#›</a:t>
            </a:fld>
            <a:endParaRPr lang="tr-TR"/>
          </a:p>
        </p:txBody>
      </p:sp>
    </p:spTree>
    <p:extLst>
      <p:ext uri="{BB962C8B-B14F-4D97-AF65-F5344CB8AC3E}">
        <p14:creationId xmlns:p14="http://schemas.microsoft.com/office/powerpoint/2010/main" val="8776018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1CB270BC-6282-4C70-9327-21A0047A2CAC}" type="datetimeFigureOut">
              <a:rPr lang="tr-TR" smtClean="0"/>
              <a:t>19.04.2024</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4294D481-1FC8-4EE1-BA6C-188DFCAEA7A5}" type="slidenum">
              <a:rPr lang="tr-TR" smtClean="0"/>
              <a:t>‹#›</a:t>
            </a:fld>
            <a:endParaRPr lang="tr-TR"/>
          </a:p>
        </p:txBody>
      </p:sp>
    </p:spTree>
    <p:extLst>
      <p:ext uri="{BB962C8B-B14F-4D97-AF65-F5344CB8AC3E}">
        <p14:creationId xmlns:p14="http://schemas.microsoft.com/office/powerpoint/2010/main" val="20009749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1CB270BC-6282-4C70-9327-21A0047A2CAC}" type="datetimeFigureOut">
              <a:rPr lang="tr-TR" smtClean="0"/>
              <a:t>19.04.2024</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4294D481-1FC8-4EE1-BA6C-188DFCAEA7A5}" type="slidenum">
              <a:rPr lang="tr-TR" smtClean="0"/>
              <a:t>‹#›</a:t>
            </a:fld>
            <a:endParaRPr lang="tr-TR"/>
          </a:p>
        </p:txBody>
      </p:sp>
    </p:spTree>
    <p:extLst>
      <p:ext uri="{BB962C8B-B14F-4D97-AF65-F5344CB8AC3E}">
        <p14:creationId xmlns:p14="http://schemas.microsoft.com/office/powerpoint/2010/main" val="31336796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1CB270BC-6282-4C70-9327-21A0047A2CAC}" type="datetimeFigureOut">
              <a:rPr lang="tr-TR" smtClean="0"/>
              <a:t>19.04.2024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4294D481-1FC8-4EE1-BA6C-188DFCAEA7A5}" type="slidenum">
              <a:rPr lang="tr-TR" smtClean="0"/>
              <a:t>‹#›</a:t>
            </a:fld>
            <a:endParaRPr lang="tr-TR"/>
          </a:p>
        </p:txBody>
      </p:sp>
    </p:spTree>
    <p:extLst>
      <p:ext uri="{BB962C8B-B14F-4D97-AF65-F5344CB8AC3E}">
        <p14:creationId xmlns:p14="http://schemas.microsoft.com/office/powerpoint/2010/main" val="35470397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1CB270BC-6282-4C70-9327-21A0047A2CAC}" type="datetimeFigureOut">
              <a:rPr lang="tr-TR" smtClean="0"/>
              <a:t>19.04.2024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4294D481-1FC8-4EE1-BA6C-188DFCAEA7A5}" type="slidenum">
              <a:rPr lang="tr-TR" smtClean="0"/>
              <a:t>‹#›</a:t>
            </a:fld>
            <a:endParaRPr lang="tr-TR"/>
          </a:p>
        </p:txBody>
      </p:sp>
    </p:spTree>
    <p:extLst>
      <p:ext uri="{BB962C8B-B14F-4D97-AF65-F5344CB8AC3E}">
        <p14:creationId xmlns:p14="http://schemas.microsoft.com/office/powerpoint/2010/main" val="3168527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B270BC-6282-4C70-9327-21A0047A2CAC}" type="datetimeFigureOut">
              <a:rPr lang="tr-TR" smtClean="0"/>
              <a:t>19.04.2024</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94D481-1FC8-4EE1-BA6C-188DFCAEA7A5}" type="slidenum">
              <a:rPr lang="tr-TR" smtClean="0"/>
              <a:t>‹#›</a:t>
            </a:fld>
            <a:endParaRPr lang="tr-TR"/>
          </a:p>
        </p:txBody>
      </p:sp>
    </p:spTree>
    <p:extLst>
      <p:ext uri="{BB962C8B-B14F-4D97-AF65-F5344CB8AC3E}">
        <p14:creationId xmlns:p14="http://schemas.microsoft.com/office/powerpoint/2010/main" val="8848418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oe.egitim.comu.edu.tr/arsiv/haberler/engelliler-haftasi-farkindalik-etkinligi-r88.html"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Freeform: Shape 11">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Unvan 1"/>
          <p:cNvSpPr>
            <a:spLocks noGrp="1"/>
          </p:cNvSpPr>
          <p:nvPr>
            <p:ph type="ctrTitle"/>
          </p:nvPr>
        </p:nvSpPr>
        <p:spPr>
          <a:xfrm>
            <a:off x="1524003" y="1999615"/>
            <a:ext cx="9144000" cy="2764028"/>
          </a:xfrm>
        </p:spPr>
        <p:txBody>
          <a:bodyPr anchor="ctr">
            <a:normAutofit/>
          </a:bodyPr>
          <a:lstStyle/>
          <a:p>
            <a:r>
              <a:rPr lang="tr-TR" sz="6100"/>
              <a:t>Zihinsel Engelli Çocuklar Eğitimi Uygulama ve Araştırma Merkezi (ZEÇEM)</a:t>
            </a:r>
          </a:p>
        </p:txBody>
      </p:sp>
      <p:sp>
        <p:nvSpPr>
          <p:cNvPr id="3" name="Alt Başlık 2"/>
          <p:cNvSpPr>
            <a:spLocks noGrp="1"/>
          </p:cNvSpPr>
          <p:nvPr>
            <p:ph type="subTitle" idx="1"/>
          </p:nvPr>
        </p:nvSpPr>
        <p:spPr>
          <a:xfrm>
            <a:off x="1966912" y="5645150"/>
            <a:ext cx="8258176" cy="631825"/>
          </a:xfrm>
        </p:spPr>
        <p:txBody>
          <a:bodyPr anchor="ctr">
            <a:normAutofit/>
          </a:bodyPr>
          <a:lstStyle/>
          <a:p>
            <a:r>
              <a:rPr lang="tr-TR" sz="2800"/>
              <a:t>2023 Faaliyet Raporu</a:t>
            </a:r>
          </a:p>
        </p:txBody>
      </p:sp>
      <p:sp>
        <p:nvSpPr>
          <p:cNvPr id="14" name="Rectangle 13">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54346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15">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Freeform: Shape 17">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0" name="Freeform: Shape 19">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Unvan 1"/>
          <p:cNvSpPr>
            <a:spLocks noGrp="1"/>
          </p:cNvSpPr>
          <p:nvPr>
            <p:ph type="title"/>
          </p:nvPr>
        </p:nvSpPr>
        <p:spPr>
          <a:xfrm>
            <a:off x="477981" y="1122363"/>
            <a:ext cx="4023360" cy="3204134"/>
          </a:xfrm>
          <a:prstGeom prst="ellipse">
            <a:avLst/>
          </a:prstGeom>
        </p:spPr>
        <p:txBody>
          <a:bodyPr vert="horz" lIns="91440" tIns="45720" rIns="91440" bIns="45720" rtlCol="0" anchor="b">
            <a:normAutofit/>
          </a:bodyPr>
          <a:lstStyle/>
          <a:p>
            <a:r>
              <a:rPr lang="en-US" sz="4800" kern="1200">
                <a:solidFill>
                  <a:schemeClr val="tx1"/>
                </a:solidFill>
                <a:latin typeface="+mj-lt"/>
                <a:ea typeface="+mj-ea"/>
                <a:cs typeface="+mj-cs"/>
              </a:rPr>
              <a:t>Etkinlik 1. </a:t>
            </a:r>
          </a:p>
        </p:txBody>
      </p:sp>
      <p:sp>
        <p:nvSpPr>
          <p:cNvPr id="22" name="Rectangle 21">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4" name="Rectangle 23">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İçerik Yer Tutucusu 3" descr="https://cdn.comu.edu.tr/cms/ekb/foto/63-3-aralik-dunya-engelliler-gunu-firsat-esitligi-tem.jpeg"/>
          <p:cNvPicPr>
            <a:picLocks noGrp="1"/>
          </p:cNvPicPr>
          <p:nvPr>
            <p:ph idx="1"/>
          </p:nvPr>
        </p:nvPicPr>
        <p:blipFill rotWithShape="1">
          <a:blip r:embed="rId2" cstate="print">
            <a:extLst>
              <a:ext uri="{28A0092B-C50C-407E-A947-70E740481C1C}">
                <a14:useLocalDpi xmlns:a14="http://schemas.microsoft.com/office/drawing/2010/main" val="0"/>
              </a:ext>
            </a:extLst>
          </a:blip>
          <a:srcRect t="5545"/>
          <a:stretch/>
        </p:blipFill>
        <p:spPr bwMode="auto">
          <a:xfrm>
            <a:off x="6553983" y="625684"/>
            <a:ext cx="4129581" cy="5455380"/>
          </a:xfrm>
          <a:prstGeom prst="rect">
            <a:avLst/>
          </a:prstGeom>
          <a:noFill/>
          <a:extLst>
            <a:ext uri="{53640926-AAD7-44D8-BBD7-CCE9431645EC}">
              <a14:shadowObscured xmlns:a14="http://schemas.microsoft.com/office/drawing/2010/main"/>
            </a:ext>
          </a:extLst>
        </p:spPr>
      </p:pic>
    </p:spTree>
    <p:extLst>
      <p:ext uri="{BB962C8B-B14F-4D97-AF65-F5344CB8AC3E}">
        <p14:creationId xmlns:p14="http://schemas.microsoft.com/office/powerpoint/2010/main" val="11324544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94AA2BD-2E3F-4B1D-8127-5744B81153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Unvan 1"/>
          <p:cNvSpPr>
            <a:spLocks noGrp="1"/>
          </p:cNvSpPr>
          <p:nvPr>
            <p:ph type="title"/>
          </p:nvPr>
        </p:nvSpPr>
        <p:spPr>
          <a:xfrm>
            <a:off x="411480" y="987552"/>
            <a:ext cx="4485861" cy="1088136"/>
          </a:xfrm>
        </p:spPr>
        <p:txBody>
          <a:bodyPr anchor="b">
            <a:normAutofit/>
          </a:bodyPr>
          <a:lstStyle/>
          <a:p>
            <a:r>
              <a:rPr lang="tr-TR" sz="3400" b="1"/>
              <a:t>3 Aralık Dünya Engelliler Günü Farkındalık Etkinliği</a:t>
            </a:r>
            <a:endParaRPr lang="tr-TR" sz="3400"/>
          </a:p>
        </p:txBody>
      </p:sp>
      <p:sp>
        <p:nvSpPr>
          <p:cNvPr id="12" name="Rectangle 11">
            <a:extLst>
              <a:ext uri="{FF2B5EF4-FFF2-40B4-BE49-F238E27FC236}">
                <a16:creationId xmlns:a16="http://schemas.microsoft.com/office/drawing/2014/main" id="{4BD02261-2DC8-4AA8-9E16-7751AE892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4" name="Rectangle 13">
            <a:extLst>
              <a:ext uri="{FF2B5EF4-FFF2-40B4-BE49-F238E27FC236}">
                <a16:creationId xmlns:a16="http://schemas.microsoft.com/office/drawing/2014/main" id="{3D752CF2-2291-40B5-B462-C17B174C1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6000"/>
            <a:ext cx="43891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İçerik Yer Tutucusu 2"/>
          <p:cNvSpPr>
            <a:spLocks noGrp="1"/>
          </p:cNvSpPr>
          <p:nvPr>
            <p:ph idx="1"/>
          </p:nvPr>
        </p:nvSpPr>
        <p:spPr>
          <a:xfrm>
            <a:off x="411479" y="2688336"/>
            <a:ext cx="4498848" cy="3584448"/>
          </a:xfrm>
        </p:spPr>
        <p:txBody>
          <a:bodyPr anchor="t">
            <a:normAutofit/>
          </a:bodyPr>
          <a:lstStyle/>
          <a:p>
            <a:r>
              <a:rPr lang="tr-TR" sz="1500"/>
              <a:t>3 Aralık Dünya Engelliler Günü etkinlikleri kapsamında Engelli Öğrenci Birimi ve Zihinsel Engelli Çocuklar Eğitimi Uygulama ve Araştırma Merkezi(ZEÇEM) iş birliğinde Fırsat Eşitliği Temelinde Kapsayıcılık Temalı bir panel düzenlenmiştir. Etkinliğe; Çanakkale Vali Vekili Hakkı Uzun, Çanakkale Onsekiz Mart Üniversitesi (ÇOMÜ) Rektörü Prof. Dr. R Cüneyt Erenoğlu, Rektör Yardımcıları Prof. Dr. Dinçay Köksal ve Prof. Dr. Evren Karayel Gökkaya, Zihinsel Engelli Çocuklar Eğitimi Uygulama ve Araştırma Merkezi(ZEÇEM) merkez müdürü ve Engelli Öğrenci Birimi Koordinatörü olarak görev yapmakta olan Dr. Öğr. Üyesi Sinan Kalkan ile üniversite mensupları katılmıştır. </a:t>
            </a:r>
          </a:p>
        </p:txBody>
      </p:sp>
      <p:pic>
        <p:nvPicPr>
          <p:cNvPr id="5" name="Resim 4" descr="https://cdn.comu.edu.tr/cms/ekb/foto/67-3-aralik-dunya-engelliler-gunu-farkindalik-etkinli.jpg"/>
          <p:cNvPicPr/>
          <p:nvPr/>
        </p:nvPicPr>
        <p:blipFill rotWithShape="1">
          <a:blip r:embed="rId2">
            <a:extLst>
              <a:ext uri="{28A0092B-C50C-407E-A947-70E740481C1C}">
                <a14:useLocalDpi xmlns:a14="http://schemas.microsoft.com/office/drawing/2010/main" val="0"/>
              </a:ext>
            </a:extLst>
          </a:blip>
          <a:srcRect l="8960" r="24036" b="-1"/>
          <a:stretch/>
        </p:blipFill>
        <p:spPr bwMode="auto">
          <a:xfrm>
            <a:off x="5308052" y="10"/>
            <a:ext cx="6883948" cy="6857990"/>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noFill/>
          <a:effectLst>
            <a:outerShdw blurRad="50800" dist="38100" dir="10800000" algn="r" rotWithShape="0">
              <a:schemeClr val="bg1">
                <a:lumMod val="85000"/>
                <a:alpha val="30000"/>
              </a:schemeClr>
            </a:outerShdw>
          </a:effectLst>
        </p:spPr>
      </p:pic>
    </p:spTree>
    <p:extLst>
      <p:ext uri="{BB962C8B-B14F-4D97-AF65-F5344CB8AC3E}">
        <p14:creationId xmlns:p14="http://schemas.microsoft.com/office/powerpoint/2010/main" val="39481807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Unvan 1"/>
          <p:cNvSpPr>
            <a:spLocks noGrp="1"/>
          </p:cNvSpPr>
          <p:nvPr>
            <p:ph type="title"/>
          </p:nvPr>
        </p:nvSpPr>
        <p:spPr>
          <a:xfrm>
            <a:off x="5297762" y="329184"/>
            <a:ext cx="6251110" cy="1783080"/>
          </a:xfrm>
        </p:spPr>
        <p:txBody>
          <a:bodyPr anchor="b">
            <a:normAutofit/>
          </a:bodyPr>
          <a:lstStyle/>
          <a:p>
            <a:endParaRPr lang="tr-TR" sz="5400"/>
          </a:p>
        </p:txBody>
      </p:sp>
      <p:pic>
        <p:nvPicPr>
          <p:cNvPr id="4" name="Resim 3" descr="https://cdn.comu.edu.tr/cms/ekb/galeri/241-06122023.jpg"/>
          <p:cNvPicPr/>
          <p:nvPr/>
        </p:nvPicPr>
        <p:blipFill rotWithShape="1">
          <a:blip r:embed="rId2">
            <a:extLst>
              <a:ext uri="{28A0092B-C50C-407E-A947-70E740481C1C}">
                <a14:useLocalDpi xmlns:a14="http://schemas.microsoft.com/office/drawing/2010/main" val="0"/>
              </a:ext>
            </a:extLst>
          </a:blip>
          <a:srcRect t="1710" r="-1" b="-1"/>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53640926-AAD7-44D8-BBD7-CCE9431645EC}">
              <a14:shadowObscured xmlns:a14="http://schemas.microsoft.com/office/drawing/2010/main"/>
            </a:ext>
          </a:extLst>
        </p:spPr>
      </p:pic>
      <p:sp>
        <p:nvSpPr>
          <p:cNvPr id="11"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p:cNvSpPr>
            <a:spLocks noGrp="1"/>
          </p:cNvSpPr>
          <p:nvPr>
            <p:ph idx="1"/>
          </p:nvPr>
        </p:nvSpPr>
        <p:spPr>
          <a:xfrm>
            <a:off x="5297762" y="2706624"/>
            <a:ext cx="6251110" cy="3483864"/>
          </a:xfrm>
        </p:spPr>
        <p:txBody>
          <a:bodyPr>
            <a:normAutofit/>
          </a:bodyPr>
          <a:lstStyle/>
          <a:p>
            <a:r>
              <a:rPr lang="tr-TR" sz="2200"/>
              <a:t>ÇOMÜ Devlet Konservatuvarı Öğretim Üyesi Dr. Öğr. Üyesi Ayşegül Göklen Yılmaz, Konservatuvar Öğrencileri Ali Onur Sarı ve Ayşe Tuğçe Kılınç ile ÇOMÜ Lisansüstü Eğitim Enstitüsü Müzik Anasanat Dalı Yüksek Lisans Öğrencisi Batuhan Kil tarafından müzik dinletisi gerçekleştirilmiştir. </a:t>
            </a:r>
          </a:p>
          <a:p>
            <a:endParaRPr lang="tr-TR" sz="2200"/>
          </a:p>
        </p:txBody>
      </p:sp>
    </p:spTree>
    <p:extLst>
      <p:ext uri="{BB962C8B-B14F-4D97-AF65-F5344CB8AC3E}">
        <p14:creationId xmlns:p14="http://schemas.microsoft.com/office/powerpoint/2010/main" val="36332240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Unvan 1"/>
          <p:cNvSpPr>
            <a:spLocks noGrp="1"/>
          </p:cNvSpPr>
          <p:nvPr>
            <p:ph type="title"/>
          </p:nvPr>
        </p:nvSpPr>
        <p:spPr>
          <a:xfrm>
            <a:off x="5297762" y="329184"/>
            <a:ext cx="6251110" cy="1783080"/>
          </a:xfrm>
        </p:spPr>
        <p:txBody>
          <a:bodyPr anchor="b">
            <a:normAutofit/>
          </a:bodyPr>
          <a:lstStyle/>
          <a:p>
            <a:endParaRPr lang="tr-TR" sz="5400"/>
          </a:p>
        </p:txBody>
      </p:sp>
      <p:pic>
        <p:nvPicPr>
          <p:cNvPr id="14" name="Picture 13" descr="Rafların göründüğü bulanık soyut halk kütüphanesi">
            <a:extLst>
              <a:ext uri="{FF2B5EF4-FFF2-40B4-BE49-F238E27FC236}">
                <a16:creationId xmlns:a16="http://schemas.microsoft.com/office/drawing/2014/main" id="{E76C9344-A465-E73A-3C79-34DE1CA49631}"/>
              </a:ext>
            </a:extLst>
          </p:cNvPr>
          <p:cNvPicPr>
            <a:picLocks noChangeAspect="1"/>
          </p:cNvPicPr>
          <p:nvPr/>
        </p:nvPicPr>
        <p:blipFill rotWithShape="1">
          <a:blip r:embed="rId2"/>
          <a:srcRect l="16165" r="38504"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20"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p:cNvSpPr>
            <a:spLocks noGrp="1"/>
          </p:cNvSpPr>
          <p:nvPr>
            <p:ph idx="1"/>
          </p:nvPr>
        </p:nvSpPr>
        <p:spPr>
          <a:xfrm>
            <a:off x="5297762" y="2706624"/>
            <a:ext cx="6251110" cy="3483864"/>
          </a:xfrm>
        </p:spPr>
        <p:txBody>
          <a:bodyPr>
            <a:normAutofit/>
          </a:bodyPr>
          <a:lstStyle/>
          <a:p>
            <a:r>
              <a:rPr lang="tr-TR" sz="1200"/>
              <a:t>Ayrıca panelde, ÇOMÜ Devlet Konservatuvarı Öğretim Üyesi Dr. Öğr. Üyesi Ayşegül Göklen Yılmaz'ın moderatörlüğünde engelli bireylerin hakları ve yaşamlarına dikkat çekmek amacıyla müzik dinletisi gerçekleştirilmiştir. Panelistler, engelli bireylerin başarı hikayeleri paylaşarak engellerin aşılabileceği vurgulanmıştır. </a:t>
            </a:r>
          </a:p>
          <a:p>
            <a:r>
              <a:rPr lang="tr-TR" sz="1200"/>
              <a:t>Panelde, Üniversitenin fırsat eşitliği ve kapsayıcılık temelindeki çalışmaları ön plana çıkarılmıştır. Rektör Yardımcısı Prof. Dr. Evren Karayel Gökkaya, Üniversitenin her birey için eşit fırsatları sağlama ve kapsayıcı bir öğrenme ortamı oluşturma taahhüdünü vurgulamıştır. Panelistler, Üniversitenin dezavantajlı öğrencilerin öğrenimlerini desteklemek amacıyla yönetsel düzenlemeler yaptığını belirtilmiştir.</a:t>
            </a:r>
          </a:p>
          <a:p>
            <a:r>
              <a:rPr lang="tr-TR" sz="1200"/>
              <a:t>Panelistler, engelli bireylerin eğitim süreçlerinde karşılaştıkları zorlukları ve çözüm önerilerini paylaştılar. Otizmli bir çocuğun velisi olan Aydın Kil, çocuğunun özel eğitim süreciyle problemli davranışlarının azaldığını ve benzer durumlar yaşayan ebeveynlere destek olmaları gerektiğini vurguladı 3. Panelistler, Üniversitenin engelsiz bir üniversite olma hedefi doğrultusunda fırsat eşitliği sunan ve erişilebilir bir ortam yaratma çabalarını taktir etmişlerdir.</a:t>
            </a:r>
          </a:p>
          <a:p>
            <a:endParaRPr lang="tr-TR" sz="1200"/>
          </a:p>
        </p:txBody>
      </p:sp>
    </p:spTree>
    <p:extLst>
      <p:ext uri="{BB962C8B-B14F-4D97-AF65-F5344CB8AC3E}">
        <p14:creationId xmlns:p14="http://schemas.microsoft.com/office/powerpoint/2010/main" val="42239181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Unvan 1"/>
          <p:cNvSpPr>
            <a:spLocks noGrp="1"/>
          </p:cNvSpPr>
          <p:nvPr>
            <p:ph type="title"/>
          </p:nvPr>
        </p:nvSpPr>
        <p:spPr>
          <a:xfrm>
            <a:off x="838200" y="365125"/>
            <a:ext cx="5393361" cy="1325563"/>
          </a:xfrm>
        </p:spPr>
        <p:txBody>
          <a:bodyPr>
            <a:normAutofit fontScale="90000"/>
          </a:bodyPr>
          <a:lstStyle/>
          <a:p>
            <a:r>
              <a:rPr lang="tr-TR" dirty="0"/>
              <a:t> </a:t>
            </a:r>
            <a:r>
              <a:rPr lang="tr-TR" b="1" dirty="0"/>
              <a:t>Etkinlik 2</a:t>
            </a:r>
            <a:r>
              <a:rPr lang="tr-TR" dirty="0"/>
              <a:t>. </a:t>
            </a:r>
            <a:br>
              <a:rPr lang="tr-TR" dirty="0"/>
            </a:br>
            <a:r>
              <a:rPr lang="tr-TR" dirty="0"/>
              <a:t>Engelliler Haftası Etkinliği</a:t>
            </a:r>
          </a:p>
        </p:txBody>
      </p:sp>
      <p:sp>
        <p:nvSpPr>
          <p:cNvPr id="3" name="İçerik Yer Tutucusu 2"/>
          <p:cNvSpPr>
            <a:spLocks noGrp="1"/>
          </p:cNvSpPr>
          <p:nvPr>
            <p:ph idx="1"/>
          </p:nvPr>
        </p:nvSpPr>
        <p:spPr>
          <a:xfrm>
            <a:off x="838200" y="1825625"/>
            <a:ext cx="5393361" cy="4351338"/>
          </a:xfrm>
        </p:spPr>
        <p:txBody>
          <a:bodyPr>
            <a:normAutofit/>
          </a:bodyPr>
          <a:lstStyle/>
          <a:p>
            <a:r>
              <a:rPr lang="tr-TR" sz="1300"/>
              <a:t>Çocuk Eğitimi Uygulama ve Araştırma Merkezi ile Zihinsel Engelli Çocuklar Eğitimi Uygulama ve Araştırma Merkezi </a:t>
            </a:r>
            <a:r>
              <a:rPr lang="tr-TR" sz="1300" err="1"/>
              <a:t>işbirliğiye</a:t>
            </a:r>
            <a:r>
              <a:rPr lang="tr-TR" sz="1300"/>
              <a:t> 15 Mayıs Pazartesi günü ÇOMÜ </a:t>
            </a:r>
            <a:r>
              <a:rPr lang="tr-TR" sz="1300" err="1"/>
              <a:t>Kreş'te</a:t>
            </a:r>
            <a:r>
              <a:rPr lang="tr-TR" sz="1300"/>
              <a:t> öğrenim gören öğrencilere Engelliler Haftası (10-16 Mayıs) kapsamında farkındalık eğitimi gerçekleştirildi.</a:t>
            </a:r>
          </a:p>
          <a:p>
            <a:r>
              <a:rPr lang="tr-TR" sz="1300"/>
              <a:t>Eğitim Fakültesi Özel Eğitim Bölümü öğretim üyesi Dr. Öğr. </a:t>
            </a:r>
            <a:r>
              <a:rPr lang="tr-TR" sz="1300" err="1"/>
              <a:t>Üy</a:t>
            </a:r>
            <a:r>
              <a:rPr lang="tr-TR" sz="1300"/>
              <a:t>. Sinan KALKAN koordinatörlüğünde Arş. Gör. Fadime ERKAN ve Arş. Gör. Melek İMAMOĞLU tarafından öğrencilere engelli bireylerin yaşadığı zorlukları anlamak, sorunlarına dikkat çekmek ve eşit yaşam hakları konusunda farkındalık oluşturmak amacıyla etkinlikler yapıldı.</a:t>
            </a:r>
          </a:p>
          <a:p>
            <a:r>
              <a:rPr lang="tr-TR" sz="1300"/>
              <a:t>Etkinlik kapsamında çocuklarla “empati” ve “farkındalık” içerikli oyunlar oynandı. Bu oyunlar ile çocukların kendilerini özel gereksinimli bireylerin yerine koyarak onların duygu ve düşüncelerini anlamaları amaçlanmıştır. Çocuklarla oyun etkinlikleri sonunda “farklılıklarımız” hakkında beyin fırtınası yapılarak bireysel farklılıklara yönelik farkındalık oluşturma üzerine yapılan çalışmalarla etkinlikler sonlandırılmıştır.</a:t>
            </a:r>
          </a:p>
          <a:p>
            <a:r>
              <a:rPr lang="tr-TR" sz="1300"/>
              <a:t>Etkinlik Linki:</a:t>
            </a:r>
            <a:r>
              <a:rPr lang="tr-TR" sz="1300" b="1"/>
              <a:t> </a:t>
            </a:r>
            <a:r>
              <a:rPr lang="tr-TR" sz="1300" b="1" u="sng">
                <a:hlinkClick r:id="rId2"/>
              </a:rPr>
              <a:t>http://oe.egitim.comu.edu.tr/arsiv/haberler/engelliler-haftasi-farkindalik-etkinligi-r88.html</a:t>
            </a:r>
            <a:r>
              <a:rPr lang="tr-TR" sz="1300" b="1"/>
              <a:t> </a:t>
            </a:r>
            <a:endParaRPr lang="tr-TR" sz="1300"/>
          </a:p>
          <a:p>
            <a:endParaRPr lang="tr-TR" sz="1300"/>
          </a:p>
          <a:p>
            <a:endParaRPr lang="tr-TR" sz="1300"/>
          </a:p>
        </p:txBody>
      </p:sp>
      <p:pic>
        <p:nvPicPr>
          <p:cNvPr id="2050" name="Picture 2" descr="https://cdn.comu.edu.tr/cms/egitim.oe/foto/88-engelliler-haftasi-farkindalik-etkinligi.jpeg"/>
          <p:cNvPicPr>
            <a:picLocks noChangeAspect="1" noChangeArrowheads="1"/>
          </p:cNvPicPr>
          <p:nvPr/>
        </p:nvPicPr>
        <p:blipFill rotWithShape="1">
          <a:blip r:embed="rId3">
            <a:extLst>
              <a:ext uri="{28A0092B-C50C-407E-A947-70E740481C1C}">
                <a14:useLocalDpi xmlns:a14="http://schemas.microsoft.com/office/drawing/2010/main" val="0"/>
              </a:ext>
            </a:extLst>
          </a:blip>
          <a:srcRect l="16362" r="8638" b="-1"/>
          <a:stretch/>
        </p:blipFill>
        <p:spPr bwMode="auto">
          <a:xfrm>
            <a:off x="6374920" y="758514"/>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a:noFill/>
          <a:extLst>
            <a:ext uri="{909E8E84-426E-40DD-AFC4-6F175D3DCCD1}">
              <a14:hiddenFill xmlns:a14="http://schemas.microsoft.com/office/drawing/2010/main">
                <a:solidFill>
                  <a:srgbClr val="FFFFFF"/>
                </a:solidFill>
              </a14:hiddenFill>
            </a:ext>
          </a:extLst>
        </p:spPr>
      </p:pic>
      <p:sp>
        <p:nvSpPr>
          <p:cNvPr id="2057"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059"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00757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Unvan 1"/>
          <p:cNvSpPr>
            <a:spLocks noGrp="1"/>
          </p:cNvSpPr>
          <p:nvPr>
            <p:ph type="title"/>
          </p:nvPr>
        </p:nvSpPr>
        <p:spPr>
          <a:xfrm>
            <a:off x="5297762" y="329184"/>
            <a:ext cx="6251110" cy="1783080"/>
          </a:xfrm>
        </p:spPr>
        <p:txBody>
          <a:bodyPr anchor="b">
            <a:normAutofit/>
          </a:bodyPr>
          <a:lstStyle/>
          <a:p>
            <a:r>
              <a:rPr lang="tr-TR" sz="5400" dirty="0"/>
              <a:t>Etkinlik 3. İç ve Dış paydaş Anketi</a:t>
            </a:r>
          </a:p>
        </p:txBody>
      </p:sp>
      <p:pic>
        <p:nvPicPr>
          <p:cNvPr id="5" name="Picture 4" descr="Çoktan seçmeli sınav kağıdı ve kurşun kalem">
            <a:extLst>
              <a:ext uri="{FF2B5EF4-FFF2-40B4-BE49-F238E27FC236}">
                <a16:creationId xmlns:a16="http://schemas.microsoft.com/office/drawing/2014/main" id="{265C4369-0312-BF96-0E48-29DDB67AA3C0}"/>
              </a:ext>
            </a:extLst>
          </p:cNvPr>
          <p:cNvPicPr>
            <a:picLocks noChangeAspect="1"/>
          </p:cNvPicPr>
          <p:nvPr/>
        </p:nvPicPr>
        <p:blipFill rotWithShape="1">
          <a:blip r:embed="rId2"/>
          <a:srcRect l="55857"/>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1"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p:cNvSpPr>
            <a:spLocks noGrp="1"/>
          </p:cNvSpPr>
          <p:nvPr>
            <p:ph idx="1"/>
          </p:nvPr>
        </p:nvSpPr>
        <p:spPr>
          <a:xfrm>
            <a:off x="5297762" y="2706624"/>
            <a:ext cx="6251110" cy="3483864"/>
          </a:xfrm>
        </p:spPr>
        <p:txBody>
          <a:bodyPr>
            <a:normAutofit/>
          </a:bodyPr>
          <a:lstStyle/>
          <a:p>
            <a:r>
              <a:rPr lang="tr-TR" sz="2200"/>
              <a:t> Zihinsel Engelli Çocuklar Eğitimi Uygulama ve Araştırma Merkezi (ZEÇEM)’in iç paydaş ve dış paydaş anketi formu hazırlanarak iç paydaşlara ve dış paydaşlara gönderilmiştir. Zihinsel Engelli Çocuklar Eğitimi Uygulama ve Araştırma Merkezi (ZEÇEM)’in iç paydaş anketinin yanıtlarının özet raporu aşağıda sunulmuştur;</a:t>
            </a:r>
          </a:p>
          <a:p>
            <a:endParaRPr lang="tr-TR" sz="2200"/>
          </a:p>
        </p:txBody>
      </p:sp>
    </p:spTree>
    <p:extLst>
      <p:ext uri="{BB962C8B-B14F-4D97-AF65-F5344CB8AC3E}">
        <p14:creationId xmlns:p14="http://schemas.microsoft.com/office/powerpoint/2010/main" val="9591904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4879EFC-8E62-4E00-973C-C45EE9EC6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ketch line">
            <a:extLst>
              <a:ext uri="{FF2B5EF4-FFF2-40B4-BE49-F238E27FC236}">
                <a16:creationId xmlns:a16="http://schemas.microsoft.com/office/drawing/2014/main" id="{D6A9C53F-5F90-40A5-8C85-5412D39C8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0080" y="1850683"/>
            <a:ext cx="3291840" cy="18288"/>
          </a:xfrm>
          <a:custGeom>
            <a:avLst/>
            <a:gdLst>
              <a:gd name="connsiteX0" fmla="*/ 0 w 3291840"/>
              <a:gd name="connsiteY0" fmla="*/ 0 h 18288"/>
              <a:gd name="connsiteX1" fmla="*/ 658368 w 3291840"/>
              <a:gd name="connsiteY1" fmla="*/ 0 h 18288"/>
              <a:gd name="connsiteX2" fmla="*/ 1283818 w 3291840"/>
              <a:gd name="connsiteY2" fmla="*/ 0 h 18288"/>
              <a:gd name="connsiteX3" fmla="*/ 1909267 w 3291840"/>
              <a:gd name="connsiteY3" fmla="*/ 0 h 18288"/>
              <a:gd name="connsiteX4" fmla="*/ 2633472 w 3291840"/>
              <a:gd name="connsiteY4" fmla="*/ 0 h 18288"/>
              <a:gd name="connsiteX5" fmla="*/ 3291840 w 3291840"/>
              <a:gd name="connsiteY5" fmla="*/ 0 h 18288"/>
              <a:gd name="connsiteX6" fmla="*/ 3291840 w 3291840"/>
              <a:gd name="connsiteY6" fmla="*/ 18288 h 18288"/>
              <a:gd name="connsiteX7" fmla="*/ 2633472 w 3291840"/>
              <a:gd name="connsiteY7" fmla="*/ 18288 h 18288"/>
              <a:gd name="connsiteX8" fmla="*/ 2073859 w 3291840"/>
              <a:gd name="connsiteY8" fmla="*/ 18288 h 18288"/>
              <a:gd name="connsiteX9" fmla="*/ 1448410 w 3291840"/>
              <a:gd name="connsiteY9" fmla="*/ 18288 h 18288"/>
              <a:gd name="connsiteX10" fmla="*/ 822960 w 3291840"/>
              <a:gd name="connsiteY10" fmla="*/ 18288 h 18288"/>
              <a:gd name="connsiteX11" fmla="*/ 0 w 3291840"/>
              <a:gd name="connsiteY11" fmla="*/ 18288 h 18288"/>
              <a:gd name="connsiteX12" fmla="*/ 0 w 329184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91840" h="18288" fill="none" extrusionOk="0">
                <a:moveTo>
                  <a:pt x="0" y="0"/>
                </a:moveTo>
                <a:cubicBezTo>
                  <a:pt x="173077" y="-20031"/>
                  <a:pt x="443104" y="6424"/>
                  <a:pt x="658368" y="0"/>
                </a:cubicBezTo>
                <a:cubicBezTo>
                  <a:pt x="873632" y="-6424"/>
                  <a:pt x="1034028" y="11764"/>
                  <a:pt x="1283818" y="0"/>
                </a:cubicBezTo>
                <a:cubicBezTo>
                  <a:pt x="1533608" y="-11764"/>
                  <a:pt x="1691227" y="-30112"/>
                  <a:pt x="1909267" y="0"/>
                </a:cubicBezTo>
                <a:cubicBezTo>
                  <a:pt x="2127307" y="30112"/>
                  <a:pt x="2272465" y="-18735"/>
                  <a:pt x="2633472" y="0"/>
                </a:cubicBezTo>
                <a:cubicBezTo>
                  <a:pt x="2994479" y="18735"/>
                  <a:pt x="3023324" y="-32030"/>
                  <a:pt x="3291840" y="0"/>
                </a:cubicBezTo>
                <a:cubicBezTo>
                  <a:pt x="3291406" y="7551"/>
                  <a:pt x="3291373" y="9822"/>
                  <a:pt x="3291840" y="18288"/>
                </a:cubicBezTo>
                <a:cubicBezTo>
                  <a:pt x="3048445" y="38989"/>
                  <a:pt x="2846548" y="-14400"/>
                  <a:pt x="2633472" y="18288"/>
                </a:cubicBezTo>
                <a:cubicBezTo>
                  <a:pt x="2420396" y="50976"/>
                  <a:pt x="2304099" y="6336"/>
                  <a:pt x="2073859" y="18288"/>
                </a:cubicBezTo>
                <a:cubicBezTo>
                  <a:pt x="1843619" y="30240"/>
                  <a:pt x="1706926" y="10778"/>
                  <a:pt x="1448410" y="18288"/>
                </a:cubicBezTo>
                <a:cubicBezTo>
                  <a:pt x="1189894" y="25798"/>
                  <a:pt x="1002278" y="8992"/>
                  <a:pt x="822960" y="18288"/>
                </a:cubicBezTo>
                <a:cubicBezTo>
                  <a:pt x="643642" y="27585"/>
                  <a:pt x="307039" y="38051"/>
                  <a:pt x="0" y="18288"/>
                </a:cubicBezTo>
                <a:cubicBezTo>
                  <a:pt x="60" y="11696"/>
                  <a:pt x="66" y="3758"/>
                  <a:pt x="0" y="0"/>
                </a:cubicBezTo>
                <a:close/>
              </a:path>
              <a:path w="3291840" h="18288" stroke="0" extrusionOk="0">
                <a:moveTo>
                  <a:pt x="0" y="0"/>
                </a:moveTo>
                <a:cubicBezTo>
                  <a:pt x="195850" y="28018"/>
                  <a:pt x="434891" y="17390"/>
                  <a:pt x="592531" y="0"/>
                </a:cubicBezTo>
                <a:cubicBezTo>
                  <a:pt x="750171" y="-17390"/>
                  <a:pt x="1018709" y="32200"/>
                  <a:pt x="1316736" y="0"/>
                </a:cubicBezTo>
                <a:cubicBezTo>
                  <a:pt x="1614763" y="-32200"/>
                  <a:pt x="1696480" y="-11367"/>
                  <a:pt x="1876349" y="0"/>
                </a:cubicBezTo>
                <a:cubicBezTo>
                  <a:pt x="2056218" y="11367"/>
                  <a:pt x="2193364" y="13433"/>
                  <a:pt x="2435962" y="0"/>
                </a:cubicBezTo>
                <a:cubicBezTo>
                  <a:pt x="2678560" y="-13433"/>
                  <a:pt x="3010901" y="-42367"/>
                  <a:pt x="3291840" y="0"/>
                </a:cubicBezTo>
                <a:cubicBezTo>
                  <a:pt x="3291758" y="4406"/>
                  <a:pt x="3291751" y="9982"/>
                  <a:pt x="3291840" y="18288"/>
                </a:cubicBezTo>
                <a:cubicBezTo>
                  <a:pt x="3108993" y="14228"/>
                  <a:pt x="2952658" y="46900"/>
                  <a:pt x="2666390" y="18288"/>
                </a:cubicBezTo>
                <a:cubicBezTo>
                  <a:pt x="2380122" y="-10324"/>
                  <a:pt x="2263855" y="41055"/>
                  <a:pt x="2040941" y="18288"/>
                </a:cubicBezTo>
                <a:cubicBezTo>
                  <a:pt x="1818027" y="-4479"/>
                  <a:pt x="1675097" y="6509"/>
                  <a:pt x="1415491" y="18288"/>
                </a:cubicBezTo>
                <a:cubicBezTo>
                  <a:pt x="1155885" y="30068"/>
                  <a:pt x="852976" y="36210"/>
                  <a:pt x="691286" y="18288"/>
                </a:cubicBezTo>
                <a:cubicBezTo>
                  <a:pt x="529596" y="366"/>
                  <a:pt x="187183" y="13912"/>
                  <a:pt x="0" y="18288"/>
                </a:cubicBezTo>
                <a:cubicBezTo>
                  <a:pt x="189" y="14288"/>
                  <a:pt x="-703" y="374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çerik Yer Tutucusu 3" descr="metin, yazılım, bilgisayar simgesi, ekran görüntüsü içeren bir resim&#10;&#10;Açıklama otomatik olarak oluşturuldu"/>
          <p:cNvPicPr>
            <a:picLocks noGrp="1"/>
          </p:cNvPicPr>
          <p:nvPr>
            <p:ph idx="1"/>
          </p:nvPr>
        </p:nvPicPr>
        <p:blipFill rotWithShape="1">
          <a:blip r:embed="rId2" cstate="print">
            <a:extLst>
              <a:ext uri="{28A0092B-C50C-407E-A947-70E740481C1C}">
                <a14:useLocalDpi xmlns:a14="http://schemas.microsoft.com/office/drawing/2010/main" val="0"/>
              </a:ext>
            </a:extLst>
          </a:blip>
          <a:srcRect l="29115" t="9756" r="28716" b="5942"/>
          <a:stretch/>
        </p:blipFill>
        <p:spPr bwMode="auto">
          <a:xfrm>
            <a:off x="92510" y="125864"/>
            <a:ext cx="5474571" cy="6435224"/>
          </a:xfrm>
          <a:prstGeom prst="rect">
            <a:avLst/>
          </a:prstGeom>
          <a:extLst>
            <a:ext uri="{53640926-AAD7-44D8-BBD7-CCE9431645EC}">
              <a14:shadowObscured xmlns:a14="http://schemas.microsoft.com/office/drawing/2010/main"/>
            </a:ext>
          </a:extLst>
        </p:spPr>
      </p:pic>
      <p:pic>
        <p:nvPicPr>
          <p:cNvPr id="5" name="Resim 4" descr="ekran görüntüsü, metin, yazılım, bilgisayar simgesi içeren bir resim&#10;&#10;Açıklama otomatik olarak oluşturuldu"/>
          <p:cNvPicPr/>
          <p:nvPr/>
        </p:nvPicPr>
        <p:blipFill rotWithShape="1">
          <a:blip r:embed="rId3" cstate="print">
            <a:extLst>
              <a:ext uri="{28A0092B-C50C-407E-A947-70E740481C1C}">
                <a14:useLocalDpi xmlns:a14="http://schemas.microsoft.com/office/drawing/2010/main" val="0"/>
              </a:ext>
            </a:extLst>
          </a:blip>
          <a:srcRect l="28899" t="3256" r="29171" b="5227"/>
          <a:stretch/>
        </p:blipFill>
        <p:spPr bwMode="auto">
          <a:xfrm>
            <a:off x="5567080" y="125864"/>
            <a:ext cx="6621871" cy="6435224"/>
          </a:xfrm>
          <a:prstGeom prst="rect">
            <a:avLst/>
          </a:prstGeom>
          <a:extLst>
            <a:ext uri="{53640926-AAD7-44D8-BBD7-CCE9431645EC}">
              <a14:shadowObscured xmlns:a14="http://schemas.microsoft.com/office/drawing/2010/main"/>
            </a:ext>
          </a:extLst>
        </p:spPr>
      </p:pic>
    </p:spTree>
    <p:extLst>
      <p:ext uri="{BB962C8B-B14F-4D97-AF65-F5344CB8AC3E}">
        <p14:creationId xmlns:p14="http://schemas.microsoft.com/office/powerpoint/2010/main" val="6413418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Unvan 1"/>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dirty="0">
                <a:solidFill>
                  <a:srgbClr val="FFFFFF"/>
                </a:solidFill>
                <a:latin typeface="+mj-lt"/>
                <a:ea typeface="+mj-ea"/>
                <a:cs typeface="+mj-cs"/>
              </a:rPr>
              <a:t>Özel Gereksinimli Bireyler </a:t>
            </a:r>
            <a:r>
              <a:rPr lang="en-US" sz="3600" kern="1200" dirty="0" err="1">
                <a:solidFill>
                  <a:srgbClr val="FFFFFF"/>
                </a:solidFill>
                <a:latin typeface="+mj-lt"/>
                <a:ea typeface="+mj-ea"/>
                <a:cs typeface="+mj-cs"/>
              </a:rPr>
              <a:t>için</a:t>
            </a:r>
            <a:r>
              <a:rPr lang="en-US" sz="3600" kern="1200" dirty="0">
                <a:solidFill>
                  <a:srgbClr val="FFFFFF"/>
                </a:solidFill>
                <a:latin typeface="+mj-lt"/>
                <a:ea typeface="+mj-ea"/>
                <a:cs typeface="+mj-cs"/>
              </a:rPr>
              <a:t> </a:t>
            </a:r>
            <a:r>
              <a:rPr lang="en-US" sz="3600" kern="1200" dirty="0" err="1">
                <a:solidFill>
                  <a:srgbClr val="FFFFFF"/>
                </a:solidFill>
                <a:latin typeface="+mj-lt"/>
                <a:ea typeface="+mj-ea"/>
                <a:cs typeface="+mj-cs"/>
              </a:rPr>
              <a:t>Bahar</a:t>
            </a:r>
            <a:r>
              <a:rPr lang="en-US" sz="3600" kern="1200" dirty="0">
                <a:solidFill>
                  <a:srgbClr val="FFFFFF"/>
                </a:solidFill>
                <a:latin typeface="+mj-lt"/>
                <a:ea typeface="+mj-ea"/>
                <a:cs typeface="+mj-cs"/>
              </a:rPr>
              <a:t> </a:t>
            </a:r>
            <a:r>
              <a:rPr lang="en-US" sz="3600" kern="1200" dirty="0" err="1">
                <a:solidFill>
                  <a:srgbClr val="FFFFFF"/>
                </a:solidFill>
                <a:latin typeface="+mj-lt"/>
                <a:ea typeface="+mj-ea"/>
                <a:cs typeface="+mj-cs"/>
              </a:rPr>
              <a:t>Şenliği</a:t>
            </a:r>
            <a:endParaRPr lang="en-US" sz="3600" kern="1200" dirty="0">
              <a:solidFill>
                <a:srgbClr val="FFFFFF"/>
              </a:solidFill>
              <a:latin typeface="+mj-lt"/>
              <a:ea typeface="+mj-ea"/>
              <a:cs typeface="+mj-cs"/>
            </a:endParaRPr>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218607" y="643466"/>
            <a:ext cx="3898117" cy="5568739"/>
          </a:xfrm>
          <a:prstGeom prst="rect">
            <a:avLst/>
          </a:prstGeom>
        </p:spPr>
      </p:pic>
    </p:spTree>
    <p:extLst>
      <p:ext uri="{BB962C8B-B14F-4D97-AF65-F5344CB8AC3E}">
        <p14:creationId xmlns:p14="http://schemas.microsoft.com/office/powerpoint/2010/main" val="3865845713"/>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TotalTime>
  <Words>558</Words>
  <Application>Microsoft Macintosh PowerPoint</Application>
  <PresentationFormat>Geniş ekran</PresentationFormat>
  <Paragraphs>17</Paragraphs>
  <Slides>9</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9</vt:i4>
      </vt:variant>
    </vt:vector>
  </HeadingPairs>
  <TitlesOfParts>
    <vt:vector size="13" baseType="lpstr">
      <vt:lpstr>Arial</vt:lpstr>
      <vt:lpstr>Calibri</vt:lpstr>
      <vt:lpstr>Calibri Light</vt:lpstr>
      <vt:lpstr>Office Teması</vt:lpstr>
      <vt:lpstr>Zihinsel Engelli Çocuklar Eğitimi Uygulama ve Araştırma Merkezi (ZEÇEM)</vt:lpstr>
      <vt:lpstr>Etkinlik 1. </vt:lpstr>
      <vt:lpstr>3 Aralık Dünya Engelliler Günü Farkındalık Etkinliği</vt:lpstr>
      <vt:lpstr>PowerPoint Sunusu</vt:lpstr>
      <vt:lpstr>PowerPoint Sunusu</vt:lpstr>
      <vt:lpstr> Etkinlik 2.  Engelliler Haftası Etkinliği</vt:lpstr>
      <vt:lpstr>Etkinlik 3. İç ve Dış paydaş Anketi</vt:lpstr>
      <vt:lpstr>PowerPoint Sunusu</vt:lpstr>
      <vt:lpstr>Özel Gereksinimli Bireyler için Bahar Şenliği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Melek İmamoğlu</dc:creator>
  <cp:lastModifiedBy>Sinan Kalkan</cp:lastModifiedBy>
  <cp:revision>7</cp:revision>
  <dcterms:created xsi:type="dcterms:W3CDTF">2024-04-01T10:25:35Z</dcterms:created>
  <dcterms:modified xsi:type="dcterms:W3CDTF">2024-04-19T17:47:58Z</dcterms:modified>
</cp:coreProperties>
</file>