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48" r:id="rId1"/>
  </p:sldMasterIdLst>
  <p:notesMasterIdLst>
    <p:notesMasterId r:id="rId18"/>
  </p:notesMasterIdLst>
  <p:sldIdLst>
    <p:sldId id="256" r:id="rId2"/>
    <p:sldId id="257" r:id="rId3"/>
    <p:sldId id="258" r:id="rId4"/>
    <p:sldId id="260" r:id="rId5"/>
    <p:sldId id="261" r:id="rId6"/>
    <p:sldId id="262" r:id="rId7"/>
    <p:sldId id="264" r:id="rId8"/>
    <p:sldId id="287" r:id="rId9"/>
    <p:sldId id="265" r:id="rId10"/>
    <p:sldId id="267" r:id="rId11"/>
    <p:sldId id="268" r:id="rId12"/>
    <p:sldId id="271" r:id="rId13"/>
    <p:sldId id="288" r:id="rId14"/>
    <p:sldId id="284" r:id="rId15"/>
    <p:sldId id="283" r:id="rId16"/>
    <p:sldId id="286" r:id="rId17"/>
  </p:sldIdLst>
  <p:sldSz cx="12192000" cy="6858000"/>
  <p:notesSz cx="6858000" cy="9144000"/>
  <p:embeddedFontLst>
    <p:embeddedFont>
      <p:font typeface="Poppins" panose="00000500000000000000" pitchFamily="2" charset="-94"/>
      <p:regular r:id="rId19"/>
      <p:bold r:id="rId20"/>
      <p:italic r:id="rId21"/>
      <p:boldItalic r:id="rId22"/>
    </p:embeddedFont>
    <p:embeddedFont>
      <p:font typeface="Source Sans Pro" panose="020B0503030403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i1PkmCMAZeBFLN4SW8tUk0zYS2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B4E2AD-9A99-405D-8B9B-9186A9A6BACD}" v="5" dt="2024-05-02T11:23:18.667"/>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varScale="1">
        <p:scale>
          <a:sx n="104" d="100"/>
          <a:sy n="104" d="100"/>
        </p:scale>
        <p:origin x="88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1.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341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285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4735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19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1496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4013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26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920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2652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5258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7161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886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542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11"/>
        <p:cNvGrpSpPr/>
        <p:nvPr/>
      </p:nvGrpSpPr>
      <p:grpSpPr>
        <a:xfrm>
          <a:off x="0" y="0"/>
          <a:ext cx="0" cy="0"/>
          <a:chOff x="0" y="0"/>
          <a:chExt cx="0" cy="0"/>
        </a:xfrm>
      </p:grpSpPr>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4"/>
          <p:cNvSpPr>
            <a:spLocks noGrp="1"/>
          </p:cNvSpPr>
          <p:nvPr>
            <p:ph type="pic" idx="2"/>
          </p:nvPr>
        </p:nvSpPr>
        <p:spPr>
          <a:xfrm>
            <a:off x="5183188" y="987425"/>
            <a:ext cx="6172200" cy="4873625"/>
          </a:xfrm>
          <a:prstGeom prst="rect">
            <a:avLst/>
          </a:prstGeom>
          <a:noFill/>
          <a:ln>
            <a:noFill/>
          </a:ln>
        </p:spPr>
      </p:sp>
      <p:sp>
        <p:nvSpPr>
          <p:cNvPr id="64" name="Google Shape;64;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grpSp>
        <p:nvGrpSpPr>
          <p:cNvPr id="2" name="Grup 1">
            <a:extLst>
              <a:ext uri="{FF2B5EF4-FFF2-40B4-BE49-F238E27FC236}">
                <a16:creationId xmlns:a16="http://schemas.microsoft.com/office/drawing/2014/main" id="{8355BF51-57DB-929C-943F-74C70C29EF55}"/>
              </a:ext>
            </a:extLst>
          </p:cNvPr>
          <p:cNvGrpSpPr/>
          <p:nvPr/>
        </p:nvGrpSpPr>
        <p:grpSpPr>
          <a:xfrm>
            <a:off x="980388" y="2271859"/>
            <a:ext cx="10805981" cy="1629563"/>
            <a:chOff x="-173697" y="3705726"/>
            <a:chExt cx="12213297" cy="1032825"/>
          </a:xfrm>
        </p:grpSpPr>
        <p:sp>
          <p:nvSpPr>
            <p:cNvPr id="3" name="Dikdörtgen 2">
              <a:extLst>
                <a:ext uri="{FF2B5EF4-FFF2-40B4-BE49-F238E27FC236}">
                  <a16:creationId xmlns:a16="http://schemas.microsoft.com/office/drawing/2014/main" id="{2515E7A3-8253-8216-EFB4-33CE37A03071}"/>
                </a:ext>
              </a:extLst>
            </p:cNvPr>
            <p:cNvSpPr/>
            <p:nvPr/>
          </p:nvSpPr>
          <p:spPr>
            <a:xfrm>
              <a:off x="-152400" y="3828579"/>
              <a:ext cx="12192000" cy="909972"/>
            </a:xfrm>
            <a:prstGeom prst="rect">
              <a:avLst/>
            </a:prstGeom>
            <a:solidFill>
              <a:srgbClr val="FECA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rtl="0">
                <a:spcBef>
                  <a:spcPts val="0"/>
                </a:spcBef>
                <a:spcAft>
                  <a:spcPts val="0"/>
                </a:spcAft>
                <a:buNone/>
              </a:pPr>
              <a:r>
                <a:rPr lang="tr-TR" sz="4000" b="1" dirty="0">
                  <a:solidFill>
                    <a:schemeClr val="tx1">
                      <a:lumMod val="75000"/>
                      <a:lumOff val="25000"/>
                    </a:schemeClr>
                  </a:solidFill>
                  <a:latin typeface="Calibri"/>
                  <a:ea typeface="Calibri"/>
                  <a:cs typeface="Calibri"/>
                  <a:sym typeface="Calibri"/>
                </a:rPr>
                <a:t>2023 Faaliyetleri</a:t>
              </a:r>
              <a:endParaRPr lang="tr-TR" sz="4000" b="1" i="0" u="none" strike="noStrike" cap="none" dirty="0">
                <a:solidFill>
                  <a:schemeClr val="tx1">
                    <a:lumMod val="75000"/>
                    <a:lumOff val="25000"/>
                  </a:schemeClr>
                </a:solidFill>
                <a:latin typeface="Calibri"/>
                <a:ea typeface="Calibri"/>
                <a:cs typeface="Calibri"/>
                <a:sym typeface="Calibri"/>
              </a:endParaRPr>
            </a:p>
          </p:txBody>
        </p:sp>
        <p:sp>
          <p:nvSpPr>
            <p:cNvPr id="4" name="Dikdörtgen 6">
              <a:extLst>
                <a:ext uri="{FF2B5EF4-FFF2-40B4-BE49-F238E27FC236}">
                  <a16:creationId xmlns:a16="http://schemas.microsoft.com/office/drawing/2014/main" id="{7A19A61A-8F01-19B6-FEC3-E04BDD37B72B}"/>
                </a:ext>
              </a:extLst>
            </p:cNvPr>
            <p:cNvSpPr/>
            <p:nvPr/>
          </p:nvSpPr>
          <p:spPr>
            <a:xfrm>
              <a:off x="-173697" y="3705726"/>
              <a:ext cx="173697" cy="122853"/>
            </a:xfrm>
            <a:custGeom>
              <a:avLst/>
              <a:gdLst>
                <a:gd name="connsiteX0" fmla="*/ 0 w 902368"/>
                <a:gd name="connsiteY0" fmla="*/ 0 h 786063"/>
                <a:gd name="connsiteX1" fmla="*/ 902368 w 902368"/>
                <a:gd name="connsiteY1" fmla="*/ 0 h 786063"/>
                <a:gd name="connsiteX2" fmla="*/ 902368 w 902368"/>
                <a:gd name="connsiteY2" fmla="*/ 786063 h 786063"/>
                <a:gd name="connsiteX3" fmla="*/ 0 w 902368"/>
                <a:gd name="connsiteY3" fmla="*/ 786063 h 786063"/>
                <a:gd name="connsiteX4" fmla="*/ 0 w 902368"/>
                <a:gd name="connsiteY4" fmla="*/ 0 h 786063"/>
                <a:gd name="connsiteX0" fmla="*/ 505326 w 902368"/>
                <a:gd name="connsiteY0" fmla="*/ 324853 h 786063"/>
                <a:gd name="connsiteX1" fmla="*/ 902368 w 902368"/>
                <a:gd name="connsiteY1" fmla="*/ 0 h 786063"/>
                <a:gd name="connsiteX2" fmla="*/ 902368 w 902368"/>
                <a:gd name="connsiteY2" fmla="*/ 786063 h 786063"/>
                <a:gd name="connsiteX3" fmla="*/ 0 w 902368"/>
                <a:gd name="connsiteY3" fmla="*/ 786063 h 786063"/>
                <a:gd name="connsiteX4" fmla="*/ 505326 w 902368"/>
                <a:gd name="connsiteY4" fmla="*/ 324853 h 786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368" h="786063">
                  <a:moveTo>
                    <a:pt x="505326" y="324853"/>
                  </a:moveTo>
                  <a:lnTo>
                    <a:pt x="902368" y="0"/>
                  </a:lnTo>
                  <a:lnTo>
                    <a:pt x="902368" y="786063"/>
                  </a:lnTo>
                  <a:lnTo>
                    <a:pt x="0" y="786063"/>
                  </a:lnTo>
                  <a:lnTo>
                    <a:pt x="505326" y="324853"/>
                  </a:lnTo>
                  <a:close/>
                </a:path>
              </a:pathLst>
            </a:custGeom>
            <a:solidFill>
              <a:srgbClr val="FEC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1312522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DBB4A226-51C4-97C2-B1F1-B2AE50AAC074}"/>
              </a:ext>
            </a:extLst>
          </p:cNvPr>
          <p:cNvSpPr txBox="1">
            <a:spLocks/>
          </p:cNvSpPr>
          <p:nvPr/>
        </p:nvSpPr>
        <p:spPr>
          <a:xfrm>
            <a:off x="1413235" y="218384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359410" marR="74295" indent="-285750" algn="just">
              <a:lnSpc>
                <a:spcPct val="115000"/>
              </a:lnSpc>
              <a:spcBef>
                <a:spcPts val="1195"/>
              </a:spcBef>
              <a:spcAft>
                <a:spcPts val="0"/>
              </a:spcAft>
              <a:buFont typeface="Arial" panose="020B0604020202020204" pitchFamily="34" charset="0"/>
              <a:buChar char="•"/>
            </a:pPr>
            <a:r>
              <a:rPr lang="tr-TR" sz="1800" dirty="0">
                <a:effectLst/>
                <a:latin typeface="Times New Roman" panose="02020603050405020304" pitchFamily="18" charset="0"/>
                <a:ea typeface="Times New Roman" panose="02020603050405020304" pitchFamily="18" charset="0"/>
              </a:rPr>
              <a:t>Pandemi koşulları dikkate alınarak birimimiz bünyesinde açılan sertifika programlarının tüm süreçleri</a:t>
            </a:r>
            <a:r>
              <a:rPr lang="tr-TR" sz="1800" spc="-10" dirty="0">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(kayıt, ders</a:t>
            </a:r>
            <a:r>
              <a:rPr lang="tr-TR" sz="1800" spc="-10" dirty="0">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materyalleri, ödeme, sertifikalandırma) Ekim 2020 tarihi</a:t>
            </a:r>
            <a:r>
              <a:rPr lang="tr-TR" sz="1800" spc="-10" dirty="0">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itibariyle kullanıma alınan ÇOMÜ-Sertifika (esertifika.comu.edu.tr) üzerinden yürütülmeye başlanmıştır. Online eğitim platformu sayesinde kursiyer sayımız yükselmiştir.</a:t>
            </a:r>
          </a:p>
          <a:p>
            <a:pPr marL="359410" marR="74295" indent="-285750" algn="just">
              <a:lnSpc>
                <a:spcPct val="115000"/>
              </a:lnSpc>
              <a:spcBef>
                <a:spcPts val="1195"/>
              </a:spcBef>
              <a:spcAft>
                <a:spcPts val="0"/>
              </a:spcAft>
              <a:buFont typeface="Arial" panose="020B0604020202020204" pitchFamily="34" charset="0"/>
              <a:buChar char="•"/>
            </a:pPr>
            <a:r>
              <a:rPr lang="tr-TR" sz="1800" dirty="0">
                <a:effectLst/>
                <a:latin typeface="Times New Roman" panose="02020603050405020304" pitchFamily="18" charset="0"/>
                <a:ea typeface="Times New Roman" panose="02020603050405020304" pitchFamily="18" charset="0"/>
              </a:rPr>
              <a:t>Mesleki</a:t>
            </a:r>
            <a:r>
              <a:rPr lang="tr-TR" sz="1800" spc="-55" dirty="0">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Yeterlilik</a:t>
            </a:r>
            <a:r>
              <a:rPr lang="tr-TR" sz="1800" spc="-25" dirty="0">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Kurumu</a:t>
            </a:r>
            <a:r>
              <a:rPr lang="tr-TR" sz="1800" spc="-30" dirty="0">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akreditasyon</a:t>
            </a:r>
            <a:r>
              <a:rPr lang="tr-TR" sz="1800" spc="-25" dirty="0">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çalışmaları</a:t>
            </a:r>
            <a:r>
              <a:rPr lang="tr-TR" sz="1800" spc="-40" dirty="0">
                <a:effectLst/>
                <a:latin typeface="Times New Roman" panose="02020603050405020304" pitchFamily="18" charset="0"/>
                <a:ea typeface="Times New Roman" panose="02020603050405020304" pitchFamily="18" charset="0"/>
              </a:rPr>
              <a:t> </a:t>
            </a:r>
            <a:r>
              <a:rPr lang="tr-TR" sz="1800" spc="-10" dirty="0">
                <a:effectLst/>
                <a:latin typeface="Times New Roman" panose="02020603050405020304" pitchFamily="18" charset="0"/>
                <a:ea typeface="Times New Roman" panose="02020603050405020304" pitchFamily="18" charset="0"/>
              </a:rPr>
              <a:t>başlamıştır.</a:t>
            </a:r>
            <a:endParaRPr lang="tr-TR" sz="1800" spc="-10" dirty="0">
              <a:latin typeface="Times New Roman" panose="02020603050405020304" pitchFamily="18" charset="0"/>
              <a:ea typeface="Times New Roman" panose="02020603050405020304" pitchFamily="18" charset="0"/>
            </a:endParaRPr>
          </a:p>
          <a:p>
            <a:pPr marL="359410" marR="74295" indent="-285750" algn="just">
              <a:lnSpc>
                <a:spcPct val="115000"/>
              </a:lnSpc>
              <a:spcBef>
                <a:spcPts val="1195"/>
              </a:spcBef>
              <a:spcAft>
                <a:spcPts val="0"/>
              </a:spcAft>
              <a:buFont typeface="Arial" panose="020B0604020202020204" pitchFamily="34" charset="0"/>
              <a:buChar char="•"/>
            </a:pPr>
            <a:r>
              <a:rPr lang="tr-TR" sz="1800" dirty="0">
                <a:effectLst/>
                <a:latin typeface="Times New Roman" panose="02020603050405020304" pitchFamily="18" charset="0"/>
                <a:ea typeface="Times New Roman" panose="02020603050405020304" pitchFamily="18" charset="0"/>
              </a:rPr>
              <a:t>GWO</a:t>
            </a:r>
            <a:r>
              <a:rPr lang="tr-TR" sz="1800" spc="-35" dirty="0">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Temel</a:t>
            </a:r>
            <a:r>
              <a:rPr lang="tr-TR" sz="1800" spc="-35" dirty="0">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Güvenlik</a:t>
            </a:r>
            <a:r>
              <a:rPr lang="tr-TR" sz="1800" spc="-25" dirty="0">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Eğitimi</a:t>
            </a:r>
            <a:r>
              <a:rPr lang="tr-TR" sz="1800" spc="-35" dirty="0">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(BST)</a:t>
            </a:r>
            <a:r>
              <a:rPr lang="tr-TR" sz="1800" spc="-35" dirty="0">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akreditasyon</a:t>
            </a:r>
            <a:r>
              <a:rPr lang="tr-TR" sz="1800" spc="-20" dirty="0">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çalışmaları</a:t>
            </a:r>
            <a:r>
              <a:rPr lang="tr-TR" sz="1800" spc="-35" dirty="0">
                <a:effectLst/>
                <a:latin typeface="Times New Roman" panose="02020603050405020304" pitchFamily="18" charset="0"/>
                <a:ea typeface="Times New Roman" panose="02020603050405020304" pitchFamily="18" charset="0"/>
              </a:rPr>
              <a:t> </a:t>
            </a:r>
            <a:r>
              <a:rPr lang="tr-TR" sz="1800" spc="-10" dirty="0">
                <a:effectLst/>
                <a:latin typeface="Times New Roman" panose="02020603050405020304" pitchFamily="18" charset="0"/>
                <a:ea typeface="Times New Roman" panose="02020603050405020304" pitchFamily="18" charset="0"/>
              </a:rPr>
              <a:t>başlamıştır.</a:t>
            </a:r>
            <a:endParaRPr lang="tr-T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327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6195016" y="1772355"/>
            <a:ext cx="4472984"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2093487A-ED47-6351-B870-BE7D5D7897B4}"/>
              </a:ext>
            </a:extLst>
          </p:cNvPr>
          <p:cNvSpPr txBox="1">
            <a:spLocks/>
          </p:cNvSpPr>
          <p:nvPr/>
        </p:nvSpPr>
        <p:spPr>
          <a:xfrm>
            <a:off x="1311828" y="526204"/>
            <a:ext cx="9031662" cy="61520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Aft>
                <a:spcPts val="600"/>
              </a:spcAft>
            </a:pPr>
            <a:r>
              <a:rPr lang="tr-TR" b="1" dirty="0">
                <a:solidFill>
                  <a:srgbClr val="C00000"/>
                </a:solidFill>
              </a:rPr>
              <a:t>2023 YILI AÇILAN KURSLARIMIZ</a:t>
            </a:r>
          </a:p>
        </p:txBody>
      </p:sp>
      <p:graphicFrame>
        <p:nvGraphicFramePr>
          <p:cNvPr id="5" name="Tablo 4">
            <a:extLst>
              <a:ext uri="{FF2B5EF4-FFF2-40B4-BE49-F238E27FC236}">
                <a16:creationId xmlns:a16="http://schemas.microsoft.com/office/drawing/2014/main" id="{916A6651-C5DD-8303-4C03-B8D93ABDA1C6}"/>
              </a:ext>
            </a:extLst>
          </p:cNvPr>
          <p:cNvGraphicFramePr>
            <a:graphicFrameLocks noGrp="1"/>
          </p:cNvGraphicFramePr>
          <p:nvPr>
            <p:extLst>
              <p:ext uri="{D42A27DB-BD31-4B8C-83A1-F6EECF244321}">
                <p14:modId xmlns:p14="http://schemas.microsoft.com/office/powerpoint/2010/main" val="4062325885"/>
              </p:ext>
            </p:extLst>
          </p:nvPr>
        </p:nvGraphicFramePr>
        <p:xfrm>
          <a:off x="1182519" y="1323031"/>
          <a:ext cx="4472983" cy="5501419"/>
        </p:xfrm>
        <a:graphic>
          <a:graphicData uri="http://schemas.openxmlformats.org/drawingml/2006/table">
            <a:tbl>
              <a:tblPr firstRow="1" firstCol="1" bandRow="1">
                <a:tableStyleId>{5C22544A-7EE6-4342-B048-85BDC9FD1C3A}</a:tableStyleId>
              </a:tblPr>
              <a:tblGrid>
                <a:gridCol w="445720">
                  <a:extLst>
                    <a:ext uri="{9D8B030D-6E8A-4147-A177-3AD203B41FA5}">
                      <a16:colId xmlns:a16="http://schemas.microsoft.com/office/drawing/2014/main" val="2229941985"/>
                    </a:ext>
                  </a:extLst>
                </a:gridCol>
                <a:gridCol w="1723914">
                  <a:extLst>
                    <a:ext uri="{9D8B030D-6E8A-4147-A177-3AD203B41FA5}">
                      <a16:colId xmlns:a16="http://schemas.microsoft.com/office/drawing/2014/main" val="64657177"/>
                    </a:ext>
                  </a:extLst>
                </a:gridCol>
                <a:gridCol w="393255">
                  <a:extLst>
                    <a:ext uri="{9D8B030D-6E8A-4147-A177-3AD203B41FA5}">
                      <a16:colId xmlns:a16="http://schemas.microsoft.com/office/drawing/2014/main" val="1716964001"/>
                    </a:ext>
                  </a:extLst>
                </a:gridCol>
                <a:gridCol w="641865">
                  <a:extLst>
                    <a:ext uri="{9D8B030D-6E8A-4147-A177-3AD203B41FA5}">
                      <a16:colId xmlns:a16="http://schemas.microsoft.com/office/drawing/2014/main" val="3534373112"/>
                    </a:ext>
                  </a:extLst>
                </a:gridCol>
                <a:gridCol w="544399">
                  <a:extLst>
                    <a:ext uri="{9D8B030D-6E8A-4147-A177-3AD203B41FA5}">
                      <a16:colId xmlns:a16="http://schemas.microsoft.com/office/drawing/2014/main" val="3398931576"/>
                    </a:ext>
                  </a:extLst>
                </a:gridCol>
                <a:gridCol w="723830">
                  <a:extLst>
                    <a:ext uri="{9D8B030D-6E8A-4147-A177-3AD203B41FA5}">
                      <a16:colId xmlns:a16="http://schemas.microsoft.com/office/drawing/2014/main" val="2415169172"/>
                    </a:ext>
                  </a:extLst>
                </a:gridCol>
              </a:tblGrid>
              <a:tr h="367719">
                <a:tc>
                  <a:txBody>
                    <a:bodyPr/>
                    <a:lstStyle/>
                    <a:p>
                      <a:r>
                        <a:rPr lang="tr-TR" sz="800">
                          <a:effectLst/>
                        </a:rPr>
                        <a:t>sıra no</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Eğitim Adı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pPr algn="ctr"/>
                      <a:r>
                        <a:rPr lang="tr-TR" sz="800">
                          <a:effectLst/>
                        </a:rPr>
                        <a:t>Öğrenci Sayısı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ctr"/>
                </a:tc>
                <a:tc>
                  <a:txBody>
                    <a:bodyPr/>
                    <a:lstStyle/>
                    <a:p>
                      <a:r>
                        <a:rPr lang="tr-TR" sz="800">
                          <a:effectLst/>
                        </a:rPr>
                        <a:t>Kurs Başlangıç Tarihi</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Kurs Bitiş Tarihi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Durumu </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extLst>
                  <a:ext uri="{0D108BD9-81ED-4DB2-BD59-A6C34878D82A}">
                    <a16:rowId xmlns:a16="http://schemas.microsoft.com/office/drawing/2014/main" val="1784324150"/>
                  </a:ext>
                </a:extLst>
              </a:tr>
              <a:tr h="245146">
                <a:tc>
                  <a:txBody>
                    <a:bodyPr/>
                    <a:lstStyle/>
                    <a:p>
                      <a:r>
                        <a:rPr lang="tr-TR" sz="800">
                          <a:effectLst/>
                        </a:rPr>
                        <a:t>1</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Uygulamalı Temel ve İleri Seviye Excel Eğitimi</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pPr algn="ctr"/>
                      <a:r>
                        <a:rPr lang="tr-TR" sz="800" dirty="0">
                          <a:effectLst/>
                        </a:rPr>
                        <a:t>39</a:t>
                      </a:r>
                      <a:endParaRPr lang="tr-T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ctr"/>
                </a:tc>
                <a:tc>
                  <a:txBody>
                    <a:bodyPr/>
                    <a:lstStyle/>
                    <a:p>
                      <a:r>
                        <a:rPr lang="tr-TR" sz="800">
                          <a:effectLst/>
                        </a:rPr>
                        <a:t>1.01.2023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extLst>
                  <a:ext uri="{0D108BD9-81ED-4DB2-BD59-A6C34878D82A}">
                    <a16:rowId xmlns:a16="http://schemas.microsoft.com/office/drawing/2014/main" val="904659961"/>
                  </a:ext>
                </a:extLst>
              </a:tr>
              <a:tr h="139287">
                <a:tc>
                  <a:txBody>
                    <a:bodyPr/>
                    <a:lstStyle/>
                    <a:p>
                      <a:r>
                        <a:rPr lang="tr-TR" sz="800">
                          <a:effectLst/>
                        </a:rPr>
                        <a:t>2</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Eğiticilerin Eğitimi Sertifika Programı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pPr algn="ctr"/>
                      <a:r>
                        <a:rPr lang="tr-TR" sz="800">
                          <a:effectLst/>
                        </a:rPr>
                        <a:t>57</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ctr"/>
                </a:tc>
                <a:tc>
                  <a:txBody>
                    <a:bodyPr/>
                    <a:lstStyle/>
                    <a:p>
                      <a:r>
                        <a:rPr lang="tr-TR" sz="800">
                          <a:effectLst/>
                        </a:rPr>
                        <a:t>1.01.2023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extLst>
                  <a:ext uri="{0D108BD9-81ED-4DB2-BD59-A6C34878D82A}">
                    <a16:rowId xmlns:a16="http://schemas.microsoft.com/office/drawing/2014/main" val="963594777"/>
                  </a:ext>
                </a:extLst>
              </a:tr>
              <a:tr h="139287">
                <a:tc>
                  <a:txBody>
                    <a:bodyPr/>
                    <a:lstStyle/>
                    <a:p>
                      <a:r>
                        <a:rPr lang="tr-TR" sz="800">
                          <a:effectLst/>
                        </a:rPr>
                        <a:t>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Çocuklara İngilizce Öğretiminde Oyunlar</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pPr algn="ctr"/>
                      <a:r>
                        <a:rPr lang="tr-TR" sz="800">
                          <a:effectLst/>
                        </a:rPr>
                        <a:t>1</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ctr"/>
                </a:tc>
                <a:tc>
                  <a:txBody>
                    <a:bodyPr/>
                    <a:lstStyle/>
                    <a:p>
                      <a:r>
                        <a:rPr lang="tr-TR" sz="800">
                          <a:effectLst/>
                        </a:rPr>
                        <a:t>1.01.2023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extLst>
                  <a:ext uri="{0D108BD9-81ED-4DB2-BD59-A6C34878D82A}">
                    <a16:rowId xmlns:a16="http://schemas.microsoft.com/office/drawing/2014/main" val="1657736588"/>
                  </a:ext>
                </a:extLst>
              </a:tr>
              <a:tr h="139287">
                <a:tc>
                  <a:txBody>
                    <a:bodyPr/>
                    <a:lstStyle/>
                    <a:p>
                      <a:r>
                        <a:rPr lang="tr-TR" sz="800">
                          <a:effectLst/>
                        </a:rPr>
                        <a:t>4</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Personal Trainer</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pPr algn="ctr"/>
                      <a:r>
                        <a:rPr lang="tr-TR" sz="800">
                          <a:effectLst/>
                        </a:rPr>
                        <a:t>34</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ctr"/>
                </a:tc>
                <a:tc>
                  <a:txBody>
                    <a:bodyPr/>
                    <a:lstStyle/>
                    <a:p>
                      <a:r>
                        <a:rPr lang="tr-TR" sz="800">
                          <a:effectLst/>
                        </a:rPr>
                        <a:t>1.01.2023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extLst>
                  <a:ext uri="{0D108BD9-81ED-4DB2-BD59-A6C34878D82A}">
                    <a16:rowId xmlns:a16="http://schemas.microsoft.com/office/drawing/2014/main" val="3660815105"/>
                  </a:ext>
                </a:extLst>
              </a:tr>
              <a:tr h="139287">
                <a:tc>
                  <a:txBody>
                    <a:bodyPr/>
                    <a:lstStyle/>
                    <a:p>
                      <a:r>
                        <a:rPr lang="tr-TR" sz="800">
                          <a:effectLst/>
                        </a:rPr>
                        <a:t>5</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Çocuk Pilatesi</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pPr algn="ctr"/>
                      <a:r>
                        <a:rPr lang="tr-TR" sz="800">
                          <a:effectLst/>
                        </a:rPr>
                        <a:t>20</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ctr"/>
                </a:tc>
                <a:tc>
                  <a:txBody>
                    <a:bodyPr/>
                    <a:lstStyle/>
                    <a:p>
                      <a:r>
                        <a:rPr lang="tr-TR" sz="800">
                          <a:effectLst/>
                        </a:rPr>
                        <a:t>1.01.2023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extLst>
                  <a:ext uri="{0D108BD9-81ED-4DB2-BD59-A6C34878D82A}">
                    <a16:rowId xmlns:a16="http://schemas.microsoft.com/office/drawing/2014/main" val="2530759831"/>
                  </a:ext>
                </a:extLst>
              </a:tr>
              <a:tr h="139287">
                <a:tc>
                  <a:txBody>
                    <a:bodyPr/>
                    <a:lstStyle/>
                    <a:p>
                      <a:r>
                        <a:rPr lang="tr-TR" sz="800">
                          <a:effectLst/>
                        </a:rPr>
                        <a:t>6</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Hamile Pilatesi</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pPr algn="ctr"/>
                      <a:r>
                        <a:rPr lang="tr-TR" sz="800">
                          <a:effectLst/>
                        </a:rPr>
                        <a:t>37</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ctr"/>
                </a:tc>
                <a:tc>
                  <a:txBody>
                    <a:bodyPr/>
                    <a:lstStyle/>
                    <a:p>
                      <a:r>
                        <a:rPr lang="tr-TR" sz="800">
                          <a:effectLst/>
                        </a:rPr>
                        <a:t>1.01.2023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extLst>
                  <a:ext uri="{0D108BD9-81ED-4DB2-BD59-A6C34878D82A}">
                    <a16:rowId xmlns:a16="http://schemas.microsoft.com/office/drawing/2014/main" val="1349303079"/>
                  </a:ext>
                </a:extLst>
              </a:tr>
              <a:tr h="139287">
                <a:tc>
                  <a:txBody>
                    <a:bodyPr/>
                    <a:lstStyle/>
                    <a:p>
                      <a:r>
                        <a:rPr lang="tr-TR" sz="800">
                          <a:effectLst/>
                        </a:rPr>
                        <a:t>7</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Sporcu Beslenme Uzmanlığı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pPr algn="ctr"/>
                      <a:r>
                        <a:rPr lang="tr-TR" sz="800">
                          <a:effectLst/>
                        </a:rPr>
                        <a:t>47</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ctr"/>
                </a:tc>
                <a:tc>
                  <a:txBody>
                    <a:bodyPr/>
                    <a:lstStyle/>
                    <a:p>
                      <a:r>
                        <a:rPr lang="tr-TR" sz="800">
                          <a:effectLst/>
                        </a:rPr>
                        <a:t>1.01.2023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extLst>
                  <a:ext uri="{0D108BD9-81ED-4DB2-BD59-A6C34878D82A}">
                    <a16:rowId xmlns:a16="http://schemas.microsoft.com/office/drawing/2014/main" val="322265429"/>
                  </a:ext>
                </a:extLst>
              </a:tr>
              <a:tr h="139287">
                <a:tc>
                  <a:txBody>
                    <a:bodyPr/>
                    <a:lstStyle/>
                    <a:p>
                      <a:r>
                        <a:rPr lang="tr-TR" sz="800">
                          <a:effectLst/>
                        </a:rPr>
                        <a:t>8</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Reformer Pilates</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pPr algn="ctr"/>
                      <a:r>
                        <a:rPr lang="tr-TR" sz="800">
                          <a:effectLst/>
                        </a:rPr>
                        <a:t>92</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ctr"/>
                </a:tc>
                <a:tc>
                  <a:txBody>
                    <a:bodyPr/>
                    <a:lstStyle/>
                    <a:p>
                      <a:r>
                        <a:rPr lang="tr-TR" sz="800">
                          <a:effectLst/>
                        </a:rPr>
                        <a:t>1.01.2023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extLst>
                  <a:ext uri="{0D108BD9-81ED-4DB2-BD59-A6C34878D82A}">
                    <a16:rowId xmlns:a16="http://schemas.microsoft.com/office/drawing/2014/main" val="4251889093"/>
                  </a:ext>
                </a:extLst>
              </a:tr>
              <a:tr h="245146">
                <a:tc>
                  <a:txBody>
                    <a:bodyPr/>
                    <a:lstStyle/>
                    <a:p>
                      <a:r>
                        <a:rPr lang="tr-TR" sz="800">
                          <a:effectLst/>
                        </a:rPr>
                        <a:t>9</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Spor Bilimleri Alanında 5’li Sertifika Program...</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pPr algn="ctr"/>
                      <a:r>
                        <a:rPr lang="tr-TR" sz="800">
                          <a:effectLst/>
                        </a:rPr>
                        <a:t>32</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ctr"/>
                </a:tc>
                <a:tc>
                  <a:txBody>
                    <a:bodyPr/>
                    <a:lstStyle/>
                    <a:p>
                      <a:r>
                        <a:rPr lang="tr-TR" sz="800">
                          <a:effectLst/>
                        </a:rPr>
                        <a:t>1.01.2023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extLst>
                  <a:ext uri="{0D108BD9-81ED-4DB2-BD59-A6C34878D82A}">
                    <a16:rowId xmlns:a16="http://schemas.microsoft.com/office/drawing/2014/main" val="2266258797"/>
                  </a:ext>
                </a:extLst>
              </a:tr>
              <a:tr h="245146">
                <a:tc>
                  <a:txBody>
                    <a:bodyPr/>
                    <a:lstStyle/>
                    <a:p>
                      <a:r>
                        <a:rPr lang="tr-TR" sz="800">
                          <a:effectLst/>
                        </a:rPr>
                        <a:t>10</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Spor Bilimleri Alanında 9’lu Sertifika Program...</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pPr algn="ctr"/>
                      <a:r>
                        <a:rPr lang="tr-TR" sz="800">
                          <a:effectLst/>
                        </a:rPr>
                        <a:t>96</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ctr"/>
                </a:tc>
                <a:tc>
                  <a:txBody>
                    <a:bodyPr/>
                    <a:lstStyle/>
                    <a:p>
                      <a:r>
                        <a:rPr lang="tr-TR" sz="800">
                          <a:effectLst/>
                        </a:rPr>
                        <a:t>1.01.2023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extLst>
                  <a:ext uri="{0D108BD9-81ED-4DB2-BD59-A6C34878D82A}">
                    <a16:rowId xmlns:a16="http://schemas.microsoft.com/office/drawing/2014/main" val="304966545"/>
                  </a:ext>
                </a:extLst>
              </a:tr>
              <a:tr h="245146">
                <a:tc>
                  <a:txBody>
                    <a:bodyPr/>
                    <a:lstStyle/>
                    <a:p>
                      <a:r>
                        <a:rPr lang="tr-TR" sz="800">
                          <a:effectLst/>
                        </a:rPr>
                        <a:t>11</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Özel Gereksinimli Çocuklarda Davranış ve Spor Eğit...</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pPr algn="ctr"/>
                      <a:r>
                        <a:rPr lang="tr-TR" sz="800">
                          <a:effectLst/>
                        </a:rPr>
                        <a:t>48</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ctr"/>
                </a:tc>
                <a:tc>
                  <a:txBody>
                    <a:bodyPr/>
                    <a:lstStyle/>
                    <a:p>
                      <a:r>
                        <a:rPr lang="tr-TR" sz="800">
                          <a:effectLst/>
                        </a:rPr>
                        <a:t>1.01.2023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extLst>
                  <a:ext uri="{0D108BD9-81ED-4DB2-BD59-A6C34878D82A}">
                    <a16:rowId xmlns:a16="http://schemas.microsoft.com/office/drawing/2014/main" val="3746214506"/>
                  </a:ext>
                </a:extLst>
              </a:tr>
              <a:tr h="245146">
                <a:tc>
                  <a:txBody>
                    <a:bodyPr/>
                    <a:lstStyle/>
                    <a:p>
                      <a:r>
                        <a:rPr lang="tr-TR" sz="800">
                          <a:effectLst/>
                        </a:rPr>
                        <a:t>12</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Çocuk Spor Eğitmenliği Sertifika Programı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pPr algn="ctr"/>
                      <a:r>
                        <a:rPr lang="tr-TR" sz="800">
                          <a:effectLst/>
                        </a:rPr>
                        <a:t>35</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ctr"/>
                </a:tc>
                <a:tc>
                  <a:txBody>
                    <a:bodyPr/>
                    <a:lstStyle/>
                    <a:p>
                      <a:r>
                        <a:rPr lang="tr-TR" sz="800">
                          <a:effectLst/>
                        </a:rPr>
                        <a:t>1.01.2023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extLst>
                  <a:ext uri="{0D108BD9-81ED-4DB2-BD59-A6C34878D82A}">
                    <a16:rowId xmlns:a16="http://schemas.microsoft.com/office/drawing/2014/main" val="2556837235"/>
                  </a:ext>
                </a:extLst>
              </a:tr>
              <a:tr h="139287">
                <a:tc>
                  <a:txBody>
                    <a:bodyPr/>
                    <a:lstStyle/>
                    <a:p>
                      <a:r>
                        <a:rPr lang="tr-TR" sz="800">
                          <a:effectLst/>
                        </a:rPr>
                        <a:t>13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Spor Masörlüğü  Sertifika Programı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pPr algn="ctr"/>
                      <a:r>
                        <a:rPr lang="tr-TR" sz="800">
                          <a:effectLst/>
                        </a:rPr>
                        <a:t>27</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ctr"/>
                </a:tc>
                <a:tc>
                  <a:txBody>
                    <a:bodyPr/>
                    <a:lstStyle/>
                    <a:p>
                      <a:r>
                        <a:rPr lang="tr-TR" sz="800">
                          <a:effectLst/>
                        </a:rPr>
                        <a:t>1.01.2023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extLst>
                  <a:ext uri="{0D108BD9-81ED-4DB2-BD59-A6C34878D82A}">
                    <a16:rowId xmlns:a16="http://schemas.microsoft.com/office/drawing/2014/main" val="3492041080"/>
                  </a:ext>
                </a:extLst>
              </a:tr>
              <a:tr h="245146">
                <a:tc>
                  <a:txBody>
                    <a:bodyPr/>
                    <a:lstStyle/>
                    <a:p>
                      <a:r>
                        <a:rPr lang="tr-TR" sz="800">
                          <a:effectLst/>
                        </a:rPr>
                        <a:t>14</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Çocuk Dans Eğitmenliği Sertifika Programı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pPr algn="ctr"/>
                      <a:r>
                        <a:rPr lang="tr-TR" sz="800">
                          <a:effectLst/>
                        </a:rPr>
                        <a:t>20</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ctr"/>
                </a:tc>
                <a:tc>
                  <a:txBody>
                    <a:bodyPr/>
                    <a:lstStyle/>
                    <a:p>
                      <a:r>
                        <a:rPr lang="tr-TR" sz="800">
                          <a:effectLst/>
                        </a:rPr>
                        <a:t>1.01.2023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extLst>
                  <a:ext uri="{0D108BD9-81ED-4DB2-BD59-A6C34878D82A}">
                    <a16:rowId xmlns:a16="http://schemas.microsoft.com/office/drawing/2014/main" val="2365691116"/>
                  </a:ext>
                </a:extLst>
              </a:tr>
              <a:tr h="139287">
                <a:tc>
                  <a:txBody>
                    <a:bodyPr/>
                    <a:lstStyle/>
                    <a:p>
                      <a:r>
                        <a:rPr lang="tr-TR" sz="800">
                          <a:effectLst/>
                        </a:rPr>
                        <a:t>15</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Çocuk Koruma Sertifika Programı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pPr algn="ctr"/>
                      <a:r>
                        <a:rPr lang="tr-TR" sz="800">
                          <a:effectLst/>
                        </a:rPr>
                        <a:t>9</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ctr"/>
                </a:tc>
                <a:tc>
                  <a:txBody>
                    <a:bodyPr/>
                    <a:lstStyle/>
                    <a:p>
                      <a:r>
                        <a:rPr lang="tr-TR" sz="800">
                          <a:effectLst/>
                        </a:rPr>
                        <a:t>1.01.2023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extLst>
                  <a:ext uri="{0D108BD9-81ED-4DB2-BD59-A6C34878D82A}">
                    <a16:rowId xmlns:a16="http://schemas.microsoft.com/office/drawing/2014/main" val="3129446044"/>
                  </a:ext>
                </a:extLst>
              </a:tr>
              <a:tr h="245146">
                <a:tc>
                  <a:txBody>
                    <a:bodyPr/>
                    <a:lstStyle/>
                    <a:p>
                      <a:r>
                        <a:rPr lang="tr-TR" sz="800">
                          <a:effectLst/>
                        </a:rPr>
                        <a:t>16</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Academic Writing: How to Get your Research Publish...</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pPr algn="ctr"/>
                      <a:r>
                        <a:rPr lang="tr-TR" sz="800">
                          <a:effectLst/>
                        </a:rPr>
                        <a:t>1114</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ctr"/>
                </a:tc>
                <a:tc>
                  <a:txBody>
                    <a:bodyPr/>
                    <a:lstStyle/>
                    <a:p>
                      <a:r>
                        <a:rPr lang="tr-TR" sz="800">
                          <a:effectLst/>
                        </a:rPr>
                        <a:t>1.01.2023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extLst>
                  <a:ext uri="{0D108BD9-81ED-4DB2-BD59-A6C34878D82A}">
                    <a16:rowId xmlns:a16="http://schemas.microsoft.com/office/drawing/2014/main" val="2866491995"/>
                  </a:ext>
                </a:extLst>
              </a:tr>
              <a:tr h="245146">
                <a:tc>
                  <a:txBody>
                    <a:bodyPr/>
                    <a:lstStyle/>
                    <a:p>
                      <a:r>
                        <a:rPr lang="tr-TR" sz="800">
                          <a:effectLst/>
                        </a:rPr>
                        <a:t>17</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Okul Öncesi Dönemde İngilizce Öğretimi Sertifika P...</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pPr algn="ctr"/>
                      <a:r>
                        <a:rPr lang="tr-TR" sz="800">
                          <a:effectLst/>
                        </a:rPr>
                        <a:t>1294</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ctr"/>
                </a:tc>
                <a:tc>
                  <a:txBody>
                    <a:bodyPr/>
                    <a:lstStyle/>
                    <a:p>
                      <a:r>
                        <a:rPr lang="tr-TR" sz="800">
                          <a:effectLst/>
                        </a:rPr>
                        <a:t>1.01.2023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extLst>
                  <a:ext uri="{0D108BD9-81ED-4DB2-BD59-A6C34878D82A}">
                    <a16:rowId xmlns:a16="http://schemas.microsoft.com/office/drawing/2014/main" val="4231572905"/>
                  </a:ext>
                </a:extLst>
              </a:tr>
              <a:tr h="245146">
                <a:tc>
                  <a:txBody>
                    <a:bodyPr/>
                    <a:lstStyle/>
                    <a:p>
                      <a:r>
                        <a:rPr lang="tr-TR" sz="800">
                          <a:effectLst/>
                        </a:rPr>
                        <a:t>18</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İHA 0/ İHA 1 Ticari Pilot Eğitimi</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pPr algn="ctr"/>
                      <a:r>
                        <a:rPr lang="tr-TR" sz="800">
                          <a:effectLst/>
                        </a:rPr>
                        <a:t>10</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ctr"/>
                </a:tc>
                <a:tc>
                  <a:txBody>
                    <a:bodyPr/>
                    <a:lstStyle/>
                    <a:p>
                      <a:r>
                        <a:rPr lang="tr-TR" sz="800">
                          <a:effectLst/>
                        </a:rPr>
                        <a:t>30.05.2023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30.06.2023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extLst>
                  <a:ext uri="{0D108BD9-81ED-4DB2-BD59-A6C34878D82A}">
                    <a16:rowId xmlns:a16="http://schemas.microsoft.com/office/drawing/2014/main" val="63155294"/>
                  </a:ext>
                </a:extLst>
              </a:tr>
              <a:tr h="139287">
                <a:tc>
                  <a:txBody>
                    <a:bodyPr/>
                    <a:lstStyle/>
                    <a:p>
                      <a:r>
                        <a:rPr lang="tr-TR" sz="800">
                          <a:effectLst/>
                        </a:rPr>
                        <a:t>19</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Akınsoft Wolvox Erp Yazılımı Eğitimi I-II</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pPr algn="ctr"/>
                      <a:r>
                        <a:rPr lang="tr-TR" sz="800">
                          <a:effectLst/>
                        </a:rPr>
                        <a:t>61</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ctr"/>
                </a:tc>
                <a:tc>
                  <a:txBody>
                    <a:bodyPr/>
                    <a:lstStyle/>
                    <a:p>
                      <a:r>
                        <a:rPr lang="tr-TR" sz="800">
                          <a:effectLst/>
                        </a:rPr>
                        <a:t>6.05.2023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7.05.2023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extLst>
                  <a:ext uri="{0D108BD9-81ED-4DB2-BD59-A6C34878D82A}">
                    <a16:rowId xmlns:a16="http://schemas.microsoft.com/office/drawing/2014/main" val="2299785438"/>
                  </a:ext>
                </a:extLst>
              </a:tr>
              <a:tr h="139287">
                <a:tc>
                  <a:txBody>
                    <a:bodyPr/>
                    <a:lstStyle/>
                    <a:p>
                      <a:r>
                        <a:rPr lang="tr-TR" sz="800">
                          <a:effectLst/>
                        </a:rPr>
                        <a:t>20</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Kalite Güvence Eğitimi (Zorunlu)</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pPr algn="ctr"/>
                      <a:r>
                        <a:rPr lang="tr-TR" sz="800">
                          <a:effectLst/>
                        </a:rPr>
                        <a:t>101</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ctr"/>
                </a:tc>
                <a:tc>
                  <a:txBody>
                    <a:bodyPr/>
                    <a:lstStyle/>
                    <a:p>
                      <a:r>
                        <a:rPr lang="tr-TR" sz="800">
                          <a:effectLst/>
                        </a:rPr>
                        <a:t>1.09.2023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extLst>
                  <a:ext uri="{0D108BD9-81ED-4DB2-BD59-A6C34878D82A}">
                    <a16:rowId xmlns:a16="http://schemas.microsoft.com/office/drawing/2014/main" val="4136430180"/>
                  </a:ext>
                </a:extLst>
              </a:tr>
              <a:tr h="245146">
                <a:tc>
                  <a:txBody>
                    <a:bodyPr/>
                    <a:lstStyle/>
                    <a:p>
                      <a:r>
                        <a:rPr lang="tr-TR" sz="800">
                          <a:effectLst/>
                        </a:rPr>
                        <a:t>21</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Genel İngilizce A1-A2 Kitlesel Açık Çevrimiçi Ders...</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pPr algn="ctr"/>
                      <a:r>
                        <a:rPr lang="tr-TR" sz="800">
                          <a:effectLst/>
                        </a:rPr>
                        <a:t>2952</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ctr"/>
                </a:tc>
                <a:tc>
                  <a:txBody>
                    <a:bodyPr/>
                    <a:lstStyle/>
                    <a:p>
                      <a:r>
                        <a:rPr lang="tr-TR" sz="800">
                          <a:effectLst/>
                        </a:rPr>
                        <a:t>14.08.2023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tc>
                  <a:txBody>
                    <a:bodyPr/>
                    <a:lstStyle/>
                    <a:p>
                      <a:r>
                        <a:rPr lang="tr-TR" sz="800" dirty="0">
                          <a:effectLst/>
                        </a:rPr>
                        <a:t>Tamamlandı</a:t>
                      </a:r>
                      <a:endParaRPr lang="tr-T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00" marR="32500" marT="0" marB="0" anchor="b"/>
                </a:tc>
                <a:extLst>
                  <a:ext uri="{0D108BD9-81ED-4DB2-BD59-A6C34878D82A}">
                    <a16:rowId xmlns:a16="http://schemas.microsoft.com/office/drawing/2014/main" val="3226176350"/>
                  </a:ext>
                </a:extLst>
              </a:tr>
            </a:tbl>
          </a:graphicData>
        </a:graphic>
      </p:graphicFrame>
      <p:graphicFrame>
        <p:nvGraphicFramePr>
          <p:cNvPr id="9" name="Tablo 8">
            <a:extLst>
              <a:ext uri="{FF2B5EF4-FFF2-40B4-BE49-F238E27FC236}">
                <a16:creationId xmlns:a16="http://schemas.microsoft.com/office/drawing/2014/main" id="{3A648D51-9D52-3279-C0BA-569BFC2200DA}"/>
              </a:ext>
            </a:extLst>
          </p:cNvPr>
          <p:cNvGraphicFramePr>
            <a:graphicFrameLocks noGrp="1"/>
          </p:cNvGraphicFramePr>
          <p:nvPr>
            <p:extLst>
              <p:ext uri="{D42A27DB-BD31-4B8C-83A1-F6EECF244321}">
                <p14:modId xmlns:p14="http://schemas.microsoft.com/office/powerpoint/2010/main" val="2891226897"/>
              </p:ext>
            </p:extLst>
          </p:nvPr>
        </p:nvGraphicFramePr>
        <p:xfrm>
          <a:off x="6629125" y="1323031"/>
          <a:ext cx="5230366" cy="5204624"/>
        </p:xfrm>
        <a:graphic>
          <a:graphicData uri="http://schemas.openxmlformats.org/drawingml/2006/table">
            <a:tbl>
              <a:tblPr firstRow="1" firstCol="1" bandRow="1">
                <a:tableStyleId>{5C22544A-7EE6-4342-B048-85BDC9FD1C3A}</a:tableStyleId>
              </a:tblPr>
              <a:tblGrid>
                <a:gridCol w="515669">
                  <a:extLst>
                    <a:ext uri="{9D8B030D-6E8A-4147-A177-3AD203B41FA5}">
                      <a16:colId xmlns:a16="http://schemas.microsoft.com/office/drawing/2014/main" val="23735008"/>
                    </a:ext>
                  </a:extLst>
                </a:gridCol>
                <a:gridCol w="1994454">
                  <a:extLst>
                    <a:ext uri="{9D8B030D-6E8A-4147-A177-3AD203B41FA5}">
                      <a16:colId xmlns:a16="http://schemas.microsoft.com/office/drawing/2014/main" val="2663616240"/>
                    </a:ext>
                  </a:extLst>
                </a:gridCol>
                <a:gridCol w="454971">
                  <a:extLst>
                    <a:ext uri="{9D8B030D-6E8A-4147-A177-3AD203B41FA5}">
                      <a16:colId xmlns:a16="http://schemas.microsoft.com/office/drawing/2014/main" val="901125891"/>
                    </a:ext>
                  </a:extLst>
                </a:gridCol>
                <a:gridCol w="773894">
                  <a:extLst>
                    <a:ext uri="{9D8B030D-6E8A-4147-A177-3AD203B41FA5}">
                      <a16:colId xmlns:a16="http://schemas.microsoft.com/office/drawing/2014/main" val="1698591701"/>
                    </a:ext>
                  </a:extLst>
                </a:gridCol>
                <a:gridCol w="812924">
                  <a:extLst>
                    <a:ext uri="{9D8B030D-6E8A-4147-A177-3AD203B41FA5}">
                      <a16:colId xmlns:a16="http://schemas.microsoft.com/office/drawing/2014/main" val="194143252"/>
                    </a:ext>
                  </a:extLst>
                </a:gridCol>
                <a:gridCol w="678454">
                  <a:extLst>
                    <a:ext uri="{9D8B030D-6E8A-4147-A177-3AD203B41FA5}">
                      <a16:colId xmlns:a16="http://schemas.microsoft.com/office/drawing/2014/main" val="3685558086"/>
                    </a:ext>
                  </a:extLst>
                </a:gridCol>
              </a:tblGrid>
              <a:tr h="289034">
                <a:tc>
                  <a:txBody>
                    <a:bodyPr/>
                    <a:lstStyle/>
                    <a:p>
                      <a:r>
                        <a:rPr lang="tr-TR" sz="800">
                          <a:effectLst/>
                        </a:rPr>
                        <a:t>22</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65+ Fitness Eğitmenliği Sertifika Programı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pPr algn="ctr"/>
                      <a:r>
                        <a:rPr lang="tr-TR" sz="800">
                          <a:effectLst/>
                        </a:rPr>
                        <a:t>9</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ctr"/>
                </a:tc>
                <a:tc>
                  <a:txBody>
                    <a:bodyPr/>
                    <a:lstStyle/>
                    <a:p>
                      <a:r>
                        <a:rPr lang="tr-TR" sz="800">
                          <a:effectLst/>
                        </a:rPr>
                        <a:t>1.09.2023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3.09.2023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extLst>
                  <a:ext uri="{0D108BD9-81ED-4DB2-BD59-A6C34878D82A}">
                    <a16:rowId xmlns:a16="http://schemas.microsoft.com/office/drawing/2014/main" val="388675913"/>
                  </a:ext>
                </a:extLst>
              </a:tr>
              <a:tr h="162451">
                <a:tc>
                  <a:txBody>
                    <a:bodyPr/>
                    <a:lstStyle/>
                    <a:p>
                      <a:r>
                        <a:rPr lang="tr-TR" sz="800">
                          <a:effectLst/>
                        </a:rPr>
                        <a:t>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Sosyal Medya Yönetimi</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pPr algn="ctr"/>
                      <a:r>
                        <a:rPr lang="tr-TR" sz="800">
                          <a:effectLst/>
                        </a:rPr>
                        <a:t>9</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ctr"/>
                </a:tc>
                <a:tc>
                  <a:txBody>
                    <a:bodyPr/>
                    <a:lstStyle/>
                    <a:p>
                      <a:r>
                        <a:rPr lang="tr-TR" sz="800">
                          <a:effectLst/>
                        </a:rPr>
                        <a:t>2.10.2023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extLst>
                  <a:ext uri="{0D108BD9-81ED-4DB2-BD59-A6C34878D82A}">
                    <a16:rowId xmlns:a16="http://schemas.microsoft.com/office/drawing/2014/main" val="3508025994"/>
                  </a:ext>
                </a:extLst>
              </a:tr>
              <a:tr h="289034">
                <a:tc>
                  <a:txBody>
                    <a:bodyPr/>
                    <a:lstStyle/>
                    <a:p>
                      <a:r>
                        <a:rPr lang="tr-TR" sz="800">
                          <a:effectLst/>
                        </a:rPr>
                        <a:t>24</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C Sınıfı İş Güvenliği Uzmanlığı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pPr algn="ctr"/>
                      <a:r>
                        <a:rPr lang="tr-TR" sz="800">
                          <a:effectLst/>
                        </a:rPr>
                        <a:t>5</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ctr"/>
                </a:tc>
                <a:tc>
                  <a:txBody>
                    <a:bodyPr/>
                    <a:lstStyle/>
                    <a:p>
                      <a:r>
                        <a:rPr lang="tr-TR" sz="800">
                          <a:effectLst/>
                        </a:rPr>
                        <a:t>16.09.2023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15.10.2023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extLst>
                  <a:ext uri="{0D108BD9-81ED-4DB2-BD59-A6C34878D82A}">
                    <a16:rowId xmlns:a16="http://schemas.microsoft.com/office/drawing/2014/main" val="961974828"/>
                  </a:ext>
                </a:extLst>
              </a:tr>
              <a:tr h="162451">
                <a:tc>
                  <a:txBody>
                    <a:bodyPr/>
                    <a:lstStyle/>
                    <a:p>
                      <a:r>
                        <a:rPr lang="tr-TR" sz="800">
                          <a:effectLst/>
                        </a:rPr>
                        <a:t>25</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Yapay Zekada İçerik Yönetimi</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pPr algn="ctr"/>
                      <a:r>
                        <a:rPr lang="tr-TR" sz="800">
                          <a:effectLst/>
                        </a:rPr>
                        <a:t>2</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ctr"/>
                </a:tc>
                <a:tc>
                  <a:txBody>
                    <a:bodyPr/>
                    <a:lstStyle/>
                    <a:p>
                      <a:r>
                        <a:rPr lang="tr-TR" sz="800">
                          <a:effectLst/>
                        </a:rPr>
                        <a:t>2.10.2023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extLst>
                  <a:ext uri="{0D108BD9-81ED-4DB2-BD59-A6C34878D82A}">
                    <a16:rowId xmlns:a16="http://schemas.microsoft.com/office/drawing/2014/main" val="2836912801"/>
                  </a:ext>
                </a:extLst>
              </a:tr>
              <a:tr h="289034">
                <a:tc>
                  <a:txBody>
                    <a:bodyPr/>
                    <a:lstStyle/>
                    <a:p>
                      <a:r>
                        <a:rPr lang="tr-TR" sz="800">
                          <a:effectLst/>
                        </a:rPr>
                        <a:t>26</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CENAL Elektrik Üretim A.Ş. Hizmetiçi Eğitim Progra...</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pPr algn="ctr"/>
                      <a:r>
                        <a:rPr lang="tr-TR" sz="800">
                          <a:effectLst/>
                        </a:rPr>
                        <a:t>21</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ctr"/>
                </a:tc>
                <a:tc>
                  <a:txBody>
                    <a:bodyPr/>
                    <a:lstStyle/>
                    <a:p>
                      <a:r>
                        <a:rPr lang="tr-TR" sz="800">
                          <a:effectLst/>
                        </a:rPr>
                        <a:t>7.09.2023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7.09.2023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extLst>
                  <a:ext uri="{0D108BD9-81ED-4DB2-BD59-A6C34878D82A}">
                    <a16:rowId xmlns:a16="http://schemas.microsoft.com/office/drawing/2014/main" val="3739905483"/>
                  </a:ext>
                </a:extLst>
              </a:tr>
              <a:tr h="289034">
                <a:tc>
                  <a:txBody>
                    <a:bodyPr/>
                    <a:lstStyle/>
                    <a:p>
                      <a:r>
                        <a:rPr lang="tr-TR" sz="800">
                          <a:effectLst/>
                        </a:rPr>
                        <a:t>27</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Sivil  Toplum  Akademisi Çevrimiçi  Sertifika Programı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pPr algn="ctr"/>
                      <a:r>
                        <a:rPr lang="tr-TR" sz="800">
                          <a:effectLst/>
                        </a:rPr>
                        <a:t>50</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ctr"/>
                </a:tc>
                <a:tc>
                  <a:txBody>
                    <a:bodyPr/>
                    <a:lstStyle/>
                    <a:p>
                      <a:r>
                        <a:rPr lang="tr-TR" sz="800">
                          <a:effectLst/>
                        </a:rPr>
                        <a:t>16.10.2023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10.11.2023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extLst>
                  <a:ext uri="{0D108BD9-81ED-4DB2-BD59-A6C34878D82A}">
                    <a16:rowId xmlns:a16="http://schemas.microsoft.com/office/drawing/2014/main" val="3387589344"/>
                  </a:ext>
                </a:extLst>
              </a:tr>
              <a:tr h="162451">
                <a:tc>
                  <a:txBody>
                    <a:bodyPr/>
                    <a:lstStyle/>
                    <a:p>
                      <a:r>
                        <a:rPr lang="tr-TR" sz="800">
                          <a:effectLst/>
                        </a:rPr>
                        <a:t>28</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Hasta İletişimi</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pPr algn="ctr"/>
                      <a:r>
                        <a:rPr lang="tr-TR" sz="800">
                          <a:effectLst/>
                        </a:rPr>
                        <a:t>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ctr"/>
                </a:tc>
                <a:tc>
                  <a:txBody>
                    <a:bodyPr/>
                    <a:lstStyle/>
                    <a:p>
                      <a:r>
                        <a:rPr lang="tr-TR" sz="800">
                          <a:effectLst/>
                        </a:rPr>
                        <a:t>2.10.2023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extLst>
                  <a:ext uri="{0D108BD9-81ED-4DB2-BD59-A6C34878D82A}">
                    <a16:rowId xmlns:a16="http://schemas.microsoft.com/office/drawing/2014/main" val="2145622144"/>
                  </a:ext>
                </a:extLst>
              </a:tr>
              <a:tr h="219310">
                <a:tc>
                  <a:txBody>
                    <a:bodyPr/>
                    <a:lstStyle/>
                    <a:p>
                      <a:r>
                        <a:rPr lang="tr-TR" sz="800">
                          <a:effectLst/>
                        </a:rPr>
                        <a:t>29</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360 Kurgu Eğitimi</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pPr algn="ctr"/>
                      <a:r>
                        <a:rPr lang="tr-TR" sz="800">
                          <a:effectLst/>
                        </a:rPr>
                        <a:t>4</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ctr"/>
                </a:tc>
                <a:tc>
                  <a:txBody>
                    <a:bodyPr/>
                    <a:lstStyle/>
                    <a:p>
                      <a:r>
                        <a:rPr lang="tr-TR" sz="800">
                          <a:effectLst/>
                        </a:rPr>
                        <a:t>2.10.2023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extLst>
                  <a:ext uri="{0D108BD9-81ED-4DB2-BD59-A6C34878D82A}">
                    <a16:rowId xmlns:a16="http://schemas.microsoft.com/office/drawing/2014/main" val="392603672"/>
                  </a:ext>
                </a:extLst>
              </a:tr>
              <a:tr h="289034">
                <a:tc>
                  <a:txBody>
                    <a:bodyPr/>
                    <a:lstStyle/>
                    <a:p>
                      <a:r>
                        <a:rPr lang="tr-TR" sz="800">
                          <a:effectLst/>
                        </a:rPr>
                        <a:t>30</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İtalyanca ve İtalyan Kültürü A1</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pPr algn="ctr"/>
                      <a:r>
                        <a:rPr lang="tr-TR" sz="800">
                          <a:effectLst/>
                        </a:rPr>
                        <a:t>9</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ctr"/>
                </a:tc>
                <a:tc>
                  <a:txBody>
                    <a:bodyPr/>
                    <a:lstStyle/>
                    <a:p>
                      <a:r>
                        <a:rPr lang="tr-TR" sz="800">
                          <a:effectLst/>
                        </a:rPr>
                        <a:t>10.10.2023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12.12.2023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extLst>
                  <a:ext uri="{0D108BD9-81ED-4DB2-BD59-A6C34878D82A}">
                    <a16:rowId xmlns:a16="http://schemas.microsoft.com/office/drawing/2014/main" val="2487114145"/>
                  </a:ext>
                </a:extLst>
              </a:tr>
              <a:tr h="289034">
                <a:tc>
                  <a:txBody>
                    <a:bodyPr/>
                    <a:lstStyle/>
                    <a:p>
                      <a:r>
                        <a:rPr lang="tr-TR" sz="800">
                          <a:effectLst/>
                        </a:rPr>
                        <a:t>31</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İtalyanca Konuşma Kulübü</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pPr algn="ctr"/>
                      <a:r>
                        <a:rPr lang="tr-TR" sz="800">
                          <a:effectLst/>
                        </a:rPr>
                        <a:t>13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ctr"/>
                </a:tc>
                <a:tc>
                  <a:txBody>
                    <a:bodyPr/>
                    <a:lstStyle/>
                    <a:p>
                      <a:r>
                        <a:rPr lang="tr-TR" sz="800">
                          <a:effectLst/>
                        </a:rPr>
                        <a:t>12.10.2023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15.12.2023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extLst>
                  <a:ext uri="{0D108BD9-81ED-4DB2-BD59-A6C34878D82A}">
                    <a16:rowId xmlns:a16="http://schemas.microsoft.com/office/drawing/2014/main" val="2954409881"/>
                  </a:ext>
                </a:extLst>
              </a:tr>
              <a:tr h="289034">
                <a:tc>
                  <a:txBody>
                    <a:bodyPr/>
                    <a:lstStyle/>
                    <a:p>
                      <a:r>
                        <a:rPr lang="tr-TR" sz="800">
                          <a:effectLst/>
                        </a:rPr>
                        <a:t>32</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Genel İngilizce A1 - A2 Sertifika Programı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pPr algn="ctr"/>
                      <a:r>
                        <a:rPr lang="tr-TR" sz="800">
                          <a:effectLst/>
                        </a:rPr>
                        <a:t>59</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ctr"/>
                </a:tc>
                <a:tc>
                  <a:txBody>
                    <a:bodyPr/>
                    <a:lstStyle/>
                    <a:p>
                      <a:r>
                        <a:rPr lang="tr-TR" sz="800">
                          <a:effectLst/>
                        </a:rPr>
                        <a:t>1.11.2023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extLst>
                  <a:ext uri="{0D108BD9-81ED-4DB2-BD59-A6C34878D82A}">
                    <a16:rowId xmlns:a16="http://schemas.microsoft.com/office/drawing/2014/main" val="2371983210"/>
                  </a:ext>
                </a:extLst>
              </a:tr>
              <a:tr h="289034">
                <a:tc>
                  <a:txBody>
                    <a:bodyPr/>
                    <a:lstStyle/>
                    <a:p>
                      <a:r>
                        <a:rPr lang="tr-TR" sz="800">
                          <a:effectLst/>
                        </a:rPr>
                        <a:t>33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Şirket Kurmadan E-İhracat: Uygulamalı Sertifika Pr...</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pPr algn="ctr"/>
                      <a:r>
                        <a:rPr lang="tr-TR" sz="800">
                          <a:effectLst/>
                        </a:rPr>
                        <a:t>1</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ctr"/>
                </a:tc>
                <a:tc>
                  <a:txBody>
                    <a:bodyPr/>
                    <a:lstStyle/>
                    <a:p>
                      <a:r>
                        <a:rPr lang="tr-TR" sz="800">
                          <a:effectLst/>
                        </a:rPr>
                        <a:t>29.09.2023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extLst>
                  <a:ext uri="{0D108BD9-81ED-4DB2-BD59-A6C34878D82A}">
                    <a16:rowId xmlns:a16="http://schemas.microsoft.com/office/drawing/2014/main" val="1189647419"/>
                  </a:ext>
                </a:extLst>
              </a:tr>
              <a:tr h="289034">
                <a:tc>
                  <a:txBody>
                    <a:bodyPr/>
                    <a:lstStyle/>
                    <a:p>
                      <a:r>
                        <a:rPr lang="tr-TR" sz="800">
                          <a:effectLst/>
                        </a:rPr>
                        <a:t>34</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Sivil Toplum Akademisi Çevrimiçi Sertifika Programı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pPr algn="ctr"/>
                      <a:r>
                        <a:rPr lang="tr-TR" sz="800">
                          <a:effectLst/>
                        </a:rPr>
                        <a:t>25</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ctr"/>
                </a:tc>
                <a:tc>
                  <a:txBody>
                    <a:bodyPr/>
                    <a:lstStyle/>
                    <a:p>
                      <a:r>
                        <a:rPr lang="tr-TR" sz="800">
                          <a:effectLst/>
                        </a:rPr>
                        <a:t>16.10.2023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10.11.2023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extLst>
                  <a:ext uri="{0D108BD9-81ED-4DB2-BD59-A6C34878D82A}">
                    <a16:rowId xmlns:a16="http://schemas.microsoft.com/office/drawing/2014/main" val="425347755"/>
                  </a:ext>
                </a:extLst>
              </a:tr>
              <a:tr h="289034">
                <a:tc>
                  <a:txBody>
                    <a:bodyPr/>
                    <a:lstStyle/>
                    <a:p>
                      <a:r>
                        <a:rPr lang="tr-TR" sz="800">
                          <a:effectLst/>
                        </a:rPr>
                        <a:t>35</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Web Tabanlı Çiftçi Akademisi</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pPr algn="ctr"/>
                      <a:r>
                        <a:rPr lang="tr-TR" sz="800">
                          <a:effectLst/>
                        </a:rPr>
                        <a:t>295</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ctr"/>
                </a:tc>
                <a:tc>
                  <a:txBody>
                    <a:bodyPr/>
                    <a:lstStyle/>
                    <a:p>
                      <a:r>
                        <a:rPr lang="tr-TR" sz="800">
                          <a:effectLst/>
                        </a:rPr>
                        <a:t>19.07.2023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31.12.2023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extLst>
                  <a:ext uri="{0D108BD9-81ED-4DB2-BD59-A6C34878D82A}">
                    <a16:rowId xmlns:a16="http://schemas.microsoft.com/office/drawing/2014/main" val="15862663"/>
                  </a:ext>
                </a:extLst>
              </a:tr>
              <a:tr h="162451">
                <a:tc>
                  <a:txBody>
                    <a:bodyPr/>
                    <a:lstStyle/>
                    <a:p>
                      <a:r>
                        <a:rPr lang="tr-TR" sz="800">
                          <a:effectLst/>
                        </a:rPr>
                        <a:t>36</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İngilizce Konuşma Kursu</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pPr algn="ctr"/>
                      <a:r>
                        <a:rPr lang="tr-TR" sz="800">
                          <a:effectLst/>
                        </a:rPr>
                        <a:t>10</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ctr"/>
                </a:tc>
                <a:tc>
                  <a:txBody>
                    <a:bodyPr/>
                    <a:lstStyle/>
                    <a:p>
                      <a:r>
                        <a:rPr lang="tr-TR" sz="800">
                          <a:effectLst/>
                        </a:rPr>
                        <a:t>6.11.2023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10.01.2024</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extLst>
                  <a:ext uri="{0D108BD9-81ED-4DB2-BD59-A6C34878D82A}">
                    <a16:rowId xmlns:a16="http://schemas.microsoft.com/office/drawing/2014/main" val="475394156"/>
                  </a:ext>
                </a:extLst>
              </a:tr>
              <a:tr h="289034">
                <a:tc>
                  <a:txBody>
                    <a:bodyPr/>
                    <a:lstStyle/>
                    <a:p>
                      <a:r>
                        <a:rPr lang="tr-TR" sz="800">
                          <a:effectLst/>
                        </a:rPr>
                        <a:t>37</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Tasarım Odaklı Düşünme Eğitimi Semineri</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pPr algn="ctr"/>
                      <a:r>
                        <a:rPr lang="tr-TR" sz="800">
                          <a:effectLst/>
                        </a:rPr>
                        <a:t>77</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ctr"/>
                </a:tc>
                <a:tc>
                  <a:txBody>
                    <a:bodyPr/>
                    <a:lstStyle/>
                    <a:p>
                      <a:r>
                        <a:rPr lang="tr-TR" sz="800">
                          <a:effectLst/>
                        </a:rPr>
                        <a:t>13.11.2023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13.11.2023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extLst>
                  <a:ext uri="{0D108BD9-81ED-4DB2-BD59-A6C34878D82A}">
                    <a16:rowId xmlns:a16="http://schemas.microsoft.com/office/drawing/2014/main" val="528039232"/>
                  </a:ext>
                </a:extLst>
              </a:tr>
              <a:tr h="289034">
                <a:tc>
                  <a:txBody>
                    <a:bodyPr/>
                    <a:lstStyle/>
                    <a:p>
                      <a:r>
                        <a:rPr lang="tr-TR" sz="800">
                          <a:effectLst/>
                        </a:rPr>
                        <a:t>38</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Sunuculuk/Spikerlik Eğitimi (Temel Düzey)</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pPr algn="ctr"/>
                      <a:r>
                        <a:rPr lang="tr-TR" sz="800">
                          <a:effectLst/>
                        </a:rPr>
                        <a:t>5</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ctr"/>
                </a:tc>
                <a:tc>
                  <a:txBody>
                    <a:bodyPr/>
                    <a:lstStyle/>
                    <a:p>
                      <a:r>
                        <a:rPr lang="tr-TR" sz="800">
                          <a:effectLst/>
                        </a:rPr>
                        <a:t>11.11.2023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2.12.2023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extLst>
                  <a:ext uri="{0D108BD9-81ED-4DB2-BD59-A6C34878D82A}">
                    <a16:rowId xmlns:a16="http://schemas.microsoft.com/office/drawing/2014/main" val="3199660288"/>
                  </a:ext>
                </a:extLst>
              </a:tr>
              <a:tr h="289034">
                <a:tc>
                  <a:txBody>
                    <a:bodyPr/>
                    <a:lstStyle/>
                    <a:p>
                      <a:r>
                        <a:rPr lang="tr-TR" sz="800">
                          <a:effectLst/>
                        </a:rPr>
                        <a:t>39</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C Sınıfı İş Güvenliği Uzmanlığı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pPr algn="ctr"/>
                      <a:r>
                        <a:rPr lang="tr-TR" sz="800">
                          <a:effectLst/>
                        </a:rPr>
                        <a:t>6</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ctr"/>
                </a:tc>
                <a:tc>
                  <a:txBody>
                    <a:bodyPr/>
                    <a:lstStyle/>
                    <a:p>
                      <a:r>
                        <a:rPr lang="tr-TR" sz="800">
                          <a:effectLst/>
                        </a:rPr>
                        <a:t>16.09.2023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15.10.2023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extLst>
                  <a:ext uri="{0D108BD9-81ED-4DB2-BD59-A6C34878D82A}">
                    <a16:rowId xmlns:a16="http://schemas.microsoft.com/office/drawing/2014/main" val="1126964478"/>
                  </a:ext>
                </a:extLst>
              </a:tr>
              <a:tr h="289034">
                <a:tc>
                  <a:txBody>
                    <a:bodyPr/>
                    <a:lstStyle/>
                    <a:p>
                      <a:r>
                        <a:rPr lang="tr-TR" sz="800">
                          <a:effectLst/>
                        </a:rPr>
                        <a:t>40</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Diksiyon - Beden Dili (Temel Düzey)</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pPr algn="ctr"/>
                      <a:r>
                        <a:rPr lang="tr-TR" sz="800">
                          <a:effectLst/>
                        </a:rPr>
                        <a:t>7</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ctr"/>
                </a:tc>
                <a:tc>
                  <a:txBody>
                    <a:bodyPr/>
                    <a:lstStyle/>
                    <a:p>
                      <a:r>
                        <a:rPr lang="tr-TR" sz="800">
                          <a:effectLst/>
                        </a:rPr>
                        <a:t>21.12.2023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13.01.2024</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Tamamlandı</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extLst>
                  <a:ext uri="{0D108BD9-81ED-4DB2-BD59-A6C34878D82A}">
                    <a16:rowId xmlns:a16="http://schemas.microsoft.com/office/drawing/2014/main" val="3893454233"/>
                  </a:ext>
                </a:extLst>
              </a:tr>
              <a:tr h="289034">
                <a:tc>
                  <a:txBody>
                    <a:bodyPr/>
                    <a:lstStyle/>
                    <a:p>
                      <a:r>
                        <a:rPr lang="tr-TR" sz="800">
                          <a:effectLst/>
                        </a:rPr>
                        <a:t>41</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İhtisas Akademi: Eleştirel Düşünce Bağlamında Küre...</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pPr algn="ctr"/>
                      <a:r>
                        <a:rPr lang="tr-TR" sz="800">
                          <a:effectLst/>
                        </a:rPr>
                        <a:t>106</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ctr"/>
                </a:tc>
                <a:tc>
                  <a:txBody>
                    <a:bodyPr/>
                    <a:lstStyle/>
                    <a:p>
                      <a:r>
                        <a:rPr lang="tr-TR" sz="800">
                          <a:effectLst/>
                        </a:rPr>
                        <a:t>22.11.2023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a:effectLst/>
                        </a:rPr>
                        <a:t>22.11.2023</a:t>
                      </a:r>
                      <a:endParaRPr lang="tr-T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tc>
                  <a:txBody>
                    <a:bodyPr/>
                    <a:lstStyle/>
                    <a:p>
                      <a:r>
                        <a:rPr lang="tr-TR" sz="800" dirty="0">
                          <a:effectLst/>
                        </a:rPr>
                        <a:t>Tamamlandı</a:t>
                      </a:r>
                      <a:endParaRPr lang="tr-T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978" marR="31978" marT="0" marB="0" anchor="b"/>
                </a:tc>
                <a:extLst>
                  <a:ext uri="{0D108BD9-81ED-4DB2-BD59-A6C34878D82A}">
                    <a16:rowId xmlns:a16="http://schemas.microsoft.com/office/drawing/2014/main" val="2551202046"/>
                  </a:ext>
                </a:extLst>
              </a:tr>
            </a:tbl>
          </a:graphicData>
        </a:graphic>
      </p:graphicFrame>
    </p:spTree>
    <p:extLst>
      <p:ext uri="{BB962C8B-B14F-4D97-AF65-F5344CB8AC3E}">
        <p14:creationId xmlns:p14="http://schemas.microsoft.com/office/powerpoint/2010/main" val="113695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422400" y="2357287"/>
            <a:ext cx="9144000" cy="3122917"/>
          </a:xfrm>
          <a:prstGeom prst="rect">
            <a:avLst/>
          </a:prstGeom>
          <a:noFill/>
          <a:ln>
            <a:noFill/>
          </a:ln>
        </p:spPr>
        <p:txBody>
          <a:bodyPr spcFirstLastPara="1" wrap="square" lIns="91425" tIns="45700" rIns="91425" bIns="45700" anchor="b" anchorCtr="0">
            <a:normAutofit fontScale="90000"/>
          </a:bodyPr>
          <a:lstStyle/>
          <a:p>
            <a:pPr marL="449580">
              <a:lnSpc>
                <a:spcPct val="115000"/>
              </a:lnSpc>
              <a:spcAft>
                <a:spcPts val="1000"/>
              </a:spcAft>
            </a:pPr>
            <a:r>
              <a:rPr lang="en-GB" sz="1600" dirty="0" err="1">
                <a:effectLst/>
                <a:latin typeface="Calibri" panose="020F0502020204030204" pitchFamily="34" charset="0"/>
                <a:ea typeface="Calibri" panose="020F0502020204030204" pitchFamily="34" charset="0"/>
                <a:cs typeface="Calibri" panose="020F0502020204030204" pitchFamily="34" charset="0"/>
              </a:rPr>
              <a:t>Merkezimizin</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faaliyetlerinin</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planlanabilmesi</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için</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tüm</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iç</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ve</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dış</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paydaşlarımızın</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talep</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görüş</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ve</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önerileri</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çalışmalarımızın</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planlama</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aşamasında</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büyük</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önem</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taşımaktadır</a:t>
            </a:r>
            <a:r>
              <a:rPr lang="en-GB" sz="1600" dirty="0">
                <a:effectLst/>
                <a:latin typeface="Calibri" panose="020F0502020204030204" pitchFamily="34" charset="0"/>
                <a:ea typeface="Calibri" panose="020F0502020204030204" pitchFamily="34" charset="0"/>
                <a:cs typeface="Calibri" panose="020F0502020204030204" pitchFamily="34" charset="0"/>
              </a:rPr>
              <a:t>. Bu </a:t>
            </a:r>
            <a:r>
              <a:rPr lang="en-GB" sz="1600" dirty="0" err="1">
                <a:effectLst/>
                <a:latin typeface="Calibri" panose="020F0502020204030204" pitchFamily="34" charset="0"/>
                <a:ea typeface="Calibri" panose="020F0502020204030204" pitchFamily="34" charset="0"/>
                <a:cs typeface="Calibri" panose="020F0502020204030204" pitchFamily="34" charset="0"/>
              </a:rPr>
              <a:t>bağlamda</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birlikte</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çalıştığımız</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kurumlar</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şu</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şekilde</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sıralanabilir</a:t>
            </a:r>
            <a:r>
              <a:rPr lang="en-GB" sz="1600" dirty="0">
                <a:effectLst/>
                <a:latin typeface="Calibri" panose="020F0502020204030204" pitchFamily="34" charset="0"/>
                <a:ea typeface="Calibri" panose="020F0502020204030204" pitchFamily="34" charset="0"/>
                <a:cs typeface="Calibri" panose="020F0502020204030204" pitchFamily="34" charset="0"/>
              </a:rPr>
              <a:t>.</a:t>
            </a:r>
            <a:br>
              <a:rPr lang="en-GB" sz="1600" dirty="0">
                <a:effectLst/>
                <a:latin typeface="Calibri" panose="020F0502020204030204" pitchFamily="34" charset="0"/>
                <a:ea typeface="Calibri" panose="020F0502020204030204" pitchFamily="34" charset="0"/>
                <a:cs typeface="Calibri" panose="020F0502020204030204" pitchFamily="34" charset="0"/>
              </a:rPr>
            </a:br>
            <a:br>
              <a:rPr lang="en-GB" sz="1600" dirty="0">
                <a:effectLst/>
                <a:latin typeface="Calibri" panose="020F0502020204030204" pitchFamily="34" charset="0"/>
                <a:ea typeface="Calibri" panose="020F0502020204030204" pitchFamily="34" charset="0"/>
                <a:cs typeface="Calibri" panose="020F0502020204030204" pitchFamily="34" charset="0"/>
              </a:rPr>
            </a:br>
            <a:r>
              <a:rPr lang="en-GB" sz="1600" dirty="0" err="1">
                <a:effectLst/>
                <a:latin typeface="Calibri" panose="020F0502020204030204" pitchFamily="34" charset="0"/>
                <a:ea typeface="Calibri" panose="020F0502020204030204" pitchFamily="34" charset="0"/>
                <a:cs typeface="Calibri" panose="020F0502020204030204" pitchFamily="34" charset="0"/>
              </a:rPr>
              <a:t>Valilik</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Kaymakamlık</a:t>
            </a:r>
            <a:r>
              <a:rPr lang="en-GB" sz="1600" dirty="0">
                <a:effectLst/>
                <a:latin typeface="Calibri" panose="020F0502020204030204" pitchFamily="34" charset="0"/>
                <a:ea typeface="Calibri" panose="020F0502020204030204" pitchFamily="34" charset="0"/>
                <a:cs typeface="Calibri" panose="020F0502020204030204" pitchFamily="34" charset="0"/>
              </a:rPr>
              <a:t>, İl </a:t>
            </a:r>
            <a:r>
              <a:rPr lang="en-GB" sz="1600" dirty="0" err="1">
                <a:effectLst/>
                <a:latin typeface="Calibri" panose="020F0502020204030204" pitchFamily="34" charset="0"/>
                <a:ea typeface="Calibri" panose="020F0502020204030204" pitchFamily="34" charset="0"/>
                <a:cs typeface="Calibri" panose="020F0502020204030204" pitchFamily="34" charset="0"/>
              </a:rPr>
              <a:t>Tarım</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ve</a:t>
            </a:r>
            <a:r>
              <a:rPr lang="en-GB" sz="1600" dirty="0">
                <a:effectLst/>
                <a:latin typeface="Calibri" panose="020F0502020204030204" pitchFamily="34" charset="0"/>
                <a:ea typeface="Calibri" panose="020F0502020204030204" pitchFamily="34" charset="0"/>
                <a:cs typeface="Calibri" panose="020F0502020204030204" pitchFamily="34" charset="0"/>
              </a:rPr>
              <a:t> Orman </a:t>
            </a:r>
            <a:r>
              <a:rPr lang="en-GB" sz="1600" dirty="0" err="1">
                <a:effectLst/>
                <a:latin typeface="Calibri" panose="020F0502020204030204" pitchFamily="34" charset="0"/>
                <a:ea typeface="Calibri" panose="020F0502020204030204" pitchFamily="34" charset="0"/>
                <a:cs typeface="Calibri" panose="020F0502020204030204" pitchFamily="34" charset="0"/>
              </a:rPr>
              <a:t>Müdürlüğü</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ve</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diğer</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resmî</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kuruluşlar</a:t>
            </a:r>
            <a:r>
              <a:rPr lang="en-GB" sz="1600" dirty="0">
                <a:effectLst/>
                <a:latin typeface="Calibri" panose="020F0502020204030204" pitchFamily="34" charset="0"/>
                <a:ea typeface="Calibri" panose="020F0502020204030204" pitchFamily="34" charset="0"/>
                <a:cs typeface="Calibri" panose="020F0502020204030204" pitchFamily="34" charset="0"/>
              </a:rPr>
              <a:t>,</a:t>
            </a:r>
            <a:br>
              <a:rPr lang="en-GB" sz="1600" dirty="0">
                <a:effectLst/>
                <a:latin typeface="Calibri" panose="020F0502020204030204" pitchFamily="34" charset="0"/>
                <a:ea typeface="Calibri" panose="020F0502020204030204" pitchFamily="34" charset="0"/>
                <a:cs typeface="Calibri" panose="020F0502020204030204" pitchFamily="34" charset="0"/>
              </a:rPr>
            </a:br>
            <a:r>
              <a:rPr lang="en-GB" sz="1600" dirty="0" err="1">
                <a:effectLst/>
                <a:latin typeface="Calibri" panose="020F0502020204030204" pitchFamily="34" charset="0"/>
                <a:ea typeface="Calibri" panose="020F0502020204030204" pitchFamily="34" charset="0"/>
                <a:cs typeface="Calibri" panose="020F0502020204030204" pitchFamily="34" charset="0"/>
              </a:rPr>
              <a:t>Kalkınma</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Ajansları</a:t>
            </a:r>
            <a:br>
              <a:rPr lang="en-GB" sz="1600" dirty="0">
                <a:effectLst/>
                <a:latin typeface="Calibri" panose="020F0502020204030204" pitchFamily="34" charset="0"/>
                <a:ea typeface="Calibri" panose="020F0502020204030204" pitchFamily="34" charset="0"/>
                <a:cs typeface="Calibri" panose="020F0502020204030204" pitchFamily="34" charset="0"/>
              </a:rPr>
            </a:br>
            <a:r>
              <a:rPr lang="en-GB" sz="1600" dirty="0">
                <a:effectLst/>
                <a:latin typeface="Calibri" panose="020F0502020204030204" pitchFamily="34" charset="0"/>
                <a:ea typeface="Calibri" panose="020F0502020204030204" pitchFamily="34" charset="0"/>
                <a:cs typeface="Calibri" panose="020F0502020204030204" pitchFamily="34" charset="0"/>
              </a:rPr>
              <a:t>Özel </a:t>
            </a:r>
            <a:r>
              <a:rPr lang="en-GB" sz="1600" dirty="0" err="1">
                <a:effectLst/>
                <a:latin typeface="Calibri" panose="020F0502020204030204" pitchFamily="34" charset="0"/>
                <a:ea typeface="Calibri" panose="020F0502020204030204" pitchFamily="34" charset="0"/>
                <a:cs typeface="Calibri" panose="020F0502020204030204" pitchFamily="34" charset="0"/>
              </a:rPr>
              <a:t>Sektör</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Kuruluşları</a:t>
            </a:r>
            <a:br>
              <a:rPr lang="en-GB" sz="1600" dirty="0">
                <a:effectLst/>
                <a:latin typeface="Calibri" panose="020F0502020204030204" pitchFamily="34" charset="0"/>
                <a:ea typeface="Calibri" panose="020F0502020204030204" pitchFamily="34" charset="0"/>
                <a:cs typeface="Calibri" panose="020F0502020204030204" pitchFamily="34" charset="0"/>
              </a:rPr>
            </a:br>
            <a:r>
              <a:rPr lang="en-GB" sz="1600" dirty="0" err="1">
                <a:effectLst/>
                <a:latin typeface="Calibri" panose="020F0502020204030204" pitchFamily="34" charset="0"/>
                <a:ea typeface="Calibri" panose="020F0502020204030204" pitchFamily="34" charset="0"/>
                <a:cs typeface="Calibri" panose="020F0502020204030204" pitchFamily="34" charset="0"/>
              </a:rPr>
              <a:t>Sivil</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Toplum</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Kuruluşları</a:t>
            </a:r>
            <a:br>
              <a:rPr lang="en-GB" sz="1600" dirty="0">
                <a:effectLst/>
                <a:latin typeface="Calibri" panose="020F0502020204030204" pitchFamily="34" charset="0"/>
                <a:ea typeface="Calibri" panose="020F0502020204030204" pitchFamily="34" charset="0"/>
                <a:cs typeface="Calibri" panose="020F0502020204030204" pitchFamily="34" charset="0"/>
              </a:rPr>
            </a:br>
            <a:r>
              <a:rPr lang="en-GB" sz="1600" dirty="0" err="1">
                <a:effectLst/>
                <a:latin typeface="Calibri" panose="020F0502020204030204" pitchFamily="34" charset="0"/>
                <a:ea typeface="Calibri" panose="020F0502020204030204" pitchFamily="34" charset="0"/>
                <a:cs typeface="Calibri" panose="020F0502020204030204" pitchFamily="34" charset="0"/>
              </a:rPr>
              <a:t>Sosyal</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Medya</a:t>
            </a:r>
            <a:br>
              <a:rPr lang="en-GB" sz="1600" dirty="0">
                <a:effectLst/>
                <a:latin typeface="Calibri" panose="020F0502020204030204" pitchFamily="34" charset="0"/>
                <a:ea typeface="Calibri" panose="020F0502020204030204" pitchFamily="34" charset="0"/>
                <a:cs typeface="Calibri" panose="020F0502020204030204" pitchFamily="34" charset="0"/>
              </a:rPr>
            </a:br>
            <a:r>
              <a:rPr lang="en-GB" sz="1600" dirty="0" err="1">
                <a:effectLst/>
                <a:latin typeface="Calibri" panose="020F0502020204030204" pitchFamily="34" charset="0"/>
                <a:ea typeface="Calibri" panose="020F0502020204030204" pitchFamily="34" charset="0"/>
                <a:cs typeface="Calibri" panose="020F0502020204030204" pitchFamily="34" charset="0"/>
              </a:rPr>
              <a:t>Üniversitenin</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tüm</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akademik</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ve</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idari</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birimleri</a:t>
            </a:r>
            <a:r>
              <a:rPr lang="en-GB" sz="1600" dirty="0">
                <a:effectLst/>
                <a:latin typeface="Calibri" panose="020F0502020204030204" pitchFamily="34" charset="0"/>
                <a:ea typeface="Calibri" panose="020F0502020204030204" pitchFamily="34" charset="0"/>
                <a:cs typeface="Calibri" panose="020F0502020204030204" pitchFamily="34" charset="0"/>
              </a:rPr>
              <a:t>.</a:t>
            </a:r>
            <a:br>
              <a:rPr lang="en-GB" sz="1600" dirty="0">
                <a:effectLst/>
                <a:latin typeface="Calibri" panose="020F0502020204030204" pitchFamily="34" charset="0"/>
                <a:ea typeface="Calibri" panose="020F0502020204030204" pitchFamily="34" charset="0"/>
                <a:cs typeface="Calibri" panose="020F0502020204030204" pitchFamily="34" charset="0"/>
              </a:rPr>
            </a:br>
            <a:endParaRPr lang="en-GB" sz="1600" dirty="0">
              <a:latin typeface="Calibri" panose="020F0502020204030204" pitchFamily="34" charset="0"/>
              <a:ea typeface="Poppins"/>
              <a:cs typeface="Calibri" panose="020F0502020204030204" pitchFamily="34" charset="0"/>
              <a:sym typeface="Poppins"/>
            </a:endParaRPr>
          </a:p>
        </p:txBody>
      </p:sp>
      <p:sp>
        <p:nvSpPr>
          <p:cNvPr id="3" name="Başlık 2">
            <a:extLst>
              <a:ext uri="{FF2B5EF4-FFF2-40B4-BE49-F238E27FC236}">
                <a16:creationId xmlns:a16="http://schemas.microsoft.com/office/drawing/2014/main" id="{2F3A8E38-3250-423A-DBF4-17CB8B682B3A}"/>
              </a:ext>
            </a:extLst>
          </p:cNvPr>
          <p:cNvSpPr txBox="1">
            <a:spLocks/>
          </p:cNvSpPr>
          <p:nvPr/>
        </p:nvSpPr>
        <p:spPr>
          <a:xfrm>
            <a:off x="838200" y="82169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e. Paydaş Etkinlikleri</a:t>
            </a:r>
            <a:endParaRPr lang="tr-TR" sz="3600" b="1" dirty="0">
              <a:effectLst>
                <a:outerShdw blurRad="38100" dist="38100" dir="2700000" algn="tl">
                  <a:srgbClr val="000000">
                    <a:alpha val="43137"/>
                  </a:srgbClr>
                </a:outerShdw>
              </a:effectLst>
            </a:endParaRPr>
          </a:p>
        </p:txBody>
      </p:sp>
      <p:sp>
        <p:nvSpPr>
          <p:cNvPr id="4" name="Başlık 1">
            <a:extLst>
              <a:ext uri="{FF2B5EF4-FFF2-40B4-BE49-F238E27FC236}">
                <a16:creationId xmlns:a16="http://schemas.microsoft.com/office/drawing/2014/main" id="{3AFB66D4-6CEE-6B52-432D-E1501409F3BF}"/>
              </a:ext>
            </a:extLst>
          </p:cNvPr>
          <p:cNvSpPr txBox="1">
            <a:spLocks/>
          </p:cNvSpPr>
          <p:nvPr/>
        </p:nvSpPr>
        <p:spPr>
          <a:xfrm>
            <a:off x="556181" y="5690234"/>
            <a:ext cx="12192000" cy="346071"/>
          </a:xfrm>
          <a:prstGeom prst="rect">
            <a:avLst/>
          </a:prstGeom>
        </p:spPr>
        <p:txBody>
          <a:bodyPr vert="horz" lIns="91440" tIns="45720" rIns="91440" bIns="45720" rtlCol="0" anchor="ctr">
            <a:noAutofit/>
          </a:bodyPr>
          <a:lstStyle>
            <a:lvl1pPr algn="l" defTabSz="914388"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1400" b="1" i="1" dirty="0"/>
          </a:p>
        </p:txBody>
      </p:sp>
    </p:spTree>
    <p:extLst>
      <p:ext uri="{BB962C8B-B14F-4D97-AF65-F5344CB8AC3E}">
        <p14:creationId xmlns:p14="http://schemas.microsoft.com/office/powerpoint/2010/main" val="655532458"/>
      </p:ext>
    </p:extLst>
  </p:cSld>
  <p:clrMapOvr>
    <a:overrideClrMapping bg1="lt1" tx1="dk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3" name="Başlık 2">
            <a:extLst>
              <a:ext uri="{FF2B5EF4-FFF2-40B4-BE49-F238E27FC236}">
                <a16:creationId xmlns:a16="http://schemas.microsoft.com/office/drawing/2014/main" id="{40E09D8D-4246-45DE-CBB2-B31D4B08E9A1}"/>
              </a:ext>
            </a:extLst>
          </p:cNvPr>
          <p:cNvSpPr txBox="1">
            <a:spLocks/>
          </p:cNvSpPr>
          <p:nvPr/>
        </p:nvSpPr>
        <p:spPr>
          <a:xfrm>
            <a:off x="838200" y="1109573"/>
            <a:ext cx="10515600" cy="381340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kumimoji="0" lang="tr-TR" sz="2800" b="1" i="0" u="none" strike="noStrike" kern="0" cap="none" spc="0" normalizeH="0" baseline="0" noProof="0" dirty="0">
                <a:ln>
                  <a:noFill/>
                </a:ln>
                <a:solidFill>
                  <a:srgbClr val="000000"/>
                </a:solidFill>
                <a:effectLst/>
                <a:uLnTx/>
                <a:uFillTx/>
                <a:latin typeface="Calibri"/>
                <a:cs typeface="Calibri"/>
                <a:sym typeface="Calibri"/>
              </a:rPr>
              <a:t>Dış paydaşlar;</a:t>
            </a:r>
            <a:br>
              <a:rPr kumimoji="0" lang="tr-TR" sz="2800" b="1" i="0" u="none" strike="noStrike" kern="0" cap="none" spc="0" normalizeH="0" baseline="0" noProof="0" dirty="0">
                <a:ln>
                  <a:noFill/>
                </a:ln>
                <a:solidFill>
                  <a:srgbClr val="000000"/>
                </a:solidFill>
                <a:effectLst/>
                <a:uLnTx/>
                <a:uFillTx/>
                <a:latin typeface="Calibri"/>
                <a:cs typeface="Calibri"/>
                <a:sym typeface="Calibri"/>
              </a:rPr>
            </a:br>
            <a:br>
              <a:rPr kumimoji="0" lang="tr-TR" sz="1400" b="0" i="0" u="none" strike="noStrike" kern="0" cap="none" spc="0" normalizeH="0" baseline="0" noProof="0" dirty="0">
                <a:ln>
                  <a:noFill/>
                </a:ln>
                <a:solidFill>
                  <a:srgbClr val="000000"/>
                </a:solidFill>
                <a:effectLst/>
                <a:uLnTx/>
                <a:uFillTx/>
                <a:latin typeface="Calibri"/>
                <a:cs typeface="Calibri"/>
                <a:sym typeface="Calibri"/>
              </a:rPr>
            </a:br>
            <a:r>
              <a:rPr kumimoji="0" lang="tr-TR" sz="2400" b="0" i="0" u="none" strike="noStrike" kern="0" cap="none" spc="0" normalizeH="0" baseline="0" noProof="0" dirty="0">
                <a:ln>
                  <a:noFill/>
                </a:ln>
                <a:solidFill>
                  <a:srgbClr val="000000"/>
                </a:solidFill>
                <a:effectLst/>
                <a:uLnTx/>
                <a:uFillTx/>
                <a:latin typeface="Calibri"/>
                <a:cs typeface="Calibri"/>
                <a:sym typeface="Calibri"/>
              </a:rPr>
              <a:t>Çanakkale Belediyesi</a:t>
            </a:r>
            <a:br>
              <a:rPr kumimoji="0" lang="tr-TR" sz="2400" b="0" i="0" u="none" strike="noStrike" kern="0" cap="none" spc="0" normalizeH="0" baseline="0" noProof="0" dirty="0">
                <a:ln>
                  <a:noFill/>
                </a:ln>
                <a:solidFill>
                  <a:srgbClr val="000000"/>
                </a:solidFill>
                <a:effectLst/>
                <a:uLnTx/>
                <a:uFillTx/>
                <a:latin typeface="Calibri"/>
                <a:cs typeface="Calibri"/>
                <a:sym typeface="Calibri"/>
              </a:rPr>
            </a:br>
            <a:r>
              <a:rPr kumimoji="0" lang="tr-TR" sz="2400" b="0" i="0" u="none" strike="noStrike" kern="0" cap="none" spc="0" normalizeH="0" baseline="0" noProof="0" dirty="0">
                <a:ln>
                  <a:noFill/>
                </a:ln>
                <a:solidFill>
                  <a:srgbClr val="000000"/>
                </a:solidFill>
                <a:effectLst/>
                <a:uLnTx/>
                <a:uFillTx/>
                <a:latin typeface="Calibri"/>
                <a:cs typeface="Calibri"/>
                <a:sym typeface="Calibri"/>
              </a:rPr>
              <a:t>Çanakkale Esnaf ve Sanatkarlar Odası</a:t>
            </a:r>
            <a:br>
              <a:rPr kumimoji="0" lang="tr-TR" sz="2400" b="0" i="0" u="none" strike="noStrike" kern="0" cap="none" spc="0" normalizeH="0" baseline="0" noProof="0" dirty="0">
                <a:ln>
                  <a:noFill/>
                </a:ln>
                <a:solidFill>
                  <a:srgbClr val="000000"/>
                </a:solidFill>
                <a:effectLst/>
                <a:uLnTx/>
                <a:uFillTx/>
                <a:latin typeface="Calibri"/>
                <a:cs typeface="Calibri"/>
                <a:sym typeface="Calibri"/>
              </a:rPr>
            </a:br>
            <a:r>
              <a:rPr kumimoji="0" lang="tr-TR" sz="2400" b="0" i="0" u="none" strike="noStrike" kern="0" cap="none" spc="0" normalizeH="0" baseline="0" noProof="0" dirty="0">
                <a:ln>
                  <a:noFill/>
                </a:ln>
                <a:solidFill>
                  <a:srgbClr val="000000"/>
                </a:solidFill>
                <a:effectLst/>
                <a:uLnTx/>
                <a:uFillTx/>
                <a:latin typeface="Calibri"/>
                <a:cs typeface="Calibri"/>
                <a:sym typeface="Calibri"/>
              </a:rPr>
              <a:t>CENAL Elektrik A.Ş.</a:t>
            </a:r>
            <a:br>
              <a:rPr kumimoji="0" lang="tr-TR" sz="2400" b="0" i="0" u="none" strike="noStrike" kern="0" cap="none" spc="0" normalizeH="0" baseline="0" noProof="0" dirty="0">
                <a:ln>
                  <a:noFill/>
                </a:ln>
                <a:solidFill>
                  <a:srgbClr val="000000"/>
                </a:solidFill>
                <a:effectLst/>
                <a:uLnTx/>
                <a:uFillTx/>
                <a:latin typeface="Calibri"/>
                <a:cs typeface="Calibri"/>
                <a:sym typeface="Calibri"/>
              </a:rPr>
            </a:br>
            <a:r>
              <a:rPr kumimoji="0" lang="tr-TR" sz="2400" b="0" i="0" u="none" strike="noStrike" kern="0" cap="none" spc="0" normalizeH="0" baseline="0" noProof="0" dirty="0" err="1">
                <a:ln>
                  <a:noFill/>
                </a:ln>
                <a:solidFill>
                  <a:srgbClr val="000000"/>
                </a:solidFill>
                <a:effectLst/>
                <a:uLnTx/>
                <a:uFillTx/>
                <a:latin typeface="Calibri"/>
                <a:cs typeface="Calibri"/>
                <a:sym typeface="Calibri"/>
              </a:rPr>
              <a:t>Uluova</a:t>
            </a:r>
            <a:r>
              <a:rPr kumimoji="0" lang="tr-TR" sz="2400" b="0" i="0" u="none" strike="noStrike" kern="0" cap="none" spc="0" normalizeH="0" baseline="0" noProof="0" dirty="0">
                <a:ln>
                  <a:noFill/>
                </a:ln>
                <a:solidFill>
                  <a:srgbClr val="000000"/>
                </a:solidFill>
                <a:effectLst/>
                <a:uLnTx/>
                <a:uFillTx/>
                <a:latin typeface="Calibri"/>
                <a:cs typeface="Calibri"/>
                <a:sym typeface="Calibri"/>
              </a:rPr>
              <a:t> Süt Ürünleri A.Ş.</a:t>
            </a:r>
            <a:br>
              <a:rPr kumimoji="0" lang="tr-TR" sz="2400" b="0" i="0" u="none" strike="noStrike" kern="0" cap="none" spc="0" normalizeH="0" baseline="0" noProof="0" dirty="0">
                <a:ln>
                  <a:noFill/>
                </a:ln>
                <a:solidFill>
                  <a:srgbClr val="000000"/>
                </a:solidFill>
                <a:effectLst/>
                <a:uLnTx/>
                <a:uFillTx/>
                <a:latin typeface="Calibri"/>
                <a:cs typeface="Calibri"/>
                <a:sym typeface="Calibri"/>
              </a:rPr>
            </a:br>
            <a:r>
              <a:rPr kumimoji="0" lang="tr-TR" sz="2400" b="0" i="0" u="none" strike="noStrike" kern="0" cap="none" spc="0" normalizeH="0" baseline="0" noProof="0" dirty="0">
                <a:ln>
                  <a:noFill/>
                </a:ln>
                <a:solidFill>
                  <a:srgbClr val="000000"/>
                </a:solidFill>
                <a:effectLst/>
                <a:uLnTx/>
                <a:uFillTx/>
                <a:latin typeface="Calibri"/>
                <a:cs typeface="Calibri"/>
                <a:sym typeface="Calibri"/>
              </a:rPr>
              <a:t>Doğtaş A.Ş.</a:t>
            </a:r>
            <a:br>
              <a:rPr kumimoji="0" lang="tr-TR" sz="2400" b="0" i="0" u="none" strike="noStrike" kern="0" cap="none" spc="0" normalizeH="0" baseline="0" noProof="0" dirty="0">
                <a:ln>
                  <a:noFill/>
                </a:ln>
                <a:solidFill>
                  <a:srgbClr val="000000"/>
                </a:solidFill>
                <a:effectLst/>
                <a:uLnTx/>
                <a:uFillTx/>
                <a:latin typeface="Calibri"/>
                <a:cs typeface="Calibri"/>
                <a:sym typeface="Calibri"/>
              </a:rPr>
            </a:br>
            <a:r>
              <a:rPr kumimoji="0" lang="tr-TR" sz="2400" b="0" i="0" u="none" strike="noStrike" kern="0" cap="none" spc="0" normalizeH="0" baseline="0" noProof="0" dirty="0">
                <a:ln>
                  <a:noFill/>
                </a:ln>
                <a:solidFill>
                  <a:srgbClr val="000000"/>
                </a:solidFill>
                <a:effectLst/>
                <a:uLnTx/>
                <a:uFillTx/>
                <a:latin typeface="Calibri"/>
                <a:cs typeface="Calibri"/>
                <a:sym typeface="Calibri"/>
              </a:rPr>
              <a:t>Çanakkale Dardanel A.Ş.</a:t>
            </a:r>
            <a:endParaRPr lang="tr-TR"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2061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246F6A00-9942-B638-C2D8-C567AD917C24}"/>
              </a:ext>
            </a:extLst>
          </p:cNvPr>
          <p:cNvSpPr txBox="1">
            <a:spLocks/>
          </p:cNvSpPr>
          <p:nvPr/>
        </p:nvSpPr>
        <p:spPr>
          <a:xfrm>
            <a:off x="1432089" y="2051868"/>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r>
              <a:rPr lang="tr-TR" b="1" i="0" dirty="0">
                <a:solidFill>
                  <a:srgbClr val="333333"/>
                </a:solidFill>
                <a:effectLst/>
                <a:highlight>
                  <a:srgbClr val="FFFFFF"/>
                </a:highlight>
                <a:latin typeface="Source Sans Pro" panose="020B0503030403020204" pitchFamily="34" charset="0"/>
              </a:rPr>
              <a:t>İç Paydaşlar;</a:t>
            </a:r>
            <a:endParaRPr lang="tr-TR" b="0" i="0" dirty="0">
              <a:solidFill>
                <a:srgbClr val="333333"/>
              </a:solidFill>
              <a:effectLst/>
              <a:highlight>
                <a:srgbClr val="FFFFFF"/>
              </a:highlight>
              <a:latin typeface="Source Sans Pro" panose="020B0503030403020204" pitchFamily="34" charset="0"/>
            </a:endParaRPr>
          </a:p>
          <a:p>
            <a:pPr algn="l">
              <a:buFont typeface="+mj-lt"/>
              <a:buAutoNum type="arabicPeriod"/>
            </a:pPr>
            <a:r>
              <a:rPr lang="tr-TR" b="0" i="0" dirty="0">
                <a:solidFill>
                  <a:srgbClr val="333333"/>
                </a:solidFill>
                <a:effectLst/>
                <a:highlight>
                  <a:srgbClr val="FFFFFF"/>
                </a:highlight>
                <a:latin typeface="Source Sans Pro" panose="020B0503030403020204" pitchFamily="34" charset="0"/>
              </a:rPr>
              <a:t>Eğitim Fakültesi,</a:t>
            </a:r>
          </a:p>
          <a:p>
            <a:pPr algn="l">
              <a:buFont typeface="+mj-lt"/>
              <a:buAutoNum type="arabicPeriod"/>
            </a:pPr>
            <a:r>
              <a:rPr lang="tr-TR" b="0" i="0" dirty="0">
                <a:solidFill>
                  <a:srgbClr val="333333"/>
                </a:solidFill>
                <a:effectLst/>
                <a:highlight>
                  <a:srgbClr val="FFFFFF"/>
                </a:highlight>
                <a:latin typeface="Source Sans Pro" panose="020B0503030403020204" pitchFamily="34" charset="0"/>
              </a:rPr>
              <a:t>Devlet Konservatuvarı,</a:t>
            </a:r>
          </a:p>
          <a:p>
            <a:pPr algn="l">
              <a:buFont typeface="+mj-lt"/>
              <a:buAutoNum type="arabicPeriod"/>
            </a:pPr>
            <a:r>
              <a:rPr lang="tr-TR" b="0" i="0" dirty="0">
                <a:solidFill>
                  <a:srgbClr val="333333"/>
                </a:solidFill>
                <a:effectLst/>
                <a:highlight>
                  <a:srgbClr val="FFFFFF"/>
                </a:highlight>
                <a:latin typeface="Source Sans Pro" panose="020B0503030403020204" pitchFamily="34" charset="0"/>
              </a:rPr>
              <a:t>Genel Sekreterlik,</a:t>
            </a:r>
          </a:p>
          <a:p>
            <a:pPr algn="l">
              <a:buFont typeface="+mj-lt"/>
              <a:buAutoNum type="arabicPeriod"/>
            </a:pPr>
            <a:r>
              <a:rPr lang="tr-TR" b="0" i="0" dirty="0">
                <a:solidFill>
                  <a:srgbClr val="333333"/>
                </a:solidFill>
                <a:effectLst/>
                <a:highlight>
                  <a:srgbClr val="FFFFFF"/>
                </a:highlight>
                <a:latin typeface="Source Sans Pro" panose="020B0503030403020204" pitchFamily="34" charset="0"/>
              </a:rPr>
              <a:t>Ziraat Fakültesi,</a:t>
            </a:r>
          </a:p>
          <a:p>
            <a:pPr algn="l">
              <a:buFont typeface="+mj-lt"/>
              <a:buAutoNum type="arabicPeriod"/>
            </a:pPr>
            <a:r>
              <a:rPr lang="tr-TR" b="0" i="0" dirty="0">
                <a:solidFill>
                  <a:srgbClr val="333333"/>
                </a:solidFill>
                <a:effectLst/>
                <a:highlight>
                  <a:srgbClr val="FFFFFF"/>
                </a:highlight>
                <a:latin typeface="Source Sans Pro" panose="020B0503030403020204" pitchFamily="34" charset="0"/>
              </a:rPr>
              <a:t>Uzaktan Eğitim Merkezi,</a:t>
            </a:r>
          </a:p>
          <a:p>
            <a:pPr algn="l">
              <a:buFont typeface="+mj-lt"/>
              <a:buAutoNum type="arabicPeriod"/>
            </a:pPr>
            <a:r>
              <a:rPr lang="tr-TR" b="0" i="0" dirty="0">
                <a:solidFill>
                  <a:srgbClr val="333333"/>
                </a:solidFill>
                <a:effectLst/>
                <a:highlight>
                  <a:srgbClr val="FFFFFF"/>
                </a:highlight>
                <a:latin typeface="Source Sans Pro" panose="020B0503030403020204" pitchFamily="34" charset="0"/>
              </a:rPr>
              <a:t>Türkçe ve Yabancı Dil Öğretimi Uygulama ve Araştırma Merkezi</a:t>
            </a:r>
          </a:p>
        </p:txBody>
      </p:sp>
    </p:spTree>
    <p:extLst>
      <p:ext uri="{BB962C8B-B14F-4D97-AF65-F5344CB8AC3E}">
        <p14:creationId xmlns:p14="http://schemas.microsoft.com/office/powerpoint/2010/main" val="4004659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Dikdörtgen 1">
            <a:extLst>
              <a:ext uri="{FF2B5EF4-FFF2-40B4-BE49-F238E27FC236}">
                <a16:creationId xmlns:a16="http://schemas.microsoft.com/office/drawing/2014/main" id="{43B606DE-DE4C-B83A-551F-76E397DD2087}"/>
              </a:ext>
            </a:extLst>
          </p:cNvPr>
          <p:cNvSpPr/>
          <p:nvPr/>
        </p:nvSpPr>
        <p:spPr>
          <a:xfrm>
            <a:off x="876693" y="2724346"/>
            <a:ext cx="11239614" cy="1233637"/>
          </a:xfrm>
          <a:prstGeom prst="rect">
            <a:avLst/>
          </a:prstGeom>
          <a:solidFill>
            <a:srgbClr val="FECA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4000" b="1" dirty="0">
                <a:solidFill>
                  <a:schemeClr val="tx1">
                    <a:lumMod val="85000"/>
                    <a:lumOff val="15000"/>
                  </a:schemeClr>
                </a:solidFill>
              </a:rPr>
              <a:t>Teşekkürler</a:t>
            </a:r>
          </a:p>
        </p:txBody>
      </p:sp>
    </p:spTree>
    <p:extLst>
      <p:ext uri="{BB962C8B-B14F-4D97-AF65-F5344CB8AC3E}">
        <p14:creationId xmlns:p14="http://schemas.microsoft.com/office/powerpoint/2010/main" val="3867294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1524000" y="2099733"/>
            <a:ext cx="9144000" cy="112888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Poppins"/>
              <a:buNone/>
            </a:pPr>
            <a:r>
              <a:rPr lang="tr-TR" dirty="0">
                <a:solidFill>
                  <a:schemeClr val="lt1"/>
                </a:solidFill>
                <a:latin typeface="Poppins"/>
                <a:ea typeface="Poppins"/>
                <a:cs typeface="Poppins"/>
                <a:sym typeface="Poppins"/>
              </a:rPr>
              <a:t>SÜREKLİ EĞİTİM MERKEZİ</a:t>
            </a:r>
            <a:endParaRPr dirty="0">
              <a:solidFill>
                <a:schemeClr val="lt1"/>
              </a:solidFill>
              <a:latin typeface="Poppins"/>
              <a:ea typeface="Poppins"/>
              <a:cs typeface="Poppins"/>
              <a:sym typeface="Poppins"/>
            </a:endParaRPr>
          </a:p>
        </p:txBody>
      </p:sp>
      <p:sp>
        <p:nvSpPr>
          <p:cNvPr id="89" name="Google Shape;89;p2"/>
          <p:cNvSpPr txBox="1">
            <a:spLocks noGrp="1"/>
          </p:cNvSpPr>
          <p:nvPr>
            <p:ph type="subTitle" idx="1"/>
          </p:nvPr>
        </p:nvSpPr>
        <p:spPr>
          <a:xfrm>
            <a:off x="1524000" y="3429000"/>
            <a:ext cx="9144000" cy="5446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tr-TR" dirty="0">
                <a:solidFill>
                  <a:schemeClr val="lt1"/>
                </a:solidFill>
                <a:latin typeface="Poppins"/>
                <a:ea typeface="Poppins"/>
                <a:cs typeface="Poppins"/>
                <a:sym typeface="Poppins"/>
              </a:rPr>
              <a:t>2023 YILI FAALİYET RAPORU SUNUMU</a:t>
            </a:r>
            <a:endParaRPr dirty="0">
              <a:solidFill>
                <a:schemeClr val="lt1"/>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32F00504-0823-808E-E83D-27A26D959F6F}"/>
              </a:ext>
            </a:extLst>
          </p:cNvPr>
          <p:cNvSpPr txBox="1">
            <a:spLocks/>
          </p:cNvSpPr>
          <p:nvPr/>
        </p:nvSpPr>
        <p:spPr>
          <a:xfrm>
            <a:off x="1524000" y="2334673"/>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sz="2000" i="0" dirty="0">
                <a:solidFill>
                  <a:srgbClr val="333333"/>
                </a:solidFill>
                <a:effectLst/>
                <a:highlight>
                  <a:srgbClr val="FFFFFF"/>
                </a:highlight>
                <a:latin typeface="Calibri" panose="020F0502020204030204" pitchFamily="34" charset="0"/>
                <a:cs typeface="Calibri" panose="020F0502020204030204" pitchFamily="34" charset="0"/>
              </a:rPr>
              <a:t>Çanakkale </a:t>
            </a:r>
            <a:r>
              <a:rPr lang="tr-TR" sz="2000" i="0" dirty="0" err="1">
                <a:solidFill>
                  <a:srgbClr val="333333"/>
                </a:solidFill>
                <a:effectLst/>
                <a:highlight>
                  <a:srgbClr val="FFFFFF"/>
                </a:highlight>
                <a:latin typeface="Calibri" panose="020F0502020204030204" pitchFamily="34" charset="0"/>
                <a:cs typeface="Calibri" panose="020F0502020204030204" pitchFamily="34" charset="0"/>
              </a:rPr>
              <a:t>Onsekiz</a:t>
            </a:r>
            <a:r>
              <a:rPr lang="tr-TR" sz="2000" i="0" dirty="0">
                <a:solidFill>
                  <a:srgbClr val="333333"/>
                </a:solidFill>
                <a:effectLst/>
                <a:highlight>
                  <a:srgbClr val="FFFFFF"/>
                </a:highlight>
                <a:latin typeface="Calibri" panose="020F0502020204030204" pitchFamily="34" charset="0"/>
                <a:cs typeface="Calibri" panose="020F0502020204030204" pitchFamily="34" charset="0"/>
              </a:rPr>
              <a:t> Mart Üniversitesi Sürekli Eğitim Merkezi Üniversitenin eğitim-öğretim verdiği ve araştırma yaptığı tüm alanlarda, akademik programlar dışında, verilecek eğitim-öğretim programlarını düzenleyerek bu programlar aracılığıyla Üniversitenin Kamu, Özel Sektör ve Uluslararası kuruluşlar ile olan işbirliğinin gelişmesinde katkıda bulunmayı amacıyla 12.02.1997 tarih ve 22903 sayılı Resmi Gazetede yayınlanan yönetmelikle kurulmuştur</a:t>
            </a:r>
            <a:r>
              <a:rPr lang="tr-TR" sz="2000" dirty="0">
                <a:latin typeface="Calibri" panose="020F0502020204030204" pitchFamily="34" charset="0"/>
                <a:cs typeface="Calibri" panose="020F0502020204030204" pitchFamily="34" charset="0"/>
              </a:rPr>
              <a:t>.</a:t>
            </a:r>
          </a:p>
        </p:txBody>
      </p:sp>
      <p:sp>
        <p:nvSpPr>
          <p:cNvPr id="3" name="Başlık 2">
            <a:extLst>
              <a:ext uri="{FF2B5EF4-FFF2-40B4-BE49-F238E27FC236}">
                <a16:creationId xmlns:a16="http://schemas.microsoft.com/office/drawing/2014/main" id="{D9C4945A-3EB2-2499-A602-9EBFC199ABA9}"/>
              </a:ext>
            </a:extLst>
          </p:cNvPr>
          <p:cNvSpPr txBox="1">
            <a:spLocks/>
          </p:cNvSpPr>
          <p:nvPr/>
        </p:nvSpPr>
        <p:spPr>
          <a:xfrm>
            <a:off x="685800" y="87417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solidFill>
                  <a:schemeClr val="bg2">
                    <a:lumMod val="75000"/>
                  </a:schemeClr>
                </a:solidFill>
                <a:effectLst>
                  <a:outerShdw blurRad="38100" dist="38100" dir="2700000" algn="tl">
                    <a:srgbClr val="000000">
                      <a:alpha val="43137"/>
                    </a:srgbClr>
                  </a:outerShdw>
                </a:effectLst>
              </a:rPr>
              <a:t>Kuruluş</a:t>
            </a:r>
            <a:endParaRPr lang="tr-TR" b="1" dirty="0">
              <a:solidFill>
                <a:schemeClr val="bg2">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A8F6136F-BA1A-2B57-BE74-26B30889F73F}"/>
              </a:ext>
            </a:extLst>
          </p:cNvPr>
          <p:cNvSpPr txBox="1">
            <a:spLocks/>
          </p:cNvSpPr>
          <p:nvPr/>
        </p:nvSpPr>
        <p:spPr>
          <a:xfrm>
            <a:off x="1413235" y="2306392"/>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buFont typeface="Arial" panose="020B0604020202020204" pitchFamily="34" charset="0"/>
              <a:buChar char="•"/>
            </a:pPr>
            <a:r>
              <a:rPr lang="tr-TR" sz="2000" b="0" i="0" dirty="0">
                <a:solidFill>
                  <a:srgbClr val="333333"/>
                </a:solidFill>
                <a:effectLst/>
                <a:highlight>
                  <a:srgbClr val="FFFFFF"/>
                </a:highlight>
                <a:latin typeface="Calibri" panose="020F0502020204030204" pitchFamily="34" charset="0"/>
                <a:cs typeface="Calibri" panose="020F0502020204030204" pitchFamily="34" charset="0"/>
              </a:rPr>
              <a:t>Üniversitemizin eğitim ve araştırma faaliyeti yürüttüğü alanlar başta olmak üzere; öğrencilerimizin, mezunlarımızın, Çanakkale bölge halkımızın, Kamu ve Özel Sektör kuruluşlarımızın ihtiyaçlarına göre; kişisel ve mesleki gelişime katkı sağlamak amacıyla; eğitim programları, kurslar ve seminerler düzenlemek.</a:t>
            </a:r>
          </a:p>
          <a:p>
            <a:pPr algn="just">
              <a:buFont typeface="Arial" panose="020B0604020202020204" pitchFamily="34" charset="0"/>
              <a:buChar char="•"/>
            </a:pPr>
            <a:r>
              <a:rPr lang="tr-TR" sz="2000" b="0" i="0" dirty="0">
                <a:solidFill>
                  <a:srgbClr val="333333"/>
                </a:solidFill>
                <a:effectLst/>
                <a:highlight>
                  <a:srgbClr val="FFFFFF"/>
                </a:highlight>
                <a:latin typeface="Calibri" panose="020F0502020204030204" pitchFamily="34" charset="0"/>
                <a:cs typeface="Calibri" panose="020F0502020204030204" pitchFamily="34" charset="0"/>
              </a:rPr>
              <a:t>Kamu-Üniversite-Sanayi İşbirliklerinin gelişmesine katkıda bulunmak.</a:t>
            </a:r>
          </a:p>
          <a:p>
            <a:pPr algn="just">
              <a:buFont typeface="Arial" panose="020B0604020202020204" pitchFamily="34" charset="0"/>
              <a:buChar char="•"/>
            </a:pPr>
            <a:r>
              <a:rPr lang="tr-TR" sz="2000" b="0" i="0" dirty="0">
                <a:solidFill>
                  <a:srgbClr val="333333"/>
                </a:solidFill>
                <a:effectLst/>
                <a:highlight>
                  <a:srgbClr val="FFFFFF"/>
                </a:highlight>
                <a:latin typeface="Calibri" panose="020F0502020204030204" pitchFamily="34" charset="0"/>
                <a:cs typeface="Calibri" panose="020F0502020204030204" pitchFamily="34" charset="0"/>
              </a:rPr>
              <a:t>Ülkemizin stratejik hedefleri ve ihtiyaçları doğrultusunda, gerek duyulan/duyulacak eğitim desteğini sağlamak.</a:t>
            </a:r>
          </a:p>
        </p:txBody>
      </p:sp>
      <p:sp>
        <p:nvSpPr>
          <p:cNvPr id="3" name="Başlık 2">
            <a:extLst>
              <a:ext uri="{FF2B5EF4-FFF2-40B4-BE49-F238E27FC236}">
                <a16:creationId xmlns:a16="http://schemas.microsoft.com/office/drawing/2014/main" id="{5876E1A7-9E13-0F6C-3215-C8ABE9527503}"/>
              </a:ext>
            </a:extLst>
          </p:cNvPr>
          <p:cNvSpPr txBox="1">
            <a:spLocks/>
          </p:cNvSpPr>
          <p:nvPr/>
        </p:nvSpPr>
        <p:spPr>
          <a:xfrm>
            <a:off x="575035" y="845892"/>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solidFill>
                  <a:schemeClr val="bg2">
                    <a:lumMod val="75000"/>
                  </a:schemeClr>
                </a:solidFill>
                <a:effectLst>
                  <a:outerShdw blurRad="38100" dist="38100" dir="2700000" algn="tl">
                    <a:srgbClr val="000000">
                      <a:alpha val="43137"/>
                    </a:srgbClr>
                  </a:outerShdw>
                </a:effectLst>
              </a:rPr>
              <a:t>Misyon</a:t>
            </a:r>
            <a:endParaRPr lang="tr-TR" b="1" dirty="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2152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1D048AE6-9C42-FAB5-4469-EDAEC88F65D4}"/>
              </a:ext>
            </a:extLst>
          </p:cNvPr>
          <p:cNvSpPr txBox="1">
            <a:spLocks/>
          </p:cNvSpPr>
          <p:nvPr/>
        </p:nvSpPr>
        <p:spPr>
          <a:xfrm>
            <a:off x="1441515" y="233467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buFont typeface="Arial" panose="020B0604020202020204" pitchFamily="34" charset="0"/>
              <a:buChar char="•"/>
            </a:pPr>
            <a:r>
              <a:rPr lang="tr-TR" sz="2000" b="0" i="0" dirty="0">
                <a:solidFill>
                  <a:srgbClr val="333333"/>
                </a:solidFill>
                <a:effectLst/>
                <a:highlight>
                  <a:srgbClr val="FFFFFF"/>
                </a:highlight>
                <a:latin typeface="Calibri" panose="020F0502020204030204" pitchFamily="34" charset="0"/>
                <a:cs typeface="Calibri" panose="020F0502020204030204" pitchFamily="34" charset="0"/>
              </a:rPr>
              <a:t>Yaşam boyu öğrenme felsefesinin, Üniversitemiz öğrencileri başta olmak üzere tüm paydaşlarımızca benimsenmesini sağlamak.</a:t>
            </a:r>
          </a:p>
          <a:p>
            <a:pPr algn="just">
              <a:buFont typeface="Arial" panose="020B0604020202020204" pitchFamily="34" charset="0"/>
              <a:buChar char="•"/>
            </a:pPr>
            <a:r>
              <a:rPr lang="tr-TR" sz="2000" b="0" i="0" dirty="0">
                <a:solidFill>
                  <a:srgbClr val="333333"/>
                </a:solidFill>
                <a:effectLst/>
                <a:highlight>
                  <a:srgbClr val="FFFFFF"/>
                </a:highlight>
                <a:latin typeface="Calibri" panose="020F0502020204030204" pitchFamily="34" charset="0"/>
                <a:cs typeface="Calibri" panose="020F0502020204030204" pitchFamily="34" charset="0"/>
              </a:rPr>
              <a:t>Eğitim hizmetlerini </a:t>
            </a:r>
            <a:r>
              <a:rPr lang="tr-TR" sz="2000" b="0" i="1" dirty="0">
                <a:solidFill>
                  <a:srgbClr val="333333"/>
                </a:solidFill>
                <a:effectLst/>
                <a:highlight>
                  <a:srgbClr val="FFFFFF"/>
                </a:highlight>
                <a:latin typeface="Calibri" panose="020F0502020204030204" pitchFamily="34" charset="0"/>
                <a:cs typeface="Calibri" panose="020F0502020204030204" pitchFamily="34" charset="0"/>
              </a:rPr>
              <a:t>7’den 77’ye</a:t>
            </a:r>
            <a:r>
              <a:rPr lang="tr-TR" sz="2000" b="0" i="0" dirty="0">
                <a:solidFill>
                  <a:srgbClr val="333333"/>
                </a:solidFill>
                <a:effectLst/>
                <a:highlight>
                  <a:srgbClr val="FFFFFF"/>
                </a:highlight>
                <a:latin typeface="Calibri" panose="020F0502020204030204" pitchFamily="34" charset="0"/>
                <a:cs typeface="Calibri" panose="020F0502020204030204" pitchFamily="34" charset="0"/>
              </a:rPr>
              <a:t> toplumun tüm kesimlerine ulaştıran bir eğitim kurumu olmak.</a:t>
            </a:r>
          </a:p>
          <a:p>
            <a:pPr algn="just">
              <a:buFont typeface="Arial" panose="020B0604020202020204" pitchFamily="34" charset="0"/>
              <a:buChar char="•"/>
            </a:pPr>
            <a:r>
              <a:rPr lang="tr-TR" sz="2000" b="0" i="0" dirty="0">
                <a:solidFill>
                  <a:srgbClr val="333333"/>
                </a:solidFill>
                <a:effectLst/>
                <a:highlight>
                  <a:srgbClr val="FFFFFF"/>
                </a:highlight>
                <a:latin typeface="Calibri" panose="020F0502020204030204" pitchFamily="34" charset="0"/>
                <a:cs typeface="Calibri" panose="020F0502020204030204" pitchFamily="34" charset="0"/>
              </a:rPr>
              <a:t>Üniversitemizi, bölgenin sosyal ve ekonomik gelişimine katkı sağlayan en önemli paydaşlarından biri haline getirmek.</a:t>
            </a:r>
          </a:p>
        </p:txBody>
      </p:sp>
      <p:sp>
        <p:nvSpPr>
          <p:cNvPr id="3" name="Başlık 2">
            <a:extLst>
              <a:ext uri="{FF2B5EF4-FFF2-40B4-BE49-F238E27FC236}">
                <a16:creationId xmlns:a16="http://schemas.microsoft.com/office/drawing/2014/main" id="{C08689C1-7B28-268A-B042-1DEA6DAA7AA2}"/>
              </a:ext>
            </a:extLst>
          </p:cNvPr>
          <p:cNvSpPr txBox="1">
            <a:spLocks/>
          </p:cNvSpPr>
          <p:nvPr/>
        </p:nvSpPr>
        <p:spPr>
          <a:xfrm>
            <a:off x="603315" y="87417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Vizyon</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9078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0D734E26-21AC-C8D2-2DCB-78C8CCCE01FD}"/>
              </a:ext>
            </a:extLst>
          </p:cNvPr>
          <p:cNvSpPr txBox="1">
            <a:spLocks/>
          </p:cNvSpPr>
          <p:nvPr/>
        </p:nvSpPr>
        <p:spPr>
          <a:xfrm>
            <a:off x="1422662" y="2306392"/>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r>
              <a:rPr lang="tr-TR" sz="2000" b="0" i="0" dirty="0">
                <a:solidFill>
                  <a:srgbClr val="333333"/>
                </a:solidFill>
                <a:effectLst/>
                <a:highlight>
                  <a:srgbClr val="FFFFFF"/>
                </a:highlight>
                <a:latin typeface="Calibri" panose="020F0502020204030204" pitchFamily="34" charset="0"/>
                <a:cs typeface="Calibri" panose="020F0502020204030204" pitchFamily="34" charset="0"/>
              </a:rPr>
              <a:t>Üniversitemizde yürütülmesi planlanan;</a:t>
            </a:r>
          </a:p>
          <a:p>
            <a:pPr algn="just"/>
            <a:r>
              <a:rPr lang="tr-TR" sz="2000" b="0" i="0" dirty="0">
                <a:solidFill>
                  <a:srgbClr val="333333"/>
                </a:solidFill>
                <a:effectLst/>
                <a:highlight>
                  <a:srgbClr val="FFFFFF"/>
                </a:highlight>
                <a:latin typeface="Calibri" panose="020F0502020204030204" pitchFamily="34" charset="0"/>
                <a:cs typeface="Calibri" panose="020F0502020204030204" pitchFamily="34" charset="0"/>
              </a:rPr>
              <a:t>1. Kurs niteliğindeki eğitim öğretim faaliyetlerine yönelik uzaktan -yüz yüze eğitim programları geliştirmek, uygulamak, değerlendirmek ve sevk-idaresini sağlamak,</a:t>
            </a:r>
          </a:p>
          <a:p>
            <a:pPr algn="just"/>
            <a:r>
              <a:rPr lang="tr-TR" sz="2000" b="0" i="0" dirty="0">
                <a:solidFill>
                  <a:srgbClr val="333333"/>
                </a:solidFill>
                <a:effectLst/>
                <a:highlight>
                  <a:srgbClr val="FFFFFF"/>
                </a:highlight>
                <a:latin typeface="Calibri" panose="020F0502020204030204" pitchFamily="34" charset="0"/>
                <a:cs typeface="Calibri" panose="020F0502020204030204" pitchFamily="34" charset="0"/>
              </a:rPr>
              <a:t>2. Kurs faaliyetlerinin verimli ve etkin yürütülmesini sağlamak,</a:t>
            </a:r>
          </a:p>
          <a:p>
            <a:pPr algn="just"/>
            <a:r>
              <a:rPr lang="tr-TR" sz="2000" b="0" i="0" dirty="0">
                <a:solidFill>
                  <a:srgbClr val="333333"/>
                </a:solidFill>
                <a:effectLst/>
                <a:highlight>
                  <a:srgbClr val="FFFFFF"/>
                </a:highlight>
                <a:latin typeface="Calibri" panose="020F0502020204030204" pitchFamily="34" charset="0"/>
                <a:cs typeface="Calibri" panose="020F0502020204030204" pitchFamily="34" charset="0"/>
              </a:rPr>
              <a:t>3. Kurs faaliyetleri ile ilgili araştırma–geliştirme ve uygulama çalışmaları yapmak,</a:t>
            </a:r>
          </a:p>
          <a:p>
            <a:pPr algn="just"/>
            <a:r>
              <a:rPr lang="tr-TR" sz="2000" b="0" i="0" dirty="0">
                <a:solidFill>
                  <a:srgbClr val="333333"/>
                </a:solidFill>
                <a:effectLst/>
                <a:highlight>
                  <a:srgbClr val="FFFFFF"/>
                </a:highlight>
                <a:latin typeface="Calibri" panose="020F0502020204030204" pitchFamily="34" charset="0"/>
                <a:cs typeface="Calibri" panose="020F0502020204030204" pitchFamily="34" charset="0"/>
              </a:rPr>
              <a:t>4. Kamu, Özel ve Sivil Toplum Kurum ve kuruluşlarının </a:t>
            </a:r>
            <a:r>
              <a:rPr lang="tr-TR" sz="2000" b="0" i="0" dirty="0" err="1">
                <a:solidFill>
                  <a:srgbClr val="333333"/>
                </a:solidFill>
                <a:effectLst/>
                <a:highlight>
                  <a:srgbClr val="FFFFFF"/>
                </a:highlight>
                <a:latin typeface="Calibri" panose="020F0502020204030204" pitchFamily="34" charset="0"/>
                <a:cs typeface="Calibri" panose="020F0502020204030204" pitchFamily="34" charset="0"/>
              </a:rPr>
              <a:t>hizmetiçi</a:t>
            </a:r>
            <a:r>
              <a:rPr lang="tr-TR" sz="2000" b="0" i="0" dirty="0">
                <a:solidFill>
                  <a:srgbClr val="333333"/>
                </a:solidFill>
                <a:effectLst/>
                <a:highlight>
                  <a:srgbClr val="FFFFFF"/>
                </a:highlight>
                <a:latin typeface="Calibri" panose="020F0502020204030204" pitchFamily="34" charset="0"/>
                <a:cs typeface="Calibri" panose="020F0502020204030204" pitchFamily="34" charset="0"/>
              </a:rPr>
              <a:t> eğitim vb. kapsamdaki kurs faaliyetlerinin geliştirilmesine katkıda bulunmak,</a:t>
            </a:r>
          </a:p>
          <a:p>
            <a:pPr algn="just"/>
            <a:r>
              <a:rPr lang="tr-TR" sz="2000" b="0" i="0" dirty="0">
                <a:solidFill>
                  <a:srgbClr val="333333"/>
                </a:solidFill>
                <a:effectLst/>
                <a:highlight>
                  <a:srgbClr val="FFFFFF"/>
                </a:highlight>
                <a:latin typeface="Calibri" panose="020F0502020204030204" pitchFamily="34" charset="0"/>
                <a:cs typeface="Calibri" panose="020F0502020204030204" pitchFamily="34" charset="0"/>
              </a:rPr>
              <a:t>5. Merkezin kazandığı teknik bilgi ve beceri birikimini diğer Yükseköğretim Kurum ve Kuruluşları ile paylaşmak.</a:t>
            </a:r>
          </a:p>
        </p:txBody>
      </p:sp>
      <p:sp>
        <p:nvSpPr>
          <p:cNvPr id="3" name="Başlık 2">
            <a:extLst>
              <a:ext uri="{FF2B5EF4-FFF2-40B4-BE49-F238E27FC236}">
                <a16:creationId xmlns:a16="http://schemas.microsoft.com/office/drawing/2014/main" id="{9FAB8545-3715-B9E3-2DB7-ED6E9CA13F3D}"/>
              </a:ext>
            </a:extLst>
          </p:cNvPr>
          <p:cNvSpPr txBox="1">
            <a:spLocks/>
          </p:cNvSpPr>
          <p:nvPr/>
        </p:nvSpPr>
        <p:spPr>
          <a:xfrm>
            <a:off x="584462" y="845892"/>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Merkezin Amaçları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616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C4BF08DD-21EC-8CD9-61AE-AE057C9B849D}"/>
              </a:ext>
            </a:extLst>
          </p:cNvPr>
          <p:cNvSpPr txBox="1">
            <a:spLocks/>
          </p:cNvSpPr>
          <p:nvPr/>
        </p:nvSpPr>
        <p:spPr>
          <a:xfrm>
            <a:off x="1422662" y="2353526"/>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l">
              <a:buFont typeface="Arial" panose="020B0604020202020204" pitchFamily="34" charset="0"/>
              <a:buChar char="•"/>
            </a:pPr>
            <a:r>
              <a:rPr lang="tr-TR" b="0" i="0" dirty="0">
                <a:solidFill>
                  <a:srgbClr val="333333"/>
                </a:solidFill>
                <a:effectLst/>
                <a:highlight>
                  <a:srgbClr val="FFFFFF"/>
                </a:highlight>
                <a:latin typeface="Source Sans Pro" panose="020B0503030403020204" pitchFamily="34" charset="0"/>
              </a:rPr>
              <a:t>Kalite politikaları ile birlikte, sürekli eğitim merkezi faaliyetlerinde öncü merkezler arasında yer almak,</a:t>
            </a:r>
          </a:p>
          <a:p>
            <a:pPr algn="l">
              <a:buFont typeface="Arial" panose="020B0604020202020204" pitchFamily="34" charset="0"/>
              <a:buChar char="•"/>
            </a:pPr>
            <a:r>
              <a:rPr lang="tr-TR" b="0" i="0" dirty="0">
                <a:solidFill>
                  <a:srgbClr val="333333"/>
                </a:solidFill>
                <a:effectLst/>
                <a:highlight>
                  <a:srgbClr val="FFFFFF"/>
                </a:highlight>
                <a:latin typeface="Source Sans Pro" panose="020B0503030403020204" pitchFamily="34" charset="0"/>
              </a:rPr>
              <a:t>Kurs sayısını ve niteliğini arttırarak üniversitemizin </a:t>
            </a:r>
            <a:r>
              <a:rPr lang="tr-TR" b="0" i="0" dirty="0" err="1">
                <a:solidFill>
                  <a:srgbClr val="333333"/>
                </a:solidFill>
                <a:effectLst/>
                <a:highlight>
                  <a:srgbClr val="FFFFFF"/>
                </a:highlight>
                <a:latin typeface="Source Sans Pro" panose="020B0503030403020204" pitchFamily="34" charset="0"/>
              </a:rPr>
              <a:t>hayatboyu</a:t>
            </a:r>
            <a:r>
              <a:rPr lang="tr-TR" b="0" i="0" dirty="0">
                <a:solidFill>
                  <a:srgbClr val="333333"/>
                </a:solidFill>
                <a:effectLst/>
                <a:highlight>
                  <a:srgbClr val="FFFFFF"/>
                </a:highlight>
                <a:latin typeface="Source Sans Pro" panose="020B0503030403020204" pitchFamily="34" charset="0"/>
              </a:rPr>
              <a:t> öğrenme sürecine olan katma değerini arttırmaktır.</a:t>
            </a:r>
          </a:p>
        </p:txBody>
      </p:sp>
      <p:sp>
        <p:nvSpPr>
          <p:cNvPr id="3" name="Başlık 2">
            <a:extLst>
              <a:ext uri="{FF2B5EF4-FFF2-40B4-BE49-F238E27FC236}">
                <a16:creationId xmlns:a16="http://schemas.microsoft.com/office/drawing/2014/main" id="{50AA57E2-3ED4-DDAC-9DDB-8C2716344C2E}"/>
              </a:ext>
            </a:extLst>
          </p:cNvPr>
          <p:cNvSpPr txBox="1">
            <a:spLocks/>
          </p:cNvSpPr>
          <p:nvPr/>
        </p:nvSpPr>
        <p:spPr>
          <a:xfrm>
            <a:off x="584462" y="893026"/>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Merkezin Hedefleri</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9676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3" name="Başlık 2">
            <a:extLst>
              <a:ext uri="{FF2B5EF4-FFF2-40B4-BE49-F238E27FC236}">
                <a16:creationId xmlns:a16="http://schemas.microsoft.com/office/drawing/2014/main" id="{935F2B33-8B92-B6C2-DA38-2FCB9BA7BDA6}"/>
              </a:ext>
            </a:extLst>
          </p:cNvPr>
          <p:cNvSpPr txBox="1">
            <a:spLocks/>
          </p:cNvSpPr>
          <p:nvPr/>
        </p:nvSpPr>
        <p:spPr>
          <a:xfrm>
            <a:off x="697584" y="86474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Faaliyetler</a:t>
            </a:r>
            <a:endParaRPr lang="tr-TR" sz="4000" b="1" dirty="0">
              <a:effectLst>
                <a:outerShdw blurRad="38100" dist="38100" dir="2700000" algn="tl">
                  <a:srgbClr val="000000">
                    <a:alpha val="43137"/>
                  </a:srgbClr>
                </a:outerShdw>
              </a:effectLst>
            </a:endParaRPr>
          </a:p>
        </p:txBody>
      </p:sp>
      <p:sp>
        <p:nvSpPr>
          <p:cNvPr id="4" name="İçerik Yer Tutucusu 3">
            <a:extLst>
              <a:ext uri="{FF2B5EF4-FFF2-40B4-BE49-F238E27FC236}">
                <a16:creationId xmlns:a16="http://schemas.microsoft.com/office/drawing/2014/main" id="{9EADB2B9-9802-315D-40FE-95549585A4B3}"/>
              </a:ext>
            </a:extLst>
          </p:cNvPr>
          <p:cNvSpPr txBox="1">
            <a:spLocks/>
          </p:cNvSpPr>
          <p:nvPr/>
        </p:nvSpPr>
        <p:spPr>
          <a:xfrm>
            <a:off x="1309540" y="194817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r>
              <a:rPr lang="tr-TR" sz="2000" b="0" i="0" dirty="0">
                <a:solidFill>
                  <a:srgbClr val="333333"/>
                </a:solidFill>
                <a:effectLst/>
                <a:highlight>
                  <a:srgbClr val="FFFFFF"/>
                </a:highlight>
                <a:latin typeface="Source Sans Pro" panose="020B0503030403020204" pitchFamily="34" charset="0"/>
              </a:rPr>
              <a:t>a) Üniversitenin eğitim ve araştırma faaliyeti yürüttüğü alanlar başta olmak üzere; katılımcıların, toplumun, kamu ve özel sektör kuruluşlarının ihtiyaçlarına yönelik olarak, hayat boyu öğrenme yaklaşımı çerçevesinde sertifika ve eğitim programları, seviye tespit sınavları, kurslar, seminerler, sempozyumlar, bilimsel ve sosyal etkinlikler planlamak ve düzenlemek, değişen ve gelişen şartlara göre tüm bu etkinlikleri uzaktan öğretim yöntemiyle planlamak ve yürütmek.</a:t>
            </a:r>
          </a:p>
          <a:p>
            <a:pPr algn="just"/>
            <a:r>
              <a:rPr lang="tr-TR" sz="2000" b="0" i="0" dirty="0">
                <a:solidFill>
                  <a:srgbClr val="333333"/>
                </a:solidFill>
                <a:effectLst/>
                <a:highlight>
                  <a:srgbClr val="FFFFFF"/>
                </a:highlight>
                <a:latin typeface="Source Sans Pro" panose="020B0503030403020204" pitchFamily="34" charset="0"/>
              </a:rPr>
              <a:t>b) Üniversitenin hedefleri ve ilgili birimlerin ihtiyaçları doğrultusunda oluşan veya oluşacak eğitim faaliyetlerinin yürütülmesi süreçlerine destek vermek.</a:t>
            </a:r>
          </a:p>
          <a:p>
            <a:pPr algn="just"/>
            <a:r>
              <a:rPr lang="tr-TR" sz="2000" b="0" i="0" dirty="0">
                <a:solidFill>
                  <a:srgbClr val="333333"/>
                </a:solidFill>
                <a:effectLst/>
                <a:highlight>
                  <a:srgbClr val="FFFFFF"/>
                </a:highlight>
                <a:latin typeface="Source Sans Pro" panose="020B0503030403020204" pitchFamily="34" charset="0"/>
              </a:rPr>
              <a:t>c) Mesleki ve teknik eğitimin geliştirilmesine yönelik üniversite-sanayi işbirliklerinin kurulmasına katkıda bulunmak</a:t>
            </a:r>
            <a:r>
              <a:rPr lang="tr-TR" b="0" i="0" dirty="0">
                <a:solidFill>
                  <a:srgbClr val="333333"/>
                </a:solidFill>
                <a:effectLst/>
                <a:highlight>
                  <a:srgbClr val="FFFFFF"/>
                </a:highlight>
                <a:latin typeface="Source Sans Pro" panose="020B0503030403020204" pitchFamily="34" charset="0"/>
              </a:rPr>
              <a:t>.</a:t>
            </a:r>
          </a:p>
        </p:txBody>
      </p:sp>
    </p:spTree>
    <p:extLst>
      <p:ext uri="{BB962C8B-B14F-4D97-AF65-F5344CB8AC3E}">
        <p14:creationId xmlns:p14="http://schemas.microsoft.com/office/powerpoint/2010/main" val="852646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7CCF9D0F-29E8-B7AF-C8C3-D8E741D1EA74}"/>
              </a:ext>
            </a:extLst>
          </p:cNvPr>
          <p:cNvSpPr txBox="1">
            <a:spLocks/>
          </p:cNvSpPr>
          <p:nvPr/>
        </p:nvSpPr>
        <p:spPr>
          <a:xfrm>
            <a:off x="1535784" y="232524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r>
              <a:rPr lang="tr-TR" sz="2000" b="0" i="0" dirty="0">
                <a:solidFill>
                  <a:srgbClr val="333333"/>
                </a:solidFill>
                <a:effectLst/>
                <a:highlight>
                  <a:srgbClr val="FFFFFF"/>
                </a:highlight>
                <a:latin typeface="Calibri" panose="020F0502020204030204" pitchFamily="34" charset="0"/>
                <a:cs typeface="Calibri" panose="020F0502020204030204" pitchFamily="34" charset="0"/>
              </a:rPr>
              <a:t>ç) Merkezin faaliyet alanları kapsamında yurt içi ve yurt dışı yükseköğretim kurumları, eğitim kuruluşları, mesleki belgelendirme kuruluşları, kamu ve özel sektör kuruluşları ile işbirliği yapmak ve Üniversitenin akademik ve bilimsel birikiminden yararlanarak belirlenen konularda danışmanlık hizmeti vermek.</a:t>
            </a:r>
          </a:p>
          <a:p>
            <a:pPr algn="just"/>
            <a:r>
              <a:rPr lang="tr-TR" sz="2000" b="0" i="0" dirty="0">
                <a:solidFill>
                  <a:srgbClr val="333333"/>
                </a:solidFill>
                <a:effectLst/>
                <a:highlight>
                  <a:srgbClr val="FFFFFF"/>
                </a:highlight>
                <a:latin typeface="Calibri" panose="020F0502020204030204" pitchFamily="34" charset="0"/>
                <a:cs typeface="Calibri" panose="020F0502020204030204" pitchFamily="34" charset="0"/>
              </a:rPr>
              <a:t>d) Merkezin tanıtımına ilişkin faaliyetleri planlamak ve yürütmek.</a:t>
            </a:r>
          </a:p>
          <a:p>
            <a:pPr algn="just"/>
            <a:r>
              <a:rPr lang="tr-TR" sz="2000" b="0" i="0" dirty="0">
                <a:solidFill>
                  <a:srgbClr val="333333"/>
                </a:solidFill>
                <a:effectLst/>
                <a:highlight>
                  <a:srgbClr val="FFFFFF"/>
                </a:highlight>
                <a:latin typeface="Calibri" panose="020F0502020204030204" pitchFamily="34" charset="0"/>
                <a:cs typeface="Calibri" panose="020F0502020204030204" pitchFamily="34" charset="0"/>
              </a:rPr>
              <a:t>e) Sürekli eğitim kapsamında Rektörlükçe önerilen ve/veya Yönetim Kurulunca kararlaştırılan diğer faaliyetleri gerçekleştirmek.</a:t>
            </a:r>
          </a:p>
          <a:p>
            <a:pPr marL="50800" indent="0" algn="just">
              <a:lnSpc>
                <a:spcPct val="150000"/>
              </a:lnSpc>
              <a:spcAft>
                <a:spcPts val="600"/>
              </a:spcAft>
            </a:pPr>
            <a:endParaRPr lang="tr-TR" dirty="0"/>
          </a:p>
        </p:txBody>
      </p:sp>
      <p:sp>
        <p:nvSpPr>
          <p:cNvPr id="3" name="Başlık 2">
            <a:extLst>
              <a:ext uri="{FF2B5EF4-FFF2-40B4-BE49-F238E27FC236}">
                <a16:creationId xmlns:a16="http://schemas.microsoft.com/office/drawing/2014/main" id="{935F2B33-8B92-B6C2-DA38-2FCB9BA7BDA6}"/>
              </a:ext>
            </a:extLst>
          </p:cNvPr>
          <p:cNvSpPr txBox="1">
            <a:spLocks/>
          </p:cNvSpPr>
          <p:nvPr/>
        </p:nvSpPr>
        <p:spPr>
          <a:xfrm>
            <a:off x="697584" y="86474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Faaliyetler</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5941797"/>
      </p:ext>
    </p:extLst>
  </p:cSld>
  <p:clrMapOvr>
    <a:masterClrMapping/>
  </p:clrMapOvr>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263</TotalTime>
  <Words>1161</Words>
  <Application>Microsoft Office PowerPoint</Application>
  <PresentationFormat>Geniş ekran</PresentationFormat>
  <Paragraphs>311</Paragraphs>
  <Slides>16</Slides>
  <Notes>16</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16</vt:i4>
      </vt:variant>
    </vt:vector>
  </HeadingPairs>
  <TitlesOfParts>
    <vt:vector size="22" baseType="lpstr">
      <vt:lpstr>Poppins</vt:lpstr>
      <vt:lpstr>Arial</vt:lpstr>
      <vt:lpstr>Calibri</vt:lpstr>
      <vt:lpstr>Source Sans Pro</vt:lpstr>
      <vt:lpstr>Times New Roman</vt:lpstr>
      <vt:lpstr>Office Teması</vt:lpstr>
      <vt:lpstr>PowerPoint Sunusu</vt:lpstr>
      <vt:lpstr>SÜREKLİ EĞİTİM MERKEZİ</vt:lpstr>
      <vt:lpstr> .  </vt:lpstr>
      <vt:lpstr> .  </vt:lpstr>
      <vt:lpstr> .  </vt:lpstr>
      <vt:lpstr> .  </vt:lpstr>
      <vt:lpstr> .  </vt:lpstr>
      <vt:lpstr> .  </vt:lpstr>
      <vt:lpstr> .  </vt:lpstr>
      <vt:lpstr> .  </vt:lpstr>
      <vt:lpstr> .  </vt:lpstr>
      <vt:lpstr> </vt:lpstr>
      <vt:lpstr>Merkezimizin faaliyetlerinin planlanabilmesi için tüm iç ve dış paydaşlarımızın talep, görüş ve önerileri çalışmalarımızın planlama aşamasında büyük önem taşımaktadır. Bu bağlamda birlikte çalıştığımız kurumlar şu şekilde sıralanabilir.  Valilik, Kaymakamlık, İl Tarım ve Orman Müdürlüğü ve diğer resmî kuruluşlar, Kalkınma Ajansları Özel Sektör Kuruluşları Sivil Toplum Kuruluşları Sosyal Medya Üniversitenin tüm akademik ve idari birimleri. </vt:lpstr>
      <vt:lpstr> .  </vt:lpstr>
      <vt:lpstr> .  </vt:lpstr>
      <vt:lpstr>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Didem Hekimoglu Tunc</dc:creator>
  <cp:lastModifiedBy>nurgül Sezgin</cp:lastModifiedBy>
  <cp:revision>18</cp:revision>
  <dcterms:created xsi:type="dcterms:W3CDTF">2023-01-10T15:35:45Z</dcterms:created>
  <dcterms:modified xsi:type="dcterms:W3CDTF">2024-05-03T12:49:53Z</dcterms:modified>
</cp:coreProperties>
</file>