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handoutMasterIdLst>
    <p:handoutMasterId r:id="rId34"/>
  </p:handoutMasterIdLst>
  <p:sldIdLst>
    <p:sldId id="256" r:id="rId2"/>
    <p:sldId id="318" r:id="rId3"/>
    <p:sldId id="711" r:id="rId4"/>
    <p:sldId id="712" r:id="rId5"/>
    <p:sldId id="689" r:id="rId6"/>
    <p:sldId id="690" r:id="rId7"/>
    <p:sldId id="713" r:id="rId8"/>
    <p:sldId id="709" r:id="rId9"/>
    <p:sldId id="710" r:id="rId10"/>
    <p:sldId id="715" r:id="rId11"/>
    <p:sldId id="716" r:id="rId12"/>
    <p:sldId id="714" r:id="rId13"/>
    <p:sldId id="688" r:id="rId14"/>
    <p:sldId id="684" r:id="rId15"/>
    <p:sldId id="683" r:id="rId16"/>
    <p:sldId id="570" r:id="rId17"/>
    <p:sldId id="686" r:id="rId18"/>
    <p:sldId id="669" r:id="rId19"/>
    <p:sldId id="671" r:id="rId20"/>
    <p:sldId id="673" r:id="rId21"/>
    <p:sldId id="674" r:id="rId22"/>
    <p:sldId id="675" r:id="rId23"/>
    <p:sldId id="691" r:id="rId24"/>
    <p:sldId id="692" r:id="rId25"/>
    <p:sldId id="698" r:id="rId26"/>
    <p:sldId id="700" r:id="rId27"/>
    <p:sldId id="703" r:id="rId28"/>
    <p:sldId id="704" r:id="rId29"/>
    <p:sldId id="705" r:id="rId30"/>
    <p:sldId id="707" r:id="rId31"/>
    <p:sldId id="708" r:id="rId32"/>
  </p:sldIdLst>
  <p:sldSz cx="12192000" cy="6858000"/>
  <p:notesSz cx="6797675" cy="9926638"/>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unum" id="{CA956064-8346-4EA6-B5B4-CC8D034645BB}">
          <p14:sldIdLst>
            <p14:sldId id="256"/>
            <p14:sldId id="318"/>
            <p14:sldId id="711"/>
            <p14:sldId id="712"/>
            <p14:sldId id="689"/>
            <p14:sldId id="690"/>
            <p14:sldId id="713"/>
            <p14:sldId id="709"/>
            <p14:sldId id="710"/>
            <p14:sldId id="715"/>
            <p14:sldId id="716"/>
            <p14:sldId id="714"/>
            <p14:sldId id="688"/>
            <p14:sldId id="684"/>
            <p14:sldId id="683"/>
            <p14:sldId id="570"/>
            <p14:sldId id="686"/>
            <p14:sldId id="669"/>
            <p14:sldId id="671"/>
            <p14:sldId id="673"/>
            <p14:sldId id="674"/>
            <p14:sldId id="675"/>
            <p14:sldId id="691"/>
            <p14:sldId id="692"/>
            <p14:sldId id="698"/>
            <p14:sldId id="700"/>
            <p14:sldId id="703"/>
            <p14:sldId id="704"/>
            <p14:sldId id="705"/>
            <p14:sldId id="707"/>
            <p14:sldId id="708"/>
          </p14:sldIdLst>
        </p14:section>
        <p14:section name="Başlıksız Bölüm" id="{CA51431E-3E60-4D81-8292-69F56106C9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7E99"/>
    <a:srgbClr val="406D84"/>
    <a:srgbClr val="315465"/>
    <a:srgbClr val="88B1C6"/>
    <a:srgbClr val="A7C6D5"/>
    <a:srgbClr val="457891"/>
    <a:srgbClr val="355C6F"/>
    <a:srgbClr val="2A4998"/>
    <a:srgbClr val="2A4958"/>
    <a:srgbClr val="2C41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B344D84-9AFB-497E-A393-DC336BA19D2E}" styleName="Orta Stil 3 - Vurgu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Açık Sti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Açık Stil 1 - Vurgu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E9639D4-E3E2-4D34-9284-5A2195B3D0D7}" styleName="Açık Stil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Orta Stil 1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02" autoAdjust="0"/>
    <p:restoredTop sz="96140" autoAdjust="0"/>
  </p:normalViewPr>
  <p:slideViewPr>
    <p:cSldViewPr snapToGrid="0">
      <p:cViewPr varScale="1">
        <p:scale>
          <a:sx n="110" d="100"/>
          <a:sy n="110" d="100"/>
        </p:scale>
        <p:origin x="888" y="78"/>
      </p:cViewPr>
      <p:guideLst>
        <p:guide orient="horz" pos="2160"/>
        <p:guide pos="3840"/>
      </p:guideLst>
    </p:cSldViewPr>
  </p:slideViewPr>
  <p:notesTextViewPr>
    <p:cViewPr>
      <p:scale>
        <a:sx n="1" d="1"/>
        <a:sy n="1" d="1"/>
      </p:scale>
      <p:origin x="0" y="0"/>
    </p:cViewPr>
  </p:notesTextViewPr>
  <p:sorterViewPr>
    <p:cViewPr>
      <p:scale>
        <a:sx n="100" d="100"/>
        <a:sy n="100" d="100"/>
      </p:scale>
      <p:origin x="0" y="-139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2" y="0"/>
            <a:ext cx="2946189" cy="49823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49900" y="0"/>
            <a:ext cx="2946189" cy="498236"/>
          </a:xfrm>
          <a:prstGeom prst="rect">
            <a:avLst/>
          </a:prstGeom>
        </p:spPr>
        <p:txBody>
          <a:bodyPr vert="horz" lIns="91440" tIns="45720" rIns="91440" bIns="45720" rtlCol="0"/>
          <a:lstStyle>
            <a:lvl1pPr algn="r">
              <a:defRPr sz="1200"/>
            </a:lvl1pPr>
          </a:lstStyle>
          <a:p>
            <a:fld id="{17A02068-EBB8-4A9A-8BEE-994D2EEA5E02}" type="datetimeFigureOut">
              <a:rPr lang="tr-TR" smtClean="0"/>
              <a:t>5.10.2021</a:t>
            </a:fld>
            <a:endParaRPr lang="tr-TR"/>
          </a:p>
        </p:txBody>
      </p:sp>
      <p:sp>
        <p:nvSpPr>
          <p:cNvPr id="4" name="Altbilgi Yer Tutucusu 3"/>
          <p:cNvSpPr>
            <a:spLocks noGrp="1"/>
          </p:cNvSpPr>
          <p:nvPr>
            <p:ph type="ftr" sz="quarter" idx="2"/>
          </p:nvPr>
        </p:nvSpPr>
        <p:spPr>
          <a:xfrm>
            <a:off x="2" y="9428404"/>
            <a:ext cx="2946189" cy="498236"/>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49900" y="9428404"/>
            <a:ext cx="2946189" cy="498236"/>
          </a:xfrm>
          <a:prstGeom prst="rect">
            <a:avLst/>
          </a:prstGeom>
        </p:spPr>
        <p:txBody>
          <a:bodyPr vert="horz" lIns="91440" tIns="45720" rIns="91440" bIns="45720" rtlCol="0" anchor="b"/>
          <a:lstStyle>
            <a:lvl1pPr algn="r">
              <a:defRPr sz="1200"/>
            </a:lvl1pPr>
          </a:lstStyle>
          <a:p>
            <a:fld id="{0A085EBA-1877-4EAD-A770-614E469F7299}" type="slidenum">
              <a:rPr lang="tr-TR" smtClean="0"/>
              <a:t>‹#›</a:t>
            </a:fld>
            <a:endParaRPr lang="tr-TR"/>
          </a:p>
        </p:txBody>
      </p:sp>
    </p:spTree>
    <p:extLst>
      <p:ext uri="{BB962C8B-B14F-4D97-AF65-F5344CB8AC3E}">
        <p14:creationId xmlns:p14="http://schemas.microsoft.com/office/powerpoint/2010/main" val="7422591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2"/>
            <a:ext cx="2945659" cy="49805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50445" y="2"/>
            <a:ext cx="2945659" cy="498056"/>
          </a:xfrm>
          <a:prstGeom prst="rect">
            <a:avLst/>
          </a:prstGeom>
        </p:spPr>
        <p:txBody>
          <a:bodyPr vert="horz" lIns="91440" tIns="45720" rIns="91440" bIns="45720" rtlCol="0"/>
          <a:lstStyle>
            <a:lvl1pPr algn="r">
              <a:defRPr sz="1200"/>
            </a:lvl1pPr>
          </a:lstStyle>
          <a:p>
            <a:fld id="{17261134-0A04-4E62-AB95-B9F572AAFC5B}" type="datetimeFigureOut">
              <a:rPr lang="tr-TR" smtClean="0"/>
              <a:pPr/>
              <a:t>5.10.2021</a:t>
            </a:fld>
            <a:endParaRPr lang="tr-TR"/>
          </a:p>
        </p:txBody>
      </p:sp>
      <p:sp>
        <p:nvSpPr>
          <p:cNvPr id="4" name="Slayt Görüntüsü Yer Tutucusu 3"/>
          <p:cNvSpPr>
            <a:spLocks noGrp="1" noRot="1" noChangeAspect="1"/>
          </p:cNvSpPr>
          <p:nvPr>
            <p:ph type="sldImg" idx="2"/>
          </p:nvPr>
        </p:nvSpPr>
        <p:spPr>
          <a:xfrm>
            <a:off x="420688" y="1241425"/>
            <a:ext cx="5956300" cy="334962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768" y="4777196"/>
            <a:ext cx="5438140" cy="3908614"/>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1" y="9428585"/>
            <a:ext cx="2945659" cy="498055"/>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50445" y="9428585"/>
            <a:ext cx="2945659" cy="498055"/>
          </a:xfrm>
          <a:prstGeom prst="rect">
            <a:avLst/>
          </a:prstGeom>
        </p:spPr>
        <p:txBody>
          <a:bodyPr vert="horz" lIns="91440" tIns="45720" rIns="91440" bIns="45720" rtlCol="0" anchor="b"/>
          <a:lstStyle>
            <a:lvl1pPr algn="r">
              <a:defRPr sz="1200"/>
            </a:lvl1pPr>
          </a:lstStyle>
          <a:p>
            <a:fld id="{8B652502-3322-47CA-B61A-14DE8A46E1E1}" type="slidenum">
              <a:rPr lang="tr-TR" smtClean="0"/>
              <a:pPr/>
              <a:t>‹#›</a:t>
            </a:fld>
            <a:endParaRPr lang="tr-TR"/>
          </a:p>
        </p:txBody>
      </p:sp>
    </p:spTree>
    <p:extLst>
      <p:ext uri="{BB962C8B-B14F-4D97-AF65-F5344CB8AC3E}">
        <p14:creationId xmlns:p14="http://schemas.microsoft.com/office/powerpoint/2010/main" val="3604407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20688" y="1241425"/>
            <a:ext cx="5956300" cy="3349625"/>
          </a:xfrm>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B652502-3322-47CA-B61A-14DE8A46E1E1}" type="slidenum">
              <a:rPr lang="tr-TR" smtClean="0"/>
              <a:pPr/>
              <a:t>1</a:t>
            </a:fld>
            <a:endParaRPr lang="tr-TR"/>
          </a:p>
        </p:txBody>
      </p:sp>
    </p:spTree>
    <p:extLst>
      <p:ext uri="{BB962C8B-B14F-4D97-AF65-F5344CB8AC3E}">
        <p14:creationId xmlns:p14="http://schemas.microsoft.com/office/powerpoint/2010/main" val="1491846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Program çıktılarının izlenmesi ve güncellenmesi için tanımlı süreçler,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Programların yıllık </a:t>
            </a:r>
            <a:r>
              <a:rPr lang="tr-TR" sz="1200" dirty="0" err="1">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özdeğerlendirme</a:t>
            </a: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 raporları,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Program çıktılarına ulaşılıp ulaşılmadığını izleyen mekanizmalar,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Programlarda gerçekleştirilen iyileştirmeler,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İzleme ve güncelleme </a:t>
            </a:r>
            <a:r>
              <a:rPr lang="tr-TR" sz="1200" dirty="0" err="1">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uygulamlarına</a:t>
            </a: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 ilişkin paydaşların bilgilendirilmesi,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Paydaş katılımına ilişkin kanıtlar,</a:t>
            </a: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Kurumun bu alandaki özgün ve yenilikçi uygulama örnekleri</a:t>
            </a:r>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52502-3322-47CA-B61A-14DE8A46E1E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0027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Kurumun araştırma-geliştirmeye yönelik yararlandığı dış fonlarla (ulusal veya uluslararası) ilgili bilgiler</a:t>
            </a:r>
            <a:r>
              <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Dış fonlara ilişkin yıllar itibarıyla değişimler,</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Kurumun bu alandaki özgün ve yenilikçi uygulama örnekleri</a:t>
            </a:r>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52502-3322-47CA-B61A-14DE8A46E1E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0179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Toplumsal katkı politikası ile buna ilişkin uygulamalar,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Toplumsal katkı politikası ile eğitim-öğretim ve araştırma politikalarının ilişkilendirilmesi,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Yerel, bölgesel ve ulusal kalkınma hedefleri ile toplumsal katkı politikasının ilişkilendirilmesi,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Paydaş katılımına ilişkin kanıtlar,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Kurumun bu alandaki özgün ve yenilikçi uygulama örnekleri,</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Bölgesel kurumlardan sosyal sorumluluk projeleri için sağlanan kaynaklar,</a:t>
            </a: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Üniversitedeki SEM dışında çeşitli  birimlerin yaptığı toplumsal katkı faaliyetleri,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Üniversitenin toplumsal katkı süreçlerinde belirlenen öncelikli alanlarının listesi ve nasıl belirlendiğine dair belgeler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Kurumun toplumsal katkı süreçlerine ilişkin yıllık öz değerlendirme raporu,</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Toplumsal katkı uygulamaları ve etkinliklerle ilgili paydaş geri bildirimlerini almak için kullanılan mekanizmaların (anket, form, sosyal medya verileri vb.) listesi ve örnekleri,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Kurumda toplumsal katkı uygulamaları destek belgeleri ( ödül, bütçe vb.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Aft>
                <a:spcPts val="800"/>
              </a:spcAft>
              <a:buClr>
                <a:srgbClr val="C00000"/>
              </a:buClr>
              <a:buFont typeface="Wingdings" panose="05000000000000000000" pitchFamily="2" charset="2"/>
              <a:buNone/>
            </a:pPr>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52502-3322-47CA-B61A-14DE8A46E1E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78998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lvl="0" indent="-342900">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Bilgi yönetimi politikası ve kurumsal bilgi yönetimi modeli,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Bilgi yönetim sistemi ve bu sistemin fonksiyonları,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Bilginin elde edilmesi, kayıt edilmesi, güncellenmesi ve paylaşılmasına ilişkin tanımlı süreçler,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Bilgi yönetim sistemi analiz sonuçlarının izlenmesi ve iyileştirme çalışmalarında kullanılmasına ilişkin uygulamalar,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Paydaş katılımına ilişkin kanıtlar,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Kurumun bu alandaki özgün ve yenilikçi uygulama örnekleri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52502-3322-47CA-B61A-14DE8A46E1E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177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Kalite Koordinatörlüğü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52502-3322-47CA-B61A-14DE8A46E1E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6056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52502-3322-47CA-B61A-14DE8A46E1E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903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20688" y="1241425"/>
            <a:ext cx="5956300" cy="3349625"/>
          </a:xfrm>
        </p:spPr>
      </p:sp>
      <p:sp>
        <p:nvSpPr>
          <p:cNvPr id="3" name="Not Yer Tutucusu 2"/>
          <p:cNvSpPr>
            <a:spLocks noGrp="1"/>
          </p:cNvSpPr>
          <p:nvPr>
            <p:ph type="body" idx="1"/>
          </p:nvPr>
        </p:nvSpPr>
        <p:spPr/>
        <p:txBody>
          <a:bodyPr/>
          <a:lstStyle/>
          <a:p>
            <a:pPr algn="just"/>
            <a:endParaRPr lang="tr-TR" dirty="0"/>
          </a:p>
        </p:txBody>
      </p:sp>
      <p:sp>
        <p:nvSpPr>
          <p:cNvPr id="4" name="Slayt Numarası Yer Tutucusu 3"/>
          <p:cNvSpPr>
            <a:spLocks noGrp="1"/>
          </p:cNvSpPr>
          <p:nvPr>
            <p:ph type="sldNum" sz="quarter" idx="10"/>
          </p:nvPr>
        </p:nvSpPr>
        <p:spPr/>
        <p:txBody>
          <a:bodyPr/>
          <a:lstStyle/>
          <a:p>
            <a:fld id="{8B652502-3322-47CA-B61A-14DE8A46E1E1}" type="slidenum">
              <a:rPr lang="tr-TR" smtClean="0"/>
              <a:pPr/>
              <a:t>2</a:t>
            </a:fld>
            <a:endParaRPr lang="tr-TR"/>
          </a:p>
        </p:txBody>
      </p:sp>
    </p:spTree>
    <p:extLst>
      <p:ext uri="{BB962C8B-B14F-4D97-AF65-F5344CB8AC3E}">
        <p14:creationId xmlns:p14="http://schemas.microsoft.com/office/powerpoint/2010/main" val="3606278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8B652502-3322-47CA-B61A-14DE8A46E1E1}" type="slidenum">
              <a:rPr lang="tr-TR" smtClean="0"/>
              <a:pPr/>
              <a:t>5</a:t>
            </a:fld>
            <a:endParaRPr lang="tr-TR"/>
          </a:p>
        </p:txBody>
      </p:sp>
    </p:spTree>
    <p:extLst>
      <p:ext uri="{BB962C8B-B14F-4D97-AF65-F5344CB8AC3E}">
        <p14:creationId xmlns:p14="http://schemas.microsoft.com/office/powerpoint/2010/main" val="368675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20688" y="1241425"/>
            <a:ext cx="5956300" cy="3349625"/>
          </a:xfrm>
        </p:spPr>
      </p:sp>
      <p:sp>
        <p:nvSpPr>
          <p:cNvPr id="3" name="Not Yer Tutucusu 2"/>
          <p:cNvSpPr>
            <a:spLocks noGrp="1"/>
          </p:cNvSpPr>
          <p:nvPr>
            <p:ph type="body" idx="1"/>
          </p:nvPr>
        </p:nvSpPr>
        <p:spPr/>
        <p:txBody>
          <a:bodyPr/>
          <a:lstStyle/>
          <a:p>
            <a:pPr algn="just"/>
            <a:endParaRPr lang="tr-TR" dirty="0"/>
          </a:p>
        </p:txBody>
      </p:sp>
      <p:sp>
        <p:nvSpPr>
          <p:cNvPr id="4" name="Slayt Numarası Yer Tutucusu 3"/>
          <p:cNvSpPr>
            <a:spLocks noGrp="1"/>
          </p:cNvSpPr>
          <p:nvPr>
            <p:ph type="sldNum" sz="quarter" idx="10"/>
          </p:nvPr>
        </p:nvSpPr>
        <p:spPr/>
        <p:txBody>
          <a:bodyPr/>
          <a:lstStyle/>
          <a:p>
            <a:fld id="{8B652502-3322-47CA-B61A-14DE8A46E1E1}" type="slidenum">
              <a:rPr lang="tr-TR" smtClean="0">
                <a:solidFill>
                  <a:prstClr val="black"/>
                </a:solidFill>
              </a:rPr>
              <a:pPr/>
              <a:t>13</a:t>
            </a:fld>
            <a:endParaRPr lang="tr-TR">
              <a:solidFill>
                <a:prstClr val="black"/>
              </a:solidFill>
            </a:endParaRPr>
          </a:p>
        </p:txBody>
      </p:sp>
    </p:spTree>
    <p:extLst>
      <p:ext uri="{BB962C8B-B14F-4D97-AF65-F5344CB8AC3E}">
        <p14:creationId xmlns:p14="http://schemas.microsoft.com/office/powerpoint/2010/main" val="1745951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20688" y="1241425"/>
            <a:ext cx="5956300" cy="3349625"/>
          </a:xfrm>
        </p:spPr>
      </p:sp>
      <p:sp>
        <p:nvSpPr>
          <p:cNvPr id="3" name="Not Yer Tutucusu 2"/>
          <p:cNvSpPr>
            <a:spLocks noGrp="1"/>
          </p:cNvSpPr>
          <p:nvPr>
            <p:ph type="body" idx="1"/>
          </p:nvPr>
        </p:nvSpPr>
        <p:spPr/>
        <p:txBody>
          <a:bodyPr/>
          <a:lstStyle/>
          <a:p>
            <a:pPr algn="just"/>
            <a:endParaRPr lang="tr-TR" dirty="0"/>
          </a:p>
        </p:txBody>
      </p:sp>
      <p:sp>
        <p:nvSpPr>
          <p:cNvPr id="4" name="Slayt Numarası Yer Tutucusu 3"/>
          <p:cNvSpPr>
            <a:spLocks noGrp="1"/>
          </p:cNvSpPr>
          <p:nvPr>
            <p:ph type="sldNum" sz="quarter" idx="10"/>
          </p:nvPr>
        </p:nvSpPr>
        <p:spPr/>
        <p:txBody>
          <a:bodyPr/>
          <a:lstStyle/>
          <a:p>
            <a:fld id="{8B652502-3322-47CA-B61A-14DE8A46E1E1}" type="slidenum">
              <a:rPr lang="tr-TR" smtClean="0"/>
              <a:pPr/>
              <a:t>16</a:t>
            </a:fld>
            <a:endParaRPr lang="tr-TR"/>
          </a:p>
        </p:txBody>
      </p:sp>
    </p:spTree>
    <p:extLst>
      <p:ext uri="{BB962C8B-B14F-4D97-AF65-F5344CB8AC3E}">
        <p14:creationId xmlns:p14="http://schemas.microsoft.com/office/powerpoint/2010/main" val="232412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420688" y="1241425"/>
            <a:ext cx="5956300" cy="3349625"/>
          </a:xfrm>
        </p:spPr>
      </p:sp>
      <p:sp>
        <p:nvSpPr>
          <p:cNvPr id="3" name="Not Yer Tutucusu 2"/>
          <p:cNvSpPr>
            <a:spLocks noGrp="1"/>
          </p:cNvSpPr>
          <p:nvPr>
            <p:ph type="body" idx="1"/>
          </p:nvPr>
        </p:nvSpPr>
        <p:spPr/>
        <p:txBody>
          <a:bodyPr/>
          <a:lstStyle/>
          <a:p>
            <a:pPr algn="just"/>
            <a:endParaRPr lang="tr-TR" dirty="0"/>
          </a:p>
        </p:txBody>
      </p:sp>
      <p:sp>
        <p:nvSpPr>
          <p:cNvPr id="4" name="Slayt Numarası Yer Tutucusu 3"/>
          <p:cNvSpPr>
            <a:spLocks noGrp="1"/>
          </p:cNvSpPr>
          <p:nvPr>
            <p:ph type="sldNum" sz="quarter" idx="10"/>
          </p:nvPr>
        </p:nvSpPr>
        <p:spPr/>
        <p:txBody>
          <a:bodyPr/>
          <a:lstStyle/>
          <a:p>
            <a:fld id="{8B652502-3322-47CA-B61A-14DE8A46E1E1}" type="slidenum">
              <a:rPr lang="tr-TR" smtClean="0"/>
              <a:pPr/>
              <a:t>18</a:t>
            </a:fld>
            <a:endParaRPr lang="tr-TR"/>
          </a:p>
        </p:txBody>
      </p:sp>
    </p:spTree>
    <p:extLst>
      <p:ext uri="{BB962C8B-B14F-4D97-AF65-F5344CB8AC3E}">
        <p14:creationId xmlns:p14="http://schemas.microsoft.com/office/powerpoint/2010/main" val="4105116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lvl="0" indent="-342900" algn="l">
              <a:lnSpc>
                <a:spcPct val="107000"/>
              </a:lnSpc>
              <a:spcAft>
                <a:spcPts val="800"/>
              </a:spcAft>
              <a:buClr>
                <a:srgbClr val="C00000"/>
              </a:buClr>
              <a:buFont typeface="Wingdings" panose="05000000000000000000" pitchFamily="2" charset="2"/>
              <a:buChar char=""/>
            </a:pPr>
            <a:r>
              <a:rPr lang="tr-TR"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İç ve dış paydaş listesi,</a:t>
            </a:r>
          </a:p>
          <a:p>
            <a:pPr marL="342900" lvl="0" indent="-342900" algn="l">
              <a:lnSpc>
                <a:spcPct val="107000"/>
              </a:lnSpc>
              <a:spcAft>
                <a:spcPts val="0"/>
              </a:spcAft>
              <a:buClr>
                <a:srgbClr val="C00000"/>
              </a:buClr>
              <a:buFont typeface="Wingdings" panose="05000000000000000000" pitchFamily="2" charset="2"/>
              <a:buChar char=""/>
            </a:pPr>
            <a:r>
              <a:rPr lang="tr-TR"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Paydaş analizi,</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Paydaşların geri bildirimlerini (şikayet, öneri, memnuniyet vb.) almak için oluşturulmuş mekanizmalar,</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Paydaş geri bildirimlerinin planlama ve karar alma süreçlerinde kullanıldığını gösteren uygulamalar,</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İç ve dış paydaşların karar alma süreçlerine katılımını gösteren uygulamalar,</a:t>
            </a:r>
            <a:endParaRPr lang="tr-TR" sz="20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Mezun izleme sistemi,</a:t>
            </a: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Kurumun bu alandaki özgün ve yenilikçi uygulama örnekleri</a:t>
            </a:r>
            <a:endParaRPr lang="tr-TR" dirty="0">
              <a:solidFill>
                <a:schemeClr val="tx1"/>
              </a:solidFill>
            </a:endParaRP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52502-3322-47CA-B61A-14DE8A46E1E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6713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lvl="0" indent="-342900" algn="l">
              <a:lnSpc>
                <a:spcPct val="107000"/>
              </a:lnSpc>
              <a:spcAft>
                <a:spcPts val="0"/>
              </a:spcAft>
              <a:buClr>
                <a:srgbClr val="C00000"/>
              </a:buClr>
              <a:buFont typeface="Wingdings" panose="05000000000000000000" pitchFamily="2" charset="2"/>
              <a:buChar char=""/>
            </a:pPr>
            <a:r>
              <a:rPr lang="tr-TR" sz="1200" dirty="0" err="1">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Uluslararasılaşma</a:t>
            </a: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 politikası</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Uluslararası protokol ve iş birliği,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err="1">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Uluslararasılaşma</a:t>
            </a: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 politikalarına ilişkin göstergelerin izlenmesi ve değerlendirilmesine ilişkin belgeler,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Paydaş katılımına ilişkin kanıtlar,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Kurumun bu alandaki özgün ve yenilikçi uygulama örnekleri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652502-3322-47CA-B61A-14DE8A46E1E1}"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90885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Aktif ve etkileşimli öğretme yöntemleri,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err="1">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Disiplinlerarası</a:t>
            </a: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 çalışmayı teşvik eden uygulamalar,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Öğrenme ve öğretme merkezi,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Öğretim elemanlarının öğrenci merkezli öğretim  konusunda </a:t>
            </a:r>
            <a:r>
              <a:rPr lang="tr-TR" sz="1200" dirty="0">
                <a:solidFill>
                  <a:srgbClr val="FF0000"/>
                </a:solidFill>
                <a:effectLst/>
                <a:latin typeface="Arial Narrow" panose="020B0606020202030204" pitchFamily="34" charset="0"/>
                <a:ea typeface="Calibri" panose="020F0502020204030204" pitchFamily="34" charset="0"/>
                <a:cs typeface="Times New Roman" panose="02020603050405020304" pitchFamily="18" charset="0"/>
              </a:rPr>
              <a:t>sertifika ve belgeleri,</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Eğiticilerin eğitimi program içeriğinde öğrenci merkezli öğrenme-öğretme yaklaşımına ilişkin uygulamalar,</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Paydaş katılımına ilişkin kanıtlar,</a:t>
            </a:r>
          </a:p>
          <a:p>
            <a:pPr marL="342900" lvl="0" indent="-342900" algn="l">
              <a:lnSpc>
                <a:spcPct val="107000"/>
              </a:lnSpc>
              <a:spcAft>
                <a:spcPts val="800"/>
              </a:spcAft>
              <a:buClr>
                <a:srgbClr val="C00000"/>
              </a:buClr>
              <a:buFont typeface="Wingdings" panose="05000000000000000000" pitchFamily="2" charset="2"/>
              <a:buChar char=""/>
            </a:pPr>
            <a:r>
              <a:rPr lang="tr-TR" sz="12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Kurumun bu alandaki özgün ve yenilikçi uygulama örnekleri</a:t>
            </a:r>
            <a:endParaRPr lang="tr-TR" dirty="0"/>
          </a:p>
        </p:txBody>
      </p:sp>
      <p:sp>
        <p:nvSpPr>
          <p:cNvPr id="4" name="Slayt Numarası Yer Tutucusu 3"/>
          <p:cNvSpPr>
            <a:spLocks noGrp="1"/>
          </p:cNvSpPr>
          <p:nvPr>
            <p:ph type="sldNum" sz="quarter" idx="10"/>
          </p:nvPr>
        </p:nvSpPr>
        <p:spPr/>
        <p:txBody>
          <a:bodyPr/>
          <a:lstStyle/>
          <a:p>
            <a:fld id="{8B652502-3322-47CA-B61A-14DE8A46E1E1}" type="slidenum">
              <a:rPr lang="tr-TR" smtClean="0"/>
              <a:pPr/>
              <a:t>25</a:t>
            </a:fld>
            <a:endParaRPr lang="tr-TR"/>
          </a:p>
        </p:txBody>
      </p:sp>
    </p:spTree>
    <p:extLst>
      <p:ext uri="{BB962C8B-B14F-4D97-AF65-F5344CB8AC3E}">
        <p14:creationId xmlns:p14="http://schemas.microsoft.com/office/powerpoint/2010/main" val="3650314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645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20DCE5A-D112-4F78-BD54-881669B26877}" type="slidenum">
              <a:rPr lang="tr-TR" smtClean="0"/>
              <a:pPr/>
              <a:t>‹#›</a:t>
            </a:fld>
            <a:endParaRPr lang="tr-TR"/>
          </a:p>
        </p:txBody>
      </p:sp>
    </p:spTree>
    <p:extLst>
      <p:ext uri="{BB962C8B-B14F-4D97-AF65-F5344CB8AC3E}">
        <p14:creationId xmlns:p14="http://schemas.microsoft.com/office/powerpoint/2010/main" val="105751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20DCE5A-D112-4F78-BD54-881669B26877}" type="slidenum">
              <a:rPr lang="tr-TR" smtClean="0"/>
              <a:pPr/>
              <a:t>‹#›</a:t>
            </a:fld>
            <a:endParaRPr lang="tr-TR"/>
          </a:p>
        </p:txBody>
      </p:sp>
    </p:spTree>
    <p:extLst>
      <p:ext uri="{BB962C8B-B14F-4D97-AF65-F5344CB8AC3E}">
        <p14:creationId xmlns:p14="http://schemas.microsoft.com/office/powerpoint/2010/main" val="1832920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87697" y="228742"/>
            <a:ext cx="9616611" cy="446532"/>
          </a:xfrm>
        </p:spPr>
        <p:txBody>
          <a:bodyPr>
            <a:noAutofit/>
          </a:bodyPr>
          <a:lstStyle>
            <a:lvl1pPr algn="ctr">
              <a:defRPr sz="2500" b="1" baseline="0">
                <a:solidFill>
                  <a:schemeClr val="bg1"/>
                </a:solidFill>
                <a:latin typeface="Times New Roman" panose="02020603050405020304" pitchFamily="18" charset="0"/>
                <a:ea typeface="Tahoma" panose="020B0604030504040204" pitchFamily="34" charset="0"/>
                <a:cs typeface="Times New Roman" panose="02020603050405020304" pitchFamily="18" charset="0"/>
              </a:defRPr>
            </a:lvl1pPr>
          </a:lstStyle>
          <a:p>
            <a:r>
              <a:rPr lang="tr-TR" dirty="0"/>
              <a:t>Konu Başlığı</a:t>
            </a:r>
            <a:endParaRPr lang="en-US" dirty="0"/>
          </a:p>
        </p:txBody>
      </p:sp>
      <p:sp>
        <p:nvSpPr>
          <p:cNvPr id="3" name="Content Placeholder 2"/>
          <p:cNvSpPr>
            <a:spLocks noGrp="1"/>
          </p:cNvSpPr>
          <p:nvPr>
            <p:ph idx="1"/>
          </p:nvPr>
        </p:nvSpPr>
        <p:spPr>
          <a:xfrm>
            <a:off x="838200" y="1333242"/>
            <a:ext cx="10515600" cy="4351338"/>
          </a:xfrm>
        </p:spPr>
        <p:txBody>
          <a:bodyPr>
            <a:normAutofit/>
          </a:bodyPr>
          <a:lstStyle>
            <a:lvl1pPr>
              <a:defRPr sz="1500">
                <a:latin typeface="Tahoma" panose="020B0604030504040204" pitchFamily="34" charset="0"/>
                <a:ea typeface="Tahoma" panose="020B0604030504040204" pitchFamily="34" charset="0"/>
                <a:cs typeface="Tahoma" panose="020B0604030504040204" pitchFamily="34" charset="0"/>
              </a:defRPr>
            </a:lvl1pPr>
            <a:lvl2pPr>
              <a:defRPr sz="1500">
                <a:latin typeface="Tahoma" panose="020B0604030504040204" pitchFamily="34" charset="0"/>
                <a:ea typeface="Tahoma" panose="020B0604030504040204" pitchFamily="34" charset="0"/>
                <a:cs typeface="Tahoma" panose="020B0604030504040204" pitchFamily="34" charset="0"/>
              </a:defRPr>
            </a:lvl2pPr>
            <a:lvl3pPr>
              <a:defRPr sz="1500">
                <a:latin typeface="Tahoma" panose="020B0604030504040204" pitchFamily="34" charset="0"/>
                <a:ea typeface="Tahoma" panose="020B0604030504040204" pitchFamily="34" charset="0"/>
                <a:cs typeface="Tahoma" panose="020B0604030504040204" pitchFamily="34" charset="0"/>
              </a:defRPr>
            </a:lvl3pPr>
            <a:lvl4pPr>
              <a:defRPr sz="1500">
                <a:latin typeface="Tahoma" panose="020B0604030504040204" pitchFamily="34" charset="0"/>
                <a:ea typeface="Tahoma" panose="020B0604030504040204" pitchFamily="34" charset="0"/>
                <a:cs typeface="Tahoma" panose="020B0604030504040204" pitchFamily="34" charset="0"/>
              </a:defRPr>
            </a:lvl4pPr>
            <a:lvl5pPr>
              <a:defRPr sz="1500">
                <a:latin typeface="Tahoma" panose="020B0604030504040204" pitchFamily="34" charset="0"/>
                <a:ea typeface="Tahoma" panose="020B0604030504040204" pitchFamily="34" charset="0"/>
                <a:cs typeface="Tahoma" panose="020B0604030504040204" pitchFamily="34" charset="0"/>
              </a:defRPr>
            </a:lvl5pPr>
          </a:lstStyle>
          <a:p>
            <a:pPr lvl="0"/>
            <a:r>
              <a:rPr lang="tr-TR" dirty="0"/>
              <a:t>Asıl 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a:xfrm>
            <a:off x="11642066" y="6356356"/>
            <a:ext cx="449492" cy="365125"/>
          </a:xfrm>
        </p:spPr>
        <p:txBody>
          <a:bodyPr/>
          <a:lstStyle/>
          <a:p>
            <a:fld id="{720DCE5A-D112-4F78-BD54-881669B26877}" type="slidenum">
              <a:rPr lang="tr-TR" smtClean="0"/>
              <a:pPr/>
              <a:t>‹#›</a:t>
            </a:fld>
            <a:endParaRPr lang="tr-TR"/>
          </a:p>
        </p:txBody>
      </p:sp>
    </p:spTree>
    <p:extLst>
      <p:ext uri="{BB962C8B-B14F-4D97-AF65-F5344CB8AC3E}">
        <p14:creationId xmlns:p14="http://schemas.microsoft.com/office/powerpoint/2010/main" val="2428793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6000"/>
            </a:lvl1pPr>
          </a:lstStyle>
          <a:p>
            <a:r>
              <a:rPr lang="tr-TR"/>
              <a:t>Asıl başlık stili için tıklatın</a:t>
            </a:r>
            <a:endParaRPr lang="en-US" dirty="0"/>
          </a:p>
        </p:txBody>
      </p:sp>
      <p:sp>
        <p:nvSpPr>
          <p:cNvPr id="3" name="Text Placeholder 2"/>
          <p:cNvSpPr>
            <a:spLocks noGrp="1"/>
          </p:cNvSpPr>
          <p:nvPr>
            <p:ph type="body" idx="1"/>
          </p:nvPr>
        </p:nvSpPr>
        <p:spPr>
          <a:xfrm>
            <a:off x="831851" y="4589469"/>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20DCE5A-D112-4F78-BD54-881669B26877}" type="slidenum">
              <a:rPr lang="tr-TR" smtClean="0"/>
              <a:pPr/>
              <a:t>‹#›</a:t>
            </a:fld>
            <a:endParaRPr lang="tr-TR"/>
          </a:p>
        </p:txBody>
      </p:sp>
    </p:spTree>
    <p:extLst>
      <p:ext uri="{BB962C8B-B14F-4D97-AF65-F5344CB8AC3E}">
        <p14:creationId xmlns:p14="http://schemas.microsoft.com/office/powerpoint/2010/main" val="1566358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20DCE5A-D112-4F78-BD54-881669B26877}" type="slidenum">
              <a:rPr lang="tr-TR" smtClean="0"/>
              <a:pPr/>
              <a:t>‹#›</a:t>
            </a:fld>
            <a:endParaRPr lang="tr-TR"/>
          </a:p>
        </p:txBody>
      </p:sp>
    </p:spTree>
    <p:extLst>
      <p:ext uri="{BB962C8B-B14F-4D97-AF65-F5344CB8AC3E}">
        <p14:creationId xmlns:p14="http://schemas.microsoft.com/office/powerpoint/2010/main" val="3599577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839789"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6172203"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20DCE5A-D112-4F78-BD54-881669B26877}" type="slidenum">
              <a:rPr lang="tr-TR" smtClean="0"/>
              <a:pPr/>
              <a:t>‹#›</a:t>
            </a:fld>
            <a:endParaRPr lang="tr-TR"/>
          </a:p>
        </p:txBody>
      </p:sp>
    </p:spTree>
    <p:extLst>
      <p:ext uri="{BB962C8B-B14F-4D97-AF65-F5344CB8AC3E}">
        <p14:creationId xmlns:p14="http://schemas.microsoft.com/office/powerpoint/2010/main" val="3792303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20DCE5A-D112-4F78-BD54-881669B26877}" type="slidenum">
              <a:rPr lang="tr-TR" smtClean="0"/>
              <a:pPr/>
              <a:t>‹#›</a:t>
            </a:fld>
            <a:endParaRPr lang="tr-TR"/>
          </a:p>
        </p:txBody>
      </p:sp>
    </p:spTree>
    <p:extLst>
      <p:ext uri="{BB962C8B-B14F-4D97-AF65-F5344CB8AC3E}">
        <p14:creationId xmlns:p14="http://schemas.microsoft.com/office/powerpoint/2010/main" val="370120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20DCE5A-D112-4F78-BD54-881669B26877}" type="slidenum">
              <a:rPr lang="tr-TR" smtClean="0"/>
              <a:pPr/>
              <a:t>‹#›</a:t>
            </a:fld>
            <a:endParaRPr lang="tr-TR"/>
          </a:p>
        </p:txBody>
      </p:sp>
    </p:spTree>
    <p:extLst>
      <p:ext uri="{BB962C8B-B14F-4D97-AF65-F5344CB8AC3E}">
        <p14:creationId xmlns:p14="http://schemas.microsoft.com/office/powerpoint/2010/main" val="5768890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Content Placeholder 2"/>
          <p:cNvSpPr>
            <a:spLocks noGrp="1"/>
          </p:cNvSpPr>
          <p:nvPr>
            <p:ph idx="1"/>
          </p:nvPr>
        </p:nvSpPr>
        <p:spPr>
          <a:xfrm>
            <a:off x="5183188" y="98743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20DCE5A-D112-4F78-BD54-881669B26877}" type="slidenum">
              <a:rPr lang="tr-TR" smtClean="0"/>
              <a:pPr/>
              <a:t>‹#›</a:t>
            </a:fld>
            <a:endParaRPr lang="tr-TR"/>
          </a:p>
        </p:txBody>
      </p:sp>
    </p:spTree>
    <p:extLst>
      <p:ext uri="{BB962C8B-B14F-4D97-AF65-F5344CB8AC3E}">
        <p14:creationId xmlns:p14="http://schemas.microsoft.com/office/powerpoint/2010/main" val="2292808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20DCE5A-D112-4F78-BD54-881669B26877}" type="slidenum">
              <a:rPr lang="tr-TR" smtClean="0"/>
              <a:pPr/>
              <a:t>‹#›</a:t>
            </a:fld>
            <a:endParaRPr lang="tr-TR"/>
          </a:p>
        </p:txBody>
      </p:sp>
    </p:spTree>
    <p:extLst>
      <p:ext uri="{BB962C8B-B14F-4D97-AF65-F5344CB8AC3E}">
        <p14:creationId xmlns:p14="http://schemas.microsoft.com/office/powerpoint/2010/main" val="2212764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tr-TR"/>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DCE5A-D112-4F78-BD54-881669B26877}" type="slidenum">
              <a:rPr lang="tr-TR" smtClean="0"/>
              <a:pPr/>
              <a:t>‹#›</a:t>
            </a:fld>
            <a:endParaRPr lang="tr-TR"/>
          </a:p>
        </p:txBody>
      </p:sp>
    </p:spTree>
    <p:extLst>
      <p:ext uri="{BB962C8B-B14F-4D97-AF65-F5344CB8AC3E}">
        <p14:creationId xmlns:p14="http://schemas.microsoft.com/office/powerpoint/2010/main" val="38772373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Metin kutusu 5"/>
          <p:cNvSpPr txBox="1"/>
          <p:nvPr/>
        </p:nvSpPr>
        <p:spPr>
          <a:xfrm>
            <a:off x="1409700" y="3584915"/>
            <a:ext cx="9144000" cy="400110"/>
          </a:xfrm>
          <a:prstGeom prst="rect">
            <a:avLst/>
          </a:prstGeom>
          <a:noFill/>
        </p:spPr>
        <p:txBody>
          <a:bodyPr wrap="square" rtlCol="0">
            <a:spAutoFit/>
          </a:bodyPr>
          <a:lstStyle/>
          <a:p>
            <a:pPr algn="ctr"/>
            <a:endParaRPr lang="tr-TR" sz="2000" dirty="0">
              <a:solidFill>
                <a:schemeClr val="bg1"/>
              </a:solidFill>
            </a:endParaRPr>
          </a:p>
        </p:txBody>
      </p:sp>
      <p:sp>
        <p:nvSpPr>
          <p:cNvPr id="4" name="Metin kutusu 3"/>
          <p:cNvSpPr txBox="1"/>
          <p:nvPr/>
        </p:nvSpPr>
        <p:spPr>
          <a:xfrm>
            <a:off x="1409700" y="3092477"/>
            <a:ext cx="9658103" cy="4216539"/>
          </a:xfrm>
          <a:prstGeom prst="rect">
            <a:avLst/>
          </a:prstGeom>
          <a:noFill/>
        </p:spPr>
        <p:txBody>
          <a:bodyPr wrap="square" rtlCol="0">
            <a:spAutoFit/>
          </a:bodyPr>
          <a:lstStyle/>
          <a:p>
            <a:pPr algn="ctr">
              <a:buSzPct val="25000"/>
            </a:pPr>
            <a:r>
              <a:rPr lang="tr-TR" sz="3600" b="1" dirty="0">
                <a:solidFill>
                  <a:schemeClr val="lt1"/>
                </a:solidFill>
                <a:latin typeface="Times New Roman" panose="02020603050405020304" pitchFamily="18" charset="0"/>
                <a:ea typeface="Tahoma" panose="020B0604030504040204" pitchFamily="34" charset="0"/>
                <a:cs typeface="Times New Roman" panose="02020603050405020304" pitchFamily="18" charset="0"/>
                <a:sym typeface="Calibri"/>
              </a:rPr>
              <a:t> </a:t>
            </a:r>
            <a:r>
              <a:rPr lang="tr-TR" sz="3600"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a:rPr>
              <a:t>KURUMSAL AKREDİTASYONUN ÖNEMİ </a:t>
            </a:r>
          </a:p>
          <a:p>
            <a:pPr algn="ctr">
              <a:buSzPct val="25000"/>
            </a:pPr>
            <a:endParaRPr lang="tr-TR" sz="3600"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a:endParaRPr>
          </a:p>
          <a:p>
            <a:pPr algn="ctr">
              <a:buSzPct val="25000"/>
            </a:pPr>
            <a:r>
              <a:rPr lang="tr-TR" sz="3600"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a:rPr>
              <a:t>DOÇ. DR. ÇİĞDEM BÖRKE TUNALI</a:t>
            </a:r>
          </a:p>
          <a:p>
            <a:pPr algn="ctr">
              <a:buSzPct val="25000"/>
            </a:pPr>
            <a:r>
              <a:rPr lang="tr-TR" sz="3200" b="1" dirty="0">
                <a:solidFill>
                  <a:prstClr val="white"/>
                </a:solidFill>
                <a:latin typeface="Tahoma" panose="020B0604030504040204" pitchFamily="34" charset="0"/>
                <a:ea typeface="Tahoma" panose="020B0604030504040204" pitchFamily="34" charset="0"/>
                <a:cs typeface="Tahoma" panose="020B0604030504040204" pitchFamily="34" charset="0"/>
                <a:sym typeface="Calibri"/>
              </a:rPr>
              <a:t>İstanbul Üniversitesi Kalite Koordinatör Yardımcısı</a:t>
            </a:r>
            <a:endParaRPr lang="tr-TR" sz="3200" b="1" dirty="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a:p>
            <a:pPr lvl="0" algn="ctr">
              <a:buSzPct val="25000"/>
            </a:pPr>
            <a:endParaRPr lang="tr-TR" sz="3600" b="1" dirty="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a:p>
            <a:pPr lvl="0" algn="ctr">
              <a:buSzPct val="25000"/>
            </a:pPr>
            <a:endParaRPr lang="tr-TR" sz="3600" b="1" dirty="0">
              <a:solidFill>
                <a:schemeClr val="bg1"/>
              </a:solidFill>
              <a:latin typeface="Times New Roman" panose="02020603050405020304" pitchFamily="18" charset="0"/>
              <a:ea typeface="Tahoma" panose="020B0604030504040204" pitchFamily="34" charset="0"/>
              <a:cs typeface="Times New Roman" panose="02020603050405020304" pitchFamily="18" charset="0"/>
              <a:sym typeface="Calibri"/>
            </a:endParaRPr>
          </a:p>
          <a:p>
            <a:pPr lvl="0" algn="r">
              <a:buSzPct val="25000"/>
            </a:pPr>
            <a:endParaRPr lang="tr-TR" sz="2400" b="1" dirty="0">
              <a:solidFill>
                <a:schemeClr val="lt1"/>
              </a:solidFill>
              <a:latin typeface="Times New Roman" panose="02020603050405020304" pitchFamily="18" charset="0"/>
              <a:ea typeface="Tahoma" panose="020B0604030504040204" pitchFamily="34" charset="0"/>
              <a:cs typeface="Times New Roman" panose="02020603050405020304" pitchFamily="18" charset="0"/>
              <a:sym typeface="Calibri"/>
            </a:endParaRPr>
          </a:p>
        </p:txBody>
      </p:sp>
    </p:spTree>
    <p:extLst>
      <p:ext uri="{BB962C8B-B14F-4D97-AF65-F5344CB8AC3E}">
        <p14:creationId xmlns:p14="http://schemas.microsoft.com/office/powerpoint/2010/main" val="3758099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latin typeface="Tahoma" panose="020B0604030504040204" pitchFamily="34" charset="0"/>
                <a:cs typeface="Tahoma" panose="020B0604030504040204" pitchFamily="34" charset="0"/>
              </a:rPr>
              <a:t>YÖKAK Tarafından Akredite Olan Kurumlar (2020)</a:t>
            </a:r>
          </a:p>
        </p:txBody>
      </p:sp>
      <p:pic>
        <p:nvPicPr>
          <p:cNvPr id="7" name="İçerik Yer Tutucusu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5454" y="1472752"/>
            <a:ext cx="9138854" cy="4595538"/>
          </a:xfrm>
        </p:spPr>
      </p:pic>
      <p:sp>
        <p:nvSpPr>
          <p:cNvPr id="4" name="Slayt Numarası Yer Tutucusu 3"/>
          <p:cNvSpPr>
            <a:spLocks noGrp="1"/>
          </p:cNvSpPr>
          <p:nvPr>
            <p:ph type="sldNum" sz="quarter" idx="12"/>
          </p:nvPr>
        </p:nvSpPr>
        <p:spPr/>
        <p:txBody>
          <a:bodyPr/>
          <a:lstStyle/>
          <a:p>
            <a:fld id="{720DCE5A-D112-4F78-BD54-881669B26877}" type="slidenum">
              <a:rPr lang="tr-TR" smtClean="0"/>
              <a:pPr/>
              <a:t>10</a:t>
            </a:fld>
            <a:endParaRPr lang="tr-TR"/>
          </a:p>
        </p:txBody>
      </p:sp>
    </p:spTree>
    <p:extLst>
      <p:ext uri="{BB962C8B-B14F-4D97-AF65-F5344CB8AC3E}">
        <p14:creationId xmlns:p14="http://schemas.microsoft.com/office/powerpoint/2010/main" val="732520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latin typeface="Tahoma" panose="020B0604030504040204" pitchFamily="34" charset="0"/>
                <a:cs typeface="Tahoma" panose="020B0604030504040204" pitchFamily="34" charset="0"/>
              </a:rPr>
              <a:t>2021 Yılı Kurumsal Akreditasyon Programı Kapsamına Alınan Kurumlar</a:t>
            </a: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48665" y="1684417"/>
            <a:ext cx="4996190" cy="4241370"/>
          </a:xfrm>
        </p:spPr>
      </p:pic>
      <p:sp>
        <p:nvSpPr>
          <p:cNvPr id="4" name="Slayt Numarası Yer Tutucusu 3"/>
          <p:cNvSpPr>
            <a:spLocks noGrp="1"/>
          </p:cNvSpPr>
          <p:nvPr>
            <p:ph type="sldNum" sz="quarter" idx="12"/>
          </p:nvPr>
        </p:nvSpPr>
        <p:spPr/>
        <p:txBody>
          <a:bodyPr/>
          <a:lstStyle/>
          <a:p>
            <a:fld id="{720DCE5A-D112-4F78-BD54-881669B26877}" type="slidenum">
              <a:rPr lang="tr-TR" smtClean="0"/>
              <a:pPr/>
              <a:t>11</a:t>
            </a:fld>
            <a:endParaRPr lang="tr-TR"/>
          </a:p>
        </p:txBody>
      </p:sp>
    </p:spTree>
    <p:extLst>
      <p:ext uri="{BB962C8B-B14F-4D97-AF65-F5344CB8AC3E}">
        <p14:creationId xmlns:p14="http://schemas.microsoft.com/office/powerpoint/2010/main" val="2875150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latin typeface="Tahoma" panose="020B0604030504040204" pitchFamily="34" charset="0"/>
                <a:cs typeface="Tahoma" panose="020B0604030504040204" pitchFamily="34" charset="0"/>
              </a:rPr>
              <a:t>Kurumsal Akreditasyon Programı (KAP) Süreci</a:t>
            </a:r>
            <a:endParaRPr lang="tr-TR" sz="28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5704" y="2004009"/>
            <a:ext cx="9440592" cy="3010320"/>
          </a:xfrm>
        </p:spPr>
      </p:pic>
      <p:sp>
        <p:nvSpPr>
          <p:cNvPr id="4" name="Slayt Numarası Yer Tutucusu 3"/>
          <p:cNvSpPr>
            <a:spLocks noGrp="1"/>
          </p:cNvSpPr>
          <p:nvPr>
            <p:ph type="sldNum" sz="quarter" idx="12"/>
          </p:nvPr>
        </p:nvSpPr>
        <p:spPr/>
        <p:txBody>
          <a:bodyPr/>
          <a:lstStyle/>
          <a:p>
            <a:fld id="{720DCE5A-D112-4F78-BD54-881669B26877}" type="slidenum">
              <a:rPr lang="tr-TR" smtClean="0"/>
              <a:pPr/>
              <a:t>12</a:t>
            </a:fld>
            <a:endParaRPr lang="tr-TR"/>
          </a:p>
        </p:txBody>
      </p:sp>
    </p:spTree>
    <p:extLst>
      <p:ext uri="{BB962C8B-B14F-4D97-AF65-F5344CB8AC3E}">
        <p14:creationId xmlns:p14="http://schemas.microsoft.com/office/powerpoint/2010/main" val="1095195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solidFill>
                  <a:prstClr val="white"/>
                </a:solidFill>
                <a:latin typeface="Tahoma" panose="020B0604030504040204" pitchFamily="34" charset="0"/>
                <a:cs typeface="Tahoma" panose="020B0604030504040204" pitchFamily="34" charset="0"/>
              </a:rPr>
              <a:t>KAP Alan ve Ölçütleri</a:t>
            </a:r>
            <a:endParaRPr lang="tr-TR" sz="2800" dirty="0">
              <a:latin typeface="Tahoma" panose="020B0604030504040204" pitchFamily="34" charset="0"/>
              <a:cs typeface="Tahoma" panose="020B0604030504040204" pitchFamily="34" charset="0"/>
            </a:endParaRPr>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1040704101"/>
              </p:ext>
            </p:extLst>
          </p:nvPr>
        </p:nvGraphicFramePr>
        <p:xfrm>
          <a:off x="1496460" y="1723078"/>
          <a:ext cx="9632516" cy="4815840"/>
        </p:xfrm>
        <a:graphic>
          <a:graphicData uri="http://schemas.openxmlformats.org/drawingml/2006/table">
            <a:tbl>
              <a:tblPr firstRow="1" bandRow="1">
                <a:tableStyleId>{5C22544A-7EE6-4342-B048-85BDC9FD1C3A}</a:tableStyleId>
              </a:tblPr>
              <a:tblGrid>
                <a:gridCol w="4758583">
                  <a:extLst>
                    <a:ext uri="{9D8B030D-6E8A-4147-A177-3AD203B41FA5}">
                      <a16:colId xmlns:a16="http://schemas.microsoft.com/office/drawing/2014/main" val="20000"/>
                    </a:ext>
                  </a:extLst>
                </a:gridCol>
                <a:gridCol w="2203020">
                  <a:extLst>
                    <a:ext uri="{9D8B030D-6E8A-4147-A177-3AD203B41FA5}">
                      <a16:colId xmlns:a16="http://schemas.microsoft.com/office/drawing/2014/main" val="20001"/>
                    </a:ext>
                  </a:extLst>
                </a:gridCol>
                <a:gridCol w="2670913">
                  <a:extLst>
                    <a:ext uri="{9D8B030D-6E8A-4147-A177-3AD203B41FA5}">
                      <a16:colId xmlns:a16="http://schemas.microsoft.com/office/drawing/2014/main" val="20002"/>
                    </a:ext>
                  </a:extLst>
                </a:gridCol>
              </a:tblGrid>
              <a:tr h="370840">
                <a:tc>
                  <a:txBody>
                    <a:bodyPr/>
                    <a:lstStyle/>
                    <a:p>
                      <a:pPr algn="ctr"/>
                      <a:r>
                        <a:rPr lang="tr-TR" sz="2800" dirty="0"/>
                        <a:t>ALAN</a:t>
                      </a:r>
                    </a:p>
                  </a:txBody>
                  <a:tcPr/>
                </a:tc>
                <a:tc>
                  <a:txBody>
                    <a:bodyPr/>
                    <a:lstStyle/>
                    <a:p>
                      <a:pPr algn="ctr"/>
                      <a:r>
                        <a:rPr lang="tr-TR" sz="2800" dirty="0"/>
                        <a:t>ÖLÇÜT SAYISI</a:t>
                      </a:r>
                    </a:p>
                  </a:txBody>
                  <a:tcPr/>
                </a:tc>
                <a:tc>
                  <a:txBody>
                    <a:bodyPr/>
                    <a:lstStyle/>
                    <a:p>
                      <a:pPr algn="ctr"/>
                      <a:r>
                        <a:rPr lang="tr-TR" sz="2800" dirty="0"/>
                        <a:t>ALT ÖLÇÜT SAYISI</a:t>
                      </a:r>
                    </a:p>
                  </a:txBody>
                  <a:tcPr/>
                </a:tc>
                <a:extLst>
                  <a:ext uri="{0D108BD9-81ED-4DB2-BD59-A6C34878D82A}">
                    <a16:rowId xmlns:a16="http://schemas.microsoft.com/office/drawing/2014/main" val="1000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mn-lt"/>
                          <a:ea typeface="+mn-ea"/>
                          <a:cs typeface="+mn-cs"/>
                        </a:rPr>
                        <a:t>KALİTE GÜVENCESİ SİSTEMİ</a:t>
                      </a:r>
                    </a:p>
                  </a:txBody>
                  <a:tcPr>
                    <a:solidFill>
                      <a:schemeClr val="accent2">
                        <a:lumMod val="40000"/>
                        <a:lumOff val="60000"/>
                      </a:schemeClr>
                    </a:solidFill>
                  </a:tcPr>
                </a:tc>
                <a:tc>
                  <a:txBody>
                    <a:bodyPr/>
                    <a:lstStyle/>
                    <a:p>
                      <a:pPr algn="ctr"/>
                      <a:r>
                        <a:rPr lang="tr-TR" sz="2800" dirty="0"/>
                        <a:t>4</a:t>
                      </a:r>
                    </a:p>
                  </a:txBody>
                  <a:tcPr>
                    <a:solidFill>
                      <a:schemeClr val="accent2">
                        <a:lumMod val="40000"/>
                        <a:lumOff val="60000"/>
                      </a:schemeClr>
                    </a:solidFill>
                  </a:tcPr>
                </a:tc>
                <a:tc>
                  <a:txBody>
                    <a:bodyPr/>
                    <a:lstStyle/>
                    <a:p>
                      <a:pPr algn="ctr"/>
                      <a:r>
                        <a:rPr lang="tr-TR" sz="2800" dirty="0"/>
                        <a:t>11</a:t>
                      </a:r>
                    </a:p>
                  </a:txBody>
                  <a:tcPr>
                    <a:solidFill>
                      <a:schemeClr val="accent2">
                        <a:lumMod val="40000"/>
                        <a:lumOff val="60000"/>
                      </a:schemeClr>
                    </a:solidFill>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mn-lt"/>
                          <a:ea typeface="+mn-ea"/>
                          <a:cs typeface="+mn-cs"/>
                        </a:rPr>
                        <a:t>EĞİTİM VE ÖĞRETİM</a:t>
                      </a:r>
                    </a:p>
                  </a:txBody>
                  <a:tcPr>
                    <a:solidFill>
                      <a:schemeClr val="accent2">
                        <a:lumMod val="40000"/>
                        <a:lumOff val="60000"/>
                      </a:schemeClr>
                    </a:solidFill>
                  </a:tcPr>
                </a:tc>
                <a:tc>
                  <a:txBody>
                    <a:bodyPr/>
                    <a:lstStyle/>
                    <a:p>
                      <a:pPr algn="ctr"/>
                      <a:r>
                        <a:rPr lang="tr-TR" sz="2800" dirty="0"/>
                        <a:t>6</a:t>
                      </a:r>
                    </a:p>
                  </a:txBody>
                  <a:tcPr>
                    <a:solidFill>
                      <a:schemeClr val="accent2">
                        <a:lumMod val="40000"/>
                        <a:lumOff val="60000"/>
                      </a:schemeClr>
                    </a:solidFill>
                  </a:tcPr>
                </a:tc>
                <a:tc>
                  <a:txBody>
                    <a:bodyPr/>
                    <a:lstStyle/>
                    <a:p>
                      <a:pPr algn="ctr"/>
                      <a:r>
                        <a:rPr lang="tr-TR" sz="2800" dirty="0"/>
                        <a:t>21</a:t>
                      </a:r>
                    </a:p>
                  </a:txBody>
                  <a:tcPr>
                    <a:solidFill>
                      <a:schemeClr val="accent2">
                        <a:lumMod val="40000"/>
                        <a:lumOff val="60000"/>
                      </a:schemeClr>
                    </a:solidFill>
                  </a:tcPr>
                </a:tc>
                <a:extLst>
                  <a:ext uri="{0D108BD9-81ED-4DB2-BD59-A6C34878D82A}">
                    <a16:rowId xmlns:a16="http://schemas.microsoft.com/office/drawing/2014/main" val="1000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mn-lt"/>
                          <a:ea typeface="+mn-ea"/>
                          <a:cs typeface="+mn-cs"/>
                        </a:rPr>
                        <a:t>ARAŞTIRMA VE GELİŞTİRME</a:t>
                      </a:r>
                    </a:p>
                  </a:txBody>
                  <a:tcPr>
                    <a:solidFill>
                      <a:schemeClr val="accent2">
                        <a:lumMod val="40000"/>
                        <a:lumOff val="60000"/>
                      </a:schemeClr>
                    </a:solidFill>
                  </a:tcPr>
                </a:tc>
                <a:tc>
                  <a:txBody>
                    <a:bodyPr/>
                    <a:lstStyle/>
                    <a:p>
                      <a:pPr algn="ctr"/>
                      <a:r>
                        <a:rPr lang="tr-TR" sz="2800" dirty="0"/>
                        <a:t>4</a:t>
                      </a:r>
                    </a:p>
                  </a:txBody>
                  <a:tcPr>
                    <a:solidFill>
                      <a:schemeClr val="accent2">
                        <a:lumMod val="40000"/>
                        <a:lumOff val="60000"/>
                      </a:schemeClr>
                    </a:solidFill>
                  </a:tcPr>
                </a:tc>
                <a:tc>
                  <a:txBody>
                    <a:bodyPr/>
                    <a:lstStyle/>
                    <a:p>
                      <a:pPr algn="ctr"/>
                      <a:r>
                        <a:rPr lang="tr-TR" sz="2800" dirty="0"/>
                        <a:t>12</a:t>
                      </a:r>
                    </a:p>
                  </a:txBody>
                  <a:tcPr>
                    <a:solidFill>
                      <a:schemeClr val="accent2">
                        <a:lumMod val="40000"/>
                        <a:lumOff val="60000"/>
                      </a:schemeClr>
                    </a:solidFill>
                  </a:tcPr>
                </a:tc>
                <a:extLst>
                  <a:ext uri="{0D108BD9-81ED-4DB2-BD59-A6C34878D82A}">
                    <a16:rowId xmlns:a16="http://schemas.microsoft.com/office/drawing/2014/main" val="1000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mn-lt"/>
                          <a:ea typeface="+mn-ea"/>
                          <a:cs typeface="+mn-cs"/>
                        </a:rPr>
                        <a:t>TOPLUMSAL KATKI</a:t>
                      </a:r>
                    </a:p>
                  </a:txBody>
                  <a:tcPr>
                    <a:solidFill>
                      <a:schemeClr val="accent2">
                        <a:lumMod val="40000"/>
                        <a:lumOff val="60000"/>
                      </a:schemeClr>
                    </a:solidFill>
                  </a:tcPr>
                </a:tc>
                <a:tc>
                  <a:txBody>
                    <a:bodyPr/>
                    <a:lstStyle/>
                    <a:p>
                      <a:pPr algn="ctr"/>
                      <a:r>
                        <a:rPr lang="tr-TR" sz="2800" dirty="0"/>
                        <a:t>3</a:t>
                      </a:r>
                    </a:p>
                  </a:txBody>
                  <a:tcPr>
                    <a:solidFill>
                      <a:schemeClr val="accent2">
                        <a:lumMod val="40000"/>
                        <a:lumOff val="60000"/>
                      </a:schemeClr>
                    </a:solidFill>
                  </a:tcPr>
                </a:tc>
                <a:tc>
                  <a:txBody>
                    <a:bodyPr/>
                    <a:lstStyle/>
                    <a:p>
                      <a:pPr algn="ctr"/>
                      <a:r>
                        <a:rPr lang="tr-TR" sz="2800" dirty="0"/>
                        <a:t>4</a:t>
                      </a:r>
                    </a:p>
                  </a:txBody>
                  <a:tcPr>
                    <a:solidFill>
                      <a:schemeClr val="accent2">
                        <a:lumMod val="40000"/>
                        <a:lumOff val="60000"/>
                      </a:schemeClr>
                    </a:solidFill>
                  </a:tcPr>
                </a:tc>
                <a:extLst>
                  <a:ext uri="{0D108BD9-81ED-4DB2-BD59-A6C34878D82A}">
                    <a16:rowId xmlns:a16="http://schemas.microsoft.com/office/drawing/2014/main" val="10004"/>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mn-lt"/>
                          <a:ea typeface="+mn-ea"/>
                          <a:cs typeface="+mn-cs"/>
                        </a:rPr>
                        <a:t>YÖNETİM SİSTEMİ</a:t>
                      </a:r>
                    </a:p>
                  </a:txBody>
                  <a:tcPr>
                    <a:solidFill>
                      <a:schemeClr val="accent2">
                        <a:lumMod val="40000"/>
                        <a:lumOff val="60000"/>
                      </a:schemeClr>
                    </a:solidFill>
                  </a:tcPr>
                </a:tc>
                <a:tc>
                  <a:txBody>
                    <a:bodyPr/>
                    <a:lstStyle/>
                    <a:p>
                      <a:pPr algn="ctr"/>
                      <a:r>
                        <a:rPr lang="tr-TR" sz="2800" dirty="0"/>
                        <a:t>5</a:t>
                      </a:r>
                    </a:p>
                  </a:txBody>
                  <a:tcPr>
                    <a:solidFill>
                      <a:schemeClr val="accent2">
                        <a:lumMod val="40000"/>
                        <a:lumOff val="60000"/>
                      </a:schemeClr>
                    </a:solidFill>
                  </a:tcPr>
                </a:tc>
                <a:tc>
                  <a:txBody>
                    <a:bodyPr/>
                    <a:lstStyle/>
                    <a:p>
                      <a:pPr algn="ctr"/>
                      <a:r>
                        <a:rPr lang="tr-TR" sz="2800" dirty="0"/>
                        <a:t>8</a:t>
                      </a:r>
                    </a:p>
                  </a:txBody>
                  <a:tcPr>
                    <a:solidFill>
                      <a:schemeClr val="accent2">
                        <a:lumMod val="40000"/>
                        <a:lumOff val="60000"/>
                      </a:schemeClr>
                    </a:solidFill>
                  </a:tcPr>
                </a:tc>
                <a:extLst>
                  <a:ext uri="{0D108BD9-81ED-4DB2-BD59-A6C34878D82A}">
                    <a16:rowId xmlns:a16="http://schemas.microsoft.com/office/drawing/2014/main" val="10005"/>
                  </a:ext>
                </a:extLst>
              </a:tr>
            </a:tbl>
          </a:graphicData>
        </a:graphic>
      </p:graphicFrame>
      <p:sp>
        <p:nvSpPr>
          <p:cNvPr id="9" name="Dikdörtgen 8"/>
          <p:cNvSpPr/>
          <p:nvPr/>
        </p:nvSpPr>
        <p:spPr>
          <a:xfrm>
            <a:off x="917570" y="1069299"/>
            <a:ext cx="10790296" cy="480131"/>
          </a:xfrm>
          <a:prstGeom prst="rect">
            <a:avLst/>
          </a:prstGeom>
        </p:spPr>
        <p:txBody>
          <a:bodyPr wrap="square">
            <a:spAutoFit/>
          </a:bodyPr>
          <a:lstStyle/>
          <a:p>
            <a:pPr lvl="0" algn="ctr">
              <a:lnSpc>
                <a:spcPct val="90000"/>
              </a:lnSpc>
              <a:spcBef>
                <a:spcPts val="1000"/>
              </a:spcBef>
            </a:pPr>
            <a:r>
              <a:rPr lang="tr-TR" sz="2800" b="1" dirty="0">
                <a:solidFill>
                  <a:prstClr val="black"/>
                </a:solidFill>
                <a:latin typeface="Tahoma" panose="020B0604030504040204" pitchFamily="34" charset="0"/>
                <a:ea typeface="Tahoma" panose="020B0604030504040204" pitchFamily="34" charset="0"/>
                <a:cs typeface="Tahoma" panose="020B0604030504040204" pitchFamily="34" charset="0"/>
              </a:rPr>
              <a:t>5 Alan </a:t>
            </a:r>
            <a:r>
              <a:rPr lang="tr-TR" sz="2800" dirty="0">
                <a:solidFill>
                  <a:prstClr val="black"/>
                </a:solidFill>
                <a:latin typeface="Tahoma" panose="020B0604030504040204" pitchFamily="34" charset="0"/>
                <a:ea typeface="Tahoma" panose="020B0604030504040204" pitchFamily="34" charset="0"/>
                <a:cs typeface="Tahoma" panose="020B0604030504040204" pitchFamily="34" charset="0"/>
              </a:rPr>
              <a:t>altında toplam </a:t>
            </a:r>
            <a:r>
              <a:rPr lang="tr-TR" sz="2800" b="1" dirty="0">
                <a:solidFill>
                  <a:prstClr val="black"/>
                </a:solidFill>
                <a:latin typeface="Tahoma" panose="020B0604030504040204" pitchFamily="34" charset="0"/>
                <a:ea typeface="Tahoma" panose="020B0604030504040204" pitchFamily="34" charset="0"/>
                <a:cs typeface="Tahoma" panose="020B0604030504040204" pitchFamily="34" charset="0"/>
              </a:rPr>
              <a:t>22 Ölçüt </a:t>
            </a:r>
            <a:r>
              <a:rPr lang="tr-TR" sz="2800" dirty="0">
                <a:solidFill>
                  <a:prstClr val="black"/>
                </a:solidFill>
                <a:latin typeface="Tahoma" panose="020B0604030504040204" pitchFamily="34" charset="0"/>
                <a:ea typeface="Tahoma" panose="020B0604030504040204" pitchFamily="34" charset="0"/>
                <a:cs typeface="Tahoma" panose="020B0604030504040204" pitchFamily="34" charset="0"/>
              </a:rPr>
              <a:t>ve </a:t>
            </a:r>
            <a:r>
              <a:rPr lang="tr-TR" sz="2800" b="1" dirty="0">
                <a:solidFill>
                  <a:prstClr val="black"/>
                </a:solidFill>
                <a:latin typeface="Tahoma" panose="020B0604030504040204" pitchFamily="34" charset="0"/>
                <a:ea typeface="Tahoma" panose="020B0604030504040204" pitchFamily="34" charset="0"/>
                <a:cs typeface="Tahoma" panose="020B0604030504040204" pitchFamily="34" charset="0"/>
              </a:rPr>
              <a:t>56 Alt Ölçüt </a:t>
            </a:r>
            <a:r>
              <a:rPr lang="tr-TR" sz="2800" dirty="0">
                <a:solidFill>
                  <a:prstClr val="black"/>
                </a:solidFill>
                <a:latin typeface="Tahoma" panose="020B0604030504040204" pitchFamily="34" charset="0"/>
                <a:ea typeface="Tahoma" panose="020B0604030504040204" pitchFamily="34" charset="0"/>
                <a:cs typeface="Tahoma" panose="020B0604030504040204" pitchFamily="34" charset="0"/>
              </a:rPr>
              <a:t>bulunmaktadır.</a:t>
            </a:r>
          </a:p>
        </p:txBody>
      </p:sp>
      <p:sp>
        <p:nvSpPr>
          <p:cNvPr id="3" name="Slayt Numarası Yer Tutucusu 2"/>
          <p:cNvSpPr>
            <a:spLocks noGrp="1"/>
          </p:cNvSpPr>
          <p:nvPr>
            <p:ph type="sldNum" sz="quarter" idx="12"/>
          </p:nvPr>
        </p:nvSpPr>
        <p:spPr/>
        <p:txBody>
          <a:bodyPr/>
          <a:lstStyle/>
          <a:p>
            <a:fld id="{720DCE5A-D112-4F78-BD54-881669B26877}" type="slidenum">
              <a:rPr lang="tr-TR" smtClean="0"/>
              <a:pPr/>
              <a:t>13</a:t>
            </a:fld>
            <a:endParaRPr lang="tr-TR"/>
          </a:p>
        </p:txBody>
      </p:sp>
    </p:spTree>
    <p:extLst>
      <p:ext uri="{BB962C8B-B14F-4D97-AF65-F5344CB8AC3E}">
        <p14:creationId xmlns:p14="http://schemas.microsoft.com/office/powerpoint/2010/main" val="39415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solidFill>
                  <a:prstClr val="white"/>
                </a:solidFill>
              </a:rPr>
              <a:t>Alt Ölçüt Olgunluk Düzeyi</a:t>
            </a:r>
            <a:endParaRPr lang="tr-TR" dirty="0"/>
          </a:p>
        </p:txBody>
      </p:sp>
      <p:pic>
        <p:nvPicPr>
          <p:cNvPr id="7" name="İçerik Yer Tutucusu 12"/>
          <p:cNvPicPr>
            <a:picLocks noGrp="1" noChangeAspect="1"/>
          </p:cNvPicPr>
          <p:nvPr>
            <p:ph idx="1"/>
          </p:nvPr>
        </p:nvPicPr>
        <p:blipFill>
          <a:blip r:embed="rId2"/>
          <a:stretch>
            <a:fillRect/>
          </a:stretch>
        </p:blipFill>
        <p:spPr>
          <a:xfrm>
            <a:off x="271712" y="1696582"/>
            <a:ext cx="3467100" cy="3505200"/>
          </a:xfrm>
          <a:prstGeom prst="rect">
            <a:avLst/>
          </a:prstGeom>
        </p:spPr>
      </p:pic>
      <p:graphicFrame>
        <p:nvGraphicFramePr>
          <p:cNvPr id="8" name="Tablo 7"/>
          <p:cNvGraphicFramePr>
            <a:graphicFrameLocks noGrp="1"/>
          </p:cNvGraphicFramePr>
          <p:nvPr>
            <p:extLst>
              <p:ext uri="{D42A27DB-BD31-4B8C-83A1-F6EECF244321}">
                <p14:modId xmlns:p14="http://schemas.microsoft.com/office/powerpoint/2010/main" val="1369665800"/>
              </p:ext>
            </p:extLst>
          </p:nvPr>
        </p:nvGraphicFramePr>
        <p:xfrm>
          <a:off x="3601437" y="4378822"/>
          <a:ext cx="7784723" cy="1920240"/>
        </p:xfrm>
        <a:graphic>
          <a:graphicData uri="http://schemas.openxmlformats.org/drawingml/2006/table">
            <a:tbl>
              <a:tblPr firstRow="1" bandRow="1">
                <a:tableStyleId>{5C22544A-7EE6-4342-B048-85BDC9FD1C3A}</a:tableStyleId>
              </a:tblPr>
              <a:tblGrid>
                <a:gridCol w="597000">
                  <a:extLst>
                    <a:ext uri="{9D8B030D-6E8A-4147-A177-3AD203B41FA5}">
                      <a16:colId xmlns:a16="http://schemas.microsoft.com/office/drawing/2014/main" val="20000"/>
                    </a:ext>
                  </a:extLst>
                </a:gridCol>
                <a:gridCol w="7187723">
                  <a:extLst>
                    <a:ext uri="{9D8B030D-6E8A-4147-A177-3AD203B41FA5}">
                      <a16:colId xmlns:a16="http://schemas.microsoft.com/office/drawing/2014/main" val="20001"/>
                    </a:ext>
                  </a:extLst>
                </a:gridCol>
              </a:tblGrid>
              <a:tr h="370840">
                <a:tc gridSpan="2">
                  <a:txBody>
                    <a:bodyPr/>
                    <a:lstStyle/>
                    <a:p>
                      <a:pPr algn="ctr"/>
                      <a:r>
                        <a:rPr lang="tr-TR" sz="2400" dirty="0"/>
                        <a:t>Planlama ve Uygulama </a:t>
                      </a:r>
                    </a:p>
                  </a:txBody>
                  <a:tcPr>
                    <a:solidFill>
                      <a:srgbClr val="536DDD"/>
                    </a:solidFill>
                  </a:tcPr>
                </a:tc>
                <a:tc hMerge="1">
                  <a:txBody>
                    <a:bodyPr/>
                    <a:lstStyle/>
                    <a:p>
                      <a:endParaRPr lang="tr-TR" dirty="0"/>
                    </a:p>
                  </a:txBody>
                  <a:tcPr/>
                </a:tc>
                <a:extLst>
                  <a:ext uri="{0D108BD9-81ED-4DB2-BD59-A6C34878D82A}">
                    <a16:rowId xmlns:a16="http://schemas.microsoft.com/office/drawing/2014/main" val="10000"/>
                  </a:ext>
                </a:extLst>
              </a:tr>
              <a:tr h="370840">
                <a:tc>
                  <a:txBody>
                    <a:bodyPr/>
                    <a:lstStyle/>
                    <a:p>
                      <a:endParaRPr lang="tr-TR" sz="2000" b="1" dirty="0"/>
                    </a:p>
                    <a:p>
                      <a:r>
                        <a:rPr lang="tr-TR" sz="2400" b="1" dirty="0"/>
                        <a:t>3</a:t>
                      </a:r>
                    </a:p>
                  </a:txBody>
                  <a:tcPr>
                    <a:solidFill>
                      <a:srgbClr val="497E99"/>
                    </a:solidFill>
                  </a:tcPr>
                </a:tc>
                <a:tc>
                  <a:txBody>
                    <a:bodyPr/>
                    <a:lstStyle/>
                    <a:p>
                      <a:pPr algn="just"/>
                      <a:r>
                        <a:rPr lang="tr-TR" dirty="0"/>
                        <a:t>Tüm alanları/birimleri kapsayan uygulamalar bulunmaktadır ve uygulamalardan bazı sonuçlar elde edilmiştir. Ancak bu sonuçların izlenmesi yapılmamakta veya kısmen yapılmaktadır (sistematik olmayan izleme, tüm uygulamalarda izleme olmaması, izlemenin iç kalite güvencesi sistemi ile uyumlu olmaması). </a:t>
                      </a:r>
                    </a:p>
                  </a:txBody>
                  <a:tcPr/>
                </a:tc>
                <a:extLst>
                  <a:ext uri="{0D108BD9-81ED-4DB2-BD59-A6C34878D82A}">
                    <a16:rowId xmlns:a16="http://schemas.microsoft.com/office/drawing/2014/main" val="10001"/>
                  </a:ext>
                </a:extLst>
              </a:tr>
            </a:tbl>
          </a:graphicData>
        </a:graphic>
      </p:graphicFrame>
      <p:graphicFrame>
        <p:nvGraphicFramePr>
          <p:cNvPr id="9" name="Tablo 8"/>
          <p:cNvGraphicFramePr>
            <a:graphicFrameLocks noGrp="1"/>
          </p:cNvGraphicFramePr>
          <p:nvPr>
            <p:extLst>
              <p:ext uri="{D42A27DB-BD31-4B8C-83A1-F6EECF244321}">
                <p14:modId xmlns:p14="http://schemas.microsoft.com/office/powerpoint/2010/main" val="1913618115"/>
              </p:ext>
            </p:extLst>
          </p:nvPr>
        </p:nvGraphicFramePr>
        <p:xfrm>
          <a:off x="3601437" y="2763382"/>
          <a:ext cx="7784723" cy="1371600"/>
        </p:xfrm>
        <a:graphic>
          <a:graphicData uri="http://schemas.openxmlformats.org/drawingml/2006/table">
            <a:tbl>
              <a:tblPr firstRow="1" bandRow="1">
                <a:tableStyleId>{5C22544A-7EE6-4342-B048-85BDC9FD1C3A}</a:tableStyleId>
              </a:tblPr>
              <a:tblGrid>
                <a:gridCol w="618133">
                  <a:extLst>
                    <a:ext uri="{9D8B030D-6E8A-4147-A177-3AD203B41FA5}">
                      <a16:colId xmlns:a16="http://schemas.microsoft.com/office/drawing/2014/main" val="20000"/>
                    </a:ext>
                  </a:extLst>
                </a:gridCol>
                <a:gridCol w="7166590">
                  <a:extLst>
                    <a:ext uri="{9D8B030D-6E8A-4147-A177-3AD203B41FA5}">
                      <a16:colId xmlns:a16="http://schemas.microsoft.com/office/drawing/2014/main" val="20001"/>
                    </a:ext>
                  </a:extLst>
                </a:gridCol>
              </a:tblGrid>
              <a:tr h="438873">
                <a:tc gridSpan="2">
                  <a:txBody>
                    <a:bodyPr/>
                    <a:lstStyle/>
                    <a:p>
                      <a:pPr algn="ctr"/>
                      <a:r>
                        <a:rPr lang="tr-TR" sz="2400" dirty="0"/>
                        <a:t>Planlama</a:t>
                      </a:r>
                    </a:p>
                  </a:txBody>
                  <a:tcPr>
                    <a:solidFill>
                      <a:srgbClr val="536DDD"/>
                    </a:solidFill>
                  </a:tcPr>
                </a:tc>
                <a:tc hMerge="1">
                  <a:txBody>
                    <a:bodyPr/>
                    <a:lstStyle/>
                    <a:p>
                      <a:pPr algn="ctr"/>
                      <a:endParaRPr lang="tr-TR" sz="2400" dirty="0"/>
                    </a:p>
                  </a:txBody>
                  <a:tcPr/>
                </a:tc>
                <a:extLst>
                  <a:ext uri="{0D108BD9-81ED-4DB2-BD59-A6C34878D82A}">
                    <a16:rowId xmlns:a16="http://schemas.microsoft.com/office/drawing/2014/main" val="10000"/>
                  </a:ext>
                </a:extLst>
              </a:tr>
              <a:tr h="438873">
                <a:tc>
                  <a:txBody>
                    <a:bodyPr/>
                    <a:lstStyle/>
                    <a:p>
                      <a:endParaRPr lang="tr-TR" sz="2400" b="1" dirty="0"/>
                    </a:p>
                    <a:p>
                      <a:r>
                        <a:rPr lang="tr-TR" sz="2400" b="1" dirty="0"/>
                        <a:t>2</a:t>
                      </a:r>
                    </a:p>
                  </a:txBody>
                  <a:tcPr>
                    <a:solidFill>
                      <a:srgbClr val="88B1C6"/>
                    </a:solidFill>
                  </a:tcPr>
                </a:tc>
                <a:tc>
                  <a:txBody>
                    <a:bodyPr/>
                    <a:lstStyle/>
                    <a:p>
                      <a:pPr algn="just"/>
                      <a:r>
                        <a:rPr lang="tr-TR" dirty="0"/>
                        <a:t>Planlama (tanımlı süreçler) bulunmakta; ancak herhangi bir uygulama bulunmamakta (sadece mekanizma var veya fikir aşmasında) veya kısmi uygulamalar (tüm alanları ve/ veya birimleri kapsamayan) bulunmaktadır. </a:t>
                      </a:r>
                    </a:p>
                  </a:txBody>
                  <a:tcPr/>
                </a:tc>
                <a:extLst>
                  <a:ext uri="{0D108BD9-81ED-4DB2-BD59-A6C34878D82A}">
                    <a16:rowId xmlns:a16="http://schemas.microsoft.com/office/drawing/2014/main" val="10001"/>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1959959191"/>
              </p:ext>
            </p:extLst>
          </p:nvPr>
        </p:nvGraphicFramePr>
        <p:xfrm>
          <a:off x="3601438" y="1605159"/>
          <a:ext cx="7784722" cy="1036320"/>
        </p:xfrm>
        <a:graphic>
          <a:graphicData uri="http://schemas.openxmlformats.org/drawingml/2006/table">
            <a:tbl>
              <a:tblPr firstRow="1" bandRow="1">
                <a:tableStyleId>{5C22544A-7EE6-4342-B048-85BDC9FD1C3A}</a:tableStyleId>
              </a:tblPr>
              <a:tblGrid>
                <a:gridCol w="627736">
                  <a:extLst>
                    <a:ext uri="{9D8B030D-6E8A-4147-A177-3AD203B41FA5}">
                      <a16:colId xmlns:a16="http://schemas.microsoft.com/office/drawing/2014/main" val="20000"/>
                    </a:ext>
                  </a:extLst>
                </a:gridCol>
                <a:gridCol w="7156986">
                  <a:extLst>
                    <a:ext uri="{9D8B030D-6E8A-4147-A177-3AD203B41FA5}">
                      <a16:colId xmlns:a16="http://schemas.microsoft.com/office/drawing/2014/main" val="20001"/>
                    </a:ext>
                  </a:extLst>
                </a:gridCol>
              </a:tblGrid>
              <a:tr h="274672">
                <a:tc gridSpan="2">
                  <a:txBody>
                    <a:bodyPr/>
                    <a:lstStyle/>
                    <a:p>
                      <a:pPr algn="ctr"/>
                      <a:r>
                        <a:rPr lang="tr-TR" sz="2000" dirty="0"/>
                        <a:t>Çalışma Bulunmamaktadır</a:t>
                      </a:r>
                    </a:p>
                  </a:txBody>
                  <a:tcPr>
                    <a:solidFill>
                      <a:srgbClr val="536DDD"/>
                    </a:solidFill>
                  </a:tcPr>
                </a:tc>
                <a:tc hMerge="1">
                  <a:txBody>
                    <a:bodyPr/>
                    <a:lstStyle/>
                    <a:p>
                      <a:endParaRPr lang="tr-TR" sz="2400" dirty="0"/>
                    </a:p>
                  </a:txBody>
                  <a:tcPr/>
                </a:tc>
                <a:extLst>
                  <a:ext uri="{0D108BD9-81ED-4DB2-BD59-A6C34878D82A}">
                    <a16:rowId xmlns:a16="http://schemas.microsoft.com/office/drawing/2014/main" val="10000"/>
                  </a:ext>
                </a:extLst>
              </a:tr>
              <a:tr h="549565">
                <a:tc>
                  <a:txBody>
                    <a:bodyPr/>
                    <a:lstStyle/>
                    <a:p>
                      <a:r>
                        <a:rPr lang="tr-TR" sz="2400" b="1" dirty="0"/>
                        <a:t>1</a:t>
                      </a:r>
                    </a:p>
                  </a:txBody>
                  <a:tcPr>
                    <a:solidFill>
                      <a:srgbClr val="A7C6D5"/>
                    </a:solidFill>
                  </a:tcPr>
                </a:tc>
                <a:tc>
                  <a:txBody>
                    <a:bodyPr/>
                    <a:lstStyle/>
                    <a:p>
                      <a:r>
                        <a:rPr lang="tr-TR" dirty="0"/>
                        <a:t>Planlama, tanımlı süreçler, uygulamalar veya mekanizmalar bulunmamaktadır. </a:t>
                      </a:r>
                    </a:p>
                  </a:txBody>
                  <a:tcPr/>
                </a:tc>
                <a:extLst>
                  <a:ext uri="{0D108BD9-81ED-4DB2-BD59-A6C34878D82A}">
                    <a16:rowId xmlns:a16="http://schemas.microsoft.com/office/drawing/2014/main" val="10001"/>
                  </a:ext>
                </a:extLst>
              </a:tr>
            </a:tbl>
          </a:graphicData>
        </a:graphic>
      </p:graphicFrame>
      <p:pic>
        <p:nvPicPr>
          <p:cNvPr id="3" name="Resim 2"/>
          <p:cNvPicPr>
            <a:picLocks noChangeAspect="1"/>
          </p:cNvPicPr>
          <p:nvPr/>
        </p:nvPicPr>
        <p:blipFill>
          <a:blip r:embed="rId3"/>
          <a:stretch>
            <a:fillRect/>
          </a:stretch>
        </p:blipFill>
        <p:spPr>
          <a:xfrm>
            <a:off x="572018" y="1043455"/>
            <a:ext cx="10663830" cy="432854"/>
          </a:xfrm>
          <a:prstGeom prst="rect">
            <a:avLst/>
          </a:prstGeom>
        </p:spPr>
      </p:pic>
      <p:sp>
        <p:nvSpPr>
          <p:cNvPr id="4" name="Slayt Numarası Yer Tutucusu 3"/>
          <p:cNvSpPr>
            <a:spLocks noGrp="1"/>
          </p:cNvSpPr>
          <p:nvPr>
            <p:ph type="sldNum" sz="quarter" idx="12"/>
          </p:nvPr>
        </p:nvSpPr>
        <p:spPr/>
        <p:txBody>
          <a:bodyPr/>
          <a:lstStyle/>
          <a:p>
            <a:fld id="{720DCE5A-D112-4F78-BD54-881669B26877}" type="slidenum">
              <a:rPr lang="tr-TR" smtClean="0"/>
              <a:pPr/>
              <a:t>14</a:t>
            </a:fld>
            <a:endParaRPr lang="tr-TR"/>
          </a:p>
        </p:txBody>
      </p:sp>
    </p:spTree>
    <p:extLst>
      <p:ext uri="{BB962C8B-B14F-4D97-AF65-F5344CB8AC3E}">
        <p14:creationId xmlns:p14="http://schemas.microsoft.com/office/powerpoint/2010/main" val="31339607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t>Alt Ölçüt Olgunluk Düzeyi</a:t>
            </a:r>
          </a:p>
        </p:txBody>
      </p:sp>
      <p:pic>
        <p:nvPicPr>
          <p:cNvPr id="13" name="İçerik Yer Tutucusu 12"/>
          <p:cNvPicPr>
            <a:picLocks noGrp="1" noChangeAspect="1"/>
          </p:cNvPicPr>
          <p:nvPr>
            <p:ph idx="1"/>
          </p:nvPr>
        </p:nvPicPr>
        <p:blipFill>
          <a:blip r:embed="rId2"/>
          <a:stretch>
            <a:fillRect/>
          </a:stretch>
        </p:blipFill>
        <p:spPr>
          <a:xfrm>
            <a:off x="284813" y="1623480"/>
            <a:ext cx="3627620" cy="3505200"/>
          </a:xfrm>
          <a:prstGeom prst="rect">
            <a:avLst/>
          </a:prstGeom>
        </p:spPr>
      </p:pic>
      <p:graphicFrame>
        <p:nvGraphicFramePr>
          <p:cNvPr id="15" name="Tablo 14"/>
          <p:cNvGraphicFramePr>
            <a:graphicFrameLocks noGrp="1"/>
          </p:cNvGraphicFramePr>
          <p:nvPr>
            <p:extLst>
              <p:ext uri="{D42A27DB-BD31-4B8C-83A1-F6EECF244321}">
                <p14:modId xmlns:p14="http://schemas.microsoft.com/office/powerpoint/2010/main" val="3355241633"/>
              </p:ext>
            </p:extLst>
          </p:nvPr>
        </p:nvGraphicFramePr>
        <p:xfrm>
          <a:off x="3891693" y="3256671"/>
          <a:ext cx="7156263" cy="2133600"/>
        </p:xfrm>
        <a:graphic>
          <a:graphicData uri="http://schemas.openxmlformats.org/drawingml/2006/table">
            <a:tbl>
              <a:tblPr firstRow="1" bandRow="1">
                <a:tableStyleId>{5C22544A-7EE6-4342-B048-85BDC9FD1C3A}</a:tableStyleId>
              </a:tblPr>
              <a:tblGrid>
                <a:gridCol w="655665">
                  <a:extLst>
                    <a:ext uri="{9D8B030D-6E8A-4147-A177-3AD203B41FA5}">
                      <a16:colId xmlns:a16="http://schemas.microsoft.com/office/drawing/2014/main" val="20000"/>
                    </a:ext>
                  </a:extLst>
                </a:gridCol>
                <a:gridCol w="6500598">
                  <a:extLst>
                    <a:ext uri="{9D8B030D-6E8A-4147-A177-3AD203B41FA5}">
                      <a16:colId xmlns:a16="http://schemas.microsoft.com/office/drawing/2014/main" val="20001"/>
                    </a:ext>
                  </a:extLst>
                </a:gridCol>
              </a:tblGrid>
              <a:tr h="370840">
                <a:tc gridSpan="2">
                  <a:txBody>
                    <a:bodyPr/>
                    <a:lstStyle/>
                    <a:p>
                      <a:pPr algn="ctr"/>
                      <a:r>
                        <a:rPr lang="tr-TR" sz="2000" dirty="0">
                          <a:solidFill>
                            <a:schemeClr val="bg1"/>
                          </a:solidFill>
                        </a:rPr>
                        <a:t>Örnek Gösterilebilir</a:t>
                      </a:r>
                    </a:p>
                  </a:txBody>
                  <a:tcPr>
                    <a:solidFill>
                      <a:srgbClr val="536DDD"/>
                    </a:solidFill>
                  </a:tcPr>
                </a:tc>
                <a:tc hMerge="1">
                  <a:txBody>
                    <a:bodyPr/>
                    <a:lstStyle/>
                    <a:p>
                      <a:pPr algn="ctr"/>
                      <a:endParaRPr lang="tr-TR" dirty="0"/>
                    </a:p>
                  </a:txBody>
                  <a:tcPr/>
                </a:tc>
                <a:extLst>
                  <a:ext uri="{0D108BD9-81ED-4DB2-BD59-A6C34878D82A}">
                    <a16:rowId xmlns:a16="http://schemas.microsoft.com/office/drawing/2014/main" val="10000"/>
                  </a:ext>
                </a:extLst>
              </a:tr>
              <a:tr h="370840">
                <a:tc>
                  <a:txBody>
                    <a:bodyPr/>
                    <a:lstStyle/>
                    <a:p>
                      <a:endParaRPr lang="tr-TR" dirty="0"/>
                    </a:p>
                    <a:p>
                      <a:endParaRPr lang="tr-TR" dirty="0"/>
                    </a:p>
                    <a:p>
                      <a:r>
                        <a:rPr lang="tr-TR" sz="2400" b="1" dirty="0"/>
                        <a:t>5</a:t>
                      </a:r>
                    </a:p>
                  </a:txBody>
                  <a:tcPr>
                    <a:solidFill>
                      <a:srgbClr val="315465"/>
                    </a:solidFill>
                  </a:tcPr>
                </a:tc>
                <a:tc>
                  <a:txBody>
                    <a:bodyPr/>
                    <a:lstStyle/>
                    <a:p>
                      <a:pPr algn="just"/>
                      <a:r>
                        <a:rPr lang="tr-TR" sz="1800" dirty="0"/>
                        <a:t>Kurumsal amaçlar doğrultusunda, sürdürülebilir ve olgunlaşmış (sürekli iyileştirmeyi sağlamış-PUKÖ çevrimleri tamamlanmış) uygulamalar kurumun tamamında benimsenmiş ve güvence altına alınmıştır (süreklilik, sahiplenme); kurumun kendine özgü ve yenilikçi birçok uygulaması bulunmakta ve bu uygulamaların bir kısmı diğer kurumlar tarafından örnek alınmaktadır.</a:t>
                      </a:r>
                    </a:p>
                  </a:txBody>
                  <a:tcPr>
                    <a:solidFill>
                      <a:schemeClr val="accent5">
                        <a:lumMod val="20000"/>
                        <a:lumOff val="80000"/>
                      </a:schemeClr>
                    </a:solidFill>
                  </a:tcPr>
                </a:tc>
                <a:extLst>
                  <a:ext uri="{0D108BD9-81ED-4DB2-BD59-A6C34878D82A}">
                    <a16:rowId xmlns:a16="http://schemas.microsoft.com/office/drawing/2014/main" val="10001"/>
                  </a:ext>
                </a:extLst>
              </a:tr>
            </a:tbl>
          </a:graphicData>
        </a:graphic>
      </p:graphicFrame>
      <p:graphicFrame>
        <p:nvGraphicFramePr>
          <p:cNvPr id="16" name="Tablo 15"/>
          <p:cNvGraphicFramePr>
            <a:graphicFrameLocks noGrp="1"/>
          </p:cNvGraphicFramePr>
          <p:nvPr>
            <p:extLst>
              <p:ext uri="{D42A27DB-BD31-4B8C-83A1-F6EECF244321}">
                <p14:modId xmlns:p14="http://schemas.microsoft.com/office/powerpoint/2010/main" val="3303259647"/>
              </p:ext>
            </p:extLst>
          </p:nvPr>
        </p:nvGraphicFramePr>
        <p:xfrm>
          <a:off x="3877585" y="1208666"/>
          <a:ext cx="7170371" cy="1859280"/>
        </p:xfrm>
        <a:graphic>
          <a:graphicData uri="http://schemas.openxmlformats.org/drawingml/2006/table">
            <a:tbl>
              <a:tblPr firstRow="1" bandRow="1">
                <a:tableStyleId>{5C22544A-7EE6-4342-B048-85BDC9FD1C3A}</a:tableStyleId>
              </a:tblPr>
              <a:tblGrid>
                <a:gridCol w="681542">
                  <a:extLst>
                    <a:ext uri="{9D8B030D-6E8A-4147-A177-3AD203B41FA5}">
                      <a16:colId xmlns:a16="http://schemas.microsoft.com/office/drawing/2014/main" val="20000"/>
                    </a:ext>
                  </a:extLst>
                </a:gridCol>
                <a:gridCol w="6488829">
                  <a:extLst>
                    <a:ext uri="{9D8B030D-6E8A-4147-A177-3AD203B41FA5}">
                      <a16:colId xmlns:a16="http://schemas.microsoft.com/office/drawing/2014/main" val="20001"/>
                    </a:ext>
                  </a:extLst>
                </a:gridCol>
              </a:tblGrid>
              <a:tr h="381772">
                <a:tc gridSpan="2">
                  <a:txBody>
                    <a:bodyPr/>
                    <a:lstStyle/>
                    <a:p>
                      <a:pPr algn="ctr"/>
                      <a:r>
                        <a:rPr lang="tr-TR" sz="2000" b="1" dirty="0"/>
                        <a:t>Planlama, Uygulama, Kontrol Etme ve Önlem Alma </a:t>
                      </a:r>
                    </a:p>
                  </a:txBody>
                  <a:tcPr>
                    <a:solidFill>
                      <a:srgbClr val="536DDD"/>
                    </a:solidFill>
                  </a:tcPr>
                </a:tc>
                <a:tc hMerge="1">
                  <a:txBody>
                    <a:bodyPr/>
                    <a:lstStyle/>
                    <a:p>
                      <a:endParaRPr lang="tr-TR" dirty="0"/>
                    </a:p>
                  </a:txBody>
                  <a:tcPr/>
                </a:tc>
                <a:extLst>
                  <a:ext uri="{0D108BD9-81ED-4DB2-BD59-A6C34878D82A}">
                    <a16:rowId xmlns:a16="http://schemas.microsoft.com/office/drawing/2014/main" val="10000"/>
                  </a:ext>
                </a:extLst>
              </a:tr>
              <a:tr h="1409620">
                <a:tc>
                  <a:txBody>
                    <a:bodyPr/>
                    <a:lstStyle/>
                    <a:p>
                      <a:endParaRPr lang="tr-TR" sz="2000" b="1" dirty="0"/>
                    </a:p>
                    <a:p>
                      <a:r>
                        <a:rPr lang="tr-TR" sz="2400" b="1" dirty="0"/>
                        <a:t>4</a:t>
                      </a:r>
                    </a:p>
                  </a:txBody>
                  <a:tcPr>
                    <a:solidFill>
                      <a:srgbClr val="406D84"/>
                    </a:solidFill>
                  </a:tcPr>
                </a:tc>
                <a:tc>
                  <a:txBody>
                    <a:bodyPr/>
                    <a:lstStyle/>
                    <a:p>
                      <a:pPr algn="just"/>
                      <a:r>
                        <a:rPr lang="tr-TR" sz="1800" dirty="0"/>
                        <a:t>Tüm alanları (kurum genelindeki tüm birimleri) kapsayan uygulamaların sonuçları ve paydaş görüşleri sistematik ve kurumun iç kalite güvencesi sistemiyle uyumlu olarak izlenmekte ve paydaşlarla birlikte değerlendirilerek önlemler alınmaktadır (veya iç kalite güvencesi sistemini yönlendirmektedir). </a:t>
                      </a:r>
                    </a:p>
                  </a:txBody>
                  <a:tcPr/>
                </a:tc>
                <a:extLst>
                  <a:ext uri="{0D108BD9-81ED-4DB2-BD59-A6C34878D82A}">
                    <a16:rowId xmlns:a16="http://schemas.microsoft.com/office/drawing/2014/main" val="10001"/>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15</a:t>
            </a:fld>
            <a:endParaRPr lang="tr-TR"/>
          </a:p>
        </p:txBody>
      </p:sp>
    </p:spTree>
    <p:extLst>
      <p:ext uri="{BB962C8B-B14F-4D97-AF65-F5344CB8AC3E}">
        <p14:creationId xmlns:p14="http://schemas.microsoft.com/office/powerpoint/2010/main" val="3575323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dirty="0">
                <a:solidFill>
                  <a:prstClr val="white"/>
                </a:solidFill>
              </a:rPr>
              <a:t>KAP Alan ve Ölçüt Puanları</a:t>
            </a:r>
            <a:endParaRPr lang="tr-TR" sz="3200" dirty="0"/>
          </a:p>
        </p:txBody>
      </p:sp>
      <p:graphicFrame>
        <p:nvGraphicFramePr>
          <p:cNvPr id="9" name="İçerik Yer Tutucusu 8"/>
          <p:cNvGraphicFramePr>
            <a:graphicFrameLocks noGrp="1"/>
          </p:cNvGraphicFramePr>
          <p:nvPr>
            <p:ph idx="1"/>
            <p:extLst>
              <p:ext uri="{D42A27DB-BD31-4B8C-83A1-F6EECF244321}">
                <p14:modId xmlns:p14="http://schemas.microsoft.com/office/powerpoint/2010/main" val="4105534482"/>
              </p:ext>
            </p:extLst>
          </p:nvPr>
        </p:nvGraphicFramePr>
        <p:xfrm>
          <a:off x="1027134" y="1051560"/>
          <a:ext cx="9983244" cy="4198620"/>
        </p:xfrm>
        <a:graphic>
          <a:graphicData uri="http://schemas.openxmlformats.org/drawingml/2006/table">
            <a:tbl>
              <a:tblPr firstRow="1" bandRow="1">
                <a:tableStyleId>{5C22544A-7EE6-4342-B048-85BDC9FD1C3A}</a:tableStyleId>
              </a:tblPr>
              <a:tblGrid>
                <a:gridCol w="4991622">
                  <a:extLst>
                    <a:ext uri="{9D8B030D-6E8A-4147-A177-3AD203B41FA5}">
                      <a16:colId xmlns:a16="http://schemas.microsoft.com/office/drawing/2014/main" val="20000"/>
                    </a:ext>
                  </a:extLst>
                </a:gridCol>
                <a:gridCol w="4991622">
                  <a:extLst>
                    <a:ext uri="{9D8B030D-6E8A-4147-A177-3AD203B41FA5}">
                      <a16:colId xmlns:a16="http://schemas.microsoft.com/office/drawing/2014/main" val="20001"/>
                    </a:ext>
                  </a:extLst>
                </a:gridCol>
              </a:tblGrid>
              <a:tr h="480060">
                <a:tc>
                  <a:txBody>
                    <a:bodyPr/>
                    <a:lstStyle/>
                    <a:p>
                      <a:pPr algn="ctr"/>
                      <a:r>
                        <a:rPr lang="tr-TR" sz="2800" b="1" dirty="0"/>
                        <a:t>ALAN</a:t>
                      </a:r>
                    </a:p>
                  </a:txBody>
                  <a:tcPr/>
                </a:tc>
                <a:tc>
                  <a:txBody>
                    <a:bodyPr/>
                    <a:lstStyle/>
                    <a:p>
                      <a:pPr algn="ctr"/>
                      <a:r>
                        <a:rPr lang="tr-TR" sz="2800" b="1" dirty="0"/>
                        <a:t>TOPLAM PUAN</a:t>
                      </a:r>
                    </a:p>
                  </a:txBody>
                  <a:tcPr/>
                </a:tc>
                <a:extLst>
                  <a:ext uri="{0D108BD9-81ED-4DB2-BD59-A6C34878D82A}">
                    <a16:rowId xmlns:a16="http://schemas.microsoft.com/office/drawing/2014/main" val="10000"/>
                  </a:ext>
                </a:extLst>
              </a:tr>
              <a:tr h="693420">
                <a:tc>
                  <a:txBody>
                    <a:bodyPr/>
                    <a:lstStyle/>
                    <a:p>
                      <a:pPr algn="ctr"/>
                      <a:r>
                        <a:rPr lang="tr-TR" sz="2800" b="1" dirty="0"/>
                        <a:t>KALİTE GÜVENCESİ SİSTEMİ</a:t>
                      </a:r>
                    </a:p>
                  </a:txBody>
                  <a:tcPr>
                    <a:solidFill>
                      <a:schemeClr val="accent2">
                        <a:lumMod val="60000"/>
                        <a:lumOff val="40000"/>
                      </a:schemeClr>
                    </a:solidFill>
                  </a:tcPr>
                </a:tc>
                <a:tc>
                  <a:txBody>
                    <a:bodyPr/>
                    <a:lstStyle/>
                    <a:p>
                      <a:pPr algn="ctr"/>
                      <a:r>
                        <a:rPr lang="tr-TR" sz="2800" b="1" dirty="0"/>
                        <a:t>200</a:t>
                      </a:r>
                    </a:p>
                  </a:txBody>
                  <a:tcPr>
                    <a:solidFill>
                      <a:schemeClr val="accent2">
                        <a:lumMod val="60000"/>
                        <a:lumOff val="40000"/>
                      </a:schemeClr>
                    </a:solidFill>
                  </a:tcPr>
                </a:tc>
                <a:extLst>
                  <a:ext uri="{0D108BD9-81ED-4DB2-BD59-A6C34878D82A}">
                    <a16:rowId xmlns:a16="http://schemas.microsoft.com/office/drawing/2014/main" val="10001"/>
                  </a:ext>
                </a:extLst>
              </a:tr>
              <a:tr h="701040">
                <a:tc>
                  <a:txBody>
                    <a:bodyPr/>
                    <a:lstStyle/>
                    <a:p>
                      <a:pPr algn="ctr"/>
                      <a:r>
                        <a:rPr lang="tr-TR" sz="2800" b="1" dirty="0"/>
                        <a:t>EĞİTİM VE ÖĞRETİM</a:t>
                      </a:r>
                    </a:p>
                  </a:txBody>
                  <a:tcPr>
                    <a:solidFill>
                      <a:schemeClr val="accent2">
                        <a:lumMod val="60000"/>
                        <a:lumOff val="40000"/>
                      </a:schemeClr>
                    </a:solidFill>
                  </a:tcPr>
                </a:tc>
                <a:tc>
                  <a:txBody>
                    <a:bodyPr/>
                    <a:lstStyle/>
                    <a:p>
                      <a:pPr algn="ctr"/>
                      <a:r>
                        <a:rPr lang="tr-TR" sz="2800" b="1" dirty="0"/>
                        <a:t>400</a:t>
                      </a:r>
                    </a:p>
                  </a:txBody>
                  <a:tcPr>
                    <a:solidFill>
                      <a:schemeClr val="accent2">
                        <a:lumMod val="60000"/>
                        <a:lumOff val="40000"/>
                      </a:schemeClr>
                    </a:solidFill>
                  </a:tcPr>
                </a:tc>
                <a:extLst>
                  <a:ext uri="{0D108BD9-81ED-4DB2-BD59-A6C34878D82A}">
                    <a16:rowId xmlns:a16="http://schemas.microsoft.com/office/drawing/2014/main" val="10002"/>
                  </a:ext>
                </a:extLst>
              </a:tr>
              <a:tr h="701040">
                <a:tc>
                  <a:txBody>
                    <a:bodyPr/>
                    <a:lstStyle/>
                    <a:p>
                      <a:pPr algn="ctr"/>
                      <a:r>
                        <a:rPr lang="tr-TR" sz="2800" b="1" dirty="0"/>
                        <a:t>ARAŞTIRMA VE GELİŞTİRME</a:t>
                      </a:r>
                    </a:p>
                  </a:txBody>
                  <a:tcPr>
                    <a:solidFill>
                      <a:schemeClr val="accent2">
                        <a:lumMod val="60000"/>
                        <a:lumOff val="40000"/>
                      </a:schemeClr>
                    </a:solidFill>
                  </a:tcPr>
                </a:tc>
                <a:tc>
                  <a:txBody>
                    <a:bodyPr/>
                    <a:lstStyle/>
                    <a:p>
                      <a:pPr algn="ctr"/>
                      <a:r>
                        <a:rPr lang="tr-TR" sz="2800" b="1" dirty="0"/>
                        <a:t>150</a:t>
                      </a:r>
                    </a:p>
                  </a:txBody>
                  <a:tcPr>
                    <a:solidFill>
                      <a:schemeClr val="accent2">
                        <a:lumMod val="60000"/>
                        <a:lumOff val="40000"/>
                      </a:schemeClr>
                    </a:solidFill>
                  </a:tcPr>
                </a:tc>
                <a:extLst>
                  <a:ext uri="{0D108BD9-81ED-4DB2-BD59-A6C34878D82A}">
                    <a16:rowId xmlns:a16="http://schemas.microsoft.com/office/drawing/2014/main" val="10003"/>
                  </a:ext>
                </a:extLst>
              </a:tr>
              <a:tr h="807720">
                <a:tc>
                  <a:txBody>
                    <a:bodyPr/>
                    <a:lstStyle/>
                    <a:p>
                      <a:pPr algn="ctr"/>
                      <a:r>
                        <a:rPr lang="tr-TR" sz="2800" b="1" dirty="0"/>
                        <a:t>TOPLUMSAL KATKI</a:t>
                      </a:r>
                    </a:p>
                  </a:txBody>
                  <a:tcPr>
                    <a:solidFill>
                      <a:schemeClr val="accent2">
                        <a:lumMod val="60000"/>
                        <a:lumOff val="40000"/>
                      </a:schemeClr>
                    </a:solidFill>
                  </a:tcPr>
                </a:tc>
                <a:tc>
                  <a:txBody>
                    <a:bodyPr/>
                    <a:lstStyle/>
                    <a:p>
                      <a:pPr algn="ctr"/>
                      <a:r>
                        <a:rPr lang="tr-TR" sz="2800" b="1" dirty="0"/>
                        <a:t>100</a:t>
                      </a:r>
                    </a:p>
                  </a:txBody>
                  <a:tcPr>
                    <a:solidFill>
                      <a:schemeClr val="accent2">
                        <a:lumMod val="60000"/>
                        <a:lumOff val="40000"/>
                      </a:schemeClr>
                    </a:solidFill>
                  </a:tcPr>
                </a:tc>
                <a:extLst>
                  <a:ext uri="{0D108BD9-81ED-4DB2-BD59-A6C34878D82A}">
                    <a16:rowId xmlns:a16="http://schemas.microsoft.com/office/drawing/2014/main" val="10004"/>
                  </a:ext>
                </a:extLst>
              </a:tr>
              <a:tr h="777240">
                <a:tc>
                  <a:txBody>
                    <a:bodyPr/>
                    <a:lstStyle/>
                    <a:p>
                      <a:pPr algn="ctr"/>
                      <a:r>
                        <a:rPr lang="tr-TR" sz="2800" b="1" dirty="0"/>
                        <a:t>YÖNETİM SİSTEMİ</a:t>
                      </a:r>
                    </a:p>
                  </a:txBody>
                  <a:tcPr>
                    <a:solidFill>
                      <a:schemeClr val="accent2">
                        <a:lumMod val="60000"/>
                        <a:lumOff val="40000"/>
                      </a:schemeClr>
                    </a:solidFill>
                  </a:tcPr>
                </a:tc>
                <a:tc>
                  <a:txBody>
                    <a:bodyPr/>
                    <a:lstStyle/>
                    <a:p>
                      <a:pPr algn="ctr"/>
                      <a:r>
                        <a:rPr lang="tr-TR" sz="2800" b="1" dirty="0"/>
                        <a:t>150</a:t>
                      </a:r>
                    </a:p>
                  </a:txBody>
                  <a:tcPr>
                    <a:solidFill>
                      <a:schemeClr val="accent2">
                        <a:lumMod val="60000"/>
                        <a:lumOff val="40000"/>
                      </a:schemeClr>
                    </a:solidFill>
                  </a:tcPr>
                </a:tc>
                <a:extLst>
                  <a:ext uri="{0D108BD9-81ED-4DB2-BD59-A6C34878D82A}">
                    <a16:rowId xmlns:a16="http://schemas.microsoft.com/office/drawing/2014/main" val="10005"/>
                  </a:ext>
                </a:extLst>
              </a:tr>
            </a:tbl>
          </a:graphicData>
        </a:graphic>
      </p:graphicFrame>
      <p:graphicFrame>
        <p:nvGraphicFramePr>
          <p:cNvPr id="3" name="Tablo 2"/>
          <p:cNvGraphicFramePr>
            <a:graphicFrameLocks noGrp="1"/>
          </p:cNvGraphicFramePr>
          <p:nvPr>
            <p:extLst>
              <p:ext uri="{D42A27DB-BD31-4B8C-83A1-F6EECF244321}">
                <p14:modId xmlns:p14="http://schemas.microsoft.com/office/powerpoint/2010/main" val="2835357155"/>
              </p:ext>
            </p:extLst>
          </p:nvPr>
        </p:nvGraphicFramePr>
        <p:xfrm>
          <a:off x="1002082" y="5472118"/>
          <a:ext cx="10008296" cy="1066800"/>
        </p:xfrm>
        <a:graphic>
          <a:graphicData uri="http://schemas.openxmlformats.org/drawingml/2006/table">
            <a:tbl>
              <a:tblPr firstRow="1" bandRow="1">
                <a:tableStyleId>{5C22544A-7EE6-4342-B048-85BDC9FD1C3A}</a:tableStyleId>
              </a:tblPr>
              <a:tblGrid>
                <a:gridCol w="4991258">
                  <a:extLst>
                    <a:ext uri="{9D8B030D-6E8A-4147-A177-3AD203B41FA5}">
                      <a16:colId xmlns:a16="http://schemas.microsoft.com/office/drawing/2014/main" val="20000"/>
                    </a:ext>
                  </a:extLst>
                </a:gridCol>
                <a:gridCol w="5017038">
                  <a:extLst>
                    <a:ext uri="{9D8B030D-6E8A-4147-A177-3AD203B41FA5}">
                      <a16:colId xmlns:a16="http://schemas.microsoft.com/office/drawing/2014/main" val="20001"/>
                    </a:ext>
                  </a:extLst>
                </a:gridCol>
              </a:tblGrid>
              <a:tr h="954216">
                <a:tc>
                  <a:txBody>
                    <a:bodyPr/>
                    <a:lstStyle/>
                    <a:p>
                      <a:pPr algn="ctr"/>
                      <a:r>
                        <a:rPr lang="tr-TR" sz="3200" dirty="0">
                          <a:solidFill>
                            <a:schemeClr val="tx1"/>
                          </a:solidFill>
                        </a:rPr>
                        <a:t>TOPLAM</a:t>
                      </a:r>
                    </a:p>
                  </a:txBody>
                  <a:tcPr>
                    <a:solidFill>
                      <a:schemeClr val="accent6">
                        <a:lumMod val="60000"/>
                        <a:lumOff val="40000"/>
                      </a:schemeClr>
                    </a:solidFill>
                  </a:tcPr>
                </a:tc>
                <a:tc>
                  <a:txBody>
                    <a:bodyPr/>
                    <a:lstStyle/>
                    <a:p>
                      <a:pPr algn="ctr"/>
                      <a:r>
                        <a:rPr lang="tr-TR" sz="3200" dirty="0">
                          <a:solidFill>
                            <a:schemeClr val="tx1"/>
                          </a:solidFill>
                        </a:rPr>
                        <a:t>  1000</a:t>
                      </a:r>
                    </a:p>
                    <a:p>
                      <a:pPr algn="ctr"/>
                      <a:endParaRPr lang="tr-TR" sz="3200" dirty="0">
                        <a:solidFill>
                          <a:schemeClr val="tx1"/>
                        </a:solidFill>
                      </a:endParaRPr>
                    </a:p>
                  </a:txBody>
                  <a:tcPr>
                    <a:solidFill>
                      <a:schemeClr val="accent6">
                        <a:lumMod val="60000"/>
                        <a:lumOff val="40000"/>
                      </a:schemeClr>
                    </a:solidFill>
                  </a:tcPr>
                </a:tc>
                <a:extLst>
                  <a:ext uri="{0D108BD9-81ED-4DB2-BD59-A6C34878D82A}">
                    <a16:rowId xmlns:a16="http://schemas.microsoft.com/office/drawing/2014/main" val="10000"/>
                  </a:ext>
                </a:extLst>
              </a:tr>
            </a:tbl>
          </a:graphicData>
        </a:graphic>
      </p:graphicFrame>
      <p:sp>
        <p:nvSpPr>
          <p:cNvPr id="4" name="Slayt Numarası Yer Tutucusu 3"/>
          <p:cNvSpPr>
            <a:spLocks noGrp="1"/>
          </p:cNvSpPr>
          <p:nvPr>
            <p:ph type="sldNum" sz="quarter" idx="12"/>
          </p:nvPr>
        </p:nvSpPr>
        <p:spPr/>
        <p:txBody>
          <a:bodyPr/>
          <a:lstStyle/>
          <a:p>
            <a:fld id="{720DCE5A-D112-4F78-BD54-881669B26877}" type="slidenum">
              <a:rPr lang="tr-TR" smtClean="0"/>
              <a:pPr/>
              <a:t>16</a:t>
            </a:fld>
            <a:endParaRPr lang="tr-TR"/>
          </a:p>
        </p:txBody>
      </p:sp>
    </p:spTree>
    <p:extLst>
      <p:ext uri="{BB962C8B-B14F-4D97-AF65-F5344CB8AC3E}">
        <p14:creationId xmlns:p14="http://schemas.microsoft.com/office/powerpoint/2010/main" val="1555744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329448" y="291372"/>
            <a:ext cx="9616611" cy="446532"/>
          </a:xfrm>
        </p:spPr>
        <p:txBody>
          <a:bodyPr/>
          <a:lstStyle/>
          <a:p>
            <a:r>
              <a:rPr lang="tr-TR" sz="3200" dirty="0"/>
              <a:t>KAP Akreditasyon Kararı</a:t>
            </a:r>
          </a:p>
        </p:txBody>
      </p:sp>
      <p:sp>
        <p:nvSpPr>
          <p:cNvPr id="3" name="İçerik Yer Tutucusu 2"/>
          <p:cNvSpPr>
            <a:spLocks noGrp="1"/>
          </p:cNvSpPr>
          <p:nvPr>
            <p:ph idx="1"/>
          </p:nvPr>
        </p:nvSpPr>
        <p:spPr>
          <a:xfrm>
            <a:off x="914400" y="1257464"/>
            <a:ext cx="10171134" cy="5464017"/>
          </a:xfrm>
        </p:spPr>
        <p:txBody>
          <a:bodyPr>
            <a:noAutofit/>
          </a:bodyPr>
          <a:lstStyle/>
          <a:p>
            <a:pPr marL="0" indent="0" algn="just">
              <a:buNone/>
            </a:pPr>
            <a:r>
              <a:rPr lang="tr-TR" sz="3200" dirty="0">
                <a:latin typeface="+mn-lt"/>
              </a:rPr>
              <a:t>Değerlendirme sonucunda YÖKAK tarafından;</a:t>
            </a:r>
          </a:p>
          <a:p>
            <a:pPr algn="just"/>
            <a:r>
              <a:rPr lang="tr-TR" sz="3200" b="1" u="sng" dirty="0">
                <a:latin typeface="+mn-lt"/>
              </a:rPr>
              <a:t>650 ve üzeri </a:t>
            </a:r>
            <a:r>
              <a:rPr lang="tr-TR" sz="3200" dirty="0">
                <a:latin typeface="+mn-lt"/>
              </a:rPr>
              <a:t>puan durumunda “</a:t>
            </a:r>
            <a:r>
              <a:rPr lang="tr-TR" sz="3200" b="1" dirty="0">
                <a:latin typeface="+mn-lt"/>
              </a:rPr>
              <a:t>tam akreditasyon</a:t>
            </a:r>
            <a:r>
              <a:rPr lang="tr-TR" sz="3200" dirty="0">
                <a:latin typeface="+mn-lt"/>
              </a:rPr>
              <a:t>”,</a:t>
            </a:r>
          </a:p>
          <a:p>
            <a:pPr algn="just"/>
            <a:r>
              <a:rPr lang="tr-TR" sz="3200" b="1" u="sng" dirty="0">
                <a:latin typeface="+mn-lt"/>
              </a:rPr>
              <a:t>500 ile 649</a:t>
            </a:r>
            <a:r>
              <a:rPr lang="tr-TR" sz="3200" b="1" dirty="0">
                <a:latin typeface="+mn-lt"/>
              </a:rPr>
              <a:t> </a:t>
            </a:r>
            <a:r>
              <a:rPr lang="tr-TR" sz="3200" dirty="0">
                <a:latin typeface="+mn-lt"/>
              </a:rPr>
              <a:t>puan arasında “</a:t>
            </a:r>
            <a:r>
              <a:rPr lang="tr-TR" sz="3200" b="1" dirty="0">
                <a:latin typeface="+mn-lt"/>
              </a:rPr>
              <a:t>koşullu akreditasyon</a:t>
            </a:r>
            <a:r>
              <a:rPr lang="tr-TR" sz="3200" dirty="0">
                <a:latin typeface="+mn-lt"/>
              </a:rPr>
              <a:t>” kararı verilecektir. </a:t>
            </a:r>
          </a:p>
          <a:p>
            <a:pPr algn="just"/>
            <a:r>
              <a:rPr lang="tr-TR" sz="3200" dirty="0">
                <a:latin typeface="+mn-lt"/>
              </a:rPr>
              <a:t>Tam akreditasyon </a:t>
            </a:r>
            <a:r>
              <a:rPr lang="tr-TR" sz="3200" b="1" u="sng" dirty="0">
                <a:latin typeface="+mn-lt"/>
              </a:rPr>
              <a:t>beş yıl </a:t>
            </a:r>
            <a:r>
              <a:rPr lang="tr-TR" sz="3200" dirty="0">
                <a:latin typeface="+mn-lt"/>
              </a:rPr>
              <a:t>süreyle, </a:t>
            </a:r>
          </a:p>
          <a:p>
            <a:pPr algn="just"/>
            <a:r>
              <a:rPr lang="tr-TR" sz="3200" dirty="0">
                <a:latin typeface="+mn-lt"/>
              </a:rPr>
              <a:t>Koşullu akreditasyon </a:t>
            </a:r>
            <a:r>
              <a:rPr lang="tr-TR" sz="3200" b="1" u="sng" dirty="0">
                <a:latin typeface="+mn-lt"/>
              </a:rPr>
              <a:t>iki yıl </a:t>
            </a:r>
            <a:r>
              <a:rPr lang="tr-TR" sz="3200" dirty="0">
                <a:latin typeface="+mn-lt"/>
              </a:rPr>
              <a:t>süreyle,</a:t>
            </a:r>
          </a:p>
          <a:p>
            <a:pPr algn="just"/>
            <a:r>
              <a:rPr lang="tr-TR" sz="3200" b="1" u="sng" dirty="0">
                <a:latin typeface="+mn-lt"/>
              </a:rPr>
              <a:t>500</a:t>
            </a:r>
            <a:r>
              <a:rPr lang="tr-TR" sz="3200" dirty="0">
                <a:latin typeface="+mn-lt"/>
              </a:rPr>
              <a:t> puan altında kalan yükseköğretim kurumlarına kalite güvencesi uygulamaları bağlamında kurumsal gelişim için destek olacaktır.</a:t>
            </a:r>
          </a:p>
        </p:txBody>
      </p:sp>
      <p:sp>
        <p:nvSpPr>
          <p:cNvPr id="4" name="Slayt Numarası Yer Tutucusu 3"/>
          <p:cNvSpPr>
            <a:spLocks noGrp="1"/>
          </p:cNvSpPr>
          <p:nvPr>
            <p:ph type="sldNum" sz="quarter" idx="12"/>
          </p:nvPr>
        </p:nvSpPr>
        <p:spPr/>
        <p:txBody>
          <a:bodyPr/>
          <a:lstStyle/>
          <a:p>
            <a:fld id="{720DCE5A-D112-4F78-BD54-881669B26877}" type="slidenum">
              <a:rPr lang="tr-TR" smtClean="0"/>
              <a:pPr/>
              <a:t>17</a:t>
            </a:fld>
            <a:endParaRPr lang="tr-TR"/>
          </a:p>
        </p:txBody>
      </p:sp>
    </p:spTree>
    <p:extLst>
      <p:ext uri="{BB962C8B-B14F-4D97-AF65-F5344CB8AC3E}">
        <p14:creationId xmlns:p14="http://schemas.microsoft.com/office/powerpoint/2010/main" val="4220682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dirty="0"/>
              <a:t>KALİTE GÜVENCESİ SİSTEMİ</a:t>
            </a: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855459881"/>
              </p:ext>
            </p:extLst>
          </p:nvPr>
        </p:nvGraphicFramePr>
        <p:xfrm>
          <a:off x="838200" y="1333500"/>
          <a:ext cx="10184704" cy="3992880"/>
        </p:xfrm>
        <a:graphic>
          <a:graphicData uri="http://schemas.openxmlformats.org/drawingml/2006/table">
            <a:tbl>
              <a:tblPr firstRow="1" bandRow="1">
                <a:tableStyleId>{5C22544A-7EE6-4342-B048-85BDC9FD1C3A}</a:tableStyleId>
              </a:tblPr>
              <a:tblGrid>
                <a:gridCol w="3394901">
                  <a:extLst>
                    <a:ext uri="{9D8B030D-6E8A-4147-A177-3AD203B41FA5}">
                      <a16:colId xmlns:a16="http://schemas.microsoft.com/office/drawing/2014/main" val="20000"/>
                    </a:ext>
                  </a:extLst>
                </a:gridCol>
                <a:gridCol w="4378429">
                  <a:extLst>
                    <a:ext uri="{9D8B030D-6E8A-4147-A177-3AD203B41FA5}">
                      <a16:colId xmlns:a16="http://schemas.microsoft.com/office/drawing/2014/main" val="20001"/>
                    </a:ext>
                  </a:extLst>
                </a:gridCol>
                <a:gridCol w="2411374">
                  <a:extLst>
                    <a:ext uri="{9D8B030D-6E8A-4147-A177-3AD203B41FA5}">
                      <a16:colId xmlns:a16="http://schemas.microsoft.com/office/drawing/2014/main" val="20002"/>
                    </a:ext>
                  </a:extLst>
                </a:gridCol>
              </a:tblGrid>
              <a:tr h="370840">
                <a:tc>
                  <a:txBody>
                    <a:bodyPr/>
                    <a:lstStyle/>
                    <a:p>
                      <a:r>
                        <a:rPr lang="tr-TR" sz="2000" dirty="0"/>
                        <a:t>BAŞLIK</a:t>
                      </a:r>
                    </a:p>
                  </a:txBody>
                  <a:tcPr/>
                </a:tc>
                <a:tc>
                  <a:txBody>
                    <a:bodyPr/>
                    <a:lstStyle/>
                    <a:p>
                      <a:r>
                        <a:rPr lang="tr-TR" sz="2000" dirty="0"/>
                        <a:t>ÖLÇÜT</a:t>
                      </a:r>
                    </a:p>
                  </a:txBody>
                  <a:tcPr/>
                </a:tc>
                <a:tc>
                  <a:txBody>
                    <a:bodyPr/>
                    <a:lstStyle/>
                    <a:p>
                      <a:pPr algn="ctr"/>
                      <a:r>
                        <a:rPr lang="tr-TR" sz="2000" dirty="0"/>
                        <a:t>ÖLÇÜT TOPLAM PUAN</a:t>
                      </a:r>
                    </a:p>
                  </a:txBody>
                  <a:tcPr/>
                </a:tc>
                <a:extLst>
                  <a:ext uri="{0D108BD9-81ED-4DB2-BD59-A6C34878D82A}">
                    <a16:rowId xmlns:a16="http://schemas.microsoft.com/office/drawing/2014/main" val="10000"/>
                  </a:ext>
                </a:extLst>
              </a:tr>
              <a:tr h="370840">
                <a:tc rowSpan="4">
                  <a:txBody>
                    <a:bodyPr/>
                    <a:lstStyle/>
                    <a:p>
                      <a:pPr algn="ctr"/>
                      <a:r>
                        <a:rPr lang="tr-TR" sz="2000" b="1" dirty="0"/>
                        <a:t>KALİTE GÜVENCESİ SİSTEMİ</a:t>
                      </a:r>
                    </a:p>
                  </a:txBody>
                  <a:tcPr anchor="ctr"/>
                </a:tc>
                <a:tc>
                  <a:txBody>
                    <a:bodyPr/>
                    <a:lstStyle/>
                    <a:p>
                      <a:r>
                        <a:rPr lang="tr-TR" sz="2400" b="1" dirty="0"/>
                        <a:t>A.1. Misyon ve Stratejik Amaçlar</a:t>
                      </a:r>
                    </a:p>
                    <a:p>
                      <a:r>
                        <a:rPr lang="tr-TR" sz="2400" b="0" dirty="0"/>
                        <a:t>(3 Alt Ölçüt)</a:t>
                      </a:r>
                    </a:p>
                  </a:txBody>
                  <a:tcPr anchor="ctr">
                    <a:solidFill>
                      <a:schemeClr val="accent2">
                        <a:lumMod val="40000"/>
                        <a:lumOff val="60000"/>
                      </a:schemeClr>
                    </a:solidFill>
                  </a:tcPr>
                </a:tc>
                <a:tc>
                  <a:txBody>
                    <a:bodyPr/>
                    <a:lstStyle/>
                    <a:p>
                      <a:pPr algn="ctr"/>
                      <a:r>
                        <a:rPr lang="tr-TR" sz="2400" b="1" dirty="0"/>
                        <a:t>60</a:t>
                      </a:r>
                    </a:p>
                  </a:txBody>
                  <a:tcPr anchor="ctr">
                    <a:solidFill>
                      <a:schemeClr val="accent2">
                        <a:lumMod val="40000"/>
                        <a:lumOff val="60000"/>
                      </a:schemeClr>
                    </a:solidFill>
                  </a:tcPr>
                </a:tc>
                <a:extLst>
                  <a:ext uri="{0D108BD9-81ED-4DB2-BD59-A6C34878D82A}">
                    <a16:rowId xmlns:a16="http://schemas.microsoft.com/office/drawing/2014/main" val="10001"/>
                  </a:ext>
                </a:extLst>
              </a:tr>
              <a:tr h="370840">
                <a:tc vMerge="1">
                  <a:txBody>
                    <a:bodyPr/>
                    <a:lstStyle/>
                    <a:p>
                      <a:endParaRPr lang="tr-TR" dirty="0"/>
                    </a:p>
                  </a:txBody>
                  <a:tcPr/>
                </a:tc>
                <a:tc>
                  <a:txBody>
                    <a:bodyPr/>
                    <a:lstStyle/>
                    <a:p>
                      <a:r>
                        <a:rPr lang="tr-TR" sz="2400" b="1" dirty="0"/>
                        <a:t>A.2. İç Kalite Güvencesi</a:t>
                      </a:r>
                    </a:p>
                    <a:p>
                      <a:r>
                        <a:rPr lang="tr-TR" sz="2400" b="0" dirty="0"/>
                        <a:t>(3 </a:t>
                      </a:r>
                      <a:r>
                        <a:rPr kumimoji="0" lang="tr-TR" sz="2400" b="0" i="0" u="none" strike="noStrike" kern="1200" cap="none" spc="0" normalizeH="0" baseline="0" noProof="0" dirty="0">
                          <a:ln>
                            <a:noFill/>
                          </a:ln>
                          <a:solidFill>
                            <a:prstClr val="black"/>
                          </a:solidFill>
                          <a:effectLst/>
                          <a:uLnTx/>
                          <a:uFillTx/>
                          <a:latin typeface="+mn-lt"/>
                          <a:ea typeface="+mn-ea"/>
                          <a:cs typeface="+mn-cs"/>
                        </a:rPr>
                        <a:t>Alt Ölçüt)</a:t>
                      </a:r>
                      <a:endParaRPr lang="tr-TR" sz="2400" b="0" dirty="0"/>
                    </a:p>
                  </a:txBody>
                  <a:tcPr anchor="ctr">
                    <a:solidFill>
                      <a:schemeClr val="accent2">
                        <a:lumMod val="40000"/>
                        <a:lumOff val="60000"/>
                      </a:schemeClr>
                    </a:solidFill>
                  </a:tcPr>
                </a:tc>
                <a:tc>
                  <a:txBody>
                    <a:bodyPr/>
                    <a:lstStyle/>
                    <a:p>
                      <a:pPr algn="ctr"/>
                      <a:r>
                        <a:rPr lang="tr-TR" sz="2400" b="1" dirty="0"/>
                        <a:t>60</a:t>
                      </a:r>
                    </a:p>
                    <a:p>
                      <a:pPr algn="ctr"/>
                      <a:endParaRPr lang="tr-TR" sz="2400" b="1" dirty="0"/>
                    </a:p>
                  </a:txBody>
                  <a:tcPr anchor="ctr">
                    <a:solidFill>
                      <a:schemeClr val="accent2">
                        <a:lumMod val="40000"/>
                        <a:lumOff val="60000"/>
                      </a:schemeClr>
                    </a:solidFill>
                  </a:tcPr>
                </a:tc>
                <a:extLst>
                  <a:ext uri="{0D108BD9-81ED-4DB2-BD59-A6C34878D82A}">
                    <a16:rowId xmlns:a16="http://schemas.microsoft.com/office/drawing/2014/main" val="10002"/>
                  </a:ext>
                </a:extLst>
              </a:tr>
              <a:tr h="370840">
                <a:tc vMerge="1">
                  <a:txBody>
                    <a:bodyPr/>
                    <a:lstStyle/>
                    <a:p>
                      <a:endParaRPr lang="tr-TR" dirty="0"/>
                    </a:p>
                  </a:txBody>
                  <a:tcPr/>
                </a:tc>
                <a:tc>
                  <a:txBody>
                    <a:bodyPr/>
                    <a:lstStyle/>
                    <a:p>
                      <a:r>
                        <a:rPr lang="tr-TR" sz="2400" b="1" dirty="0"/>
                        <a:t>A.3.</a:t>
                      </a:r>
                      <a:r>
                        <a:rPr lang="tr-TR" sz="2400" b="1" baseline="0" dirty="0"/>
                        <a:t> Paydaş Katılımı</a:t>
                      </a:r>
                    </a:p>
                    <a:p>
                      <a:r>
                        <a:rPr lang="tr-TR" sz="2400" b="0" baseline="0" dirty="0"/>
                        <a:t>(1 </a:t>
                      </a:r>
                      <a:r>
                        <a:rPr kumimoji="0" lang="tr-TR" sz="2400" b="0" i="0" u="none" strike="noStrike" kern="1200" cap="none" spc="0" normalizeH="0" baseline="0" noProof="0" dirty="0">
                          <a:ln>
                            <a:noFill/>
                          </a:ln>
                          <a:solidFill>
                            <a:prstClr val="black"/>
                          </a:solidFill>
                          <a:effectLst/>
                          <a:uLnTx/>
                          <a:uFillTx/>
                          <a:latin typeface="+mn-lt"/>
                          <a:ea typeface="+mn-ea"/>
                          <a:cs typeface="+mn-cs"/>
                        </a:rPr>
                        <a:t>Alt Ölçüt)</a:t>
                      </a:r>
                      <a:endParaRPr lang="tr-TR" sz="2400" b="0" dirty="0"/>
                    </a:p>
                  </a:txBody>
                  <a:tcPr anchor="ctr">
                    <a:solidFill>
                      <a:schemeClr val="accent2">
                        <a:lumMod val="40000"/>
                        <a:lumOff val="60000"/>
                      </a:schemeClr>
                    </a:solidFill>
                  </a:tcPr>
                </a:tc>
                <a:tc>
                  <a:txBody>
                    <a:bodyPr/>
                    <a:lstStyle/>
                    <a:p>
                      <a:pPr algn="ctr"/>
                      <a:r>
                        <a:rPr lang="tr-TR" sz="2400" b="1" dirty="0"/>
                        <a:t>40</a:t>
                      </a:r>
                    </a:p>
                    <a:p>
                      <a:pPr algn="ctr"/>
                      <a:endParaRPr lang="tr-TR" sz="2400" b="1" dirty="0"/>
                    </a:p>
                  </a:txBody>
                  <a:tcPr anchor="ctr">
                    <a:solidFill>
                      <a:schemeClr val="accent2">
                        <a:lumMod val="40000"/>
                        <a:lumOff val="60000"/>
                      </a:schemeClr>
                    </a:solidFill>
                  </a:tcPr>
                </a:tc>
                <a:extLst>
                  <a:ext uri="{0D108BD9-81ED-4DB2-BD59-A6C34878D82A}">
                    <a16:rowId xmlns:a16="http://schemas.microsoft.com/office/drawing/2014/main" val="10003"/>
                  </a:ext>
                </a:extLst>
              </a:tr>
              <a:tr h="370840">
                <a:tc vMerge="1">
                  <a:txBody>
                    <a:bodyPr/>
                    <a:lstStyle/>
                    <a:p>
                      <a:endParaRPr lang="tr-TR" dirty="0"/>
                    </a:p>
                  </a:txBody>
                  <a:tcPr/>
                </a:tc>
                <a:tc>
                  <a:txBody>
                    <a:bodyPr/>
                    <a:lstStyle/>
                    <a:p>
                      <a:r>
                        <a:rPr lang="tr-TR" sz="2400" b="1" dirty="0"/>
                        <a:t>A.4. </a:t>
                      </a:r>
                      <a:r>
                        <a:rPr lang="tr-TR" sz="2400" b="1" dirty="0" err="1"/>
                        <a:t>Uluslararasılaşma</a:t>
                      </a:r>
                      <a:endParaRPr lang="tr-TR" sz="2400" b="1" dirty="0"/>
                    </a:p>
                    <a:p>
                      <a:r>
                        <a:rPr lang="tr-TR" sz="2400" b="0" dirty="0"/>
                        <a:t>(4 </a:t>
                      </a:r>
                      <a:r>
                        <a:rPr kumimoji="0" lang="tr-TR" sz="2400" b="0" i="0" u="none" strike="noStrike" kern="1200" cap="none" spc="0" normalizeH="0" baseline="0" noProof="0" dirty="0">
                          <a:ln>
                            <a:noFill/>
                          </a:ln>
                          <a:solidFill>
                            <a:prstClr val="black"/>
                          </a:solidFill>
                          <a:effectLst/>
                          <a:uLnTx/>
                          <a:uFillTx/>
                          <a:latin typeface="+mn-lt"/>
                          <a:ea typeface="+mn-ea"/>
                          <a:cs typeface="+mn-cs"/>
                        </a:rPr>
                        <a:t>Alt Ölçüt)</a:t>
                      </a:r>
                      <a:endParaRPr lang="tr-TR" sz="2400" b="0" dirty="0"/>
                    </a:p>
                  </a:txBody>
                  <a:tcPr anchor="ctr">
                    <a:solidFill>
                      <a:schemeClr val="accent2">
                        <a:lumMod val="40000"/>
                        <a:lumOff val="60000"/>
                      </a:schemeClr>
                    </a:solidFill>
                  </a:tcPr>
                </a:tc>
                <a:tc>
                  <a:txBody>
                    <a:bodyPr/>
                    <a:lstStyle/>
                    <a:p>
                      <a:pPr algn="ctr"/>
                      <a:r>
                        <a:rPr lang="tr-TR" sz="2400" b="1" dirty="0"/>
                        <a:t>40</a:t>
                      </a:r>
                    </a:p>
                    <a:p>
                      <a:pPr algn="ctr"/>
                      <a:endParaRPr lang="tr-TR" sz="2400" b="1" dirty="0"/>
                    </a:p>
                  </a:txBody>
                  <a:tcPr anchor="ctr">
                    <a:solidFill>
                      <a:schemeClr val="accent2">
                        <a:lumMod val="40000"/>
                        <a:lumOff val="60000"/>
                      </a:schemeClr>
                    </a:solidFill>
                  </a:tcPr>
                </a:tc>
                <a:extLst>
                  <a:ext uri="{0D108BD9-81ED-4DB2-BD59-A6C34878D82A}">
                    <a16:rowId xmlns:a16="http://schemas.microsoft.com/office/drawing/2014/main" val="10004"/>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18</a:t>
            </a:fld>
            <a:endParaRPr lang="tr-TR"/>
          </a:p>
        </p:txBody>
      </p:sp>
    </p:spTree>
    <p:extLst>
      <p:ext uri="{BB962C8B-B14F-4D97-AF65-F5344CB8AC3E}">
        <p14:creationId xmlns:p14="http://schemas.microsoft.com/office/powerpoint/2010/main" val="23473513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dirty="0"/>
              <a:t>EĞİTİM VE ÖĞRETİM</a:t>
            </a:r>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411176312"/>
              </p:ext>
            </p:extLst>
          </p:nvPr>
        </p:nvGraphicFramePr>
        <p:xfrm>
          <a:off x="1052186" y="1052836"/>
          <a:ext cx="9958192" cy="5638800"/>
        </p:xfrm>
        <a:graphic>
          <a:graphicData uri="http://schemas.openxmlformats.org/drawingml/2006/table">
            <a:tbl>
              <a:tblPr firstRow="1" bandRow="1">
                <a:tableStyleId>{5C22544A-7EE6-4342-B048-85BDC9FD1C3A}</a:tableStyleId>
              </a:tblPr>
              <a:tblGrid>
                <a:gridCol w="2857568">
                  <a:extLst>
                    <a:ext uri="{9D8B030D-6E8A-4147-A177-3AD203B41FA5}">
                      <a16:colId xmlns:a16="http://schemas.microsoft.com/office/drawing/2014/main" val="20000"/>
                    </a:ext>
                  </a:extLst>
                </a:gridCol>
                <a:gridCol w="4937272">
                  <a:extLst>
                    <a:ext uri="{9D8B030D-6E8A-4147-A177-3AD203B41FA5}">
                      <a16:colId xmlns:a16="http://schemas.microsoft.com/office/drawing/2014/main" val="20001"/>
                    </a:ext>
                  </a:extLst>
                </a:gridCol>
                <a:gridCol w="2163352">
                  <a:extLst>
                    <a:ext uri="{9D8B030D-6E8A-4147-A177-3AD203B41FA5}">
                      <a16:colId xmlns:a16="http://schemas.microsoft.com/office/drawing/2014/main" val="20002"/>
                    </a:ext>
                  </a:extLst>
                </a:gridCol>
              </a:tblGrid>
              <a:tr h="370840">
                <a:tc>
                  <a:txBody>
                    <a:bodyPr/>
                    <a:lstStyle/>
                    <a:p>
                      <a:pPr algn="ctr"/>
                      <a:r>
                        <a:rPr lang="tr-TR" sz="2400" dirty="0"/>
                        <a:t>BAŞLIK</a:t>
                      </a:r>
                    </a:p>
                  </a:txBody>
                  <a:tcPr/>
                </a:tc>
                <a:tc>
                  <a:txBody>
                    <a:bodyPr/>
                    <a:lstStyle/>
                    <a:p>
                      <a:pPr algn="ctr"/>
                      <a:r>
                        <a:rPr lang="tr-TR" sz="2400" dirty="0"/>
                        <a:t>ÖLÇÜT</a:t>
                      </a:r>
                      <a:r>
                        <a:rPr lang="tr-TR" sz="2400" baseline="0" dirty="0"/>
                        <a:t> </a:t>
                      </a:r>
                      <a:endParaRPr lang="tr-TR" sz="2400" dirty="0"/>
                    </a:p>
                  </a:txBody>
                  <a:tcPr/>
                </a:tc>
                <a:tc>
                  <a:txBody>
                    <a:bodyPr/>
                    <a:lstStyle/>
                    <a:p>
                      <a:pPr algn="ctr"/>
                      <a:r>
                        <a:rPr lang="tr-TR" sz="2400" dirty="0"/>
                        <a:t>ÖLÇÜT TOPLAM PUAN</a:t>
                      </a:r>
                    </a:p>
                  </a:txBody>
                  <a:tcPr/>
                </a:tc>
                <a:extLst>
                  <a:ext uri="{0D108BD9-81ED-4DB2-BD59-A6C34878D82A}">
                    <a16:rowId xmlns:a16="http://schemas.microsoft.com/office/drawing/2014/main" val="10000"/>
                  </a:ext>
                </a:extLst>
              </a:tr>
              <a:tr h="370840">
                <a:tc rowSpan="6">
                  <a:txBody>
                    <a:bodyPr/>
                    <a:lstStyle/>
                    <a:p>
                      <a:r>
                        <a:rPr lang="tr-TR" sz="2000" b="1" dirty="0"/>
                        <a:t>      EĞİTİM VE ÖĞRETİM</a:t>
                      </a:r>
                    </a:p>
                  </a:txBody>
                  <a:tcPr anchor="ctr">
                    <a:solidFill>
                      <a:schemeClr val="accent2">
                        <a:lumMod val="40000"/>
                        <a:lumOff val="60000"/>
                      </a:schemeClr>
                    </a:solidFill>
                  </a:tcPr>
                </a:tc>
                <a:tc>
                  <a:txBody>
                    <a:bodyPr/>
                    <a:lstStyle/>
                    <a:p>
                      <a:r>
                        <a:rPr lang="tr-TR" sz="2000" b="1" dirty="0"/>
                        <a:t>B.1.</a:t>
                      </a:r>
                      <a:r>
                        <a:rPr lang="en-US" sz="2000" b="1" dirty="0"/>
                        <a:t> </a:t>
                      </a:r>
                      <a:r>
                        <a:rPr lang="tr-TR" sz="2000" b="1" dirty="0"/>
                        <a:t>Programların Tasarımı ve Onayı</a:t>
                      </a:r>
                    </a:p>
                    <a:p>
                      <a:r>
                        <a:rPr lang="tr-TR" sz="2000" b="0" dirty="0"/>
                        <a:t>(5 Alt Ölçüt)</a:t>
                      </a:r>
                    </a:p>
                  </a:txBody>
                  <a:tcPr>
                    <a:solidFill>
                      <a:schemeClr val="accent2">
                        <a:lumMod val="40000"/>
                        <a:lumOff val="60000"/>
                      </a:schemeClr>
                    </a:solidFill>
                  </a:tcPr>
                </a:tc>
                <a:tc>
                  <a:txBody>
                    <a:bodyPr/>
                    <a:lstStyle/>
                    <a:p>
                      <a:pPr algn="ctr"/>
                      <a:r>
                        <a:rPr lang="tr-TR" sz="2000" b="1" dirty="0"/>
                        <a:t>60</a:t>
                      </a:r>
                    </a:p>
                  </a:txBody>
                  <a:tcPr>
                    <a:solidFill>
                      <a:schemeClr val="accent2">
                        <a:lumMod val="40000"/>
                        <a:lumOff val="60000"/>
                      </a:schemeClr>
                    </a:solidFill>
                  </a:tcPr>
                </a:tc>
                <a:extLst>
                  <a:ext uri="{0D108BD9-81ED-4DB2-BD59-A6C34878D82A}">
                    <a16:rowId xmlns:a16="http://schemas.microsoft.com/office/drawing/2014/main" val="10001"/>
                  </a:ext>
                </a:extLst>
              </a:tr>
              <a:tr h="370840">
                <a:tc vMerge="1">
                  <a:txBody>
                    <a:bodyPr/>
                    <a:lstStyle/>
                    <a:p>
                      <a:endParaRPr lang="tr-TR" dirty="0"/>
                    </a:p>
                  </a:txBody>
                  <a:tcPr/>
                </a:tc>
                <a:tc>
                  <a:txBody>
                    <a:bodyPr/>
                    <a:lstStyle/>
                    <a:p>
                      <a:r>
                        <a:rPr lang="tr-TR" sz="2000" b="1" dirty="0"/>
                        <a:t>B.2.</a:t>
                      </a:r>
                      <a:r>
                        <a:rPr lang="en-US" sz="2000" b="1" dirty="0"/>
                        <a:t> </a:t>
                      </a:r>
                      <a:r>
                        <a:rPr lang="tr-TR" sz="2000" b="1" dirty="0"/>
                        <a:t>Öğrenci</a:t>
                      </a:r>
                      <a:r>
                        <a:rPr lang="tr-TR" sz="2000" b="1" baseline="0" dirty="0"/>
                        <a:t> K</a:t>
                      </a:r>
                      <a:r>
                        <a:rPr lang="en-US" sz="2000" b="1" baseline="0" dirty="0" err="1"/>
                        <a:t>abul</a:t>
                      </a:r>
                      <a:r>
                        <a:rPr lang="tr-TR" sz="2000" b="1" baseline="0" dirty="0"/>
                        <a:t>ü </a:t>
                      </a:r>
                      <a:r>
                        <a:rPr lang="en-US" sz="2000" b="1" baseline="0" dirty="0"/>
                        <a:t>v</a:t>
                      </a:r>
                      <a:r>
                        <a:rPr lang="tr-TR" sz="2000" b="1" baseline="0" dirty="0"/>
                        <a:t>e Gelişimi</a:t>
                      </a:r>
                    </a:p>
                    <a:p>
                      <a:pPr algn="l"/>
                      <a:r>
                        <a:rPr lang="tr-TR" sz="2000" b="0" dirty="0"/>
                        <a:t>(2 Alt Ölçüt)</a:t>
                      </a:r>
                    </a:p>
                  </a:txBody>
                  <a:tcPr>
                    <a:solidFill>
                      <a:schemeClr val="accent2">
                        <a:lumMod val="40000"/>
                        <a:lumOff val="60000"/>
                      </a:schemeClr>
                    </a:solidFill>
                  </a:tcPr>
                </a:tc>
                <a:tc>
                  <a:txBody>
                    <a:bodyPr/>
                    <a:lstStyle/>
                    <a:p>
                      <a:pPr algn="ctr"/>
                      <a:r>
                        <a:rPr lang="tr-TR" sz="2000" b="1" dirty="0"/>
                        <a:t>40</a:t>
                      </a:r>
                    </a:p>
                  </a:txBody>
                  <a:tcPr>
                    <a:solidFill>
                      <a:schemeClr val="accent2">
                        <a:lumMod val="40000"/>
                        <a:lumOff val="60000"/>
                      </a:schemeClr>
                    </a:solidFill>
                  </a:tcPr>
                </a:tc>
                <a:extLst>
                  <a:ext uri="{0D108BD9-81ED-4DB2-BD59-A6C34878D82A}">
                    <a16:rowId xmlns:a16="http://schemas.microsoft.com/office/drawing/2014/main" val="10002"/>
                  </a:ext>
                </a:extLst>
              </a:tr>
              <a:tr h="370840">
                <a:tc vMerge="1">
                  <a:txBody>
                    <a:bodyPr/>
                    <a:lstStyle/>
                    <a:p>
                      <a:endParaRPr lang="tr-TR" dirty="0"/>
                    </a:p>
                  </a:txBody>
                  <a:tcPr/>
                </a:tc>
                <a:tc>
                  <a:txBody>
                    <a:bodyPr/>
                    <a:lstStyle/>
                    <a:p>
                      <a:r>
                        <a:rPr lang="tr-TR" sz="2000" b="1" dirty="0"/>
                        <a:t>B.3.</a:t>
                      </a:r>
                      <a:r>
                        <a:rPr lang="en-US" sz="2000" b="1" dirty="0"/>
                        <a:t> </a:t>
                      </a:r>
                      <a:r>
                        <a:rPr lang="tr-TR" sz="2000" b="1" dirty="0"/>
                        <a:t>Öğrenci Merkezli Öğrenme,</a:t>
                      </a:r>
                      <a:r>
                        <a:rPr lang="tr-TR" sz="2000" b="1" baseline="0" dirty="0"/>
                        <a:t> </a:t>
                      </a:r>
                      <a:r>
                        <a:rPr lang="tr-TR" sz="2000" b="1" dirty="0"/>
                        <a:t>Öğretme </a:t>
                      </a:r>
                      <a:r>
                        <a:rPr lang="en-US" sz="2000" b="1" dirty="0"/>
                        <a:t>v</a:t>
                      </a:r>
                      <a:r>
                        <a:rPr lang="tr-TR" sz="2000" b="1" dirty="0"/>
                        <a:t>e Değerlendirme</a:t>
                      </a:r>
                    </a:p>
                    <a:p>
                      <a:r>
                        <a:rPr lang="tr-TR" sz="2000" b="0" dirty="0"/>
                        <a:t>(4 Alt Ölçüt)</a:t>
                      </a:r>
                    </a:p>
                  </a:txBody>
                  <a:tcPr>
                    <a:solidFill>
                      <a:schemeClr val="accent2">
                        <a:lumMod val="40000"/>
                        <a:lumOff val="60000"/>
                      </a:schemeClr>
                    </a:solidFill>
                  </a:tcPr>
                </a:tc>
                <a:tc>
                  <a:txBody>
                    <a:bodyPr/>
                    <a:lstStyle/>
                    <a:p>
                      <a:pPr algn="ctr"/>
                      <a:r>
                        <a:rPr lang="tr-TR" sz="2000" b="1" dirty="0"/>
                        <a:t>80</a:t>
                      </a:r>
                    </a:p>
                  </a:txBody>
                  <a:tcPr>
                    <a:solidFill>
                      <a:schemeClr val="accent2">
                        <a:lumMod val="40000"/>
                        <a:lumOff val="60000"/>
                      </a:schemeClr>
                    </a:solidFill>
                  </a:tcPr>
                </a:tc>
                <a:extLst>
                  <a:ext uri="{0D108BD9-81ED-4DB2-BD59-A6C34878D82A}">
                    <a16:rowId xmlns:a16="http://schemas.microsoft.com/office/drawing/2014/main" val="10003"/>
                  </a:ext>
                </a:extLst>
              </a:tr>
              <a:tr h="370840">
                <a:tc vMerge="1">
                  <a:txBody>
                    <a:bodyPr/>
                    <a:lstStyle/>
                    <a:p>
                      <a:endParaRPr lang="tr-TR" dirty="0"/>
                    </a:p>
                  </a:txBody>
                  <a:tcPr/>
                </a:tc>
                <a:tc>
                  <a:txBody>
                    <a:bodyPr/>
                    <a:lstStyle/>
                    <a:p>
                      <a:r>
                        <a:rPr lang="tr-TR" sz="2000" b="1" dirty="0"/>
                        <a:t>B.4.</a:t>
                      </a:r>
                      <a:r>
                        <a:rPr lang="tr-TR" sz="2000" b="1" baseline="0" dirty="0"/>
                        <a:t> </a:t>
                      </a:r>
                      <a:r>
                        <a:rPr lang="tr-TR" sz="2000" b="1" dirty="0"/>
                        <a:t>Öğretim</a:t>
                      </a:r>
                      <a:r>
                        <a:rPr lang="en-US" sz="2000" b="1" baseline="0" dirty="0"/>
                        <a:t> </a:t>
                      </a:r>
                      <a:r>
                        <a:rPr lang="en-US" sz="2000" b="1" baseline="0" dirty="0" err="1"/>
                        <a:t>Elemanları</a:t>
                      </a:r>
                      <a:endParaRPr lang="tr-TR" sz="2000" b="1" baseline="0" dirty="0"/>
                    </a:p>
                    <a:p>
                      <a:r>
                        <a:rPr lang="tr-TR" sz="2000" b="0" baseline="0" dirty="0"/>
                        <a:t>(3 Alt Ölçüt)</a:t>
                      </a:r>
                      <a:endParaRPr lang="tr-TR" sz="2000" b="0" dirty="0"/>
                    </a:p>
                  </a:txBody>
                  <a:tcPr>
                    <a:solidFill>
                      <a:schemeClr val="accent2">
                        <a:lumMod val="40000"/>
                        <a:lumOff val="60000"/>
                      </a:schemeClr>
                    </a:solidFill>
                  </a:tcPr>
                </a:tc>
                <a:tc>
                  <a:txBody>
                    <a:bodyPr/>
                    <a:lstStyle/>
                    <a:p>
                      <a:pPr algn="ctr"/>
                      <a:r>
                        <a:rPr lang="tr-TR" sz="2000" b="1" dirty="0"/>
                        <a:t>60</a:t>
                      </a:r>
                    </a:p>
                  </a:txBody>
                  <a:tcPr>
                    <a:solidFill>
                      <a:schemeClr val="accent2">
                        <a:lumMod val="40000"/>
                        <a:lumOff val="60000"/>
                      </a:schemeClr>
                    </a:solidFill>
                  </a:tcPr>
                </a:tc>
                <a:extLst>
                  <a:ext uri="{0D108BD9-81ED-4DB2-BD59-A6C34878D82A}">
                    <a16:rowId xmlns:a16="http://schemas.microsoft.com/office/drawing/2014/main" val="10004"/>
                  </a:ext>
                </a:extLst>
              </a:tr>
              <a:tr h="370840">
                <a:tc vMerge="1">
                  <a:txBody>
                    <a:bodyPr/>
                    <a:lstStyle/>
                    <a:p>
                      <a:endParaRPr lang="tr-TR" dirty="0"/>
                    </a:p>
                  </a:txBody>
                  <a:tcPr/>
                </a:tc>
                <a:tc>
                  <a:txBody>
                    <a:bodyPr/>
                    <a:lstStyle/>
                    <a:p>
                      <a:r>
                        <a:rPr lang="tr-TR" sz="2000" b="1" dirty="0"/>
                        <a:t>B.5. Öğrenme Kaynakları</a:t>
                      </a:r>
                    </a:p>
                    <a:p>
                      <a:r>
                        <a:rPr lang="tr-TR" sz="2000" b="0" dirty="0"/>
                        <a:t>(5 Alt</a:t>
                      </a:r>
                      <a:r>
                        <a:rPr lang="tr-TR" sz="2000" b="0" baseline="0" dirty="0"/>
                        <a:t> Ölçüt )</a:t>
                      </a:r>
                      <a:endParaRPr lang="tr-TR" sz="2000" b="0" dirty="0"/>
                    </a:p>
                  </a:txBody>
                  <a:tcPr>
                    <a:solidFill>
                      <a:schemeClr val="accent2">
                        <a:lumMod val="40000"/>
                        <a:lumOff val="60000"/>
                      </a:schemeClr>
                    </a:solidFill>
                  </a:tcPr>
                </a:tc>
                <a:tc>
                  <a:txBody>
                    <a:bodyPr/>
                    <a:lstStyle/>
                    <a:p>
                      <a:pPr algn="ctr"/>
                      <a:r>
                        <a:rPr lang="tr-TR" sz="2000" b="1" dirty="0"/>
                        <a:t>80</a:t>
                      </a:r>
                    </a:p>
                  </a:txBody>
                  <a:tcPr>
                    <a:solidFill>
                      <a:schemeClr val="accent2">
                        <a:lumMod val="40000"/>
                        <a:lumOff val="60000"/>
                      </a:schemeClr>
                    </a:solidFill>
                  </a:tcPr>
                </a:tc>
                <a:extLst>
                  <a:ext uri="{0D108BD9-81ED-4DB2-BD59-A6C34878D82A}">
                    <a16:rowId xmlns:a16="http://schemas.microsoft.com/office/drawing/2014/main" val="10005"/>
                  </a:ext>
                </a:extLst>
              </a:tr>
              <a:tr h="370840">
                <a:tc vMerge="1">
                  <a:txBody>
                    <a:bodyPr/>
                    <a:lstStyle/>
                    <a:p>
                      <a:endParaRPr lang="tr-TR" dirty="0"/>
                    </a:p>
                  </a:txBody>
                  <a:tcPr/>
                </a:tc>
                <a:tc>
                  <a:txBody>
                    <a:bodyPr/>
                    <a:lstStyle/>
                    <a:p>
                      <a:r>
                        <a:rPr lang="tr-TR" sz="2000" b="1" dirty="0"/>
                        <a:t>B.6. Pr</a:t>
                      </a:r>
                      <a:r>
                        <a:rPr lang="en-US" sz="2000" b="1" dirty="0"/>
                        <a:t>o</a:t>
                      </a:r>
                      <a:r>
                        <a:rPr lang="tr-TR" sz="2000" b="1" dirty="0"/>
                        <a:t>gram</a:t>
                      </a:r>
                      <a:r>
                        <a:rPr lang="en-US" sz="2000" b="1" dirty="0" err="1"/>
                        <a:t>ların</a:t>
                      </a:r>
                      <a:r>
                        <a:rPr lang="en-US" sz="2000" b="1" baseline="0" dirty="0"/>
                        <a:t> </a:t>
                      </a:r>
                      <a:r>
                        <a:rPr lang="en-US" sz="2000" b="1" baseline="0" dirty="0" err="1"/>
                        <a:t>İzlenmesi</a:t>
                      </a:r>
                      <a:r>
                        <a:rPr lang="en-US" sz="2000" b="1" baseline="0" dirty="0"/>
                        <a:t> </a:t>
                      </a:r>
                      <a:r>
                        <a:rPr lang="en-US" sz="2000" b="1" baseline="0" dirty="0" err="1"/>
                        <a:t>ve</a:t>
                      </a:r>
                      <a:r>
                        <a:rPr lang="en-US" sz="2000" b="1" baseline="0" dirty="0"/>
                        <a:t> </a:t>
                      </a:r>
                      <a:r>
                        <a:rPr lang="en-US" sz="2000" b="1" baseline="0" dirty="0" err="1"/>
                        <a:t>Güncellenmesi</a:t>
                      </a:r>
                      <a:endParaRPr lang="tr-TR" sz="2000" b="1" baseline="0" dirty="0"/>
                    </a:p>
                    <a:p>
                      <a:r>
                        <a:rPr lang="tr-TR" sz="2000" b="0" baseline="0" dirty="0"/>
                        <a:t>(2 Alt Ölçüt)</a:t>
                      </a:r>
                    </a:p>
                  </a:txBody>
                  <a:tcPr>
                    <a:solidFill>
                      <a:schemeClr val="accent2">
                        <a:lumMod val="40000"/>
                        <a:lumOff val="60000"/>
                      </a:schemeClr>
                    </a:solidFill>
                  </a:tcPr>
                </a:tc>
                <a:tc>
                  <a:txBody>
                    <a:bodyPr/>
                    <a:lstStyle/>
                    <a:p>
                      <a:pPr algn="ctr"/>
                      <a:r>
                        <a:rPr lang="tr-TR" sz="2000" b="1" dirty="0"/>
                        <a:t>80</a:t>
                      </a:r>
                    </a:p>
                  </a:txBody>
                  <a:tcPr>
                    <a:solidFill>
                      <a:schemeClr val="accent2">
                        <a:lumMod val="40000"/>
                        <a:lumOff val="60000"/>
                      </a:schemeClr>
                    </a:solidFill>
                  </a:tcPr>
                </a:tc>
                <a:extLst>
                  <a:ext uri="{0D108BD9-81ED-4DB2-BD59-A6C34878D82A}">
                    <a16:rowId xmlns:a16="http://schemas.microsoft.com/office/drawing/2014/main" val="10006"/>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19</a:t>
            </a:fld>
            <a:endParaRPr lang="tr-TR"/>
          </a:p>
        </p:txBody>
      </p:sp>
    </p:spTree>
    <p:extLst>
      <p:ext uri="{BB962C8B-B14F-4D97-AF65-F5344CB8AC3E}">
        <p14:creationId xmlns:p14="http://schemas.microsoft.com/office/powerpoint/2010/main" val="254235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Metin kutusu 4"/>
          <p:cNvSpPr txBox="1"/>
          <p:nvPr/>
        </p:nvSpPr>
        <p:spPr>
          <a:xfrm>
            <a:off x="1440197" y="1439928"/>
            <a:ext cx="9143999" cy="646331"/>
          </a:xfrm>
          <a:prstGeom prst="rect">
            <a:avLst/>
          </a:prstGeom>
          <a:noFill/>
        </p:spPr>
        <p:txBody>
          <a:bodyPr wrap="square" rtlCol="0">
            <a:spAutoFit/>
          </a:bodyPr>
          <a:lstStyle/>
          <a:p>
            <a:pPr algn="ctr"/>
            <a:r>
              <a:rPr lang="tr-TR" sz="3600" dirty="0">
                <a:solidFill>
                  <a:schemeClr val="bg1"/>
                </a:solidFill>
                <a:latin typeface="Tahoma" panose="020B0604030504040204" pitchFamily="34" charset="0"/>
                <a:ea typeface="Tahoma" panose="020B0604030504040204" pitchFamily="34" charset="0"/>
                <a:cs typeface="Tahoma" panose="020B0604030504040204" pitchFamily="34" charset="0"/>
              </a:rPr>
              <a:t>Sunum Planı</a:t>
            </a:r>
          </a:p>
        </p:txBody>
      </p:sp>
      <p:sp>
        <p:nvSpPr>
          <p:cNvPr id="2" name="Dikdörtgen 1"/>
          <p:cNvSpPr/>
          <p:nvPr/>
        </p:nvSpPr>
        <p:spPr>
          <a:xfrm>
            <a:off x="1810847" y="2841751"/>
            <a:ext cx="9601200" cy="5386090"/>
          </a:xfrm>
          <a:prstGeom prst="rect">
            <a:avLst/>
          </a:prstGeom>
        </p:spPr>
        <p:txBody>
          <a:bodyPr wrap="square">
            <a:spAutoFit/>
          </a:bodyPr>
          <a:lstStyle/>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Genel Anlamda Akreditasyon</a:t>
            </a:r>
          </a:p>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Kurumsal Akreditasyon Nedir?</a:t>
            </a:r>
          </a:p>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Kurumsal Akreditasyonun Yükseköğretim Kurumları Açısından Önemi </a:t>
            </a:r>
          </a:p>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Kurumsal Akreditasyon Programı  Ölçütleri</a:t>
            </a:r>
          </a:p>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Alt Ölçüt Olgunluk Düzeyi</a:t>
            </a:r>
          </a:p>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Kurumsal Akreditasyon Programı Alan ve Ölçüt Puanları</a:t>
            </a:r>
          </a:p>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Kalite Güvencesi Sistemi</a:t>
            </a:r>
          </a:p>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Eğitim ve Öğretim</a:t>
            </a:r>
          </a:p>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Araştırma ve Geliştirme</a:t>
            </a:r>
          </a:p>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Toplumsal Katkı</a:t>
            </a:r>
          </a:p>
          <a:p>
            <a:pPr marL="514350" lvl="0" indent="-514350">
              <a:buFont typeface="+mj-lt"/>
              <a:buAutoNum type="arabicPeriod"/>
            </a:pPr>
            <a:r>
              <a:rPr lang="tr-TR" sz="2400" dirty="0">
                <a:solidFill>
                  <a:prstClr val="white"/>
                </a:solidFill>
                <a:latin typeface="Tahoma" panose="020B0604030504040204" pitchFamily="34" charset="0"/>
                <a:ea typeface="Tahoma" panose="020B0604030504040204" pitchFamily="34" charset="0"/>
                <a:cs typeface="Tahoma" panose="020B0604030504040204" pitchFamily="34" charset="0"/>
              </a:rPr>
              <a:t>Yönetim Sistemi</a:t>
            </a:r>
            <a:endParaRPr lang="tr-TR" sz="24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514350" indent="-514350">
              <a:buFont typeface="+mj-lt"/>
              <a:buAutoNum type="arabicPeriod"/>
            </a:pPr>
            <a:endParaRPr lang="tr-TR" sz="1200" dirty="0">
              <a:solidFill>
                <a:schemeClr val="bg1"/>
              </a:solidFill>
              <a:latin typeface="Times New Roman" panose="02020603050405020304" pitchFamily="18" charset="0"/>
              <a:cs typeface="Times New Roman" panose="02020603050405020304" pitchFamily="18" charset="0"/>
            </a:endParaRPr>
          </a:p>
          <a:p>
            <a:endParaRPr lang="tr-TR" sz="1200" dirty="0">
              <a:solidFill>
                <a:schemeClr val="bg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tr-TR" sz="1200" dirty="0">
              <a:solidFill>
                <a:schemeClr val="bg1"/>
              </a:solidFill>
              <a:latin typeface="Times New Roman" panose="02020603050405020304" pitchFamily="18" charset="0"/>
              <a:cs typeface="Times New Roman" panose="02020603050405020304" pitchFamily="18" charset="0"/>
            </a:endParaRPr>
          </a:p>
          <a:p>
            <a:endParaRPr lang="tr-TR" sz="2000" dirty="0">
              <a:solidFill>
                <a:srgbClr val="FF0000"/>
              </a:solidFill>
              <a:latin typeface="Times New Roman" panose="02020603050405020304" pitchFamily="18" charset="0"/>
              <a:cs typeface="Times New Roman" panose="02020603050405020304" pitchFamily="18" charset="0"/>
            </a:endParaRPr>
          </a:p>
        </p:txBody>
      </p:sp>
      <p:sp>
        <p:nvSpPr>
          <p:cNvPr id="4" name="Slayt Numarası Yer Tutucusu 3"/>
          <p:cNvSpPr txBox="1">
            <a:spLocks/>
          </p:cNvSpPr>
          <p:nvPr/>
        </p:nvSpPr>
        <p:spPr>
          <a:xfrm>
            <a:off x="11642066" y="6356356"/>
            <a:ext cx="449492" cy="365125"/>
          </a:xfrm>
          <a:prstGeom prst="rect">
            <a:avLst/>
          </a:prstGeom>
        </p:spPr>
        <p:txBody>
          <a:bodyPr/>
          <a:ls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20DCE5A-D112-4F78-BD54-881669B26877}" type="slidenum">
              <a:rPr lang="tr-TR" sz="1200" smtClean="0">
                <a:solidFill>
                  <a:schemeClr val="bg1">
                    <a:lumMod val="50000"/>
                  </a:schemeClr>
                </a:solidFill>
              </a:rPr>
              <a:pPr algn="r"/>
              <a:t>2</a:t>
            </a:fld>
            <a:endParaRPr lang="tr-TR" sz="1200" dirty="0">
              <a:solidFill>
                <a:schemeClr val="bg1">
                  <a:lumMod val="50000"/>
                </a:schemeClr>
              </a:solidFill>
            </a:endParaRPr>
          </a:p>
        </p:txBody>
      </p:sp>
    </p:spTree>
    <p:extLst>
      <p:ext uri="{BB962C8B-B14F-4D97-AF65-F5344CB8AC3E}">
        <p14:creationId xmlns:p14="http://schemas.microsoft.com/office/powerpoint/2010/main" val="28632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dirty="0"/>
              <a:t>ARAŞTIRMA VE GELİŞTİRME</a:t>
            </a:r>
            <a:endParaRPr lang="en-US" sz="3200" dirty="0"/>
          </a:p>
        </p:txBody>
      </p:sp>
      <p:graphicFrame>
        <p:nvGraphicFramePr>
          <p:cNvPr id="7" name="İçerik Yer Tutucusu 6"/>
          <p:cNvGraphicFramePr>
            <a:graphicFrameLocks noGrp="1"/>
          </p:cNvGraphicFramePr>
          <p:nvPr>
            <p:ph idx="1"/>
            <p:extLst>
              <p:ext uri="{D42A27DB-BD31-4B8C-83A1-F6EECF244321}">
                <p14:modId xmlns:p14="http://schemas.microsoft.com/office/powerpoint/2010/main" val="3840375260"/>
              </p:ext>
            </p:extLst>
          </p:nvPr>
        </p:nvGraphicFramePr>
        <p:xfrm>
          <a:off x="1014607" y="1333500"/>
          <a:ext cx="10020823" cy="4114800"/>
        </p:xfrm>
        <a:graphic>
          <a:graphicData uri="http://schemas.openxmlformats.org/drawingml/2006/table">
            <a:tbl>
              <a:tblPr firstRow="1" bandRow="1">
                <a:tableStyleId>{5C22544A-7EE6-4342-B048-85BDC9FD1C3A}</a:tableStyleId>
              </a:tblPr>
              <a:tblGrid>
                <a:gridCol w="3176603">
                  <a:extLst>
                    <a:ext uri="{9D8B030D-6E8A-4147-A177-3AD203B41FA5}">
                      <a16:colId xmlns:a16="http://schemas.microsoft.com/office/drawing/2014/main" val="20000"/>
                    </a:ext>
                  </a:extLst>
                </a:gridCol>
                <a:gridCol w="4139323">
                  <a:extLst>
                    <a:ext uri="{9D8B030D-6E8A-4147-A177-3AD203B41FA5}">
                      <a16:colId xmlns:a16="http://schemas.microsoft.com/office/drawing/2014/main" val="20001"/>
                    </a:ext>
                  </a:extLst>
                </a:gridCol>
                <a:gridCol w="2704897">
                  <a:extLst>
                    <a:ext uri="{9D8B030D-6E8A-4147-A177-3AD203B41FA5}">
                      <a16:colId xmlns:a16="http://schemas.microsoft.com/office/drawing/2014/main" val="20002"/>
                    </a:ext>
                  </a:extLst>
                </a:gridCol>
              </a:tblGrid>
              <a:tr h="370840">
                <a:tc>
                  <a:txBody>
                    <a:bodyPr/>
                    <a:lstStyle/>
                    <a:p>
                      <a:pPr algn="ctr"/>
                      <a:r>
                        <a:rPr lang="tr-TR" sz="2400" b="1" dirty="0"/>
                        <a:t>BAŞLIK</a:t>
                      </a:r>
                      <a:endParaRPr lang="en-US" sz="2400" b="1" dirty="0"/>
                    </a:p>
                  </a:txBody>
                  <a:tcPr/>
                </a:tc>
                <a:tc>
                  <a:txBody>
                    <a:bodyPr/>
                    <a:lstStyle/>
                    <a:p>
                      <a:pPr algn="ctr"/>
                      <a:r>
                        <a:rPr lang="tr-TR" sz="2400" dirty="0"/>
                        <a:t>ÖLÇÜT</a:t>
                      </a:r>
                      <a:endParaRPr lang="en-US" sz="2400" dirty="0"/>
                    </a:p>
                  </a:txBody>
                  <a:tcPr/>
                </a:tc>
                <a:tc>
                  <a:txBody>
                    <a:bodyPr/>
                    <a:lstStyle/>
                    <a:p>
                      <a:pPr algn="ctr"/>
                      <a:r>
                        <a:rPr lang="tr-TR" sz="2400" dirty="0"/>
                        <a:t>ÖLÇÜT TOPLAM PUAN</a:t>
                      </a:r>
                      <a:endParaRPr lang="en-US" sz="2400" dirty="0"/>
                    </a:p>
                  </a:txBody>
                  <a:tcPr/>
                </a:tc>
                <a:extLst>
                  <a:ext uri="{0D108BD9-81ED-4DB2-BD59-A6C34878D82A}">
                    <a16:rowId xmlns:a16="http://schemas.microsoft.com/office/drawing/2014/main" val="10000"/>
                  </a:ext>
                </a:extLst>
              </a:tr>
              <a:tr h="370840">
                <a:tc rowSpan="4">
                  <a:txBody>
                    <a:bodyPr/>
                    <a:lstStyle/>
                    <a:p>
                      <a:pPr algn="ctr"/>
                      <a:r>
                        <a:rPr lang="tr-TR" sz="2400" b="1" dirty="0"/>
                        <a:t>ARAŞTIRMA</a:t>
                      </a:r>
                    </a:p>
                    <a:p>
                      <a:pPr algn="ctr"/>
                      <a:r>
                        <a:rPr lang="tr-TR" sz="2400" b="1" dirty="0"/>
                        <a:t> VE </a:t>
                      </a:r>
                    </a:p>
                    <a:p>
                      <a:pPr algn="ctr"/>
                      <a:r>
                        <a:rPr lang="tr-TR" sz="2400" b="1" dirty="0"/>
                        <a:t>GELİŞTİRME</a:t>
                      </a:r>
                      <a:endParaRPr lang="en-US" sz="2400" b="1" dirty="0"/>
                    </a:p>
                  </a:txBody>
                  <a:tcPr anchor="ctr">
                    <a:solidFill>
                      <a:schemeClr val="accent2">
                        <a:lumMod val="40000"/>
                        <a:lumOff val="60000"/>
                      </a:schemeClr>
                    </a:solidFill>
                  </a:tcPr>
                </a:tc>
                <a:tc>
                  <a:txBody>
                    <a:bodyPr/>
                    <a:lstStyle/>
                    <a:p>
                      <a:r>
                        <a:rPr lang="tr-TR" sz="2400" b="1" dirty="0"/>
                        <a:t>C.1.Araştırma Stratejisi</a:t>
                      </a:r>
                    </a:p>
                    <a:p>
                      <a:r>
                        <a:rPr lang="tr-TR" sz="2400" b="0" dirty="0"/>
                        <a:t>(3</a:t>
                      </a:r>
                      <a:r>
                        <a:rPr lang="tr-TR" sz="2400" b="0" baseline="0" dirty="0"/>
                        <a:t> </a:t>
                      </a:r>
                      <a:r>
                        <a:rPr lang="tr-TR" sz="2400" b="0" dirty="0"/>
                        <a:t>Alt Ölçüt)</a:t>
                      </a:r>
                      <a:endParaRPr lang="en-US" sz="2400" b="0" dirty="0"/>
                    </a:p>
                  </a:txBody>
                  <a:tcPr>
                    <a:solidFill>
                      <a:schemeClr val="accent2">
                        <a:lumMod val="40000"/>
                        <a:lumOff val="60000"/>
                      </a:schemeClr>
                    </a:solidFill>
                  </a:tcPr>
                </a:tc>
                <a:tc>
                  <a:txBody>
                    <a:bodyPr/>
                    <a:lstStyle/>
                    <a:p>
                      <a:pPr algn="ctr"/>
                      <a:r>
                        <a:rPr lang="tr-TR" sz="2400" b="1" dirty="0"/>
                        <a:t>30</a:t>
                      </a:r>
                    </a:p>
                    <a:p>
                      <a:pPr algn="ctr"/>
                      <a:endParaRPr lang="en-US" sz="2400" b="1" dirty="0"/>
                    </a:p>
                  </a:txBody>
                  <a:tcPr>
                    <a:solidFill>
                      <a:schemeClr val="accent2">
                        <a:lumMod val="40000"/>
                        <a:lumOff val="60000"/>
                      </a:schemeClr>
                    </a:solidFill>
                  </a:tcPr>
                </a:tc>
                <a:extLst>
                  <a:ext uri="{0D108BD9-81ED-4DB2-BD59-A6C34878D82A}">
                    <a16:rowId xmlns:a16="http://schemas.microsoft.com/office/drawing/2014/main" val="10001"/>
                  </a:ext>
                </a:extLst>
              </a:tr>
              <a:tr h="370840">
                <a:tc vMerge="1">
                  <a:txBody>
                    <a:bodyPr/>
                    <a:lstStyle/>
                    <a:p>
                      <a:endParaRPr lang="en-US" dirty="0"/>
                    </a:p>
                  </a:txBody>
                  <a:tcPr>
                    <a:solidFill>
                      <a:schemeClr val="accent2">
                        <a:lumMod val="40000"/>
                        <a:lumOff val="60000"/>
                      </a:schemeClr>
                    </a:solidFill>
                  </a:tcPr>
                </a:tc>
                <a:tc>
                  <a:txBody>
                    <a:bodyPr/>
                    <a:lstStyle/>
                    <a:p>
                      <a:r>
                        <a:rPr lang="tr-TR" sz="2400" b="1" dirty="0"/>
                        <a:t>C.2.Araştırma Kaynakları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mn-lt"/>
                          <a:ea typeface="+mn-ea"/>
                          <a:cs typeface="+mn-cs"/>
                        </a:rPr>
                        <a:t>(4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40</a:t>
                      </a:r>
                    </a:p>
                    <a:p>
                      <a:pPr algn="ctr"/>
                      <a:endParaRPr lang="en-US" sz="2400" b="1" dirty="0"/>
                    </a:p>
                  </a:txBody>
                  <a:tcPr>
                    <a:solidFill>
                      <a:schemeClr val="accent2">
                        <a:lumMod val="40000"/>
                        <a:lumOff val="60000"/>
                      </a:schemeClr>
                    </a:solidFill>
                  </a:tcPr>
                </a:tc>
                <a:extLst>
                  <a:ext uri="{0D108BD9-81ED-4DB2-BD59-A6C34878D82A}">
                    <a16:rowId xmlns:a16="http://schemas.microsoft.com/office/drawing/2014/main" val="10002"/>
                  </a:ext>
                </a:extLst>
              </a:tr>
              <a:tr h="370840">
                <a:tc vMerge="1">
                  <a:txBody>
                    <a:bodyPr/>
                    <a:lstStyle/>
                    <a:p>
                      <a:endParaRPr lang="en-US" dirty="0"/>
                    </a:p>
                  </a:txBody>
                  <a:tcPr>
                    <a:solidFill>
                      <a:schemeClr val="accent2">
                        <a:lumMod val="40000"/>
                        <a:lumOff val="60000"/>
                      </a:schemeClr>
                    </a:solidFill>
                  </a:tcPr>
                </a:tc>
                <a:tc>
                  <a:txBody>
                    <a:bodyPr/>
                    <a:lstStyle/>
                    <a:p>
                      <a:r>
                        <a:rPr lang="tr-TR" sz="2400" b="1" dirty="0"/>
                        <a:t>C.3.Araştırma Yetkinliği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mn-lt"/>
                          <a:ea typeface="+mn-ea"/>
                          <a:cs typeface="+mn-cs"/>
                        </a:rPr>
                        <a:t>(2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40</a:t>
                      </a:r>
                    </a:p>
                    <a:p>
                      <a:pPr algn="ctr"/>
                      <a:endParaRPr lang="en-US" sz="2400" b="1" dirty="0"/>
                    </a:p>
                  </a:txBody>
                  <a:tcPr>
                    <a:solidFill>
                      <a:schemeClr val="accent2">
                        <a:lumMod val="40000"/>
                        <a:lumOff val="60000"/>
                      </a:schemeClr>
                    </a:solidFill>
                  </a:tcPr>
                </a:tc>
                <a:extLst>
                  <a:ext uri="{0D108BD9-81ED-4DB2-BD59-A6C34878D82A}">
                    <a16:rowId xmlns:a16="http://schemas.microsoft.com/office/drawing/2014/main" val="10003"/>
                  </a:ext>
                </a:extLst>
              </a:tr>
              <a:tr h="370840">
                <a:tc vMerge="1">
                  <a:txBody>
                    <a:bodyPr/>
                    <a:lstStyle/>
                    <a:p>
                      <a:endParaRPr lang="en-US" dirty="0"/>
                    </a:p>
                  </a:txBody>
                  <a:tcPr>
                    <a:solidFill>
                      <a:schemeClr val="accent2">
                        <a:lumMod val="40000"/>
                        <a:lumOff val="60000"/>
                      </a:schemeClr>
                    </a:solidFill>
                  </a:tcPr>
                </a:tc>
                <a:tc>
                  <a:txBody>
                    <a:bodyPr/>
                    <a:lstStyle/>
                    <a:p>
                      <a:r>
                        <a:rPr lang="tr-TR" sz="2400" b="1" dirty="0"/>
                        <a:t>C.4.Araştırma Performansı</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2400" b="0" dirty="0"/>
                        <a:t>(</a:t>
                      </a:r>
                      <a:r>
                        <a:rPr kumimoji="0" lang="tr-TR" sz="2400" b="0" i="0" u="none" strike="noStrike" kern="1200" cap="none" spc="0" normalizeH="0" baseline="0" noProof="0" dirty="0">
                          <a:ln>
                            <a:noFill/>
                          </a:ln>
                          <a:solidFill>
                            <a:prstClr val="black"/>
                          </a:solidFill>
                          <a:effectLst/>
                          <a:uLnTx/>
                          <a:uFillTx/>
                          <a:latin typeface="+mn-lt"/>
                          <a:ea typeface="+mn-ea"/>
                          <a:cs typeface="+mn-cs"/>
                        </a:rPr>
                        <a:t>3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40</a:t>
                      </a:r>
                    </a:p>
                    <a:p>
                      <a:pPr algn="ctr"/>
                      <a:endParaRPr lang="en-US" sz="2400" b="1" dirty="0"/>
                    </a:p>
                  </a:txBody>
                  <a:tcPr>
                    <a:solidFill>
                      <a:schemeClr val="accent2">
                        <a:lumMod val="40000"/>
                        <a:lumOff val="60000"/>
                      </a:schemeClr>
                    </a:solidFill>
                  </a:tcPr>
                </a:tc>
                <a:extLst>
                  <a:ext uri="{0D108BD9-81ED-4DB2-BD59-A6C34878D82A}">
                    <a16:rowId xmlns:a16="http://schemas.microsoft.com/office/drawing/2014/main" val="10004"/>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20</a:t>
            </a:fld>
            <a:endParaRPr lang="tr-TR"/>
          </a:p>
        </p:txBody>
      </p:sp>
    </p:spTree>
    <p:extLst>
      <p:ext uri="{BB962C8B-B14F-4D97-AF65-F5344CB8AC3E}">
        <p14:creationId xmlns:p14="http://schemas.microsoft.com/office/powerpoint/2010/main" val="3181289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dirty="0"/>
              <a:t>TOPLUMSAL KATKI</a:t>
            </a:r>
            <a:endParaRPr lang="en-US" sz="3200"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2554288007"/>
              </p:ext>
            </p:extLst>
          </p:nvPr>
        </p:nvGraphicFramePr>
        <p:xfrm>
          <a:off x="1138626" y="1346026"/>
          <a:ext cx="9914752" cy="4023360"/>
        </p:xfrm>
        <a:graphic>
          <a:graphicData uri="http://schemas.openxmlformats.org/drawingml/2006/table">
            <a:tbl>
              <a:tblPr firstRow="1" bandRow="1">
                <a:tableStyleId>{5C22544A-7EE6-4342-B048-85BDC9FD1C3A}</a:tableStyleId>
              </a:tblPr>
              <a:tblGrid>
                <a:gridCol w="3399343">
                  <a:extLst>
                    <a:ext uri="{9D8B030D-6E8A-4147-A177-3AD203B41FA5}">
                      <a16:colId xmlns:a16="http://schemas.microsoft.com/office/drawing/2014/main" val="20000"/>
                    </a:ext>
                  </a:extLst>
                </a:gridCol>
                <a:gridCol w="4001311">
                  <a:extLst>
                    <a:ext uri="{9D8B030D-6E8A-4147-A177-3AD203B41FA5}">
                      <a16:colId xmlns:a16="http://schemas.microsoft.com/office/drawing/2014/main" val="20001"/>
                    </a:ext>
                  </a:extLst>
                </a:gridCol>
                <a:gridCol w="2514098">
                  <a:extLst>
                    <a:ext uri="{9D8B030D-6E8A-4147-A177-3AD203B41FA5}">
                      <a16:colId xmlns:a16="http://schemas.microsoft.com/office/drawing/2014/main" val="20002"/>
                    </a:ext>
                  </a:extLst>
                </a:gridCol>
              </a:tblGrid>
              <a:tr h="370840">
                <a:tc>
                  <a:txBody>
                    <a:bodyPr/>
                    <a:lstStyle/>
                    <a:p>
                      <a:pPr algn="ctr"/>
                      <a:r>
                        <a:rPr lang="tr-TR" sz="2400" b="1" dirty="0"/>
                        <a:t>BAŞLIK</a:t>
                      </a:r>
                      <a:endParaRPr lang="en-US" sz="2400" b="1" dirty="0"/>
                    </a:p>
                  </a:txBody>
                  <a:tcPr/>
                </a:tc>
                <a:tc>
                  <a:txBody>
                    <a:bodyPr/>
                    <a:lstStyle/>
                    <a:p>
                      <a:pPr algn="ctr"/>
                      <a:r>
                        <a:rPr lang="tr-TR" sz="2400" b="1" dirty="0"/>
                        <a:t>ÖLÇÜT</a:t>
                      </a:r>
                      <a:endParaRPr lang="en-US" sz="2400" b="1" dirty="0"/>
                    </a:p>
                  </a:txBody>
                  <a:tcPr/>
                </a:tc>
                <a:tc>
                  <a:txBody>
                    <a:bodyPr/>
                    <a:lstStyle/>
                    <a:p>
                      <a:pPr algn="ctr"/>
                      <a:r>
                        <a:rPr lang="tr-TR" sz="2400" b="1" dirty="0"/>
                        <a:t>ÖLÇÜT</a:t>
                      </a:r>
                      <a:r>
                        <a:rPr lang="tr-TR" sz="2400" b="1" baseline="0" dirty="0"/>
                        <a:t> TOPLAM PUANI</a:t>
                      </a:r>
                      <a:endParaRPr lang="en-US" sz="2400" b="1" dirty="0"/>
                    </a:p>
                  </a:txBody>
                  <a:tcPr/>
                </a:tc>
                <a:extLst>
                  <a:ext uri="{0D108BD9-81ED-4DB2-BD59-A6C34878D82A}">
                    <a16:rowId xmlns:a16="http://schemas.microsoft.com/office/drawing/2014/main" val="10000"/>
                  </a:ext>
                </a:extLst>
              </a:tr>
              <a:tr h="370840">
                <a:tc rowSpan="3">
                  <a:txBody>
                    <a:bodyPr/>
                    <a:lstStyle/>
                    <a:p>
                      <a:r>
                        <a:rPr lang="tr-TR" sz="2400" b="1" dirty="0"/>
                        <a:t>      TOPLUMSAL KATKI</a:t>
                      </a:r>
                    </a:p>
                    <a:p>
                      <a:endParaRPr lang="en-US" sz="2400" b="1" dirty="0"/>
                    </a:p>
                  </a:txBody>
                  <a:tcPr anchor="ctr">
                    <a:solidFill>
                      <a:schemeClr val="accent2">
                        <a:lumMod val="40000"/>
                        <a:lumOff val="60000"/>
                      </a:schemeClr>
                    </a:solidFill>
                  </a:tcPr>
                </a:tc>
                <a:tc>
                  <a:txBody>
                    <a:bodyPr/>
                    <a:lstStyle/>
                    <a:p>
                      <a:r>
                        <a:rPr lang="tr-TR" sz="2400" b="1" dirty="0"/>
                        <a:t>D.1.Toplumsal Katkı Stratejisi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mn-lt"/>
                          <a:ea typeface="+mn-ea"/>
                          <a:cs typeface="+mn-cs"/>
                        </a:rPr>
                        <a:t>(2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30</a:t>
                      </a:r>
                      <a:endParaRPr lang="en-US" sz="2400" b="1" dirty="0"/>
                    </a:p>
                  </a:txBody>
                  <a:tcPr>
                    <a:solidFill>
                      <a:schemeClr val="accent2">
                        <a:lumMod val="40000"/>
                        <a:lumOff val="60000"/>
                      </a:schemeClr>
                    </a:solidFill>
                  </a:tcPr>
                </a:tc>
                <a:extLst>
                  <a:ext uri="{0D108BD9-81ED-4DB2-BD59-A6C34878D82A}">
                    <a16:rowId xmlns:a16="http://schemas.microsoft.com/office/drawing/2014/main" val="10001"/>
                  </a:ext>
                </a:extLst>
              </a:tr>
              <a:tr h="370840">
                <a:tc vMerge="1">
                  <a:txBody>
                    <a:bodyPr/>
                    <a:lstStyle/>
                    <a:p>
                      <a:endParaRPr lang="en-US" sz="2400" b="1" dirty="0"/>
                    </a:p>
                  </a:txBody>
                  <a:tcPr anchor="ctr">
                    <a:solidFill>
                      <a:schemeClr val="accent2">
                        <a:lumMod val="40000"/>
                        <a:lumOff val="60000"/>
                      </a:schemeClr>
                    </a:solidFill>
                  </a:tcPr>
                </a:tc>
                <a:tc>
                  <a:txBody>
                    <a:bodyPr/>
                    <a:lstStyle/>
                    <a:p>
                      <a:r>
                        <a:rPr lang="tr-TR" sz="2400" b="1" dirty="0"/>
                        <a:t>D.2.Toplumsal</a:t>
                      </a:r>
                      <a:r>
                        <a:rPr lang="tr-TR" sz="2400" b="1" baseline="0" dirty="0"/>
                        <a:t> Katkı Kaynakları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mn-lt"/>
                          <a:ea typeface="+mn-ea"/>
                          <a:cs typeface="+mn-cs"/>
                        </a:rPr>
                        <a:t>(1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20</a:t>
                      </a:r>
                      <a:endParaRPr lang="en-US" sz="2400" b="1" dirty="0"/>
                    </a:p>
                  </a:txBody>
                  <a:tcPr>
                    <a:solidFill>
                      <a:schemeClr val="accent2">
                        <a:lumMod val="40000"/>
                        <a:lumOff val="60000"/>
                      </a:schemeClr>
                    </a:solidFill>
                  </a:tcPr>
                </a:tc>
                <a:extLst>
                  <a:ext uri="{0D108BD9-81ED-4DB2-BD59-A6C34878D82A}">
                    <a16:rowId xmlns:a16="http://schemas.microsoft.com/office/drawing/2014/main" val="10002"/>
                  </a:ext>
                </a:extLst>
              </a:tr>
              <a:tr h="370840">
                <a:tc vMerge="1">
                  <a:txBody>
                    <a:bodyPr/>
                    <a:lstStyle/>
                    <a:p>
                      <a:endParaRPr lang="en-US" sz="2400" b="1" dirty="0"/>
                    </a:p>
                  </a:txBody>
                  <a:tcPr anchor="ctr">
                    <a:solidFill>
                      <a:schemeClr val="accent2">
                        <a:lumMod val="40000"/>
                        <a:lumOff val="60000"/>
                      </a:schemeClr>
                    </a:solidFill>
                  </a:tcPr>
                </a:tc>
                <a:tc>
                  <a:txBody>
                    <a:bodyPr/>
                    <a:lstStyle/>
                    <a:p>
                      <a:r>
                        <a:rPr lang="tr-TR" sz="2400" b="1" dirty="0"/>
                        <a:t>D.3.Toplumsal</a:t>
                      </a:r>
                      <a:r>
                        <a:rPr lang="tr-TR" sz="2400" b="1" baseline="0" dirty="0"/>
                        <a:t> Katkı Performansı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mn-lt"/>
                          <a:ea typeface="+mn-ea"/>
                          <a:cs typeface="+mn-cs"/>
                        </a:rPr>
                        <a:t>(1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50</a:t>
                      </a:r>
                    </a:p>
                    <a:p>
                      <a:pPr algn="ctr"/>
                      <a:endParaRPr lang="en-US" sz="2400" b="1" dirty="0"/>
                    </a:p>
                  </a:txBody>
                  <a:tcPr>
                    <a:solidFill>
                      <a:schemeClr val="accent2">
                        <a:lumMod val="40000"/>
                        <a:lumOff val="60000"/>
                      </a:schemeClr>
                    </a:solidFill>
                  </a:tcPr>
                </a:tc>
                <a:extLst>
                  <a:ext uri="{0D108BD9-81ED-4DB2-BD59-A6C34878D82A}">
                    <a16:rowId xmlns:a16="http://schemas.microsoft.com/office/drawing/2014/main" val="10003"/>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21</a:t>
            </a:fld>
            <a:endParaRPr lang="tr-TR"/>
          </a:p>
        </p:txBody>
      </p:sp>
    </p:spTree>
    <p:extLst>
      <p:ext uri="{BB962C8B-B14F-4D97-AF65-F5344CB8AC3E}">
        <p14:creationId xmlns:p14="http://schemas.microsoft.com/office/powerpoint/2010/main" val="3730272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3200" dirty="0"/>
              <a:t>YÖNETİM SİSTEMİ</a:t>
            </a:r>
            <a:endParaRPr lang="en-US" sz="3200" dirty="0"/>
          </a:p>
        </p:txBody>
      </p:sp>
      <p:graphicFrame>
        <p:nvGraphicFramePr>
          <p:cNvPr id="5" name="İçerik Yer Tutucusu 4"/>
          <p:cNvGraphicFramePr>
            <a:graphicFrameLocks noGrp="1"/>
          </p:cNvGraphicFramePr>
          <p:nvPr>
            <p:ph idx="1"/>
            <p:extLst>
              <p:ext uri="{D42A27DB-BD31-4B8C-83A1-F6EECF244321}">
                <p14:modId xmlns:p14="http://schemas.microsoft.com/office/powerpoint/2010/main" val="1716474435"/>
              </p:ext>
            </p:extLst>
          </p:nvPr>
        </p:nvGraphicFramePr>
        <p:xfrm>
          <a:off x="1027134" y="1052836"/>
          <a:ext cx="10058400" cy="5303520"/>
        </p:xfrm>
        <a:graphic>
          <a:graphicData uri="http://schemas.openxmlformats.org/drawingml/2006/table">
            <a:tbl>
              <a:tblPr firstRow="1" bandRow="1">
                <a:tableStyleId>{5C22544A-7EE6-4342-B048-85BDC9FD1C3A}</a:tableStyleId>
              </a:tblPr>
              <a:tblGrid>
                <a:gridCol w="2842591">
                  <a:extLst>
                    <a:ext uri="{9D8B030D-6E8A-4147-A177-3AD203B41FA5}">
                      <a16:colId xmlns:a16="http://schemas.microsoft.com/office/drawing/2014/main" val="20000"/>
                    </a:ext>
                  </a:extLst>
                </a:gridCol>
                <a:gridCol w="4810539">
                  <a:extLst>
                    <a:ext uri="{9D8B030D-6E8A-4147-A177-3AD203B41FA5}">
                      <a16:colId xmlns:a16="http://schemas.microsoft.com/office/drawing/2014/main" val="20001"/>
                    </a:ext>
                  </a:extLst>
                </a:gridCol>
                <a:gridCol w="2405270">
                  <a:extLst>
                    <a:ext uri="{9D8B030D-6E8A-4147-A177-3AD203B41FA5}">
                      <a16:colId xmlns:a16="http://schemas.microsoft.com/office/drawing/2014/main" val="20002"/>
                    </a:ext>
                  </a:extLst>
                </a:gridCol>
              </a:tblGrid>
              <a:tr h="370840">
                <a:tc>
                  <a:txBody>
                    <a:bodyPr/>
                    <a:lstStyle/>
                    <a:p>
                      <a:pPr algn="ctr"/>
                      <a:r>
                        <a:rPr lang="tr-TR" sz="2400" dirty="0"/>
                        <a:t>BAŞLIK</a:t>
                      </a:r>
                      <a:endParaRPr lang="en-US" sz="2400" dirty="0"/>
                    </a:p>
                  </a:txBody>
                  <a:tcPr/>
                </a:tc>
                <a:tc>
                  <a:txBody>
                    <a:bodyPr/>
                    <a:lstStyle/>
                    <a:p>
                      <a:pPr algn="ctr"/>
                      <a:r>
                        <a:rPr lang="tr-TR" sz="2400" dirty="0"/>
                        <a:t>ÖLÇÜT</a:t>
                      </a:r>
                      <a:endParaRPr lang="en-US" sz="2400" dirty="0"/>
                    </a:p>
                  </a:txBody>
                  <a:tcPr/>
                </a:tc>
                <a:tc>
                  <a:txBody>
                    <a:bodyPr/>
                    <a:lstStyle/>
                    <a:p>
                      <a:pPr algn="ctr"/>
                      <a:r>
                        <a:rPr lang="tr-TR" sz="2400" dirty="0"/>
                        <a:t>ÖLÇÜT</a:t>
                      </a:r>
                      <a:r>
                        <a:rPr lang="tr-TR" sz="2400" baseline="0" dirty="0"/>
                        <a:t> TOPLAM PUANI</a:t>
                      </a:r>
                      <a:endParaRPr lang="en-US" sz="2400" dirty="0"/>
                    </a:p>
                  </a:txBody>
                  <a:tcPr/>
                </a:tc>
                <a:extLst>
                  <a:ext uri="{0D108BD9-81ED-4DB2-BD59-A6C34878D82A}">
                    <a16:rowId xmlns:a16="http://schemas.microsoft.com/office/drawing/2014/main" val="10000"/>
                  </a:ext>
                </a:extLst>
              </a:tr>
              <a:tr h="370840">
                <a:tc rowSpan="5">
                  <a:txBody>
                    <a:bodyPr/>
                    <a:lstStyle/>
                    <a:p>
                      <a:pPr algn="ctr"/>
                      <a:r>
                        <a:rPr lang="tr-TR" sz="2400" b="1" dirty="0"/>
                        <a:t>YÖNETİM</a:t>
                      </a:r>
                      <a:r>
                        <a:rPr lang="tr-TR" sz="2400" b="1" baseline="0" dirty="0"/>
                        <a:t> SİSTEMİ</a:t>
                      </a:r>
                      <a:endParaRPr lang="en-US" sz="2400" b="1" dirty="0"/>
                    </a:p>
                  </a:txBody>
                  <a:tcPr anchor="ctr">
                    <a:solidFill>
                      <a:schemeClr val="accent2">
                        <a:lumMod val="40000"/>
                        <a:lumOff val="60000"/>
                      </a:schemeClr>
                    </a:solidFill>
                  </a:tcPr>
                </a:tc>
                <a:tc>
                  <a:txBody>
                    <a:bodyPr/>
                    <a:lstStyle/>
                    <a:p>
                      <a:r>
                        <a:rPr lang="tr-TR" sz="2400" b="1" dirty="0"/>
                        <a:t>E.1.Yönetim ve İdari Birimlerin Yapısı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mn-lt"/>
                          <a:ea typeface="+mn-ea"/>
                          <a:cs typeface="+mn-cs"/>
                        </a:rPr>
                        <a:t>(2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30</a:t>
                      </a:r>
                      <a:endParaRPr lang="en-US" sz="2400" b="1" dirty="0"/>
                    </a:p>
                  </a:txBody>
                  <a:tcPr>
                    <a:solidFill>
                      <a:schemeClr val="accent2">
                        <a:lumMod val="40000"/>
                        <a:lumOff val="60000"/>
                      </a:schemeClr>
                    </a:solidFill>
                  </a:tcPr>
                </a:tc>
                <a:extLst>
                  <a:ext uri="{0D108BD9-81ED-4DB2-BD59-A6C34878D82A}">
                    <a16:rowId xmlns:a16="http://schemas.microsoft.com/office/drawing/2014/main" val="10001"/>
                  </a:ext>
                </a:extLst>
              </a:tr>
              <a:tr h="370840">
                <a:tc vMerge="1">
                  <a:txBody>
                    <a:bodyPr/>
                    <a:lstStyle/>
                    <a:p>
                      <a:endParaRPr lang="en-US" sz="2400" dirty="0"/>
                    </a:p>
                  </a:txBody>
                  <a:tcPr>
                    <a:solidFill>
                      <a:schemeClr val="accent2">
                        <a:lumMod val="40000"/>
                        <a:lumOff val="60000"/>
                      </a:schemeClr>
                    </a:solidFill>
                  </a:tcPr>
                </a:tc>
                <a:tc>
                  <a:txBody>
                    <a:bodyPr/>
                    <a:lstStyle/>
                    <a:p>
                      <a:r>
                        <a:rPr lang="tr-TR" sz="2400" b="1" dirty="0"/>
                        <a:t>E.2.Kaynakların</a:t>
                      </a:r>
                      <a:r>
                        <a:rPr lang="tr-TR" sz="2400" b="1" baseline="0" dirty="0"/>
                        <a:t> Yönetimi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mn-lt"/>
                          <a:ea typeface="+mn-ea"/>
                          <a:cs typeface="+mn-cs"/>
                        </a:rPr>
                        <a:t>(2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20</a:t>
                      </a:r>
                      <a:endParaRPr lang="en-US" sz="2400" b="1" dirty="0"/>
                    </a:p>
                  </a:txBody>
                  <a:tcPr>
                    <a:solidFill>
                      <a:schemeClr val="accent2">
                        <a:lumMod val="40000"/>
                        <a:lumOff val="60000"/>
                      </a:schemeClr>
                    </a:solidFill>
                  </a:tcPr>
                </a:tc>
                <a:extLst>
                  <a:ext uri="{0D108BD9-81ED-4DB2-BD59-A6C34878D82A}">
                    <a16:rowId xmlns:a16="http://schemas.microsoft.com/office/drawing/2014/main" val="10002"/>
                  </a:ext>
                </a:extLst>
              </a:tr>
              <a:tr h="370840">
                <a:tc vMerge="1">
                  <a:txBody>
                    <a:bodyPr/>
                    <a:lstStyle/>
                    <a:p>
                      <a:endParaRPr lang="en-US" sz="2400" dirty="0"/>
                    </a:p>
                  </a:txBody>
                  <a:tcPr>
                    <a:solidFill>
                      <a:schemeClr val="accent2">
                        <a:lumMod val="40000"/>
                        <a:lumOff val="60000"/>
                      </a:schemeClr>
                    </a:solidFill>
                  </a:tcPr>
                </a:tc>
                <a:tc>
                  <a:txBody>
                    <a:bodyPr/>
                    <a:lstStyle/>
                    <a:p>
                      <a:r>
                        <a:rPr lang="tr-TR" sz="2400" b="1" dirty="0"/>
                        <a:t>E.3.Bilgi Yönetim Sistemi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mn-lt"/>
                          <a:ea typeface="+mn-ea"/>
                          <a:cs typeface="+mn-cs"/>
                        </a:rPr>
                        <a:t>(2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40</a:t>
                      </a:r>
                      <a:endParaRPr lang="en-US" sz="2400" b="1" dirty="0"/>
                    </a:p>
                  </a:txBody>
                  <a:tcPr>
                    <a:solidFill>
                      <a:schemeClr val="accent2">
                        <a:lumMod val="40000"/>
                        <a:lumOff val="60000"/>
                      </a:schemeClr>
                    </a:solidFill>
                  </a:tcPr>
                </a:tc>
                <a:extLst>
                  <a:ext uri="{0D108BD9-81ED-4DB2-BD59-A6C34878D82A}">
                    <a16:rowId xmlns:a16="http://schemas.microsoft.com/office/drawing/2014/main" val="10003"/>
                  </a:ext>
                </a:extLst>
              </a:tr>
              <a:tr h="370840">
                <a:tc vMerge="1">
                  <a:txBody>
                    <a:bodyPr/>
                    <a:lstStyle/>
                    <a:p>
                      <a:endParaRPr lang="en-US" sz="2400" dirty="0"/>
                    </a:p>
                  </a:txBody>
                  <a:tcPr>
                    <a:solidFill>
                      <a:schemeClr val="accent2">
                        <a:lumMod val="40000"/>
                        <a:lumOff val="60000"/>
                      </a:schemeClr>
                    </a:solidFill>
                  </a:tcPr>
                </a:tc>
                <a:tc>
                  <a:txBody>
                    <a:bodyPr/>
                    <a:lstStyle/>
                    <a:p>
                      <a:r>
                        <a:rPr lang="tr-TR" sz="2400" b="1" dirty="0"/>
                        <a:t>E.4.Destek Hizmetleri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mn-lt"/>
                          <a:ea typeface="+mn-ea"/>
                          <a:cs typeface="+mn-cs"/>
                        </a:rPr>
                        <a:t>(1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20</a:t>
                      </a:r>
                      <a:endParaRPr lang="en-US" sz="2400" b="1" dirty="0"/>
                    </a:p>
                  </a:txBody>
                  <a:tcPr>
                    <a:solidFill>
                      <a:schemeClr val="accent2">
                        <a:lumMod val="40000"/>
                        <a:lumOff val="60000"/>
                      </a:schemeClr>
                    </a:solidFill>
                  </a:tcPr>
                </a:tc>
                <a:extLst>
                  <a:ext uri="{0D108BD9-81ED-4DB2-BD59-A6C34878D82A}">
                    <a16:rowId xmlns:a16="http://schemas.microsoft.com/office/drawing/2014/main" val="10004"/>
                  </a:ext>
                </a:extLst>
              </a:tr>
              <a:tr h="370840">
                <a:tc vMerge="1">
                  <a:txBody>
                    <a:bodyPr/>
                    <a:lstStyle/>
                    <a:p>
                      <a:endParaRPr lang="en-US" sz="2400" dirty="0"/>
                    </a:p>
                  </a:txBody>
                  <a:tcPr>
                    <a:solidFill>
                      <a:schemeClr val="accent2">
                        <a:lumMod val="40000"/>
                        <a:lumOff val="60000"/>
                      </a:schemeClr>
                    </a:solidFill>
                  </a:tcPr>
                </a:tc>
                <a:tc>
                  <a:txBody>
                    <a:bodyPr/>
                    <a:lstStyle/>
                    <a:p>
                      <a:r>
                        <a:rPr lang="tr-TR" sz="2400" b="1" dirty="0"/>
                        <a:t>E.5.Kamuoyunu Bilgilendirme ve Hesap Verebilirlik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mn-lt"/>
                          <a:ea typeface="+mn-ea"/>
                          <a:cs typeface="+mn-cs"/>
                        </a:rPr>
                        <a:t>(1 Alt Ölçüt)</a:t>
                      </a:r>
                      <a:endParaRPr kumimoji="0" lang="en-US" sz="2400" b="0" i="0" u="none" strike="noStrike" kern="1200" cap="none" spc="0" normalizeH="0" baseline="0" noProof="0" dirty="0">
                        <a:ln>
                          <a:noFill/>
                        </a:ln>
                        <a:solidFill>
                          <a:prstClr val="black"/>
                        </a:solidFill>
                        <a:effectLst/>
                        <a:uLnTx/>
                        <a:uFillTx/>
                        <a:latin typeface="+mn-lt"/>
                        <a:ea typeface="+mn-ea"/>
                        <a:cs typeface="+mn-cs"/>
                      </a:endParaRPr>
                    </a:p>
                  </a:txBody>
                  <a:tcPr>
                    <a:solidFill>
                      <a:schemeClr val="accent2">
                        <a:lumMod val="40000"/>
                        <a:lumOff val="60000"/>
                      </a:schemeClr>
                    </a:solidFill>
                  </a:tcPr>
                </a:tc>
                <a:tc>
                  <a:txBody>
                    <a:bodyPr/>
                    <a:lstStyle/>
                    <a:p>
                      <a:pPr algn="ctr"/>
                      <a:r>
                        <a:rPr lang="tr-TR" sz="2400" b="1" dirty="0"/>
                        <a:t>40</a:t>
                      </a:r>
                      <a:endParaRPr lang="en-US" sz="2400" b="1" dirty="0"/>
                    </a:p>
                  </a:txBody>
                  <a:tcPr>
                    <a:solidFill>
                      <a:schemeClr val="accent2">
                        <a:lumMod val="40000"/>
                        <a:lumOff val="60000"/>
                      </a:schemeClr>
                    </a:solidFill>
                  </a:tcPr>
                </a:tc>
                <a:extLst>
                  <a:ext uri="{0D108BD9-81ED-4DB2-BD59-A6C34878D82A}">
                    <a16:rowId xmlns:a16="http://schemas.microsoft.com/office/drawing/2014/main" val="10005"/>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22</a:t>
            </a:fld>
            <a:endParaRPr lang="tr-TR"/>
          </a:p>
        </p:txBody>
      </p:sp>
    </p:spTree>
    <p:extLst>
      <p:ext uri="{BB962C8B-B14F-4D97-AF65-F5344CB8AC3E}">
        <p14:creationId xmlns:p14="http://schemas.microsoft.com/office/powerpoint/2010/main" val="1813667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400" dirty="0">
                <a:solidFill>
                  <a:prstClr val="white"/>
                </a:solidFill>
                <a:latin typeface="Calibri" panose="020F0502020204030204" pitchFamily="34" charset="0"/>
                <a:cs typeface="Calibri" panose="020F0502020204030204" pitchFamily="34" charset="0"/>
              </a:rPr>
              <a:t>Kalite Güvencesi Sistemi Örnek: A.3. Paydaş Katılımı</a:t>
            </a:r>
            <a:endParaRPr lang="tr-TR" dirty="0"/>
          </a:p>
        </p:txBody>
      </p:sp>
      <p:graphicFrame>
        <p:nvGraphicFramePr>
          <p:cNvPr id="5" name="Table 4"/>
          <p:cNvGraphicFramePr>
            <a:graphicFrameLocks noGrp="1"/>
          </p:cNvGraphicFramePr>
          <p:nvPr>
            <p:ph idx="1"/>
            <p:extLst>
              <p:ext uri="{D42A27DB-BD31-4B8C-83A1-F6EECF244321}">
                <p14:modId xmlns:p14="http://schemas.microsoft.com/office/powerpoint/2010/main" val="1838282579"/>
              </p:ext>
            </p:extLst>
          </p:nvPr>
        </p:nvGraphicFramePr>
        <p:xfrm>
          <a:off x="106681" y="868679"/>
          <a:ext cx="11984876" cy="5887468"/>
        </p:xfrm>
        <a:graphic>
          <a:graphicData uri="http://schemas.openxmlformats.org/drawingml/2006/table">
            <a:tbl>
              <a:tblPr firstRow="1" bandRow="1">
                <a:tableStyleId>{5C22544A-7EE6-4342-B048-85BDC9FD1C3A}</a:tableStyleId>
              </a:tblPr>
              <a:tblGrid>
                <a:gridCol w="1299624">
                  <a:extLst>
                    <a:ext uri="{9D8B030D-6E8A-4147-A177-3AD203B41FA5}">
                      <a16:colId xmlns:a16="http://schemas.microsoft.com/office/drawing/2014/main" val="1470744368"/>
                    </a:ext>
                  </a:extLst>
                </a:gridCol>
                <a:gridCol w="1212407">
                  <a:extLst>
                    <a:ext uri="{9D8B030D-6E8A-4147-A177-3AD203B41FA5}">
                      <a16:colId xmlns:a16="http://schemas.microsoft.com/office/drawing/2014/main" val="5752337"/>
                    </a:ext>
                  </a:extLst>
                </a:gridCol>
                <a:gridCol w="1561050">
                  <a:extLst>
                    <a:ext uri="{9D8B030D-6E8A-4147-A177-3AD203B41FA5}">
                      <a16:colId xmlns:a16="http://schemas.microsoft.com/office/drawing/2014/main" val="2085870511"/>
                    </a:ext>
                  </a:extLst>
                </a:gridCol>
                <a:gridCol w="1649137">
                  <a:extLst>
                    <a:ext uri="{9D8B030D-6E8A-4147-A177-3AD203B41FA5}">
                      <a16:colId xmlns:a16="http://schemas.microsoft.com/office/drawing/2014/main" val="2480985629"/>
                    </a:ext>
                  </a:extLst>
                </a:gridCol>
                <a:gridCol w="1540973">
                  <a:extLst>
                    <a:ext uri="{9D8B030D-6E8A-4147-A177-3AD203B41FA5}">
                      <a16:colId xmlns:a16="http://schemas.microsoft.com/office/drawing/2014/main" val="767939208"/>
                    </a:ext>
                  </a:extLst>
                </a:gridCol>
                <a:gridCol w="1618022">
                  <a:extLst>
                    <a:ext uri="{9D8B030D-6E8A-4147-A177-3AD203B41FA5}">
                      <a16:colId xmlns:a16="http://schemas.microsoft.com/office/drawing/2014/main" val="4230749218"/>
                    </a:ext>
                  </a:extLst>
                </a:gridCol>
                <a:gridCol w="1340647">
                  <a:extLst>
                    <a:ext uri="{9D8B030D-6E8A-4147-A177-3AD203B41FA5}">
                      <a16:colId xmlns:a16="http://schemas.microsoft.com/office/drawing/2014/main" val="1644269397"/>
                    </a:ext>
                  </a:extLst>
                </a:gridCol>
                <a:gridCol w="1763016">
                  <a:extLst>
                    <a:ext uri="{9D8B030D-6E8A-4147-A177-3AD203B41FA5}">
                      <a16:colId xmlns:a16="http://schemas.microsoft.com/office/drawing/2014/main" val="4166042231"/>
                    </a:ext>
                  </a:extLst>
                </a:gridCol>
              </a:tblGrid>
              <a:tr h="1336934">
                <a:tc>
                  <a:txBody>
                    <a:bodyPr/>
                    <a:lstStyle/>
                    <a:p>
                      <a:pPr marL="0" algn="ctr" defTabSz="914400" rtl="0" eaLnBrk="1" latinLnBrk="0" hangingPunct="1"/>
                      <a:r>
                        <a:rPr lang="en-GB" sz="1400" b="1" kern="1200" dirty="0" err="1">
                          <a:solidFill>
                            <a:schemeClr val="tx1"/>
                          </a:solidFill>
                          <a:latin typeface="+mn-lt"/>
                          <a:ea typeface="+mn-ea"/>
                          <a:cs typeface="+mn-cs"/>
                        </a:rPr>
                        <a:t>Başlık</a:t>
                      </a:r>
                      <a:endParaRPr lang="tr-TR" sz="14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400" b="1" dirty="0">
                          <a:solidFill>
                            <a:schemeClr val="tx1"/>
                          </a:solidFill>
                        </a:rPr>
                        <a:t>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400" b="1" dirty="0">
                          <a:solidFill>
                            <a:schemeClr val="tx1"/>
                          </a:solidFill>
                        </a:rPr>
                        <a:t>Alt 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1" dirty="0">
                          <a:solidFill>
                            <a:schemeClr val="tx1"/>
                          </a:solidFill>
                        </a:rPr>
                        <a:t>Çalışma</a:t>
                      </a:r>
                    </a:p>
                    <a:p>
                      <a:pPr algn="ctr"/>
                      <a:r>
                        <a:rPr lang="tr-TR" sz="1400" b="1" dirty="0">
                          <a:solidFill>
                            <a:schemeClr val="tx1"/>
                          </a:solidFill>
                        </a:rPr>
                        <a:t>Bulunmamak</a:t>
                      </a:r>
                      <a:r>
                        <a:rPr lang="en-GB" sz="1400" b="1" dirty="0">
                          <a:solidFill>
                            <a:schemeClr val="tx1"/>
                          </a:solidFill>
                        </a:rPr>
                        <a:t>t</a:t>
                      </a:r>
                      <a:r>
                        <a:rPr lang="tr-TR" sz="1400" b="1" dirty="0">
                          <a:solidFill>
                            <a:schemeClr val="tx1"/>
                          </a:solidFill>
                        </a:rPr>
                        <a:t>adır</a:t>
                      </a:r>
                      <a:endParaRPr lang="en-GB" sz="1400" b="1" baseline="0" dirty="0">
                        <a:solidFill>
                          <a:schemeClr val="tx1"/>
                        </a:solidFill>
                      </a:endParaRPr>
                    </a:p>
                    <a:p>
                      <a:pPr algn="ctr"/>
                      <a:r>
                        <a:rPr lang="en-GB" sz="1400" b="1" baseline="0" dirty="0">
                          <a:solidFill>
                            <a:schemeClr val="tx1"/>
                          </a:solidFill>
                        </a:rPr>
                        <a:t>(1)</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endParaRPr lang="en-GB" sz="1400" b="1" dirty="0">
                        <a:solidFill>
                          <a:schemeClr val="tx1"/>
                        </a:solidFill>
                      </a:endParaRPr>
                    </a:p>
                    <a:p>
                      <a:pPr algn="ctr"/>
                      <a:r>
                        <a:rPr lang="en-GB" sz="1400" b="1" dirty="0">
                          <a:solidFill>
                            <a:schemeClr val="tx1"/>
                          </a:solidFill>
                        </a:rPr>
                        <a:t>(2)</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 ve Uygulama</a:t>
                      </a:r>
                      <a:endParaRPr lang="en-GB" sz="1400" b="1" dirty="0">
                        <a:solidFill>
                          <a:schemeClr val="tx1"/>
                        </a:solidFill>
                      </a:endParaRPr>
                    </a:p>
                    <a:p>
                      <a:pPr algn="ctr"/>
                      <a:r>
                        <a:rPr lang="en-GB" sz="1400" b="1" dirty="0">
                          <a:solidFill>
                            <a:schemeClr val="tx1"/>
                          </a:solidFill>
                        </a:rPr>
                        <a:t>(3)</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p>
                    <a:p>
                      <a:pPr algn="ctr"/>
                      <a:r>
                        <a:rPr lang="tr-TR" sz="1400" b="1" dirty="0">
                          <a:solidFill>
                            <a:schemeClr val="tx1"/>
                          </a:solidFill>
                        </a:rPr>
                        <a:t>Uygulama, Kontrol</a:t>
                      </a:r>
                    </a:p>
                    <a:p>
                      <a:pPr algn="ctr"/>
                      <a:r>
                        <a:rPr lang="tr-TR" sz="1400" b="1" dirty="0">
                          <a:solidFill>
                            <a:schemeClr val="tx1"/>
                          </a:solidFill>
                        </a:rPr>
                        <a:t>Etme ve Önlem</a:t>
                      </a:r>
                    </a:p>
                    <a:p>
                      <a:pPr algn="ctr"/>
                      <a:r>
                        <a:rPr lang="tr-TR" sz="1400" b="1" dirty="0">
                          <a:solidFill>
                            <a:schemeClr val="tx1"/>
                          </a:solidFill>
                        </a:rPr>
                        <a:t>Alma</a:t>
                      </a:r>
                      <a:r>
                        <a:rPr lang="en-GB" sz="1400" b="1" dirty="0">
                          <a:solidFill>
                            <a:schemeClr val="tx1"/>
                          </a:solidFill>
                        </a:rPr>
                        <a:t> </a:t>
                      </a:r>
                    </a:p>
                    <a:p>
                      <a:pPr algn="ctr"/>
                      <a:r>
                        <a:rPr lang="en-GB" sz="1400" b="1" dirty="0">
                          <a:solidFill>
                            <a:schemeClr val="tx1"/>
                          </a:solidFill>
                        </a:rPr>
                        <a:t>(4)</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Örnek Gösterilebilir</a:t>
                      </a:r>
                    </a:p>
                    <a:p>
                      <a:pPr algn="ctr"/>
                      <a:r>
                        <a:rPr lang="en-GB" sz="1400" b="1" dirty="0">
                          <a:solidFill>
                            <a:schemeClr val="tx1"/>
                          </a:solidFill>
                        </a:rPr>
                        <a:t>(5)</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00573622"/>
                  </a:ext>
                </a:extLst>
              </a:tr>
              <a:tr h="4515868">
                <a:tc>
                  <a:txBody>
                    <a:bodyPr/>
                    <a:lstStyle/>
                    <a:p>
                      <a:pPr marL="0" algn="ctr" defTabSz="914400" rtl="0" eaLnBrk="1" latinLnBrk="0" hangingPunct="1"/>
                      <a:endParaRPr lang="tr-TR" sz="1200" b="1" kern="1200" dirty="0">
                        <a:solidFill>
                          <a:schemeClr val="tx1"/>
                        </a:solidFill>
                        <a:latin typeface="+mn-lt"/>
                        <a:ea typeface="+mn-ea"/>
                        <a:cs typeface="+mn-cs"/>
                      </a:endParaRPr>
                    </a:p>
                    <a:p>
                      <a:pPr marL="0" algn="ctr" defTabSz="914400" rtl="0" eaLnBrk="1" latinLnBrk="0" hangingPunct="1"/>
                      <a:endParaRPr lang="tr-TR" sz="1200" b="1" kern="1200" dirty="0">
                        <a:solidFill>
                          <a:schemeClr val="tx1"/>
                        </a:solidFill>
                        <a:latin typeface="+mn-lt"/>
                        <a:ea typeface="+mn-ea"/>
                        <a:cs typeface="+mn-cs"/>
                      </a:endParaRPr>
                    </a:p>
                    <a:p>
                      <a:pPr marL="0" algn="ctr" defTabSz="914400" rtl="0" eaLnBrk="1" latinLnBrk="0" hangingPunct="1"/>
                      <a:endParaRPr lang="tr-TR" sz="1200" b="1" kern="1200" dirty="0">
                        <a:solidFill>
                          <a:schemeClr val="tx1"/>
                        </a:solidFill>
                        <a:latin typeface="+mn-lt"/>
                        <a:ea typeface="+mn-ea"/>
                        <a:cs typeface="+mn-cs"/>
                      </a:endParaRPr>
                    </a:p>
                    <a:p>
                      <a:pPr marL="0" algn="ctr" defTabSz="914400" rtl="0" eaLnBrk="1" latinLnBrk="0" hangingPunct="1"/>
                      <a:endParaRPr lang="tr-TR" sz="1200" b="1" kern="1200" dirty="0">
                        <a:solidFill>
                          <a:schemeClr val="tx1"/>
                        </a:solidFill>
                        <a:latin typeface="+mn-lt"/>
                        <a:ea typeface="+mn-ea"/>
                        <a:cs typeface="+mn-cs"/>
                      </a:endParaRPr>
                    </a:p>
                    <a:p>
                      <a:pPr marL="0" algn="ctr" defTabSz="914400" rtl="0" eaLnBrk="1" latinLnBrk="0" hangingPunct="1"/>
                      <a:r>
                        <a:rPr lang="tr-TR" sz="1800" b="1" kern="1200" dirty="0">
                          <a:solidFill>
                            <a:schemeClr val="tx1"/>
                          </a:solidFill>
                          <a:latin typeface="+mn-lt"/>
                          <a:ea typeface="+mn-ea"/>
                          <a:cs typeface="+mn-cs"/>
                        </a:rPr>
                        <a:t>KALİTE GÜVENCESİ SİSTEMİ</a:t>
                      </a:r>
                    </a:p>
                    <a:p>
                      <a:pPr marL="0" algn="ctr" defTabSz="914400" rtl="0" eaLnBrk="1" latinLnBrk="0" hangingPunct="1"/>
                      <a:r>
                        <a:rPr lang="tr-TR" sz="1600" b="1" kern="1200" dirty="0">
                          <a:solidFill>
                            <a:srgbClr val="FF0000"/>
                          </a:solidFill>
                          <a:latin typeface="+mn-lt"/>
                          <a:ea typeface="+mn-ea"/>
                          <a:cs typeface="+mn-cs"/>
                        </a:rPr>
                        <a:t>(200 Puan)</a:t>
                      </a:r>
                      <a:endParaRPr lang="en-GB" sz="1600" b="1" kern="1200" dirty="0">
                        <a:solidFill>
                          <a:srgbClr val="FF000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600" b="1" i="0" u="none" strike="noStrike" baseline="0" dirty="0">
                          <a:solidFill>
                            <a:srgbClr val="000000"/>
                          </a:solidFill>
                          <a:latin typeface="+mn-lt"/>
                        </a:rPr>
                        <a:t>A.3. </a:t>
                      </a:r>
                    </a:p>
                    <a:p>
                      <a:pPr algn="ctr"/>
                      <a:r>
                        <a:rPr lang="tr-TR" sz="1600" b="1" i="0" u="none" strike="noStrike" baseline="0" dirty="0">
                          <a:solidFill>
                            <a:srgbClr val="000000"/>
                          </a:solidFill>
                          <a:latin typeface="+mn-lt"/>
                        </a:rPr>
                        <a:t>Paydaş Katılımı </a:t>
                      </a:r>
                    </a:p>
                    <a:p>
                      <a:pPr algn="ctr"/>
                      <a:r>
                        <a:rPr lang="tr-TR" sz="1400" b="0" i="0" u="none" strike="noStrike" baseline="0" dirty="0">
                          <a:solidFill>
                            <a:srgbClr val="000000"/>
                          </a:solidFill>
                          <a:latin typeface="+mn-lt"/>
                        </a:rPr>
                        <a:t>(Kurum, iç ve dış paydaşların kalite güvencesi sistemine katılımını ve katkı vermesini sağlamalıdır.)</a:t>
                      </a:r>
                    </a:p>
                    <a:p>
                      <a:pPr algn="ctr"/>
                      <a:r>
                        <a:rPr lang="tr-TR" sz="1400" b="1" i="0" u="none" strike="noStrike" baseline="0" dirty="0">
                          <a:solidFill>
                            <a:srgbClr val="FF0000"/>
                          </a:solidFill>
                          <a:latin typeface="+mn-lt"/>
                        </a:rPr>
                        <a:t>(40 Puan) </a:t>
                      </a:r>
                      <a:r>
                        <a:rPr lang="tr-TR" sz="1200" b="0" i="0" u="none" strike="noStrike" baseline="0" dirty="0">
                          <a:solidFill>
                            <a:srgbClr val="000000"/>
                          </a:solidFill>
                          <a:latin typeface="+mn-lt"/>
                        </a:rPr>
                        <a:t>	</a:t>
                      </a:r>
                    </a:p>
                    <a:p>
                      <a:pPr algn="ctr"/>
                      <a:r>
                        <a:rPr lang="tr-TR" sz="1200" b="0" i="0" u="none" strike="noStrike" baseline="0" dirty="0">
                          <a:solidFill>
                            <a:srgbClr val="000000"/>
                          </a:solidFill>
                          <a:latin typeface="+mn-lt"/>
                        </a:rPr>
                        <a:t>(1 alt ölçüt)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600" b="1" i="0" u="none" strike="noStrike" baseline="0" dirty="0">
                          <a:solidFill>
                            <a:srgbClr val="000000"/>
                          </a:solidFill>
                          <a:latin typeface="+mn-lt"/>
                        </a:rPr>
                        <a:t>A.3.1 </a:t>
                      </a:r>
                    </a:p>
                    <a:p>
                      <a:pPr algn="ctr"/>
                      <a:r>
                        <a:rPr lang="tr-TR" sz="1600" b="1" i="0" u="none" strike="noStrike" baseline="0" dirty="0">
                          <a:solidFill>
                            <a:srgbClr val="000000"/>
                          </a:solidFill>
                          <a:latin typeface="+mn-lt"/>
                        </a:rPr>
                        <a:t>İç </a:t>
                      </a:r>
                      <a:r>
                        <a:rPr lang="en-US" sz="1600" b="1" i="0" u="none" strike="noStrike" baseline="0" dirty="0">
                          <a:solidFill>
                            <a:srgbClr val="000000"/>
                          </a:solidFill>
                          <a:latin typeface="+mn-lt"/>
                        </a:rPr>
                        <a:t>v</a:t>
                      </a:r>
                      <a:r>
                        <a:rPr lang="tr-TR" sz="1600" b="1" i="0" u="none" strike="noStrike" baseline="0" dirty="0">
                          <a:solidFill>
                            <a:srgbClr val="000000"/>
                          </a:solidFill>
                          <a:latin typeface="+mn-lt"/>
                        </a:rPr>
                        <a:t>e Dış Paydaşların Kalite Güvencesi, Eğitim </a:t>
                      </a:r>
                      <a:r>
                        <a:rPr lang="en-US" sz="1600" b="1" i="0" u="none" strike="noStrike" baseline="0" dirty="0">
                          <a:solidFill>
                            <a:srgbClr val="000000"/>
                          </a:solidFill>
                          <a:latin typeface="+mn-lt"/>
                        </a:rPr>
                        <a:t>v</a:t>
                      </a:r>
                      <a:r>
                        <a:rPr lang="tr-TR" sz="1600" b="1" i="0" u="none" strike="noStrike" baseline="0" dirty="0">
                          <a:solidFill>
                            <a:srgbClr val="000000"/>
                          </a:solidFill>
                          <a:latin typeface="+mn-lt"/>
                        </a:rPr>
                        <a:t>e Öğretim, Araştırma </a:t>
                      </a:r>
                      <a:r>
                        <a:rPr lang="en-US" sz="1600" b="1" i="0" u="none" strike="noStrike" baseline="0" dirty="0">
                          <a:solidFill>
                            <a:srgbClr val="000000"/>
                          </a:solidFill>
                          <a:latin typeface="+mn-lt"/>
                        </a:rPr>
                        <a:t>v</a:t>
                      </a:r>
                      <a:r>
                        <a:rPr lang="tr-TR" sz="1600" b="1" i="0" u="none" strike="noStrike" baseline="0" dirty="0">
                          <a:solidFill>
                            <a:srgbClr val="000000"/>
                          </a:solidFill>
                          <a:latin typeface="+mn-lt"/>
                        </a:rPr>
                        <a:t>e Geliştirme, Yönetim </a:t>
                      </a:r>
                      <a:r>
                        <a:rPr lang="en-US" sz="1600" b="1" i="0" u="none" strike="noStrike" baseline="0" dirty="0">
                          <a:solidFill>
                            <a:srgbClr val="000000"/>
                          </a:solidFill>
                          <a:latin typeface="+mn-lt"/>
                        </a:rPr>
                        <a:t>v</a:t>
                      </a:r>
                      <a:r>
                        <a:rPr lang="tr-TR" sz="1600" b="1" i="0" u="none" strike="noStrike" baseline="0" dirty="0">
                          <a:solidFill>
                            <a:srgbClr val="000000"/>
                          </a:solidFill>
                          <a:latin typeface="+mn-lt"/>
                        </a:rPr>
                        <a:t>e </a:t>
                      </a:r>
                      <a:r>
                        <a:rPr lang="tr-TR" sz="1600" b="1" i="0" u="none" strike="noStrike" baseline="0" dirty="0" err="1">
                          <a:solidFill>
                            <a:srgbClr val="000000"/>
                          </a:solidFill>
                          <a:latin typeface="+mn-lt"/>
                        </a:rPr>
                        <a:t>Uluslararasılaşma</a:t>
                      </a:r>
                      <a:r>
                        <a:rPr lang="tr-TR" sz="1600" b="1" i="0" u="none" strike="noStrike" baseline="0" dirty="0">
                          <a:solidFill>
                            <a:srgbClr val="000000"/>
                          </a:solidFill>
                          <a:latin typeface="+mn-lt"/>
                        </a:rPr>
                        <a:t> Süreçlerine Katılımı </a:t>
                      </a:r>
                      <a:r>
                        <a:rPr lang="tr-TR" sz="1200" b="0" i="0" u="none" strike="noStrike" baseline="0" dirty="0">
                          <a:solidFill>
                            <a:srgbClr val="000000"/>
                          </a:solidFill>
                          <a:latin typeface="+mn-lt"/>
                        </a:rPr>
                        <a:t>	</a:t>
                      </a:r>
                    </a:p>
                    <a:p>
                      <a:pPr algn="ctr"/>
                      <a:r>
                        <a:rPr lang="tr-TR" sz="1200" b="1" i="0" u="none" strike="noStrike" baseline="0" dirty="0">
                          <a:solidFill>
                            <a:srgbClr val="000000"/>
                          </a:solidFill>
                          <a:latin typeface="+mn-lt"/>
                        </a:rPr>
                        <a:t>	</a:t>
                      </a:r>
                    </a:p>
                    <a:p>
                      <a:pPr algn="ctr"/>
                      <a:r>
                        <a:rPr lang="tr-TR" sz="1200" b="0" i="0" u="none" strike="noStrike" baseline="0" dirty="0">
                          <a:solidFill>
                            <a:srgbClr val="000000"/>
                          </a:solidFill>
                          <a:latin typeface="+mn-lt"/>
                        </a:rPr>
                        <a:t>	</a:t>
                      </a:r>
                    </a:p>
                    <a:p>
                      <a:pPr algn="ctr"/>
                      <a:r>
                        <a:rPr lang="tr-TR" sz="1200" b="0" i="0" u="none" strike="noStrike" baseline="0" dirty="0">
                          <a:solidFill>
                            <a:srgbClr val="000000"/>
                          </a:solidFill>
                          <a:latin typeface="+mn-lt"/>
                        </a:rPr>
                        <a:t>	</a:t>
                      </a:r>
                    </a:p>
                    <a:p>
                      <a:pPr algn="ctr"/>
                      <a:endParaRPr lang="tr-TR" sz="14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0" i="0" u="none" strike="noStrike" baseline="0" dirty="0">
                          <a:solidFill>
                            <a:srgbClr val="000000"/>
                          </a:solidFill>
                          <a:latin typeface="Times New Roman" panose="02020603050405020304" pitchFamily="18" charset="0"/>
                        </a:rPr>
                        <a:t>Kurumda yürütülen tüm süreçlere (kalite güvencesi, eğitim ve öğretim, araştırma ve geliştirme, toplumsal katkı, yönetim sistemi, </a:t>
                      </a:r>
                      <a:r>
                        <a:rPr lang="tr-TR" sz="1400" b="0" i="0" u="none" strike="noStrike" baseline="0" dirty="0" err="1">
                          <a:solidFill>
                            <a:srgbClr val="000000"/>
                          </a:solidFill>
                          <a:latin typeface="Times New Roman" panose="02020603050405020304" pitchFamily="18" charset="0"/>
                        </a:rPr>
                        <a:t>uluslararasılaşma</a:t>
                      </a:r>
                      <a:r>
                        <a:rPr lang="tr-TR" sz="1400" b="0" i="0" u="none" strike="noStrike" baseline="0" dirty="0">
                          <a:solidFill>
                            <a:srgbClr val="000000"/>
                          </a:solidFill>
                          <a:latin typeface="Times New Roman" panose="02020603050405020304" pitchFamily="18" charset="0"/>
                        </a:rPr>
                        <a:t>) paydaş katılımını sağlayacak mekanizma ve uygulamalar bulunmamaktadır. </a:t>
                      </a:r>
                      <a:r>
                        <a:rPr lang="tr-TR" sz="1200" b="0" i="0" u="none" strike="noStrike" baseline="0" dirty="0">
                          <a:solidFill>
                            <a:srgbClr val="000000"/>
                          </a:solidFill>
                          <a:latin typeface="Times New Roman" panose="02020603050405020304" pitchFamily="18" charset="0"/>
                        </a:rPr>
                        <a:t>	</a:t>
                      </a:r>
                    </a:p>
                    <a:p>
                      <a:pPr algn="ctr"/>
                      <a:endParaRPr lang="tr-TR" sz="12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b="0" i="0" u="none" strike="noStrike" baseline="0" dirty="0">
                          <a:solidFill>
                            <a:srgbClr val="000000"/>
                          </a:solidFill>
                          <a:latin typeface="Times New Roman" panose="02020603050405020304" pitchFamily="18" charset="0"/>
                        </a:rPr>
                        <a:t>Kurumda paydaşlar belirlenmiş ve paydaş analizleri gerçekleştirilmiştir ve paydaş katılımına ilişkin bazı tanımlı süreçler bulunmaktadır. </a:t>
                      </a:r>
                    </a:p>
                    <a:p>
                      <a:pPr algn="ctr"/>
                      <a:r>
                        <a:rPr lang="tr-TR" sz="1400" b="0" i="0" u="none" strike="noStrike" baseline="0" dirty="0">
                          <a:solidFill>
                            <a:srgbClr val="000000"/>
                          </a:solidFill>
                          <a:latin typeface="Times New Roman" panose="02020603050405020304" pitchFamily="18" charset="0"/>
                        </a:rPr>
                        <a:t>Ancak bu süreçler doğrultusunda yapılmış uygulamalar bulunmamaktadır veya mevcut uygulamalar bütün süreçleri/alanları/paydaş gruplarını kapsamamaktadır. </a:t>
                      </a:r>
                      <a:endParaRPr lang="tr-TR" sz="1200" b="0" i="0" u="none" strike="noStrike" baseline="0" dirty="0">
                        <a:solidFill>
                          <a:srgbClr val="000000"/>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300" b="0" i="0" u="none" strike="noStrike" baseline="0" dirty="0">
                          <a:solidFill>
                            <a:srgbClr val="000000"/>
                          </a:solidFill>
                          <a:latin typeface="Times New Roman" panose="02020603050405020304" pitchFamily="18" charset="0"/>
                        </a:rPr>
                        <a:t>Kurumda yürütülen tüm süreçlerle ilişkili olarak belirlenmiş olan paydaşların süreçlere ve karar alma mekanizmalarına katılımı sağlanmıştır ve bu etkileşimden bazı uygulama sonuçları elde edilmiştir. </a:t>
                      </a:r>
                    </a:p>
                    <a:p>
                      <a:pPr algn="ctr"/>
                      <a:r>
                        <a:rPr lang="tr-TR" sz="1300" b="0" i="0" u="none" strike="noStrike" baseline="0" dirty="0">
                          <a:solidFill>
                            <a:srgbClr val="000000"/>
                          </a:solidFill>
                          <a:latin typeface="Times New Roman" panose="02020603050405020304" pitchFamily="18" charset="0"/>
                        </a:rPr>
                        <a:t>Ancak tüm bu uygulamalar kurumdaki bütüncül kalite yönetimi kapsamında yürütülmemektedir ve bu uygulamaların sonuçları izlenmemektedir.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300" b="0" i="0" u="none" strike="noStrike" baseline="0" dirty="0">
                          <a:solidFill>
                            <a:srgbClr val="000000"/>
                          </a:solidFill>
                          <a:latin typeface="Times New Roman" panose="02020603050405020304" pitchFamily="18" charset="0"/>
                        </a:rPr>
                        <a:t>Kurumdaki tüm süreçlere ve karar almalara paydaşların katılımı kurumdaki bütüncül kalite yönetimi kapsamında yürütülmekte ve paydaş katılımı uygulamalarından elde edilen bulgular izlenerek paydaşlarla birlikte değerlendirilmekte ve izlem sonuçlarına göre önlem alınmaktadır. </a:t>
                      </a:r>
                      <a:r>
                        <a:rPr lang="tr-TR" sz="1200" b="0" i="0" u="none" strike="noStrike" baseline="0" dirty="0">
                          <a:solidFill>
                            <a:srgbClr val="000000"/>
                          </a:solidFill>
                          <a:latin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b="0" i="0" u="none" strike="noStrike" baseline="0" dirty="0">
                          <a:solidFill>
                            <a:srgbClr val="000000"/>
                          </a:solidFill>
                          <a:latin typeface="Times New Roman" panose="02020603050405020304" pitchFamily="18" charset="0"/>
                        </a:rPr>
                        <a:t>Kurumdaki tüm süreçlere ve karar almalara paydaşların katılımı, olgunlaşmış ve sürdürülebilir uygulamalarla sağlanarak kurumun tamamında benimsenmiştir; kurumun paydaş katılımını güçlendirmek üzere yenilikçi uygulamaları bulunmakta, uygulamaların bir kısmı diğer kurumlar tarafından örnek alınmaktadır.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903891"/>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23</a:t>
            </a:fld>
            <a:endParaRPr lang="tr-TR"/>
          </a:p>
        </p:txBody>
      </p:sp>
    </p:spTree>
    <p:extLst>
      <p:ext uri="{BB962C8B-B14F-4D97-AF65-F5344CB8AC3E}">
        <p14:creationId xmlns:p14="http://schemas.microsoft.com/office/powerpoint/2010/main" val="1369036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400" dirty="0">
                <a:solidFill>
                  <a:prstClr val="white"/>
                </a:solidFill>
                <a:latin typeface="Calibri" panose="020F0502020204030204" pitchFamily="34" charset="0"/>
                <a:cs typeface="Calibri" panose="020F0502020204030204" pitchFamily="34" charset="0"/>
              </a:rPr>
              <a:t>Kalite Güvencesi Sistemi Örnek: A.4. </a:t>
            </a:r>
            <a:r>
              <a:rPr lang="tr-TR" sz="2400" dirty="0" err="1">
                <a:solidFill>
                  <a:prstClr val="white"/>
                </a:solidFill>
                <a:latin typeface="Calibri" panose="020F0502020204030204" pitchFamily="34" charset="0"/>
                <a:cs typeface="Calibri" panose="020F0502020204030204" pitchFamily="34" charset="0"/>
              </a:rPr>
              <a:t>Uluslararasılaşma</a:t>
            </a:r>
            <a:endParaRPr lang="tr-TR" dirty="0"/>
          </a:p>
        </p:txBody>
      </p:sp>
      <p:graphicFrame>
        <p:nvGraphicFramePr>
          <p:cNvPr id="5" name="Table 4"/>
          <p:cNvGraphicFramePr>
            <a:graphicFrameLocks noGrp="1"/>
          </p:cNvGraphicFramePr>
          <p:nvPr>
            <p:ph idx="1"/>
            <p:extLst>
              <p:ext uri="{D42A27DB-BD31-4B8C-83A1-F6EECF244321}">
                <p14:modId xmlns:p14="http://schemas.microsoft.com/office/powerpoint/2010/main" val="3908701009"/>
              </p:ext>
            </p:extLst>
          </p:nvPr>
        </p:nvGraphicFramePr>
        <p:xfrm>
          <a:off x="100208" y="911319"/>
          <a:ext cx="11991351" cy="5832305"/>
        </p:xfrm>
        <a:graphic>
          <a:graphicData uri="http://schemas.openxmlformats.org/drawingml/2006/table">
            <a:tbl>
              <a:tblPr firstRow="1" bandRow="1">
                <a:tableStyleId>{5C22544A-7EE6-4342-B048-85BDC9FD1C3A}</a:tableStyleId>
              </a:tblPr>
              <a:tblGrid>
                <a:gridCol w="1303557">
                  <a:extLst>
                    <a:ext uri="{9D8B030D-6E8A-4147-A177-3AD203B41FA5}">
                      <a16:colId xmlns:a16="http://schemas.microsoft.com/office/drawing/2014/main" val="1470744368"/>
                    </a:ext>
                  </a:extLst>
                </a:gridCol>
                <a:gridCol w="1684496">
                  <a:extLst>
                    <a:ext uri="{9D8B030D-6E8A-4147-A177-3AD203B41FA5}">
                      <a16:colId xmlns:a16="http://schemas.microsoft.com/office/drawing/2014/main" val="5752337"/>
                    </a:ext>
                  </a:extLst>
                </a:gridCol>
                <a:gridCol w="1571421">
                  <a:extLst>
                    <a:ext uri="{9D8B030D-6E8A-4147-A177-3AD203B41FA5}">
                      <a16:colId xmlns:a16="http://schemas.microsoft.com/office/drawing/2014/main" val="2085870511"/>
                    </a:ext>
                  </a:extLst>
                </a:gridCol>
                <a:gridCol w="1565754">
                  <a:extLst>
                    <a:ext uri="{9D8B030D-6E8A-4147-A177-3AD203B41FA5}">
                      <a16:colId xmlns:a16="http://schemas.microsoft.com/office/drawing/2014/main" val="2480985629"/>
                    </a:ext>
                  </a:extLst>
                </a:gridCol>
                <a:gridCol w="1365337">
                  <a:extLst>
                    <a:ext uri="{9D8B030D-6E8A-4147-A177-3AD203B41FA5}">
                      <a16:colId xmlns:a16="http://schemas.microsoft.com/office/drawing/2014/main" val="767939208"/>
                    </a:ext>
                  </a:extLst>
                </a:gridCol>
                <a:gridCol w="1375830">
                  <a:extLst>
                    <a:ext uri="{9D8B030D-6E8A-4147-A177-3AD203B41FA5}">
                      <a16:colId xmlns:a16="http://schemas.microsoft.com/office/drawing/2014/main" val="4230749218"/>
                    </a:ext>
                  </a:extLst>
                </a:gridCol>
                <a:gridCol w="1538232">
                  <a:extLst>
                    <a:ext uri="{9D8B030D-6E8A-4147-A177-3AD203B41FA5}">
                      <a16:colId xmlns:a16="http://schemas.microsoft.com/office/drawing/2014/main" val="1644269397"/>
                    </a:ext>
                  </a:extLst>
                </a:gridCol>
                <a:gridCol w="1586724">
                  <a:extLst>
                    <a:ext uri="{9D8B030D-6E8A-4147-A177-3AD203B41FA5}">
                      <a16:colId xmlns:a16="http://schemas.microsoft.com/office/drawing/2014/main" val="4166042231"/>
                    </a:ext>
                  </a:extLst>
                </a:gridCol>
              </a:tblGrid>
              <a:tr h="1349457">
                <a:tc>
                  <a:txBody>
                    <a:bodyPr/>
                    <a:lstStyle/>
                    <a:p>
                      <a:pPr marL="0" algn="ctr" defTabSz="914400" rtl="0" eaLnBrk="1" latinLnBrk="0" hangingPunct="1"/>
                      <a:r>
                        <a:rPr lang="en-GB" sz="1400" b="1" kern="1200" dirty="0" err="1">
                          <a:solidFill>
                            <a:schemeClr val="tx1"/>
                          </a:solidFill>
                          <a:latin typeface="+mn-lt"/>
                          <a:ea typeface="+mn-ea"/>
                          <a:cs typeface="+mn-cs"/>
                        </a:rPr>
                        <a:t>Başlık</a:t>
                      </a:r>
                      <a:endParaRPr lang="tr-TR" sz="14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400" b="1" dirty="0">
                          <a:solidFill>
                            <a:schemeClr val="tx1"/>
                          </a:solidFill>
                        </a:rPr>
                        <a:t>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400" b="1" dirty="0">
                          <a:solidFill>
                            <a:schemeClr val="tx1"/>
                          </a:solidFill>
                        </a:rPr>
                        <a:t>Alt 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1" dirty="0">
                          <a:solidFill>
                            <a:schemeClr val="tx1"/>
                          </a:solidFill>
                        </a:rPr>
                        <a:t>Çalışma</a:t>
                      </a:r>
                    </a:p>
                    <a:p>
                      <a:pPr algn="ctr"/>
                      <a:r>
                        <a:rPr lang="tr-TR" sz="1400" b="1" dirty="0">
                          <a:solidFill>
                            <a:schemeClr val="tx1"/>
                          </a:solidFill>
                        </a:rPr>
                        <a:t>Bulunmamak</a:t>
                      </a:r>
                      <a:r>
                        <a:rPr lang="en-GB" sz="1400" b="1" dirty="0">
                          <a:solidFill>
                            <a:schemeClr val="tx1"/>
                          </a:solidFill>
                        </a:rPr>
                        <a:t>t</a:t>
                      </a:r>
                      <a:r>
                        <a:rPr lang="tr-TR" sz="1400" b="1" dirty="0">
                          <a:solidFill>
                            <a:schemeClr val="tx1"/>
                          </a:solidFill>
                        </a:rPr>
                        <a:t>adır</a:t>
                      </a:r>
                      <a:endParaRPr lang="en-GB" sz="1400" b="1" baseline="0" dirty="0">
                        <a:solidFill>
                          <a:schemeClr val="tx1"/>
                        </a:solidFill>
                      </a:endParaRPr>
                    </a:p>
                    <a:p>
                      <a:pPr algn="ctr"/>
                      <a:r>
                        <a:rPr lang="en-GB" sz="1400" b="1" baseline="0" dirty="0">
                          <a:solidFill>
                            <a:schemeClr val="tx1"/>
                          </a:solidFill>
                        </a:rPr>
                        <a:t>(1)</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endParaRPr lang="en-GB" sz="1400" b="1" dirty="0">
                        <a:solidFill>
                          <a:schemeClr val="tx1"/>
                        </a:solidFill>
                      </a:endParaRPr>
                    </a:p>
                    <a:p>
                      <a:pPr algn="ctr"/>
                      <a:r>
                        <a:rPr lang="en-GB" sz="1400" b="1" dirty="0">
                          <a:solidFill>
                            <a:schemeClr val="tx1"/>
                          </a:solidFill>
                        </a:rPr>
                        <a:t>(2)</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 ve Uygulama</a:t>
                      </a:r>
                      <a:endParaRPr lang="en-GB" sz="1400" b="1" dirty="0">
                        <a:solidFill>
                          <a:schemeClr val="tx1"/>
                        </a:solidFill>
                      </a:endParaRPr>
                    </a:p>
                    <a:p>
                      <a:pPr algn="ctr"/>
                      <a:r>
                        <a:rPr lang="en-GB" sz="1400" b="1" dirty="0">
                          <a:solidFill>
                            <a:schemeClr val="tx1"/>
                          </a:solidFill>
                        </a:rPr>
                        <a:t>(3)</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p>
                    <a:p>
                      <a:pPr algn="ctr"/>
                      <a:r>
                        <a:rPr lang="tr-TR" sz="1400" b="1" dirty="0">
                          <a:solidFill>
                            <a:schemeClr val="tx1"/>
                          </a:solidFill>
                        </a:rPr>
                        <a:t>Uygulama, Kontrol</a:t>
                      </a:r>
                    </a:p>
                    <a:p>
                      <a:pPr algn="ctr"/>
                      <a:r>
                        <a:rPr lang="tr-TR" sz="1400" b="1" dirty="0">
                          <a:solidFill>
                            <a:schemeClr val="tx1"/>
                          </a:solidFill>
                        </a:rPr>
                        <a:t>Etme ve Önlem</a:t>
                      </a:r>
                    </a:p>
                    <a:p>
                      <a:pPr algn="ctr"/>
                      <a:r>
                        <a:rPr lang="tr-TR" sz="1400" b="1" dirty="0">
                          <a:solidFill>
                            <a:schemeClr val="tx1"/>
                          </a:solidFill>
                        </a:rPr>
                        <a:t>Alma</a:t>
                      </a:r>
                      <a:r>
                        <a:rPr lang="en-GB" sz="1400" b="1" dirty="0">
                          <a:solidFill>
                            <a:schemeClr val="tx1"/>
                          </a:solidFill>
                        </a:rPr>
                        <a:t> </a:t>
                      </a:r>
                    </a:p>
                    <a:p>
                      <a:pPr algn="ctr"/>
                      <a:r>
                        <a:rPr lang="en-GB" sz="1400" b="1" dirty="0">
                          <a:solidFill>
                            <a:schemeClr val="tx1"/>
                          </a:solidFill>
                        </a:rPr>
                        <a:t>(4)</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Örnek Gösterilebilir</a:t>
                      </a:r>
                    </a:p>
                    <a:p>
                      <a:pPr algn="ctr"/>
                      <a:r>
                        <a:rPr lang="en-GB" sz="1400" b="1" dirty="0">
                          <a:solidFill>
                            <a:schemeClr val="tx1"/>
                          </a:solidFill>
                        </a:rPr>
                        <a:t>(5)</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00573622"/>
                  </a:ext>
                </a:extLst>
              </a:tr>
              <a:tr h="4460705">
                <a:tc>
                  <a:txBody>
                    <a:bodyPr/>
                    <a:lstStyle/>
                    <a:p>
                      <a:pPr marL="0" algn="ctr" defTabSz="914400" rtl="0" eaLnBrk="1" latinLnBrk="0" hangingPunct="1"/>
                      <a:endParaRPr lang="tr-TR" sz="1200" b="1" kern="1200" dirty="0">
                        <a:solidFill>
                          <a:schemeClr val="tx1"/>
                        </a:solidFill>
                        <a:latin typeface="+mn-lt"/>
                        <a:ea typeface="+mn-ea"/>
                        <a:cs typeface="+mn-cs"/>
                      </a:endParaRPr>
                    </a:p>
                    <a:p>
                      <a:pPr marL="0" algn="ctr" defTabSz="914400" rtl="0" eaLnBrk="1" latinLnBrk="0" hangingPunct="1"/>
                      <a:endParaRPr lang="tr-TR" sz="1200" b="1" kern="1200" dirty="0">
                        <a:solidFill>
                          <a:schemeClr val="tx1"/>
                        </a:solidFill>
                        <a:latin typeface="+mn-lt"/>
                        <a:ea typeface="+mn-ea"/>
                        <a:cs typeface="+mn-cs"/>
                      </a:endParaRPr>
                    </a:p>
                    <a:p>
                      <a:pPr marL="0" algn="ctr" defTabSz="914400" rtl="0" eaLnBrk="1" latinLnBrk="0" hangingPunct="1"/>
                      <a:endParaRPr lang="en-US" sz="1800" b="1" kern="1200" dirty="0">
                        <a:solidFill>
                          <a:schemeClr val="tx1"/>
                        </a:solidFill>
                        <a:latin typeface="+mn-lt"/>
                        <a:ea typeface="+mn-ea"/>
                        <a:cs typeface="+mn-cs"/>
                      </a:endParaRPr>
                    </a:p>
                    <a:p>
                      <a:pPr marL="0" algn="ctr" defTabSz="914400" rtl="0" eaLnBrk="1" latinLnBrk="0" hangingPunct="1"/>
                      <a:endParaRPr lang="en-US" sz="1800" b="1" kern="1200" dirty="0">
                        <a:solidFill>
                          <a:schemeClr val="tx1"/>
                        </a:solidFill>
                        <a:latin typeface="+mn-lt"/>
                        <a:ea typeface="+mn-ea"/>
                        <a:cs typeface="+mn-cs"/>
                      </a:endParaRPr>
                    </a:p>
                    <a:p>
                      <a:pPr marL="0" algn="ctr" defTabSz="914400" rtl="0" eaLnBrk="1" latinLnBrk="0" hangingPunct="1"/>
                      <a:endParaRPr lang="en-US" sz="1800" b="1" kern="1200" dirty="0">
                        <a:solidFill>
                          <a:schemeClr val="tx1"/>
                        </a:solidFill>
                        <a:latin typeface="+mn-lt"/>
                        <a:ea typeface="+mn-ea"/>
                        <a:cs typeface="+mn-cs"/>
                      </a:endParaRPr>
                    </a:p>
                    <a:p>
                      <a:pPr marL="0" algn="ctr" defTabSz="914400" rtl="0" eaLnBrk="1" latinLnBrk="0" hangingPunct="1"/>
                      <a:r>
                        <a:rPr lang="tr-TR" sz="1800" b="1" kern="1200" dirty="0">
                          <a:solidFill>
                            <a:schemeClr val="tx1"/>
                          </a:solidFill>
                          <a:latin typeface="+mn-lt"/>
                          <a:ea typeface="+mn-ea"/>
                          <a:cs typeface="+mn-cs"/>
                        </a:rPr>
                        <a:t>KALİTE GÜVENCESİ SİSTEMİ</a:t>
                      </a:r>
                    </a:p>
                    <a:p>
                      <a:pPr marL="0" algn="ctr" defTabSz="914400" rtl="0" eaLnBrk="1" latinLnBrk="0" hangingPunct="1"/>
                      <a:r>
                        <a:rPr lang="tr-TR" sz="1800" b="1" kern="1200" dirty="0">
                          <a:solidFill>
                            <a:srgbClr val="FF0000"/>
                          </a:solidFill>
                          <a:latin typeface="+mn-lt"/>
                          <a:ea typeface="+mn-ea"/>
                          <a:cs typeface="+mn-cs"/>
                        </a:rPr>
                        <a:t>(200 Puan)</a:t>
                      </a:r>
                      <a:endParaRPr lang="en-GB" sz="1800" b="1" kern="1200" dirty="0">
                        <a:solidFill>
                          <a:srgbClr val="FF000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600" b="1" i="0" u="none" strike="noStrike" baseline="0" dirty="0">
                          <a:solidFill>
                            <a:srgbClr val="000000"/>
                          </a:solidFill>
                          <a:latin typeface="+mn-lt"/>
                        </a:rPr>
                        <a:t>A.4. </a:t>
                      </a:r>
                    </a:p>
                    <a:p>
                      <a:pPr algn="ctr"/>
                      <a:r>
                        <a:rPr lang="tr-TR" sz="1600" b="1" i="0" u="none" strike="noStrike" baseline="0" dirty="0" err="1">
                          <a:solidFill>
                            <a:srgbClr val="000000"/>
                          </a:solidFill>
                          <a:latin typeface="+mn-lt"/>
                        </a:rPr>
                        <a:t>Uluslararasılaşma</a:t>
                      </a:r>
                      <a:r>
                        <a:rPr lang="tr-TR" sz="1600" b="1" i="0" u="none" strike="noStrike" baseline="0" dirty="0">
                          <a:solidFill>
                            <a:srgbClr val="000000"/>
                          </a:solidFill>
                          <a:latin typeface="+mn-lt"/>
                        </a:rPr>
                        <a:t> </a:t>
                      </a:r>
                    </a:p>
                    <a:p>
                      <a:pPr algn="ctr"/>
                      <a:r>
                        <a:rPr lang="tr-TR" sz="1400" b="0" i="0" u="none" strike="noStrike" baseline="0" dirty="0">
                          <a:solidFill>
                            <a:srgbClr val="000000"/>
                          </a:solidFill>
                          <a:latin typeface="+mn-lt"/>
                        </a:rPr>
                        <a:t>(Kurum, </a:t>
                      </a:r>
                      <a:r>
                        <a:rPr lang="tr-TR" sz="1400" b="0" i="0" u="none" strike="noStrike" baseline="0" dirty="0" err="1">
                          <a:solidFill>
                            <a:srgbClr val="000000"/>
                          </a:solidFill>
                          <a:latin typeface="+mn-lt"/>
                        </a:rPr>
                        <a:t>uluslararasılaşma</a:t>
                      </a:r>
                      <a:r>
                        <a:rPr lang="tr-TR" sz="1400" b="0" i="0" u="none" strike="noStrike" baseline="0" dirty="0">
                          <a:solidFill>
                            <a:srgbClr val="000000"/>
                          </a:solidFill>
                          <a:latin typeface="+mn-lt"/>
                        </a:rPr>
                        <a:t> stratejisi ve hedefleri doğrultusunda yürüttüğü faaliyetleri periyodik olarak izlemeli ve sürekli iyileştirmelidir.)</a:t>
                      </a:r>
                    </a:p>
                    <a:p>
                      <a:pPr algn="ctr"/>
                      <a:r>
                        <a:rPr lang="tr-TR" sz="1400" b="1" i="0" u="none" strike="noStrike" baseline="0" dirty="0">
                          <a:solidFill>
                            <a:srgbClr val="FF0000"/>
                          </a:solidFill>
                          <a:latin typeface="+mn-lt"/>
                        </a:rPr>
                        <a:t>(40 Puan) </a:t>
                      </a:r>
                    </a:p>
                    <a:p>
                      <a:pPr algn="ctr"/>
                      <a:r>
                        <a:rPr lang="tr-TR" sz="1400" b="0" i="0" u="none" strike="noStrike" baseline="0" dirty="0">
                          <a:solidFill>
                            <a:schemeClr val="tx1"/>
                          </a:solidFill>
                          <a:latin typeface="+mn-lt"/>
                        </a:rPr>
                        <a:t>(4 alt ölçüt)</a:t>
                      </a:r>
                    </a:p>
                    <a:p>
                      <a:pPr algn="ctr"/>
                      <a:endParaRPr lang="tr-TR" sz="1200" b="0" i="0" u="none" strike="noStrike" baseline="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400" b="1" i="0" u="none" strike="noStrike" baseline="0" dirty="0">
                          <a:solidFill>
                            <a:srgbClr val="000000"/>
                          </a:solidFill>
                          <a:latin typeface="+mn-lt"/>
                        </a:rPr>
                        <a:t>A.4.1 </a:t>
                      </a:r>
                    </a:p>
                    <a:p>
                      <a:pPr algn="ctr"/>
                      <a:r>
                        <a:rPr lang="tr-TR" sz="1400" b="1" i="0" u="none" strike="noStrike" baseline="0" dirty="0" err="1">
                          <a:solidFill>
                            <a:srgbClr val="000000"/>
                          </a:solidFill>
                          <a:latin typeface="+mn-lt"/>
                        </a:rPr>
                        <a:t>Uluslararasılaşma</a:t>
                      </a:r>
                      <a:r>
                        <a:rPr lang="tr-TR" sz="1400" b="1" i="0" u="none" strike="noStrike" baseline="0" dirty="0">
                          <a:solidFill>
                            <a:srgbClr val="000000"/>
                          </a:solidFill>
                          <a:latin typeface="+mn-lt"/>
                        </a:rPr>
                        <a:t> Politikası </a:t>
                      </a:r>
                      <a:r>
                        <a:rPr lang="tr-TR" sz="1400" b="0" i="0" u="none" strike="noStrike" baseline="0" dirty="0">
                          <a:solidFill>
                            <a:srgbClr val="000000"/>
                          </a:solidFill>
                          <a:latin typeface="+mn-lt"/>
                        </a:rPr>
                        <a:t>	</a:t>
                      </a:r>
                    </a:p>
                    <a:p>
                      <a:pPr algn="ctr"/>
                      <a:endParaRPr lang="tr-TR" sz="1100" b="1" i="0" u="none" strike="noStrike" baseline="0" dirty="0">
                        <a:solidFill>
                          <a:srgbClr val="000000"/>
                        </a:solidFill>
                        <a:latin typeface="+mn-lt"/>
                      </a:endParaRPr>
                    </a:p>
                    <a:p>
                      <a:pPr algn="ctr"/>
                      <a:r>
                        <a:rPr lang="tr-TR" sz="1200" b="1" i="0" u="none" strike="noStrike" baseline="0" dirty="0">
                          <a:solidFill>
                            <a:srgbClr val="000000"/>
                          </a:solidFill>
                          <a:latin typeface="+mn-lt"/>
                        </a:rPr>
                        <a:t>	</a:t>
                      </a:r>
                    </a:p>
                    <a:p>
                      <a:pPr algn="ctr"/>
                      <a:r>
                        <a:rPr lang="tr-TR" sz="1200" b="0" i="0" u="none" strike="noStrike" baseline="0" dirty="0">
                          <a:solidFill>
                            <a:srgbClr val="000000"/>
                          </a:solidFill>
                          <a:latin typeface="+mn-lt"/>
                        </a:rPr>
                        <a:t>	</a:t>
                      </a:r>
                    </a:p>
                    <a:p>
                      <a:pPr algn="ctr"/>
                      <a:endParaRPr lang="tr-TR" sz="1200" b="0" i="0" u="none" strike="noStrike" baseline="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0" i="0" u="none" strike="noStrike" baseline="0" dirty="0">
                          <a:solidFill>
                            <a:srgbClr val="000000"/>
                          </a:solidFill>
                          <a:latin typeface="+mn-lt"/>
                        </a:rPr>
                        <a:t>Kurumda tanımlı bir </a:t>
                      </a:r>
                      <a:r>
                        <a:rPr lang="tr-TR" sz="1400" b="0" i="0" u="none" strike="noStrike" baseline="0" dirty="0" err="1">
                          <a:solidFill>
                            <a:srgbClr val="000000"/>
                          </a:solidFill>
                          <a:latin typeface="+mn-lt"/>
                        </a:rPr>
                        <a:t>uluslararasılaşma</a:t>
                      </a:r>
                      <a:r>
                        <a:rPr lang="tr-TR" sz="1400" b="0" i="0" u="none" strike="noStrike" baseline="0" dirty="0">
                          <a:solidFill>
                            <a:srgbClr val="000000"/>
                          </a:solidFill>
                          <a:latin typeface="+mn-lt"/>
                        </a:rPr>
                        <a:t> politikası bulunmamaktadır.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400" b="0" i="0" u="none" strike="noStrike" kern="1200" baseline="0" dirty="0">
                        <a:solidFill>
                          <a:schemeClr val="dk1"/>
                        </a:solidFill>
                        <a:latin typeface="+mn-lt"/>
                        <a:ea typeface="+mn-ea"/>
                        <a:cs typeface="+mn-cs"/>
                      </a:endParaRPr>
                    </a:p>
                    <a:p>
                      <a:pPr algn="ctr"/>
                      <a:r>
                        <a:rPr lang="tr-TR" sz="1200" b="0" i="0" u="none" strike="noStrike" baseline="0" dirty="0">
                          <a:solidFill>
                            <a:srgbClr val="000000"/>
                          </a:solidFill>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b="0" i="0" u="none" strike="noStrike" baseline="0" dirty="0">
                          <a:solidFill>
                            <a:srgbClr val="000000"/>
                          </a:solidFill>
                          <a:latin typeface="+mn-lt"/>
                        </a:rPr>
                        <a:t>Kurumun tanımlı </a:t>
                      </a:r>
                      <a:r>
                        <a:rPr lang="tr-TR" sz="1400" b="0" i="0" u="none" strike="noStrike" baseline="0" dirty="0" err="1">
                          <a:solidFill>
                            <a:srgbClr val="000000"/>
                          </a:solidFill>
                          <a:latin typeface="+mn-lt"/>
                        </a:rPr>
                        <a:t>uluslararasılaşma</a:t>
                      </a:r>
                      <a:r>
                        <a:rPr lang="tr-TR" sz="1400" b="0" i="0" u="none" strike="noStrike" baseline="0" dirty="0">
                          <a:solidFill>
                            <a:srgbClr val="000000"/>
                          </a:solidFill>
                          <a:latin typeface="+mn-lt"/>
                        </a:rPr>
                        <a:t> politikası bulunmaktadır. Ancak bu politika doğrultusunda gerçekleştirilmiş uygulamalar bulunmamaktadır</a:t>
                      </a:r>
                      <a:r>
                        <a:rPr lang="tr-TR" sz="1050" b="0" i="0" u="none" strike="noStrike" baseline="0" dirty="0">
                          <a:solidFill>
                            <a:srgbClr val="000000"/>
                          </a:solidFill>
                          <a:latin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050" b="0" i="0" u="none" strike="noStrike" kern="1200" baseline="0" dirty="0">
                          <a:solidFill>
                            <a:schemeClr val="dk1"/>
                          </a:solidFill>
                          <a:latin typeface="+mn-lt"/>
                          <a:ea typeface="+mn-ea"/>
                          <a:cs typeface="+mn-cs"/>
                        </a:rPr>
                        <a:t>	</a:t>
                      </a:r>
                    </a:p>
                    <a:p>
                      <a:pPr algn="ctr"/>
                      <a:endParaRPr lang="tr-TR" sz="1050" b="0" i="0" u="none" strike="noStrike"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300" b="0" i="0" u="none" strike="noStrike" baseline="0" dirty="0">
                          <a:solidFill>
                            <a:srgbClr val="000000"/>
                          </a:solidFill>
                          <a:latin typeface="+mn-lt"/>
                        </a:rPr>
                        <a:t>Kurumun eğitim ve öğretim, araştırma ve geliştirme ve toplumsal katkı fonksiyonlarının tümünü dikkate alan </a:t>
                      </a:r>
                      <a:r>
                        <a:rPr lang="tr-TR" sz="1300" b="0" i="0" u="none" strike="noStrike" baseline="0" dirty="0" err="1">
                          <a:solidFill>
                            <a:srgbClr val="000000"/>
                          </a:solidFill>
                          <a:latin typeface="+mn-lt"/>
                        </a:rPr>
                        <a:t>uluslararasılaşma</a:t>
                      </a:r>
                      <a:r>
                        <a:rPr lang="tr-TR" sz="1300" b="0" i="0" u="none" strike="noStrike" baseline="0" dirty="0">
                          <a:solidFill>
                            <a:srgbClr val="000000"/>
                          </a:solidFill>
                          <a:latin typeface="+mn-lt"/>
                        </a:rPr>
                        <a:t> politikası doğrultusunda bazı uygulamaları bulunmaktadır ve bu uygulamalardan bazı sonuçlar elde edilmiştir. Ancak bu uygulamaların sonuçları izlenmemektedir. </a:t>
                      </a:r>
                      <a:endParaRPr lang="tr-TR" sz="1050" b="0" i="0" u="none" strike="noStrike"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b="0" i="0" u="none" strike="noStrike" baseline="0" dirty="0">
                          <a:solidFill>
                            <a:srgbClr val="000000"/>
                          </a:solidFill>
                          <a:latin typeface="+mn-lt"/>
                        </a:rPr>
                        <a:t>Kurumun </a:t>
                      </a:r>
                      <a:r>
                        <a:rPr lang="tr-TR" sz="1400" b="0" i="0" u="none" strike="noStrike" baseline="0" dirty="0" err="1">
                          <a:solidFill>
                            <a:srgbClr val="000000"/>
                          </a:solidFill>
                          <a:latin typeface="+mn-lt"/>
                        </a:rPr>
                        <a:t>uluslararasılaşma</a:t>
                      </a:r>
                      <a:r>
                        <a:rPr lang="tr-TR" sz="1400" b="0" i="0" u="none" strike="noStrike" baseline="0" dirty="0">
                          <a:solidFill>
                            <a:srgbClr val="000000"/>
                          </a:solidFill>
                          <a:latin typeface="+mn-lt"/>
                        </a:rPr>
                        <a:t> politikası doğrultusunda yapılan uygulamalar sistematik ve kurumun iç kalite güvencesi sistemi ile uyumlu olarak izlenmekte ve paydaşlarla birlikte değerlendirilerek önlemler alınmaktadır.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b="0" i="0" u="none" strike="noStrike" baseline="0" dirty="0">
                          <a:solidFill>
                            <a:srgbClr val="000000"/>
                          </a:solidFill>
                          <a:latin typeface="+mn-lt"/>
                        </a:rPr>
                        <a:t>Kurumun özgün </a:t>
                      </a:r>
                      <a:r>
                        <a:rPr lang="tr-TR" sz="1400" b="0" i="0" u="none" strike="noStrike" baseline="0" dirty="0" err="1">
                          <a:solidFill>
                            <a:srgbClr val="000000"/>
                          </a:solidFill>
                          <a:latin typeface="+mn-lt"/>
                        </a:rPr>
                        <a:t>uluslararasılaşma</a:t>
                      </a:r>
                      <a:r>
                        <a:rPr lang="tr-TR" sz="1400" b="0" i="0" u="none" strike="noStrike" baseline="0" dirty="0">
                          <a:solidFill>
                            <a:srgbClr val="000000"/>
                          </a:solidFill>
                          <a:latin typeface="+mn-lt"/>
                        </a:rPr>
                        <a:t> modeli kurumun tamamında benimsenmiştir; kurumun </a:t>
                      </a:r>
                      <a:r>
                        <a:rPr lang="tr-TR" sz="1400" b="0" i="0" u="none" strike="noStrike" baseline="0" dirty="0" err="1">
                          <a:solidFill>
                            <a:srgbClr val="000000"/>
                          </a:solidFill>
                          <a:latin typeface="+mn-lt"/>
                        </a:rPr>
                        <a:t>uluslararasılaşma</a:t>
                      </a:r>
                      <a:r>
                        <a:rPr lang="tr-TR" sz="1400" b="0" i="0" u="none" strike="noStrike" baseline="0" dirty="0">
                          <a:solidFill>
                            <a:srgbClr val="000000"/>
                          </a:solidFill>
                          <a:latin typeface="+mn-lt"/>
                        </a:rPr>
                        <a:t> modeli kapsamında yenilikçi uygulamalar bulunmakta, uygulamaların bir kısmı diğer kurumlar tarafından örnek alınmaktadır. </a:t>
                      </a:r>
                      <a:endParaRPr lang="tr-TR" sz="1000" b="0" i="0" u="none" strike="noStrike"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903891"/>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24</a:t>
            </a:fld>
            <a:endParaRPr lang="tr-TR"/>
          </a:p>
        </p:txBody>
      </p:sp>
    </p:spTree>
    <p:extLst>
      <p:ext uri="{BB962C8B-B14F-4D97-AF65-F5344CB8AC3E}">
        <p14:creationId xmlns:p14="http://schemas.microsoft.com/office/powerpoint/2010/main" val="28024585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solidFill>
                  <a:prstClr val="white"/>
                </a:solidFill>
                <a:latin typeface="Calibri" panose="020F0502020204030204" pitchFamily="34" charset="0"/>
                <a:cs typeface="Calibri" panose="020F0502020204030204" pitchFamily="34" charset="0"/>
              </a:rPr>
              <a:t>Eğitim ve Öğretim Örnek: </a:t>
            </a:r>
            <a:r>
              <a:rPr lang="en-US" dirty="0"/>
              <a:t>B.3. </a:t>
            </a:r>
            <a:r>
              <a:rPr lang="en-US" dirty="0" err="1"/>
              <a:t>Öğrenci</a:t>
            </a:r>
            <a:r>
              <a:rPr lang="en-US" dirty="0"/>
              <a:t> </a:t>
            </a:r>
            <a:r>
              <a:rPr lang="en-US" dirty="0" err="1"/>
              <a:t>Merkezli</a:t>
            </a:r>
            <a:r>
              <a:rPr lang="en-US" dirty="0"/>
              <a:t> </a:t>
            </a:r>
            <a:r>
              <a:rPr lang="en-US" dirty="0" err="1"/>
              <a:t>Öğrenme</a:t>
            </a:r>
            <a:r>
              <a:rPr lang="tr-TR" dirty="0"/>
              <a:t>, Öğretme ve Değerlendirme</a:t>
            </a:r>
          </a:p>
        </p:txBody>
      </p:sp>
      <p:graphicFrame>
        <p:nvGraphicFramePr>
          <p:cNvPr id="5" name="Table 4"/>
          <p:cNvGraphicFramePr>
            <a:graphicFrameLocks noGrp="1"/>
          </p:cNvGraphicFramePr>
          <p:nvPr>
            <p:ph idx="1"/>
            <p:extLst>
              <p:ext uri="{D42A27DB-BD31-4B8C-83A1-F6EECF244321}">
                <p14:modId xmlns:p14="http://schemas.microsoft.com/office/powerpoint/2010/main" val="176586562"/>
              </p:ext>
            </p:extLst>
          </p:nvPr>
        </p:nvGraphicFramePr>
        <p:xfrm>
          <a:off x="134914" y="884412"/>
          <a:ext cx="11956644" cy="5775960"/>
        </p:xfrm>
        <a:graphic>
          <a:graphicData uri="http://schemas.openxmlformats.org/drawingml/2006/table">
            <a:tbl>
              <a:tblPr firstRow="1" bandRow="1">
                <a:tableStyleId>{5C22544A-7EE6-4342-B048-85BDC9FD1C3A}</a:tableStyleId>
              </a:tblPr>
              <a:tblGrid>
                <a:gridCol w="1215667">
                  <a:extLst>
                    <a:ext uri="{9D8B030D-6E8A-4147-A177-3AD203B41FA5}">
                      <a16:colId xmlns:a16="http://schemas.microsoft.com/office/drawing/2014/main" val="1470744368"/>
                    </a:ext>
                  </a:extLst>
                </a:gridCol>
                <a:gridCol w="1497122">
                  <a:extLst>
                    <a:ext uri="{9D8B030D-6E8A-4147-A177-3AD203B41FA5}">
                      <a16:colId xmlns:a16="http://schemas.microsoft.com/office/drawing/2014/main" val="5752337"/>
                    </a:ext>
                  </a:extLst>
                </a:gridCol>
                <a:gridCol w="1513530">
                  <a:extLst>
                    <a:ext uri="{9D8B030D-6E8A-4147-A177-3AD203B41FA5}">
                      <a16:colId xmlns:a16="http://schemas.microsoft.com/office/drawing/2014/main" val="2085870511"/>
                    </a:ext>
                  </a:extLst>
                </a:gridCol>
                <a:gridCol w="1521407">
                  <a:extLst>
                    <a:ext uri="{9D8B030D-6E8A-4147-A177-3AD203B41FA5}">
                      <a16:colId xmlns:a16="http://schemas.microsoft.com/office/drawing/2014/main" val="2480985629"/>
                    </a:ext>
                  </a:extLst>
                </a:gridCol>
                <a:gridCol w="1295400">
                  <a:extLst>
                    <a:ext uri="{9D8B030D-6E8A-4147-A177-3AD203B41FA5}">
                      <a16:colId xmlns:a16="http://schemas.microsoft.com/office/drawing/2014/main" val="767939208"/>
                    </a:ext>
                  </a:extLst>
                </a:gridCol>
                <a:gridCol w="1597303">
                  <a:extLst>
                    <a:ext uri="{9D8B030D-6E8A-4147-A177-3AD203B41FA5}">
                      <a16:colId xmlns:a16="http://schemas.microsoft.com/office/drawing/2014/main" val="4230749218"/>
                    </a:ext>
                  </a:extLst>
                </a:gridCol>
                <a:gridCol w="1660682">
                  <a:extLst>
                    <a:ext uri="{9D8B030D-6E8A-4147-A177-3AD203B41FA5}">
                      <a16:colId xmlns:a16="http://schemas.microsoft.com/office/drawing/2014/main" val="1644269397"/>
                    </a:ext>
                  </a:extLst>
                </a:gridCol>
                <a:gridCol w="1655533">
                  <a:extLst>
                    <a:ext uri="{9D8B030D-6E8A-4147-A177-3AD203B41FA5}">
                      <a16:colId xmlns:a16="http://schemas.microsoft.com/office/drawing/2014/main" val="4166042231"/>
                    </a:ext>
                  </a:extLst>
                </a:gridCol>
              </a:tblGrid>
              <a:tr h="1095771">
                <a:tc>
                  <a:txBody>
                    <a:bodyPr/>
                    <a:lstStyle/>
                    <a:p>
                      <a:pPr marL="0" algn="ctr" defTabSz="914400" rtl="0" eaLnBrk="1" latinLnBrk="0" hangingPunct="1"/>
                      <a:r>
                        <a:rPr lang="en-GB" sz="1400" b="1" kern="1200" dirty="0" err="1">
                          <a:solidFill>
                            <a:schemeClr val="tx1"/>
                          </a:solidFill>
                          <a:latin typeface="+mn-lt"/>
                          <a:ea typeface="+mn-ea"/>
                          <a:cs typeface="+mn-cs"/>
                        </a:rPr>
                        <a:t>Başlık</a:t>
                      </a:r>
                      <a:endParaRPr lang="tr-TR" sz="14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400" b="1" dirty="0">
                          <a:solidFill>
                            <a:schemeClr val="tx1"/>
                          </a:solidFill>
                        </a:rPr>
                        <a:t>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400" b="1" dirty="0">
                          <a:solidFill>
                            <a:schemeClr val="tx1"/>
                          </a:solidFill>
                        </a:rPr>
                        <a:t>Alt 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1" dirty="0">
                          <a:solidFill>
                            <a:schemeClr val="tx1"/>
                          </a:solidFill>
                        </a:rPr>
                        <a:t>Çalışma</a:t>
                      </a:r>
                    </a:p>
                    <a:p>
                      <a:pPr algn="ctr"/>
                      <a:r>
                        <a:rPr lang="tr-TR" sz="1400" b="1" dirty="0">
                          <a:solidFill>
                            <a:schemeClr val="tx1"/>
                          </a:solidFill>
                        </a:rPr>
                        <a:t>Bulunmamak</a:t>
                      </a:r>
                      <a:r>
                        <a:rPr lang="en-GB" sz="1400" b="1" dirty="0">
                          <a:solidFill>
                            <a:schemeClr val="tx1"/>
                          </a:solidFill>
                        </a:rPr>
                        <a:t>t</a:t>
                      </a:r>
                      <a:r>
                        <a:rPr lang="tr-TR" sz="1400" b="1" dirty="0">
                          <a:solidFill>
                            <a:schemeClr val="tx1"/>
                          </a:solidFill>
                        </a:rPr>
                        <a:t>adır</a:t>
                      </a:r>
                      <a:endParaRPr lang="en-GB" sz="1400" b="1" baseline="0" dirty="0">
                        <a:solidFill>
                          <a:schemeClr val="tx1"/>
                        </a:solidFill>
                      </a:endParaRPr>
                    </a:p>
                    <a:p>
                      <a:pPr algn="ctr"/>
                      <a:r>
                        <a:rPr lang="en-GB" sz="1400" b="1" baseline="0" dirty="0">
                          <a:solidFill>
                            <a:schemeClr val="tx1"/>
                          </a:solidFill>
                        </a:rPr>
                        <a:t>(1)</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endParaRPr lang="en-GB" sz="1400" b="1" dirty="0">
                        <a:solidFill>
                          <a:schemeClr val="tx1"/>
                        </a:solidFill>
                      </a:endParaRPr>
                    </a:p>
                    <a:p>
                      <a:pPr algn="ctr"/>
                      <a:r>
                        <a:rPr lang="en-GB" sz="1400" b="1" dirty="0">
                          <a:solidFill>
                            <a:schemeClr val="tx1"/>
                          </a:solidFill>
                        </a:rPr>
                        <a:t>(2)</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 ve Uygulama</a:t>
                      </a:r>
                      <a:endParaRPr lang="en-GB" sz="1400" b="1" dirty="0">
                        <a:solidFill>
                          <a:schemeClr val="tx1"/>
                        </a:solidFill>
                      </a:endParaRPr>
                    </a:p>
                    <a:p>
                      <a:pPr algn="ctr"/>
                      <a:r>
                        <a:rPr lang="en-GB" sz="1400" b="1" dirty="0">
                          <a:solidFill>
                            <a:schemeClr val="tx1"/>
                          </a:solidFill>
                        </a:rPr>
                        <a:t>(3)</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p>
                    <a:p>
                      <a:pPr algn="ctr"/>
                      <a:r>
                        <a:rPr lang="tr-TR" sz="1400" b="1" dirty="0">
                          <a:solidFill>
                            <a:schemeClr val="tx1"/>
                          </a:solidFill>
                        </a:rPr>
                        <a:t>Uygulama, Kontrol</a:t>
                      </a:r>
                    </a:p>
                    <a:p>
                      <a:pPr algn="ctr"/>
                      <a:r>
                        <a:rPr lang="tr-TR" sz="1400" b="1" dirty="0">
                          <a:solidFill>
                            <a:schemeClr val="tx1"/>
                          </a:solidFill>
                        </a:rPr>
                        <a:t>Etme ve Önlem</a:t>
                      </a:r>
                    </a:p>
                    <a:p>
                      <a:pPr algn="ctr"/>
                      <a:r>
                        <a:rPr lang="tr-TR" sz="1400" b="1" dirty="0">
                          <a:solidFill>
                            <a:schemeClr val="tx1"/>
                          </a:solidFill>
                        </a:rPr>
                        <a:t>Alma</a:t>
                      </a:r>
                      <a:r>
                        <a:rPr lang="en-GB" sz="1400" b="1" dirty="0">
                          <a:solidFill>
                            <a:schemeClr val="tx1"/>
                          </a:solidFill>
                        </a:rPr>
                        <a:t> </a:t>
                      </a:r>
                    </a:p>
                    <a:p>
                      <a:pPr algn="ctr"/>
                      <a:r>
                        <a:rPr lang="en-GB" sz="1400" b="1" dirty="0">
                          <a:solidFill>
                            <a:schemeClr val="tx1"/>
                          </a:solidFill>
                        </a:rPr>
                        <a:t>(4)</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Örnek Gösterilebilir</a:t>
                      </a:r>
                    </a:p>
                    <a:p>
                      <a:pPr algn="ctr"/>
                      <a:r>
                        <a:rPr lang="en-GB" sz="1400" b="1" dirty="0">
                          <a:solidFill>
                            <a:schemeClr val="tx1"/>
                          </a:solidFill>
                        </a:rPr>
                        <a:t>(5)</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00573622"/>
                  </a:ext>
                </a:extLst>
              </a:tr>
              <a:tr h="4570519">
                <a:tc>
                  <a:txBody>
                    <a:bodyPr/>
                    <a:lstStyle/>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en-US"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en-US" sz="1400" b="1" kern="1200" dirty="0">
                        <a:solidFill>
                          <a:schemeClr val="tx1"/>
                        </a:solidFill>
                        <a:latin typeface="+mn-lt"/>
                        <a:ea typeface="+mn-ea"/>
                        <a:cs typeface="+mn-cs"/>
                      </a:endParaRPr>
                    </a:p>
                    <a:p>
                      <a:pPr marL="0" algn="ctr" defTabSz="914400" rtl="0" eaLnBrk="1" latinLnBrk="0" hangingPunct="1"/>
                      <a:r>
                        <a:rPr lang="tr-TR" sz="1800" b="1" kern="1200" dirty="0">
                          <a:solidFill>
                            <a:schemeClr val="tx1"/>
                          </a:solidFill>
                          <a:latin typeface="+mn-lt"/>
                          <a:ea typeface="+mn-ea"/>
                          <a:cs typeface="+mn-cs"/>
                        </a:rPr>
                        <a:t>EĞİTİM </a:t>
                      </a:r>
                    </a:p>
                    <a:p>
                      <a:pPr marL="0" algn="ctr" defTabSz="914400" rtl="0" eaLnBrk="1" latinLnBrk="0" hangingPunct="1"/>
                      <a:r>
                        <a:rPr lang="tr-TR" sz="1800" b="1" kern="1200" dirty="0">
                          <a:solidFill>
                            <a:schemeClr val="tx1"/>
                          </a:solidFill>
                          <a:latin typeface="+mn-lt"/>
                          <a:ea typeface="+mn-ea"/>
                          <a:cs typeface="+mn-cs"/>
                        </a:rPr>
                        <a:t>VE ÖĞRETİM</a:t>
                      </a:r>
                    </a:p>
                    <a:p>
                      <a:pPr marL="0" algn="ctr" defTabSz="914400" rtl="0" eaLnBrk="1" latinLnBrk="0" hangingPunct="1"/>
                      <a:r>
                        <a:rPr lang="tr-TR" sz="1600" b="1" kern="1200" dirty="0">
                          <a:solidFill>
                            <a:srgbClr val="FF0000"/>
                          </a:solidFill>
                          <a:latin typeface="+mn-lt"/>
                          <a:ea typeface="+mn-ea"/>
                          <a:cs typeface="+mn-cs"/>
                        </a:rPr>
                        <a:t>(400 Puan)</a:t>
                      </a:r>
                      <a:endParaRPr lang="en-GB" sz="1600" b="1" kern="1200" dirty="0">
                        <a:solidFill>
                          <a:srgbClr val="FF000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400" b="1" i="0" u="none" strike="noStrike" baseline="0" dirty="0">
                          <a:solidFill>
                            <a:srgbClr val="000000"/>
                          </a:solidFill>
                          <a:latin typeface="+mn-lt"/>
                        </a:rPr>
                        <a:t>B.3.Öğrenci Merkezli Öğrenme, Öğretme ve Değerlendirme</a:t>
                      </a:r>
                    </a:p>
                    <a:p>
                      <a:pPr algn="ctr"/>
                      <a:r>
                        <a:rPr lang="tr-TR" sz="1100" b="0" i="0" u="none" strike="noStrike" baseline="0" dirty="0">
                          <a:solidFill>
                            <a:srgbClr val="000000"/>
                          </a:solidFill>
                          <a:latin typeface="+mn-lt"/>
                        </a:rPr>
                        <a:t>(Kurum,</a:t>
                      </a:r>
                    </a:p>
                    <a:p>
                      <a:pPr algn="ctr"/>
                      <a:r>
                        <a:rPr lang="tr-TR" sz="1100" b="0" i="0" u="none" strike="noStrike" baseline="0" dirty="0">
                          <a:solidFill>
                            <a:srgbClr val="000000"/>
                          </a:solidFill>
                          <a:latin typeface="+mn-lt"/>
                        </a:rPr>
                        <a:t>Öğrencilerin öğrenim süresince programların </a:t>
                      </a:r>
                    </a:p>
                    <a:p>
                      <a:pPr algn="ctr"/>
                      <a:r>
                        <a:rPr lang="tr-TR" sz="1100" b="0" i="0" u="none" strike="noStrike" baseline="0" dirty="0">
                          <a:solidFill>
                            <a:srgbClr val="000000"/>
                          </a:solidFill>
                          <a:latin typeface="+mn-lt"/>
                        </a:rPr>
                        <a:t>amaç ve öğrenme çıktılarına ulaşmasını sağlamalı, bu süreçte aktif öğrenme strateji ve yöntemleri</a:t>
                      </a:r>
                    </a:p>
                    <a:p>
                      <a:pPr algn="ctr"/>
                      <a:r>
                        <a:rPr lang="tr-TR" sz="1100" b="0" i="0" u="none" strike="noStrike" baseline="0" dirty="0">
                          <a:solidFill>
                            <a:srgbClr val="000000"/>
                          </a:solidFill>
                          <a:latin typeface="+mn-lt"/>
                        </a:rPr>
                        <a:t>içeren</a:t>
                      </a:r>
                    </a:p>
                    <a:p>
                      <a:pPr marR="1320" algn="ctr"/>
                      <a:r>
                        <a:rPr lang="tr-TR" sz="1100" b="0" i="0" u="none" strike="noStrike" baseline="0" dirty="0">
                          <a:solidFill>
                            <a:srgbClr val="000000"/>
                          </a:solidFill>
                          <a:latin typeface="+mn-lt"/>
                        </a:rPr>
                        <a:t>Ölçme ve uygulamalar yürütmelidir. Değerlendirme süreçlerinde de öğrenci  merkezli  ve yeterlilik</a:t>
                      </a:r>
                    </a:p>
                    <a:p>
                      <a:pPr algn="ctr"/>
                      <a:r>
                        <a:rPr lang="tr-TR" sz="1100" b="0" i="0" u="none" strike="noStrike" baseline="0" dirty="0">
                          <a:solidFill>
                            <a:srgbClr val="000000"/>
                          </a:solidFill>
                          <a:latin typeface="+mn-lt"/>
                        </a:rPr>
                        <a:t>temelli bir yaklaşım benimsenmelidir.)</a:t>
                      </a:r>
                    </a:p>
                    <a:p>
                      <a:pPr algn="ctr"/>
                      <a:r>
                        <a:rPr lang="tr-TR" sz="1200" b="1" i="0" u="none" strike="noStrike" baseline="0" dirty="0">
                          <a:solidFill>
                            <a:srgbClr val="FF0000"/>
                          </a:solidFill>
                          <a:latin typeface="+mn-lt"/>
                        </a:rPr>
                        <a:t>(80 Puan) </a:t>
                      </a:r>
                    </a:p>
                    <a:p>
                      <a:pPr algn="ctr"/>
                      <a:r>
                        <a:rPr lang="tr-TR" sz="1200" b="0" i="0" u="none" strike="noStrike" baseline="0" dirty="0">
                          <a:solidFill>
                            <a:schemeClr val="tx1"/>
                          </a:solidFill>
                          <a:latin typeface="+mn-lt"/>
                        </a:rPr>
                        <a:t>(4 alt ölçüt)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600" b="1" i="0" u="none" strike="noStrike" baseline="0" dirty="0">
                          <a:solidFill>
                            <a:srgbClr val="000000"/>
                          </a:solidFill>
                          <a:latin typeface="+mn-lt"/>
                        </a:rPr>
                        <a:t>B.3.1 Öğretim Yöntem </a:t>
                      </a:r>
                      <a:r>
                        <a:rPr lang="en-US" sz="1600" b="1" i="0" u="none" strike="noStrike" baseline="0" dirty="0">
                          <a:solidFill>
                            <a:srgbClr val="000000"/>
                          </a:solidFill>
                          <a:latin typeface="+mn-lt"/>
                        </a:rPr>
                        <a:t>v</a:t>
                      </a:r>
                      <a:r>
                        <a:rPr lang="tr-TR" sz="1600" b="1" i="0" u="none" strike="noStrike" baseline="0" dirty="0">
                          <a:solidFill>
                            <a:srgbClr val="000000"/>
                          </a:solidFill>
                          <a:latin typeface="+mn-lt"/>
                        </a:rPr>
                        <a:t>e Teknikleri </a:t>
                      </a:r>
                    </a:p>
                    <a:p>
                      <a:pPr algn="ctr"/>
                      <a:r>
                        <a:rPr lang="tr-TR" sz="1400" b="0" i="0" u="none" strike="noStrike" baseline="0" dirty="0">
                          <a:solidFill>
                            <a:srgbClr val="000000"/>
                          </a:solidFill>
                          <a:latin typeface="+mn-lt"/>
                        </a:rPr>
                        <a:t>(Aktif, </a:t>
                      </a:r>
                      <a:r>
                        <a:rPr lang="tr-TR" sz="1400" b="0" i="0" u="none" strike="noStrike" baseline="0" dirty="0" err="1">
                          <a:solidFill>
                            <a:srgbClr val="000000"/>
                          </a:solidFill>
                          <a:latin typeface="+mn-lt"/>
                        </a:rPr>
                        <a:t>disiplinlerarası</a:t>
                      </a:r>
                      <a:r>
                        <a:rPr lang="tr-TR" sz="1400" b="0" i="0" u="none" strike="noStrike" baseline="0" dirty="0">
                          <a:solidFill>
                            <a:srgbClr val="000000"/>
                          </a:solidFill>
                          <a:latin typeface="+mn-lt"/>
                        </a:rPr>
                        <a:t> çalışma, etkileşimli, araştırma/öğrenme odaklı) 	</a:t>
                      </a:r>
                    </a:p>
                    <a:p>
                      <a:pPr algn="ctr"/>
                      <a:r>
                        <a:rPr lang="tr-TR" sz="1400" b="0" i="0" u="none" strike="noStrike" kern="1200" baseline="0" dirty="0">
                          <a:solidFill>
                            <a:srgbClr val="000000"/>
                          </a:solidFill>
                          <a:latin typeface="+mn-lt"/>
                          <a:ea typeface="+mn-ea"/>
                          <a:cs typeface="+mn-cs"/>
                        </a:rPr>
                        <a:t>	</a:t>
                      </a:r>
                    </a:p>
                    <a:p>
                      <a:pPr algn="ctr"/>
                      <a:r>
                        <a:rPr lang="tr-TR" sz="1400" b="0" i="0" u="none" strike="noStrike" baseline="0" dirty="0">
                          <a:solidFill>
                            <a:srgbClr val="000000"/>
                          </a:solidFill>
                          <a:latin typeface="+mn-lt"/>
                        </a:rPr>
                        <a:t>	</a:t>
                      </a:r>
                      <a:r>
                        <a:rPr lang="tr-TR" sz="1800" b="0" i="0" u="none" strike="noStrike" baseline="0" dirty="0">
                          <a:solidFill>
                            <a:srgbClr val="000000"/>
                          </a:solidFill>
                          <a:latin typeface="+mn-lt"/>
                        </a:rPr>
                        <a:t>	</a:t>
                      </a:r>
                      <a:r>
                        <a:rPr lang="tr-TR" sz="1800" b="0" i="0" u="none" strike="noStrike" baseline="0" dirty="0">
                          <a:latin typeface="+mn-lt"/>
                        </a:rPr>
                        <a:t>		</a:t>
                      </a:r>
                      <a:endParaRPr lang="tr-TR" sz="1800" b="0" i="0" u="none" strike="noStrike" baseline="0" dirty="0">
                        <a:solidFill>
                          <a:srgbClr val="000000"/>
                        </a:solidFill>
                        <a:latin typeface="+mn-lt"/>
                      </a:endParaRPr>
                    </a:p>
                    <a:p>
                      <a:pPr algn="ctr"/>
                      <a:r>
                        <a:rPr lang="tr-TR" sz="1800" b="0" i="0" u="none" strike="noStrike" baseline="0" dirty="0">
                          <a:solidFill>
                            <a:srgbClr val="000000"/>
                          </a:solidFill>
                          <a:latin typeface="+mn-lt"/>
                        </a:rPr>
                        <a:t>	</a:t>
                      </a:r>
                    </a:p>
                    <a:p>
                      <a:pPr algn="ctr"/>
                      <a:endParaRPr lang="tr-TR" sz="1800"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0" i="0" u="none" strike="noStrike" baseline="0" dirty="0">
                          <a:solidFill>
                            <a:srgbClr val="000000"/>
                          </a:solidFill>
                          <a:latin typeface="+mn-lt"/>
                        </a:rPr>
                        <a:t>Öğrenme-öğretme süreçlerinde öğrenci merkezli yaklaşımlar bulunmamaktadır. </a:t>
                      </a:r>
                      <a:r>
                        <a:rPr lang="tr-TR" sz="1800" b="0" i="0" u="none" strike="noStrike" baseline="0" dirty="0">
                          <a:solidFill>
                            <a:srgbClr val="000000"/>
                          </a:solidFill>
                          <a:latin typeface="+mn-lt"/>
                        </a:rPr>
                        <a:t>	</a:t>
                      </a:r>
                    </a:p>
                    <a:p>
                      <a:pPr algn="ctr"/>
                      <a:r>
                        <a:rPr lang="tr-TR" sz="1800" b="0" i="0" u="none" strike="noStrike" baseline="0" dirty="0">
                          <a:solidFill>
                            <a:srgbClr val="000000"/>
                          </a:solidFill>
                          <a:latin typeface="+mn-lt"/>
                        </a:rPr>
                        <a:t>	</a:t>
                      </a:r>
                    </a:p>
                    <a:p>
                      <a:pPr algn="ctr"/>
                      <a:r>
                        <a:rPr lang="tr-TR" sz="1800" b="0" i="0" u="none" strike="noStrike" baseline="0" dirty="0">
                          <a:solidFill>
                            <a:srgbClr val="000000"/>
                          </a:solidFill>
                          <a:latin typeface="+mn-lt"/>
                        </a:rPr>
                        <a:t>	</a:t>
                      </a:r>
                    </a:p>
                    <a:p>
                      <a:pPr algn="ctr"/>
                      <a:r>
                        <a:rPr lang="tr-TR" sz="1600" b="0" i="0" u="none" strike="noStrike" kern="1200" baseline="0" dirty="0">
                          <a:solidFill>
                            <a:schemeClr val="dk1"/>
                          </a:solidFill>
                          <a:latin typeface="+mn-lt"/>
                          <a:ea typeface="+mn-ea"/>
                          <a:cs typeface="+mn-cs"/>
                        </a:rPr>
                        <a:t>	</a:t>
                      </a:r>
                    </a:p>
                    <a:p>
                      <a:pPr algn="ctr"/>
                      <a:endParaRPr lang="tr-TR" sz="12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b="0" i="0" u="none" strike="noStrike" baseline="0" dirty="0">
                          <a:solidFill>
                            <a:srgbClr val="000000"/>
                          </a:solidFill>
                          <a:latin typeface="+mn-lt"/>
                        </a:rPr>
                        <a:t>Öğrenme-öğretme süreçlerinde öğrenci merkezli yaklaşımlar uygulanmasına yönelik planlamalar vardır. Ancak bu planlar doğrultusunda yapılmış uygulamalar bulunmamaktadır veya tüm alanları kapsamayan uygulamalar vardır. </a:t>
                      </a:r>
                      <a:r>
                        <a:rPr lang="tr-TR" sz="1300" b="0" i="0" u="none" strike="noStrike" baseline="0" dirty="0">
                          <a:solidFill>
                            <a:srgbClr val="000000"/>
                          </a:solidFill>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300" b="0" i="0" u="none" strike="noStrike" baseline="0" dirty="0">
                          <a:solidFill>
                            <a:srgbClr val="000000"/>
                          </a:solidFill>
                          <a:latin typeface="+mn-lt"/>
                        </a:rPr>
                        <a:t>Tüm programlarda öğrenme-öğretme süreçlerinde aktif ve etkileşimli öğrenci katılımını sağlayan güncel, </a:t>
                      </a:r>
                      <a:r>
                        <a:rPr lang="tr-TR" sz="1300" b="0" i="0" u="none" strike="noStrike" baseline="0" dirty="0" err="1">
                          <a:solidFill>
                            <a:srgbClr val="000000"/>
                          </a:solidFill>
                          <a:latin typeface="+mn-lt"/>
                        </a:rPr>
                        <a:t>disiplinlerarası</a:t>
                      </a:r>
                      <a:r>
                        <a:rPr lang="tr-TR" sz="1300" b="0" i="0" u="none" strike="noStrike" baseline="0" dirty="0">
                          <a:solidFill>
                            <a:srgbClr val="000000"/>
                          </a:solidFill>
                          <a:latin typeface="+mn-lt"/>
                        </a:rPr>
                        <a:t> çalışmaya teşvik eden ve araştırma/öğrenme ve öğrenci odaklı öğretim yöntem ve teknikleri uygulanmakta ve bu uygulamalardan bazı sonuçlar elde edilmektedir. Ancak bu uygulamaların sonuçlarının izlenmesi yapılmamaktadır. </a:t>
                      </a:r>
                      <a:r>
                        <a:rPr lang="tr-TR" sz="1200" b="0" i="0" u="none" strike="noStrike" baseline="0" dirty="0">
                          <a:solidFill>
                            <a:srgbClr val="000000"/>
                          </a:solidFill>
                          <a:latin typeface="+mn-lt"/>
                        </a:rPr>
                        <a:t>	</a:t>
                      </a:r>
                    </a:p>
                    <a:p>
                      <a:pPr algn="ctr"/>
                      <a:endParaRPr lang="tr-TR" sz="1200" b="0" i="0" u="none" strike="noStrike" baseline="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b="0" i="0" u="none" strike="noStrike" baseline="0" dirty="0">
                          <a:solidFill>
                            <a:srgbClr val="000000"/>
                          </a:solidFill>
                          <a:latin typeface="+mn-lt"/>
                        </a:rPr>
                        <a:t>Öğrenme-öğretme süreçlerinde aktif ve etkileşimli öğrenci katılımını sağlayan güncel, </a:t>
                      </a:r>
                      <a:r>
                        <a:rPr lang="tr-TR" sz="1400" b="0" i="0" u="none" strike="noStrike" baseline="0" dirty="0" err="1">
                          <a:solidFill>
                            <a:srgbClr val="000000"/>
                          </a:solidFill>
                          <a:latin typeface="+mn-lt"/>
                        </a:rPr>
                        <a:t>disiplinlerarası</a:t>
                      </a:r>
                      <a:r>
                        <a:rPr lang="tr-TR" sz="1400" b="0" i="0" u="none" strike="noStrike" baseline="0" dirty="0">
                          <a:solidFill>
                            <a:srgbClr val="000000"/>
                          </a:solidFill>
                          <a:latin typeface="+mn-lt"/>
                        </a:rPr>
                        <a:t> çalışmaya teşvik eden ve araştırma/öğrenme ve öğrenci odaklı öğretim yaklaşımı uygulamalarından elde edilen bulgular, sistematik olarak izlenerek paydaşlarla birlikte değerlendirilmekte ve izlem sonuçlarına göre önlem alınmaktadır.</a:t>
                      </a:r>
                      <a:r>
                        <a:rPr lang="tr-TR" sz="1100" b="0" i="0" u="none" strike="noStrike" baseline="0" dirty="0">
                          <a:solidFill>
                            <a:srgbClr val="000000"/>
                          </a:solidFill>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b="0" i="0" u="none" strike="noStrike" baseline="0" dirty="0">
                          <a:solidFill>
                            <a:srgbClr val="000000"/>
                          </a:solidFill>
                          <a:latin typeface="+mn-lt"/>
                        </a:rPr>
                        <a:t>Kurumsal amaçlar doğrultusunda ve sürdürülebilir şekilde yürütülen öğretim yöntem ve tekniklerine ilişkin olgunlaşmış uygulamalar kurumun tamamında benimsenmiştir; kurumun bu kapsamda kendine özgü ve yenilikçi birçok uygulaması bulunmakta ve bu uygulamaların bir kısmı diğer kurumlar tarafından örnek alınmaktadır.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903891"/>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25</a:t>
            </a:fld>
            <a:endParaRPr lang="tr-TR"/>
          </a:p>
        </p:txBody>
      </p:sp>
    </p:spTree>
    <p:extLst>
      <p:ext uri="{BB962C8B-B14F-4D97-AF65-F5344CB8AC3E}">
        <p14:creationId xmlns:p14="http://schemas.microsoft.com/office/powerpoint/2010/main" val="489950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400" dirty="0">
                <a:solidFill>
                  <a:prstClr val="white"/>
                </a:solidFill>
                <a:latin typeface="Calibri" panose="020F0502020204030204" pitchFamily="34" charset="0"/>
                <a:cs typeface="Calibri" panose="020F0502020204030204" pitchFamily="34" charset="0"/>
              </a:rPr>
              <a:t>Eğitim ve Öğretim Örnek: </a:t>
            </a:r>
            <a:r>
              <a:rPr lang="tr-TR" dirty="0"/>
              <a:t>B.6.Programların İzlenmesi ve Güncellenmesi</a:t>
            </a:r>
          </a:p>
        </p:txBody>
      </p:sp>
      <p:graphicFrame>
        <p:nvGraphicFramePr>
          <p:cNvPr id="5" name="Table 4"/>
          <p:cNvGraphicFramePr>
            <a:graphicFrameLocks noGrp="1"/>
          </p:cNvGraphicFramePr>
          <p:nvPr>
            <p:ph idx="1"/>
            <p:extLst>
              <p:ext uri="{D42A27DB-BD31-4B8C-83A1-F6EECF244321}">
                <p14:modId xmlns:p14="http://schemas.microsoft.com/office/powerpoint/2010/main" val="3677324533"/>
              </p:ext>
            </p:extLst>
          </p:nvPr>
        </p:nvGraphicFramePr>
        <p:xfrm>
          <a:off x="45720" y="889347"/>
          <a:ext cx="12045836" cy="5938244"/>
        </p:xfrm>
        <a:graphic>
          <a:graphicData uri="http://schemas.openxmlformats.org/drawingml/2006/table">
            <a:tbl>
              <a:tblPr firstRow="1" bandRow="1">
                <a:tableStyleId>{5C22544A-7EE6-4342-B048-85BDC9FD1C3A}</a:tableStyleId>
              </a:tblPr>
              <a:tblGrid>
                <a:gridCol w="1173480">
                  <a:extLst>
                    <a:ext uri="{9D8B030D-6E8A-4147-A177-3AD203B41FA5}">
                      <a16:colId xmlns:a16="http://schemas.microsoft.com/office/drawing/2014/main" val="1470744368"/>
                    </a:ext>
                  </a:extLst>
                </a:gridCol>
                <a:gridCol w="1432560">
                  <a:extLst>
                    <a:ext uri="{9D8B030D-6E8A-4147-A177-3AD203B41FA5}">
                      <a16:colId xmlns:a16="http://schemas.microsoft.com/office/drawing/2014/main" val="5752337"/>
                    </a:ext>
                  </a:extLst>
                </a:gridCol>
                <a:gridCol w="1569720">
                  <a:extLst>
                    <a:ext uri="{9D8B030D-6E8A-4147-A177-3AD203B41FA5}">
                      <a16:colId xmlns:a16="http://schemas.microsoft.com/office/drawing/2014/main" val="2085870511"/>
                    </a:ext>
                  </a:extLst>
                </a:gridCol>
                <a:gridCol w="1615440">
                  <a:extLst>
                    <a:ext uri="{9D8B030D-6E8A-4147-A177-3AD203B41FA5}">
                      <a16:colId xmlns:a16="http://schemas.microsoft.com/office/drawing/2014/main" val="2480985629"/>
                    </a:ext>
                  </a:extLst>
                </a:gridCol>
                <a:gridCol w="1539240">
                  <a:extLst>
                    <a:ext uri="{9D8B030D-6E8A-4147-A177-3AD203B41FA5}">
                      <a16:colId xmlns:a16="http://schemas.microsoft.com/office/drawing/2014/main" val="767939208"/>
                    </a:ext>
                  </a:extLst>
                </a:gridCol>
                <a:gridCol w="1752600">
                  <a:extLst>
                    <a:ext uri="{9D8B030D-6E8A-4147-A177-3AD203B41FA5}">
                      <a16:colId xmlns:a16="http://schemas.microsoft.com/office/drawing/2014/main" val="4230749218"/>
                    </a:ext>
                  </a:extLst>
                </a:gridCol>
                <a:gridCol w="1341120">
                  <a:extLst>
                    <a:ext uri="{9D8B030D-6E8A-4147-A177-3AD203B41FA5}">
                      <a16:colId xmlns:a16="http://schemas.microsoft.com/office/drawing/2014/main" val="1644269397"/>
                    </a:ext>
                  </a:extLst>
                </a:gridCol>
                <a:gridCol w="1621676">
                  <a:extLst>
                    <a:ext uri="{9D8B030D-6E8A-4147-A177-3AD203B41FA5}">
                      <a16:colId xmlns:a16="http://schemas.microsoft.com/office/drawing/2014/main" val="4166042231"/>
                    </a:ext>
                  </a:extLst>
                </a:gridCol>
              </a:tblGrid>
              <a:tr h="1488164">
                <a:tc>
                  <a:txBody>
                    <a:bodyPr/>
                    <a:lstStyle/>
                    <a:p>
                      <a:pPr marL="0" algn="ctr" defTabSz="914400" rtl="0" eaLnBrk="1" latinLnBrk="0" hangingPunct="1"/>
                      <a:r>
                        <a:rPr lang="en-GB" sz="1400" b="1" kern="1200" dirty="0" err="1">
                          <a:solidFill>
                            <a:schemeClr val="tx1"/>
                          </a:solidFill>
                          <a:latin typeface="+mn-lt"/>
                          <a:ea typeface="+mn-ea"/>
                          <a:cs typeface="+mn-cs"/>
                        </a:rPr>
                        <a:t>Başlık</a:t>
                      </a:r>
                      <a:endParaRPr lang="tr-TR" sz="14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400" b="1" dirty="0">
                          <a:solidFill>
                            <a:schemeClr val="tx1"/>
                          </a:solidFill>
                        </a:rPr>
                        <a:t>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400" b="1" dirty="0">
                          <a:solidFill>
                            <a:schemeClr val="tx1"/>
                          </a:solidFill>
                        </a:rPr>
                        <a:t>Alt 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1" dirty="0">
                          <a:solidFill>
                            <a:schemeClr val="tx1"/>
                          </a:solidFill>
                        </a:rPr>
                        <a:t>Çalışma</a:t>
                      </a:r>
                    </a:p>
                    <a:p>
                      <a:pPr algn="ctr"/>
                      <a:r>
                        <a:rPr lang="tr-TR" sz="1400" b="1" dirty="0">
                          <a:solidFill>
                            <a:schemeClr val="tx1"/>
                          </a:solidFill>
                        </a:rPr>
                        <a:t>Bulunmamak</a:t>
                      </a:r>
                      <a:r>
                        <a:rPr lang="en-GB" sz="1400" b="1" dirty="0">
                          <a:solidFill>
                            <a:schemeClr val="tx1"/>
                          </a:solidFill>
                        </a:rPr>
                        <a:t>t</a:t>
                      </a:r>
                      <a:r>
                        <a:rPr lang="tr-TR" sz="1400" b="1" dirty="0">
                          <a:solidFill>
                            <a:schemeClr val="tx1"/>
                          </a:solidFill>
                        </a:rPr>
                        <a:t>adır</a:t>
                      </a:r>
                      <a:endParaRPr lang="en-GB" sz="1400" b="1" baseline="0" dirty="0">
                        <a:solidFill>
                          <a:schemeClr val="tx1"/>
                        </a:solidFill>
                      </a:endParaRPr>
                    </a:p>
                    <a:p>
                      <a:pPr algn="ctr"/>
                      <a:r>
                        <a:rPr lang="en-GB" sz="1400" b="1" baseline="0" dirty="0">
                          <a:solidFill>
                            <a:schemeClr val="tx1"/>
                          </a:solidFill>
                        </a:rPr>
                        <a:t>(1)</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endParaRPr lang="en-GB" sz="1400" b="1" dirty="0">
                        <a:solidFill>
                          <a:schemeClr val="tx1"/>
                        </a:solidFill>
                      </a:endParaRPr>
                    </a:p>
                    <a:p>
                      <a:pPr algn="ctr"/>
                      <a:r>
                        <a:rPr lang="en-GB" sz="1400" b="1" dirty="0">
                          <a:solidFill>
                            <a:schemeClr val="tx1"/>
                          </a:solidFill>
                        </a:rPr>
                        <a:t>(2)</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 ve Uygulama</a:t>
                      </a:r>
                      <a:endParaRPr lang="en-GB" sz="1400" b="1" dirty="0">
                        <a:solidFill>
                          <a:schemeClr val="tx1"/>
                        </a:solidFill>
                      </a:endParaRPr>
                    </a:p>
                    <a:p>
                      <a:pPr algn="ctr"/>
                      <a:r>
                        <a:rPr lang="en-GB" sz="1400" b="1" dirty="0">
                          <a:solidFill>
                            <a:schemeClr val="tx1"/>
                          </a:solidFill>
                        </a:rPr>
                        <a:t>(3)</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p>
                    <a:p>
                      <a:pPr algn="ctr"/>
                      <a:r>
                        <a:rPr lang="tr-TR" sz="1400" b="1" dirty="0">
                          <a:solidFill>
                            <a:schemeClr val="tx1"/>
                          </a:solidFill>
                        </a:rPr>
                        <a:t>Uygulama, Kontrol</a:t>
                      </a:r>
                    </a:p>
                    <a:p>
                      <a:pPr algn="ctr"/>
                      <a:r>
                        <a:rPr lang="tr-TR" sz="1400" b="1" dirty="0">
                          <a:solidFill>
                            <a:schemeClr val="tx1"/>
                          </a:solidFill>
                        </a:rPr>
                        <a:t>Etme ve Önlem</a:t>
                      </a:r>
                    </a:p>
                    <a:p>
                      <a:pPr algn="ctr"/>
                      <a:r>
                        <a:rPr lang="tr-TR" sz="1400" b="1" dirty="0">
                          <a:solidFill>
                            <a:schemeClr val="tx1"/>
                          </a:solidFill>
                        </a:rPr>
                        <a:t>Alma</a:t>
                      </a:r>
                      <a:r>
                        <a:rPr lang="en-GB" sz="1400" b="1" dirty="0">
                          <a:solidFill>
                            <a:schemeClr val="tx1"/>
                          </a:solidFill>
                        </a:rPr>
                        <a:t> </a:t>
                      </a:r>
                    </a:p>
                    <a:p>
                      <a:pPr algn="ctr"/>
                      <a:r>
                        <a:rPr lang="en-GB" sz="1400" b="1" dirty="0">
                          <a:solidFill>
                            <a:schemeClr val="tx1"/>
                          </a:solidFill>
                        </a:rPr>
                        <a:t>(4)</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Örnek Gösterilebilir</a:t>
                      </a:r>
                    </a:p>
                    <a:p>
                      <a:pPr algn="ctr"/>
                      <a:r>
                        <a:rPr lang="en-GB" sz="1400" b="1" dirty="0">
                          <a:solidFill>
                            <a:schemeClr val="tx1"/>
                          </a:solidFill>
                        </a:rPr>
                        <a:t>(5)</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00573622"/>
                  </a:ext>
                </a:extLst>
              </a:tr>
              <a:tr h="4343970">
                <a:tc>
                  <a:txBody>
                    <a:bodyPr/>
                    <a:lstStyle/>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800" b="1" kern="1200" dirty="0">
                        <a:solidFill>
                          <a:schemeClr val="tx1"/>
                        </a:solidFill>
                        <a:latin typeface="+mn-lt"/>
                        <a:ea typeface="+mn-ea"/>
                        <a:cs typeface="+mn-cs"/>
                      </a:endParaRPr>
                    </a:p>
                    <a:p>
                      <a:pPr marL="0" algn="ctr" defTabSz="914400" rtl="0" eaLnBrk="1" latinLnBrk="0" hangingPunct="1"/>
                      <a:r>
                        <a:rPr lang="tr-TR" sz="1800" b="1" kern="1200" dirty="0">
                          <a:solidFill>
                            <a:schemeClr val="tx1"/>
                          </a:solidFill>
                          <a:latin typeface="+mn-lt"/>
                          <a:ea typeface="+mn-ea"/>
                          <a:cs typeface="+mn-cs"/>
                        </a:rPr>
                        <a:t>EĞİTİM </a:t>
                      </a:r>
                    </a:p>
                    <a:p>
                      <a:pPr marL="0" algn="ctr" defTabSz="914400" rtl="0" eaLnBrk="1" latinLnBrk="0" hangingPunct="1"/>
                      <a:r>
                        <a:rPr lang="tr-TR" sz="1800" b="1" kern="1200" dirty="0">
                          <a:solidFill>
                            <a:schemeClr val="tx1"/>
                          </a:solidFill>
                          <a:latin typeface="+mn-lt"/>
                          <a:ea typeface="+mn-ea"/>
                          <a:cs typeface="+mn-cs"/>
                        </a:rPr>
                        <a:t>VE </a:t>
                      </a:r>
                    </a:p>
                    <a:p>
                      <a:pPr marL="0" algn="ctr" defTabSz="914400" rtl="0" eaLnBrk="1" latinLnBrk="0" hangingPunct="1"/>
                      <a:r>
                        <a:rPr lang="tr-TR" sz="1800" b="1" kern="1200" dirty="0">
                          <a:solidFill>
                            <a:schemeClr val="tx1"/>
                          </a:solidFill>
                          <a:latin typeface="+mn-lt"/>
                          <a:ea typeface="+mn-ea"/>
                          <a:cs typeface="+mn-cs"/>
                        </a:rPr>
                        <a:t>ÖĞRETİM</a:t>
                      </a:r>
                    </a:p>
                    <a:p>
                      <a:pPr marL="0" algn="ctr" defTabSz="914400" rtl="0" eaLnBrk="1" latinLnBrk="0" hangingPunct="1"/>
                      <a:r>
                        <a:rPr lang="tr-TR" sz="1600" b="1" kern="1200" dirty="0">
                          <a:solidFill>
                            <a:srgbClr val="FF0000"/>
                          </a:solidFill>
                          <a:latin typeface="+mn-lt"/>
                          <a:ea typeface="+mn-ea"/>
                          <a:cs typeface="+mn-cs"/>
                        </a:rPr>
                        <a:t>(400 Puan)</a:t>
                      </a:r>
                      <a:endParaRPr lang="en-GB" sz="1600" b="1" kern="1200" dirty="0">
                        <a:solidFill>
                          <a:srgbClr val="FF000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600" b="1" dirty="0"/>
                        <a:t>B.6. Programların İzlenmesi ve Güncellenmesi </a:t>
                      </a:r>
                    </a:p>
                    <a:p>
                      <a:pPr algn="ctr"/>
                      <a:r>
                        <a:rPr lang="tr-TR" sz="1200" dirty="0"/>
                        <a:t>(Kurum, programlarının eğitim-öğretim amaçlarına ulaştığından, öğrencilerin ve toplumun ihtiyaçlarına cevap verdiğinden emin olmak için programlarını periyodik olarak gözden geçirmeli ve güncellemelidir. Mezunlarını düzenli olarak izlemelidir.)</a:t>
                      </a:r>
                      <a:endParaRPr lang="tr-TR" sz="1200" b="1" i="0" u="none" strike="noStrike" baseline="0" dirty="0">
                        <a:solidFill>
                          <a:srgbClr val="000000"/>
                        </a:solidFill>
                        <a:latin typeface="+mn-lt"/>
                      </a:endParaRPr>
                    </a:p>
                    <a:p>
                      <a:pPr algn="ctr"/>
                      <a:r>
                        <a:rPr lang="tr-TR" sz="1400" b="1" i="0" u="none" strike="noStrike" baseline="0" dirty="0">
                          <a:solidFill>
                            <a:srgbClr val="FF0000"/>
                          </a:solidFill>
                          <a:latin typeface="+mn-lt"/>
                        </a:rPr>
                        <a:t> (80 Puan)</a:t>
                      </a:r>
                      <a:r>
                        <a:rPr lang="tr-TR" sz="1200" b="1" i="0" u="none" strike="noStrike" baseline="0" dirty="0">
                          <a:solidFill>
                            <a:srgbClr val="FF0000"/>
                          </a:solidFill>
                          <a:latin typeface="+mn-lt"/>
                        </a:rPr>
                        <a:t>	</a:t>
                      </a:r>
                    </a:p>
                    <a:p>
                      <a:pPr algn="ctr"/>
                      <a:r>
                        <a:rPr lang="tr-TR" sz="1200" b="0" i="0" u="none" strike="noStrike" baseline="0" dirty="0">
                          <a:solidFill>
                            <a:schemeClr val="tx1"/>
                          </a:solidFill>
                          <a:latin typeface="+mn-lt"/>
                        </a:rPr>
                        <a:t>(2 alt ölçüt)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600" b="1" dirty="0"/>
                        <a:t>B.6.1. Program Çıktılarının İzlenmesi ve Güncellenmesi </a:t>
                      </a:r>
                    </a:p>
                    <a:p>
                      <a:pPr algn="ctr"/>
                      <a:r>
                        <a:rPr lang="tr-TR" sz="1600" dirty="0"/>
                        <a:t>*Hazırlık okullarındaki dil eğitim programlarını da kapsamaktadır.</a:t>
                      </a:r>
                      <a:endParaRPr lang="tr-TR" sz="1600" dirty="0">
                        <a:latin typeface="+mn-lt"/>
                      </a:endParaRPr>
                    </a:p>
                    <a:p>
                      <a:pPr algn="ctr"/>
                      <a:endParaRPr lang="tr-TR" sz="1400" b="1" dirty="0">
                        <a:latin typeface="+mn-lt"/>
                      </a:endParaRPr>
                    </a:p>
                    <a:p>
                      <a:pPr algn="ctr"/>
                      <a:endParaRPr lang="tr-TR" sz="1800" b="1" i="0" u="none" strike="noStrike" baseline="0" dirty="0">
                        <a:solidFill>
                          <a:srgbClr val="000000"/>
                        </a:solidFill>
                        <a:latin typeface="+mn-lt"/>
                      </a:endParaRPr>
                    </a:p>
                    <a:p>
                      <a:pPr algn="ctr"/>
                      <a:endParaRPr lang="tr-TR" sz="1800" b="1" i="0" u="none" strike="noStrike" baseline="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dirty="0"/>
                        <a:t>Program çıktılarının izlenmesine ve güncellenmesine ilişkin herhangi bir mekanizma bulunmamaktadır.</a:t>
                      </a:r>
                      <a:endParaRPr lang="tr-TR" sz="13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dirty="0"/>
                        <a:t>Program çıktılarının izlenmesine ve güncellenmesine ilişkin mekanizmalar (süreç ve performans göstergeleri) oluşturulmuştur. Ancak hiçbir uygulama bulunmamaktadır veya tüm programları kapsamamaktadır.</a:t>
                      </a:r>
                      <a:endParaRPr lang="tr-TR" sz="1300" b="0" i="0" u="none" strike="noStrike" baseline="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dirty="0"/>
                        <a:t>Tüm programlarda program çıktılarının izlenmesine ilişkin uygulamalar gerçekleştirilmiş ve bazı sonuçlar elde edilmiştir. Ancak bu sonuçların değerlendirilmesi, karar almalarda ve güncellemelerde kullanılması gerçekleştirilmemiştir. </a:t>
                      </a:r>
                      <a:endParaRPr lang="tr-TR" sz="1400" b="0" i="0" u="none" strike="noStrike" baseline="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300" dirty="0"/>
                        <a:t>Kurumda tüm programların çıktıları sistematik olarak (yıllık ve program süresinin sonunda periyodik olarak) ve kurumsal amaçlar doğrultusunda (eğitim-öğretim politikası ve amaçları) izlenmektedir. Bu izleme sonuçları paydaşlarla birlikte değerlendirilerek güncellemeler yapılmaktadır.</a:t>
                      </a:r>
                      <a:endParaRPr lang="tr-TR" sz="1300" b="0" i="0" u="none" strike="noStrike" baseline="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dirty="0"/>
                        <a:t>Kurumda tüm programların çıktılarının, kurumsal amaçlar doğrultusunda ve sürdürülebilir şekilde izlenmesi güvence altına alınmıştır; kurumun bu kapsamda kendine özgü ve yenilikçi birçok uygulaması bulunmakta ve bu uygulamaların bir kısmı diğer kurumlar tarafından örnek alınmaktadır.</a:t>
                      </a:r>
                      <a:endParaRPr lang="tr-TR" sz="1400" b="0" i="0" u="none" strike="noStrike" baseline="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903891"/>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26</a:t>
            </a:fld>
            <a:endParaRPr lang="tr-TR"/>
          </a:p>
        </p:txBody>
      </p:sp>
    </p:spTree>
    <p:extLst>
      <p:ext uri="{BB962C8B-B14F-4D97-AF65-F5344CB8AC3E}">
        <p14:creationId xmlns:p14="http://schemas.microsoft.com/office/powerpoint/2010/main" val="3146867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solidFill>
                  <a:prstClr val="white"/>
                </a:solidFill>
              </a:rPr>
              <a:t>Araştırma ve Geliştirme Örnek: C.2. Araştırma Kaynakları</a:t>
            </a:r>
            <a:endParaRPr lang="tr-TR" dirty="0"/>
          </a:p>
        </p:txBody>
      </p:sp>
      <p:graphicFrame>
        <p:nvGraphicFramePr>
          <p:cNvPr id="5" name="Table 4"/>
          <p:cNvGraphicFramePr>
            <a:graphicFrameLocks noGrp="1"/>
          </p:cNvGraphicFramePr>
          <p:nvPr>
            <p:ph idx="1"/>
            <p:extLst>
              <p:ext uri="{D42A27DB-BD31-4B8C-83A1-F6EECF244321}">
                <p14:modId xmlns:p14="http://schemas.microsoft.com/office/powerpoint/2010/main" val="2295656025"/>
              </p:ext>
            </p:extLst>
          </p:nvPr>
        </p:nvGraphicFramePr>
        <p:xfrm>
          <a:off x="45720" y="889349"/>
          <a:ext cx="12100560" cy="5858540"/>
        </p:xfrm>
        <a:graphic>
          <a:graphicData uri="http://schemas.openxmlformats.org/drawingml/2006/table">
            <a:tbl>
              <a:tblPr firstRow="1" bandRow="1">
                <a:tableStyleId>{5C22544A-7EE6-4342-B048-85BDC9FD1C3A}</a:tableStyleId>
              </a:tblPr>
              <a:tblGrid>
                <a:gridCol w="1386840">
                  <a:extLst>
                    <a:ext uri="{9D8B030D-6E8A-4147-A177-3AD203B41FA5}">
                      <a16:colId xmlns:a16="http://schemas.microsoft.com/office/drawing/2014/main" val="1470744368"/>
                    </a:ext>
                  </a:extLst>
                </a:gridCol>
                <a:gridCol w="1087833">
                  <a:extLst>
                    <a:ext uri="{9D8B030D-6E8A-4147-A177-3AD203B41FA5}">
                      <a16:colId xmlns:a16="http://schemas.microsoft.com/office/drawing/2014/main" val="5752337"/>
                    </a:ext>
                  </a:extLst>
                </a:gridCol>
                <a:gridCol w="1167687">
                  <a:extLst>
                    <a:ext uri="{9D8B030D-6E8A-4147-A177-3AD203B41FA5}">
                      <a16:colId xmlns:a16="http://schemas.microsoft.com/office/drawing/2014/main" val="2085870511"/>
                    </a:ext>
                  </a:extLst>
                </a:gridCol>
                <a:gridCol w="1645920">
                  <a:extLst>
                    <a:ext uri="{9D8B030D-6E8A-4147-A177-3AD203B41FA5}">
                      <a16:colId xmlns:a16="http://schemas.microsoft.com/office/drawing/2014/main" val="2480985629"/>
                    </a:ext>
                  </a:extLst>
                </a:gridCol>
                <a:gridCol w="1463040">
                  <a:extLst>
                    <a:ext uri="{9D8B030D-6E8A-4147-A177-3AD203B41FA5}">
                      <a16:colId xmlns:a16="http://schemas.microsoft.com/office/drawing/2014/main" val="767939208"/>
                    </a:ext>
                  </a:extLst>
                </a:gridCol>
                <a:gridCol w="1831196">
                  <a:extLst>
                    <a:ext uri="{9D8B030D-6E8A-4147-A177-3AD203B41FA5}">
                      <a16:colId xmlns:a16="http://schemas.microsoft.com/office/drawing/2014/main" val="4230749218"/>
                    </a:ext>
                  </a:extLst>
                </a:gridCol>
                <a:gridCol w="1597804">
                  <a:extLst>
                    <a:ext uri="{9D8B030D-6E8A-4147-A177-3AD203B41FA5}">
                      <a16:colId xmlns:a16="http://schemas.microsoft.com/office/drawing/2014/main" val="1644269397"/>
                    </a:ext>
                  </a:extLst>
                </a:gridCol>
                <a:gridCol w="1920240">
                  <a:extLst>
                    <a:ext uri="{9D8B030D-6E8A-4147-A177-3AD203B41FA5}">
                      <a16:colId xmlns:a16="http://schemas.microsoft.com/office/drawing/2014/main" val="4166042231"/>
                    </a:ext>
                  </a:extLst>
                </a:gridCol>
              </a:tblGrid>
              <a:tr h="1499900">
                <a:tc>
                  <a:txBody>
                    <a:bodyPr/>
                    <a:lstStyle/>
                    <a:p>
                      <a:pPr marL="0" algn="ctr" defTabSz="914400" rtl="0" eaLnBrk="1" latinLnBrk="0" hangingPunct="1"/>
                      <a:r>
                        <a:rPr lang="en-GB" sz="1400" b="1" kern="1200" dirty="0" err="1">
                          <a:solidFill>
                            <a:schemeClr val="tx1"/>
                          </a:solidFill>
                          <a:latin typeface="+mn-lt"/>
                          <a:ea typeface="+mn-ea"/>
                          <a:cs typeface="+mn-cs"/>
                        </a:rPr>
                        <a:t>Başlık</a:t>
                      </a:r>
                      <a:endParaRPr lang="tr-TR" sz="14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400" b="1" dirty="0">
                          <a:solidFill>
                            <a:schemeClr val="tx1"/>
                          </a:solidFill>
                        </a:rPr>
                        <a:t>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400" b="1" dirty="0">
                          <a:solidFill>
                            <a:schemeClr val="tx1"/>
                          </a:solidFill>
                        </a:rPr>
                        <a:t>Alt 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1" dirty="0">
                          <a:solidFill>
                            <a:schemeClr val="tx1"/>
                          </a:solidFill>
                        </a:rPr>
                        <a:t>Çalışma</a:t>
                      </a:r>
                    </a:p>
                    <a:p>
                      <a:pPr algn="ctr"/>
                      <a:r>
                        <a:rPr lang="tr-TR" sz="1400" b="1" dirty="0">
                          <a:solidFill>
                            <a:schemeClr val="tx1"/>
                          </a:solidFill>
                        </a:rPr>
                        <a:t>Bulunmamak</a:t>
                      </a:r>
                      <a:r>
                        <a:rPr lang="en-GB" sz="1400" b="1" dirty="0">
                          <a:solidFill>
                            <a:schemeClr val="tx1"/>
                          </a:solidFill>
                        </a:rPr>
                        <a:t>t</a:t>
                      </a:r>
                      <a:r>
                        <a:rPr lang="tr-TR" sz="1400" b="1" dirty="0">
                          <a:solidFill>
                            <a:schemeClr val="tx1"/>
                          </a:solidFill>
                        </a:rPr>
                        <a:t>adır</a:t>
                      </a:r>
                      <a:endParaRPr lang="en-GB" sz="1400" b="1" baseline="0" dirty="0">
                        <a:solidFill>
                          <a:schemeClr val="tx1"/>
                        </a:solidFill>
                      </a:endParaRPr>
                    </a:p>
                    <a:p>
                      <a:pPr algn="ctr"/>
                      <a:r>
                        <a:rPr lang="en-GB" sz="1400" b="1" baseline="0" dirty="0">
                          <a:solidFill>
                            <a:schemeClr val="tx1"/>
                          </a:solidFill>
                        </a:rPr>
                        <a:t>(1)</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endParaRPr lang="en-GB" sz="1400" b="1" dirty="0">
                        <a:solidFill>
                          <a:schemeClr val="tx1"/>
                        </a:solidFill>
                      </a:endParaRPr>
                    </a:p>
                    <a:p>
                      <a:pPr algn="ctr"/>
                      <a:r>
                        <a:rPr lang="en-GB" sz="1400" b="1" dirty="0">
                          <a:solidFill>
                            <a:schemeClr val="tx1"/>
                          </a:solidFill>
                        </a:rPr>
                        <a:t>(2)</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 ve Uygulama</a:t>
                      </a:r>
                      <a:endParaRPr lang="en-GB" sz="1400" b="1" dirty="0">
                        <a:solidFill>
                          <a:schemeClr val="tx1"/>
                        </a:solidFill>
                      </a:endParaRPr>
                    </a:p>
                    <a:p>
                      <a:pPr algn="ctr"/>
                      <a:r>
                        <a:rPr lang="en-GB" sz="1400" b="1" dirty="0">
                          <a:solidFill>
                            <a:schemeClr val="tx1"/>
                          </a:solidFill>
                        </a:rPr>
                        <a:t>(3)</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p>
                    <a:p>
                      <a:pPr algn="ctr"/>
                      <a:r>
                        <a:rPr lang="tr-TR" sz="1400" b="1" dirty="0">
                          <a:solidFill>
                            <a:schemeClr val="tx1"/>
                          </a:solidFill>
                        </a:rPr>
                        <a:t>Uygulama, Kontrol</a:t>
                      </a:r>
                    </a:p>
                    <a:p>
                      <a:pPr algn="ctr"/>
                      <a:r>
                        <a:rPr lang="tr-TR" sz="1400" b="1" dirty="0">
                          <a:solidFill>
                            <a:schemeClr val="tx1"/>
                          </a:solidFill>
                        </a:rPr>
                        <a:t>Etme ve Önlem</a:t>
                      </a:r>
                    </a:p>
                    <a:p>
                      <a:pPr algn="ctr"/>
                      <a:r>
                        <a:rPr lang="tr-TR" sz="1400" b="1" dirty="0">
                          <a:solidFill>
                            <a:schemeClr val="tx1"/>
                          </a:solidFill>
                        </a:rPr>
                        <a:t>Alma</a:t>
                      </a:r>
                      <a:r>
                        <a:rPr lang="en-GB" sz="1400" b="1" dirty="0">
                          <a:solidFill>
                            <a:schemeClr val="tx1"/>
                          </a:solidFill>
                        </a:rPr>
                        <a:t> </a:t>
                      </a:r>
                    </a:p>
                    <a:p>
                      <a:pPr algn="ctr"/>
                      <a:r>
                        <a:rPr lang="en-GB" sz="1400" b="1" dirty="0">
                          <a:solidFill>
                            <a:schemeClr val="tx1"/>
                          </a:solidFill>
                        </a:rPr>
                        <a:t>(4)</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Örnek Gösterilebilir</a:t>
                      </a:r>
                    </a:p>
                    <a:p>
                      <a:pPr algn="ctr"/>
                      <a:r>
                        <a:rPr lang="en-GB" sz="1400" b="1" dirty="0">
                          <a:solidFill>
                            <a:schemeClr val="tx1"/>
                          </a:solidFill>
                        </a:rPr>
                        <a:t>(5)</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00573622"/>
                  </a:ext>
                </a:extLst>
              </a:tr>
              <a:tr h="4332232">
                <a:tc>
                  <a:txBody>
                    <a:bodyPr/>
                    <a:lstStyle/>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r>
                        <a:rPr lang="tr-TR" sz="1800" b="1" kern="1200" dirty="0">
                          <a:solidFill>
                            <a:schemeClr val="tx1"/>
                          </a:solidFill>
                          <a:latin typeface="+mn-lt"/>
                          <a:ea typeface="+mn-ea"/>
                          <a:cs typeface="+mn-cs"/>
                        </a:rPr>
                        <a:t>ARAŞTIRMA</a:t>
                      </a:r>
                      <a:r>
                        <a:rPr lang="tr-TR" sz="1800" b="1" kern="1200" baseline="0" dirty="0">
                          <a:solidFill>
                            <a:schemeClr val="tx1"/>
                          </a:solidFill>
                          <a:latin typeface="+mn-lt"/>
                          <a:ea typeface="+mn-ea"/>
                          <a:cs typeface="+mn-cs"/>
                        </a:rPr>
                        <a:t> VE GELİŞTİRME</a:t>
                      </a:r>
                    </a:p>
                    <a:p>
                      <a:pPr marL="0" algn="ctr" defTabSz="914400" rtl="0" eaLnBrk="1" latinLnBrk="0" hangingPunct="1"/>
                      <a:r>
                        <a:rPr lang="tr-TR" sz="1600" b="1" kern="1200" dirty="0">
                          <a:solidFill>
                            <a:srgbClr val="FF0000"/>
                          </a:solidFill>
                          <a:latin typeface="+mn-lt"/>
                          <a:ea typeface="+mn-ea"/>
                          <a:cs typeface="+mn-cs"/>
                        </a:rPr>
                        <a:t>(150 Puan)</a:t>
                      </a:r>
                      <a:endParaRPr lang="en-GB" sz="1600" b="1" kern="1200" dirty="0">
                        <a:solidFill>
                          <a:srgbClr val="FF000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endParaRPr lang="tr-TR" sz="1400" b="1" dirty="0"/>
                    </a:p>
                    <a:p>
                      <a:pPr algn="ctr"/>
                      <a:r>
                        <a:rPr lang="tr-TR" sz="1600" b="1" dirty="0"/>
                        <a:t>C.2. Araştırma Kaynakları </a:t>
                      </a:r>
                    </a:p>
                    <a:p>
                      <a:pPr algn="ctr"/>
                      <a:r>
                        <a:rPr lang="tr-TR" sz="1400" b="1" i="0" u="none" strike="noStrike" baseline="0" dirty="0">
                          <a:solidFill>
                            <a:srgbClr val="FF0000"/>
                          </a:solidFill>
                          <a:latin typeface="+mn-lt"/>
                        </a:rPr>
                        <a:t>  (40 Puan)</a:t>
                      </a:r>
                    </a:p>
                    <a:p>
                      <a:pPr algn="ctr"/>
                      <a:r>
                        <a:rPr lang="tr-TR" sz="1400" b="0" i="0" u="none" strike="noStrike" baseline="0" dirty="0">
                          <a:solidFill>
                            <a:schemeClr val="tx1"/>
                          </a:solidFill>
                          <a:latin typeface="+mn-lt"/>
                        </a:rPr>
                        <a:t>(4 alt ölçüt)</a:t>
                      </a:r>
                      <a:r>
                        <a:rPr lang="tr-TR" sz="1400" b="0" i="0" u="none" strike="noStrike" baseline="0" dirty="0">
                          <a:solidFill>
                            <a:srgbClr val="FF0000"/>
                          </a:solidFill>
                          <a:latin typeface="+mn-lt"/>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endParaRPr lang="tr-TR" sz="1400" b="1" i="0" u="none" strike="noStrike" baseline="0" dirty="0">
                        <a:solidFill>
                          <a:srgbClr val="000000"/>
                        </a:solidFill>
                        <a:latin typeface="+mn-lt"/>
                      </a:endParaRPr>
                    </a:p>
                    <a:p>
                      <a:pPr algn="ctr"/>
                      <a:r>
                        <a:rPr lang="tr-TR" sz="1600" b="1" dirty="0"/>
                        <a:t>C.2.3. Üniversite Dışı Kaynaklara Yönelim </a:t>
                      </a:r>
                      <a:r>
                        <a:rPr lang="tr-TR" sz="1600" b="0" dirty="0"/>
                        <a:t>(Destek birimleri, yöntemleri)</a:t>
                      </a:r>
                      <a:endParaRPr lang="tr-TR" sz="1600" b="0" i="0" u="none" strike="noStrike" baseline="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dirty="0"/>
                        <a:t>Kurumun araştırma ve geliştirme faaliyetleri için üniversite dışı kaynaklara herhangi bir yönelimi bulunmamaktadır.</a:t>
                      </a:r>
                      <a:endParaRPr lang="tr-TR" sz="1300" b="1"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dirty="0"/>
                        <a:t>Kurumun üniversite dışı kaynakların kullanımına ilişkin yöntem ve destek birimlerin oluşturulmasına ilişkin planları bulunmaktadır. Ancak bu planlar doğrultusunda yapılmış uygulamalar bulunmamaktadır veya tüm birimleri kapsamayan uygulamalar bulunmaktadır.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dirty="0"/>
                        <a:t>Kurumun araştırma ve geliştirme faaliyetlerini kurumsal amaçlar doğrultusunda sürdürebilmek için üniversite dışı kaynakların kullanımını desteklemek üzere yöntem ve destek birimleri oluşturulmuş ve tüm alanları kapsayan uygulamalar bulunmaktadır. Ancak bu kaynakların kullanımına ve uygulamalara yönelik sonuçlar izlenmemektedir.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dirty="0"/>
                        <a:t>Kurumda, araştırma ve geliştirme faaliyetlerini kurumsal amaçlar doğrultusunda sürdürebilmek için üniversite dışı kaynakların kullanımını destekleyen uygulamalardan elde edilen bulgular, sistematik olarak izlenmekte ve izlem sonuçları paydaşlarla birlikte değerlendirilerek önlemler alınmaktadır.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300" dirty="0"/>
                        <a:t>Kurumda, araştırma ve geliştirme faaliyetlerini kurumsal amaçlar (araştırma politikası, hedefleri, stratejisi) doğrultusunda sürdürebilmek için üniversite dışı kaynakların kullanımına ilişkin sürdürülebilir ve olgunlaşmış uygulamalar kurumun tamamında benimsenmiş ve güvence altına alınmıştır; kurumun kendine özgü ve yenilikçi birçok uygulaması bulunmakta ve bu uygulamaların bir kısmı diğer kurumlar tarafından örnek alınmaktadır.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903891"/>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27</a:t>
            </a:fld>
            <a:endParaRPr lang="tr-TR"/>
          </a:p>
        </p:txBody>
      </p:sp>
    </p:spTree>
    <p:extLst>
      <p:ext uri="{BB962C8B-B14F-4D97-AF65-F5344CB8AC3E}">
        <p14:creationId xmlns:p14="http://schemas.microsoft.com/office/powerpoint/2010/main" val="1529111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Toplumsal Katkı Örnek: D.1.Toplumsal Katkı Stratejisi</a:t>
            </a:r>
          </a:p>
        </p:txBody>
      </p:sp>
      <p:graphicFrame>
        <p:nvGraphicFramePr>
          <p:cNvPr id="5" name="Table 4"/>
          <p:cNvGraphicFramePr>
            <a:graphicFrameLocks noGrp="1"/>
          </p:cNvGraphicFramePr>
          <p:nvPr>
            <p:ph idx="1"/>
            <p:extLst>
              <p:ext uri="{D42A27DB-BD31-4B8C-83A1-F6EECF244321}">
                <p14:modId xmlns:p14="http://schemas.microsoft.com/office/powerpoint/2010/main" val="2388473141"/>
              </p:ext>
            </p:extLst>
          </p:nvPr>
        </p:nvGraphicFramePr>
        <p:xfrm>
          <a:off x="91440" y="889349"/>
          <a:ext cx="12000116" cy="5839017"/>
        </p:xfrm>
        <a:graphic>
          <a:graphicData uri="http://schemas.openxmlformats.org/drawingml/2006/table">
            <a:tbl>
              <a:tblPr firstRow="1" bandRow="1">
                <a:tableStyleId>{5C22544A-7EE6-4342-B048-85BDC9FD1C3A}</a:tableStyleId>
              </a:tblPr>
              <a:tblGrid>
                <a:gridCol w="1386840">
                  <a:extLst>
                    <a:ext uri="{9D8B030D-6E8A-4147-A177-3AD203B41FA5}">
                      <a16:colId xmlns:a16="http://schemas.microsoft.com/office/drawing/2014/main" val="1470744368"/>
                    </a:ext>
                  </a:extLst>
                </a:gridCol>
                <a:gridCol w="1517469">
                  <a:extLst>
                    <a:ext uri="{9D8B030D-6E8A-4147-A177-3AD203B41FA5}">
                      <a16:colId xmlns:a16="http://schemas.microsoft.com/office/drawing/2014/main" val="5752337"/>
                    </a:ext>
                  </a:extLst>
                </a:gridCol>
                <a:gridCol w="1058091">
                  <a:extLst>
                    <a:ext uri="{9D8B030D-6E8A-4147-A177-3AD203B41FA5}">
                      <a16:colId xmlns:a16="http://schemas.microsoft.com/office/drawing/2014/main" val="2085870511"/>
                    </a:ext>
                  </a:extLst>
                </a:gridCol>
                <a:gridCol w="1584960">
                  <a:extLst>
                    <a:ext uri="{9D8B030D-6E8A-4147-A177-3AD203B41FA5}">
                      <a16:colId xmlns:a16="http://schemas.microsoft.com/office/drawing/2014/main" val="2480985629"/>
                    </a:ext>
                  </a:extLst>
                </a:gridCol>
                <a:gridCol w="1475984">
                  <a:extLst>
                    <a:ext uri="{9D8B030D-6E8A-4147-A177-3AD203B41FA5}">
                      <a16:colId xmlns:a16="http://schemas.microsoft.com/office/drawing/2014/main" val="767939208"/>
                    </a:ext>
                  </a:extLst>
                </a:gridCol>
                <a:gridCol w="1648216">
                  <a:extLst>
                    <a:ext uri="{9D8B030D-6E8A-4147-A177-3AD203B41FA5}">
                      <a16:colId xmlns:a16="http://schemas.microsoft.com/office/drawing/2014/main" val="4230749218"/>
                    </a:ext>
                  </a:extLst>
                </a:gridCol>
                <a:gridCol w="1508760">
                  <a:extLst>
                    <a:ext uri="{9D8B030D-6E8A-4147-A177-3AD203B41FA5}">
                      <a16:colId xmlns:a16="http://schemas.microsoft.com/office/drawing/2014/main" val="1644269397"/>
                    </a:ext>
                  </a:extLst>
                </a:gridCol>
                <a:gridCol w="1819796">
                  <a:extLst>
                    <a:ext uri="{9D8B030D-6E8A-4147-A177-3AD203B41FA5}">
                      <a16:colId xmlns:a16="http://schemas.microsoft.com/office/drawing/2014/main" val="4166042231"/>
                    </a:ext>
                  </a:extLst>
                </a:gridCol>
              </a:tblGrid>
              <a:tr h="1785177">
                <a:tc>
                  <a:txBody>
                    <a:bodyPr/>
                    <a:lstStyle/>
                    <a:p>
                      <a:pPr marL="0" algn="ctr" defTabSz="914400" rtl="0" eaLnBrk="1" latinLnBrk="0" hangingPunct="1"/>
                      <a:r>
                        <a:rPr lang="en-GB" sz="1400" b="1" kern="1200" dirty="0" err="1">
                          <a:solidFill>
                            <a:schemeClr val="tx1"/>
                          </a:solidFill>
                          <a:latin typeface="+mn-lt"/>
                          <a:ea typeface="+mn-ea"/>
                          <a:cs typeface="+mn-cs"/>
                        </a:rPr>
                        <a:t>Başlık</a:t>
                      </a:r>
                      <a:endParaRPr lang="tr-TR" sz="14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400" b="1" dirty="0">
                          <a:solidFill>
                            <a:schemeClr val="tx1"/>
                          </a:solidFill>
                        </a:rPr>
                        <a:t>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400" b="1" dirty="0">
                          <a:solidFill>
                            <a:schemeClr val="tx1"/>
                          </a:solidFill>
                        </a:rPr>
                        <a:t>Alt 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1" dirty="0">
                          <a:solidFill>
                            <a:schemeClr val="tx1"/>
                          </a:solidFill>
                        </a:rPr>
                        <a:t>Çalışma</a:t>
                      </a:r>
                    </a:p>
                    <a:p>
                      <a:pPr algn="ctr"/>
                      <a:r>
                        <a:rPr lang="tr-TR" sz="1400" b="1" dirty="0">
                          <a:solidFill>
                            <a:schemeClr val="tx1"/>
                          </a:solidFill>
                        </a:rPr>
                        <a:t>Bulunmamak</a:t>
                      </a:r>
                      <a:r>
                        <a:rPr lang="en-GB" sz="1400" b="1" dirty="0">
                          <a:solidFill>
                            <a:schemeClr val="tx1"/>
                          </a:solidFill>
                        </a:rPr>
                        <a:t>t</a:t>
                      </a:r>
                      <a:r>
                        <a:rPr lang="tr-TR" sz="1400" b="1" dirty="0">
                          <a:solidFill>
                            <a:schemeClr val="tx1"/>
                          </a:solidFill>
                        </a:rPr>
                        <a:t>adır</a:t>
                      </a:r>
                      <a:endParaRPr lang="en-GB" sz="1400" b="1" baseline="0" dirty="0">
                        <a:solidFill>
                          <a:schemeClr val="tx1"/>
                        </a:solidFill>
                      </a:endParaRPr>
                    </a:p>
                    <a:p>
                      <a:pPr algn="ctr"/>
                      <a:r>
                        <a:rPr lang="en-GB" sz="1400" b="1" baseline="0" dirty="0">
                          <a:solidFill>
                            <a:schemeClr val="tx1"/>
                          </a:solidFill>
                        </a:rPr>
                        <a:t>(1)</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endParaRPr lang="en-GB" sz="1400" b="1" dirty="0">
                        <a:solidFill>
                          <a:schemeClr val="tx1"/>
                        </a:solidFill>
                      </a:endParaRPr>
                    </a:p>
                    <a:p>
                      <a:pPr algn="ctr"/>
                      <a:r>
                        <a:rPr lang="en-GB" sz="1400" b="1" dirty="0">
                          <a:solidFill>
                            <a:schemeClr val="tx1"/>
                          </a:solidFill>
                        </a:rPr>
                        <a:t>(2)</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 ve Uygulama</a:t>
                      </a:r>
                      <a:endParaRPr lang="en-GB" sz="1400" b="1" dirty="0">
                        <a:solidFill>
                          <a:schemeClr val="tx1"/>
                        </a:solidFill>
                      </a:endParaRPr>
                    </a:p>
                    <a:p>
                      <a:pPr algn="ctr"/>
                      <a:r>
                        <a:rPr lang="en-GB" sz="1400" b="1" dirty="0">
                          <a:solidFill>
                            <a:schemeClr val="tx1"/>
                          </a:solidFill>
                        </a:rPr>
                        <a:t>(3)</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p>
                    <a:p>
                      <a:pPr algn="ctr"/>
                      <a:r>
                        <a:rPr lang="tr-TR" sz="1400" b="1" dirty="0">
                          <a:solidFill>
                            <a:schemeClr val="tx1"/>
                          </a:solidFill>
                        </a:rPr>
                        <a:t>Uygulama, Kontrol</a:t>
                      </a:r>
                    </a:p>
                    <a:p>
                      <a:pPr algn="ctr"/>
                      <a:r>
                        <a:rPr lang="tr-TR" sz="1400" b="1" dirty="0">
                          <a:solidFill>
                            <a:schemeClr val="tx1"/>
                          </a:solidFill>
                        </a:rPr>
                        <a:t>Etme ve Önlem</a:t>
                      </a:r>
                    </a:p>
                    <a:p>
                      <a:pPr algn="ctr"/>
                      <a:r>
                        <a:rPr lang="tr-TR" sz="1400" b="1" dirty="0">
                          <a:solidFill>
                            <a:schemeClr val="tx1"/>
                          </a:solidFill>
                        </a:rPr>
                        <a:t>Alma</a:t>
                      </a:r>
                      <a:r>
                        <a:rPr lang="en-GB" sz="1400" b="1" dirty="0">
                          <a:solidFill>
                            <a:schemeClr val="tx1"/>
                          </a:solidFill>
                        </a:rPr>
                        <a:t> </a:t>
                      </a:r>
                    </a:p>
                    <a:p>
                      <a:pPr algn="ctr"/>
                      <a:r>
                        <a:rPr lang="en-GB" sz="1400" b="1" dirty="0">
                          <a:solidFill>
                            <a:schemeClr val="tx1"/>
                          </a:solidFill>
                        </a:rPr>
                        <a:t>(4)</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Örnek Gösterilebilir</a:t>
                      </a:r>
                    </a:p>
                    <a:p>
                      <a:pPr algn="ctr"/>
                      <a:r>
                        <a:rPr lang="en-GB" sz="1400" b="1" dirty="0">
                          <a:solidFill>
                            <a:schemeClr val="tx1"/>
                          </a:solidFill>
                        </a:rPr>
                        <a:t>(5)</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00573622"/>
                  </a:ext>
                </a:extLst>
              </a:tr>
              <a:tr h="3939635">
                <a:tc>
                  <a:txBody>
                    <a:bodyPr/>
                    <a:lstStyle/>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r>
                        <a:rPr lang="tr-TR" sz="1800" b="1" kern="1200" dirty="0">
                          <a:solidFill>
                            <a:schemeClr val="tx1"/>
                          </a:solidFill>
                          <a:latin typeface="+mn-lt"/>
                          <a:ea typeface="+mn-ea"/>
                          <a:cs typeface="+mn-cs"/>
                        </a:rPr>
                        <a:t>TOPLUMSAL</a:t>
                      </a:r>
                      <a:r>
                        <a:rPr lang="tr-TR" sz="1800" b="1" kern="1200" baseline="0" dirty="0">
                          <a:solidFill>
                            <a:schemeClr val="tx1"/>
                          </a:solidFill>
                          <a:latin typeface="+mn-lt"/>
                          <a:ea typeface="+mn-ea"/>
                          <a:cs typeface="+mn-cs"/>
                        </a:rPr>
                        <a:t> KATKI</a:t>
                      </a:r>
                    </a:p>
                    <a:p>
                      <a:pPr marL="0" algn="ctr" defTabSz="914400" rtl="0" eaLnBrk="1" latinLnBrk="0" hangingPunct="1"/>
                      <a:r>
                        <a:rPr lang="tr-TR" sz="1600" b="1" kern="1200" dirty="0">
                          <a:solidFill>
                            <a:srgbClr val="FF0000"/>
                          </a:solidFill>
                          <a:latin typeface="+mn-lt"/>
                          <a:ea typeface="+mn-ea"/>
                          <a:cs typeface="+mn-cs"/>
                        </a:rPr>
                        <a:t>(100 Puan)</a:t>
                      </a:r>
                      <a:endParaRPr lang="en-GB" sz="1600" b="1" kern="1200" dirty="0">
                        <a:solidFill>
                          <a:srgbClr val="FF000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600" b="1" dirty="0"/>
                        <a:t>D.1. Toplumsal Katkı Stratejisi </a:t>
                      </a:r>
                      <a:r>
                        <a:rPr lang="tr-TR" sz="1300" dirty="0"/>
                        <a:t>(Kurum, toplumsal katkı faaliyetlerini sahip olduğu hedefleri ve stratejisi doğrultusunda yerel, bölgesel ve ulusal kalkınma hedefleriyle uyumlu bir </a:t>
                      </a:r>
                      <a:r>
                        <a:rPr lang="tr-TR" sz="1300" b="0" dirty="0"/>
                        <a:t>şekilde yürütmelidir.)</a:t>
                      </a:r>
                    </a:p>
                    <a:p>
                      <a:pPr algn="ctr"/>
                      <a:r>
                        <a:rPr lang="tr-TR" sz="1400" b="1" i="0" u="none" strike="noStrike" baseline="0" dirty="0">
                          <a:solidFill>
                            <a:srgbClr val="FF0000"/>
                          </a:solidFill>
                          <a:latin typeface="+mn-lt"/>
                        </a:rPr>
                        <a:t>(30 Puan)</a:t>
                      </a:r>
                    </a:p>
                    <a:p>
                      <a:pPr algn="ctr"/>
                      <a:r>
                        <a:rPr lang="tr-TR" sz="1400" b="0" i="0" u="none" strike="noStrike" baseline="0" dirty="0">
                          <a:solidFill>
                            <a:schemeClr val="tx1"/>
                          </a:solidFill>
                          <a:latin typeface="+mn-lt"/>
                        </a:rPr>
                        <a:t>(2 alt ölçüt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600" b="1" dirty="0"/>
                        <a:t>D.1.1. Toplumsal Katkı Politikası, Hedefleri ve Stratejisi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dirty="0"/>
                        <a:t>Kurumun tanımlı toplumsal katkı politikası, hedefleri ve stratejisi bulunmamaktadır.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300" dirty="0"/>
                        <a:t>Kurumun, toplumsal katkı faaliyetlerinde izleyeceği ilkeleri, öncelikleri ve kaynaklarını yönetmedeki tercihlerini ifade eden toplumsal katkı politikası, hedefleri ve stratejisi bulunmaktadır. Ancak bunları hayata geçirmek üzere mekanizmalar veya uygulamalar bulunmamaktadır</a:t>
                      </a:r>
                      <a:r>
                        <a:rPr lang="tr-TR" sz="12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600" dirty="0"/>
                        <a:t>Kurumun tanımlı toplumsal katkı politikası, hedefleri ve stratejisi doğrultusunda yapılan uygulamalar bulunmaktadır. Ancak bu uygulamaların sonuçları değerlendirilmemektedir.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dirty="0"/>
                        <a:t>Kurumda tüm birimler tarafından benimsenmiş toplumsal katkı politikası, hedefleri ve stratejisi ile ilgili uygulamalar, sistematik olarak izlenmekte ve izlem sonuçlarına göre tüm alanları ve programları kapsayan önlemler alınmaktadır.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300" dirty="0"/>
                        <a:t>Kurumda toplumsal katkı faaliyetlerinin, toplumsal katkı politikası doğrultusunda değer üretebilmesi ve toplumsal faydaya dönüşebilmesi güvence altına alınmış ve olgunlaşmış uygulamalarla paydaşlarca benimsenmesi sağlanmıştır; kurumun kendine özgü ve yenilikçi birçok uygulaması bulunmakta ve bu uygulamaların bir kısmı diğer kurumlar tarafından örnek alınmaktadır.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903891"/>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28</a:t>
            </a:fld>
            <a:endParaRPr lang="tr-TR"/>
          </a:p>
        </p:txBody>
      </p:sp>
    </p:spTree>
    <p:extLst>
      <p:ext uri="{BB962C8B-B14F-4D97-AF65-F5344CB8AC3E}">
        <p14:creationId xmlns:p14="http://schemas.microsoft.com/office/powerpoint/2010/main" val="356587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Yönetim Sistemi Örnek: E.3.Bilgi Yönetim Sistemi</a:t>
            </a:r>
          </a:p>
        </p:txBody>
      </p:sp>
      <p:graphicFrame>
        <p:nvGraphicFramePr>
          <p:cNvPr id="5" name="Table 4"/>
          <p:cNvGraphicFramePr>
            <a:graphicFrameLocks noGrp="1"/>
          </p:cNvGraphicFramePr>
          <p:nvPr>
            <p:ph idx="1"/>
            <p:extLst>
              <p:ext uri="{D42A27DB-BD31-4B8C-83A1-F6EECF244321}">
                <p14:modId xmlns:p14="http://schemas.microsoft.com/office/powerpoint/2010/main" val="1308734617"/>
              </p:ext>
            </p:extLst>
          </p:nvPr>
        </p:nvGraphicFramePr>
        <p:xfrm>
          <a:off x="80704" y="786262"/>
          <a:ext cx="12030596" cy="6033906"/>
        </p:xfrm>
        <a:graphic>
          <a:graphicData uri="http://schemas.openxmlformats.org/drawingml/2006/table">
            <a:tbl>
              <a:tblPr firstRow="1" bandRow="1">
                <a:tableStyleId>{5C22544A-7EE6-4342-B048-85BDC9FD1C3A}</a:tableStyleId>
              </a:tblPr>
              <a:tblGrid>
                <a:gridCol w="1442163">
                  <a:extLst>
                    <a:ext uri="{9D8B030D-6E8A-4147-A177-3AD203B41FA5}">
                      <a16:colId xmlns:a16="http://schemas.microsoft.com/office/drawing/2014/main" val="1470744368"/>
                    </a:ext>
                  </a:extLst>
                </a:gridCol>
                <a:gridCol w="1342253">
                  <a:extLst>
                    <a:ext uri="{9D8B030D-6E8A-4147-A177-3AD203B41FA5}">
                      <a16:colId xmlns:a16="http://schemas.microsoft.com/office/drawing/2014/main" val="5752337"/>
                    </a:ext>
                  </a:extLst>
                </a:gridCol>
                <a:gridCol w="1097280">
                  <a:extLst>
                    <a:ext uri="{9D8B030D-6E8A-4147-A177-3AD203B41FA5}">
                      <a16:colId xmlns:a16="http://schemas.microsoft.com/office/drawing/2014/main" val="2085870511"/>
                    </a:ext>
                  </a:extLst>
                </a:gridCol>
                <a:gridCol w="1554480">
                  <a:extLst>
                    <a:ext uri="{9D8B030D-6E8A-4147-A177-3AD203B41FA5}">
                      <a16:colId xmlns:a16="http://schemas.microsoft.com/office/drawing/2014/main" val="2480985629"/>
                    </a:ext>
                  </a:extLst>
                </a:gridCol>
                <a:gridCol w="1569720">
                  <a:extLst>
                    <a:ext uri="{9D8B030D-6E8A-4147-A177-3AD203B41FA5}">
                      <a16:colId xmlns:a16="http://schemas.microsoft.com/office/drawing/2014/main" val="767939208"/>
                    </a:ext>
                  </a:extLst>
                </a:gridCol>
                <a:gridCol w="1661160">
                  <a:extLst>
                    <a:ext uri="{9D8B030D-6E8A-4147-A177-3AD203B41FA5}">
                      <a16:colId xmlns:a16="http://schemas.microsoft.com/office/drawing/2014/main" val="4230749218"/>
                    </a:ext>
                  </a:extLst>
                </a:gridCol>
                <a:gridCol w="1711384">
                  <a:extLst>
                    <a:ext uri="{9D8B030D-6E8A-4147-A177-3AD203B41FA5}">
                      <a16:colId xmlns:a16="http://schemas.microsoft.com/office/drawing/2014/main" val="1644269397"/>
                    </a:ext>
                  </a:extLst>
                </a:gridCol>
                <a:gridCol w="1652156">
                  <a:extLst>
                    <a:ext uri="{9D8B030D-6E8A-4147-A177-3AD203B41FA5}">
                      <a16:colId xmlns:a16="http://schemas.microsoft.com/office/drawing/2014/main" val="4166042231"/>
                    </a:ext>
                  </a:extLst>
                </a:gridCol>
              </a:tblGrid>
              <a:tr h="1644786">
                <a:tc>
                  <a:txBody>
                    <a:bodyPr/>
                    <a:lstStyle/>
                    <a:p>
                      <a:pPr marL="0" algn="ctr" defTabSz="914400" rtl="0" eaLnBrk="1" latinLnBrk="0" hangingPunct="1"/>
                      <a:r>
                        <a:rPr lang="en-GB" sz="1400" b="1" kern="1200" dirty="0" err="1">
                          <a:solidFill>
                            <a:schemeClr val="tx1"/>
                          </a:solidFill>
                          <a:latin typeface="+mn-lt"/>
                          <a:ea typeface="+mn-ea"/>
                          <a:cs typeface="+mn-cs"/>
                        </a:rPr>
                        <a:t>Başlık</a:t>
                      </a:r>
                      <a:endParaRPr lang="tr-TR" sz="14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400" b="1" dirty="0">
                          <a:solidFill>
                            <a:schemeClr val="tx1"/>
                          </a:solidFill>
                        </a:rPr>
                        <a:t>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400" b="1" dirty="0">
                          <a:solidFill>
                            <a:schemeClr val="tx1"/>
                          </a:solidFill>
                        </a:rPr>
                        <a:t>Alt Ölçüt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1" dirty="0">
                          <a:solidFill>
                            <a:schemeClr val="tx1"/>
                          </a:solidFill>
                        </a:rPr>
                        <a:t>Çalışma</a:t>
                      </a:r>
                    </a:p>
                    <a:p>
                      <a:pPr algn="ctr"/>
                      <a:r>
                        <a:rPr lang="tr-TR" sz="1400" b="1" dirty="0">
                          <a:solidFill>
                            <a:schemeClr val="tx1"/>
                          </a:solidFill>
                        </a:rPr>
                        <a:t>Bulunmamak</a:t>
                      </a:r>
                      <a:r>
                        <a:rPr lang="en-GB" sz="1400" b="1" dirty="0">
                          <a:solidFill>
                            <a:schemeClr val="tx1"/>
                          </a:solidFill>
                        </a:rPr>
                        <a:t>t</a:t>
                      </a:r>
                      <a:r>
                        <a:rPr lang="tr-TR" sz="1400" b="1" dirty="0">
                          <a:solidFill>
                            <a:schemeClr val="tx1"/>
                          </a:solidFill>
                        </a:rPr>
                        <a:t>adır</a:t>
                      </a:r>
                      <a:endParaRPr lang="en-GB" sz="1400" b="1" baseline="0" dirty="0">
                        <a:solidFill>
                          <a:schemeClr val="tx1"/>
                        </a:solidFill>
                      </a:endParaRPr>
                    </a:p>
                    <a:p>
                      <a:pPr algn="ctr"/>
                      <a:r>
                        <a:rPr lang="en-GB" sz="1400" b="1" baseline="0" dirty="0">
                          <a:solidFill>
                            <a:schemeClr val="tx1"/>
                          </a:solidFill>
                        </a:rPr>
                        <a:t>(1)</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endParaRPr lang="en-GB" sz="1400" b="1" dirty="0">
                        <a:solidFill>
                          <a:schemeClr val="tx1"/>
                        </a:solidFill>
                      </a:endParaRPr>
                    </a:p>
                    <a:p>
                      <a:pPr algn="ctr"/>
                      <a:r>
                        <a:rPr lang="en-GB" sz="1400" b="1" dirty="0">
                          <a:solidFill>
                            <a:schemeClr val="tx1"/>
                          </a:solidFill>
                        </a:rPr>
                        <a:t>(2)</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 ve Uygulama</a:t>
                      </a:r>
                      <a:endParaRPr lang="en-GB" sz="1400" b="1" dirty="0">
                        <a:solidFill>
                          <a:schemeClr val="tx1"/>
                        </a:solidFill>
                      </a:endParaRPr>
                    </a:p>
                    <a:p>
                      <a:pPr algn="ctr"/>
                      <a:r>
                        <a:rPr lang="en-GB" sz="1400" b="1" dirty="0">
                          <a:solidFill>
                            <a:schemeClr val="tx1"/>
                          </a:solidFill>
                        </a:rPr>
                        <a:t>(3)</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Planlama,</a:t>
                      </a:r>
                    </a:p>
                    <a:p>
                      <a:pPr algn="ctr"/>
                      <a:r>
                        <a:rPr lang="tr-TR" sz="1400" b="1" dirty="0">
                          <a:solidFill>
                            <a:schemeClr val="tx1"/>
                          </a:solidFill>
                        </a:rPr>
                        <a:t>Uygulama, Kontrol</a:t>
                      </a:r>
                    </a:p>
                    <a:p>
                      <a:pPr algn="ctr"/>
                      <a:r>
                        <a:rPr lang="tr-TR" sz="1400" b="1" dirty="0">
                          <a:solidFill>
                            <a:schemeClr val="tx1"/>
                          </a:solidFill>
                        </a:rPr>
                        <a:t>Etme ve Önlem</a:t>
                      </a:r>
                    </a:p>
                    <a:p>
                      <a:pPr algn="ctr"/>
                      <a:r>
                        <a:rPr lang="tr-TR" sz="1400" b="1" dirty="0">
                          <a:solidFill>
                            <a:schemeClr val="tx1"/>
                          </a:solidFill>
                        </a:rPr>
                        <a:t>Alma</a:t>
                      </a:r>
                      <a:r>
                        <a:rPr lang="en-GB" sz="1400" b="1" dirty="0">
                          <a:solidFill>
                            <a:schemeClr val="tx1"/>
                          </a:solidFill>
                        </a:rPr>
                        <a:t> </a:t>
                      </a:r>
                    </a:p>
                    <a:p>
                      <a:pPr algn="ctr"/>
                      <a:r>
                        <a:rPr lang="en-GB" sz="1400" b="1" dirty="0">
                          <a:solidFill>
                            <a:schemeClr val="tx1"/>
                          </a:solidFill>
                        </a:rPr>
                        <a:t>(4)</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tr-TR" sz="1400" b="1" dirty="0">
                          <a:solidFill>
                            <a:schemeClr val="tx1"/>
                          </a:solidFill>
                        </a:rPr>
                        <a:t>Örnek Gösterilebilir</a:t>
                      </a:r>
                    </a:p>
                    <a:p>
                      <a:pPr algn="ctr"/>
                      <a:r>
                        <a:rPr lang="en-GB" sz="1400" b="1" dirty="0">
                          <a:solidFill>
                            <a:schemeClr val="tx1"/>
                          </a:solidFill>
                        </a:rPr>
                        <a:t>(5)</a:t>
                      </a:r>
                      <a:endParaRPr lang="tr-TR" sz="1400" b="1"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100573622"/>
                  </a:ext>
                </a:extLst>
              </a:tr>
              <a:tr h="4290434">
                <a:tc>
                  <a:txBody>
                    <a:bodyPr/>
                    <a:lstStyle/>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endParaRPr lang="tr-TR" sz="1400" b="1" kern="1200" dirty="0">
                        <a:solidFill>
                          <a:schemeClr val="tx1"/>
                        </a:solidFill>
                        <a:latin typeface="+mn-lt"/>
                        <a:ea typeface="+mn-ea"/>
                        <a:cs typeface="+mn-cs"/>
                      </a:endParaRPr>
                    </a:p>
                    <a:p>
                      <a:pPr marL="0" algn="ctr" defTabSz="914400" rtl="0" eaLnBrk="1" latinLnBrk="0" hangingPunct="1"/>
                      <a:r>
                        <a:rPr lang="tr-TR" sz="1800" b="1" kern="1200" dirty="0">
                          <a:solidFill>
                            <a:schemeClr val="tx1"/>
                          </a:solidFill>
                          <a:latin typeface="+mn-lt"/>
                          <a:ea typeface="+mn-ea"/>
                          <a:cs typeface="+mn-cs"/>
                        </a:rPr>
                        <a:t>YÖNETİM</a:t>
                      </a:r>
                      <a:r>
                        <a:rPr lang="tr-TR" sz="1800" b="1" kern="1200" baseline="0" dirty="0">
                          <a:solidFill>
                            <a:schemeClr val="tx1"/>
                          </a:solidFill>
                          <a:latin typeface="+mn-lt"/>
                          <a:ea typeface="+mn-ea"/>
                          <a:cs typeface="+mn-cs"/>
                        </a:rPr>
                        <a:t> SİSTEMİ</a:t>
                      </a:r>
                    </a:p>
                    <a:p>
                      <a:pPr marL="0" algn="ctr" defTabSz="914400" rtl="0" eaLnBrk="1" latinLnBrk="0" hangingPunct="1"/>
                      <a:r>
                        <a:rPr lang="tr-TR" sz="1600" b="1" kern="1200" dirty="0">
                          <a:solidFill>
                            <a:srgbClr val="FF0000"/>
                          </a:solidFill>
                          <a:latin typeface="+mn-lt"/>
                          <a:ea typeface="+mn-ea"/>
                          <a:cs typeface="+mn-cs"/>
                        </a:rPr>
                        <a:t>(150 Puan)</a:t>
                      </a:r>
                      <a:endParaRPr lang="en-GB" sz="1600" b="1" kern="1200" dirty="0">
                        <a:solidFill>
                          <a:srgbClr val="FF0000"/>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tr-TR" sz="1600" b="1" i="0" u="none" strike="noStrike" baseline="0" dirty="0">
                          <a:solidFill>
                            <a:srgbClr val="000000"/>
                          </a:solidFill>
                          <a:latin typeface="Times New Roman" panose="02020603050405020304" pitchFamily="18" charset="0"/>
                        </a:rPr>
                        <a:t>E.3. Bilgi Yönetim Sistemi </a:t>
                      </a:r>
                    </a:p>
                    <a:p>
                      <a:pPr algn="ctr"/>
                      <a:r>
                        <a:rPr lang="tr-TR" sz="1200" b="0" i="0" u="none" strike="noStrike" baseline="0" dirty="0">
                          <a:solidFill>
                            <a:srgbClr val="000000"/>
                          </a:solidFill>
                          <a:latin typeface="Times New Roman" panose="02020603050405020304" pitchFamily="18" charset="0"/>
                        </a:rPr>
                        <a:t>(Kurum, yönetsel ve </a:t>
                      </a:r>
                      <a:r>
                        <a:rPr lang="tr-TR" sz="1200" b="0" i="0" u="none" strike="noStrike" baseline="0" dirty="0" err="1">
                          <a:solidFill>
                            <a:srgbClr val="000000"/>
                          </a:solidFill>
                          <a:latin typeface="Times New Roman" panose="02020603050405020304" pitchFamily="18" charset="0"/>
                        </a:rPr>
                        <a:t>operasyonel</a:t>
                      </a:r>
                      <a:r>
                        <a:rPr lang="tr-TR" sz="1200" b="0" i="0" u="none" strike="noStrike" baseline="0" dirty="0">
                          <a:solidFill>
                            <a:srgbClr val="000000"/>
                          </a:solidFill>
                          <a:latin typeface="Times New Roman" panose="02020603050405020304" pitchFamily="18" charset="0"/>
                        </a:rPr>
                        <a:t> faaliyetlerinin etkin yönetimini güvence altına alabilmek üzere gerekli bilgi ve verileri periyodik olarak topladığı, sakladığı, analiz ettiği ve süreçlerini iyileştirmek üzere kullandığı entegre bir bilgi yönetim sistemine sahip olmalıdır.) </a:t>
                      </a:r>
                      <a:r>
                        <a:rPr lang="tr-TR" sz="1400" b="1" i="0" u="none" strike="noStrike" baseline="0" dirty="0">
                          <a:solidFill>
                            <a:srgbClr val="000000"/>
                          </a:solidFill>
                          <a:latin typeface="+mn-lt"/>
                        </a:rPr>
                        <a:t>	</a:t>
                      </a:r>
                      <a:endParaRPr lang="tr-TR" sz="1400" b="1" i="0" u="none" strike="noStrike" baseline="0" dirty="0">
                        <a:solidFill>
                          <a:srgbClr val="FF0000"/>
                        </a:solidFill>
                        <a:latin typeface="+mn-lt"/>
                      </a:endParaRPr>
                    </a:p>
                    <a:p>
                      <a:pPr algn="ctr"/>
                      <a:r>
                        <a:rPr lang="tr-TR" sz="1400" b="1" i="0" u="none" strike="noStrike" baseline="0" dirty="0">
                          <a:solidFill>
                            <a:srgbClr val="FF0000"/>
                          </a:solidFill>
                          <a:latin typeface="+mn-lt"/>
                        </a:rPr>
                        <a:t>(40 Puan)</a:t>
                      </a:r>
                    </a:p>
                    <a:p>
                      <a:pPr algn="ctr"/>
                      <a:r>
                        <a:rPr lang="tr-TR" sz="1400" b="0" i="0" u="none" strike="noStrike" baseline="0" dirty="0">
                          <a:solidFill>
                            <a:schemeClr val="tx1"/>
                          </a:solidFill>
                          <a:latin typeface="+mn-lt"/>
                        </a:rPr>
                        <a:t>(2 alt ölçüt)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r>
                        <a:rPr lang="tr-TR" sz="1600" b="1" i="0" u="none" strike="noStrike" baseline="0" dirty="0">
                          <a:solidFill>
                            <a:srgbClr val="000000"/>
                          </a:solidFill>
                          <a:latin typeface="Times New Roman" panose="02020603050405020304" pitchFamily="18" charset="0"/>
                        </a:rPr>
                        <a:t>E.3.1. </a:t>
                      </a:r>
                    </a:p>
                    <a:p>
                      <a:pPr algn="ctr"/>
                      <a:r>
                        <a:rPr lang="tr-TR" sz="1600" b="1" i="0" u="none" strike="noStrike" baseline="0" dirty="0">
                          <a:solidFill>
                            <a:srgbClr val="000000"/>
                          </a:solidFill>
                          <a:latin typeface="Times New Roman" panose="02020603050405020304" pitchFamily="18" charset="0"/>
                        </a:rPr>
                        <a:t>Entegre Bilgi Yönetim Sistemi </a:t>
                      </a:r>
                      <a:r>
                        <a:rPr lang="tr-TR" sz="1600" b="0" i="0" u="none" strike="noStrike" baseline="0" dirty="0">
                          <a:solidFill>
                            <a:srgbClr val="000000"/>
                          </a:solidFill>
                          <a:latin typeface="Times New Roman" panose="02020603050405020304" pitchFamily="18" charset="0"/>
                        </a:rPr>
                        <a:t>	</a:t>
                      </a:r>
                    </a:p>
                    <a:p>
                      <a:pPr algn="ctr"/>
                      <a:endParaRPr lang="tr-TR" sz="1600" b="1" i="0" u="none" strike="noStrike" baseline="0" dirty="0">
                        <a:solidFill>
                          <a:srgbClr val="000000"/>
                        </a:solidFill>
                        <a:latin typeface="Times New Roman" panose="02020603050405020304" pitchFamily="18" charset="0"/>
                      </a:endParaRPr>
                    </a:p>
                    <a:p>
                      <a:pPr algn="ctr"/>
                      <a:r>
                        <a:rPr lang="tr-TR" sz="1800" b="0" i="0" u="none" strike="noStrike" baseline="0" dirty="0">
                          <a:solidFill>
                            <a:srgbClr val="000000"/>
                          </a:solidFill>
                          <a:latin typeface="Times New Roman" panose="02020603050405020304" pitchFamily="18" charset="0"/>
                        </a:rPr>
                        <a:t>	</a:t>
                      </a:r>
                    </a:p>
                    <a:p>
                      <a:pPr algn="ctr"/>
                      <a:r>
                        <a:rPr lang="tr-TR" sz="1800" b="0" i="0" u="none" strike="noStrike" baseline="0" dirty="0">
                          <a:solidFill>
                            <a:srgbClr val="000000"/>
                          </a:solidFill>
                          <a:latin typeface="+mn-lt"/>
                        </a:rPr>
                        <a:t>	</a:t>
                      </a:r>
                    </a:p>
                    <a:p>
                      <a:pPr algn="ctr"/>
                      <a:endParaRPr lang="tr-TR" dirty="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tr-TR" sz="1400" b="0" i="0" u="none" strike="noStrike" baseline="0" dirty="0">
                          <a:solidFill>
                            <a:srgbClr val="000000"/>
                          </a:solidFill>
                          <a:latin typeface="Times New Roman" panose="02020603050405020304" pitchFamily="18" charset="0"/>
                        </a:rPr>
                        <a:t>Kurumda bilginin edinimi, saklanması ve kullanılmasına destek olacak herhangi bir bilişim sistemi </a:t>
                      </a:r>
                    </a:p>
                    <a:p>
                      <a:pPr algn="ctr"/>
                      <a:r>
                        <a:rPr lang="tr-TR" sz="1400" b="0" i="0" u="none" strike="noStrike" baseline="0" dirty="0">
                          <a:solidFill>
                            <a:srgbClr val="000000"/>
                          </a:solidFill>
                          <a:latin typeface="Times New Roman" panose="02020603050405020304" pitchFamily="18" charset="0"/>
                        </a:rPr>
                        <a:t>bulunmamaktadır. 	</a:t>
                      </a:r>
                    </a:p>
                    <a:p>
                      <a:pPr algn="ctr"/>
                      <a:endParaRPr lang="tr-T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b="0" i="0" u="none" strike="noStrike" baseline="0" dirty="0">
                          <a:solidFill>
                            <a:srgbClr val="000000"/>
                          </a:solidFill>
                          <a:latin typeface="Times New Roman" panose="02020603050405020304" pitchFamily="18" charset="0"/>
                        </a:rPr>
                        <a:t>Kurumda kurumsal bilginin edinimi, saklanması ve kullanılmasına destek olacak bilgi yönetim sistemleri bulunmaktadır. Ancak bu sistemler birbirleriyle bütünleşik değildir veya tüm alanları kapsamamaktadır. 	</a:t>
                      </a:r>
                    </a:p>
                    <a:p>
                      <a:pPr algn="ctr"/>
                      <a:endParaRPr lang="tr-TR"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300" b="0" i="0" u="none" strike="noStrike" baseline="0" dirty="0">
                          <a:solidFill>
                            <a:srgbClr val="000000"/>
                          </a:solidFill>
                          <a:latin typeface="Times New Roman" panose="02020603050405020304" pitchFamily="18" charset="0"/>
                        </a:rPr>
                        <a:t>Kurumda tüm alanları kapsayan, tüm süreçleri destekleyen (eğitim-öğretim, araştırma-geliştirme, toplumsal katkı, kalite güvencesi) ve entegre bilgi yönetim sistemi bulunmaktadır ve bu sistemin kullanılması yönünde bazı uygulamalar bulunmaktadır. Ancak bilgi sistemi karar almalarda kullanılmamaktadır ve sistemin kullanımıyla ilgili sonuçlar izlenmemektedir. </a:t>
                      </a:r>
                      <a:r>
                        <a:rPr lang="tr-TR" sz="1200" b="0" i="0" u="none" strike="noStrike" baseline="0" dirty="0">
                          <a:solidFill>
                            <a:srgbClr val="000000"/>
                          </a:solidFill>
                          <a:latin typeface="Times New Roman" panose="02020603050405020304" pitchFamily="18"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300" b="0" i="0" u="none" strike="noStrike" baseline="0" dirty="0">
                          <a:solidFill>
                            <a:srgbClr val="000000"/>
                          </a:solidFill>
                          <a:latin typeface="Times New Roman" panose="02020603050405020304" pitchFamily="18" charset="0"/>
                        </a:rPr>
                        <a:t>Kurumda tüm süreçleri destekleyen entegre bilgi yönetim sistemine ve kullanımına ilişkin sonuçlar sistematik olarak izlenmekte, paydaş görüşleri alınmakta ve izlem sonuçları paydaşlarla birlikte değerlendirilerek önlemler alınmakta ve ihtiyaçlar/talepler doğrultusunda güncellemeler gerçekleştirilmektedir.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tr-TR" sz="1400" b="0" i="0" u="none" strike="noStrike" baseline="0" dirty="0">
                          <a:solidFill>
                            <a:srgbClr val="000000"/>
                          </a:solidFill>
                          <a:latin typeface="Times New Roman" panose="02020603050405020304" pitchFamily="18" charset="0"/>
                        </a:rPr>
                        <a:t>Kurumsal amaçlar doğrultusunda sürdürülebilir ve olgunlaşmış entegre bilgi yönetim sistemi kurumun tamamında benimsenmiş ve güvence altına alınmıştır; bu hususta kurumun kendine özgü ve yenilikçi birçok uygulaması bulunmakta ve bu uygulamaların bir kısmı diğer kurumlar tarafından örnek alınmaktadır. </a:t>
                      </a:r>
                      <a:endParaRPr lang="tr-TR" sz="1300" b="0" i="0" u="none" strike="noStrike" baseline="0" dirty="0">
                        <a:solidFill>
                          <a:srgbClr val="000000"/>
                        </a:solidFill>
                        <a:latin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59903891"/>
                  </a:ext>
                </a:extLst>
              </a:tr>
            </a:tbl>
          </a:graphicData>
        </a:graphic>
      </p:graphicFrame>
      <p:sp>
        <p:nvSpPr>
          <p:cNvPr id="3" name="Slayt Numarası Yer Tutucusu 2"/>
          <p:cNvSpPr>
            <a:spLocks noGrp="1"/>
          </p:cNvSpPr>
          <p:nvPr>
            <p:ph type="sldNum" sz="quarter" idx="12"/>
          </p:nvPr>
        </p:nvSpPr>
        <p:spPr/>
        <p:txBody>
          <a:bodyPr/>
          <a:lstStyle/>
          <a:p>
            <a:fld id="{720DCE5A-D112-4F78-BD54-881669B26877}" type="slidenum">
              <a:rPr lang="tr-TR" smtClean="0"/>
              <a:pPr/>
              <a:t>29</a:t>
            </a:fld>
            <a:endParaRPr lang="tr-TR"/>
          </a:p>
        </p:txBody>
      </p:sp>
    </p:spTree>
    <p:extLst>
      <p:ext uri="{BB962C8B-B14F-4D97-AF65-F5344CB8AC3E}">
        <p14:creationId xmlns:p14="http://schemas.microsoft.com/office/powerpoint/2010/main" val="3208726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latin typeface="Tahoma" panose="020B0604030504040204" pitchFamily="34" charset="0"/>
                <a:cs typeface="Tahoma" panose="020B0604030504040204" pitchFamily="34" charset="0"/>
              </a:rPr>
              <a:t>Akreditasyon Nedir?</a:t>
            </a:r>
          </a:p>
        </p:txBody>
      </p:sp>
      <p:sp>
        <p:nvSpPr>
          <p:cNvPr id="3" name="İçerik Yer Tutucusu 2"/>
          <p:cNvSpPr>
            <a:spLocks noGrp="1"/>
          </p:cNvSpPr>
          <p:nvPr>
            <p:ph idx="1"/>
          </p:nvPr>
        </p:nvSpPr>
        <p:spPr>
          <a:xfrm>
            <a:off x="897576" y="1582623"/>
            <a:ext cx="6916387" cy="4351338"/>
          </a:xfrm>
        </p:spPr>
        <p:txBody>
          <a:bodyPr>
            <a:normAutofit/>
          </a:bodyPr>
          <a:lstStyle/>
          <a:p>
            <a:pPr lvl="0"/>
            <a:r>
              <a:rPr lang="tr-TR" sz="2800" dirty="0">
                <a:solidFill>
                  <a:srgbClr val="000000"/>
                </a:solidFill>
                <a:latin typeface="Tahoma"/>
                <a:ea typeface="Tahoma"/>
                <a:cs typeface="Tahoma"/>
                <a:sym typeface="Tahoma"/>
              </a:rPr>
              <a:t>Akreditasyon, bir yükseköğretim kurumunun ve/ya da programının belirli bir düzeyde performansa, kaliteye ve dürüstlüğe sahip olduğunu belgeleyen bir süreçtir. Minimum  standartlarda akademik kalitenin mevcut olduğu konusunda öğrenciler ve paydaşlara güven sağlayan  bir hesap verme  sorumluluğu aracıdır. </a:t>
            </a:r>
          </a:p>
          <a:p>
            <a:endParaRPr lang="tr-TR" sz="2800" dirty="0"/>
          </a:p>
        </p:txBody>
      </p:sp>
      <p:sp>
        <p:nvSpPr>
          <p:cNvPr id="4" name="Slayt Numarası Yer Tutucusu 3"/>
          <p:cNvSpPr>
            <a:spLocks noGrp="1"/>
          </p:cNvSpPr>
          <p:nvPr>
            <p:ph type="sldNum" sz="quarter" idx="12"/>
          </p:nvPr>
        </p:nvSpPr>
        <p:spPr/>
        <p:txBody>
          <a:bodyPr/>
          <a:lstStyle/>
          <a:p>
            <a:fld id="{720DCE5A-D112-4F78-BD54-881669B26877}" type="slidenum">
              <a:rPr lang="tr-TR" smtClean="0"/>
              <a:pPr/>
              <a:t>3</a:t>
            </a:fld>
            <a:endParaRPr lang="tr-TR"/>
          </a:p>
        </p:txBody>
      </p:sp>
      <p:pic>
        <p:nvPicPr>
          <p:cNvPr id="5" name="Shape 473"/>
          <p:cNvPicPr preferRelativeResize="0"/>
          <p:nvPr/>
        </p:nvPicPr>
        <p:blipFill rotWithShape="1">
          <a:blip r:embed="rId2">
            <a:alphaModFix/>
          </a:blip>
          <a:srcRect/>
          <a:stretch/>
        </p:blipFill>
        <p:spPr>
          <a:xfrm>
            <a:off x="8474469" y="1704053"/>
            <a:ext cx="2795214" cy="3604217"/>
          </a:xfrm>
          <a:prstGeom prst="rect">
            <a:avLst/>
          </a:prstGeom>
          <a:noFill/>
          <a:ln>
            <a:noFill/>
          </a:ln>
          <a:effectLst>
            <a:reflection stA="98000" endPos="15000" dist="50800" dir="5400000" sy="-100000" algn="bl" rotWithShape="0"/>
          </a:effectLst>
        </p:spPr>
      </p:pic>
    </p:spTree>
    <p:extLst>
      <p:ext uri="{BB962C8B-B14F-4D97-AF65-F5344CB8AC3E}">
        <p14:creationId xmlns:p14="http://schemas.microsoft.com/office/powerpoint/2010/main" val="2156323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720DCE5A-D112-4F78-BD54-881669B26877}" type="slidenum">
              <a:rPr lang="tr-TR" smtClean="0"/>
              <a:pPr/>
              <a:t>30</a:t>
            </a:fld>
            <a:endParaRPr lang="tr-TR"/>
          </a:p>
        </p:txBody>
      </p:sp>
    </p:spTree>
    <p:extLst>
      <p:ext uri="{BB962C8B-B14F-4D97-AF65-F5344CB8AC3E}">
        <p14:creationId xmlns:p14="http://schemas.microsoft.com/office/powerpoint/2010/main" val="32778825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720DCE5A-D112-4F78-BD54-881669B26877}" type="slidenum">
              <a:rPr lang="tr-TR" smtClean="0"/>
              <a:pPr/>
              <a:t>31</a:t>
            </a:fld>
            <a:endParaRPr lang="tr-TR"/>
          </a:p>
        </p:txBody>
      </p:sp>
    </p:spTree>
    <p:extLst>
      <p:ext uri="{BB962C8B-B14F-4D97-AF65-F5344CB8AC3E}">
        <p14:creationId xmlns:p14="http://schemas.microsoft.com/office/powerpoint/2010/main" val="2553537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latin typeface="Tahoma" panose="020B0604030504040204" pitchFamily="34" charset="0"/>
                <a:cs typeface="Tahoma" panose="020B0604030504040204" pitchFamily="34" charset="0"/>
              </a:rPr>
              <a:t>Akreditasyon Nedir?</a:t>
            </a:r>
          </a:p>
        </p:txBody>
      </p:sp>
      <p:sp>
        <p:nvSpPr>
          <p:cNvPr id="4" name="Slayt Numarası Yer Tutucusu 3"/>
          <p:cNvSpPr>
            <a:spLocks noGrp="1"/>
          </p:cNvSpPr>
          <p:nvPr>
            <p:ph type="sldNum" sz="quarter" idx="12"/>
          </p:nvPr>
        </p:nvSpPr>
        <p:spPr/>
        <p:txBody>
          <a:bodyPr/>
          <a:lstStyle/>
          <a:p>
            <a:fld id="{720DCE5A-D112-4F78-BD54-881669B26877}" type="slidenum">
              <a:rPr lang="tr-TR" smtClean="0"/>
              <a:pPr/>
              <a:t>4</a:t>
            </a:fld>
            <a:endParaRPr lang="tr-TR"/>
          </a:p>
        </p:txBody>
      </p:sp>
      <p:sp>
        <p:nvSpPr>
          <p:cNvPr id="5" name="Shape 472"/>
          <p:cNvSpPr txBox="1">
            <a:spLocks noGrp="1"/>
          </p:cNvSpPr>
          <p:nvPr>
            <p:ph idx="1"/>
          </p:nvPr>
        </p:nvSpPr>
        <p:spPr>
          <a:prstGeom prst="rect">
            <a:avLst/>
          </a:prstGeom>
          <a:noFill/>
          <a:ln>
            <a:noFill/>
          </a:ln>
        </p:spPr>
        <p:txBody>
          <a:bodyPr lIns="91425" tIns="45700" rIns="91425" bIns="45700" anchor="t" anchorCtr="0">
            <a:noAutofit/>
          </a:bodyPr>
          <a:lstStyle/>
          <a:p>
            <a:pPr marL="228600" marR="0" lvl="0" indent="-228600" algn="just" rtl="0">
              <a:lnSpc>
                <a:spcPct val="90000"/>
              </a:lnSpc>
              <a:spcBef>
                <a:spcPts val="0"/>
              </a:spcBef>
              <a:spcAft>
                <a:spcPts val="0"/>
              </a:spcAft>
              <a:buClr>
                <a:schemeClr val="dk1"/>
              </a:buClr>
              <a:buSzPct val="100000"/>
              <a:buFont typeface="Arial"/>
              <a:buNone/>
            </a:pPr>
            <a:endParaRPr sz="2000" b="1" i="0" u="none" strike="noStrike" cap="none" dirty="0">
              <a:solidFill>
                <a:schemeClr val="dk1"/>
              </a:solidFill>
              <a:latin typeface="Tahoma"/>
              <a:ea typeface="Tahoma"/>
              <a:cs typeface="Tahoma"/>
              <a:sym typeface="Tahoma"/>
            </a:endParaRPr>
          </a:p>
          <a:p>
            <a:pPr marL="228600" marR="0" lvl="0" indent="-228600" algn="just" rtl="0">
              <a:lnSpc>
                <a:spcPct val="100000"/>
              </a:lnSpc>
              <a:spcBef>
                <a:spcPts val="0"/>
              </a:spcBef>
              <a:spcAft>
                <a:spcPts val="0"/>
              </a:spcAft>
              <a:buClr>
                <a:schemeClr val="dk1"/>
              </a:buClr>
              <a:buSzPct val="100000"/>
              <a:buFont typeface="Arial"/>
              <a:buChar char="•"/>
            </a:pPr>
            <a:endParaRPr lang="tr-TR" sz="3600" b="1" i="0" u="none" strike="noStrike" cap="none" dirty="0">
              <a:solidFill>
                <a:schemeClr val="dk1"/>
              </a:solidFill>
              <a:latin typeface="Tahoma"/>
              <a:ea typeface="Tahoma"/>
              <a:cs typeface="Tahoma"/>
              <a:sym typeface="Tahoma"/>
            </a:endParaRPr>
          </a:p>
          <a:p>
            <a:pPr marL="228600" marR="0" lvl="0" indent="-228600" algn="just" rtl="0">
              <a:lnSpc>
                <a:spcPct val="100000"/>
              </a:lnSpc>
              <a:spcBef>
                <a:spcPts val="0"/>
              </a:spcBef>
              <a:spcAft>
                <a:spcPts val="0"/>
              </a:spcAft>
              <a:buClr>
                <a:schemeClr val="dk1"/>
              </a:buClr>
              <a:buSzPct val="100000"/>
              <a:buFont typeface="Arial"/>
              <a:buChar char="•"/>
            </a:pPr>
            <a:r>
              <a:rPr lang="tr-TR" sz="3600" b="1" i="0" u="none" strike="noStrike" cap="none" dirty="0">
                <a:solidFill>
                  <a:schemeClr val="dk1"/>
                </a:solidFill>
                <a:latin typeface="Tahoma"/>
                <a:ea typeface="Tahoma"/>
                <a:cs typeface="Tahoma"/>
                <a:sym typeface="Tahoma"/>
              </a:rPr>
              <a:t>Akreditasyon bir araç,  sürekli kalite iyileştirme amaçtır.</a:t>
            </a:r>
          </a:p>
          <a:p>
            <a:pPr marL="228600" marR="0" lvl="0" indent="-228600" algn="just" rtl="0">
              <a:lnSpc>
                <a:spcPct val="100000"/>
              </a:lnSpc>
              <a:spcBef>
                <a:spcPts val="0"/>
              </a:spcBef>
              <a:buClr>
                <a:schemeClr val="dk1"/>
              </a:buClr>
              <a:buSzPct val="100000"/>
              <a:buFont typeface="Arial"/>
              <a:buNone/>
            </a:pPr>
            <a:endParaRPr sz="3600" b="0" i="0" u="none" strike="noStrike" cap="none" dirty="0">
              <a:solidFill>
                <a:schemeClr val="dk1"/>
              </a:solidFill>
              <a:latin typeface="Tahoma"/>
              <a:ea typeface="Tahoma"/>
              <a:cs typeface="Tahoma"/>
              <a:sym typeface="Tahoma"/>
            </a:endParaRPr>
          </a:p>
        </p:txBody>
      </p:sp>
    </p:spTree>
    <p:extLst>
      <p:ext uri="{BB962C8B-B14F-4D97-AF65-F5344CB8AC3E}">
        <p14:creationId xmlns:p14="http://schemas.microsoft.com/office/powerpoint/2010/main" val="893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25067" y="166111"/>
            <a:ext cx="9616611" cy="446532"/>
          </a:xfrm>
        </p:spPr>
        <p:txBody>
          <a:bodyPr/>
          <a:lstStyle/>
          <a:p>
            <a:r>
              <a:rPr lang="tr-TR" sz="2800" dirty="0">
                <a:latin typeface="Tahoma" panose="020B0604030504040204" pitchFamily="34" charset="0"/>
                <a:cs typeface="Tahoma" panose="020B0604030504040204" pitchFamily="34" charset="0"/>
              </a:rPr>
              <a:t>Kurumsal Akreditasyon Programı Nedir? (I)</a:t>
            </a:r>
          </a:p>
        </p:txBody>
      </p:sp>
      <p:sp>
        <p:nvSpPr>
          <p:cNvPr id="3" name="İçerik Yer Tutucusu 2"/>
          <p:cNvSpPr>
            <a:spLocks noGrp="1"/>
          </p:cNvSpPr>
          <p:nvPr>
            <p:ph idx="1"/>
          </p:nvPr>
        </p:nvSpPr>
        <p:spPr>
          <a:xfrm>
            <a:off x="1014608" y="1152395"/>
            <a:ext cx="10070926" cy="5361140"/>
          </a:xfrm>
        </p:spPr>
        <p:txBody>
          <a:bodyPr>
            <a:noAutofit/>
          </a:bodyPr>
          <a:lstStyle/>
          <a:p>
            <a:pPr algn="just"/>
            <a:r>
              <a:rPr lang="tr-TR" sz="2800" dirty="0"/>
              <a:t>Uluslararası kabul görmüş bir </a:t>
            </a:r>
            <a:r>
              <a:rPr lang="tr-TR" sz="2800" b="1" dirty="0"/>
              <a:t>ulusal </a:t>
            </a:r>
            <a:r>
              <a:rPr lang="tr-TR" sz="2800" dirty="0"/>
              <a:t>değerlendirme süreci, </a:t>
            </a:r>
          </a:p>
          <a:p>
            <a:pPr marL="0" indent="0" algn="just">
              <a:buNone/>
            </a:pPr>
            <a:endParaRPr lang="tr-TR" sz="2800" dirty="0"/>
          </a:p>
          <a:p>
            <a:pPr algn="just"/>
            <a:r>
              <a:rPr lang="tr-TR" sz="2800" dirty="0"/>
              <a:t>Kurumun iç değerlendirmesini (öz değerlendirme) esas alan bir değerlendirme,</a:t>
            </a:r>
          </a:p>
          <a:p>
            <a:pPr algn="just"/>
            <a:endParaRPr lang="tr-TR" sz="2800" dirty="0"/>
          </a:p>
          <a:p>
            <a:pPr algn="just"/>
            <a:r>
              <a:rPr lang="tr-TR" sz="2800" dirty="0"/>
              <a:t>Kurumun kendisini tanımladığı misyon/vizyon ve stratejik hedefleriyle uyumunu ölçmeyi hedefleyen ve “sürekli iyileşme” yaklaşımını benimseyen bir değerlendirme süreci,</a:t>
            </a:r>
          </a:p>
          <a:p>
            <a:pPr algn="just"/>
            <a:endParaRPr lang="tr-TR" sz="2800" dirty="0"/>
          </a:p>
          <a:p>
            <a:pPr algn="just"/>
            <a:r>
              <a:rPr lang="tr-TR" sz="2800" dirty="0"/>
              <a:t>Kurumun iç ve dış paydaşlarının görüşlerinin de alındığı bir akran değerlendirme süreci</a:t>
            </a:r>
          </a:p>
        </p:txBody>
      </p:sp>
      <p:sp>
        <p:nvSpPr>
          <p:cNvPr id="4" name="Slayt Numarası Yer Tutucusu 3"/>
          <p:cNvSpPr>
            <a:spLocks noGrp="1"/>
          </p:cNvSpPr>
          <p:nvPr>
            <p:ph type="sldNum" sz="quarter" idx="12"/>
          </p:nvPr>
        </p:nvSpPr>
        <p:spPr/>
        <p:txBody>
          <a:bodyPr/>
          <a:lstStyle/>
          <a:p>
            <a:fld id="{720DCE5A-D112-4F78-BD54-881669B26877}" type="slidenum">
              <a:rPr lang="tr-TR" smtClean="0"/>
              <a:pPr/>
              <a:t>5</a:t>
            </a:fld>
            <a:endParaRPr lang="tr-TR"/>
          </a:p>
        </p:txBody>
      </p:sp>
    </p:spTree>
    <p:extLst>
      <p:ext uri="{BB962C8B-B14F-4D97-AF65-F5344CB8AC3E}">
        <p14:creationId xmlns:p14="http://schemas.microsoft.com/office/powerpoint/2010/main" val="3537853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solidFill>
                  <a:prstClr val="white"/>
                </a:solidFill>
                <a:latin typeface="Tahoma" panose="020B0604030504040204" pitchFamily="34" charset="0"/>
                <a:cs typeface="Tahoma" panose="020B0604030504040204" pitchFamily="34" charset="0"/>
              </a:rPr>
              <a:t>Kurumsal Akreditasyon Programı Nedir? (II)</a:t>
            </a:r>
            <a:endParaRPr lang="tr-TR" sz="2800" dirty="0">
              <a:latin typeface="Tahoma" panose="020B0604030504040204" pitchFamily="34" charset="0"/>
              <a:cs typeface="Tahoma" panose="020B0604030504040204" pitchFamily="34" charset="0"/>
            </a:endParaRPr>
          </a:p>
        </p:txBody>
      </p:sp>
      <p:sp>
        <p:nvSpPr>
          <p:cNvPr id="3" name="İçerik Yer Tutucusu 2"/>
          <p:cNvSpPr>
            <a:spLocks noGrp="1"/>
          </p:cNvSpPr>
          <p:nvPr>
            <p:ph idx="1"/>
          </p:nvPr>
        </p:nvSpPr>
        <p:spPr>
          <a:xfrm>
            <a:off x="1129432" y="1158658"/>
            <a:ext cx="9933140" cy="5699342"/>
          </a:xfrm>
        </p:spPr>
        <p:txBody>
          <a:bodyPr>
            <a:normAutofit/>
          </a:bodyPr>
          <a:lstStyle/>
          <a:p>
            <a:pPr lvl="0" algn="just"/>
            <a:r>
              <a:rPr lang="tr-TR" sz="2800" dirty="0">
                <a:solidFill>
                  <a:prstClr val="black"/>
                </a:solidFill>
              </a:rPr>
              <a:t>Kurum ne yapmaya çalışıyor?(Kurumun vizyonu, misyonu ve hedefleri) </a:t>
            </a:r>
          </a:p>
          <a:p>
            <a:pPr marL="0" lvl="0" indent="0" algn="just">
              <a:buNone/>
            </a:pPr>
            <a:endParaRPr lang="tr-TR" sz="2800" dirty="0">
              <a:solidFill>
                <a:prstClr val="black"/>
              </a:solidFill>
            </a:endParaRPr>
          </a:p>
          <a:p>
            <a:pPr lvl="0" algn="just"/>
            <a:r>
              <a:rPr lang="tr-TR" sz="2800" dirty="0">
                <a:solidFill>
                  <a:prstClr val="black"/>
                </a:solidFill>
              </a:rPr>
              <a:t>Kurum misyon ve hedeflerine nasıl ulaşmaya çalışıyor? (Kurumun yönetişim/</a:t>
            </a:r>
            <a:r>
              <a:rPr lang="tr-TR" sz="2800" dirty="0" err="1">
                <a:solidFill>
                  <a:prstClr val="black"/>
                </a:solidFill>
              </a:rPr>
              <a:t>organizasyonel</a:t>
            </a:r>
            <a:r>
              <a:rPr lang="tr-TR" sz="2800" dirty="0">
                <a:solidFill>
                  <a:prstClr val="black"/>
                </a:solidFill>
              </a:rPr>
              <a:t> süreçleri ve faaliyetleri)</a:t>
            </a:r>
          </a:p>
          <a:p>
            <a:pPr marL="0" lvl="0" indent="0" algn="just">
              <a:buNone/>
            </a:pPr>
            <a:endParaRPr lang="tr-TR" sz="2800" dirty="0">
              <a:solidFill>
                <a:prstClr val="black"/>
              </a:solidFill>
            </a:endParaRPr>
          </a:p>
          <a:p>
            <a:pPr lvl="0" algn="just"/>
            <a:r>
              <a:rPr lang="tr-TR" sz="2800" dirty="0">
                <a:solidFill>
                  <a:prstClr val="black"/>
                </a:solidFill>
              </a:rPr>
              <a:t>Kurum misyon ve hedeflerine ulaştığına nasıl emin oluyor?(Kalite güvencesi süreçleri, İç değerlendirme süreçleri)</a:t>
            </a:r>
          </a:p>
          <a:p>
            <a:pPr marL="0" lvl="0" indent="0" algn="just">
              <a:buNone/>
            </a:pPr>
            <a:endParaRPr lang="tr-TR" sz="2800" dirty="0">
              <a:solidFill>
                <a:prstClr val="black"/>
              </a:solidFill>
            </a:endParaRPr>
          </a:p>
          <a:p>
            <a:pPr lvl="0" algn="just"/>
            <a:r>
              <a:rPr lang="tr-TR" sz="2800" dirty="0">
                <a:solidFill>
                  <a:prstClr val="black"/>
                </a:solidFill>
              </a:rPr>
              <a:t>Kurum süreçlerini nasıl iyileştirmeyi planlıyor?(Kurumun sürekli iyileşme faaliyetleri)</a:t>
            </a:r>
          </a:p>
          <a:p>
            <a:endParaRPr lang="tr-TR" sz="4100" dirty="0">
              <a:latin typeface="+mn-lt"/>
            </a:endParaRPr>
          </a:p>
        </p:txBody>
      </p:sp>
      <p:sp>
        <p:nvSpPr>
          <p:cNvPr id="4" name="Slayt Numarası Yer Tutucusu 3"/>
          <p:cNvSpPr>
            <a:spLocks noGrp="1"/>
          </p:cNvSpPr>
          <p:nvPr>
            <p:ph type="sldNum" sz="quarter" idx="12"/>
          </p:nvPr>
        </p:nvSpPr>
        <p:spPr/>
        <p:txBody>
          <a:bodyPr/>
          <a:lstStyle/>
          <a:p>
            <a:fld id="{720DCE5A-D112-4F78-BD54-881669B26877}" type="slidenum">
              <a:rPr lang="tr-TR" smtClean="0"/>
              <a:pPr/>
              <a:t>6</a:t>
            </a:fld>
            <a:endParaRPr lang="tr-TR"/>
          </a:p>
        </p:txBody>
      </p:sp>
    </p:spTree>
    <p:extLst>
      <p:ext uri="{BB962C8B-B14F-4D97-AF65-F5344CB8AC3E}">
        <p14:creationId xmlns:p14="http://schemas.microsoft.com/office/powerpoint/2010/main" val="1520859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latin typeface="Tahoma" panose="020B0604030504040204" pitchFamily="34" charset="0"/>
                <a:cs typeface="Tahoma" panose="020B0604030504040204" pitchFamily="34" charset="0"/>
              </a:rPr>
              <a:t>Kurumsal Akreditasyon Programı Nedir? (III)</a:t>
            </a:r>
          </a:p>
        </p:txBody>
      </p:sp>
      <p:sp>
        <p:nvSpPr>
          <p:cNvPr id="3" name="İçerik Yer Tutucusu 2"/>
          <p:cNvSpPr>
            <a:spLocks noGrp="1"/>
          </p:cNvSpPr>
          <p:nvPr>
            <p:ph idx="1"/>
          </p:nvPr>
        </p:nvSpPr>
        <p:spPr>
          <a:xfrm>
            <a:off x="838200" y="1888177"/>
            <a:ext cx="10515600" cy="4322617"/>
          </a:xfrm>
        </p:spPr>
        <p:txBody>
          <a:bodyPr>
            <a:normAutofit/>
          </a:bodyPr>
          <a:lstStyle/>
          <a:p>
            <a:r>
              <a:rPr lang="tr-TR" sz="3200" dirty="0"/>
              <a:t>Kurumsal Akreditasyon Programı (KAP) yükseköğretim kurumlarındaki kalite güvencesi, eğitim-öğretim, araştırma-geliştirme, toplumsal katkı ve yönetim sistemi süreçlerinin “planlama, uygulama, kontrol etme ve önlem alma” döngüsü kapsamında değerlendirilmesini sağlayan bir dış değerlendirme yöntemidir.</a:t>
            </a:r>
          </a:p>
        </p:txBody>
      </p:sp>
      <p:sp>
        <p:nvSpPr>
          <p:cNvPr id="4" name="Slayt Numarası Yer Tutucusu 3"/>
          <p:cNvSpPr>
            <a:spLocks noGrp="1"/>
          </p:cNvSpPr>
          <p:nvPr>
            <p:ph type="sldNum" sz="quarter" idx="12"/>
          </p:nvPr>
        </p:nvSpPr>
        <p:spPr/>
        <p:txBody>
          <a:bodyPr/>
          <a:lstStyle/>
          <a:p>
            <a:fld id="{720DCE5A-D112-4F78-BD54-881669B26877}" type="slidenum">
              <a:rPr lang="tr-TR" smtClean="0"/>
              <a:pPr/>
              <a:t>7</a:t>
            </a:fld>
            <a:endParaRPr lang="tr-TR"/>
          </a:p>
        </p:txBody>
      </p:sp>
    </p:spTree>
    <p:extLst>
      <p:ext uri="{BB962C8B-B14F-4D97-AF65-F5344CB8AC3E}">
        <p14:creationId xmlns:p14="http://schemas.microsoft.com/office/powerpoint/2010/main" val="557685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latin typeface="Tahoma" panose="020B0604030504040204" pitchFamily="34" charset="0"/>
                <a:cs typeface="Tahoma" panose="020B0604030504040204" pitchFamily="34" charset="0"/>
              </a:rPr>
              <a:t>Kurumsal Akreditasyonun Önemi (I)</a:t>
            </a:r>
          </a:p>
        </p:txBody>
      </p:sp>
      <p:sp>
        <p:nvSpPr>
          <p:cNvPr id="3" name="İçerik Yer Tutucusu 2"/>
          <p:cNvSpPr>
            <a:spLocks noGrp="1"/>
          </p:cNvSpPr>
          <p:nvPr>
            <p:ph idx="1"/>
          </p:nvPr>
        </p:nvSpPr>
        <p:spPr>
          <a:xfrm>
            <a:off x="838200" y="1333242"/>
            <a:ext cx="10515600" cy="5245688"/>
          </a:xfrm>
        </p:spPr>
        <p:txBody>
          <a:bodyPr>
            <a:noAutofit/>
          </a:bodyPr>
          <a:lstStyle/>
          <a:p>
            <a:pPr lvl="0">
              <a:lnSpc>
                <a:spcPct val="70000"/>
              </a:lnSpc>
              <a:spcBef>
                <a:spcPts val="0"/>
              </a:spcBef>
              <a:buClr>
                <a:schemeClr val="dk1"/>
              </a:buClr>
              <a:buSzPct val="99615"/>
              <a:buFont typeface="Arial"/>
              <a:buChar char="•"/>
            </a:pPr>
            <a:r>
              <a:rPr lang="tr-TR" sz="2800" dirty="0">
                <a:solidFill>
                  <a:schemeClr val="dk1"/>
                </a:solidFill>
                <a:sym typeface="Tahoma"/>
              </a:rPr>
              <a:t>Akreditasyonun sağlayacağı en önemli faydalar “saydamlık” ve “hesap verme sorumluluğu” dur. </a:t>
            </a:r>
          </a:p>
          <a:p>
            <a:pPr marL="0" lvl="0" indent="0">
              <a:lnSpc>
                <a:spcPct val="70000"/>
              </a:lnSpc>
              <a:buClr>
                <a:schemeClr val="dk1"/>
              </a:buClr>
              <a:buSzPct val="99615"/>
              <a:buNone/>
            </a:pPr>
            <a:endParaRPr lang="tr-TR" sz="2800" dirty="0">
              <a:solidFill>
                <a:srgbClr val="000000"/>
              </a:solidFill>
              <a:sym typeface="Trebuchet MS"/>
            </a:endParaRPr>
          </a:p>
          <a:p>
            <a:pPr lvl="0">
              <a:lnSpc>
                <a:spcPct val="70000"/>
              </a:lnSpc>
              <a:buClr>
                <a:srgbClr val="000000"/>
              </a:buClr>
              <a:buSzPct val="99615"/>
              <a:buFont typeface="Arial"/>
              <a:buChar char="•"/>
            </a:pPr>
            <a:r>
              <a:rPr lang="tr-TR" sz="2800" dirty="0">
                <a:solidFill>
                  <a:srgbClr val="000000"/>
                </a:solidFill>
                <a:sym typeface="Trebuchet MS"/>
              </a:rPr>
              <a:t>Eğitim kalitesinin tescili, güvence altına alınması, diploma denkliği, mesleki yeterlik ve eğitimlerin yetkinliği bakımından önemli. </a:t>
            </a:r>
          </a:p>
          <a:p>
            <a:pPr lvl="0">
              <a:lnSpc>
                <a:spcPct val="70000"/>
              </a:lnSpc>
              <a:buClr>
                <a:schemeClr val="dk1"/>
              </a:buClr>
              <a:buSzPct val="99615"/>
              <a:buNone/>
            </a:pPr>
            <a:endParaRPr lang="tr-TR" sz="2800" dirty="0">
              <a:solidFill>
                <a:srgbClr val="000000"/>
              </a:solidFill>
              <a:sym typeface="Trebuchet MS"/>
            </a:endParaRPr>
          </a:p>
          <a:p>
            <a:pPr lvl="0">
              <a:lnSpc>
                <a:spcPct val="70000"/>
              </a:lnSpc>
              <a:buClr>
                <a:srgbClr val="000000"/>
              </a:buClr>
              <a:buSzPct val="99615"/>
              <a:buFont typeface="Arial"/>
              <a:buChar char="•"/>
            </a:pPr>
            <a:r>
              <a:rPr lang="tr-TR" sz="2800" dirty="0">
                <a:solidFill>
                  <a:srgbClr val="000000"/>
                </a:solidFill>
                <a:sym typeface="Trebuchet MS"/>
              </a:rPr>
              <a:t>Kaliteyi sürekli arttırma yöntemidir.</a:t>
            </a:r>
          </a:p>
          <a:p>
            <a:pPr lvl="0">
              <a:lnSpc>
                <a:spcPct val="70000"/>
              </a:lnSpc>
              <a:buClr>
                <a:schemeClr val="dk1"/>
              </a:buClr>
              <a:buSzPct val="99615"/>
              <a:buNone/>
            </a:pPr>
            <a:endParaRPr lang="tr-TR" sz="2800" dirty="0">
              <a:solidFill>
                <a:srgbClr val="000000"/>
              </a:solidFill>
              <a:sym typeface="Trebuchet MS"/>
            </a:endParaRPr>
          </a:p>
          <a:p>
            <a:pPr lvl="0">
              <a:lnSpc>
                <a:spcPct val="70000"/>
              </a:lnSpc>
              <a:buClr>
                <a:srgbClr val="000000"/>
              </a:buClr>
              <a:buSzPct val="99615"/>
              <a:buFont typeface="Arial"/>
              <a:buChar char="•"/>
            </a:pPr>
            <a:r>
              <a:rPr lang="tr-TR" sz="2800" dirty="0">
                <a:solidFill>
                  <a:srgbClr val="000000"/>
                </a:solidFill>
                <a:sym typeface="Trebuchet MS"/>
              </a:rPr>
              <a:t>Standartları yükseltir, kontrol mekanizmasıdır.</a:t>
            </a:r>
          </a:p>
          <a:p>
            <a:endParaRPr lang="tr-TR" sz="2800" dirty="0"/>
          </a:p>
        </p:txBody>
      </p:sp>
      <p:sp>
        <p:nvSpPr>
          <p:cNvPr id="4" name="Slayt Numarası Yer Tutucusu 3"/>
          <p:cNvSpPr>
            <a:spLocks noGrp="1"/>
          </p:cNvSpPr>
          <p:nvPr>
            <p:ph type="sldNum" sz="quarter" idx="12"/>
          </p:nvPr>
        </p:nvSpPr>
        <p:spPr/>
        <p:txBody>
          <a:bodyPr/>
          <a:lstStyle/>
          <a:p>
            <a:fld id="{720DCE5A-D112-4F78-BD54-881669B26877}" type="slidenum">
              <a:rPr lang="tr-TR" smtClean="0"/>
              <a:pPr/>
              <a:t>8</a:t>
            </a:fld>
            <a:endParaRPr lang="tr-TR"/>
          </a:p>
        </p:txBody>
      </p:sp>
    </p:spTree>
    <p:extLst>
      <p:ext uri="{BB962C8B-B14F-4D97-AF65-F5344CB8AC3E}">
        <p14:creationId xmlns:p14="http://schemas.microsoft.com/office/powerpoint/2010/main" val="38708913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z="2800" dirty="0">
                <a:latin typeface="Tahoma" panose="020B0604030504040204" pitchFamily="34" charset="0"/>
                <a:cs typeface="Tahoma" panose="020B0604030504040204" pitchFamily="34" charset="0"/>
              </a:rPr>
              <a:t>Kurumsal Akreditasyonun Önemi (II)</a:t>
            </a:r>
            <a:endParaRPr lang="tr-TR" sz="2800" dirty="0"/>
          </a:p>
        </p:txBody>
      </p:sp>
      <p:sp>
        <p:nvSpPr>
          <p:cNvPr id="3" name="İçerik Yer Tutucusu 2"/>
          <p:cNvSpPr>
            <a:spLocks noGrp="1"/>
          </p:cNvSpPr>
          <p:nvPr>
            <p:ph idx="1"/>
          </p:nvPr>
        </p:nvSpPr>
        <p:spPr>
          <a:xfrm>
            <a:off x="838200" y="1333242"/>
            <a:ext cx="10515600" cy="5023114"/>
          </a:xfrm>
        </p:spPr>
        <p:txBody>
          <a:bodyPr>
            <a:normAutofit fontScale="92500" lnSpcReduction="10000"/>
          </a:bodyPr>
          <a:lstStyle/>
          <a:p>
            <a:pPr lvl="0" algn="just">
              <a:lnSpc>
                <a:spcPct val="97000"/>
              </a:lnSpc>
              <a:spcBef>
                <a:spcPts val="0"/>
              </a:spcBef>
              <a:buClr>
                <a:schemeClr val="dk1"/>
              </a:buClr>
              <a:buSzPct val="99615"/>
              <a:buFont typeface="Arial"/>
              <a:buChar char="•"/>
            </a:pPr>
            <a:r>
              <a:rPr lang="tr-TR" sz="2800" i="1" dirty="0">
                <a:solidFill>
                  <a:srgbClr val="000000"/>
                </a:solidFill>
                <a:latin typeface="Tahoma"/>
                <a:ea typeface="Tahoma"/>
                <a:cs typeface="Tahoma"/>
                <a:sym typeface="Tahoma"/>
              </a:rPr>
              <a:t>Öğrencilerin başarıları, mezun sayısı, iş bulabilen mezun sayısı, mezunların çalıştıkları iş yerleri</a:t>
            </a:r>
            <a:r>
              <a:rPr lang="tr-TR" sz="2800" dirty="0">
                <a:solidFill>
                  <a:srgbClr val="000000"/>
                </a:solidFill>
                <a:latin typeface="Tahoma"/>
                <a:ea typeface="Tahoma"/>
                <a:cs typeface="Tahoma"/>
                <a:sym typeface="Tahoma"/>
              </a:rPr>
              <a:t> vb. çıktılar ile sistem ilişkilendirilir, sürekli iyileştirme sağlanır.</a:t>
            </a:r>
          </a:p>
          <a:p>
            <a:pPr marL="0" lvl="0" indent="0" algn="just">
              <a:lnSpc>
                <a:spcPct val="97000"/>
              </a:lnSpc>
              <a:spcBef>
                <a:spcPts val="0"/>
              </a:spcBef>
              <a:buClr>
                <a:schemeClr val="dk1"/>
              </a:buClr>
              <a:buSzPct val="99615"/>
              <a:buNone/>
            </a:pPr>
            <a:endParaRPr lang="tr-TR" sz="2800" dirty="0">
              <a:solidFill>
                <a:srgbClr val="000000"/>
              </a:solidFill>
              <a:latin typeface="Tahoma"/>
              <a:ea typeface="Tahoma"/>
              <a:cs typeface="Tahoma"/>
              <a:sym typeface="Tahoma"/>
            </a:endParaRPr>
          </a:p>
          <a:p>
            <a:pPr lvl="0" algn="just">
              <a:lnSpc>
                <a:spcPct val="97000"/>
              </a:lnSpc>
              <a:spcBef>
                <a:spcPts val="1200"/>
              </a:spcBef>
              <a:buClr>
                <a:srgbClr val="000000"/>
              </a:buClr>
              <a:buSzPct val="99615"/>
              <a:buFont typeface="Arial"/>
              <a:buChar char="•"/>
            </a:pPr>
            <a:r>
              <a:rPr lang="tr-TR" sz="2800" dirty="0">
                <a:solidFill>
                  <a:srgbClr val="000000"/>
                </a:solidFill>
                <a:latin typeface="Tahoma"/>
                <a:ea typeface="Tahoma"/>
                <a:cs typeface="Tahoma"/>
                <a:sym typeface="Tahoma"/>
              </a:rPr>
              <a:t>Paydaşları bilgilendirir.</a:t>
            </a:r>
          </a:p>
          <a:p>
            <a:pPr marL="0" lvl="0" indent="0" algn="just">
              <a:lnSpc>
                <a:spcPct val="97000"/>
              </a:lnSpc>
              <a:spcBef>
                <a:spcPts val="1200"/>
              </a:spcBef>
              <a:buClr>
                <a:srgbClr val="000000"/>
              </a:buClr>
              <a:buSzPct val="99615"/>
              <a:buNone/>
            </a:pPr>
            <a:endParaRPr lang="tr-TR" sz="2800" dirty="0">
              <a:solidFill>
                <a:srgbClr val="000000"/>
              </a:solidFill>
              <a:latin typeface="Tahoma"/>
              <a:ea typeface="Tahoma"/>
              <a:cs typeface="Tahoma"/>
              <a:sym typeface="Tahoma"/>
            </a:endParaRPr>
          </a:p>
          <a:p>
            <a:pPr lvl="0" algn="just">
              <a:lnSpc>
                <a:spcPct val="97000"/>
              </a:lnSpc>
              <a:spcBef>
                <a:spcPts val="1200"/>
              </a:spcBef>
              <a:buClr>
                <a:srgbClr val="000000"/>
              </a:buClr>
              <a:buSzPct val="99615"/>
              <a:buFont typeface="Arial"/>
              <a:buChar char="•"/>
            </a:pPr>
            <a:r>
              <a:rPr lang="tr-TR" sz="2800" dirty="0">
                <a:solidFill>
                  <a:srgbClr val="000000"/>
                </a:solidFill>
                <a:latin typeface="Tahoma"/>
                <a:ea typeface="Tahoma"/>
                <a:cs typeface="Tahoma"/>
                <a:sym typeface="Tahoma"/>
              </a:rPr>
              <a:t>Eğitimin belirli standartlara dayalı olarak yürütüldüğünün güvencesini vermek; öğrencileri ve paydaşları kaliteli eğitim hizmeti sunan kurumlar konusunda bilgilendirir. </a:t>
            </a:r>
          </a:p>
          <a:p>
            <a:pPr marL="0" lvl="0" indent="0" algn="just">
              <a:lnSpc>
                <a:spcPct val="97000"/>
              </a:lnSpc>
              <a:spcBef>
                <a:spcPts val="1200"/>
              </a:spcBef>
              <a:buClr>
                <a:srgbClr val="000000"/>
              </a:buClr>
              <a:buSzPct val="99615"/>
              <a:buNone/>
            </a:pPr>
            <a:endParaRPr lang="tr-TR" sz="2800" dirty="0">
              <a:solidFill>
                <a:srgbClr val="000000"/>
              </a:solidFill>
              <a:latin typeface="Tahoma"/>
              <a:ea typeface="Tahoma"/>
              <a:cs typeface="Tahoma"/>
              <a:sym typeface="Tahoma"/>
            </a:endParaRPr>
          </a:p>
          <a:p>
            <a:pPr lvl="0" algn="just">
              <a:lnSpc>
                <a:spcPct val="97000"/>
              </a:lnSpc>
              <a:spcBef>
                <a:spcPts val="1200"/>
              </a:spcBef>
              <a:buClr>
                <a:srgbClr val="000000"/>
              </a:buClr>
              <a:buSzPct val="99615"/>
              <a:buFont typeface="Arial"/>
              <a:buChar char="•"/>
            </a:pPr>
            <a:r>
              <a:rPr lang="tr-TR" sz="2800" dirty="0">
                <a:solidFill>
                  <a:srgbClr val="000000"/>
                </a:solidFill>
                <a:latin typeface="Tahoma"/>
                <a:ea typeface="Tahoma"/>
                <a:cs typeface="Tahoma"/>
                <a:sym typeface="Tahoma"/>
              </a:rPr>
              <a:t>Mezunların meslek yaşamına girişlerinde temel standartları belirler.</a:t>
            </a:r>
          </a:p>
        </p:txBody>
      </p:sp>
      <p:sp>
        <p:nvSpPr>
          <p:cNvPr id="4" name="Slayt Numarası Yer Tutucusu 3"/>
          <p:cNvSpPr>
            <a:spLocks noGrp="1"/>
          </p:cNvSpPr>
          <p:nvPr>
            <p:ph type="sldNum" sz="quarter" idx="12"/>
          </p:nvPr>
        </p:nvSpPr>
        <p:spPr/>
        <p:txBody>
          <a:bodyPr/>
          <a:lstStyle/>
          <a:p>
            <a:fld id="{720DCE5A-D112-4F78-BD54-881669B26877}" type="slidenum">
              <a:rPr lang="tr-TR" smtClean="0"/>
              <a:pPr/>
              <a:t>9</a:t>
            </a:fld>
            <a:endParaRPr lang="tr-TR"/>
          </a:p>
        </p:txBody>
      </p:sp>
    </p:spTree>
    <p:extLst>
      <p:ext uri="{BB962C8B-B14F-4D97-AF65-F5344CB8AC3E}">
        <p14:creationId xmlns:p14="http://schemas.microsoft.com/office/powerpoint/2010/main" val="2855244172"/>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eması">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num_Taslagi_YEŞİL" id="{E0A0DECB-418B-478B-9CDE-87DE7C19F465}" vid="{A0246B01-85A7-4C7C-98D0-00AF2FE8E69C}"/>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Sunum_+Şablonu_YE+Ş¦-L</Template>
  <TotalTime>8825</TotalTime>
  <Words>3416</Words>
  <Application>Microsoft Office PowerPoint</Application>
  <PresentationFormat>Geniş ekran</PresentationFormat>
  <Paragraphs>591</Paragraphs>
  <Slides>31</Slides>
  <Notes>15</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31</vt:i4>
      </vt:variant>
    </vt:vector>
  </HeadingPairs>
  <TitlesOfParts>
    <vt:vector size="39" baseType="lpstr">
      <vt:lpstr>Arial</vt:lpstr>
      <vt:lpstr>Arial Narrow</vt:lpstr>
      <vt:lpstr>Calibri</vt:lpstr>
      <vt:lpstr>Calibri Light</vt:lpstr>
      <vt:lpstr>Tahoma</vt:lpstr>
      <vt:lpstr>Times New Roman</vt:lpstr>
      <vt:lpstr>Wingdings</vt:lpstr>
      <vt:lpstr>Office Teması</vt:lpstr>
      <vt:lpstr>PowerPoint Sunusu</vt:lpstr>
      <vt:lpstr>PowerPoint Sunusu</vt:lpstr>
      <vt:lpstr>Akreditasyon Nedir?</vt:lpstr>
      <vt:lpstr>Akreditasyon Nedir?</vt:lpstr>
      <vt:lpstr>Kurumsal Akreditasyon Programı Nedir? (I)</vt:lpstr>
      <vt:lpstr>Kurumsal Akreditasyon Programı Nedir? (II)</vt:lpstr>
      <vt:lpstr>Kurumsal Akreditasyon Programı Nedir? (III)</vt:lpstr>
      <vt:lpstr>Kurumsal Akreditasyonun Önemi (I)</vt:lpstr>
      <vt:lpstr>Kurumsal Akreditasyonun Önemi (II)</vt:lpstr>
      <vt:lpstr>YÖKAK Tarafından Akredite Olan Kurumlar (2020)</vt:lpstr>
      <vt:lpstr>2021 Yılı Kurumsal Akreditasyon Programı Kapsamına Alınan Kurumlar</vt:lpstr>
      <vt:lpstr>Kurumsal Akreditasyon Programı (KAP) Süreci</vt:lpstr>
      <vt:lpstr>KAP Alan ve Ölçütleri</vt:lpstr>
      <vt:lpstr>Alt Ölçüt Olgunluk Düzeyi</vt:lpstr>
      <vt:lpstr>Alt Ölçüt Olgunluk Düzeyi</vt:lpstr>
      <vt:lpstr>KAP Alan ve Ölçüt Puanları</vt:lpstr>
      <vt:lpstr>KAP Akreditasyon Kararı</vt:lpstr>
      <vt:lpstr>KALİTE GÜVENCESİ SİSTEMİ</vt:lpstr>
      <vt:lpstr>EĞİTİM VE ÖĞRETİM</vt:lpstr>
      <vt:lpstr>ARAŞTIRMA VE GELİŞTİRME</vt:lpstr>
      <vt:lpstr>TOPLUMSAL KATKI</vt:lpstr>
      <vt:lpstr>YÖNETİM SİSTEMİ</vt:lpstr>
      <vt:lpstr>Kalite Güvencesi Sistemi Örnek: A.3. Paydaş Katılımı</vt:lpstr>
      <vt:lpstr>Kalite Güvencesi Sistemi Örnek: A.4. Uluslararasılaşma</vt:lpstr>
      <vt:lpstr>Eğitim ve Öğretim Örnek: B.3. Öğrenci Merkezli Öğrenme, Öğretme ve Değerlendirme</vt:lpstr>
      <vt:lpstr>Eğitim ve Öğretim Örnek: B.6.Programların İzlenmesi ve Güncellenmesi</vt:lpstr>
      <vt:lpstr>Araştırma ve Geliştirme Örnek: C.2. Araştırma Kaynakları</vt:lpstr>
      <vt:lpstr>Toplumsal Katkı Örnek: D.1.Toplumsal Katkı Stratejisi</vt:lpstr>
      <vt:lpstr>Yönetim Sistemi Örnek: E.3.Bilgi Yönetim Sistemi</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Handan Çetinkaya</dc:creator>
  <cp:lastModifiedBy>Borke Tunali</cp:lastModifiedBy>
  <cp:revision>2111</cp:revision>
  <cp:lastPrinted>2020-03-10T06:15:20Z</cp:lastPrinted>
  <dcterms:created xsi:type="dcterms:W3CDTF">2016-03-25T07:52:28Z</dcterms:created>
  <dcterms:modified xsi:type="dcterms:W3CDTF">2021-10-05T14:30:32Z</dcterms:modified>
</cp:coreProperties>
</file>