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7" r:id="rId5"/>
    <p:sldId id="263" r:id="rId6"/>
    <p:sldId id="258" r:id="rId7"/>
    <p:sldId id="259" r:id="rId8"/>
    <p:sldId id="261" r:id="rId9"/>
    <p:sldId id="264" r:id="rId10"/>
    <p:sldId id="260" r:id="rId11"/>
    <p:sldId id="262" r:id="rId12"/>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243" autoAdjust="0"/>
    <p:restoredTop sz="94660"/>
  </p:normalViewPr>
  <p:slideViewPr>
    <p:cSldViewPr snapToGrid="0">
      <p:cViewPr varScale="1">
        <p:scale>
          <a:sx n="86" d="100"/>
          <a:sy n="86" d="100"/>
        </p:scale>
        <p:origin x="39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589363A7-5078-4B3A-B371-A6C154969B96}" type="datetimeFigureOut">
              <a:rPr lang="tr-TR" smtClean="0"/>
              <a:t>29.10.2021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419A2A3-3C61-40E9-AAF0-C03C83BC3612}" type="slidenum">
              <a:rPr lang="tr-TR" smtClean="0"/>
              <a:t>‹#›</a:t>
            </a:fld>
            <a:endParaRPr lang="tr-TR"/>
          </a:p>
        </p:txBody>
      </p:sp>
    </p:spTree>
    <p:extLst>
      <p:ext uri="{BB962C8B-B14F-4D97-AF65-F5344CB8AC3E}">
        <p14:creationId xmlns:p14="http://schemas.microsoft.com/office/powerpoint/2010/main" val="3093051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589363A7-5078-4B3A-B371-A6C154969B96}" type="datetimeFigureOut">
              <a:rPr lang="tr-TR" smtClean="0"/>
              <a:t>29.10.2021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419A2A3-3C61-40E9-AAF0-C03C83BC3612}" type="slidenum">
              <a:rPr lang="tr-TR" smtClean="0"/>
              <a:t>‹#›</a:t>
            </a:fld>
            <a:endParaRPr lang="tr-TR"/>
          </a:p>
        </p:txBody>
      </p:sp>
    </p:spTree>
    <p:extLst>
      <p:ext uri="{BB962C8B-B14F-4D97-AF65-F5344CB8AC3E}">
        <p14:creationId xmlns:p14="http://schemas.microsoft.com/office/powerpoint/2010/main" val="1985470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589363A7-5078-4B3A-B371-A6C154969B96}" type="datetimeFigureOut">
              <a:rPr lang="tr-TR" smtClean="0"/>
              <a:t>29.10.2021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419A2A3-3C61-40E9-AAF0-C03C83BC3612}" type="slidenum">
              <a:rPr lang="tr-TR" smtClean="0"/>
              <a:t>‹#›</a:t>
            </a:fld>
            <a:endParaRPr lang="tr-TR"/>
          </a:p>
        </p:txBody>
      </p:sp>
    </p:spTree>
    <p:extLst>
      <p:ext uri="{BB962C8B-B14F-4D97-AF65-F5344CB8AC3E}">
        <p14:creationId xmlns:p14="http://schemas.microsoft.com/office/powerpoint/2010/main" val="291200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589363A7-5078-4B3A-B371-A6C154969B96}" type="datetimeFigureOut">
              <a:rPr lang="tr-TR" smtClean="0"/>
              <a:t>29.10.2021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419A2A3-3C61-40E9-AAF0-C03C83BC3612}" type="slidenum">
              <a:rPr lang="tr-TR" smtClean="0"/>
              <a:t>‹#›</a:t>
            </a:fld>
            <a:endParaRPr lang="tr-TR"/>
          </a:p>
        </p:txBody>
      </p:sp>
    </p:spTree>
    <p:extLst>
      <p:ext uri="{BB962C8B-B14F-4D97-AF65-F5344CB8AC3E}">
        <p14:creationId xmlns:p14="http://schemas.microsoft.com/office/powerpoint/2010/main" val="1220450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fld id="{589363A7-5078-4B3A-B371-A6C154969B96}" type="datetimeFigureOut">
              <a:rPr lang="tr-TR" smtClean="0"/>
              <a:t>29.10.2021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419A2A3-3C61-40E9-AAF0-C03C83BC3612}" type="slidenum">
              <a:rPr lang="tr-TR" smtClean="0"/>
              <a:t>‹#›</a:t>
            </a:fld>
            <a:endParaRPr lang="tr-TR"/>
          </a:p>
        </p:txBody>
      </p:sp>
    </p:spTree>
    <p:extLst>
      <p:ext uri="{BB962C8B-B14F-4D97-AF65-F5344CB8AC3E}">
        <p14:creationId xmlns:p14="http://schemas.microsoft.com/office/powerpoint/2010/main" val="623510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589363A7-5078-4B3A-B371-A6C154969B96}" type="datetimeFigureOut">
              <a:rPr lang="tr-TR" smtClean="0"/>
              <a:t>29.10.2021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419A2A3-3C61-40E9-AAF0-C03C83BC3612}" type="slidenum">
              <a:rPr lang="tr-TR" smtClean="0"/>
              <a:t>‹#›</a:t>
            </a:fld>
            <a:endParaRPr lang="tr-TR"/>
          </a:p>
        </p:txBody>
      </p:sp>
    </p:spTree>
    <p:extLst>
      <p:ext uri="{BB962C8B-B14F-4D97-AF65-F5344CB8AC3E}">
        <p14:creationId xmlns:p14="http://schemas.microsoft.com/office/powerpoint/2010/main" val="1210479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589363A7-5078-4B3A-B371-A6C154969B96}" type="datetimeFigureOut">
              <a:rPr lang="tr-TR" smtClean="0"/>
              <a:t>29.10.2021</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F419A2A3-3C61-40E9-AAF0-C03C83BC3612}" type="slidenum">
              <a:rPr lang="tr-TR" smtClean="0"/>
              <a:t>‹#›</a:t>
            </a:fld>
            <a:endParaRPr lang="tr-TR"/>
          </a:p>
        </p:txBody>
      </p:sp>
    </p:spTree>
    <p:extLst>
      <p:ext uri="{BB962C8B-B14F-4D97-AF65-F5344CB8AC3E}">
        <p14:creationId xmlns:p14="http://schemas.microsoft.com/office/powerpoint/2010/main" val="4037107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589363A7-5078-4B3A-B371-A6C154969B96}" type="datetimeFigureOut">
              <a:rPr lang="tr-TR" smtClean="0"/>
              <a:t>29.10.2021</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F419A2A3-3C61-40E9-AAF0-C03C83BC3612}" type="slidenum">
              <a:rPr lang="tr-TR" smtClean="0"/>
              <a:t>‹#›</a:t>
            </a:fld>
            <a:endParaRPr lang="tr-TR"/>
          </a:p>
        </p:txBody>
      </p:sp>
    </p:spTree>
    <p:extLst>
      <p:ext uri="{BB962C8B-B14F-4D97-AF65-F5344CB8AC3E}">
        <p14:creationId xmlns:p14="http://schemas.microsoft.com/office/powerpoint/2010/main" val="54758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589363A7-5078-4B3A-B371-A6C154969B96}" type="datetimeFigureOut">
              <a:rPr lang="tr-TR" smtClean="0"/>
              <a:t>29.10.2021</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F419A2A3-3C61-40E9-AAF0-C03C83BC3612}" type="slidenum">
              <a:rPr lang="tr-TR" smtClean="0"/>
              <a:t>‹#›</a:t>
            </a:fld>
            <a:endParaRPr lang="tr-TR"/>
          </a:p>
        </p:txBody>
      </p:sp>
    </p:spTree>
    <p:extLst>
      <p:ext uri="{BB962C8B-B14F-4D97-AF65-F5344CB8AC3E}">
        <p14:creationId xmlns:p14="http://schemas.microsoft.com/office/powerpoint/2010/main" val="213340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589363A7-5078-4B3A-B371-A6C154969B96}" type="datetimeFigureOut">
              <a:rPr lang="tr-TR" smtClean="0"/>
              <a:t>29.10.2021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419A2A3-3C61-40E9-AAF0-C03C83BC3612}" type="slidenum">
              <a:rPr lang="tr-TR" smtClean="0"/>
              <a:t>‹#›</a:t>
            </a:fld>
            <a:endParaRPr lang="tr-TR"/>
          </a:p>
        </p:txBody>
      </p:sp>
    </p:spTree>
    <p:extLst>
      <p:ext uri="{BB962C8B-B14F-4D97-AF65-F5344CB8AC3E}">
        <p14:creationId xmlns:p14="http://schemas.microsoft.com/office/powerpoint/2010/main" val="400236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589363A7-5078-4B3A-B371-A6C154969B96}" type="datetimeFigureOut">
              <a:rPr lang="tr-TR" smtClean="0"/>
              <a:t>29.10.2021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419A2A3-3C61-40E9-AAF0-C03C83BC3612}" type="slidenum">
              <a:rPr lang="tr-TR" smtClean="0"/>
              <a:t>‹#›</a:t>
            </a:fld>
            <a:endParaRPr lang="tr-TR"/>
          </a:p>
        </p:txBody>
      </p:sp>
    </p:spTree>
    <p:extLst>
      <p:ext uri="{BB962C8B-B14F-4D97-AF65-F5344CB8AC3E}">
        <p14:creationId xmlns:p14="http://schemas.microsoft.com/office/powerpoint/2010/main" val="3856635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9363A7-5078-4B3A-B371-A6C154969B96}" type="datetimeFigureOut">
              <a:rPr lang="tr-TR" smtClean="0"/>
              <a:t>29.10.2021</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9A2A3-3C61-40E9-AAF0-C03C83BC3612}" type="slidenum">
              <a:rPr lang="tr-TR" smtClean="0"/>
              <a:t>‹#›</a:t>
            </a:fld>
            <a:endParaRPr lang="tr-TR"/>
          </a:p>
        </p:txBody>
      </p:sp>
    </p:spTree>
    <p:extLst>
      <p:ext uri="{BB962C8B-B14F-4D97-AF65-F5344CB8AC3E}">
        <p14:creationId xmlns:p14="http://schemas.microsoft.com/office/powerpoint/2010/main" val="7458822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3.tiff"/><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5539" y="2337985"/>
            <a:ext cx="12186461" cy="1077218"/>
          </a:xfrm>
          <a:prstGeom prst="rect">
            <a:avLst/>
          </a:prstGeom>
          <a:noFill/>
        </p:spPr>
        <p:txBody>
          <a:bodyPr wrap="square" rtlCol="0">
            <a:spAutoFit/>
          </a:bodyPr>
          <a:lstStyle/>
          <a:p>
            <a:pPr algn="ctr"/>
            <a:r>
              <a:rPr lang="tr-TR" sz="3200" b="1" dirty="0">
                <a:solidFill>
                  <a:srgbClr val="7030A0"/>
                </a:solidFill>
                <a:latin typeface="Cambria" panose="02040503050406030204" pitchFamily="18" charset="0"/>
              </a:rPr>
              <a:t>Sağlıklı ve Aktif Yaşlanma Çalışmaları Uygulama ve Araştırma Merkezi</a:t>
            </a:r>
          </a:p>
        </p:txBody>
      </p:sp>
      <p:graphicFrame>
        <p:nvGraphicFramePr>
          <p:cNvPr id="5" name="Tablo 4">
            <a:extLst>
              <a:ext uri="{FF2B5EF4-FFF2-40B4-BE49-F238E27FC236}">
                <a16:creationId xmlns:a16="http://schemas.microsoft.com/office/drawing/2014/main" id="{39EECF77-D868-3945-A8BF-601291B4E09D}"/>
              </a:ext>
            </a:extLst>
          </p:cNvPr>
          <p:cNvGraphicFramePr>
            <a:graphicFrameLocks noGrp="1"/>
          </p:cNvGraphicFramePr>
          <p:nvPr>
            <p:extLst>
              <p:ext uri="{D42A27DB-BD31-4B8C-83A1-F6EECF244321}">
                <p14:modId xmlns:p14="http://schemas.microsoft.com/office/powerpoint/2010/main" val="3147896042"/>
              </p:ext>
            </p:extLst>
          </p:nvPr>
        </p:nvGraphicFramePr>
        <p:xfrm>
          <a:off x="1269087" y="4068078"/>
          <a:ext cx="8369085" cy="638533"/>
        </p:xfrm>
        <a:graphic>
          <a:graphicData uri="http://schemas.openxmlformats.org/drawingml/2006/table">
            <a:tbl>
              <a:tblPr/>
              <a:tblGrid>
                <a:gridCol w="8369085">
                  <a:extLst>
                    <a:ext uri="{9D8B030D-6E8A-4147-A177-3AD203B41FA5}">
                      <a16:colId xmlns:a16="http://schemas.microsoft.com/office/drawing/2014/main" val="1478071201"/>
                    </a:ext>
                  </a:extLst>
                </a:gridCol>
              </a:tblGrid>
              <a:tr h="638533">
                <a:tc>
                  <a:txBody>
                    <a:bodyPr/>
                    <a:lstStyle/>
                    <a:p>
                      <a:pPr algn="ctr" fontAlgn="t"/>
                      <a:r>
                        <a:rPr lang="tr-TR" sz="2000" dirty="0">
                          <a:effectLst/>
                        </a:rPr>
                        <a:t>Merkezimiz 07.05.2020 tarihinde kuruldu</a:t>
                      </a:r>
                    </a:p>
                  </a:txBody>
                  <a:tcPr marL="61460" marR="61460" marT="61460" marB="6146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363936742"/>
                  </a:ext>
                </a:extLst>
              </a:tr>
            </a:tbl>
          </a:graphicData>
        </a:graphic>
      </p:graphicFrame>
      <p:pic>
        <p:nvPicPr>
          <p:cNvPr id="7" name="Resim 6">
            <a:extLst>
              <a:ext uri="{FF2B5EF4-FFF2-40B4-BE49-F238E27FC236}">
                <a16:creationId xmlns:a16="http://schemas.microsoft.com/office/drawing/2014/main" id="{197687BA-94DF-894F-B569-D3B481CB8ECF}"/>
              </a:ext>
            </a:extLst>
          </p:cNvPr>
          <p:cNvPicPr>
            <a:picLocks noChangeAspect="1"/>
          </p:cNvPicPr>
          <p:nvPr/>
        </p:nvPicPr>
        <p:blipFill rotWithShape="1">
          <a:blip r:embed="rId2"/>
          <a:srcRect l="8056" t="20341" r="9152" b="27821"/>
          <a:stretch/>
        </p:blipFill>
        <p:spPr>
          <a:xfrm>
            <a:off x="2405838" y="-127432"/>
            <a:ext cx="3849315" cy="2267975"/>
          </a:xfrm>
          <a:prstGeom prst="rect">
            <a:avLst/>
          </a:prstGeom>
        </p:spPr>
      </p:pic>
      <p:pic>
        <p:nvPicPr>
          <p:cNvPr id="6" name="Picture 6" descr="comu_logo_4">
            <a:extLst>
              <a:ext uri="{FF2B5EF4-FFF2-40B4-BE49-F238E27FC236}">
                <a16:creationId xmlns:a16="http://schemas.microsoft.com/office/drawing/2014/main" id="{1B390CA7-F37A-3E47-9BAF-04283D914A1B}"/>
              </a:ext>
            </a:extLst>
          </p:cNvPr>
          <p:cNvPicPr>
            <a:picLocks noChangeAspect="1" noChangeArrowheads="1"/>
          </p:cNvPicPr>
          <p:nvPr/>
        </p:nvPicPr>
        <p:blipFill>
          <a:blip r:embed="rId3" cstate="print"/>
          <a:srcRect/>
          <a:stretch>
            <a:fillRect/>
          </a:stretch>
        </p:blipFill>
        <p:spPr bwMode="auto">
          <a:xfrm>
            <a:off x="11549402" y="8312"/>
            <a:ext cx="637059" cy="636300"/>
          </a:xfrm>
          <a:prstGeom prst="rect">
            <a:avLst/>
          </a:prstGeom>
          <a:noFill/>
          <a:ln w="9525">
            <a:noFill/>
            <a:miter lim="800000"/>
            <a:headEnd/>
            <a:tailEnd/>
          </a:ln>
        </p:spPr>
      </p:pic>
    </p:spTree>
    <p:extLst>
      <p:ext uri="{BB962C8B-B14F-4D97-AF65-F5344CB8AC3E}">
        <p14:creationId xmlns:p14="http://schemas.microsoft.com/office/powerpoint/2010/main" val="1943642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224852" y="907651"/>
            <a:ext cx="12186461" cy="400110"/>
          </a:xfrm>
          <a:prstGeom prst="rect">
            <a:avLst/>
          </a:prstGeom>
          <a:noFill/>
        </p:spPr>
        <p:txBody>
          <a:bodyPr wrap="square" rtlCol="0">
            <a:spAutoFit/>
          </a:bodyPr>
          <a:lstStyle/>
          <a:p>
            <a:pPr algn="ctr"/>
            <a:r>
              <a:rPr lang="tr-TR" sz="2000" b="1" dirty="0">
                <a:solidFill>
                  <a:srgbClr val="7030A0"/>
                </a:solidFill>
                <a:latin typeface="Cambria" panose="02040503050406030204" pitchFamily="18" charset="0"/>
              </a:rPr>
              <a:t>Amaçları </a:t>
            </a:r>
          </a:p>
        </p:txBody>
      </p:sp>
      <p:graphicFrame>
        <p:nvGraphicFramePr>
          <p:cNvPr id="5" name="Tablo 4">
            <a:extLst>
              <a:ext uri="{FF2B5EF4-FFF2-40B4-BE49-F238E27FC236}">
                <a16:creationId xmlns:a16="http://schemas.microsoft.com/office/drawing/2014/main" id="{39EECF77-D868-3945-A8BF-601291B4E09D}"/>
              </a:ext>
            </a:extLst>
          </p:cNvPr>
          <p:cNvGraphicFramePr>
            <a:graphicFrameLocks noGrp="1"/>
          </p:cNvGraphicFramePr>
          <p:nvPr>
            <p:extLst>
              <p:ext uri="{D42A27DB-BD31-4B8C-83A1-F6EECF244321}">
                <p14:modId xmlns:p14="http://schemas.microsoft.com/office/powerpoint/2010/main" val="168300818"/>
              </p:ext>
            </p:extLst>
          </p:nvPr>
        </p:nvGraphicFramePr>
        <p:xfrm>
          <a:off x="433588" y="1977984"/>
          <a:ext cx="11229341" cy="3719560"/>
        </p:xfrm>
        <a:graphic>
          <a:graphicData uri="http://schemas.openxmlformats.org/drawingml/2006/table">
            <a:tbl>
              <a:tblPr/>
              <a:tblGrid>
                <a:gridCol w="11229341">
                  <a:extLst>
                    <a:ext uri="{9D8B030D-6E8A-4147-A177-3AD203B41FA5}">
                      <a16:colId xmlns:a16="http://schemas.microsoft.com/office/drawing/2014/main" val="1478071201"/>
                    </a:ext>
                  </a:extLst>
                </a:gridCol>
              </a:tblGrid>
              <a:tr h="638533">
                <a:tc>
                  <a:txBody>
                    <a:bodyPr/>
                    <a:lstStyle/>
                    <a:p>
                      <a:pPr algn="just"/>
                      <a:r>
                        <a:rPr lang="tr-TR" sz="1800" b="1" i="0" u="none" strike="noStrike" kern="1200" dirty="0">
                          <a:solidFill>
                            <a:srgbClr val="7030A0"/>
                          </a:solidFill>
                          <a:effectLst/>
                          <a:latin typeface="+mn-lt"/>
                          <a:ea typeface="+mn-ea"/>
                          <a:cs typeface="+mn-cs"/>
                        </a:rPr>
                        <a:t>) Sağlıklı ve aktif yaşlanma ile ilgili alanlarda, egzersiz ve fiziksel aktivitenin etkileri konusunda eğitim programları veya seminerler düzenlemek.</a:t>
                      </a:r>
                      <a:endParaRPr lang="tr-TR" sz="1800" b="0" i="0" u="none" strike="noStrike" kern="1200" dirty="0">
                        <a:solidFill>
                          <a:srgbClr val="7030A0"/>
                        </a:solidFill>
                        <a:effectLst/>
                        <a:latin typeface="+mn-lt"/>
                        <a:ea typeface="+mn-ea"/>
                        <a:cs typeface="+mn-cs"/>
                      </a:endParaRPr>
                    </a:p>
                    <a:p>
                      <a:pPr algn="just"/>
                      <a:r>
                        <a:rPr lang="tr-TR" sz="1800" b="1" i="0" u="none" strike="noStrike" kern="1200" dirty="0">
                          <a:solidFill>
                            <a:srgbClr val="7030A0"/>
                          </a:solidFill>
                          <a:effectLst/>
                          <a:latin typeface="+mn-lt"/>
                          <a:ea typeface="+mn-ea"/>
                          <a:cs typeface="+mn-cs"/>
                        </a:rPr>
                        <a:t>) Sağlıklı ve aktif yaşlanmayı destekleyici özgün araştırmalarda bulunmak, özendirmek, isteyenlere öncülük etmek ve destek sağlamak.</a:t>
                      </a:r>
                      <a:endParaRPr lang="tr-TR" sz="1800" b="0" i="0" u="none" strike="noStrike" kern="1200" dirty="0">
                        <a:solidFill>
                          <a:srgbClr val="7030A0"/>
                        </a:solidFill>
                        <a:effectLst/>
                        <a:latin typeface="+mn-lt"/>
                        <a:ea typeface="+mn-ea"/>
                        <a:cs typeface="+mn-cs"/>
                      </a:endParaRPr>
                    </a:p>
                    <a:p>
                      <a:pPr algn="just"/>
                      <a:r>
                        <a:rPr lang="tr-TR" sz="1800" b="1" i="0" u="none" strike="noStrike" kern="1200" dirty="0">
                          <a:solidFill>
                            <a:srgbClr val="7030A0"/>
                          </a:solidFill>
                          <a:effectLst/>
                          <a:latin typeface="+mn-lt"/>
                          <a:ea typeface="+mn-ea"/>
                          <a:cs typeface="+mn-cs"/>
                        </a:rPr>
                        <a:t>) Egzersiz ve fiziksel aktivite programlarının geliştirilmesini, öneminin anlaşılmasını ve yaygınlaştırılmasını sağlamak amacıyla uygulamalı eğitimler ve egzersiz programları düzenlemek.</a:t>
                      </a:r>
                      <a:endParaRPr lang="tr-TR" sz="1800" b="0" i="0" u="none" strike="noStrike" kern="1200" dirty="0">
                        <a:solidFill>
                          <a:srgbClr val="7030A0"/>
                        </a:solidFill>
                        <a:effectLst/>
                        <a:latin typeface="+mn-lt"/>
                        <a:ea typeface="+mn-ea"/>
                        <a:cs typeface="+mn-cs"/>
                      </a:endParaRPr>
                    </a:p>
                    <a:p>
                      <a:pPr algn="just"/>
                      <a:r>
                        <a:rPr lang="tr-TR" sz="1800" b="1" i="0" u="none" strike="noStrike" kern="1200" dirty="0">
                          <a:solidFill>
                            <a:srgbClr val="7030A0"/>
                          </a:solidFill>
                          <a:effectLst/>
                          <a:latin typeface="+mn-lt"/>
                          <a:ea typeface="+mn-ea"/>
                          <a:cs typeface="+mn-cs"/>
                        </a:rPr>
                        <a:t>) Sağlıklı ve aktif yaşlanmanın fiziksel ve psikolojik sağlık açısından önce Üniversitemizde, İlimizde ve ülkemizde yaygınlaşmasına öncülük etmek.</a:t>
                      </a:r>
                      <a:endParaRPr lang="tr-TR" sz="1800" b="0" i="0" u="none" strike="noStrike" kern="1200" dirty="0">
                        <a:solidFill>
                          <a:srgbClr val="7030A0"/>
                        </a:solidFill>
                        <a:effectLst/>
                        <a:latin typeface="+mn-lt"/>
                        <a:ea typeface="+mn-ea"/>
                        <a:cs typeface="+mn-cs"/>
                      </a:endParaRPr>
                    </a:p>
                    <a:p>
                      <a:pPr algn="just"/>
                      <a:r>
                        <a:rPr lang="tr-TR" sz="1800" b="1" i="0" u="none" strike="noStrike" kern="1200" dirty="0">
                          <a:solidFill>
                            <a:srgbClr val="7030A0"/>
                          </a:solidFill>
                          <a:effectLst/>
                          <a:latin typeface="+mn-lt"/>
                          <a:ea typeface="+mn-ea"/>
                          <a:cs typeface="+mn-cs"/>
                        </a:rPr>
                        <a:t>) Aktif yaşlanma ile ilgili alanlarda akademik ve bilimsel kaynaklara dayalı olarak çalışmalar yapmak ve yaptırmak.</a:t>
                      </a:r>
                      <a:endParaRPr lang="tr-TR" sz="1800" b="0" i="0" u="none" strike="noStrike" kern="1200" dirty="0">
                        <a:solidFill>
                          <a:srgbClr val="7030A0"/>
                        </a:solidFill>
                        <a:effectLst/>
                        <a:latin typeface="+mn-lt"/>
                        <a:ea typeface="+mn-ea"/>
                        <a:cs typeface="+mn-cs"/>
                      </a:endParaRPr>
                    </a:p>
                    <a:p>
                      <a:pPr algn="just"/>
                      <a:r>
                        <a:rPr lang="tr-TR" sz="1800" b="1" i="0" u="none" strike="noStrike" kern="1200" dirty="0">
                          <a:solidFill>
                            <a:srgbClr val="7030A0"/>
                          </a:solidFill>
                          <a:effectLst/>
                          <a:latin typeface="+mn-lt"/>
                          <a:ea typeface="+mn-ea"/>
                          <a:cs typeface="+mn-cs"/>
                        </a:rPr>
                        <a:t>) Ülkemizde aktif yaşlanmada egzersiz, spor ve fiziksel aktivitenin önemi ile ilgili olumlu bir tutumun yerleşmesini sağlamak için ulusal ve uluslararası düzeyde panel, </a:t>
                      </a:r>
                      <a:r>
                        <a:rPr lang="tr-TR" sz="1800" b="1" i="0" u="none" strike="noStrike" kern="1200" dirty="0" err="1">
                          <a:solidFill>
                            <a:srgbClr val="7030A0"/>
                          </a:solidFill>
                          <a:effectLst/>
                          <a:latin typeface="+mn-lt"/>
                          <a:ea typeface="+mn-ea"/>
                          <a:cs typeface="+mn-cs"/>
                        </a:rPr>
                        <a:t>çalıştay</a:t>
                      </a:r>
                      <a:r>
                        <a:rPr lang="tr-TR" sz="1800" b="1" i="0" u="none" strike="noStrike" kern="1200" dirty="0">
                          <a:solidFill>
                            <a:srgbClr val="7030A0"/>
                          </a:solidFill>
                          <a:effectLst/>
                          <a:latin typeface="+mn-lt"/>
                          <a:ea typeface="+mn-ea"/>
                          <a:cs typeface="+mn-cs"/>
                        </a:rPr>
                        <a:t>, konferans, seminer ve sempozyum gibi bilimsel etkinliklerde bulunmak.</a:t>
                      </a:r>
                      <a:endParaRPr lang="tr-TR" sz="1800" b="0" i="0" u="none" strike="noStrike" kern="1200" dirty="0">
                        <a:solidFill>
                          <a:srgbClr val="7030A0"/>
                        </a:solidFill>
                        <a:effectLst/>
                        <a:latin typeface="+mn-lt"/>
                        <a:ea typeface="+mn-ea"/>
                        <a:cs typeface="+mn-cs"/>
                      </a:endParaRPr>
                    </a:p>
                    <a:p>
                      <a:pPr algn="just" fontAlgn="t"/>
                      <a:endParaRPr lang="tr-TR" sz="2000" dirty="0">
                        <a:solidFill>
                          <a:srgbClr val="7030A0"/>
                        </a:solidFill>
                        <a:effectLst/>
                      </a:endParaRPr>
                    </a:p>
                  </a:txBody>
                  <a:tcPr marL="61460" marR="61460" marT="61460" marB="6146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363936742"/>
                  </a:ext>
                </a:extLst>
              </a:tr>
            </a:tbl>
          </a:graphicData>
        </a:graphic>
      </p:graphicFrame>
      <p:pic>
        <p:nvPicPr>
          <p:cNvPr id="4" name="Picture 6" descr="comu_logo_4">
            <a:extLst>
              <a:ext uri="{FF2B5EF4-FFF2-40B4-BE49-F238E27FC236}">
                <a16:creationId xmlns:a16="http://schemas.microsoft.com/office/drawing/2014/main" id="{D36F9CA4-64C1-8446-A3EB-9D4D517F74DE}"/>
              </a:ext>
            </a:extLst>
          </p:cNvPr>
          <p:cNvPicPr>
            <a:picLocks noChangeAspect="1" noChangeArrowheads="1"/>
          </p:cNvPicPr>
          <p:nvPr/>
        </p:nvPicPr>
        <p:blipFill>
          <a:blip r:embed="rId2" cstate="print"/>
          <a:srcRect/>
          <a:stretch>
            <a:fillRect/>
          </a:stretch>
        </p:blipFill>
        <p:spPr bwMode="auto">
          <a:xfrm>
            <a:off x="11549402" y="8312"/>
            <a:ext cx="637059" cy="636300"/>
          </a:xfrm>
          <a:prstGeom prst="rect">
            <a:avLst/>
          </a:prstGeom>
          <a:noFill/>
          <a:ln w="9525">
            <a:noFill/>
            <a:miter lim="800000"/>
            <a:headEnd/>
            <a:tailEnd/>
          </a:ln>
        </p:spPr>
      </p:pic>
    </p:spTree>
    <p:extLst>
      <p:ext uri="{BB962C8B-B14F-4D97-AF65-F5344CB8AC3E}">
        <p14:creationId xmlns:p14="http://schemas.microsoft.com/office/powerpoint/2010/main" val="2444153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128831" y="1128928"/>
            <a:ext cx="11933030" cy="2031325"/>
          </a:xfrm>
          <a:prstGeom prst="rect">
            <a:avLst/>
          </a:prstGeom>
          <a:noFill/>
        </p:spPr>
        <p:txBody>
          <a:bodyPr wrap="square" rtlCol="0">
            <a:spAutoFit/>
          </a:bodyPr>
          <a:lstStyle/>
          <a:p>
            <a:pPr algn="just"/>
            <a:r>
              <a:rPr lang="tr-TR" b="1" dirty="0"/>
              <a:t>Faaliyetin Adı: </a:t>
            </a:r>
            <a:r>
              <a:rPr lang="tr-TR" dirty="0"/>
              <a:t>65 yaş üzeri bireyler için egzersiz programı. </a:t>
            </a:r>
          </a:p>
          <a:p>
            <a:pPr algn="just"/>
            <a:r>
              <a:rPr lang="tr-TR" dirty="0"/>
              <a:t>-İlk olarak 2020 yılında faaliyetine başlayan Merkez çalışmalarına Covid-19 kısıtlaması nedeniyle ara verildi. </a:t>
            </a:r>
          </a:p>
          <a:p>
            <a:pPr algn="just"/>
            <a:r>
              <a:rPr lang="tr-TR" dirty="0"/>
              <a:t>-</a:t>
            </a:r>
            <a:r>
              <a:rPr lang="tr-TR" dirty="0" err="1"/>
              <a:t>Üyelere</a:t>
            </a:r>
            <a:r>
              <a:rPr lang="tr-TR" dirty="0"/>
              <a:t> egzersiz videosu </a:t>
            </a:r>
            <a:r>
              <a:rPr lang="tr-TR" dirty="0" err="1"/>
              <a:t>gönderilerek</a:t>
            </a:r>
            <a:r>
              <a:rPr lang="tr-TR" dirty="0"/>
              <a:t> </a:t>
            </a:r>
            <a:r>
              <a:rPr lang="tr-TR" dirty="0" err="1"/>
              <a:t>çalışmalara</a:t>
            </a:r>
            <a:r>
              <a:rPr lang="tr-TR" dirty="0"/>
              <a:t> devam edildi.</a:t>
            </a:r>
          </a:p>
          <a:p>
            <a:pPr algn="just"/>
            <a:r>
              <a:rPr lang="tr-TR" b="1" dirty="0"/>
              <a:t>Yılı: </a:t>
            </a:r>
            <a:r>
              <a:rPr lang="tr-TR" dirty="0"/>
              <a:t>Ekim 2020</a:t>
            </a:r>
          </a:p>
          <a:p>
            <a:pPr algn="just"/>
            <a:r>
              <a:rPr lang="tr-TR" b="1" dirty="0"/>
              <a:t>İçeriği: </a:t>
            </a:r>
            <a:r>
              <a:rPr lang="tr-TR" dirty="0"/>
              <a:t>Bu çalışmaların amacı,</a:t>
            </a:r>
            <a:r>
              <a:rPr lang="tr-TR" b="1" dirty="0"/>
              <a:t> </a:t>
            </a:r>
            <a:r>
              <a:rPr lang="tr-TR" dirty="0"/>
              <a:t>Çanakkale’de yaşayan 65 yaş üzeri bireylerin egzersiz yapabilmelerini sağlayacak fırsat ve ortam sağlayarak, bu yaş grubundaki bireylerde egzersizin önemine dikkat çekmek ve yaygınlaşmasına katkıda bulunmaktır.</a:t>
            </a:r>
          </a:p>
          <a:p>
            <a:pPr algn="just"/>
            <a:endParaRPr lang="tr-TR" dirty="0"/>
          </a:p>
        </p:txBody>
      </p:sp>
      <p:sp>
        <p:nvSpPr>
          <p:cNvPr id="5" name="Metin kutusu 4">
            <a:extLst>
              <a:ext uri="{FF2B5EF4-FFF2-40B4-BE49-F238E27FC236}">
                <a16:creationId xmlns:a16="http://schemas.microsoft.com/office/drawing/2014/main" id="{8318F7F2-4C4A-F945-BE5A-04BF1A7D2673}"/>
              </a:ext>
            </a:extLst>
          </p:cNvPr>
          <p:cNvSpPr txBox="1"/>
          <p:nvPr/>
        </p:nvSpPr>
        <p:spPr>
          <a:xfrm>
            <a:off x="999892" y="297931"/>
            <a:ext cx="10197756" cy="830997"/>
          </a:xfrm>
          <a:prstGeom prst="rect">
            <a:avLst/>
          </a:prstGeom>
          <a:noFill/>
        </p:spPr>
        <p:txBody>
          <a:bodyPr wrap="square" rtlCol="0">
            <a:spAutoFit/>
          </a:bodyPr>
          <a:lstStyle/>
          <a:p>
            <a:pPr algn="ctr"/>
            <a:r>
              <a:rPr lang="tr-TR" sz="2400" b="1" dirty="0">
                <a:solidFill>
                  <a:srgbClr val="7030A0"/>
                </a:solidFill>
                <a:latin typeface="Cambria" panose="02040503050406030204" pitchFamily="18" charset="0"/>
              </a:rPr>
              <a:t>Sağlıklı ve Aktif Yaşlanma Çalışmaları Uygulama ve Araştırma Merkezi</a:t>
            </a:r>
          </a:p>
          <a:p>
            <a:pPr algn="ctr"/>
            <a:r>
              <a:rPr lang="tr-TR" sz="2400" b="1" dirty="0">
                <a:solidFill>
                  <a:srgbClr val="7030A0"/>
                </a:solidFill>
                <a:latin typeface="Cambria" panose="02040503050406030204" pitchFamily="18" charset="0"/>
              </a:rPr>
              <a:t>2020 yılı faaliyetleri</a:t>
            </a:r>
          </a:p>
        </p:txBody>
      </p:sp>
      <p:pic>
        <p:nvPicPr>
          <p:cNvPr id="6" name="Resim 5">
            <a:extLst>
              <a:ext uri="{FF2B5EF4-FFF2-40B4-BE49-F238E27FC236}">
                <a16:creationId xmlns:a16="http://schemas.microsoft.com/office/drawing/2014/main" id="{9EDEE4F6-1D0D-EF4C-BC99-391D7106F3F3}"/>
              </a:ext>
            </a:extLst>
          </p:cNvPr>
          <p:cNvPicPr>
            <a:picLocks noChangeAspect="1"/>
          </p:cNvPicPr>
          <p:nvPr/>
        </p:nvPicPr>
        <p:blipFill rotWithShape="1">
          <a:blip r:embed="rId2"/>
          <a:srcRect t="18318" b="19063"/>
          <a:stretch/>
        </p:blipFill>
        <p:spPr>
          <a:xfrm>
            <a:off x="4912341" y="2912043"/>
            <a:ext cx="3057794" cy="3945957"/>
          </a:xfrm>
          <a:prstGeom prst="rect">
            <a:avLst/>
          </a:prstGeom>
        </p:spPr>
      </p:pic>
    </p:spTree>
    <p:extLst>
      <p:ext uri="{BB962C8B-B14F-4D97-AF65-F5344CB8AC3E}">
        <p14:creationId xmlns:p14="http://schemas.microsoft.com/office/powerpoint/2010/main" val="14403118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5966643E-DC0E-3346-BFD2-890D09775730}"/>
              </a:ext>
            </a:extLst>
          </p:cNvPr>
          <p:cNvSpPr txBox="1"/>
          <p:nvPr/>
        </p:nvSpPr>
        <p:spPr>
          <a:xfrm>
            <a:off x="999892" y="297931"/>
            <a:ext cx="10197756" cy="830997"/>
          </a:xfrm>
          <a:prstGeom prst="rect">
            <a:avLst/>
          </a:prstGeom>
          <a:noFill/>
        </p:spPr>
        <p:txBody>
          <a:bodyPr wrap="square" rtlCol="0">
            <a:spAutoFit/>
          </a:bodyPr>
          <a:lstStyle/>
          <a:p>
            <a:pPr algn="ctr"/>
            <a:r>
              <a:rPr lang="tr-TR" sz="2400" b="1" dirty="0">
                <a:solidFill>
                  <a:srgbClr val="7030A0"/>
                </a:solidFill>
                <a:latin typeface="Cambria" panose="02040503050406030204" pitchFamily="18" charset="0"/>
              </a:rPr>
              <a:t>Sağlıklı ve Aktif Yaşlanma Çalışmaları Uygulama ve Araştırma Merkezi</a:t>
            </a:r>
          </a:p>
          <a:p>
            <a:pPr algn="ctr"/>
            <a:r>
              <a:rPr lang="tr-TR" sz="2400" b="1" dirty="0">
                <a:solidFill>
                  <a:srgbClr val="7030A0"/>
                </a:solidFill>
                <a:latin typeface="Cambria" panose="02040503050406030204" pitchFamily="18" charset="0"/>
              </a:rPr>
              <a:t>2021 yılı faaliyetleri</a:t>
            </a:r>
          </a:p>
        </p:txBody>
      </p:sp>
      <p:sp>
        <p:nvSpPr>
          <p:cNvPr id="4" name="Metin kutusu 3">
            <a:extLst>
              <a:ext uri="{FF2B5EF4-FFF2-40B4-BE49-F238E27FC236}">
                <a16:creationId xmlns:a16="http://schemas.microsoft.com/office/drawing/2014/main" id="{2553E25F-F5A5-3B42-B76B-04EB8423E82A}"/>
              </a:ext>
            </a:extLst>
          </p:cNvPr>
          <p:cNvSpPr txBox="1"/>
          <p:nvPr/>
        </p:nvSpPr>
        <p:spPr>
          <a:xfrm>
            <a:off x="132255" y="1341304"/>
            <a:ext cx="11933030" cy="1754326"/>
          </a:xfrm>
          <a:prstGeom prst="rect">
            <a:avLst/>
          </a:prstGeom>
          <a:noFill/>
        </p:spPr>
        <p:txBody>
          <a:bodyPr wrap="square" rtlCol="0">
            <a:spAutoFit/>
          </a:bodyPr>
          <a:lstStyle/>
          <a:p>
            <a:pPr algn="just"/>
            <a:r>
              <a:rPr lang="tr-TR" b="1" dirty="0"/>
              <a:t>Faaliyetin Adı: </a:t>
            </a:r>
            <a:r>
              <a:rPr lang="tr-TR" dirty="0"/>
              <a:t>65 yaş üzeri bireyler için </a:t>
            </a:r>
            <a:r>
              <a:rPr lang="tr-TR" dirty="0" err="1"/>
              <a:t>Fitness</a:t>
            </a:r>
            <a:r>
              <a:rPr lang="tr-TR" dirty="0"/>
              <a:t> Eğitmenliği Sertifika programı (Türkiye’de ilk kez düzenlenmiştir)</a:t>
            </a:r>
          </a:p>
          <a:p>
            <a:pPr algn="just"/>
            <a:r>
              <a:rPr lang="tr-TR" b="1" dirty="0"/>
              <a:t>Yılı: </a:t>
            </a:r>
            <a:r>
              <a:rPr lang="tr-TR" dirty="0"/>
              <a:t>Ocak</a:t>
            </a:r>
            <a:r>
              <a:rPr lang="tr-TR" b="1" dirty="0"/>
              <a:t> </a:t>
            </a:r>
            <a:r>
              <a:rPr lang="tr-TR" dirty="0"/>
              <a:t>2021</a:t>
            </a:r>
          </a:p>
          <a:p>
            <a:pPr algn="just"/>
            <a:r>
              <a:rPr lang="tr-TR" b="1" dirty="0"/>
              <a:t>İçeriği: </a:t>
            </a:r>
            <a:r>
              <a:rPr lang="tr-TR" dirty="0"/>
              <a:t>Bu çalışmaların amacı,</a:t>
            </a:r>
            <a:r>
              <a:rPr lang="tr-TR" b="1" dirty="0"/>
              <a:t> </a:t>
            </a:r>
            <a:r>
              <a:rPr lang="tr-TR" dirty="0"/>
              <a:t>Çanakkale’de yaşayan 65 yaş üzeri bireylerin egzersiz programına bilimsel ve güncel olarak eğitmenlik yapabilecek bireylerin gelişimine ve yaygınlaşmasına katkıda bulunmak</a:t>
            </a:r>
          </a:p>
          <a:p>
            <a:pPr algn="just"/>
            <a:r>
              <a:rPr lang="tr-TR" dirty="0"/>
              <a:t>Bu programa, Müdür </a:t>
            </a:r>
            <a:r>
              <a:rPr lang="tr-TR" dirty="0" err="1"/>
              <a:t>Doç.Dr</a:t>
            </a:r>
            <a:r>
              <a:rPr lang="tr-TR" dirty="0"/>
              <a:t>. Gülşah ŞAHİN, Müdür Yardımcısı </a:t>
            </a:r>
            <a:r>
              <a:rPr lang="tr-TR" dirty="0" err="1"/>
              <a:t>Dr.Öğr.Üyesi</a:t>
            </a:r>
            <a:r>
              <a:rPr lang="tr-TR" dirty="0"/>
              <a:t> Ali COŞKUN ve Merkez Yönetim Kurulu Üyesi </a:t>
            </a:r>
            <a:r>
              <a:rPr lang="tr-TR" dirty="0" err="1"/>
              <a:t>Dr.Öğr.Üyesi</a:t>
            </a:r>
            <a:r>
              <a:rPr lang="tr-TR" dirty="0"/>
              <a:t> Coşkun ZATERİ eğitmen olarak destek vermişlerdir.</a:t>
            </a:r>
          </a:p>
        </p:txBody>
      </p:sp>
      <p:pic>
        <p:nvPicPr>
          <p:cNvPr id="12" name="Resim 11">
            <a:extLst>
              <a:ext uri="{FF2B5EF4-FFF2-40B4-BE49-F238E27FC236}">
                <a16:creationId xmlns:a16="http://schemas.microsoft.com/office/drawing/2014/main" id="{EB323C69-21D0-2E41-90F8-DC6A05506166}"/>
              </a:ext>
            </a:extLst>
          </p:cNvPr>
          <p:cNvPicPr>
            <a:picLocks noChangeAspect="1"/>
          </p:cNvPicPr>
          <p:nvPr/>
        </p:nvPicPr>
        <p:blipFill rotWithShape="1">
          <a:blip r:embed="rId2">
            <a:extLst>
              <a:ext uri="{28A0092B-C50C-407E-A947-70E740481C1C}">
                <a14:useLocalDpi xmlns:a14="http://schemas.microsoft.com/office/drawing/2010/main" val="0"/>
              </a:ext>
            </a:extLst>
          </a:blip>
          <a:srcRect t="19559"/>
          <a:stretch/>
        </p:blipFill>
        <p:spPr>
          <a:xfrm>
            <a:off x="4192105" y="3308006"/>
            <a:ext cx="3098847" cy="3323690"/>
          </a:xfrm>
          <a:prstGeom prst="rect">
            <a:avLst/>
          </a:prstGeom>
        </p:spPr>
      </p:pic>
    </p:spTree>
    <p:extLst>
      <p:ext uri="{BB962C8B-B14F-4D97-AF65-F5344CB8AC3E}">
        <p14:creationId xmlns:p14="http://schemas.microsoft.com/office/powerpoint/2010/main" val="1681052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page1image2035111360">
            <a:extLst>
              <a:ext uri="{FF2B5EF4-FFF2-40B4-BE49-F238E27FC236}">
                <a16:creationId xmlns:a16="http://schemas.microsoft.com/office/drawing/2014/main" id="{D5C03433-5AE8-474F-9786-051AE70F86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3747" y="2717994"/>
            <a:ext cx="7042170" cy="414000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o 2">
            <a:extLst>
              <a:ext uri="{FF2B5EF4-FFF2-40B4-BE49-F238E27FC236}">
                <a16:creationId xmlns:a16="http://schemas.microsoft.com/office/drawing/2014/main" id="{A2C52CAA-E420-5342-9F69-BC7D81FFC051}"/>
              </a:ext>
            </a:extLst>
          </p:cNvPr>
          <p:cNvGraphicFramePr>
            <a:graphicFrameLocks noGrp="1"/>
          </p:cNvGraphicFramePr>
          <p:nvPr>
            <p:extLst>
              <p:ext uri="{D42A27DB-BD31-4B8C-83A1-F6EECF244321}">
                <p14:modId xmlns:p14="http://schemas.microsoft.com/office/powerpoint/2010/main" val="3435928257"/>
              </p:ext>
            </p:extLst>
          </p:nvPr>
        </p:nvGraphicFramePr>
        <p:xfrm>
          <a:off x="1091246" y="1334410"/>
          <a:ext cx="10387173" cy="1188720"/>
        </p:xfrm>
        <a:graphic>
          <a:graphicData uri="http://schemas.openxmlformats.org/drawingml/2006/table">
            <a:tbl>
              <a:tblPr/>
              <a:tblGrid>
                <a:gridCol w="10178893">
                  <a:extLst>
                    <a:ext uri="{9D8B030D-6E8A-4147-A177-3AD203B41FA5}">
                      <a16:colId xmlns:a16="http://schemas.microsoft.com/office/drawing/2014/main" val="1955420287"/>
                    </a:ext>
                  </a:extLst>
                </a:gridCol>
                <a:gridCol w="208280">
                  <a:extLst>
                    <a:ext uri="{9D8B030D-6E8A-4147-A177-3AD203B41FA5}">
                      <a16:colId xmlns:a16="http://schemas.microsoft.com/office/drawing/2014/main" val="3276400624"/>
                    </a:ext>
                  </a:extLst>
                </a:gridCol>
              </a:tblGrid>
              <a:tr h="1110216">
                <a:tc>
                  <a:txBody>
                    <a:bodyPr/>
                    <a:lstStyle/>
                    <a:p>
                      <a:pPr algn="just"/>
                      <a:r>
                        <a:rPr lang="tr-TR" sz="1800" dirty="0">
                          <a:effectLst/>
                          <a:latin typeface="Cambria" panose="02040503050406030204" pitchFamily="18" charset="0"/>
                        </a:rPr>
                        <a:t>Ocak 2021’de Merkez yönetimi tarafından destek verilen 65+ </a:t>
                      </a:r>
                      <a:r>
                        <a:rPr lang="tr-TR" sz="1800" dirty="0" err="1">
                          <a:effectLst/>
                          <a:latin typeface="Cambria" panose="02040503050406030204" pitchFamily="18" charset="0"/>
                        </a:rPr>
                        <a:t>Fitness</a:t>
                      </a:r>
                      <a:r>
                        <a:rPr lang="tr-TR" sz="1800" dirty="0">
                          <a:effectLst/>
                          <a:latin typeface="Cambria" panose="02040503050406030204" pitchFamily="18" charset="0"/>
                        </a:rPr>
                        <a:t> Eğitmenliği Sertifika programı sonrası, Türkiye’nin 65 yaş üzeri bireylerde </a:t>
                      </a:r>
                      <a:r>
                        <a:rPr lang="tr-TR" sz="1800" dirty="0" err="1">
                          <a:effectLst/>
                          <a:latin typeface="Cambria" panose="02040503050406030204" pitchFamily="18" charset="0"/>
                        </a:rPr>
                        <a:t>fitness</a:t>
                      </a:r>
                      <a:r>
                        <a:rPr lang="tr-TR" sz="1800" dirty="0">
                          <a:effectLst/>
                          <a:latin typeface="Cambria" panose="02040503050406030204" pitchFamily="18" charset="0"/>
                        </a:rPr>
                        <a:t> alanında çalışan  paydaşlar ile bir araya gelindi. Bu alanda yapılabilecek yenilikler ile ilgili değerlendirmeler yapılarak, çalışmaların daha çok yaygınlaştırılması için fikir alışverişinde bulunuldu. </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a:endParaRPr lang="tr-TR" sz="1800" dirty="0">
                        <a:effectLst/>
                        <a:latin typeface="Cambria" panose="02040503050406030204" pitchFamily="18"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53388993"/>
                  </a:ext>
                </a:extLst>
              </a:tr>
            </a:tbl>
          </a:graphicData>
        </a:graphic>
      </p:graphicFrame>
      <p:sp>
        <p:nvSpPr>
          <p:cNvPr id="4" name="Metin kutusu 3">
            <a:extLst>
              <a:ext uri="{FF2B5EF4-FFF2-40B4-BE49-F238E27FC236}">
                <a16:creationId xmlns:a16="http://schemas.microsoft.com/office/drawing/2014/main" id="{3D16B3F2-14B0-294B-9A35-7C0DC77D3FDA}"/>
              </a:ext>
            </a:extLst>
          </p:cNvPr>
          <p:cNvSpPr txBox="1"/>
          <p:nvPr/>
        </p:nvSpPr>
        <p:spPr>
          <a:xfrm>
            <a:off x="671119" y="226012"/>
            <a:ext cx="10197756" cy="830997"/>
          </a:xfrm>
          <a:prstGeom prst="rect">
            <a:avLst/>
          </a:prstGeom>
          <a:noFill/>
        </p:spPr>
        <p:txBody>
          <a:bodyPr wrap="square" rtlCol="0">
            <a:spAutoFit/>
          </a:bodyPr>
          <a:lstStyle/>
          <a:p>
            <a:pPr algn="ctr"/>
            <a:r>
              <a:rPr lang="tr-TR" sz="2400" b="1" dirty="0">
                <a:solidFill>
                  <a:srgbClr val="7030A0"/>
                </a:solidFill>
                <a:latin typeface="Cambria" panose="02040503050406030204" pitchFamily="18" charset="0"/>
              </a:rPr>
              <a:t>Sağlıklı ve Aktif Yaşlanma Çalışmaları Uygulama ve Araştırma Merkezi</a:t>
            </a:r>
          </a:p>
          <a:p>
            <a:pPr algn="ctr"/>
            <a:r>
              <a:rPr lang="tr-TR" sz="2400" b="1" dirty="0">
                <a:solidFill>
                  <a:srgbClr val="7030A0"/>
                </a:solidFill>
                <a:latin typeface="Cambria" panose="02040503050406030204" pitchFamily="18" charset="0"/>
              </a:rPr>
              <a:t>2021 yılı faaliyetleri</a:t>
            </a:r>
          </a:p>
        </p:txBody>
      </p:sp>
    </p:spTree>
    <p:extLst>
      <p:ext uri="{BB962C8B-B14F-4D97-AF65-F5344CB8AC3E}">
        <p14:creationId xmlns:p14="http://schemas.microsoft.com/office/powerpoint/2010/main" val="2462626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5966643E-DC0E-3346-BFD2-890D09775730}"/>
              </a:ext>
            </a:extLst>
          </p:cNvPr>
          <p:cNvSpPr txBox="1"/>
          <p:nvPr/>
        </p:nvSpPr>
        <p:spPr>
          <a:xfrm>
            <a:off x="999892" y="297931"/>
            <a:ext cx="10197756" cy="830997"/>
          </a:xfrm>
          <a:prstGeom prst="rect">
            <a:avLst/>
          </a:prstGeom>
          <a:noFill/>
        </p:spPr>
        <p:txBody>
          <a:bodyPr wrap="square" rtlCol="0">
            <a:spAutoFit/>
          </a:bodyPr>
          <a:lstStyle/>
          <a:p>
            <a:pPr algn="ctr"/>
            <a:r>
              <a:rPr lang="tr-TR" sz="2400" b="1" dirty="0">
                <a:solidFill>
                  <a:srgbClr val="7030A0"/>
                </a:solidFill>
                <a:latin typeface="Cambria" panose="02040503050406030204" pitchFamily="18" charset="0"/>
              </a:rPr>
              <a:t>Sağlıklı ve Aktif Yaşlanma Çalışmaları Uygulama ve Araştırma Merkezi</a:t>
            </a:r>
          </a:p>
          <a:p>
            <a:pPr algn="ctr"/>
            <a:r>
              <a:rPr lang="tr-TR" sz="2400" b="1" dirty="0">
                <a:solidFill>
                  <a:srgbClr val="7030A0"/>
                </a:solidFill>
                <a:latin typeface="Cambria" panose="02040503050406030204" pitchFamily="18" charset="0"/>
              </a:rPr>
              <a:t>2021 yılı faaliyetleri</a:t>
            </a:r>
          </a:p>
        </p:txBody>
      </p:sp>
      <p:sp>
        <p:nvSpPr>
          <p:cNvPr id="4" name="Metin kutusu 3">
            <a:extLst>
              <a:ext uri="{FF2B5EF4-FFF2-40B4-BE49-F238E27FC236}">
                <a16:creationId xmlns:a16="http://schemas.microsoft.com/office/drawing/2014/main" id="{2553E25F-F5A5-3B42-B76B-04EB8423E82A}"/>
              </a:ext>
            </a:extLst>
          </p:cNvPr>
          <p:cNvSpPr txBox="1"/>
          <p:nvPr/>
        </p:nvSpPr>
        <p:spPr>
          <a:xfrm>
            <a:off x="208253" y="1165050"/>
            <a:ext cx="11933030" cy="2031325"/>
          </a:xfrm>
          <a:prstGeom prst="rect">
            <a:avLst/>
          </a:prstGeom>
          <a:noFill/>
        </p:spPr>
        <p:txBody>
          <a:bodyPr wrap="square" rtlCol="0">
            <a:spAutoFit/>
          </a:bodyPr>
          <a:lstStyle/>
          <a:p>
            <a:pPr algn="just"/>
            <a:r>
              <a:rPr lang="tr-TR" b="1" dirty="0"/>
              <a:t>Faaliyetin Adı: </a:t>
            </a:r>
            <a:r>
              <a:rPr lang="tr-TR" dirty="0"/>
              <a:t>Uluslararası</a:t>
            </a:r>
            <a:r>
              <a:rPr lang="tr-TR" b="1" dirty="0"/>
              <a:t> </a:t>
            </a:r>
            <a:r>
              <a:rPr lang="tr-TR" dirty="0"/>
              <a:t>İşbirliği </a:t>
            </a:r>
          </a:p>
          <a:p>
            <a:pPr algn="just"/>
            <a:r>
              <a:rPr lang="tr-TR" b="1" dirty="0"/>
              <a:t>Yılı: </a:t>
            </a:r>
            <a:r>
              <a:rPr lang="tr-TR" dirty="0"/>
              <a:t>Mart 2021</a:t>
            </a:r>
          </a:p>
          <a:p>
            <a:pPr algn="just"/>
            <a:r>
              <a:rPr lang="tr-TR" b="1" dirty="0"/>
              <a:t>İçeriği: </a:t>
            </a:r>
            <a:r>
              <a:rPr lang="tr-TR" dirty="0"/>
              <a:t>Bu işbirliğinin amacı Uluslararası çalışmalara katkıda bulunmak ve yurtdışında faaliyet gösteren başarılı merkezler ile ortak çalışmalar yapmaktır. Bu amaç ile Merkez Müdürümüz </a:t>
            </a:r>
            <a:r>
              <a:rPr lang="tr-TR" dirty="0" err="1"/>
              <a:t>Doç.Dr</a:t>
            </a:r>
            <a:r>
              <a:rPr lang="tr-TR" dirty="0"/>
              <a:t>. Gülşah ŞAHİN tarafından gerçekleştirilen görüşmede Güney Kore </a:t>
            </a:r>
            <a:r>
              <a:rPr lang="tr-TR" dirty="0" err="1"/>
              <a:t>Kyungil</a:t>
            </a:r>
            <a:r>
              <a:rPr lang="tr-TR" dirty="0"/>
              <a:t> Üniversitesi Bölümleri ve Merkez çalışmaları ile ilgili bilgi alındı. Görüşme sonunda, iki ülke arasında Aktif Yaşlanma ve Egzersiz konularında bilimsel araştırmalar, öğrenci değişimi ve araştırmacı değişimi yapılması planlandı. Bu planlamaların ve araştırmaların hayata geçirilmesi için resmi süreç başlatıldı. </a:t>
            </a:r>
          </a:p>
        </p:txBody>
      </p:sp>
      <p:pic>
        <p:nvPicPr>
          <p:cNvPr id="3" name="Resim 2">
            <a:extLst>
              <a:ext uri="{FF2B5EF4-FFF2-40B4-BE49-F238E27FC236}">
                <a16:creationId xmlns:a16="http://schemas.microsoft.com/office/drawing/2014/main" id="{D00CE419-6C1B-AD4B-851C-B149DD8BE03C}"/>
              </a:ext>
            </a:extLst>
          </p:cNvPr>
          <p:cNvPicPr>
            <a:picLocks noChangeAspect="1"/>
          </p:cNvPicPr>
          <p:nvPr/>
        </p:nvPicPr>
        <p:blipFill rotWithShape="1">
          <a:blip r:embed="rId2"/>
          <a:srcRect l="20287" t="11536" b="14607"/>
          <a:stretch/>
        </p:blipFill>
        <p:spPr>
          <a:xfrm>
            <a:off x="3405676" y="3196375"/>
            <a:ext cx="6049972" cy="3503488"/>
          </a:xfrm>
          <a:prstGeom prst="rect">
            <a:avLst/>
          </a:prstGeom>
        </p:spPr>
      </p:pic>
    </p:spTree>
    <p:extLst>
      <p:ext uri="{BB962C8B-B14F-4D97-AF65-F5344CB8AC3E}">
        <p14:creationId xmlns:p14="http://schemas.microsoft.com/office/powerpoint/2010/main" val="40320742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5966643E-DC0E-3346-BFD2-890D09775730}"/>
              </a:ext>
            </a:extLst>
          </p:cNvPr>
          <p:cNvSpPr txBox="1"/>
          <p:nvPr/>
        </p:nvSpPr>
        <p:spPr>
          <a:xfrm>
            <a:off x="999892" y="297931"/>
            <a:ext cx="10197756" cy="830997"/>
          </a:xfrm>
          <a:prstGeom prst="rect">
            <a:avLst/>
          </a:prstGeom>
          <a:noFill/>
        </p:spPr>
        <p:txBody>
          <a:bodyPr wrap="square" rtlCol="0">
            <a:spAutoFit/>
          </a:bodyPr>
          <a:lstStyle/>
          <a:p>
            <a:pPr algn="ctr"/>
            <a:r>
              <a:rPr lang="tr-TR" sz="2400" b="1" dirty="0">
                <a:solidFill>
                  <a:srgbClr val="7030A0"/>
                </a:solidFill>
                <a:latin typeface="Cambria" panose="02040503050406030204" pitchFamily="18" charset="0"/>
              </a:rPr>
              <a:t>Sağlıklı ve Aktif Yaşlanma Çalışmaları Uygulama ve Araştırma Merkezi</a:t>
            </a:r>
          </a:p>
          <a:p>
            <a:pPr algn="ctr"/>
            <a:r>
              <a:rPr lang="tr-TR" sz="2400" b="1" dirty="0">
                <a:solidFill>
                  <a:srgbClr val="7030A0"/>
                </a:solidFill>
                <a:latin typeface="Cambria" panose="02040503050406030204" pitchFamily="18" charset="0"/>
              </a:rPr>
              <a:t>2021 yılı faaliyetleri</a:t>
            </a:r>
          </a:p>
        </p:txBody>
      </p:sp>
      <p:sp>
        <p:nvSpPr>
          <p:cNvPr id="4" name="Metin kutusu 3">
            <a:extLst>
              <a:ext uri="{FF2B5EF4-FFF2-40B4-BE49-F238E27FC236}">
                <a16:creationId xmlns:a16="http://schemas.microsoft.com/office/drawing/2014/main" id="{2553E25F-F5A5-3B42-B76B-04EB8423E82A}"/>
              </a:ext>
            </a:extLst>
          </p:cNvPr>
          <p:cNvSpPr txBox="1"/>
          <p:nvPr/>
        </p:nvSpPr>
        <p:spPr>
          <a:xfrm>
            <a:off x="132254" y="1128928"/>
            <a:ext cx="12059745" cy="2862322"/>
          </a:xfrm>
          <a:prstGeom prst="rect">
            <a:avLst/>
          </a:prstGeom>
          <a:noFill/>
        </p:spPr>
        <p:txBody>
          <a:bodyPr wrap="square" rtlCol="0">
            <a:spAutoFit/>
          </a:bodyPr>
          <a:lstStyle/>
          <a:p>
            <a:pPr algn="just"/>
            <a:r>
              <a:rPr lang="tr-TR" b="1" dirty="0"/>
              <a:t>Faaliyetin Adı: </a:t>
            </a:r>
            <a:r>
              <a:rPr lang="tr-TR" dirty="0"/>
              <a:t>Paydaş toplantısı ve bilgilendirme</a:t>
            </a:r>
          </a:p>
          <a:p>
            <a:pPr algn="just"/>
            <a:r>
              <a:rPr lang="tr-TR" b="1" dirty="0"/>
              <a:t>Yılı: </a:t>
            </a:r>
            <a:r>
              <a:rPr lang="tr-TR" dirty="0"/>
              <a:t>Ekim 2021</a:t>
            </a:r>
          </a:p>
          <a:p>
            <a:pPr algn="just"/>
            <a:r>
              <a:rPr lang="tr-TR" b="1" dirty="0"/>
              <a:t>İçeriği:</a:t>
            </a:r>
            <a:r>
              <a:rPr lang="tr-TR" dirty="0"/>
              <a:t> Merkezimizin İç paydaş toplantısı katılımcılar ve gönüllü öğrencilerimiz ile gerçekleştirildi.</a:t>
            </a:r>
          </a:p>
          <a:p>
            <a:pPr algn="just"/>
            <a:r>
              <a:rPr lang="tr-TR" dirty="0"/>
              <a:t>Toplantıda, öğrenciler ile katılımcılar tanıştırıldı.</a:t>
            </a:r>
          </a:p>
          <a:p>
            <a:pPr algn="just"/>
            <a:r>
              <a:rPr lang="tr-TR" dirty="0"/>
              <a:t>Merkezimizin Covid-19 önlemleri  açıklandı ve paydaşlarımızın bu konuda önerileri alındı.</a:t>
            </a:r>
          </a:p>
          <a:p>
            <a:pPr algn="just"/>
            <a:r>
              <a:rPr lang="tr-TR" dirty="0"/>
              <a:t>Merkezin egzersiz programı tanıtıldı ve egzersiz programının daha faydalı olabilmesi için paydaşlarımızın önerileri alındı.</a:t>
            </a:r>
          </a:p>
          <a:p>
            <a:pPr algn="just"/>
            <a:r>
              <a:rPr lang="tr-TR" dirty="0"/>
              <a:t>Toplantı sonunda katılımcılarımızın üyelikleri yenilendi ve formlar tamamlandı.</a:t>
            </a:r>
          </a:p>
          <a:p>
            <a:pPr algn="just"/>
            <a:r>
              <a:rPr lang="tr-TR" dirty="0"/>
              <a:t>Öğrencilerimizin gönüllü kayıtları alındı. Gönüllü öğrencilerin programa katılmaları için Covid-19 önemleri dikkate alınarak planlama </a:t>
            </a:r>
            <a:r>
              <a:rPr lang="tr-TR" dirty="0" err="1"/>
              <a:t>yapıldı.Dilekler</a:t>
            </a:r>
            <a:r>
              <a:rPr lang="tr-TR" dirty="0"/>
              <a:t> ve istekler konusunda bilgi alışverişi ile toplantı sona erdi. </a:t>
            </a:r>
          </a:p>
          <a:p>
            <a:pPr algn="just"/>
            <a:endParaRPr lang="tr-TR" dirty="0"/>
          </a:p>
        </p:txBody>
      </p:sp>
      <p:pic>
        <p:nvPicPr>
          <p:cNvPr id="4098" name="Picture 2" descr="page1image2035278192">
            <a:extLst>
              <a:ext uri="{FF2B5EF4-FFF2-40B4-BE49-F238E27FC236}">
                <a16:creationId xmlns:a16="http://schemas.microsoft.com/office/drawing/2014/main" id="{59C8934A-2BBA-424F-8F72-0BB75EA2E0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1706" y="3068225"/>
            <a:ext cx="8732329" cy="4571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page1image2035278480">
            <a:extLst>
              <a:ext uri="{FF2B5EF4-FFF2-40B4-BE49-F238E27FC236}">
                <a16:creationId xmlns:a16="http://schemas.microsoft.com/office/drawing/2014/main" id="{B0E53625-D7A6-F549-B6C2-D7EC8D8099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6055" y="3068225"/>
            <a:ext cx="11978378" cy="4571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age1image2035156848">
            <a:extLst>
              <a:ext uri="{FF2B5EF4-FFF2-40B4-BE49-F238E27FC236}">
                <a16:creationId xmlns:a16="http://schemas.microsoft.com/office/drawing/2014/main" id="{950A6DD2-4ADD-9E46-BCF9-5CD43A5029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1706" y="3068225"/>
            <a:ext cx="8732329" cy="45719"/>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page1image2035157136">
            <a:extLst>
              <a:ext uri="{FF2B5EF4-FFF2-40B4-BE49-F238E27FC236}">
                <a16:creationId xmlns:a16="http://schemas.microsoft.com/office/drawing/2014/main" id="{B9D36088-33D2-6243-83E6-3315FC61AE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6055" y="3068225"/>
            <a:ext cx="11978378" cy="4571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page1image2035157424">
            <a:extLst>
              <a:ext uri="{FF2B5EF4-FFF2-40B4-BE49-F238E27FC236}">
                <a16:creationId xmlns:a16="http://schemas.microsoft.com/office/drawing/2014/main" id="{D2872514-69A5-5A4D-B92F-4AE40AD26B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2649" y="3068225"/>
            <a:ext cx="8595172" cy="45719"/>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page1image2035157840">
            <a:extLst>
              <a:ext uri="{FF2B5EF4-FFF2-40B4-BE49-F238E27FC236}">
                <a16:creationId xmlns:a16="http://schemas.microsoft.com/office/drawing/2014/main" id="{1D22F667-4322-1C4C-93FC-324B82D357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85112" y="3068225"/>
            <a:ext cx="12115535" cy="4571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page1image2035158128">
            <a:extLst>
              <a:ext uri="{FF2B5EF4-FFF2-40B4-BE49-F238E27FC236}">
                <a16:creationId xmlns:a16="http://schemas.microsoft.com/office/drawing/2014/main" id="{DBEA1186-B4D9-3046-85C4-F3B6ED0230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2649" y="3068225"/>
            <a:ext cx="8595172" cy="45719"/>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page1image2035158416">
            <a:extLst>
              <a:ext uri="{FF2B5EF4-FFF2-40B4-BE49-F238E27FC236}">
                <a16:creationId xmlns:a16="http://schemas.microsoft.com/office/drawing/2014/main" id="{3BBC8CF1-FB96-4D40-BC15-9B5BCD034B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85112" y="3068225"/>
            <a:ext cx="12115535" cy="45719"/>
          </a:xfrm>
          <a:prstGeom prst="rect">
            <a:avLst/>
          </a:prstGeom>
          <a:noFill/>
          <a:extLst>
            <a:ext uri="{909E8E84-426E-40DD-AFC4-6F175D3DCCD1}">
              <a14:hiddenFill xmlns:a14="http://schemas.microsoft.com/office/drawing/2010/main">
                <a:solidFill>
                  <a:srgbClr val="FFFFFF"/>
                </a:solidFill>
              </a14:hiddenFill>
            </a:ext>
          </a:extLst>
        </p:spPr>
      </p:pic>
      <p:pic>
        <p:nvPicPr>
          <p:cNvPr id="9" name="Resim 8">
            <a:extLst>
              <a:ext uri="{FF2B5EF4-FFF2-40B4-BE49-F238E27FC236}">
                <a16:creationId xmlns:a16="http://schemas.microsoft.com/office/drawing/2014/main" id="{303BA1D0-92E7-4B40-B470-0E8148018D7A}"/>
              </a:ext>
            </a:extLst>
          </p:cNvPr>
          <p:cNvPicPr>
            <a:picLocks noChangeAspect="1"/>
          </p:cNvPicPr>
          <p:nvPr/>
        </p:nvPicPr>
        <p:blipFill rotWithShape="1">
          <a:blip r:embed="rId8"/>
          <a:srcRect t="26087"/>
          <a:stretch/>
        </p:blipFill>
        <p:spPr>
          <a:xfrm>
            <a:off x="2832298" y="3741210"/>
            <a:ext cx="5395037" cy="2991796"/>
          </a:xfrm>
          <a:prstGeom prst="rect">
            <a:avLst/>
          </a:prstGeom>
        </p:spPr>
      </p:pic>
    </p:spTree>
    <p:extLst>
      <p:ext uri="{BB962C8B-B14F-4D97-AF65-F5344CB8AC3E}">
        <p14:creationId xmlns:p14="http://schemas.microsoft.com/office/powerpoint/2010/main" val="2649082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5966643E-DC0E-3346-BFD2-890D09775730}"/>
              </a:ext>
            </a:extLst>
          </p:cNvPr>
          <p:cNvSpPr txBox="1"/>
          <p:nvPr/>
        </p:nvSpPr>
        <p:spPr>
          <a:xfrm>
            <a:off x="999892" y="297931"/>
            <a:ext cx="10197756" cy="830997"/>
          </a:xfrm>
          <a:prstGeom prst="rect">
            <a:avLst/>
          </a:prstGeom>
          <a:noFill/>
        </p:spPr>
        <p:txBody>
          <a:bodyPr wrap="square" rtlCol="0">
            <a:spAutoFit/>
          </a:bodyPr>
          <a:lstStyle/>
          <a:p>
            <a:pPr algn="ctr"/>
            <a:r>
              <a:rPr lang="tr-TR" sz="2400" b="1" dirty="0">
                <a:solidFill>
                  <a:srgbClr val="7030A0"/>
                </a:solidFill>
                <a:latin typeface="Cambria" panose="02040503050406030204" pitchFamily="18" charset="0"/>
              </a:rPr>
              <a:t>Sağlıklı ve Aktif Yaşlanma Çalışmaları Uygulama ve Araştırma Merkezi</a:t>
            </a:r>
          </a:p>
          <a:p>
            <a:pPr algn="ctr"/>
            <a:r>
              <a:rPr lang="tr-TR" sz="2400" b="1" dirty="0">
                <a:solidFill>
                  <a:srgbClr val="7030A0"/>
                </a:solidFill>
                <a:latin typeface="Cambria" panose="02040503050406030204" pitchFamily="18" charset="0"/>
              </a:rPr>
              <a:t>2021 yılı faaliyetleri</a:t>
            </a:r>
          </a:p>
        </p:txBody>
      </p:sp>
      <p:sp>
        <p:nvSpPr>
          <p:cNvPr id="4" name="Metin kutusu 3">
            <a:extLst>
              <a:ext uri="{FF2B5EF4-FFF2-40B4-BE49-F238E27FC236}">
                <a16:creationId xmlns:a16="http://schemas.microsoft.com/office/drawing/2014/main" id="{2553E25F-F5A5-3B42-B76B-04EB8423E82A}"/>
              </a:ext>
            </a:extLst>
          </p:cNvPr>
          <p:cNvSpPr txBox="1"/>
          <p:nvPr/>
        </p:nvSpPr>
        <p:spPr>
          <a:xfrm>
            <a:off x="132255" y="1341304"/>
            <a:ext cx="11933030" cy="1477328"/>
          </a:xfrm>
          <a:prstGeom prst="rect">
            <a:avLst/>
          </a:prstGeom>
          <a:noFill/>
        </p:spPr>
        <p:txBody>
          <a:bodyPr wrap="square" rtlCol="0">
            <a:spAutoFit/>
          </a:bodyPr>
          <a:lstStyle/>
          <a:p>
            <a:pPr algn="just"/>
            <a:r>
              <a:rPr lang="tr-TR" b="1" dirty="0"/>
              <a:t>Faaliyetin Adı: </a:t>
            </a:r>
            <a:r>
              <a:rPr lang="tr-TR" dirty="0"/>
              <a:t>65 yaş üzeri bireyler için egzersiz programı. </a:t>
            </a:r>
          </a:p>
          <a:p>
            <a:pPr algn="just"/>
            <a:r>
              <a:rPr lang="tr-TR" b="1" dirty="0"/>
              <a:t>Yılı: </a:t>
            </a:r>
            <a:r>
              <a:rPr lang="tr-TR" dirty="0"/>
              <a:t>Ekim 2021</a:t>
            </a:r>
          </a:p>
          <a:p>
            <a:pPr algn="just"/>
            <a:r>
              <a:rPr lang="tr-TR" b="1" dirty="0"/>
              <a:t>İçeriği: </a:t>
            </a:r>
            <a:r>
              <a:rPr lang="tr-TR" dirty="0"/>
              <a:t>Bu çalışmaların amacı,</a:t>
            </a:r>
            <a:r>
              <a:rPr lang="tr-TR" b="1" dirty="0"/>
              <a:t> </a:t>
            </a:r>
            <a:r>
              <a:rPr lang="tr-TR" dirty="0"/>
              <a:t>Çanakkale’de yaşayan 65 yaş üzeri bireylerin egzersiz yapabilmelerini sağlayacak fırsat ve ortam sağlayarak, bu yaş grubundaki bireylerde egzersizin önemine dikkat çekmek ve yaygınlaşmasına katkıda bulunmaktır.</a:t>
            </a:r>
          </a:p>
          <a:p>
            <a:pPr algn="just"/>
            <a:endParaRPr lang="tr-TR" dirty="0"/>
          </a:p>
        </p:txBody>
      </p:sp>
      <p:pic>
        <p:nvPicPr>
          <p:cNvPr id="3" name="Resim 2">
            <a:extLst>
              <a:ext uri="{FF2B5EF4-FFF2-40B4-BE49-F238E27FC236}">
                <a16:creationId xmlns:a16="http://schemas.microsoft.com/office/drawing/2014/main" id="{D0110187-DC30-5A44-ABDE-2175DB8CD25F}"/>
              </a:ext>
            </a:extLst>
          </p:cNvPr>
          <p:cNvPicPr>
            <a:picLocks noChangeAspect="1"/>
          </p:cNvPicPr>
          <p:nvPr/>
        </p:nvPicPr>
        <p:blipFill>
          <a:blip r:embed="rId2"/>
          <a:stretch>
            <a:fillRect/>
          </a:stretch>
        </p:blipFill>
        <p:spPr>
          <a:xfrm>
            <a:off x="4291418" y="2674041"/>
            <a:ext cx="2353477" cy="4183959"/>
          </a:xfrm>
          <a:prstGeom prst="rect">
            <a:avLst/>
          </a:prstGeom>
        </p:spPr>
      </p:pic>
    </p:spTree>
    <p:extLst>
      <p:ext uri="{BB962C8B-B14F-4D97-AF65-F5344CB8AC3E}">
        <p14:creationId xmlns:p14="http://schemas.microsoft.com/office/powerpoint/2010/main" val="1485128998"/>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Belge" ma:contentTypeID="0x0101000C7144627DCBB744A5848136CBCCBEB4" ma:contentTypeVersion="8" ma:contentTypeDescription="Yeni belge oluşturun." ma:contentTypeScope="" ma:versionID="90d01afc2ae96fd68b931ac3595e1574">
  <xsd:schema xmlns:xsd="http://www.w3.org/2001/XMLSchema" xmlns:xs="http://www.w3.org/2001/XMLSchema" xmlns:p="http://schemas.microsoft.com/office/2006/metadata/properties" xmlns:ns2="cb96622d-ed05-4832-b180-48a97e42a50b" targetNamespace="http://schemas.microsoft.com/office/2006/metadata/properties" ma:root="true" ma:fieldsID="4bbea45dd3f97a9e57ca8ced4b668b62" ns2:_="">
    <xsd:import namespace="cb96622d-ed05-4832-b180-48a97e42a50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96622d-ed05-4832-b180-48a97e42a5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139F5F6-12F2-41F5-9FF5-AD8222D79C54}">
  <ds:schemaRefs>
    <ds:schemaRef ds:uri="http://schemas.microsoft.com/sharepoint/v3/contenttype/forms"/>
  </ds:schemaRefs>
</ds:datastoreItem>
</file>

<file path=customXml/itemProps2.xml><?xml version="1.0" encoding="utf-8"?>
<ds:datastoreItem xmlns:ds="http://schemas.openxmlformats.org/officeDocument/2006/customXml" ds:itemID="{1E77BF33-37FA-4AA8-88D4-3CD83B9EEC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96622d-ed05-4832-b180-48a97e42a50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B9690E1-5BD6-47A9-A71D-AEF40682FCA6}">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71</TotalTime>
  <Words>673</Words>
  <Application>Microsoft Macintosh PowerPoint</Application>
  <PresentationFormat>Geniş ekran</PresentationFormat>
  <Paragraphs>45</Paragraphs>
  <Slides>8</Slides>
  <Notes>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8</vt:i4>
      </vt:variant>
    </vt:vector>
  </HeadingPairs>
  <TitlesOfParts>
    <vt:vector size="13" baseType="lpstr">
      <vt:lpstr>Arial</vt:lpstr>
      <vt:lpstr>Calibri</vt:lpstr>
      <vt:lpstr>Calibri Light</vt:lpstr>
      <vt:lpstr>Cambria</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Dell</dc:creator>
  <cp:lastModifiedBy>Microsoft Office User</cp:lastModifiedBy>
  <cp:revision>16</cp:revision>
  <dcterms:created xsi:type="dcterms:W3CDTF">2021-10-27T11:48:05Z</dcterms:created>
  <dcterms:modified xsi:type="dcterms:W3CDTF">2021-10-29T19:10:45Z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0x0101000C7144627DCBB744A5848136CBCCBEB4</vt:lpwstr>
  </property>
</Properties>
</file>