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8" r:id="rId6"/>
    <p:sldId id="259" r:id="rId7"/>
    <p:sldId id="260" r:id="rId8"/>
    <p:sldId id="264" r:id="rId9"/>
    <p:sldId id="261" r:id="rId10"/>
    <p:sldId id="262" r:id="rId11"/>
    <p:sldId id="266" r:id="rId12"/>
    <p:sldId id="267" r:id="rId1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589363A7-5078-4B3A-B371-A6C154969B96}" type="datetimeFigureOut">
              <a:rPr lang="tr-TR" smtClean="0"/>
              <a:t>8.11.2021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419A2A3-3C61-40E9-AAF0-C03C83BC3612}" type="slidenum">
              <a:rPr lang="tr-TR" smtClean="0"/>
              <a:t>‹#›</a:t>
            </a:fld>
            <a:endParaRPr lang="tr-TR"/>
          </a:p>
        </p:txBody>
      </p:sp>
    </p:spTree>
    <p:extLst>
      <p:ext uri="{BB962C8B-B14F-4D97-AF65-F5344CB8AC3E}">
        <p14:creationId xmlns:p14="http://schemas.microsoft.com/office/powerpoint/2010/main" val="3093051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89363A7-5078-4B3A-B371-A6C154969B96}" type="datetimeFigureOut">
              <a:rPr lang="tr-TR" smtClean="0"/>
              <a:t>8.11.2021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419A2A3-3C61-40E9-AAF0-C03C83BC3612}" type="slidenum">
              <a:rPr lang="tr-TR" smtClean="0"/>
              <a:t>‹#›</a:t>
            </a:fld>
            <a:endParaRPr lang="tr-TR"/>
          </a:p>
        </p:txBody>
      </p:sp>
    </p:spTree>
    <p:extLst>
      <p:ext uri="{BB962C8B-B14F-4D97-AF65-F5344CB8AC3E}">
        <p14:creationId xmlns:p14="http://schemas.microsoft.com/office/powerpoint/2010/main" val="1985470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89363A7-5078-4B3A-B371-A6C154969B96}" type="datetimeFigureOut">
              <a:rPr lang="tr-TR" smtClean="0"/>
              <a:t>8.11.2021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419A2A3-3C61-40E9-AAF0-C03C83BC3612}" type="slidenum">
              <a:rPr lang="tr-TR" smtClean="0"/>
              <a:t>‹#›</a:t>
            </a:fld>
            <a:endParaRPr lang="tr-TR"/>
          </a:p>
        </p:txBody>
      </p:sp>
    </p:spTree>
    <p:extLst>
      <p:ext uri="{BB962C8B-B14F-4D97-AF65-F5344CB8AC3E}">
        <p14:creationId xmlns:p14="http://schemas.microsoft.com/office/powerpoint/2010/main" val="29120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89363A7-5078-4B3A-B371-A6C154969B96}" type="datetimeFigureOut">
              <a:rPr lang="tr-TR" smtClean="0"/>
              <a:t>8.11.2021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419A2A3-3C61-40E9-AAF0-C03C83BC3612}" type="slidenum">
              <a:rPr lang="tr-TR" smtClean="0"/>
              <a:t>‹#›</a:t>
            </a:fld>
            <a:endParaRPr lang="tr-TR"/>
          </a:p>
        </p:txBody>
      </p:sp>
    </p:spTree>
    <p:extLst>
      <p:ext uri="{BB962C8B-B14F-4D97-AF65-F5344CB8AC3E}">
        <p14:creationId xmlns:p14="http://schemas.microsoft.com/office/powerpoint/2010/main" val="1220450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589363A7-5078-4B3A-B371-A6C154969B96}" type="datetimeFigureOut">
              <a:rPr lang="tr-TR" smtClean="0"/>
              <a:t>8.11.2021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419A2A3-3C61-40E9-AAF0-C03C83BC3612}" type="slidenum">
              <a:rPr lang="tr-TR" smtClean="0"/>
              <a:t>‹#›</a:t>
            </a:fld>
            <a:endParaRPr lang="tr-TR"/>
          </a:p>
        </p:txBody>
      </p:sp>
    </p:spTree>
    <p:extLst>
      <p:ext uri="{BB962C8B-B14F-4D97-AF65-F5344CB8AC3E}">
        <p14:creationId xmlns:p14="http://schemas.microsoft.com/office/powerpoint/2010/main" val="623510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589363A7-5078-4B3A-B371-A6C154969B96}" type="datetimeFigureOut">
              <a:rPr lang="tr-TR" smtClean="0"/>
              <a:t>8.11.2021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419A2A3-3C61-40E9-AAF0-C03C83BC3612}" type="slidenum">
              <a:rPr lang="tr-TR" smtClean="0"/>
              <a:t>‹#›</a:t>
            </a:fld>
            <a:endParaRPr lang="tr-TR"/>
          </a:p>
        </p:txBody>
      </p:sp>
    </p:spTree>
    <p:extLst>
      <p:ext uri="{BB962C8B-B14F-4D97-AF65-F5344CB8AC3E}">
        <p14:creationId xmlns:p14="http://schemas.microsoft.com/office/powerpoint/2010/main" val="1210479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589363A7-5078-4B3A-B371-A6C154969B96}" type="datetimeFigureOut">
              <a:rPr lang="tr-TR" smtClean="0"/>
              <a:t>8.11.2021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419A2A3-3C61-40E9-AAF0-C03C83BC3612}" type="slidenum">
              <a:rPr lang="tr-TR" smtClean="0"/>
              <a:t>‹#›</a:t>
            </a:fld>
            <a:endParaRPr lang="tr-TR"/>
          </a:p>
        </p:txBody>
      </p:sp>
    </p:spTree>
    <p:extLst>
      <p:ext uri="{BB962C8B-B14F-4D97-AF65-F5344CB8AC3E}">
        <p14:creationId xmlns:p14="http://schemas.microsoft.com/office/powerpoint/2010/main" val="4037107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589363A7-5078-4B3A-B371-A6C154969B96}" type="datetimeFigureOut">
              <a:rPr lang="tr-TR" smtClean="0"/>
              <a:t>8.11.2021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419A2A3-3C61-40E9-AAF0-C03C83BC3612}" type="slidenum">
              <a:rPr lang="tr-TR" smtClean="0"/>
              <a:t>‹#›</a:t>
            </a:fld>
            <a:endParaRPr lang="tr-TR"/>
          </a:p>
        </p:txBody>
      </p:sp>
    </p:spTree>
    <p:extLst>
      <p:ext uri="{BB962C8B-B14F-4D97-AF65-F5344CB8AC3E}">
        <p14:creationId xmlns:p14="http://schemas.microsoft.com/office/powerpoint/2010/main" val="5475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89363A7-5078-4B3A-B371-A6C154969B96}" type="datetimeFigureOut">
              <a:rPr lang="tr-TR" smtClean="0"/>
              <a:t>8.11.2021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419A2A3-3C61-40E9-AAF0-C03C83BC3612}" type="slidenum">
              <a:rPr lang="tr-TR" smtClean="0"/>
              <a:t>‹#›</a:t>
            </a:fld>
            <a:endParaRPr lang="tr-TR"/>
          </a:p>
        </p:txBody>
      </p:sp>
    </p:spTree>
    <p:extLst>
      <p:ext uri="{BB962C8B-B14F-4D97-AF65-F5344CB8AC3E}">
        <p14:creationId xmlns:p14="http://schemas.microsoft.com/office/powerpoint/2010/main" val="213340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589363A7-5078-4B3A-B371-A6C154969B96}" type="datetimeFigureOut">
              <a:rPr lang="tr-TR" smtClean="0"/>
              <a:t>8.11.2021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419A2A3-3C61-40E9-AAF0-C03C83BC3612}" type="slidenum">
              <a:rPr lang="tr-TR" smtClean="0"/>
              <a:t>‹#›</a:t>
            </a:fld>
            <a:endParaRPr lang="tr-TR"/>
          </a:p>
        </p:txBody>
      </p:sp>
    </p:spTree>
    <p:extLst>
      <p:ext uri="{BB962C8B-B14F-4D97-AF65-F5344CB8AC3E}">
        <p14:creationId xmlns:p14="http://schemas.microsoft.com/office/powerpoint/2010/main" val="400236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589363A7-5078-4B3A-B371-A6C154969B96}" type="datetimeFigureOut">
              <a:rPr lang="tr-TR" smtClean="0"/>
              <a:t>8.11.2021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419A2A3-3C61-40E9-AAF0-C03C83BC3612}" type="slidenum">
              <a:rPr lang="tr-TR" smtClean="0"/>
              <a:t>‹#›</a:t>
            </a:fld>
            <a:endParaRPr lang="tr-TR"/>
          </a:p>
        </p:txBody>
      </p:sp>
    </p:spTree>
    <p:extLst>
      <p:ext uri="{BB962C8B-B14F-4D97-AF65-F5344CB8AC3E}">
        <p14:creationId xmlns:p14="http://schemas.microsoft.com/office/powerpoint/2010/main" val="3856635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9363A7-5078-4B3A-B371-A6C154969B96}" type="datetimeFigureOut">
              <a:rPr lang="tr-TR" smtClean="0"/>
              <a:t>8.11.2021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9A2A3-3C61-40E9-AAF0-C03C83BC3612}" type="slidenum">
              <a:rPr lang="tr-TR" smtClean="0"/>
              <a:t>‹#›</a:t>
            </a:fld>
            <a:endParaRPr lang="tr-TR"/>
          </a:p>
        </p:txBody>
      </p:sp>
    </p:spTree>
    <p:extLst>
      <p:ext uri="{BB962C8B-B14F-4D97-AF65-F5344CB8AC3E}">
        <p14:creationId xmlns:p14="http://schemas.microsoft.com/office/powerpoint/2010/main" val="745882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png"/><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5.png"/><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7.png"/><Relationship Id="rId4"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8.png"/><Relationship Id="rId4"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0.png"/><Relationship Id="rId4" Type="http://schemas.openxmlformats.org/officeDocument/2006/relationships/oleObject" Target="../embeddings/oleObject8.bin"/></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omu_logo_4"/>
          <p:cNvPicPr>
            <a:picLocks noChangeAspect="1" noChangeArrowheads="1"/>
          </p:cNvPicPr>
          <p:nvPr/>
        </p:nvPicPr>
        <p:blipFill>
          <a:blip r:embed="rId3" cstate="print"/>
          <a:srcRect/>
          <a:stretch>
            <a:fillRect/>
          </a:stretch>
        </p:blipFill>
        <p:spPr bwMode="auto">
          <a:xfrm>
            <a:off x="11549402" y="8312"/>
            <a:ext cx="637059" cy="636300"/>
          </a:xfrm>
          <a:prstGeom prst="rect">
            <a:avLst/>
          </a:prstGeom>
          <a:noFill/>
          <a:ln w="9525">
            <a:noFill/>
            <a:miter lim="800000"/>
            <a:headEnd/>
            <a:tailEnd/>
          </a:ln>
        </p:spPr>
      </p:pic>
      <p:sp>
        <p:nvSpPr>
          <p:cNvPr id="3" name="Metin kutusu 2"/>
          <p:cNvSpPr txBox="1"/>
          <p:nvPr/>
        </p:nvSpPr>
        <p:spPr>
          <a:xfrm>
            <a:off x="-1" y="143581"/>
            <a:ext cx="12186461" cy="646331"/>
          </a:xfrm>
          <a:prstGeom prst="rect">
            <a:avLst/>
          </a:prstGeom>
          <a:noFill/>
        </p:spPr>
        <p:txBody>
          <a:bodyPr wrap="square" rtlCol="0">
            <a:spAutoFit/>
          </a:bodyPr>
          <a:lstStyle/>
          <a:p>
            <a:pPr algn="ctr"/>
            <a:r>
              <a:rPr lang="tr-TR" sz="3600" dirty="0"/>
              <a:t>Çevre Sorunları Araştırma ve Uygulama Merkezi</a:t>
            </a:r>
          </a:p>
        </p:txBody>
      </p:sp>
      <p:sp>
        <p:nvSpPr>
          <p:cNvPr id="4" name="Metin kutusu 3"/>
          <p:cNvSpPr txBox="1"/>
          <p:nvPr/>
        </p:nvSpPr>
        <p:spPr>
          <a:xfrm>
            <a:off x="-1" y="1138844"/>
            <a:ext cx="12186460" cy="1477328"/>
          </a:xfrm>
          <a:prstGeom prst="rect">
            <a:avLst/>
          </a:prstGeom>
          <a:noFill/>
        </p:spPr>
        <p:txBody>
          <a:bodyPr wrap="square" rtlCol="0">
            <a:spAutoFit/>
          </a:bodyPr>
          <a:lstStyle/>
          <a:p>
            <a:r>
              <a:rPr lang="tr-TR" dirty="0"/>
              <a:t>Faaliyetin Adı: ‘Çanakkale’de Atık Yönetimi’ Semineri</a:t>
            </a:r>
          </a:p>
          <a:p>
            <a:r>
              <a:rPr lang="tr-TR" dirty="0"/>
              <a:t>Yılı: 2020</a:t>
            </a:r>
          </a:p>
          <a:p>
            <a:r>
              <a:rPr lang="tr-TR" dirty="0"/>
              <a:t>İçeriği (Amaç, Elde edilen Sonuçlar): 04.11.2020 tarihinde Çanakkale Belediyesi Temizlik İşleri Müdürü Aysun </a:t>
            </a:r>
            <a:r>
              <a:rPr lang="tr-TR" dirty="0" err="1"/>
              <a:t>Kavcar</a:t>
            </a:r>
            <a:r>
              <a:rPr lang="tr-TR" dirty="0"/>
              <a:t>, Çevre Mühendisliği öğrencilerinin katılım gösterdiği çevrimiçi toplantıda ‘Çanakkale’de Atık Yönetimi’ ile ilgili sunum yapmışlardır.</a:t>
            </a:r>
          </a:p>
          <a:p>
            <a:endParaRPr lang="tr-TR" dirty="0"/>
          </a:p>
        </p:txBody>
      </p:sp>
      <p:sp>
        <p:nvSpPr>
          <p:cNvPr id="5" name="Rectangle 2">
            <a:extLst>
              <a:ext uri="{FF2B5EF4-FFF2-40B4-BE49-F238E27FC236}">
                <a16:creationId xmlns:a16="http://schemas.microsoft.com/office/drawing/2014/main" id="{EEDC2A92-E19A-4E89-86F9-4F63E81331A4}"/>
              </a:ext>
            </a:extLst>
          </p:cNvPr>
          <p:cNvSpPr>
            <a:spLocks noChangeArrowheads="1"/>
          </p:cNvSpPr>
          <p:nvPr/>
        </p:nvSpPr>
        <p:spPr bwMode="auto">
          <a:xfrm flipV="1">
            <a:off x="3661755" y="2528375"/>
            <a:ext cx="1143247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graphicFrame>
        <p:nvGraphicFramePr>
          <p:cNvPr id="6" name="Nesne 5">
            <a:extLst>
              <a:ext uri="{FF2B5EF4-FFF2-40B4-BE49-F238E27FC236}">
                <a16:creationId xmlns:a16="http://schemas.microsoft.com/office/drawing/2014/main" id="{FEAF0FFA-EE57-41FF-8D66-B871DD4D80C3}"/>
              </a:ext>
            </a:extLst>
          </p:cNvPr>
          <p:cNvGraphicFramePr>
            <a:graphicFrameLocks noChangeAspect="1"/>
          </p:cNvGraphicFramePr>
          <p:nvPr>
            <p:extLst>
              <p:ext uri="{D42A27DB-BD31-4B8C-83A1-F6EECF244321}">
                <p14:modId xmlns:p14="http://schemas.microsoft.com/office/powerpoint/2010/main" val="3884962483"/>
              </p:ext>
            </p:extLst>
          </p:nvPr>
        </p:nvGraphicFramePr>
        <p:xfrm>
          <a:off x="3021461" y="2616172"/>
          <a:ext cx="5624339" cy="4141304"/>
        </p:xfrm>
        <a:graphic>
          <a:graphicData uri="http://schemas.openxmlformats.org/presentationml/2006/ole">
            <mc:AlternateContent xmlns:mc="http://schemas.openxmlformats.org/markup-compatibility/2006">
              <mc:Choice xmlns:v="urn:schemas-microsoft-com:vml" Requires="v">
                <p:oleObj spid="_x0000_s1030" name="Bit Eşlem Resmi" r:id="rId4" imgW="5742857" imgH="4229690" progId="Paint.Picture">
                  <p:embed/>
                </p:oleObj>
              </mc:Choice>
              <mc:Fallback>
                <p:oleObj name="Bit Eşlem Resmi" r:id="rId4" imgW="5742857" imgH="4229690" progId="Paint.Picture">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1461" y="2616172"/>
                        <a:ext cx="5624339" cy="4141304"/>
                      </a:xfrm>
                      <a:prstGeom prst="rect">
                        <a:avLst/>
                      </a:prstGeom>
                      <a:noFill/>
                    </p:spPr>
                  </p:pic>
                </p:oleObj>
              </mc:Fallback>
            </mc:AlternateContent>
          </a:graphicData>
        </a:graphic>
      </p:graphicFrame>
    </p:spTree>
    <p:extLst>
      <p:ext uri="{BB962C8B-B14F-4D97-AF65-F5344CB8AC3E}">
        <p14:creationId xmlns:p14="http://schemas.microsoft.com/office/powerpoint/2010/main" val="1943642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omu_logo_4"/>
          <p:cNvPicPr>
            <a:picLocks noChangeAspect="1" noChangeArrowheads="1"/>
          </p:cNvPicPr>
          <p:nvPr/>
        </p:nvPicPr>
        <p:blipFill>
          <a:blip r:embed="rId3" cstate="print"/>
          <a:srcRect/>
          <a:stretch>
            <a:fillRect/>
          </a:stretch>
        </p:blipFill>
        <p:spPr bwMode="auto">
          <a:xfrm>
            <a:off x="11549402" y="8312"/>
            <a:ext cx="637059" cy="636300"/>
          </a:xfrm>
          <a:prstGeom prst="rect">
            <a:avLst/>
          </a:prstGeom>
          <a:noFill/>
          <a:ln w="9525">
            <a:noFill/>
            <a:miter lim="800000"/>
            <a:headEnd/>
            <a:tailEnd/>
          </a:ln>
        </p:spPr>
      </p:pic>
      <p:sp>
        <p:nvSpPr>
          <p:cNvPr id="3" name="Metin kutusu 2"/>
          <p:cNvSpPr txBox="1"/>
          <p:nvPr/>
        </p:nvSpPr>
        <p:spPr>
          <a:xfrm>
            <a:off x="-1" y="143581"/>
            <a:ext cx="12186461" cy="369332"/>
          </a:xfrm>
          <a:prstGeom prst="rect">
            <a:avLst/>
          </a:prstGeom>
          <a:noFill/>
        </p:spPr>
        <p:txBody>
          <a:bodyPr wrap="square" rtlCol="0">
            <a:spAutoFit/>
          </a:bodyPr>
          <a:lstStyle/>
          <a:p>
            <a:pPr algn="ctr"/>
            <a:r>
              <a:rPr lang="tr-TR" dirty="0"/>
              <a:t>Çevre Sorunları Araştırma ve Uygulama Merkezi</a:t>
            </a:r>
          </a:p>
        </p:txBody>
      </p:sp>
      <p:sp>
        <p:nvSpPr>
          <p:cNvPr id="4" name="Metin kutusu 3"/>
          <p:cNvSpPr txBox="1"/>
          <p:nvPr/>
        </p:nvSpPr>
        <p:spPr>
          <a:xfrm>
            <a:off x="-1" y="1138844"/>
            <a:ext cx="12186460" cy="1200329"/>
          </a:xfrm>
          <a:prstGeom prst="rect">
            <a:avLst/>
          </a:prstGeom>
          <a:noFill/>
        </p:spPr>
        <p:txBody>
          <a:bodyPr wrap="square" rtlCol="0">
            <a:spAutoFit/>
          </a:bodyPr>
          <a:lstStyle/>
          <a:p>
            <a:r>
              <a:rPr lang="tr-TR" dirty="0"/>
              <a:t>Faaliyetin Adı: ‘</a:t>
            </a:r>
            <a:r>
              <a:rPr lang="tr-TR" dirty="0" err="1"/>
              <a:t>İÇDAŞ’ta</a:t>
            </a:r>
            <a:r>
              <a:rPr lang="tr-TR" dirty="0"/>
              <a:t> Çevre Yönetim Uygulamaları’  Semineri</a:t>
            </a:r>
          </a:p>
          <a:p>
            <a:r>
              <a:rPr lang="tr-TR" dirty="0"/>
              <a:t>Yılı: 2020</a:t>
            </a:r>
          </a:p>
          <a:p>
            <a:r>
              <a:rPr lang="tr-TR" dirty="0"/>
              <a:t>İçeriği (Amaç, Elde edilen Sonuçlar): 11.11.2020 tarihinde İÇDAŞ Çevre Müdürü Barış Bora Çevre Mühendisliği öğrencilerinin katılım gösterdiği çevrimiçi toplantıda ‘</a:t>
            </a:r>
            <a:r>
              <a:rPr lang="tr-TR" dirty="0" err="1"/>
              <a:t>İÇDAŞ’ta</a:t>
            </a:r>
            <a:r>
              <a:rPr lang="tr-TR" dirty="0"/>
              <a:t> Çevre Yönetim Uygulamaları’ isimli bir sunum yapmıştır. </a:t>
            </a:r>
          </a:p>
        </p:txBody>
      </p:sp>
      <p:sp>
        <p:nvSpPr>
          <p:cNvPr id="5" name="Rectangle 2">
            <a:extLst>
              <a:ext uri="{FF2B5EF4-FFF2-40B4-BE49-F238E27FC236}">
                <a16:creationId xmlns:a16="http://schemas.microsoft.com/office/drawing/2014/main" id="{537191BD-7EF5-4E9A-AF33-224AEBF42060}"/>
              </a:ext>
            </a:extLst>
          </p:cNvPr>
          <p:cNvSpPr>
            <a:spLocks noChangeArrowheads="1"/>
          </p:cNvSpPr>
          <p:nvPr/>
        </p:nvSpPr>
        <p:spPr bwMode="auto">
          <a:xfrm>
            <a:off x="696036" y="28334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6" name="Nesne 5">
            <a:extLst>
              <a:ext uri="{FF2B5EF4-FFF2-40B4-BE49-F238E27FC236}">
                <a16:creationId xmlns:a16="http://schemas.microsoft.com/office/drawing/2014/main" id="{DC45AD30-CD85-4E92-BCC0-270EE734DA58}"/>
              </a:ext>
            </a:extLst>
          </p:cNvPr>
          <p:cNvGraphicFramePr>
            <a:graphicFrameLocks noChangeAspect="1"/>
          </p:cNvGraphicFramePr>
          <p:nvPr>
            <p:extLst>
              <p:ext uri="{D42A27DB-BD31-4B8C-83A1-F6EECF244321}">
                <p14:modId xmlns:p14="http://schemas.microsoft.com/office/powerpoint/2010/main" val="4018812965"/>
              </p:ext>
            </p:extLst>
          </p:nvPr>
        </p:nvGraphicFramePr>
        <p:xfrm>
          <a:off x="532263" y="2833405"/>
          <a:ext cx="5019675" cy="3676650"/>
        </p:xfrm>
        <a:graphic>
          <a:graphicData uri="http://schemas.openxmlformats.org/presentationml/2006/ole">
            <mc:AlternateContent xmlns:mc="http://schemas.openxmlformats.org/markup-compatibility/2006">
              <mc:Choice xmlns:v="urn:schemas-microsoft-com:vml" Requires="v">
                <p:oleObj spid="_x0000_s2059" name="Bit Eşlem Resmi" r:id="rId4" imgW="5780952" imgH="4229690" progId="Paint.Picture">
                  <p:embed/>
                </p:oleObj>
              </mc:Choice>
              <mc:Fallback>
                <p:oleObj name="Bit Eşlem Resmi" r:id="rId4" imgW="5780952" imgH="4229690" progId="Paint.Picture">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263" y="2833405"/>
                        <a:ext cx="5019675" cy="3676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a:extLst>
              <a:ext uri="{FF2B5EF4-FFF2-40B4-BE49-F238E27FC236}">
                <a16:creationId xmlns:a16="http://schemas.microsoft.com/office/drawing/2014/main" id="{E8EC4222-36E3-43E1-B950-CD91AB597BD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Nesne 7">
            <a:extLst>
              <a:ext uri="{FF2B5EF4-FFF2-40B4-BE49-F238E27FC236}">
                <a16:creationId xmlns:a16="http://schemas.microsoft.com/office/drawing/2014/main" id="{EC45CCA8-0ADE-4513-AD53-51309D6A5888}"/>
              </a:ext>
            </a:extLst>
          </p:cNvPr>
          <p:cNvGraphicFramePr>
            <a:graphicFrameLocks noChangeAspect="1"/>
          </p:cNvGraphicFramePr>
          <p:nvPr>
            <p:extLst>
              <p:ext uri="{D42A27DB-BD31-4B8C-83A1-F6EECF244321}">
                <p14:modId xmlns:p14="http://schemas.microsoft.com/office/powerpoint/2010/main" val="987750736"/>
              </p:ext>
            </p:extLst>
          </p:nvPr>
        </p:nvGraphicFramePr>
        <p:xfrm>
          <a:off x="6093229" y="2833405"/>
          <a:ext cx="5048250" cy="3609975"/>
        </p:xfrm>
        <a:graphic>
          <a:graphicData uri="http://schemas.openxmlformats.org/presentationml/2006/ole">
            <mc:AlternateContent xmlns:mc="http://schemas.openxmlformats.org/markup-compatibility/2006">
              <mc:Choice xmlns:v="urn:schemas-microsoft-com:vml" Requires="v">
                <p:oleObj spid="_x0000_s2060" name="Bit Eşlem Resmi" r:id="rId6" imgW="5792008" imgH="4153480" progId="Paint.Picture">
                  <p:embed/>
                </p:oleObj>
              </mc:Choice>
              <mc:Fallback>
                <p:oleObj name="Bit Eşlem Resmi" r:id="rId6" imgW="5792008" imgH="4153480" progId="Paint.Picture">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3229" y="2833405"/>
                        <a:ext cx="5048250" cy="3609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67767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omu_logo_4"/>
          <p:cNvPicPr>
            <a:picLocks noChangeAspect="1" noChangeArrowheads="1"/>
          </p:cNvPicPr>
          <p:nvPr/>
        </p:nvPicPr>
        <p:blipFill>
          <a:blip r:embed="rId3" cstate="print"/>
          <a:srcRect/>
          <a:stretch>
            <a:fillRect/>
          </a:stretch>
        </p:blipFill>
        <p:spPr bwMode="auto">
          <a:xfrm>
            <a:off x="11549402" y="8312"/>
            <a:ext cx="637059" cy="636300"/>
          </a:xfrm>
          <a:prstGeom prst="rect">
            <a:avLst/>
          </a:prstGeom>
          <a:noFill/>
          <a:ln w="9525">
            <a:noFill/>
            <a:miter lim="800000"/>
            <a:headEnd/>
            <a:tailEnd/>
          </a:ln>
        </p:spPr>
      </p:pic>
      <p:sp>
        <p:nvSpPr>
          <p:cNvPr id="3" name="Metin kutusu 2"/>
          <p:cNvSpPr txBox="1"/>
          <p:nvPr/>
        </p:nvSpPr>
        <p:spPr>
          <a:xfrm>
            <a:off x="-1" y="143581"/>
            <a:ext cx="12186461" cy="369332"/>
          </a:xfrm>
          <a:prstGeom prst="rect">
            <a:avLst/>
          </a:prstGeom>
          <a:noFill/>
        </p:spPr>
        <p:txBody>
          <a:bodyPr wrap="square" rtlCol="0">
            <a:spAutoFit/>
          </a:bodyPr>
          <a:lstStyle/>
          <a:p>
            <a:pPr algn="ctr"/>
            <a:r>
              <a:rPr lang="tr-TR" dirty="0"/>
              <a:t>Çevre Sorunları Araştırma ve Uygulama Merkezi</a:t>
            </a:r>
          </a:p>
        </p:txBody>
      </p:sp>
      <p:sp>
        <p:nvSpPr>
          <p:cNvPr id="4" name="Metin kutusu 3"/>
          <p:cNvSpPr txBox="1"/>
          <p:nvPr/>
        </p:nvSpPr>
        <p:spPr>
          <a:xfrm>
            <a:off x="-1" y="1138844"/>
            <a:ext cx="12186460" cy="1477328"/>
          </a:xfrm>
          <a:prstGeom prst="rect">
            <a:avLst/>
          </a:prstGeom>
          <a:noFill/>
        </p:spPr>
        <p:txBody>
          <a:bodyPr wrap="square" rtlCol="0">
            <a:spAutoFit/>
          </a:bodyPr>
          <a:lstStyle/>
          <a:p>
            <a:r>
              <a:rPr lang="tr-TR" dirty="0"/>
              <a:t>Faaliyetin Adı: ‘Sıfır Atık’ Semineri</a:t>
            </a:r>
          </a:p>
          <a:p>
            <a:r>
              <a:rPr lang="tr-TR" dirty="0"/>
              <a:t>Yılı: 2020</a:t>
            </a:r>
          </a:p>
          <a:p>
            <a:r>
              <a:rPr lang="tr-TR" dirty="0"/>
              <a:t>İçeriği (Amaç, Elde edilen Sonuçlar): 23.11.2020 tarihinde Çanakkale Belediyesi Temizlik İşleri Müdürü Aysun </a:t>
            </a:r>
            <a:r>
              <a:rPr lang="tr-TR" dirty="0" err="1"/>
              <a:t>Kavcar</a:t>
            </a:r>
            <a:r>
              <a:rPr lang="tr-TR" dirty="0"/>
              <a:t>, SUEZ Çanakkale RR Atık Hizmetleri </a:t>
            </a:r>
            <a:r>
              <a:rPr lang="tr-TR" dirty="0" err="1"/>
              <a:t>A.Ş.’den</a:t>
            </a:r>
            <a:r>
              <a:rPr lang="tr-TR" dirty="0"/>
              <a:t> Esat Gürbüzer, Çanakkale Katı Atık Yönetim Birliği (ÇAKAB)’dan Polat ÇETİN Çevre Mühendisliği öğrencilerinin katılım gösterdiği çevrimiçi toplantıda ‘Sıfır Atık’ ile ilgili sunum yapmışlardır.</a:t>
            </a:r>
          </a:p>
        </p:txBody>
      </p:sp>
      <p:sp>
        <p:nvSpPr>
          <p:cNvPr id="5" name="Rectangle 2">
            <a:extLst>
              <a:ext uri="{FF2B5EF4-FFF2-40B4-BE49-F238E27FC236}">
                <a16:creationId xmlns:a16="http://schemas.microsoft.com/office/drawing/2014/main" id="{C1025FC6-7B9D-4C95-9E30-F47FD8D04DA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6" name="Nesne 5">
            <a:extLst>
              <a:ext uri="{FF2B5EF4-FFF2-40B4-BE49-F238E27FC236}">
                <a16:creationId xmlns:a16="http://schemas.microsoft.com/office/drawing/2014/main" id="{EC13EA66-7A8B-4BBB-A994-5A01BCF7391A}"/>
              </a:ext>
            </a:extLst>
          </p:cNvPr>
          <p:cNvGraphicFramePr>
            <a:graphicFrameLocks noChangeAspect="1"/>
          </p:cNvGraphicFramePr>
          <p:nvPr>
            <p:extLst>
              <p:ext uri="{D42A27DB-BD31-4B8C-83A1-F6EECF244321}">
                <p14:modId xmlns:p14="http://schemas.microsoft.com/office/powerpoint/2010/main" val="2827753995"/>
              </p:ext>
            </p:extLst>
          </p:nvPr>
        </p:nvGraphicFramePr>
        <p:xfrm>
          <a:off x="264054" y="3140620"/>
          <a:ext cx="5381372" cy="3195190"/>
        </p:xfrm>
        <a:graphic>
          <a:graphicData uri="http://schemas.openxmlformats.org/presentationml/2006/ole">
            <mc:AlternateContent xmlns:mc="http://schemas.openxmlformats.org/markup-compatibility/2006">
              <mc:Choice xmlns:v="urn:schemas-microsoft-com:vml" Requires="v">
                <p:oleObj spid="_x0000_s3083" name="Bit Eşlem Resmi" r:id="rId4" imgW="6725589" imgH="3982006" progId="Paint.Picture">
                  <p:embed/>
                </p:oleObj>
              </mc:Choice>
              <mc:Fallback>
                <p:oleObj name="Bit Eşlem Resmi" r:id="rId4" imgW="6725589" imgH="3982006" progId="Paint.Picture">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54" y="3140620"/>
                        <a:ext cx="5381372" cy="3195190"/>
                      </a:xfrm>
                      <a:prstGeom prst="rect">
                        <a:avLst/>
                      </a:prstGeom>
                      <a:noFill/>
                    </p:spPr>
                  </p:pic>
                </p:oleObj>
              </mc:Fallback>
            </mc:AlternateContent>
          </a:graphicData>
        </a:graphic>
      </p:graphicFrame>
      <p:sp>
        <p:nvSpPr>
          <p:cNvPr id="7" name="Rectangle 4">
            <a:extLst>
              <a:ext uri="{FF2B5EF4-FFF2-40B4-BE49-F238E27FC236}">
                <a16:creationId xmlns:a16="http://schemas.microsoft.com/office/drawing/2014/main" id="{A55ED180-B92E-4A6D-85DC-EAC043AA7B32}"/>
              </a:ext>
            </a:extLst>
          </p:cNvPr>
          <p:cNvSpPr>
            <a:spLocks noChangeArrowheads="1"/>
          </p:cNvSpPr>
          <p:nvPr/>
        </p:nvSpPr>
        <p:spPr bwMode="auto">
          <a:xfrm>
            <a:off x="6728347" y="32421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Nesne 7">
            <a:extLst>
              <a:ext uri="{FF2B5EF4-FFF2-40B4-BE49-F238E27FC236}">
                <a16:creationId xmlns:a16="http://schemas.microsoft.com/office/drawing/2014/main" id="{E317DE63-7AAD-4ED0-BBFE-07C2896D84DE}"/>
              </a:ext>
            </a:extLst>
          </p:cNvPr>
          <p:cNvGraphicFramePr>
            <a:graphicFrameLocks noChangeAspect="1"/>
          </p:cNvGraphicFramePr>
          <p:nvPr>
            <p:extLst>
              <p:ext uri="{D42A27DB-BD31-4B8C-83A1-F6EECF244321}">
                <p14:modId xmlns:p14="http://schemas.microsoft.com/office/powerpoint/2010/main" val="1447167416"/>
              </p:ext>
            </p:extLst>
          </p:nvPr>
        </p:nvGraphicFramePr>
        <p:xfrm>
          <a:off x="5822540" y="3140620"/>
          <a:ext cx="5866867" cy="3104106"/>
        </p:xfrm>
        <a:graphic>
          <a:graphicData uri="http://schemas.openxmlformats.org/presentationml/2006/ole">
            <mc:AlternateContent xmlns:mc="http://schemas.openxmlformats.org/markup-compatibility/2006">
              <mc:Choice xmlns:v="urn:schemas-microsoft-com:vml" Requires="v">
                <p:oleObj spid="_x0000_s3084" name="Bit Eşlem Resmi" r:id="rId6" imgW="7411485" imgH="3924848" progId="Paint.Picture">
                  <p:embed/>
                </p:oleObj>
              </mc:Choice>
              <mc:Fallback>
                <p:oleObj name="Bit Eşlem Resmi" r:id="rId6" imgW="7411485" imgH="3924848" progId="Paint.Picture">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2540" y="3140620"/>
                        <a:ext cx="5866867" cy="3104106"/>
                      </a:xfrm>
                      <a:prstGeom prst="rect">
                        <a:avLst/>
                      </a:prstGeom>
                      <a:noFill/>
                    </p:spPr>
                  </p:pic>
                </p:oleObj>
              </mc:Fallback>
            </mc:AlternateContent>
          </a:graphicData>
        </a:graphic>
      </p:graphicFrame>
    </p:spTree>
    <p:extLst>
      <p:ext uri="{BB962C8B-B14F-4D97-AF65-F5344CB8AC3E}">
        <p14:creationId xmlns:p14="http://schemas.microsoft.com/office/powerpoint/2010/main" val="1272484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omu_logo_4"/>
          <p:cNvPicPr>
            <a:picLocks noChangeAspect="1" noChangeArrowheads="1"/>
          </p:cNvPicPr>
          <p:nvPr/>
        </p:nvPicPr>
        <p:blipFill>
          <a:blip r:embed="rId3" cstate="print"/>
          <a:srcRect/>
          <a:stretch>
            <a:fillRect/>
          </a:stretch>
        </p:blipFill>
        <p:spPr bwMode="auto">
          <a:xfrm>
            <a:off x="11549402" y="8312"/>
            <a:ext cx="637059" cy="636300"/>
          </a:xfrm>
          <a:prstGeom prst="rect">
            <a:avLst/>
          </a:prstGeom>
          <a:noFill/>
          <a:ln w="9525">
            <a:noFill/>
            <a:miter lim="800000"/>
            <a:headEnd/>
            <a:tailEnd/>
          </a:ln>
        </p:spPr>
      </p:pic>
      <p:sp>
        <p:nvSpPr>
          <p:cNvPr id="3" name="Metin kutusu 2"/>
          <p:cNvSpPr txBox="1"/>
          <p:nvPr/>
        </p:nvSpPr>
        <p:spPr>
          <a:xfrm>
            <a:off x="-1" y="143581"/>
            <a:ext cx="12186461" cy="369332"/>
          </a:xfrm>
          <a:prstGeom prst="rect">
            <a:avLst/>
          </a:prstGeom>
          <a:noFill/>
        </p:spPr>
        <p:txBody>
          <a:bodyPr wrap="square" rtlCol="0">
            <a:spAutoFit/>
          </a:bodyPr>
          <a:lstStyle/>
          <a:p>
            <a:pPr algn="ctr"/>
            <a:r>
              <a:rPr lang="tr-TR" dirty="0"/>
              <a:t>Çevre Sorunları Araştırma ve Uygulama Merkezi</a:t>
            </a:r>
          </a:p>
        </p:txBody>
      </p:sp>
      <p:sp>
        <p:nvSpPr>
          <p:cNvPr id="4" name="Metin kutusu 3"/>
          <p:cNvSpPr txBox="1"/>
          <p:nvPr/>
        </p:nvSpPr>
        <p:spPr>
          <a:xfrm>
            <a:off x="-1" y="1138844"/>
            <a:ext cx="12186460" cy="1200329"/>
          </a:xfrm>
          <a:prstGeom prst="rect">
            <a:avLst/>
          </a:prstGeom>
          <a:noFill/>
        </p:spPr>
        <p:txBody>
          <a:bodyPr wrap="square" rtlCol="0">
            <a:spAutoFit/>
          </a:bodyPr>
          <a:lstStyle/>
          <a:p>
            <a:r>
              <a:rPr lang="tr-TR" dirty="0"/>
              <a:t>Faaliyetin Adı: 'Karbon Ayak İzi ve Atık Yönetimi’ Semineri</a:t>
            </a:r>
          </a:p>
          <a:p>
            <a:r>
              <a:rPr lang="tr-TR" dirty="0"/>
              <a:t>Yılı: 2020</a:t>
            </a:r>
          </a:p>
          <a:p>
            <a:r>
              <a:rPr lang="tr-TR" dirty="0"/>
              <a:t>İçeriği (Amaç, Elde edilen Sonuçlar): 28.12.2020 tarihinde Çanakkale </a:t>
            </a:r>
            <a:r>
              <a:rPr lang="tr-TR" dirty="0" err="1"/>
              <a:t>Bahçeşehir</a:t>
            </a:r>
            <a:r>
              <a:rPr lang="tr-TR" dirty="0"/>
              <a:t> Koleji ortaokul öğrencilerine 'Karbon Ayak İzi ve Atık Yönetimi' ile ilgili sunum yapmıştır.</a:t>
            </a:r>
          </a:p>
        </p:txBody>
      </p:sp>
      <p:sp>
        <p:nvSpPr>
          <p:cNvPr id="5" name="Rectangle 2">
            <a:extLst>
              <a:ext uri="{FF2B5EF4-FFF2-40B4-BE49-F238E27FC236}">
                <a16:creationId xmlns:a16="http://schemas.microsoft.com/office/drawing/2014/main" id="{37665155-4C50-41CC-A7D4-A79065DF9544}"/>
              </a:ext>
            </a:extLst>
          </p:cNvPr>
          <p:cNvSpPr>
            <a:spLocks noChangeArrowheads="1"/>
          </p:cNvSpPr>
          <p:nvPr/>
        </p:nvSpPr>
        <p:spPr bwMode="auto">
          <a:xfrm>
            <a:off x="3604591" y="262393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6" name="Nesne 5">
            <a:extLst>
              <a:ext uri="{FF2B5EF4-FFF2-40B4-BE49-F238E27FC236}">
                <a16:creationId xmlns:a16="http://schemas.microsoft.com/office/drawing/2014/main" id="{E9EF6895-B313-4CC5-AB81-9BE5C7456C41}"/>
              </a:ext>
            </a:extLst>
          </p:cNvPr>
          <p:cNvGraphicFramePr>
            <a:graphicFrameLocks noChangeAspect="1"/>
          </p:cNvGraphicFramePr>
          <p:nvPr>
            <p:extLst>
              <p:ext uri="{D42A27DB-BD31-4B8C-83A1-F6EECF244321}">
                <p14:modId xmlns:p14="http://schemas.microsoft.com/office/powerpoint/2010/main" val="2522558741"/>
              </p:ext>
            </p:extLst>
          </p:nvPr>
        </p:nvGraphicFramePr>
        <p:xfrm>
          <a:off x="3604591" y="2623931"/>
          <a:ext cx="4781550" cy="4371975"/>
        </p:xfrm>
        <a:graphic>
          <a:graphicData uri="http://schemas.openxmlformats.org/presentationml/2006/ole">
            <mc:AlternateContent xmlns:mc="http://schemas.openxmlformats.org/markup-compatibility/2006">
              <mc:Choice xmlns:v="urn:schemas-microsoft-com:vml" Requires="v">
                <p:oleObj spid="_x0000_s4102" name="Bit Eşlem Resmi" r:id="rId4" imgW="4780952" imgH="4371429" progId="Paint.Picture">
                  <p:embed/>
                </p:oleObj>
              </mc:Choice>
              <mc:Fallback>
                <p:oleObj name="Bit Eşlem Resmi" r:id="rId4" imgW="4780952" imgH="4371429" progId="Paint.Picture">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4591" y="2623931"/>
                        <a:ext cx="4781550" cy="437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47312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omu_logo_4"/>
          <p:cNvPicPr>
            <a:picLocks noChangeAspect="1" noChangeArrowheads="1"/>
          </p:cNvPicPr>
          <p:nvPr/>
        </p:nvPicPr>
        <p:blipFill>
          <a:blip r:embed="rId3" cstate="print"/>
          <a:srcRect/>
          <a:stretch>
            <a:fillRect/>
          </a:stretch>
        </p:blipFill>
        <p:spPr bwMode="auto">
          <a:xfrm>
            <a:off x="11549402" y="8312"/>
            <a:ext cx="637059" cy="636300"/>
          </a:xfrm>
          <a:prstGeom prst="rect">
            <a:avLst/>
          </a:prstGeom>
          <a:noFill/>
          <a:ln w="9525">
            <a:noFill/>
            <a:miter lim="800000"/>
            <a:headEnd/>
            <a:tailEnd/>
          </a:ln>
        </p:spPr>
      </p:pic>
      <p:sp>
        <p:nvSpPr>
          <p:cNvPr id="3" name="Metin kutusu 2"/>
          <p:cNvSpPr txBox="1"/>
          <p:nvPr/>
        </p:nvSpPr>
        <p:spPr>
          <a:xfrm>
            <a:off x="-1" y="143581"/>
            <a:ext cx="12186461" cy="369332"/>
          </a:xfrm>
          <a:prstGeom prst="rect">
            <a:avLst/>
          </a:prstGeom>
          <a:noFill/>
        </p:spPr>
        <p:txBody>
          <a:bodyPr wrap="square" rtlCol="0">
            <a:spAutoFit/>
          </a:bodyPr>
          <a:lstStyle/>
          <a:p>
            <a:pPr algn="ctr"/>
            <a:r>
              <a:rPr lang="tr-TR" dirty="0"/>
              <a:t>Çevre Sorunları Araştırma ve Uygulama Merkezi</a:t>
            </a:r>
          </a:p>
        </p:txBody>
      </p:sp>
      <p:sp>
        <p:nvSpPr>
          <p:cNvPr id="4" name="Metin kutusu 3"/>
          <p:cNvSpPr txBox="1"/>
          <p:nvPr/>
        </p:nvSpPr>
        <p:spPr>
          <a:xfrm>
            <a:off x="-1" y="1138844"/>
            <a:ext cx="12186460" cy="2585323"/>
          </a:xfrm>
          <a:prstGeom prst="rect">
            <a:avLst/>
          </a:prstGeom>
          <a:noFill/>
        </p:spPr>
        <p:txBody>
          <a:bodyPr wrap="square" rtlCol="0">
            <a:spAutoFit/>
          </a:bodyPr>
          <a:lstStyle/>
          <a:p>
            <a:r>
              <a:rPr lang="tr-TR" dirty="0"/>
              <a:t>Faaliyetin Adı: Çevre Sorunları Araştırma ve Uygulama Merkezi Müdürü Doç. Dr. Nilgün Ayman Öz, Çanakkale </a:t>
            </a:r>
            <a:r>
              <a:rPr lang="tr-TR" dirty="0" err="1"/>
              <a:t>Onsekiz</a:t>
            </a:r>
            <a:r>
              <a:rPr lang="tr-TR" dirty="0"/>
              <a:t> Mart Üniversitesi'nde Sıfır Atık Sunumu</a:t>
            </a:r>
          </a:p>
          <a:p>
            <a:r>
              <a:rPr lang="tr-TR" dirty="0"/>
              <a:t>Yılı: 2020</a:t>
            </a:r>
          </a:p>
          <a:p>
            <a:r>
              <a:rPr lang="tr-TR" dirty="0"/>
              <a:t>İçeriği (Amaç, Elde edilen Sonuçlar): Şubat 2020 tarihinde Çevre İl Müdürlüğüyle atık toplama alt yapısı ile ilgili Rektörlük Senato Salonu’nda gerçekleştirilen değerlendirme toplantısına; Rektör Yardımcısı Prof. Dr. Süha Özden, Çevre İl Müdürü Ömer Bolat ve beraberindeki heyetin yanı sıra Çevre Sorunları Araştırma ve Uygulama Merkezi Müdürü Doç. Dr. Nilgün Ayman Öz, Müdür Yardımcısı Dr. </a:t>
            </a:r>
            <a:r>
              <a:rPr lang="tr-TR" dirty="0" err="1"/>
              <a:t>Öğr</a:t>
            </a:r>
            <a:r>
              <a:rPr lang="tr-TR" dirty="0"/>
              <a:t>. Üyesi Akın </a:t>
            </a:r>
            <a:r>
              <a:rPr lang="tr-TR" dirty="0" err="1"/>
              <a:t>Alten</a:t>
            </a:r>
            <a:r>
              <a:rPr lang="tr-TR" dirty="0"/>
              <a:t> ve ÇOMÜ Daire Başkanları katıldı. Toplantıda; Çevre Sorunları Araştırma ve Uygulama Merkezi Müdürü Doç. Dr. Nilgün Ayman Öz, Çanakkale </a:t>
            </a:r>
            <a:r>
              <a:rPr lang="tr-TR" dirty="0" err="1"/>
              <a:t>Onsekiz</a:t>
            </a:r>
            <a:r>
              <a:rPr lang="tr-TR" dirty="0"/>
              <a:t> Mart Üniversitesi'nde Sıfır Atık Yönetmeliğinin uygulanması ile ilgili mevcut durumu ve yapılması planlanan çalışmaları anlatan bir sunum gerçekleştirmiştir.</a:t>
            </a:r>
          </a:p>
        </p:txBody>
      </p:sp>
      <p:graphicFrame>
        <p:nvGraphicFramePr>
          <p:cNvPr id="5" name="Nesne 4">
            <a:extLst>
              <a:ext uri="{FF2B5EF4-FFF2-40B4-BE49-F238E27FC236}">
                <a16:creationId xmlns:a16="http://schemas.microsoft.com/office/drawing/2014/main" id="{E97EE1E0-BA13-4A32-9793-012279765781}"/>
              </a:ext>
            </a:extLst>
          </p:cNvPr>
          <p:cNvGraphicFramePr>
            <a:graphicFrameLocks noChangeAspect="1"/>
          </p:cNvGraphicFramePr>
          <p:nvPr>
            <p:extLst>
              <p:ext uri="{D42A27DB-BD31-4B8C-83A1-F6EECF244321}">
                <p14:modId xmlns:p14="http://schemas.microsoft.com/office/powerpoint/2010/main" val="1738391547"/>
              </p:ext>
            </p:extLst>
          </p:nvPr>
        </p:nvGraphicFramePr>
        <p:xfrm>
          <a:off x="2716696" y="3754056"/>
          <a:ext cx="5512904" cy="3173184"/>
        </p:xfrm>
        <a:graphic>
          <a:graphicData uri="http://schemas.openxmlformats.org/presentationml/2006/ole">
            <mc:AlternateContent xmlns:mc="http://schemas.openxmlformats.org/markup-compatibility/2006">
              <mc:Choice xmlns:v="urn:schemas-microsoft-com:vml" Requires="v">
                <p:oleObj spid="_x0000_s7172" name="Bit Eşlem Resmi" r:id="rId4" imgW="8078328" imgH="4657143" progId="Paint.Picture">
                  <p:embed/>
                </p:oleObj>
              </mc:Choice>
              <mc:Fallback>
                <p:oleObj name="Bit Eşlem Resmi" r:id="rId4" imgW="8078328" imgH="4657143" progId="Paint.Picture">
                  <p:embed/>
                  <p:pic>
                    <p:nvPicPr>
                      <p:cNvPr id="6" name="Nesne 5">
                        <a:extLst>
                          <a:ext uri="{FF2B5EF4-FFF2-40B4-BE49-F238E27FC236}">
                            <a16:creationId xmlns:a16="http://schemas.microsoft.com/office/drawing/2014/main" id="{57F014D9-C207-4B37-A0D6-76C314EA85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6696" y="3754056"/>
                        <a:ext cx="5512904" cy="3173184"/>
                      </a:xfrm>
                      <a:prstGeom prst="rect">
                        <a:avLst/>
                      </a:prstGeom>
                      <a:noFill/>
                    </p:spPr>
                  </p:pic>
                </p:oleObj>
              </mc:Fallback>
            </mc:AlternateContent>
          </a:graphicData>
        </a:graphic>
      </p:graphicFrame>
    </p:spTree>
    <p:extLst>
      <p:ext uri="{BB962C8B-B14F-4D97-AF65-F5344CB8AC3E}">
        <p14:creationId xmlns:p14="http://schemas.microsoft.com/office/powerpoint/2010/main" val="2311676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omu_logo_4"/>
          <p:cNvPicPr>
            <a:picLocks noChangeAspect="1" noChangeArrowheads="1"/>
          </p:cNvPicPr>
          <p:nvPr/>
        </p:nvPicPr>
        <p:blipFill>
          <a:blip r:embed="rId2" cstate="print"/>
          <a:srcRect/>
          <a:stretch>
            <a:fillRect/>
          </a:stretch>
        </p:blipFill>
        <p:spPr bwMode="auto">
          <a:xfrm>
            <a:off x="11549402" y="8312"/>
            <a:ext cx="637059" cy="636300"/>
          </a:xfrm>
          <a:prstGeom prst="rect">
            <a:avLst/>
          </a:prstGeom>
          <a:noFill/>
          <a:ln w="9525">
            <a:noFill/>
            <a:miter lim="800000"/>
            <a:headEnd/>
            <a:tailEnd/>
          </a:ln>
        </p:spPr>
      </p:pic>
      <p:sp>
        <p:nvSpPr>
          <p:cNvPr id="3" name="Metin kutusu 2"/>
          <p:cNvSpPr txBox="1"/>
          <p:nvPr/>
        </p:nvSpPr>
        <p:spPr>
          <a:xfrm>
            <a:off x="-1" y="143581"/>
            <a:ext cx="12186461" cy="369332"/>
          </a:xfrm>
          <a:prstGeom prst="rect">
            <a:avLst/>
          </a:prstGeom>
          <a:noFill/>
        </p:spPr>
        <p:txBody>
          <a:bodyPr wrap="square" rtlCol="0">
            <a:spAutoFit/>
          </a:bodyPr>
          <a:lstStyle/>
          <a:p>
            <a:pPr algn="ctr"/>
            <a:r>
              <a:rPr lang="tr-TR" dirty="0"/>
              <a:t>Çevre Sorunları Araştırma ve Uygulama Merkezi</a:t>
            </a:r>
          </a:p>
        </p:txBody>
      </p:sp>
      <p:sp>
        <p:nvSpPr>
          <p:cNvPr id="4" name="Metin kutusu 3"/>
          <p:cNvSpPr txBox="1"/>
          <p:nvPr/>
        </p:nvSpPr>
        <p:spPr>
          <a:xfrm>
            <a:off x="-1" y="1138844"/>
            <a:ext cx="12186460" cy="1200329"/>
          </a:xfrm>
          <a:prstGeom prst="rect">
            <a:avLst/>
          </a:prstGeom>
          <a:noFill/>
        </p:spPr>
        <p:txBody>
          <a:bodyPr wrap="square" rtlCol="0">
            <a:spAutoFit/>
          </a:bodyPr>
          <a:lstStyle/>
          <a:p>
            <a:r>
              <a:rPr lang="tr-TR" dirty="0"/>
              <a:t>Faaliyetin Adı: Çanakkale </a:t>
            </a:r>
            <a:r>
              <a:rPr lang="tr-TR" dirty="0" err="1"/>
              <a:t>Onsekiz</a:t>
            </a:r>
            <a:r>
              <a:rPr lang="tr-TR" dirty="0"/>
              <a:t> Mart Üniversitesi Terzioğlu Kampüsü ‘Sıfır Atık’ Çalışmaları</a:t>
            </a:r>
          </a:p>
          <a:p>
            <a:r>
              <a:rPr lang="tr-TR" dirty="0"/>
              <a:t>Yılı: 2020</a:t>
            </a:r>
          </a:p>
          <a:p>
            <a:r>
              <a:rPr lang="tr-TR" dirty="0"/>
              <a:t>İçeriği (Amaç, Elde edilen Sonuçlar): Araştırma Merkezimiz Üniversitemiz Sıfır Atık çalışmalarına destek vermektedir. Bu kapsamda </a:t>
            </a:r>
          </a:p>
          <a:p>
            <a:r>
              <a:rPr lang="tr-TR" dirty="0"/>
              <a:t>Terzioğlu Kampüsü Sıfır Atık Belgesi almıştır (2021).</a:t>
            </a:r>
          </a:p>
        </p:txBody>
      </p:sp>
      <p:sp>
        <p:nvSpPr>
          <p:cNvPr id="5" name="Rectangle 2">
            <a:extLst>
              <a:ext uri="{FF2B5EF4-FFF2-40B4-BE49-F238E27FC236}">
                <a16:creationId xmlns:a16="http://schemas.microsoft.com/office/drawing/2014/main" id="{DA7E6E79-2CCE-4189-9478-009AB19E0730}"/>
              </a:ext>
            </a:extLst>
          </p:cNvPr>
          <p:cNvSpPr>
            <a:spLocks noChangeArrowheads="1"/>
          </p:cNvSpPr>
          <p:nvPr/>
        </p:nvSpPr>
        <p:spPr bwMode="auto">
          <a:xfrm>
            <a:off x="2372139" y="2965103"/>
            <a:ext cx="1421289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pic>
        <p:nvPicPr>
          <p:cNvPr id="8" name="Resim 7">
            <a:extLst>
              <a:ext uri="{FF2B5EF4-FFF2-40B4-BE49-F238E27FC236}">
                <a16:creationId xmlns:a16="http://schemas.microsoft.com/office/drawing/2014/main" id="{53F3F641-1BAA-4976-B423-B80C83F6E580}"/>
              </a:ext>
            </a:extLst>
          </p:cNvPr>
          <p:cNvPicPr>
            <a:picLocks noChangeAspect="1"/>
          </p:cNvPicPr>
          <p:nvPr/>
        </p:nvPicPr>
        <p:blipFill>
          <a:blip r:embed="rId3"/>
          <a:stretch>
            <a:fillRect/>
          </a:stretch>
        </p:blipFill>
        <p:spPr>
          <a:xfrm>
            <a:off x="2857086" y="2339173"/>
            <a:ext cx="6962775" cy="4619625"/>
          </a:xfrm>
          <a:prstGeom prst="rect">
            <a:avLst/>
          </a:prstGeom>
        </p:spPr>
      </p:pic>
    </p:spTree>
    <p:extLst>
      <p:ext uri="{BB962C8B-B14F-4D97-AF65-F5344CB8AC3E}">
        <p14:creationId xmlns:p14="http://schemas.microsoft.com/office/powerpoint/2010/main" val="2796374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omu_logo_4"/>
          <p:cNvPicPr>
            <a:picLocks noChangeAspect="1" noChangeArrowheads="1"/>
          </p:cNvPicPr>
          <p:nvPr/>
        </p:nvPicPr>
        <p:blipFill>
          <a:blip r:embed="rId3" cstate="print"/>
          <a:srcRect/>
          <a:stretch>
            <a:fillRect/>
          </a:stretch>
        </p:blipFill>
        <p:spPr bwMode="auto">
          <a:xfrm>
            <a:off x="11549402" y="8312"/>
            <a:ext cx="637059" cy="636300"/>
          </a:xfrm>
          <a:prstGeom prst="rect">
            <a:avLst/>
          </a:prstGeom>
          <a:noFill/>
          <a:ln w="9525">
            <a:noFill/>
            <a:miter lim="800000"/>
            <a:headEnd/>
            <a:tailEnd/>
          </a:ln>
        </p:spPr>
      </p:pic>
      <p:sp>
        <p:nvSpPr>
          <p:cNvPr id="3" name="Metin kutusu 2"/>
          <p:cNvSpPr txBox="1"/>
          <p:nvPr/>
        </p:nvSpPr>
        <p:spPr>
          <a:xfrm>
            <a:off x="-1" y="143581"/>
            <a:ext cx="12186461" cy="369332"/>
          </a:xfrm>
          <a:prstGeom prst="rect">
            <a:avLst/>
          </a:prstGeom>
          <a:noFill/>
        </p:spPr>
        <p:txBody>
          <a:bodyPr wrap="square" rtlCol="0">
            <a:spAutoFit/>
          </a:bodyPr>
          <a:lstStyle/>
          <a:p>
            <a:pPr algn="ctr"/>
            <a:r>
              <a:rPr lang="tr-TR" dirty="0"/>
              <a:t>Çevre Sorunları Araştırma ve Uygulama Merkezi</a:t>
            </a:r>
          </a:p>
        </p:txBody>
      </p:sp>
      <p:sp>
        <p:nvSpPr>
          <p:cNvPr id="4" name="Metin kutusu 3"/>
          <p:cNvSpPr txBox="1"/>
          <p:nvPr/>
        </p:nvSpPr>
        <p:spPr>
          <a:xfrm>
            <a:off x="-1" y="1138844"/>
            <a:ext cx="12186460" cy="1477328"/>
          </a:xfrm>
          <a:prstGeom prst="rect">
            <a:avLst/>
          </a:prstGeom>
          <a:noFill/>
        </p:spPr>
        <p:txBody>
          <a:bodyPr wrap="square" rtlCol="0">
            <a:spAutoFit/>
          </a:bodyPr>
          <a:lstStyle/>
          <a:p>
            <a:r>
              <a:rPr lang="tr-TR" dirty="0"/>
              <a:t>Faaliyetin Adı: Çanakkale </a:t>
            </a:r>
            <a:r>
              <a:rPr lang="tr-TR" dirty="0" err="1"/>
              <a:t>Onsekiz</a:t>
            </a:r>
            <a:r>
              <a:rPr lang="tr-TR" dirty="0"/>
              <a:t> Mart Üniversitesi Terzioğlu Kampüsü ‘Sıfır Atık’ Çalışmaları Kapsamında Geri Dönüşüm</a:t>
            </a:r>
          </a:p>
          <a:p>
            <a:r>
              <a:rPr lang="tr-TR" dirty="0"/>
              <a:t>Tesisine Teknik Gezi</a:t>
            </a:r>
          </a:p>
          <a:p>
            <a:r>
              <a:rPr lang="tr-TR" dirty="0"/>
              <a:t>Yılı: 2020</a:t>
            </a:r>
          </a:p>
          <a:p>
            <a:r>
              <a:rPr lang="tr-TR" dirty="0"/>
              <a:t>İçeriği (Amaç, Elde edilen Sonuçlar): Merkezimiz 20.02.2020 tarihinde Çanakkale </a:t>
            </a:r>
            <a:r>
              <a:rPr lang="tr-TR" dirty="0" err="1"/>
              <a:t>Onsekiz</a:t>
            </a:r>
            <a:r>
              <a:rPr lang="tr-TR" dirty="0"/>
              <a:t> Mart Üniversitesi idari personeli ile birlikte Sıfır Atık kapsamında kullanılacak toplama kumbaraları ile ilgili olarak geri dönüşüm tesisine teknik ziyarette bulunmuştur.</a:t>
            </a:r>
          </a:p>
        </p:txBody>
      </p:sp>
      <p:sp>
        <p:nvSpPr>
          <p:cNvPr id="5" name="Rectangle 2">
            <a:extLst>
              <a:ext uri="{FF2B5EF4-FFF2-40B4-BE49-F238E27FC236}">
                <a16:creationId xmlns:a16="http://schemas.microsoft.com/office/drawing/2014/main" id="{37066398-9295-4B66-B401-3184CC028405}"/>
              </a:ext>
            </a:extLst>
          </p:cNvPr>
          <p:cNvSpPr>
            <a:spLocks noChangeArrowheads="1"/>
          </p:cNvSpPr>
          <p:nvPr/>
        </p:nvSpPr>
        <p:spPr bwMode="auto">
          <a:xfrm flipV="1">
            <a:off x="2423135" y="3242102"/>
            <a:ext cx="129891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graphicFrame>
        <p:nvGraphicFramePr>
          <p:cNvPr id="6" name="Nesne 5">
            <a:extLst>
              <a:ext uri="{FF2B5EF4-FFF2-40B4-BE49-F238E27FC236}">
                <a16:creationId xmlns:a16="http://schemas.microsoft.com/office/drawing/2014/main" id="{540578B0-C483-4140-AE98-E7A8D537F1D7}"/>
              </a:ext>
            </a:extLst>
          </p:cNvPr>
          <p:cNvGraphicFramePr>
            <a:graphicFrameLocks noChangeAspect="1"/>
          </p:cNvGraphicFramePr>
          <p:nvPr>
            <p:extLst>
              <p:ext uri="{D42A27DB-BD31-4B8C-83A1-F6EECF244321}">
                <p14:modId xmlns:p14="http://schemas.microsoft.com/office/powerpoint/2010/main" val="1568081992"/>
              </p:ext>
            </p:extLst>
          </p:nvPr>
        </p:nvGraphicFramePr>
        <p:xfrm>
          <a:off x="2893326" y="3028495"/>
          <a:ext cx="5327578" cy="3480684"/>
        </p:xfrm>
        <a:graphic>
          <a:graphicData uri="http://schemas.openxmlformats.org/presentationml/2006/ole">
            <mc:AlternateContent xmlns:mc="http://schemas.openxmlformats.org/markup-compatibility/2006">
              <mc:Choice xmlns:v="urn:schemas-microsoft-com:vml" Requires="v">
                <p:oleObj spid="_x0000_s6150" name="Bit Eşlem Resmi" r:id="rId4" imgW="7380952" imgH="4819048" progId="Paint.Picture">
                  <p:embed/>
                </p:oleObj>
              </mc:Choice>
              <mc:Fallback>
                <p:oleObj name="Bit Eşlem Resmi" r:id="rId4" imgW="7380952" imgH="4819048" progId="Paint.Picture">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3326" y="3028495"/>
                        <a:ext cx="5327578" cy="3480684"/>
                      </a:xfrm>
                      <a:prstGeom prst="rect">
                        <a:avLst/>
                      </a:prstGeom>
                      <a:noFill/>
                    </p:spPr>
                  </p:pic>
                </p:oleObj>
              </mc:Fallback>
            </mc:AlternateContent>
          </a:graphicData>
        </a:graphic>
      </p:graphicFrame>
    </p:spTree>
    <p:extLst>
      <p:ext uri="{BB962C8B-B14F-4D97-AF65-F5344CB8AC3E}">
        <p14:creationId xmlns:p14="http://schemas.microsoft.com/office/powerpoint/2010/main" val="4027829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omu_logo_4"/>
          <p:cNvPicPr>
            <a:picLocks noChangeAspect="1" noChangeArrowheads="1"/>
          </p:cNvPicPr>
          <p:nvPr/>
        </p:nvPicPr>
        <p:blipFill>
          <a:blip r:embed="rId2" cstate="print"/>
          <a:srcRect/>
          <a:stretch>
            <a:fillRect/>
          </a:stretch>
        </p:blipFill>
        <p:spPr bwMode="auto">
          <a:xfrm>
            <a:off x="11549402" y="8312"/>
            <a:ext cx="637059" cy="636300"/>
          </a:xfrm>
          <a:prstGeom prst="rect">
            <a:avLst/>
          </a:prstGeom>
          <a:noFill/>
          <a:ln w="9525">
            <a:noFill/>
            <a:miter lim="800000"/>
            <a:headEnd/>
            <a:tailEnd/>
          </a:ln>
        </p:spPr>
      </p:pic>
      <p:sp>
        <p:nvSpPr>
          <p:cNvPr id="3" name="Metin kutusu 2"/>
          <p:cNvSpPr txBox="1"/>
          <p:nvPr/>
        </p:nvSpPr>
        <p:spPr>
          <a:xfrm>
            <a:off x="-1" y="143581"/>
            <a:ext cx="12186461" cy="369332"/>
          </a:xfrm>
          <a:prstGeom prst="rect">
            <a:avLst/>
          </a:prstGeom>
          <a:noFill/>
        </p:spPr>
        <p:txBody>
          <a:bodyPr wrap="square" rtlCol="0">
            <a:spAutoFit/>
          </a:bodyPr>
          <a:lstStyle/>
          <a:p>
            <a:pPr algn="ctr"/>
            <a:r>
              <a:rPr lang="tr-TR" dirty="0"/>
              <a:t>Çevre Sorunları Araştırma ve Uygulama Merkezi</a:t>
            </a:r>
          </a:p>
        </p:txBody>
      </p:sp>
      <p:sp>
        <p:nvSpPr>
          <p:cNvPr id="4" name="Metin kutusu 3"/>
          <p:cNvSpPr txBox="1"/>
          <p:nvPr/>
        </p:nvSpPr>
        <p:spPr>
          <a:xfrm>
            <a:off x="-1" y="1138844"/>
            <a:ext cx="12186460" cy="3416320"/>
          </a:xfrm>
          <a:prstGeom prst="rect">
            <a:avLst/>
          </a:prstGeom>
          <a:noFill/>
        </p:spPr>
        <p:txBody>
          <a:bodyPr wrap="square" rtlCol="0">
            <a:spAutoFit/>
          </a:bodyPr>
          <a:lstStyle/>
          <a:p>
            <a:r>
              <a:rPr lang="tr-TR" dirty="0"/>
              <a:t>Faaliyetin Adı: Çanakkale </a:t>
            </a:r>
            <a:r>
              <a:rPr lang="tr-TR" dirty="0" err="1"/>
              <a:t>Onsekiz</a:t>
            </a:r>
            <a:r>
              <a:rPr lang="tr-TR" dirty="0"/>
              <a:t> Mart Üniversitesi'nde Sıfır Atık Değerlendirme Toplantısı</a:t>
            </a:r>
          </a:p>
          <a:p>
            <a:r>
              <a:rPr lang="tr-TR" dirty="0"/>
              <a:t>Yılı: 2020</a:t>
            </a:r>
          </a:p>
          <a:p>
            <a:r>
              <a:rPr lang="tr-TR" dirty="0"/>
              <a:t>İçeriği (Amaç, Elde edilen Sonuçlar): Şubat 2020’de Sıfır Atık Yönetmeliği çerçevesinde Çanakkale </a:t>
            </a:r>
            <a:r>
              <a:rPr lang="tr-TR" dirty="0" err="1"/>
              <a:t>Onsekiz</a:t>
            </a:r>
            <a:r>
              <a:rPr lang="tr-TR" dirty="0"/>
              <a:t> Mart Üniversitesi, Çanakkale Belediyesi ve SUEZ Çanakkale RR Atık Hizmetleri Anonim Şirketi tarafından atık toplama alt yapısı ile ilgili bir değerlendirme toplantısı gerçekleştirildi. Rektörlük Senato Salonu’nda gerçekleştirilen toplantıya; Rektör Yardımcısı Prof. Dr. Süha Özden, Çevre Sorunları Araştırma ve Uygulama Merkezi Müdürü Doç. Dr. Nilgün Ayman Öz, Müdür Yardımcısı Dr. </a:t>
            </a:r>
            <a:r>
              <a:rPr lang="tr-TR" dirty="0" err="1"/>
              <a:t>Öğr</a:t>
            </a:r>
            <a:r>
              <a:rPr lang="tr-TR" dirty="0"/>
              <a:t>. Üyesi Akın </a:t>
            </a:r>
            <a:r>
              <a:rPr lang="tr-TR" dirty="0" err="1"/>
              <a:t>Alten</a:t>
            </a:r>
            <a:r>
              <a:rPr lang="tr-TR" dirty="0"/>
              <a:t>, Çanakkale Belediyesi Temizlik İşleri Müdürü Aysun </a:t>
            </a:r>
            <a:r>
              <a:rPr lang="tr-TR" dirty="0" err="1"/>
              <a:t>Kavcar</a:t>
            </a:r>
            <a:r>
              <a:rPr lang="tr-TR" dirty="0"/>
              <a:t>, </a:t>
            </a:r>
            <a:r>
              <a:rPr lang="tr-TR" dirty="0" err="1"/>
              <a:t>Suez</a:t>
            </a:r>
            <a:r>
              <a:rPr lang="tr-TR" dirty="0"/>
              <a:t> A.Ş. Genel Müdürü Metin Suadiyeli, Çanakkale Katı Atık Yönetim Birliği’nden (ÇAKAB) Polat Çetin ve Üniversitemiz Daire Başkanları katıldı. Toplantıda; Çanakkale Belediyesi Temizlik İşleri Müdürü Aysun </a:t>
            </a:r>
            <a:r>
              <a:rPr lang="tr-TR" dirty="0" err="1"/>
              <a:t>Kavcar</a:t>
            </a:r>
            <a:r>
              <a:rPr lang="tr-TR" dirty="0"/>
              <a:t> ve </a:t>
            </a:r>
            <a:r>
              <a:rPr lang="tr-TR" dirty="0" err="1"/>
              <a:t>Suez</a:t>
            </a:r>
            <a:r>
              <a:rPr lang="tr-TR" dirty="0"/>
              <a:t> A.Ş. Genel Müdürü Metin Suadiyeli “Tam Ölçekli Olarak İşletilecek Entegre Katı Atık Yönetim Sistemi (EKAY)” ile ilgili bir sunum yaparak toplama alt yapısı hakkında bilgi vermiştir. Rektör Yardımcısı Prof. Dr. Süha Özden ve teknik uzmanların üniversitemizde sıfır atık sisteminin kurulması ve geliştirilmesi için ihtiyaç duyulan altyapı hakkında bilgiler aktarmasının ardından toplantı, yapılması planlanan çalışmalar ile ilgili fikir alışverişi ile sona ermiştir.</a:t>
            </a:r>
          </a:p>
        </p:txBody>
      </p:sp>
      <p:pic>
        <p:nvPicPr>
          <p:cNvPr id="6" name="Resim 5">
            <a:extLst>
              <a:ext uri="{FF2B5EF4-FFF2-40B4-BE49-F238E27FC236}">
                <a16:creationId xmlns:a16="http://schemas.microsoft.com/office/drawing/2014/main" id="{FA7A835B-3F8B-49EC-978C-A5E781846D69}"/>
              </a:ext>
            </a:extLst>
          </p:cNvPr>
          <p:cNvPicPr>
            <a:picLocks noChangeAspect="1"/>
          </p:cNvPicPr>
          <p:nvPr/>
        </p:nvPicPr>
        <p:blipFill>
          <a:blip r:embed="rId3"/>
          <a:stretch>
            <a:fillRect/>
          </a:stretch>
        </p:blipFill>
        <p:spPr>
          <a:xfrm>
            <a:off x="6372225" y="4582700"/>
            <a:ext cx="5296934" cy="2161000"/>
          </a:xfrm>
          <a:prstGeom prst="rect">
            <a:avLst/>
          </a:prstGeom>
        </p:spPr>
      </p:pic>
    </p:spTree>
    <p:extLst>
      <p:ext uri="{BB962C8B-B14F-4D97-AF65-F5344CB8AC3E}">
        <p14:creationId xmlns:p14="http://schemas.microsoft.com/office/powerpoint/2010/main" val="173187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omu_logo_4"/>
          <p:cNvPicPr>
            <a:picLocks noChangeAspect="1" noChangeArrowheads="1"/>
          </p:cNvPicPr>
          <p:nvPr/>
        </p:nvPicPr>
        <p:blipFill>
          <a:blip r:embed="rId2" cstate="print"/>
          <a:srcRect/>
          <a:stretch>
            <a:fillRect/>
          </a:stretch>
        </p:blipFill>
        <p:spPr bwMode="auto">
          <a:xfrm>
            <a:off x="11549402" y="8312"/>
            <a:ext cx="637059" cy="636300"/>
          </a:xfrm>
          <a:prstGeom prst="rect">
            <a:avLst/>
          </a:prstGeom>
          <a:noFill/>
          <a:ln w="9525">
            <a:noFill/>
            <a:miter lim="800000"/>
            <a:headEnd/>
            <a:tailEnd/>
          </a:ln>
        </p:spPr>
      </p:pic>
      <p:sp>
        <p:nvSpPr>
          <p:cNvPr id="3" name="Metin kutusu 2"/>
          <p:cNvSpPr txBox="1"/>
          <p:nvPr/>
        </p:nvSpPr>
        <p:spPr>
          <a:xfrm>
            <a:off x="-1" y="143581"/>
            <a:ext cx="12186461" cy="369332"/>
          </a:xfrm>
          <a:prstGeom prst="rect">
            <a:avLst/>
          </a:prstGeom>
          <a:noFill/>
        </p:spPr>
        <p:txBody>
          <a:bodyPr wrap="square" rtlCol="0">
            <a:spAutoFit/>
          </a:bodyPr>
          <a:lstStyle/>
          <a:p>
            <a:pPr algn="ctr"/>
            <a:r>
              <a:rPr lang="tr-TR" dirty="0"/>
              <a:t>Çevre Sorunları Araştırma ve Uygulama Merkezi</a:t>
            </a:r>
          </a:p>
        </p:txBody>
      </p:sp>
      <p:sp>
        <p:nvSpPr>
          <p:cNvPr id="4" name="Metin kutusu 3"/>
          <p:cNvSpPr txBox="1"/>
          <p:nvPr/>
        </p:nvSpPr>
        <p:spPr>
          <a:xfrm>
            <a:off x="-1" y="1138844"/>
            <a:ext cx="12186460" cy="1754326"/>
          </a:xfrm>
          <a:prstGeom prst="rect">
            <a:avLst/>
          </a:prstGeom>
          <a:noFill/>
        </p:spPr>
        <p:txBody>
          <a:bodyPr wrap="square" rtlCol="0">
            <a:spAutoFit/>
          </a:bodyPr>
          <a:lstStyle/>
          <a:p>
            <a:r>
              <a:rPr lang="tr-TR" dirty="0"/>
              <a:t>Faaliyetin Adı: Çanakkale </a:t>
            </a:r>
            <a:r>
              <a:rPr lang="tr-TR" dirty="0" err="1"/>
              <a:t>Onsekiz</a:t>
            </a:r>
            <a:r>
              <a:rPr lang="tr-TR" dirty="0"/>
              <a:t> Mart Üniversitesi'nde Sıfır Atık Teknik Çalışmaları</a:t>
            </a:r>
          </a:p>
          <a:p>
            <a:r>
              <a:rPr lang="tr-TR" dirty="0"/>
              <a:t>Yılı: 2020</a:t>
            </a:r>
          </a:p>
          <a:p>
            <a:r>
              <a:rPr lang="tr-TR" dirty="0"/>
              <a:t>İçeriği (Amaç, Elde edilen Sonuçlar): Çevre Sorunları Araştırma ve Uygulama Merkezi bu planlamalar doğrultusunda teknik alt yapının kurulması için çalışmaktadır. Bu kapsamda Çanakkale Katı Atık Yönetim Birliği (ÇAKAB)’dan atık kumbaraları konusunda destek alınmış, teknik değerlendirme merkezimiz tarafından yapılarak çeşitli birimlere dağıtımı yapılması sağlanmıştır. Ayrıca sıfır atık internet sayfası ve eğitim sunumları hazırlanarak yapılacak faaliyetlerin alt yapısı oluşturulmuştur. </a:t>
            </a:r>
          </a:p>
        </p:txBody>
      </p:sp>
      <p:pic>
        <p:nvPicPr>
          <p:cNvPr id="6" name="Resim 5">
            <a:extLst>
              <a:ext uri="{FF2B5EF4-FFF2-40B4-BE49-F238E27FC236}">
                <a16:creationId xmlns:a16="http://schemas.microsoft.com/office/drawing/2014/main" id="{BB893766-F17D-4CB7-9C00-1173F1605B1C}"/>
              </a:ext>
            </a:extLst>
          </p:cNvPr>
          <p:cNvPicPr>
            <a:picLocks noChangeAspect="1"/>
          </p:cNvPicPr>
          <p:nvPr/>
        </p:nvPicPr>
        <p:blipFill>
          <a:blip r:embed="rId3"/>
          <a:stretch>
            <a:fillRect/>
          </a:stretch>
        </p:blipFill>
        <p:spPr>
          <a:xfrm>
            <a:off x="9269516" y="4067923"/>
            <a:ext cx="2855321" cy="2781765"/>
          </a:xfrm>
          <a:prstGeom prst="rect">
            <a:avLst/>
          </a:prstGeom>
        </p:spPr>
      </p:pic>
      <p:pic>
        <p:nvPicPr>
          <p:cNvPr id="8" name="Resim 7">
            <a:extLst>
              <a:ext uri="{FF2B5EF4-FFF2-40B4-BE49-F238E27FC236}">
                <a16:creationId xmlns:a16="http://schemas.microsoft.com/office/drawing/2014/main" id="{6524F449-B1F7-4D06-B43D-09758EAE4EF5}"/>
              </a:ext>
            </a:extLst>
          </p:cNvPr>
          <p:cNvPicPr>
            <a:picLocks noChangeAspect="1"/>
          </p:cNvPicPr>
          <p:nvPr/>
        </p:nvPicPr>
        <p:blipFill>
          <a:blip r:embed="rId4"/>
          <a:stretch>
            <a:fillRect/>
          </a:stretch>
        </p:blipFill>
        <p:spPr>
          <a:xfrm>
            <a:off x="67163" y="4144965"/>
            <a:ext cx="3227149" cy="2713035"/>
          </a:xfrm>
          <a:prstGeom prst="rect">
            <a:avLst/>
          </a:prstGeom>
        </p:spPr>
      </p:pic>
      <p:pic>
        <p:nvPicPr>
          <p:cNvPr id="10" name="Resim 9">
            <a:extLst>
              <a:ext uri="{FF2B5EF4-FFF2-40B4-BE49-F238E27FC236}">
                <a16:creationId xmlns:a16="http://schemas.microsoft.com/office/drawing/2014/main" id="{EFC47C01-6D65-40FC-A6F0-A715B442FF5D}"/>
              </a:ext>
            </a:extLst>
          </p:cNvPr>
          <p:cNvPicPr>
            <a:picLocks noChangeAspect="1"/>
          </p:cNvPicPr>
          <p:nvPr/>
        </p:nvPicPr>
        <p:blipFill>
          <a:blip r:embed="rId5"/>
          <a:stretch>
            <a:fillRect/>
          </a:stretch>
        </p:blipFill>
        <p:spPr>
          <a:xfrm>
            <a:off x="3593659" y="2893170"/>
            <a:ext cx="5376509" cy="3023382"/>
          </a:xfrm>
          <a:prstGeom prst="rect">
            <a:avLst/>
          </a:prstGeom>
        </p:spPr>
      </p:pic>
    </p:spTree>
    <p:extLst>
      <p:ext uri="{BB962C8B-B14F-4D97-AF65-F5344CB8AC3E}">
        <p14:creationId xmlns:p14="http://schemas.microsoft.com/office/powerpoint/2010/main" val="3198952212"/>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Belge" ma:contentTypeID="0x0101000C7144627DCBB744A5848136CBCCBEB4" ma:contentTypeVersion="8" ma:contentTypeDescription="Yeni belge oluşturun." ma:contentTypeScope="" ma:versionID="90d01afc2ae96fd68b931ac3595e1574">
  <xsd:schema xmlns:xsd="http://www.w3.org/2001/XMLSchema" xmlns:xs="http://www.w3.org/2001/XMLSchema" xmlns:p="http://schemas.microsoft.com/office/2006/metadata/properties" xmlns:ns2="cb96622d-ed05-4832-b180-48a97e42a50b" targetNamespace="http://schemas.microsoft.com/office/2006/metadata/properties" ma:root="true" ma:fieldsID="4bbea45dd3f97a9e57ca8ced4b668b62" ns2:_="">
    <xsd:import namespace="cb96622d-ed05-4832-b180-48a97e42a50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96622d-ed05-4832-b180-48a97e42a5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39F5F6-12F2-41F5-9FF5-AD8222D79C54}">
  <ds:schemaRefs>
    <ds:schemaRef ds:uri="http://schemas.microsoft.com/sharepoint/v3/contenttype/forms"/>
  </ds:schemaRefs>
</ds:datastoreItem>
</file>

<file path=customXml/itemProps2.xml><?xml version="1.0" encoding="utf-8"?>
<ds:datastoreItem xmlns:ds="http://schemas.openxmlformats.org/officeDocument/2006/customXml" ds:itemID="{3B9690E1-5BD6-47A9-A71D-AEF40682FCA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E77BF33-37FA-4AA8-88D4-3CD83B9EEC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96622d-ed05-4832-b180-48a97e42a5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268</TotalTime>
  <Words>789</Words>
  <Application>Microsoft Office PowerPoint</Application>
  <PresentationFormat>Geniş ekran</PresentationFormat>
  <Paragraphs>38</Paragraphs>
  <Slides>9</Slides>
  <Notes>0</Notes>
  <HiddenSlides>0</HiddenSlides>
  <MMClips>0</MMClips>
  <ScaleCrop>false</ScaleCrop>
  <HeadingPairs>
    <vt:vector size="8" baseType="variant">
      <vt:variant>
        <vt:lpstr>Kullanılan Yazı Tipleri</vt:lpstr>
      </vt:variant>
      <vt:variant>
        <vt:i4>3</vt:i4>
      </vt:variant>
      <vt:variant>
        <vt:lpstr>Tema</vt:lpstr>
      </vt:variant>
      <vt:variant>
        <vt:i4>1</vt:i4>
      </vt:variant>
      <vt:variant>
        <vt:lpstr>Eklenmiş OLE Hizmet Programları</vt:lpstr>
      </vt:variant>
      <vt:variant>
        <vt:i4>1</vt:i4>
      </vt:variant>
      <vt:variant>
        <vt:lpstr>Slayt Başlıkları</vt:lpstr>
      </vt:variant>
      <vt:variant>
        <vt:i4>9</vt:i4>
      </vt:variant>
    </vt:vector>
  </HeadingPairs>
  <TitlesOfParts>
    <vt:vector size="14" baseType="lpstr">
      <vt:lpstr>Arial</vt:lpstr>
      <vt:lpstr>Calibri</vt:lpstr>
      <vt:lpstr>Calibri Light</vt:lpstr>
      <vt:lpstr>Office Teması</vt:lpstr>
      <vt:lpstr>Bit Eşlem Resmi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Dell</dc:creator>
  <cp:lastModifiedBy>Dell</cp:lastModifiedBy>
  <cp:revision>7</cp:revision>
  <dcterms:created xsi:type="dcterms:W3CDTF">2021-10-27T11:48:05Z</dcterms:created>
  <dcterms:modified xsi:type="dcterms:W3CDTF">2021-11-08T10:24:51Z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0x0101000C7144627DCBB744A5848136CBCCBEB4</vt:lpwstr>
  </property>
</Properties>
</file>