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1" r:id="rId8"/>
    <p:sldId id="264" r:id="rId9"/>
    <p:sldId id="265" r:id="rId10"/>
    <p:sldId id="260" r:id="rId11"/>
    <p:sldId id="267" r:id="rId12"/>
    <p:sldId id="293" r:id="rId13"/>
    <p:sldId id="304" r:id="rId14"/>
    <p:sldId id="305" r:id="rId15"/>
    <p:sldId id="295" r:id="rId16"/>
    <p:sldId id="286" r:id="rId17"/>
    <p:sldId id="297" r:id="rId18"/>
    <p:sldId id="298" r:id="rId19"/>
    <p:sldId id="300" r:id="rId20"/>
    <p:sldId id="301" r:id="rId21"/>
    <p:sldId id="302" r:id="rId22"/>
    <p:sldId id="303" r:id="rId23"/>
    <p:sldId id="29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36E1D2-2346-4ED2-B607-89EF2A72434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7E76463-5B8C-433A-9E71-DE4D7F6BF5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D9E805A-C3BA-4208-80BD-D883BDB43EE9}"/>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5" name="Alt Bilgi Yer Tutucusu 4">
            <a:extLst>
              <a:ext uri="{FF2B5EF4-FFF2-40B4-BE49-F238E27FC236}">
                <a16:creationId xmlns:a16="http://schemas.microsoft.com/office/drawing/2014/main" id="{72DDA0CC-F2E2-4FE1-9B9C-05D7744B79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8BFC50-2408-4F80-9BC8-1DD03EB81765}"/>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279344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7FB015-6433-47E8-9C66-1D5F8EEE8F5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C6D9144-CD6E-4325-8D35-0F2A07609CC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9A5C734-F98C-497A-9EBB-1581CBE1B0FF}"/>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5" name="Alt Bilgi Yer Tutucusu 4">
            <a:extLst>
              <a:ext uri="{FF2B5EF4-FFF2-40B4-BE49-F238E27FC236}">
                <a16:creationId xmlns:a16="http://schemas.microsoft.com/office/drawing/2014/main" id="{C73E3203-7082-4C1E-B43F-7D933FF325D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79DA8C1-15FF-4EF4-8656-B836969584B7}"/>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98082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2AE77CC-8820-4964-88AB-D3E99FB87DE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2374B0B-ADD8-4C90-88EC-AC4BF9A7DA1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C0D296E-497B-4B3C-B29C-227814DC89D4}"/>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5" name="Alt Bilgi Yer Tutucusu 4">
            <a:extLst>
              <a:ext uri="{FF2B5EF4-FFF2-40B4-BE49-F238E27FC236}">
                <a16:creationId xmlns:a16="http://schemas.microsoft.com/office/drawing/2014/main" id="{0092FCB4-558C-469A-8CCE-21C2793AEF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48CB005-D72E-43DD-9536-8AA8B73EDA6B}"/>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65754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97D29C-0D4B-49D0-BE5E-A55DB53E9B2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01B0887-AD2C-467B-A65F-EEB6AFCB685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8BE675-5015-4079-9790-CC5D6FD4B913}"/>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5" name="Alt Bilgi Yer Tutucusu 4">
            <a:extLst>
              <a:ext uri="{FF2B5EF4-FFF2-40B4-BE49-F238E27FC236}">
                <a16:creationId xmlns:a16="http://schemas.microsoft.com/office/drawing/2014/main" id="{7FAD2D73-CC93-4343-8D0E-55393E529B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033BA5E-EF6F-4864-BE0B-DA07D814C65F}"/>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412346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9CA352-7968-4861-8302-9C0CC6D76BC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56E2DB5-9327-4636-B572-B1BADC1DE2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02F31BD-F49E-48C5-B3EA-CF2C678ADF86}"/>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5" name="Alt Bilgi Yer Tutucusu 4">
            <a:extLst>
              <a:ext uri="{FF2B5EF4-FFF2-40B4-BE49-F238E27FC236}">
                <a16:creationId xmlns:a16="http://schemas.microsoft.com/office/drawing/2014/main" id="{F3CDCDB2-4896-4708-BADF-B9B4356C691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5D3500-A632-4A98-B3E0-95C9A5E8B0BA}"/>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173112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469BC8-2063-44D9-BDB7-CC74987DFBA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B37CD42-7F9A-48FC-8B1C-A0D7286856A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DA8F5A2-9C37-4901-AFD2-090CFEE4718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E1EEDE8-DE66-4236-B7B9-4A34221AC0B9}"/>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6" name="Alt Bilgi Yer Tutucusu 5">
            <a:extLst>
              <a:ext uri="{FF2B5EF4-FFF2-40B4-BE49-F238E27FC236}">
                <a16:creationId xmlns:a16="http://schemas.microsoft.com/office/drawing/2014/main" id="{14B0F078-499E-4131-A197-105AD31E5C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7F13B92-DD2A-4702-8B10-F3B83CE7EBD1}"/>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134302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19C604-709F-4FEC-A1F5-27C0A42BD06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7C7CFD7-0DE8-44BF-8679-D30F1B5465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E5D8009-F006-4458-A006-72D13E11754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FC63A68-9B63-4DC1-AB00-D82E9208F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846CB4D-B881-4D40-A9F2-57D3670B681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C08E194-C85C-4D2A-BDF6-AB2312792CC0}"/>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8" name="Alt Bilgi Yer Tutucusu 7">
            <a:extLst>
              <a:ext uri="{FF2B5EF4-FFF2-40B4-BE49-F238E27FC236}">
                <a16:creationId xmlns:a16="http://schemas.microsoft.com/office/drawing/2014/main" id="{74E265BF-7D68-4055-861B-760BF982EB7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87F3A8-1B81-45B1-9C76-0B6BE4D66FD8}"/>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604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74B043-DF73-4A11-80F8-9A96A12C909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B8C54FC-9436-4867-88BB-F6A697BDC059}"/>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4" name="Alt Bilgi Yer Tutucusu 3">
            <a:extLst>
              <a:ext uri="{FF2B5EF4-FFF2-40B4-BE49-F238E27FC236}">
                <a16:creationId xmlns:a16="http://schemas.microsoft.com/office/drawing/2014/main" id="{0FB57375-C5B1-40A8-8628-C90BA8A3582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9D8290C-EEA2-47A7-AC44-1F1E858C7C6B}"/>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46103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52ED105-F61C-4848-999E-2E947D7BBA9D}"/>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3" name="Alt Bilgi Yer Tutucusu 2">
            <a:extLst>
              <a:ext uri="{FF2B5EF4-FFF2-40B4-BE49-F238E27FC236}">
                <a16:creationId xmlns:a16="http://schemas.microsoft.com/office/drawing/2014/main" id="{EFB56F1A-2EF3-4BA4-84AC-BB05DE671A3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6658E7D-A912-4101-BBB8-DCF7EB283320}"/>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139745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12E273-DC93-4E90-8658-1909E104E3D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E3DCF13-30E0-4106-8C42-4EE06E6403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8985BAE-3D84-4CE1-A8EF-C919297B4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371A1C5-4A02-40A3-BB1A-190B162C5FC3}"/>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6" name="Alt Bilgi Yer Tutucusu 5">
            <a:extLst>
              <a:ext uri="{FF2B5EF4-FFF2-40B4-BE49-F238E27FC236}">
                <a16:creationId xmlns:a16="http://schemas.microsoft.com/office/drawing/2014/main" id="{3C6E5579-BD63-4DDF-8DA5-69BCF71D4E6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892C79E-514D-42FC-A12E-0480EFF7AD3D}"/>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309850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407047-8048-415D-A218-37E17CBACE5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D8E5054-BD9C-4C0A-AB0A-3EA59A935F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7DC0218-E272-4355-A507-3FED10EA1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BDA8835-B064-4122-9058-7B483CA433F9}"/>
              </a:ext>
            </a:extLst>
          </p:cNvPr>
          <p:cNvSpPr>
            <a:spLocks noGrp="1"/>
          </p:cNvSpPr>
          <p:nvPr>
            <p:ph type="dt" sz="half" idx="10"/>
          </p:nvPr>
        </p:nvSpPr>
        <p:spPr/>
        <p:txBody>
          <a:bodyPr/>
          <a:lstStyle/>
          <a:p>
            <a:fld id="{20CD31A4-DA1E-4E8E-BD7B-C4B0D6837E21}" type="datetimeFigureOut">
              <a:rPr lang="tr-TR" smtClean="0"/>
              <a:t>27.10.2021</a:t>
            </a:fld>
            <a:endParaRPr lang="tr-TR"/>
          </a:p>
        </p:txBody>
      </p:sp>
      <p:sp>
        <p:nvSpPr>
          <p:cNvPr id="6" name="Alt Bilgi Yer Tutucusu 5">
            <a:extLst>
              <a:ext uri="{FF2B5EF4-FFF2-40B4-BE49-F238E27FC236}">
                <a16:creationId xmlns:a16="http://schemas.microsoft.com/office/drawing/2014/main" id="{362966AA-7077-4F12-BF27-19D47CDDE3E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D6328B7-12D9-4AED-A6E5-0281ADB27BA0}"/>
              </a:ext>
            </a:extLst>
          </p:cNvPr>
          <p:cNvSpPr>
            <a:spLocks noGrp="1"/>
          </p:cNvSpPr>
          <p:nvPr>
            <p:ph type="sldNum" sz="quarter" idx="12"/>
          </p:nvPr>
        </p:nvSpPr>
        <p:spPr/>
        <p:txBody>
          <a:bodyPr/>
          <a:lstStyle/>
          <a:p>
            <a:fld id="{3D8E5F83-E5A5-4359-9ADE-23759BBC8737}" type="slidenum">
              <a:rPr lang="tr-TR" smtClean="0"/>
              <a:t>‹#›</a:t>
            </a:fld>
            <a:endParaRPr lang="tr-TR"/>
          </a:p>
        </p:txBody>
      </p:sp>
    </p:spTree>
    <p:extLst>
      <p:ext uri="{BB962C8B-B14F-4D97-AF65-F5344CB8AC3E}">
        <p14:creationId xmlns:p14="http://schemas.microsoft.com/office/powerpoint/2010/main" val="197348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5B2404B-FF21-4D5F-AE52-4E22CB0F0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2843C21-D68B-4FDD-B208-D9C9E10A1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CE666E1-4BA0-491A-AD57-08B7DF1C06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D31A4-DA1E-4E8E-BD7B-C4B0D6837E21}" type="datetimeFigureOut">
              <a:rPr lang="tr-TR" smtClean="0"/>
              <a:t>27.10.2021</a:t>
            </a:fld>
            <a:endParaRPr lang="tr-TR"/>
          </a:p>
        </p:txBody>
      </p:sp>
      <p:sp>
        <p:nvSpPr>
          <p:cNvPr id="5" name="Alt Bilgi Yer Tutucusu 4">
            <a:extLst>
              <a:ext uri="{FF2B5EF4-FFF2-40B4-BE49-F238E27FC236}">
                <a16:creationId xmlns:a16="http://schemas.microsoft.com/office/drawing/2014/main" id="{4C6D2766-FEB0-49AF-ADA9-50549E5C2D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94F8875-8726-4880-A978-C02CEAF23C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E5F83-E5A5-4359-9ADE-23759BBC8737}" type="slidenum">
              <a:rPr lang="tr-TR" smtClean="0"/>
              <a:t>‹#›</a:t>
            </a:fld>
            <a:endParaRPr lang="tr-TR"/>
          </a:p>
        </p:txBody>
      </p:sp>
    </p:spTree>
    <p:extLst>
      <p:ext uri="{BB962C8B-B14F-4D97-AF65-F5344CB8AC3E}">
        <p14:creationId xmlns:p14="http://schemas.microsoft.com/office/powerpoint/2010/main" val="2540856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8AEEBE-06D3-4267-AF6C-323C8E6F7F36}"/>
              </a:ext>
            </a:extLst>
          </p:cNvPr>
          <p:cNvSpPr>
            <a:spLocks noGrp="1"/>
          </p:cNvSpPr>
          <p:nvPr>
            <p:ph type="ctrTitle"/>
          </p:nvPr>
        </p:nvSpPr>
        <p:spPr>
          <a:xfrm>
            <a:off x="990004" y="1906047"/>
            <a:ext cx="10211991" cy="3045906"/>
          </a:xfrm>
        </p:spPr>
        <p:txBody>
          <a:bodyPr>
            <a:normAutofit fontScale="90000"/>
          </a:bodyPr>
          <a:lstStyle/>
          <a:p>
            <a:pPr>
              <a:lnSpc>
                <a:spcPct val="100000"/>
              </a:lnSpc>
            </a:pPr>
            <a:r>
              <a:rPr lang="tr-TR" sz="5400" b="1" dirty="0">
                <a:solidFill>
                  <a:srgbClr val="FF0000"/>
                </a:solidFill>
              </a:rPr>
              <a:t>ÇANAKKALE ONSEKİZ MART ÜNİVERSİTESİ İŞ SAĞLIĞI VE GÜVENLİĞİ EĞİTİM UYGULAMA VE ARAŞTIRMA MERKEZİ</a:t>
            </a:r>
          </a:p>
        </p:txBody>
      </p:sp>
    </p:spTree>
    <p:extLst>
      <p:ext uri="{BB962C8B-B14F-4D97-AF65-F5344CB8AC3E}">
        <p14:creationId xmlns:p14="http://schemas.microsoft.com/office/powerpoint/2010/main" val="2450566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04067D-E092-4D28-87FB-FD250B493341}"/>
              </a:ext>
            </a:extLst>
          </p:cNvPr>
          <p:cNvSpPr>
            <a:spLocks noGrp="1"/>
          </p:cNvSpPr>
          <p:nvPr>
            <p:ph type="title"/>
          </p:nvPr>
        </p:nvSpPr>
        <p:spPr/>
        <p:txBody>
          <a:bodyPr/>
          <a:lstStyle/>
          <a:p>
            <a:r>
              <a:rPr lang="tr-TR" b="1" dirty="0">
                <a:solidFill>
                  <a:srgbClr val="FF0000"/>
                </a:solidFill>
              </a:rPr>
              <a:t>Yönetim Organları</a:t>
            </a:r>
          </a:p>
        </p:txBody>
      </p:sp>
      <p:sp>
        <p:nvSpPr>
          <p:cNvPr id="6" name="İçerik Yer Tutucusu 5">
            <a:extLst>
              <a:ext uri="{FF2B5EF4-FFF2-40B4-BE49-F238E27FC236}">
                <a16:creationId xmlns:a16="http://schemas.microsoft.com/office/drawing/2014/main" id="{0BFABFA2-293B-4238-9BAF-11E482D48E28}"/>
              </a:ext>
            </a:extLst>
          </p:cNvPr>
          <p:cNvSpPr>
            <a:spLocks noGrp="1"/>
          </p:cNvSpPr>
          <p:nvPr>
            <p:ph idx="1"/>
          </p:nvPr>
        </p:nvSpPr>
        <p:spPr>
          <a:xfrm>
            <a:off x="838200" y="1519238"/>
            <a:ext cx="10515600" cy="4351338"/>
          </a:xfrm>
        </p:spPr>
        <p:txBody>
          <a:bodyPr/>
          <a:lstStyle/>
          <a:p>
            <a:pPr>
              <a:lnSpc>
                <a:spcPct val="150000"/>
              </a:lnSpc>
              <a:buFont typeface="Wingdings" panose="05000000000000000000" pitchFamily="2" charset="2"/>
              <a:buChar char="Ø"/>
            </a:pPr>
            <a:r>
              <a:rPr lang="tr-TR" dirty="0"/>
              <a:t>Yönetim</a:t>
            </a:r>
          </a:p>
          <a:p>
            <a:pPr>
              <a:lnSpc>
                <a:spcPct val="150000"/>
              </a:lnSpc>
              <a:buFont typeface="Wingdings" panose="05000000000000000000" pitchFamily="2" charset="2"/>
              <a:buChar char="Ø"/>
            </a:pPr>
            <a:r>
              <a:rPr lang="tr-TR" dirty="0"/>
              <a:t>Yönetim Kurulu </a:t>
            </a:r>
          </a:p>
          <a:p>
            <a:pPr>
              <a:lnSpc>
                <a:spcPct val="150000"/>
              </a:lnSpc>
              <a:buFont typeface="Wingdings" panose="05000000000000000000" pitchFamily="2" charset="2"/>
              <a:buChar char="Ø"/>
            </a:pPr>
            <a:r>
              <a:rPr lang="tr-TR" dirty="0"/>
              <a:t>Danışma Kurulu</a:t>
            </a:r>
          </a:p>
        </p:txBody>
      </p:sp>
      <p:graphicFrame>
        <p:nvGraphicFramePr>
          <p:cNvPr id="7" name="Tablo 4">
            <a:extLst>
              <a:ext uri="{FF2B5EF4-FFF2-40B4-BE49-F238E27FC236}">
                <a16:creationId xmlns:a16="http://schemas.microsoft.com/office/drawing/2014/main" id="{91F10238-7EF7-473B-BB1E-55E9FEC67AB4}"/>
              </a:ext>
            </a:extLst>
          </p:cNvPr>
          <p:cNvGraphicFramePr>
            <a:graphicFrameLocks/>
          </p:cNvGraphicFramePr>
          <p:nvPr>
            <p:extLst>
              <p:ext uri="{D42A27DB-BD31-4B8C-83A1-F6EECF244321}">
                <p14:modId xmlns:p14="http://schemas.microsoft.com/office/powerpoint/2010/main" val="3693528750"/>
              </p:ext>
            </p:extLst>
          </p:nvPr>
        </p:nvGraphicFramePr>
        <p:xfrm>
          <a:off x="838200" y="3791073"/>
          <a:ext cx="10515600" cy="2114560"/>
        </p:xfrm>
        <a:graphic>
          <a:graphicData uri="http://schemas.openxmlformats.org/drawingml/2006/table">
            <a:tbl>
              <a:tblPr firstRow="1" bandRow="1">
                <a:tableStyleId>{BC89EF96-8CEA-46FF-86C4-4CE0E7609802}</a:tableStyleId>
              </a:tblPr>
              <a:tblGrid>
                <a:gridCol w="3505200">
                  <a:extLst>
                    <a:ext uri="{9D8B030D-6E8A-4147-A177-3AD203B41FA5}">
                      <a16:colId xmlns:a16="http://schemas.microsoft.com/office/drawing/2014/main" val="81280308"/>
                    </a:ext>
                  </a:extLst>
                </a:gridCol>
                <a:gridCol w="3324225">
                  <a:extLst>
                    <a:ext uri="{9D8B030D-6E8A-4147-A177-3AD203B41FA5}">
                      <a16:colId xmlns:a16="http://schemas.microsoft.com/office/drawing/2014/main" val="2273310095"/>
                    </a:ext>
                  </a:extLst>
                </a:gridCol>
                <a:gridCol w="3686175">
                  <a:extLst>
                    <a:ext uri="{9D8B030D-6E8A-4147-A177-3AD203B41FA5}">
                      <a16:colId xmlns:a16="http://schemas.microsoft.com/office/drawing/2014/main" val="327987356"/>
                    </a:ext>
                  </a:extLst>
                </a:gridCol>
              </a:tblGrid>
              <a:tr h="399187">
                <a:tc gridSpan="3">
                  <a:txBody>
                    <a:bodyPr/>
                    <a:lstStyle/>
                    <a:p>
                      <a:pPr algn="ctr"/>
                      <a:r>
                        <a:rPr lang="tr-TR" dirty="0"/>
                        <a:t>YÖNETİM</a:t>
                      </a:r>
                    </a:p>
                  </a:txBody>
                  <a:tcPr anchor="ct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779311016"/>
                  </a:ext>
                </a:extLst>
              </a:tr>
              <a:tr h="470516">
                <a:tc>
                  <a:txBody>
                    <a:bodyPr/>
                    <a:lstStyle/>
                    <a:p>
                      <a:r>
                        <a:rPr lang="tr-TR" dirty="0"/>
                        <a:t>Müdür</a:t>
                      </a:r>
                    </a:p>
                  </a:txBody>
                  <a:tcPr/>
                </a:tc>
                <a:tc>
                  <a:txBody>
                    <a:bodyPr/>
                    <a:lstStyle/>
                    <a:p>
                      <a:r>
                        <a:rPr lang="tr-TR" dirty="0"/>
                        <a:t>Dr. </a:t>
                      </a:r>
                      <a:r>
                        <a:rPr lang="tr-TR" dirty="0" err="1"/>
                        <a:t>Öğr</a:t>
                      </a:r>
                      <a:r>
                        <a:rPr lang="tr-TR" dirty="0"/>
                        <a:t>. Üyesi Savaş KANBUR</a:t>
                      </a:r>
                    </a:p>
                  </a:txBody>
                  <a:tcPr/>
                </a:tc>
                <a:tc>
                  <a:txBody>
                    <a:bodyPr/>
                    <a:lstStyle/>
                    <a:p>
                      <a:r>
                        <a:rPr lang="tr-TR" dirty="0"/>
                        <a:t>ÇOMÜ Sağlık Hizmetleri Meslek Yüksekokulu/ İlk ve Acil Yardım</a:t>
                      </a:r>
                    </a:p>
                  </a:txBody>
                  <a:tcPr/>
                </a:tc>
                <a:extLst>
                  <a:ext uri="{0D108BD9-81ED-4DB2-BD59-A6C34878D82A}">
                    <a16:rowId xmlns:a16="http://schemas.microsoft.com/office/drawing/2014/main" val="356190260"/>
                  </a:ext>
                </a:extLst>
              </a:tr>
              <a:tr h="407485">
                <a:tc>
                  <a:txBody>
                    <a:bodyPr/>
                    <a:lstStyle/>
                    <a:p>
                      <a:r>
                        <a:rPr lang="tr-TR" dirty="0"/>
                        <a:t>Müdür Yardımcısı</a:t>
                      </a:r>
                    </a:p>
                  </a:txBody>
                  <a:tcPr/>
                </a:tc>
                <a:tc>
                  <a:txBody>
                    <a:bodyPr/>
                    <a:lstStyle/>
                    <a:p>
                      <a:r>
                        <a:rPr lang="tr-TR" dirty="0"/>
                        <a:t>Prof. Dr. Fatma BAYCAN</a:t>
                      </a:r>
                    </a:p>
                  </a:txBody>
                  <a:tcPr/>
                </a:tc>
                <a:tc>
                  <a:txBody>
                    <a:bodyPr/>
                    <a:lstStyle/>
                    <a:p>
                      <a:r>
                        <a:rPr lang="tr-TR" dirty="0"/>
                        <a:t>ÇOMÜ Fen Edebiyat Fakültesi/Kimya</a:t>
                      </a:r>
                    </a:p>
                  </a:txBody>
                  <a:tcPr/>
                </a:tc>
                <a:extLst>
                  <a:ext uri="{0D108BD9-81ED-4DB2-BD59-A6C34878D82A}">
                    <a16:rowId xmlns:a16="http://schemas.microsoft.com/office/drawing/2014/main" val="3019279103"/>
                  </a:ext>
                </a:extLst>
              </a:tr>
              <a:tr h="667808">
                <a:tc>
                  <a:txBody>
                    <a:bodyPr/>
                    <a:lstStyle/>
                    <a:p>
                      <a:r>
                        <a:rPr lang="tr-TR" dirty="0"/>
                        <a:t>Müdür Yardımcısı</a:t>
                      </a:r>
                    </a:p>
                  </a:txBody>
                  <a:tcPr/>
                </a:tc>
                <a:tc>
                  <a:txBody>
                    <a:bodyPr/>
                    <a:lstStyle/>
                    <a:p>
                      <a:r>
                        <a:rPr lang="tr-TR" dirty="0"/>
                        <a:t>Prof. Dr. Faruk Önder AYTEKİN</a:t>
                      </a:r>
                    </a:p>
                  </a:txBody>
                  <a:tcPr/>
                </a:tc>
                <a:tc>
                  <a:txBody>
                    <a:bodyPr/>
                    <a:lstStyle/>
                    <a:p>
                      <a:r>
                        <a:rPr lang="tr-TR" dirty="0"/>
                        <a:t>ÇOMÜ Tıp Fakültesi/ Cerrahi Tıp Bilimleri/ Genel Cerrahi</a:t>
                      </a:r>
                    </a:p>
                  </a:txBody>
                  <a:tcPr/>
                </a:tc>
                <a:extLst>
                  <a:ext uri="{0D108BD9-81ED-4DB2-BD59-A6C34878D82A}">
                    <a16:rowId xmlns:a16="http://schemas.microsoft.com/office/drawing/2014/main" val="2648991994"/>
                  </a:ext>
                </a:extLst>
              </a:tr>
            </a:tbl>
          </a:graphicData>
        </a:graphic>
      </p:graphicFrame>
    </p:spTree>
    <p:extLst>
      <p:ext uri="{BB962C8B-B14F-4D97-AF65-F5344CB8AC3E}">
        <p14:creationId xmlns:p14="http://schemas.microsoft.com/office/powerpoint/2010/main" val="24202933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1099EF-D164-4D1C-96EB-C0A13792416C}"/>
              </a:ext>
            </a:extLst>
          </p:cNvPr>
          <p:cNvSpPr>
            <a:spLocks noGrp="1"/>
          </p:cNvSpPr>
          <p:nvPr>
            <p:ph type="title"/>
          </p:nvPr>
        </p:nvSpPr>
        <p:spPr/>
        <p:txBody>
          <a:bodyPr/>
          <a:lstStyle/>
          <a:p>
            <a:r>
              <a:rPr lang="tr-TR" b="1" dirty="0">
                <a:solidFill>
                  <a:srgbClr val="FF0000"/>
                </a:solidFill>
              </a:rPr>
              <a:t>Yönetim Kurulu</a:t>
            </a:r>
          </a:p>
        </p:txBody>
      </p:sp>
      <p:graphicFrame>
        <p:nvGraphicFramePr>
          <p:cNvPr id="4" name="Tablo 4">
            <a:extLst>
              <a:ext uri="{FF2B5EF4-FFF2-40B4-BE49-F238E27FC236}">
                <a16:creationId xmlns:a16="http://schemas.microsoft.com/office/drawing/2014/main" id="{6FA25316-9691-45B2-B80F-7682BF9EEE4B}"/>
              </a:ext>
            </a:extLst>
          </p:cNvPr>
          <p:cNvGraphicFramePr>
            <a:graphicFrameLocks noGrp="1"/>
          </p:cNvGraphicFramePr>
          <p:nvPr>
            <p:ph idx="1"/>
            <p:extLst>
              <p:ext uri="{D42A27DB-BD31-4B8C-83A1-F6EECF244321}">
                <p14:modId xmlns:p14="http://schemas.microsoft.com/office/powerpoint/2010/main" val="299282870"/>
              </p:ext>
            </p:extLst>
          </p:nvPr>
        </p:nvGraphicFramePr>
        <p:xfrm>
          <a:off x="838200" y="2082800"/>
          <a:ext cx="10515600" cy="35560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533502929"/>
                    </a:ext>
                  </a:extLst>
                </a:gridCol>
                <a:gridCol w="5257800">
                  <a:extLst>
                    <a:ext uri="{9D8B030D-6E8A-4147-A177-3AD203B41FA5}">
                      <a16:colId xmlns:a16="http://schemas.microsoft.com/office/drawing/2014/main" val="3726438847"/>
                    </a:ext>
                  </a:extLst>
                </a:gridCol>
              </a:tblGrid>
              <a:tr h="444500">
                <a:tc gridSpan="2">
                  <a:txBody>
                    <a:bodyPr/>
                    <a:lstStyle/>
                    <a:p>
                      <a:pPr algn="ctr"/>
                      <a:r>
                        <a:rPr lang="tr-TR" dirty="0"/>
                        <a:t>YÖNETİM KURULU</a:t>
                      </a:r>
                    </a:p>
                  </a:txBody>
                  <a:tcPr/>
                </a:tc>
                <a:tc hMerge="1">
                  <a:txBody>
                    <a:bodyPr/>
                    <a:lstStyle/>
                    <a:p>
                      <a:endParaRPr lang="tr-TR" dirty="0"/>
                    </a:p>
                  </a:txBody>
                  <a:tcPr/>
                </a:tc>
                <a:extLst>
                  <a:ext uri="{0D108BD9-81ED-4DB2-BD59-A6C34878D82A}">
                    <a16:rowId xmlns:a16="http://schemas.microsoft.com/office/drawing/2014/main" val="1324417324"/>
                  </a:ext>
                </a:extLst>
              </a:tr>
              <a:tr h="444500">
                <a:tc>
                  <a:txBody>
                    <a:bodyPr/>
                    <a:lstStyle/>
                    <a:p>
                      <a:r>
                        <a:rPr lang="tr-TR" dirty="0"/>
                        <a:t>Dr. </a:t>
                      </a:r>
                      <a:r>
                        <a:rPr lang="tr-TR" dirty="0" err="1"/>
                        <a:t>Öğr</a:t>
                      </a:r>
                      <a:r>
                        <a:rPr lang="tr-TR" dirty="0"/>
                        <a:t>. Üyesi Savaş KANBUR</a:t>
                      </a:r>
                    </a:p>
                  </a:txBody>
                  <a:tcPr/>
                </a:tc>
                <a:tc>
                  <a:txBody>
                    <a:bodyPr/>
                    <a:lstStyle/>
                    <a:p>
                      <a:r>
                        <a:rPr lang="tr-TR" dirty="0"/>
                        <a:t>Müdür/Başkan</a:t>
                      </a:r>
                    </a:p>
                  </a:txBody>
                  <a:tcPr/>
                </a:tc>
                <a:extLst>
                  <a:ext uri="{0D108BD9-81ED-4DB2-BD59-A6C34878D82A}">
                    <a16:rowId xmlns:a16="http://schemas.microsoft.com/office/drawing/2014/main" val="1912609645"/>
                  </a:ext>
                </a:extLst>
              </a:tr>
              <a:tr h="444500">
                <a:tc>
                  <a:txBody>
                    <a:bodyPr/>
                    <a:lstStyle/>
                    <a:p>
                      <a:r>
                        <a:rPr lang="tr-TR" dirty="0"/>
                        <a:t>Prof. Dr. Fatma BAYCAN</a:t>
                      </a:r>
                    </a:p>
                  </a:txBody>
                  <a:tcPr/>
                </a:tc>
                <a:tc>
                  <a:txBody>
                    <a:bodyPr/>
                    <a:lstStyle/>
                    <a:p>
                      <a:r>
                        <a:rPr lang="tr-TR" dirty="0"/>
                        <a:t>Müdür Yardımcısı/Üye</a:t>
                      </a:r>
                    </a:p>
                  </a:txBody>
                  <a:tcPr/>
                </a:tc>
                <a:extLst>
                  <a:ext uri="{0D108BD9-81ED-4DB2-BD59-A6C34878D82A}">
                    <a16:rowId xmlns:a16="http://schemas.microsoft.com/office/drawing/2014/main" val="3810934412"/>
                  </a:ext>
                </a:extLst>
              </a:tr>
              <a:tr h="444500">
                <a:tc>
                  <a:txBody>
                    <a:bodyPr/>
                    <a:lstStyle/>
                    <a:p>
                      <a:r>
                        <a:rPr lang="tr-TR" dirty="0"/>
                        <a:t>Prof. Dr. Faruk Önder AYTEKİN</a:t>
                      </a:r>
                    </a:p>
                  </a:txBody>
                  <a:tcPr/>
                </a:tc>
                <a:tc>
                  <a:txBody>
                    <a:bodyPr/>
                    <a:lstStyle/>
                    <a:p>
                      <a:r>
                        <a:rPr lang="tr-TR" dirty="0"/>
                        <a:t>Müdür Yardımcısı/Üye</a:t>
                      </a:r>
                    </a:p>
                  </a:txBody>
                  <a:tcPr/>
                </a:tc>
                <a:extLst>
                  <a:ext uri="{0D108BD9-81ED-4DB2-BD59-A6C34878D82A}">
                    <a16:rowId xmlns:a16="http://schemas.microsoft.com/office/drawing/2014/main" val="2516923038"/>
                  </a:ext>
                </a:extLst>
              </a:tr>
              <a:tr h="444500">
                <a:tc>
                  <a:txBody>
                    <a:bodyPr/>
                    <a:lstStyle/>
                    <a:p>
                      <a:r>
                        <a:rPr lang="tr-TR" dirty="0"/>
                        <a:t>Prof. Dr. Salih Zeki GENÇ</a:t>
                      </a:r>
                    </a:p>
                  </a:txBody>
                  <a:tcPr/>
                </a:tc>
                <a:tc>
                  <a:txBody>
                    <a:bodyPr/>
                    <a:lstStyle/>
                    <a:p>
                      <a:r>
                        <a:rPr lang="tr-TR" dirty="0"/>
                        <a:t>Üye </a:t>
                      </a:r>
                    </a:p>
                  </a:txBody>
                  <a:tcPr/>
                </a:tc>
                <a:extLst>
                  <a:ext uri="{0D108BD9-81ED-4DB2-BD59-A6C34878D82A}">
                    <a16:rowId xmlns:a16="http://schemas.microsoft.com/office/drawing/2014/main" val="2819606491"/>
                  </a:ext>
                </a:extLst>
              </a:tr>
              <a:tr h="444500">
                <a:tc>
                  <a:txBody>
                    <a:bodyPr/>
                    <a:lstStyle/>
                    <a:p>
                      <a:r>
                        <a:rPr lang="tr-TR" dirty="0"/>
                        <a:t>Prof. Dr. Sermet KOYUNCU</a:t>
                      </a:r>
                    </a:p>
                  </a:txBody>
                  <a:tcPr/>
                </a:tc>
                <a:tc>
                  <a:txBody>
                    <a:bodyPr/>
                    <a:lstStyle/>
                    <a:p>
                      <a:r>
                        <a:rPr lang="tr-TR" dirty="0"/>
                        <a:t>Üye </a:t>
                      </a:r>
                    </a:p>
                  </a:txBody>
                  <a:tcPr/>
                </a:tc>
                <a:extLst>
                  <a:ext uri="{0D108BD9-81ED-4DB2-BD59-A6C34878D82A}">
                    <a16:rowId xmlns:a16="http://schemas.microsoft.com/office/drawing/2014/main" val="1458446691"/>
                  </a:ext>
                </a:extLst>
              </a:tr>
              <a:tr h="444500">
                <a:tc>
                  <a:txBody>
                    <a:bodyPr/>
                    <a:lstStyle/>
                    <a:p>
                      <a:r>
                        <a:rPr lang="tr-TR" dirty="0" err="1"/>
                        <a:t>Öğr</a:t>
                      </a:r>
                      <a:r>
                        <a:rPr lang="tr-TR" dirty="0"/>
                        <a:t>. Gör. Giray ÖĞE</a:t>
                      </a:r>
                    </a:p>
                  </a:txBody>
                  <a:tcPr/>
                </a:tc>
                <a:tc>
                  <a:txBody>
                    <a:bodyPr/>
                    <a:lstStyle/>
                    <a:p>
                      <a:r>
                        <a:rPr lang="tr-TR" dirty="0"/>
                        <a:t>Üye</a:t>
                      </a:r>
                    </a:p>
                  </a:txBody>
                  <a:tcPr/>
                </a:tc>
                <a:extLst>
                  <a:ext uri="{0D108BD9-81ED-4DB2-BD59-A6C34878D82A}">
                    <a16:rowId xmlns:a16="http://schemas.microsoft.com/office/drawing/2014/main" val="1999147867"/>
                  </a:ext>
                </a:extLst>
              </a:tr>
              <a:tr h="444500">
                <a:tc>
                  <a:txBody>
                    <a:bodyPr/>
                    <a:lstStyle/>
                    <a:p>
                      <a:r>
                        <a:rPr lang="tr-TR" dirty="0"/>
                        <a:t>Rahmi BALCI</a:t>
                      </a:r>
                    </a:p>
                  </a:txBody>
                  <a:tcPr/>
                </a:tc>
                <a:tc>
                  <a:txBody>
                    <a:bodyPr/>
                    <a:lstStyle/>
                    <a:p>
                      <a:r>
                        <a:rPr lang="tr-TR" dirty="0"/>
                        <a:t>Üye </a:t>
                      </a:r>
                    </a:p>
                  </a:txBody>
                  <a:tcPr/>
                </a:tc>
                <a:extLst>
                  <a:ext uri="{0D108BD9-81ED-4DB2-BD59-A6C34878D82A}">
                    <a16:rowId xmlns:a16="http://schemas.microsoft.com/office/drawing/2014/main" val="305464487"/>
                  </a:ext>
                </a:extLst>
              </a:tr>
            </a:tbl>
          </a:graphicData>
        </a:graphic>
      </p:graphicFrame>
    </p:spTree>
    <p:extLst>
      <p:ext uri="{BB962C8B-B14F-4D97-AF65-F5344CB8AC3E}">
        <p14:creationId xmlns:p14="http://schemas.microsoft.com/office/powerpoint/2010/main" val="298662973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FCB11C-974A-4AED-9DDD-E421CBF23E27}"/>
              </a:ext>
            </a:extLst>
          </p:cNvPr>
          <p:cNvSpPr>
            <a:spLocks noGrp="1"/>
          </p:cNvSpPr>
          <p:nvPr>
            <p:ph type="title"/>
          </p:nvPr>
        </p:nvSpPr>
        <p:spPr/>
        <p:txBody>
          <a:bodyPr/>
          <a:lstStyle/>
          <a:p>
            <a:r>
              <a:rPr lang="tr-TR" b="1" dirty="0">
                <a:solidFill>
                  <a:srgbClr val="FF0000"/>
                </a:solidFill>
              </a:rPr>
              <a:t>BİRİMLER</a:t>
            </a:r>
          </a:p>
        </p:txBody>
      </p:sp>
      <p:sp>
        <p:nvSpPr>
          <p:cNvPr id="3" name="İçerik Yer Tutucusu 2">
            <a:extLst>
              <a:ext uri="{FF2B5EF4-FFF2-40B4-BE49-F238E27FC236}">
                <a16:creationId xmlns:a16="http://schemas.microsoft.com/office/drawing/2014/main" id="{292DFB4A-707F-4B9D-8DEB-7369D496D725}"/>
              </a:ext>
            </a:extLst>
          </p:cNvPr>
          <p:cNvSpPr>
            <a:spLocks noGrp="1"/>
          </p:cNvSpPr>
          <p:nvPr>
            <p:ph idx="1"/>
          </p:nvPr>
        </p:nvSpPr>
        <p:spPr/>
        <p:txBody>
          <a:bodyPr>
            <a:normAutofit fontScale="92500"/>
          </a:bodyPr>
          <a:lstStyle/>
          <a:p>
            <a:pPr>
              <a:buFont typeface="Wingdings" panose="05000000000000000000" pitchFamily="2" charset="2"/>
              <a:buChar char="Ø"/>
            </a:pPr>
            <a:r>
              <a:rPr lang="tr-TR" b="0" dirty="0"/>
              <a:t>İş Hijyen Laboratuvarı Birimi-Müdür: </a:t>
            </a:r>
            <a:r>
              <a:rPr lang="tr-TR" b="0" dirty="0" err="1"/>
              <a:t>Öğr</a:t>
            </a:r>
            <a:r>
              <a:rPr lang="tr-TR" b="0" dirty="0"/>
              <a:t>. Gör. Dr. Ulaş Çınar</a:t>
            </a:r>
          </a:p>
          <a:p>
            <a:pPr>
              <a:buFont typeface="Wingdings" panose="05000000000000000000" pitchFamily="2" charset="2"/>
              <a:buChar char="Ø"/>
            </a:pPr>
            <a:r>
              <a:rPr lang="tr-TR" dirty="0"/>
              <a:t>Gezici İş Sağlığı Hizmet Birimi-Müdür: Prof. Dr. Faruk Önder Aytekin</a:t>
            </a:r>
          </a:p>
          <a:p>
            <a:pPr>
              <a:buFont typeface="Wingdings" panose="05000000000000000000" pitchFamily="2" charset="2"/>
              <a:buChar char="Ø"/>
            </a:pPr>
            <a:r>
              <a:rPr lang="tr-TR" dirty="0"/>
              <a:t>Ortak Sağlık ve Güvenlik Birimi-Müdür: </a:t>
            </a:r>
            <a:r>
              <a:rPr lang="tr-TR" dirty="0" err="1"/>
              <a:t>Öğr</a:t>
            </a:r>
            <a:r>
              <a:rPr lang="tr-TR" dirty="0"/>
              <a:t>. Gör. Dr. Seçkin Özcan</a:t>
            </a:r>
          </a:p>
          <a:p>
            <a:pPr>
              <a:buFont typeface="Wingdings" panose="05000000000000000000" pitchFamily="2" charset="2"/>
              <a:buChar char="Ø"/>
            </a:pPr>
            <a:r>
              <a:rPr lang="tr-TR" dirty="0"/>
              <a:t>İş Sağlığı ve Güvenliği Personeli Eğitim Birimi: Doç. Dr. Hülya Demirören</a:t>
            </a:r>
          </a:p>
          <a:p>
            <a:pPr>
              <a:buFont typeface="Wingdings" panose="05000000000000000000" pitchFamily="2" charset="2"/>
              <a:buChar char="Ø"/>
            </a:pPr>
            <a:r>
              <a:rPr lang="tr-TR" dirty="0"/>
              <a:t>Teknoloji ve Yazılım Birimi-Müdür: </a:t>
            </a:r>
            <a:r>
              <a:rPr lang="tr-TR" dirty="0">
                <a:solidFill>
                  <a:srgbClr val="333333"/>
                </a:solidFill>
                <a:latin typeface="Source Sans Pro" panose="020B0604020202020204" pitchFamily="34" charset="0"/>
              </a:rPr>
              <a:t>Dr.  </a:t>
            </a:r>
            <a:r>
              <a:rPr lang="tr-TR" dirty="0" err="1">
                <a:solidFill>
                  <a:srgbClr val="333333"/>
                </a:solidFill>
                <a:latin typeface="Source Sans Pro" panose="020B0604020202020204" pitchFamily="34" charset="0"/>
              </a:rPr>
              <a:t>Öğr</a:t>
            </a:r>
            <a:r>
              <a:rPr lang="tr-TR" dirty="0">
                <a:solidFill>
                  <a:srgbClr val="333333"/>
                </a:solidFill>
                <a:latin typeface="Source Sans Pro" panose="020B0604020202020204" pitchFamily="34" charset="0"/>
              </a:rPr>
              <a:t>. Üyesi Ebutalib Çelik</a:t>
            </a:r>
          </a:p>
          <a:p>
            <a:pPr>
              <a:buFont typeface="Wingdings" panose="05000000000000000000" pitchFamily="2" charset="2"/>
              <a:buChar char="Ø"/>
            </a:pPr>
            <a:r>
              <a:rPr lang="tr-TR" dirty="0"/>
              <a:t>ARGE Birimi</a:t>
            </a:r>
          </a:p>
          <a:p>
            <a:pPr>
              <a:buFont typeface="Wingdings" panose="05000000000000000000" pitchFamily="2" charset="2"/>
              <a:buChar char="Ø"/>
            </a:pPr>
            <a:r>
              <a:rPr lang="tr-TR" dirty="0"/>
              <a:t>Tanıtım ve Müşteri Hizmetleri Birimi</a:t>
            </a:r>
          </a:p>
          <a:p>
            <a:pPr>
              <a:buFont typeface="Wingdings" panose="05000000000000000000" pitchFamily="2" charset="2"/>
              <a:buChar char="Ø"/>
            </a:pPr>
            <a:r>
              <a:rPr lang="tr-TR" dirty="0"/>
              <a:t>Mesleksel ve Çevresel Hastalıklar Birimi</a:t>
            </a:r>
          </a:p>
          <a:p>
            <a:pPr>
              <a:buFont typeface="Wingdings" panose="05000000000000000000" pitchFamily="2" charset="2"/>
              <a:buChar char="Ø"/>
            </a:pPr>
            <a:r>
              <a:rPr lang="tr-TR" dirty="0"/>
              <a:t>Döner Sermaye ve Finans Birimi</a:t>
            </a:r>
          </a:p>
          <a:p>
            <a:pPr marL="0" indent="0">
              <a:buNone/>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b="0" dirty="0"/>
          </a:p>
          <a:p>
            <a:pPr>
              <a:buFont typeface="Wingdings" panose="05000000000000000000" pitchFamily="2" charset="2"/>
              <a:buChar char="Ø"/>
            </a:pPr>
            <a:endParaRPr lang="tr-TR" b="0"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229592536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0CB0FE-FD5F-4490-BA26-871145CCDC2C}"/>
              </a:ext>
            </a:extLst>
          </p:cNvPr>
          <p:cNvSpPr>
            <a:spLocks noGrp="1"/>
          </p:cNvSpPr>
          <p:nvPr>
            <p:ph type="title"/>
          </p:nvPr>
        </p:nvSpPr>
        <p:spPr/>
        <p:txBody>
          <a:bodyPr/>
          <a:lstStyle/>
          <a:p>
            <a:r>
              <a:rPr lang="tr-TR" b="1" dirty="0">
                <a:solidFill>
                  <a:srgbClr val="FF0000"/>
                </a:solidFill>
              </a:rPr>
              <a:t>İç Paydaşlar</a:t>
            </a:r>
          </a:p>
        </p:txBody>
      </p:sp>
      <p:sp>
        <p:nvSpPr>
          <p:cNvPr id="3" name="İçerik Yer Tutucusu 2">
            <a:extLst>
              <a:ext uri="{FF2B5EF4-FFF2-40B4-BE49-F238E27FC236}">
                <a16:creationId xmlns:a16="http://schemas.microsoft.com/office/drawing/2014/main" id="{1582F032-14A6-4995-A4DD-D78C413A04BF}"/>
              </a:ext>
            </a:extLst>
          </p:cNvPr>
          <p:cNvSpPr>
            <a:spLocks noGrp="1"/>
          </p:cNvSpPr>
          <p:nvPr>
            <p:ph idx="1"/>
          </p:nvPr>
        </p:nvSpPr>
        <p:spPr/>
        <p:txBody>
          <a:bodyPr>
            <a:normAutofit fontScale="85000" lnSpcReduction="20000"/>
          </a:bodyPr>
          <a:lstStyle/>
          <a:p>
            <a:r>
              <a:rPr lang="tr-TR" dirty="0"/>
              <a:t>Sürekli Eğitim Merkezi</a:t>
            </a:r>
          </a:p>
          <a:p>
            <a:r>
              <a:rPr lang="tr-TR" dirty="0"/>
              <a:t>Lisansüstü Eğitim Enstitüsü</a:t>
            </a:r>
          </a:p>
          <a:p>
            <a:r>
              <a:rPr lang="tr-TR" dirty="0"/>
              <a:t>Çan Uygulamalı Bilimler Yüksekokulu</a:t>
            </a:r>
          </a:p>
          <a:p>
            <a:r>
              <a:rPr lang="tr-TR" dirty="0"/>
              <a:t>Eğitim Fakültesi</a:t>
            </a:r>
          </a:p>
          <a:p>
            <a:r>
              <a:rPr lang="tr-TR" dirty="0"/>
              <a:t>Fen-Edebiyat Fakültesi</a:t>
            </a:r>
          </a:p>
          <a:p>
            <a:r>
              <a:rPr lang="tr-TR" dirty="0"/>
              <a:t>Mühendislik Fakültesi</a:t>
            </a:r>
          </a:p>
          <a:p>
            <a:r>
              <a:rPr lang="tr-TR" dirty="0"/>
              <a:t>İs Sağlığı ve Güvenliği Koordinatörlüğü</a:t>
            </a:r>
          </a:p>
          <a:p>
            <a:r>
              <a:rPr lang="tr-TR" dirty="0"/>
              <a:t>Araştırma ve Uygulama Hastanesi</a:t>
            </a:r>
          </a:p>
          <a:p>
            <a:r>
              <a:rPr lang="tr-TR" dirty="0"/>
              <a:t>Turizm Fakültesi</a:t>
            </a:r>
          </a:p>
          <a:p>
            <a:r>
              <a:rPr lang="tr-TR" dirty="0"/>
              <a:t>Ezine M.Y.O</a:t>
            </a:r>
          </a:p>
          <a:p>
            <a:r>
              <a:rPr lang="tr-TR" dirty="0"/>
              <a:t>Çanakkale Teknik Bilimler Meslek Yüksekokulu</a:t>
            </a:r>
          </a:p>
          <a:p>
            <a:endParaRPr lang="tr-TR" dirty="0"/>
          </a:p>
          <a:p>
            <a:endParaRPr lang="tr-TR" dirty="0"/>
          </a:p>
          <a:p>
            <a:pPr marL="0" indent="0">
              <a:buNone/>
            </a:pPr>
            <a:endParaRPr lang="tr-TR" dirty="0"/>
          </a:p>
        </p:txBody>
      </p:sp>
    </p:spTree>
    <p:extLst>
      <p:ext uri="{BB962C8B-B14F-4D97-AF65-F5344CB8AC3E}">
        <p14:creationId xmlns:p14="http://schemas.microsoft.com/office/powerpoint/2010/main" val="8765482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0CB0FE-FD5F-4490-BA26-871145CCDC2C}"/>
              </a:ext>
            </a:extLst>
          </p:cNvPr>
          <p:cNvSpPr>
            <a:spLocks noGrp="1"/>
          </p:cNvSpPr>
          <p:nvPr>
            <p:ph type="title"/>
          </p:nvPr>
        </p:nvSpPr>
        <p:spPr/>
        <p:txBody>
          <a:bodyPr/>
          <a:lstStyle/>
          <a:p>
            <a:r>
              <a:rPr lang="tr-TR" b="1" dirty="0">
                <a:solidFill>
                  <a:srgbClr val="FF0000"/>
                </a:solidFill>
              </a:rPr>
              <a:t>Dış Paydaşlar</a:t>
            </a:r>
          </a:p>
        </p:txBody>
      </p:sp>
      <p:sp>
        <p:nvSpPr>
          <p:cNvPr id="3" name="İçerik Yer Tutucusu 2">
            <a:extLst>
              <a:ext uri="{FF2B5EF4-FFF2-40B4-BE49-F238E27FC236}">
                <a16:creationId xmlns:a16="http://schemas.microsoft.com/office/drawing/2014/main" id="{1582F032-14A6-4995-A4DD-D78C413A04BF}"/>
              </a:ext>
            </a:extLst>
          </p:cNvPr>
          <p:cNvSpPr>
            <a:spLocks noGrp="1"/>
          </p:cNvSpPr>
          <p:nvPr>
            <p:ph idx="1"/>
          </p:nvPr>
        </p:nvSpPr>
        <p:spPr/>
        <p:txBody>
          <a:bodyPr>
            <a:normAutofit fontScale="77500" lnSpcReduction="20000"/>
          </a:bodyPr>
          <a:lstStyle/>
          <a:p>
            <a:r>
              <a:rPr lang="tr-TR" dirty="0"/>
              <a:t>Çalışma Bakanlığı</a:t>
            </a:r>
          </a:p>
          <a:p>
            <a:r>
              <a:rPr lang="tr-TR" dirty="0"/>
              <a:t>Çanakkale Belediyesi</a:t>
            </a:r>
          </a:p>
          <a:p>
            <a:r>
              <a:rPr lang="tr-TR" dirty="0"/>
              <a:t>Çanakkale İl Özel İdare</a:t>
            </a:r>
          </a:p>
          <a:p>
            <a:r>
              <a:rPr lang="tr-TR" dirty="0"/>
              <a:t>Çanakkale Ticaret Odası</a:t>
            </a:r>
          </a:p>
          <a:p>
            <a:r>
              <a:rPr lang="tr-TR" dirty="0"/>
              <a:t>Çanakkale Halk Eğitim Müdürlüğü</a:t>
            </a:r>
          </a:p>
          <a:p>
            <a:r>
              <a:rPr lang="tr-TR" dirty="0"/>
              <a:t>Piri Teknoloji</a:t>
            </a:r>
          </a:p>
          <a:p>
            <a:r>
              <a:rPr lang="tr-TR" dirty="0"/>
              <a:t>Kale </a:t>
            </a:r>
          </a:p>
          <a:p>
            <a:r>
              <a:rPr lang="tr-TR" dirty="0" err="1"/>
              <a:t>İçdaş</a:t>
            </a:r>
            <a:endParaRPr lang="tr-TR" dirty="0"/>
          </a:p>
          <a:p>
            <a:r>
              <a:rPr lang="tr-TR" dirty="0"/>
              <a:t>Akçansa</a:t>
            </a:r>
          </a:p>
          <a:p>
            <a:r>
              <a:rPr lang="tr-TR" dirty="0"/>
              <a:t>Dardanel</a:t>
            </a:r>
          </a:p>
          <a:p>
            <a:r>
              <a:rPr lang="tr-TR" dirty="0"/>
              <a:t>Doğtaş</a:t>
            </a:r>
          </a:p>
          <a:p>
            <a:r>
              <a:rPr lang="tr-TR" dirty="0" err="1"/>
              <a:t>Gestaş</a:t>
            </a:r>
            <a:endParaRPr lang="tr-TR" dirty="0"/>
          </a:p>
          <a:p>
            <a:endParaRPr lang="tr-TR" dirty="0"/>
          </a:p>
          <a:p>
            <a:endParaRPr lang="tr-TR" dirty="0"/>
          </a:p>
          <a:p>
            <a:endParaRPr lang="tr-TR" dirty="0"/>
          </a:p>
          <a:p>
            <a:pPr marL="0" indent="0">
              <a:buNone/>
            </a:pPr>
            <a:endParaRPr lang="tr-TR" dirty="0"/>
          </a:p>
        </p:txBody>
      </p:sp>
    </p:spTree>
    <p:extLst>
      <p:ext uri="{BB962C8B-B14F-4D97-AF65-F5344CB8AC3E}">
        <p14:creationId xmlns:p14="http://schemas.microsoft.com/office/powerpoint/2010/main" val="16877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E018E7-AE6E-42EF-92C4-35B11E9B0CDF}"/>
              </a:ext>
            </a:extLst>
          </p:cNvPr>
          <p:cNvSpPr>
            <a:spLocks noGrp="1"/>
          </p:cNvSpPr>
          <p:nvPr>
            <p:ph type="title"/>
          </p:nvPr>
        </p:nvSpPr>
        <p:spPr/>
        <p:txBody>
          <a:bodyPr/>
          <a:lstStyle/>
          <a:p>
            <a:r>
              <a:rPr lang="tr-TR" b="1" dirty="0">
                <a:solidFill>
                  <a:srgbClr val="FF0000"/>
                </a:solidFill>
              </a:rPr>
              <a:t>Merkez Bünyesinde Yapılan Bilimsel Makaleler</a:t>
            </a:r>
            <a:endParaRPr lang="tr-TR" dirty="0"/>
          </a:p>
        </p:txBody>
      </p:sp>
      <p:sp>
        <p:nvSpPr>
          <p:cNvPr id="3" name="İçerik Yer Tutucusu 2">
            <a:extLst>
              <a:ext uri="{FF2B5EF4-FFF2-40B4-BE49-F238E27FC236}">
                <a16:creationId xmlns:a16="http://schemas.microsoft.com/office/drawing/2014/main" id="{786BA272-3F33-48EC-AD63-35317A865E19}"/>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US" sz="1800" b="0" i="0" dirty="0">
                <a:solidFill>
                  <a:srgbClr val="1D2127"/>
                </a:solidFill>
                <a:effectLst/>
              </a:rPr>
              <a:t>  KANBUR, S., (2021). Investigation of the effect of COVID-19 pandemic on employees' psychological symptoms and nutritional habits.  PROGRESS IN NUTRITION , vol.23, no.1. </a:t>
            </a:r>
            <a:r>
              <a:rPr lang="tr-TR" sz="1800" b="0" i="0" dirty="0">
                <a:solidFill>
                  <a:srgbClr val="1D2127"/>
                </a:solidFill>
                <a:effectLst/>
              </a:rPr>
              <a:t>(SCI İndekslerine Giren Dergi)</a:t>
            </a:r>
          </a:p>
          <a:p>
            <a:pPr>
              <a:buFont typeface="Wingdings" panose="05000000000000000000" pitchFamily="2" charset="2"/>
              <a:buChar char="Ø"/>
            </a:pPr>
            <a:r>
              <a:rPr lang="en-US" sz="1800" dirty="0"/>
              <a:t> KANBUR, S.,  &amp; SAĞIR, D., (2021). Effect of high sound wave on ovarian tissue: an experimental study.  BIOTECHNOLOGY &amp; BIOTECHNOLOGICAL EQUIPMENT , vol.35, no.1, 704-710. </a:t>
            </a:r>
            <a:r>
              <a:rPr lang="tr-TR" sz="1800" b="0" i="0" dirty="0">
                <a:solidFill>
                  <a:srgbClr val="1D2127"/>
                </a:solidFill>
                <a:effectLst/>
              </a:rPr>
              <a:t>(SCI İndekslerine Giren Dergi)</a:t>
            </a:r>
          </a:p>
          <a:p>
            <a:pPr>
              <a:buFont typeface="Wingdings" panose="05000000000000000000" pitchFamily="2" charset="2"/>
              <a:buChar char="Ø"/>
            </a:pPr>
            <a:r>
              <a:rPr lang="en-US" sz="1800" dirty="0"/>
              <a:t>KANBUR, S.,  &amp; ÖNGER, M. E. , (2021). INVESTIGATION OF THE EFFECT OF ELECTROMAGNETIC FIELD EXPOSURE IN THE WORKING ENVIRONMENT ON OVARIAN FOLLICLES.  FRESENIUS ENVIRONMENTAL BULLETIN , vol.30, 4613-4619.</a:t>
            </a:r>
            <a:r>
              <a:rPr lang="tr-TR" sz="1800" dirty="0"/>
              <a:t> </a:t>
            </a:r>
            <a:r>
              <a:rPr lang="tr-TR" sz="1800" b="0" i="0" dirty="0">
                <a:solidFill>
                  <a:srgbClr val="1D2127"/>
                </a:solidFill>
                <a:effectLst/>
              </a:rPr>
              <a:t>(SCI İndekslerine Giren Dergi)</a:t>
            </a:r>
          </a:p>
          <a:p>
            <a:pPr>
              <a:buFont typeface="Wingdings" panose="05000000000000000000" pitchFamily="2" charset="2"/>
              <a:buChar char="Ø"/>
            </a:pPr>
            <a:r>
              <a:rPr lang="en-US" sz="1800" dirty="0" err="1">
                <a:solidFill>
                  <a:srgbClr val="414141"/>
                </a:solidFill>
              </a:rPr>
              <a:t>Cinar</a:t>
            </a:r>
            <a:r>
              <a:rPr lang="en-US" sz="1800" dirty="0">
                <a:solidFill>
                  <a:srgbClr val="414141"/>
                </a:solidFill>
              </a:rPr>
              <a:t>, </a:t>
            </a:r>
            <a:r>
              <a:rPr lang="en-US" sz="1800" dirty="0" err="1">
                <a:solidFill>
                  <a:srgbClr val="414141"/>
                </a:solidFill>
              </a:rPr>
              <a:t>Ulas</a:t>
            </a:r>
            <a:r>
              <a:rPr lang="en-US" sz="1800" dirty="0">
                <a:solidFill>
                  <a:srgbClr val="414141"/>
                </a:solidFill>
              </a:rPr>
              <a:t> and </a:t>
            </a:r>
            <a:r>
              <a:rPr lang="en-US" sz="1800" dirty="0" err="1">
                <a:solidFill>
                  <a:srgbClr val="414141"/>
                </a:solidFill>
              </a:rPr>
              <a:t>Cebi</a:t>
            </a:r>
            <a:r>
              <a:rPr lang="en-US" sz="1800" dirty="0">
                <a:solidFill>
                  <a:srgbClr val="414141"/>
                </a:solidFill>
              </a:rPr>
              <a:t>, </a:t>
            </a:r>
            <a:r>
              <a:rPr lang="en-US" sz="1800" dirty="0" err="1">
                <a:solidFill>
                  <a:srgbClr val="414141"/>
                </a:solidFill>
              </a:rPr>
              <a:t>Selcuk</a:t>
            </a:r>
            <a:r>
              <a:rPr lang="en-US" sz="1800" dirty="0">
                <a:solidFill>
                  <a:srgbClr val="414141"/>
                </a:solidFill>
              </a:rPr>
              <a:t>.</a:t>
            </a:r>
            <a:r>
              <a:rPr lang="tr-TR" sz="1800" dirty="0">
                <a:solidFill>
                  <a:srgbClr val="414141"/>
                </a:solidFill>
              </a:rPr>
              <a:t>,(2021)</a:t>
            </a:r>
            <a:r>
              <a:rPr lang="en-US" sz="1800" dirty="0">
                <a:solidFill>
                  <a:srgbClr val="414141"/>
                </a:solidFill>
              </a:rPr>
              <a:t> ‘A Novel Approach to Assess Occupational Risks and Prevention of Hazards: The House of Safety &amp; Prevention’. </a:t>
            </a:r>
            <a:r>
              <a:rPr lang="en-US" sz="1800" dirty="0"/>
              <a:t>Journal of Intelligent &amp; Fuzzy Systems</a:t>
            </a:r>
            <a:r>
              <a:rPr lang="en-US" sz="1800" dirty="0">
                <a:solidFill>
                  <a:srgbClr val="414141"/>
                </a:solidFill>
              </a:rPr>
              <a:t>: 1 – 12.</a:t>
            </a:r>
            <a:r>
              <a:rPr lang="en-US" sz="1800" dirty="0"/>
              <a:t> .</a:t>
            </a:r>
            <a:r>
              <a:rPr lang="tr-TR" sz="1800" dirty="0"/>
              <a:t> </a:t>
            </a:r>
            <a:r>
              <a:rPr lang="tr-TR" sz="1800" dirty="0">
                <a:solidFill>
                  <a:srgbClr val="1D2127"/>
                </a:solidFill>
              </a:rPr>
              <a:t>(SCI İndekslerine Giren Dergi)</a:t>
            </a:r>
          </a:p>
          <a:p>
            <a:pPr>
              <a:buFont typeface="Wingdings" panose="05000000000000000000" pitchFamily="2" charset="2"/>
              <a:buChar char="Ø"/>
            </a:pPr>
            <a:r>
              <a:rPr lang="tr-TR" sz="1800" dirty="0"/>
              <a:t>Meriç, Ç., </a:t>
            </a:r>
            <a:r>
              <a:rPr lang="tr-TR" sz="1800" dirty="0" err="1"/>
              <a:t>Kanbur</a:t>
            </a:r>
            <a:r>
              <a:rPr lang="tr-TR" sz="1800" dirty="0"/>
              <a:t>, S.,  &amp; </a:t>
            </a:r>
            <a:r>
              <a:rPr lang="tr-TR" sz="1800" dirty="0" err="1"/>
              <a:t>Baycan</a:t>
            </a:r>
            <a:r>
              <a:rPr lang="tr-TR" sz="1800" dirty="0"/>
              <a:t> Koyuncu, F., (2020). Side </a:t>
            </a:r>
            <a:r>
              <a:rPr lang="tr-TR" sz="1800" dirty="0" err="1"/>
              <a:t>chain</a:t>
            </a:r>
            <a:r>
              <a:rPr lang="tr-TR" sz="1800" dirty="0"/>
              <a:t> </a:t>
            </a:r>
            <a:r>
              <a:rPr lang="tr-TR" sz="1800" dirty="0" err="1"/>
              <a:t>functional</a:t>
            </a:r>
            <a:r>
              <a:rPr lang="tr-TR" sz="1800" dirty="0"/>
              <a:t> </a:t>
            </a:r>
            <a:r>
              <a:rPr lang="tr-TR" sz="1800" dirty="0" err="1"/>
              <a:t>carbazole</a:t>
            </a:r>
            <a:r>
              <a:rPr lang="tr-TR" sz="1800" dirty="0"/>
              <a:t>- </a:t>
            </a:r>
            <a:r>
              <a:rPr lang="tr-TR" sz="1800" dirty="0" err="1"/>
              <a:t>fluorene</a:t>
            </a:r>
            <a:r>
              <a:rPr lang="tr-TR" sz="1800" dirty="0"/>
              <a:t> </a:t>
            </a:r>
            <a:r>
              <a:rPr lang="tr-TR" sz="1800" dirty="0" err="1"/>
              <a:t>electroactive</a:t>
            </a:r>
            <a:r>
              <a:rPr lang="tr-TR" sz="1800" dirty="0"/>
              <a:t> </a:t>
            </a:r>
            <a:r>
              <a:rPr lang="tr-TR" sz="1800" dirty="0" err="1"/>
              <a:t>polymers</a:t>
            </a:r>
            <a:r>
              <a:rPr lang="tr-TR" sz="1800" dirty="0"/>
              <a:t>: </a:t>
            </a:r>
            <a:r>
              <a:rPr lang="tr-TR" sz="1800" dirty="0" err="1"/>
              <a:t>optical</a:t>
            </a:r>
            <a:r>
              <a:rPr lang="tr-TR" sz="1800" dirty="0"/>
              <a:t>, </a:t>
            </a:r>
            <a:r>
              <a:rPr lang="tr-TR" sz="1800" dirty="0" err="1"/>
              <a:t>electrochemical</a:t>
            </a:r>
            <a:r>
              <a:rPr lang="tr-TR" sz="1800" dirty="0"/>
              <a:t> </a:t>
            </a:r>
            <a:r>
              <a:rPr lang="tr-TR" sz="1800" dirty="0" err="1"/>
              <a:t>properties</a:t>
            </a:r>
            <a:r>
              <a:rPr lang="tr-TR" sz="1800" dirty="0"/>
              <a:t>, </a:t>
            </a:r>
            <a:r>
              <a:rPr lang="tr-TR" sz="1800" dirty="0" err="1"/>
              <a:t>antimicrobial</a:t>
            </a:r>
            <a:r>
              <a:rPr lang="tr-TR" sz="1800" dirty="0"/>
              <a:t> </a:t>
            </a:r>
            <a:r>
              <a:rPr lang="tr-TR" sz="1800" dirty="0" err="1"/>
              <a:t>activity</a:t>
            </a:r>
            <a:r>
              <a:rPr lang="tr-TR" sz="1800" dirty="0"/>
              <a:t>, </a:t>
            </a:r>
            <a:r>
              <a:rPr lang="tr-TR" sz="1800" dirty="0" err="1"/>
              <a:t>and</a:t>
            </a:r>
            <a:r>
              <a:rPr lang="tr-TR" sz="1800" dirty="0"/>
              <a:t> </a:t>
            </a:r>
            <a:r>
              <a:rPr lang="tr-TR" sz="1800" dirty="0" err="1"/>
              <a:t>thin</a:t>
            </a:r>
            <a:r>
              <a:rPr lang="tr-TR" sz="1800" dirty="0"/>
              <a:t> film </a:t>
            </a:r>
            <a:r>
              <a:rPr lang="tr-TR" sz="1800" dirty="0" err="1"/>
              <a:t>morphologies</a:t>
            </a:r>
            <a:r>
              <a:rPr lang="tr-TR" sz="1800" dirty="0"/>
              <a:t>.  JOURNAL OF APPLIED POLYMER SCIENCE , vol.10, 123-128. </a:t>
            </a:r>
            <a:r>
              <a:rPr lang="tr-TR" sz="1800" b="0" i="0" dirty="0">
                <a:solidFill>
                  <a:srgbClr val="1D2127"/>
                </a:solidFill>
                <a:effectLst/>
              </a:rPr>
              <a:t>(SCI İndekslerine Giren Dergi)</a:t>
            </a:r>
            <a:endParaRPr lang="tr-TR" sz="1800" dirty="0">
              <a:solidFill>
                <a:srgbClr val="1D2127"/>
              </a:solidFill>
            </a:endParaRPr>
          </a:p>
          <a:p>
            <a:pPr>
              <a:buFont typeface="Wingdings" panose="05000000000000000000" pitchFamily="2" charset="2"/>
              <a:buChar char="Ø"/>
            </a:pPr>
            <a:r>
              <a:rPr lang="en-US" sz="1800" dirty="0" err="1"/>
              <a:t>Kanbur</a:t>
            </a:r>
            <a:r>
              <a:rPr lang="en-US" sz="1800" dirty="0"/>
              <a:t>, S.,  &amp; </a:t>
            </a:r>
            <a:r>
              <a:rPr lang="en-US" sz="1800" dirty="0" err="1"/>
              <a:t>Çınar</a:t>
            </a:r>
            <a:r>
              <a:rPr lang="en-US" sz="1800" dirty="0"/>
              <a:t>, U., (2020). INVESTIGATION OF THE EFFECT OF NOISY ENVIRONMENT ON EMPLOYEES’ VISUAL ATTENTION.  Fresenius Environmental Bulletin , vol.29, no.10, 8950-8953.</a:t>
            </a:r>
            <a:r>
              <a:rPr lang="tr-TR" sz="1800" dirty="0"/>
              <a:t> </a:t>
            </a:r>
            <a:r>
              <a:rPr lang="tr-TR" sz="1800" b="0" i="0" dirty="0">
                <a:solidFill>
                  <a:srgbClr val="1D2127"/>
                </a:solidFill>
                <a:effectLst/>
              </a:rPr>
              <a:t>(SCI İndekslerine Giren Dergi)</a:t>
            </a:r>
          </a:p>
          <a:p>
            <a:pPr>
              <a:buFont typeface="Wingdings" panose="05000000000000000000" pitchFamily="2" charset="2"/>
              <a:buChar char="Ø"/>
            </a:pPr>
            <a:r>
              <a:rPr lang="tr-TR" sz="1800" dirty="0" err="1">
                <a:solidFill>
                  <a:srgbClr val="1D2127"/>
                </a:solidFill>
              </a:rPr>
              <a:t>Kanbur</a:t>
            </a:r>
            <a:r>
              <a:rPr lang="tr-TR" sz="1800" dirty="0">
                <a:solidFill>
                  <a:srgbClr val="1D2127"/>
                </a:solidFill>
              </a:rPr>
              <a:t>, S.,</a:t>
            </a:r>
            <a:r>
              <a:rPr lang="en-US" sz="1800" dirty="0"/>
              <a:t> &amp;</a:t>
            </a:r>
            <a:r>
              <a:rPr lang="tr-TR" sz="1800" dirty="0"/>
              <a:t> </a:t>
            </a:r>
            <a:r>
              <a:rPr lang="tr-TR" sz="1800" dirty="0" err="1"/>
              <a:t>Ates</a:t>
            </a:r>
            <a:r>
              <a:rPr lang="tr-TR" sz="1800" dirty="0"/>
              <a:t>, G. O., </a:t>
            </a:r>
            <a:r>
              <a:rPr lang="en-US" sz="1800" dirty="0"/>
              <a:t>&amp;</a:t>
            </a:r>
            <a:r>
              <a:rPr lang="tr-TR" sz="1800" dirty="0"/>
              <a:t> </a:t>
            </a:r>
            <a:r>
              <a:rPr lang="tr-TR" sz="1800" dirty="0" err="1"/>
              <a:t>Altinisik</a:t>
            </a:r>
            <a:r>
              <a:rPr lang="tr-TR" sz="1800" dirty="0"/>
              <a:t>, S., </a:t>
            </a:r>
            <a:r>
              <a:rPr lang="en-US" sz="1800" dirty="0"/>
              <a:t>&amp;</a:t>
            </a:r>
            <a:r>
              <a:rPr lang="tr-TR" sz="1800" dirty="0"/>
              <a:t> </a:t>
            </a:r>
            <a:r>
              <a:rPr lang="tr-TR" sz="1800" dirty="0" err="1"/>
              <a:t>Cinar</a:t>
            </a:r>
            <a:r>
              <a:rPr lang="tr-TR" sz="1800" dirty="0"/>
              <a:t>, U., </a:t>
            </a:r>
            <a:r>
              <a:rPr lang="en-US" sz="1800" dirty="0"/>
              <a:t>&amp;</a:t>
            </a:r>
            <a:r>
              <a:rPr lang="tr-TR" sz="1800" dirty="0"/>
              <a:t> </a:t>
            </a:r>
            <a:r>
              <a:rPr lang="tr-TR" sz="1800" dirty="0" err="1"/>
              <a:t>Baycan</a:t>
            </a:r>
            <a:r>
              <a:rPr lang="tr-TR" sz="1800" dirty="0"/>
              <a:t>, F., (Kabul Edildi) </a:t>
            </a:r>
            <a:r>
              <a:rPr lang="tr-TR" sz="1800" dirty="0" err="1"/>
              <a:t>Thiophene-benzimidazolium</a:t>
            </a:r>
            <a:r>
              <a:rPr lang="tr-TR" sz="1800" dirty="0"/>
              <a:t> </a:t>
            </a:r>
            <a:r>
              <a:rPr lang="tr-TR" sz="1800" dirty="0" err="1"/>
              <a:t>polymer</a:t>
            </a:r>
            <a:r>
              <a:rPr lang="tr-TR" sz="1800" dirty="0"/>
              <a:t> </a:t>
            </a:r>
            <a:r>
              <a:rPr lang="tr-TR" sz="1800" dirty="0" err="1"/>
              <a:t>salts</a:t>
            </a:r>
            <a:r>
              <a:rPr lang="tr-TR" sz="1800" dirty="0"/>
              <a:t>: </a:t>
            </a:r>
            <a:r>
              <a:rPr lang="tr-TR" sz="1800" dirty="0" err="1"/>
              <a:t>synthesis</a:t>
            </a:r>
            <a:r>
              <a:rPr lang="tr-TR" sz="1800" dirty="0"/>
              <a:t>, </a:t>
            </a:r>
            <a:r>
              <a:rPr lang="tr-TR" sz="1800" dirty="0" err="1"/>
              <a:t>characterization</a:t>
            </a:r>
            <a:r>
              <a:rPr lang="tr-TR" sz="1800" dirty="0"/>
              <a:t>, </a:t>
            </a:r>
            <a:r>
              <a:rPr lang="tr-TR" sz="1800" dirty="0" err="1"/>
              <a:t>antimicrobial</a:t>
            </a:r>
            <a:r>
              <a:rPr lang="tr-TR" sz="1800" dirty="0"/>
              <a:t> </a:t>
            </a:r>
            <a:r>
              <a:rPr lang="tr-TR" sz="1800" dirty="0" err="1"/>
              <a:t>activities</a:t>
            </a:r>
            <a:r>
              <a:rPr lang="tr-TR" sz="1800" dirty="0"/>
              <a:t>, </a:t>
            </a:r>
            <a:r>
              <a:rPr lang="tr-TR" sz="1800" dirty="0" err="1"/>
              <a:t>and</a:t>
            </a:r>
            <a:r>
              <a:rPr lang="tr-TR" sz="1800" dirty="0"/>
              <a:t> </a:t>
            </a:r>
            <a:r>
              <a:rPr lang="tr-TR" sz="1800" dirty="0" err="1"/>
              <a:t>evaluation</a:t>
            </a:r>
            <a:r>
              <a:rPr lang="tr-TR" sz="1800" dirty="0"/>
              <a:t> in </a:t>
            </a:r>
            <a:r>
              <a:rPr lang="tr-TR" sz="1800" dirty="0" err="1"/>
              <a:t>terms</a:t>
            </a:r>
            <a:r>
              <a:rPr lang="tr-TR" sz="1800" dirty="0"/>
              <a:t> of </a:t>
            </a:r>
            <a:r>
              <a:rPr lang="tr-TR" sz="1800" dirty="0" err="1"/>
              <a:t>occupational</a:t>
            </a:r>
            <a:r>
              <a:rPr lang="tr-TR" sz="1800" dirty="0"/>
              <a:t> </a:t>
            </a:r>
            <a:r>
              <a:rPr lang="tr-TR" sz="1800" dirty="0" err="1"/>
              <a:t>health</a:t>
            </a:r>
            <a:r>
              <a:rPr lang="tr-TR" sz="1800" dirty="0"/>
              <a:t>. </a:t>
            </a:r>
            <a:r>
              <a:rPr lang="tr-TR" sz="1800" dirty="0" err="1"/>
              <a:t>Polymer</a:t>
            </a:r>
            <a:r>
              <a:rPr lang="tr-TR" sz="1800" dirty="0"/>
              <a:t> </a:t>
            </a:r>
            <a:r>
              <a:rPr lang="tr-TR" sz="1800" dirty="0" err="1"/>
              <a:t>Korea</a:t>
            </a:r>
            <a:r>
              <a:rPr lang="tr-TR" sz="1800" dirty="0"/>
              <a:t> </a:t>
            </a:r>
            <a:r>
              <a:rPr lang="tr-TR" sz="1800" b="0" i="0" dirty="0">
                <a:solidFill>
                  <a:srgbClr val="1D2127"/>
                </a:solidFill>
                <a:effectLst/>
              </a:rPr>
              <a:t>(SCI İndekslerine Giren Dergi)</a:t>
            </a:r>
            <a:endParaRPr lang="tr-TR" sz="1800" dirty="0"/>
          </a:p>
        </p:txBody>
      </p:sp>
    </p:spTree>
    <p:extLst>
      <p:ext uri="{BB962C8B-B14F-4D97-AF65-F5344CB8AC3E}">
        <p14:creationId xmlns:p14="http://schemas.microsoft.com/office/powerpoint/2010/main" val="15361898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586ECC-DF37-47AF-B577-9A483A45B7F4}"/>
              </a:ext>
            </a:extLst>
          </p:cNvPr>
          <p:cNvSpPr>
            <a:spLocks noGrp="1"/>
          </p:cNvSpPr>
          <p:nvPr>
            <p:ph type="title"/>
          </p:nvPr>
        </p:nvSpPr>
        <p:spPr/>
        <p:txBody>
          <a:bodyPr/>
          <a:lstStyle/>
          <a:p>
            <a:r>
              <a:rPr lang="tr-TR" b="1" dirty="0">
                <a:solidFill>
                  <a:srgbClr val="FF0000"/>
                </a:solidFill>
              </a:rPr>
              <a:t>Merkez Bünyesinde Yazılan Projeler</a:t>
            </a:r>
          </a:p>
        </p:txBody>
      </p:sp>
      <p:sp>
        <p:nvSpPr>
          <p:cNvPr id="3" name="İçerik Yer Tutucusu 2">
            <a:extLst>
              <a:ext uri="{FF2B5EF4-FFF2-40B4-BE49-F238E27FC236}">
                <a16:creationId xmlns:a16="http://schemas.microsoft.com/office/drawing/2014/main" id="{916E4FFB-7A92-47FF-B3BC-97D78CBC1C01}"/>
              </a:ext>
            </a:extLst>
          </p:cNvPr>
          <p:cNvSpPr>
            <a:spLocks noGrp="1"/>
          </p:cNvSpPr>
          <p:nvPr>
            <p:ph idx="1"/>
          </p:nvPr>
        </p:nvSpPr>
        <p:spPr/>
        <p:txBody>
          <a:bodyPr/>
          <a:lstStyle/>
          <a:p>
            <a:r>
              <a:rPr lang="tr-TR" sz="4000" dirty="0">
                <a:solidFill>
                  <a:srgbClr val="FF0000"/>
                </a:solidFill>
              </a:rPr>
              <a:t>Tamamlanan Projeler</a:t>
            </a:r>
          </a:p>
          <a:p>
            <a:pPr>
              <a:buFont typeface="Wingdings" panose="05000000000000000000" pitchFamily="2" charset="2"/>
              <a:buChar char="Ø"/>
            </a:pPr>
            <a:r>
              <a:rPr lang="tr-TR" dirty="0"/>
              <a:t>Yeni Sentezlenen </a:t>
            </a:r>
            <a:r>
              <a:rPr lang="tr-TR" dirty="0" err="1"/>
              <a:t>Poli</a:t>
            </a:r>
            <a:r>
              <a:rPr lang="tr-TR" dirty="0"/>
              <a:t> </a:t>
            </a:r>
            <a:r>
              <a:rPr lang="tr-TR" dirty="0" err="1"/>
              <a:t>BenzimidatolTiyofen</a:t>
            </a:r>
            <a:r>
              <a:rPr lang="tr-TR" dirty="0"/>
              <a:t> ve </a:t>
            </a:r>
            <a:r>
              <a:rPr lang="tr-TR" dirty="0" err="1"/>
              <a:t>Poli</a:t>
            </a:r>
            <a:r>
              <a:rPr lang="tr-TR" dirty="0"/>
              <a:t> </a:t>
            </a:r>
            <a:r>
              <a:rPr lang="tr-TR" dirty="0" err="1"/>
              <a:t>KarbazolFluoren</a:t>
            </a:r>
            <a:r>
              <a:rPr lang="tr-TR" dirty="0"/>
              <a:t> Polimerinin </a:t>
            </a:r>
            <a:r>
              <a:rPr lang="tr-TR" dirty="0" err="1"/>
              <a:t>Sitotoksik</a:t>
            </a:r>
            <a:r>
              <a:rPr lang="tr-TR" dirty="0"/>
              <a:t> Antioksidan ve </a:t>
            </a:r>
            <a:r>
              <a:rPr lang="tr-TR" dirty="0" err="1"/>
              <a:t>Antimikrobiyal</a:t>
            </a:r>
            <a:r>
              <a:rPr lang="tr-TR" dirty="0"/>
              <a:t> Özelliklerinin Araştırılması-TSA-2020-3385-Proje Yöneticisi: Dr. </a:t>
            </a:r>
            <a:r>
              <a:rPr lang="tr-TR" dirty="0" err="1"/>
              <a:t>Öğr.Ü</a:t>
            </a:r>
            <a:r>
              <a:rPr lang="tr-TR" dirty="0"/>
              <a:t>. Savaş </a:t>
            </a:r>
            <a:r>
              <a:rPr lang="tr-TR" dirty="0" err="1"/>
              <a:t>Kanbur</a:t>
            </a:r>
            <a:endParaRPr lang="tr-TR" dirty="0"/>
          </a:p>
          <a:p>
            <a:pPr>
              <a:buFont typeface="Wingdings" panose="05000000000000000000" pitchFamily="2" charset="2"/>
              <a:buChar char="Ø"/>
            </a:pPr>
            <a:r>
              <a:rPr lang="tr-TR" dirty="0"/>
              <a:t>Kronik Aralıklı Soğuğa </a:t>
            </a:r>
            <a:r>
              <a:rPr lang="tr-TR" dirty="0" err="1"/>
              <a:t>Maruziyetin</a:t>
            </a:r>
            <a:r>
              <a:rPr lang="tr-TR" dirty="0"/>
              <a:t> Sıçanların İnce Bağırsağında Gastrit, </a:t>
            </a:r>
            <a:r>
              <a:rPr lang="tr-TR" dirty="0" err="1"/>
              <a:t>Somatostatin</a:t>
            </a:r>
            <a:r>
              <a:rPr lang="tr-TR" dirty="0"/>
              <a:t>, </a:t>
            </a:r>
            <a:r>
              <a:rPr lang="tr-TR" dirty="0" err="1"/>
              <a:t>Sekretin</a:t>
            </a:r>
            <a:r>
              <a:rPr lang="tr-TR" dirty="0"/>
              <a:t> ve </a:t>
            </a:r>
            <a:r>
              <a:rPr lang="tr-TR" dirty="0" err="1"/>
              <a:t>Serotinin</a:t>
            </a:r>
            <a:r>
              <a:rPr lang="tr-TR" dirty="0"/>
              <a:t> İçeren Hücreler Üzerine Etkisi-TSA-2019-3014-Proje Araştırmacısı: Dr. </a:t>
            </a:r>
            <a:r>
              <a:rPr lang="tr-TR" dirty="0" err="1"/>
              <a:t>Öğr.Ü</a:t>
            </a:r>
            <a:r>
              <a:rPr lang="tr-TR" dirty="0"/>
              <a:t>. Savaş </a:t>
            </a:r>
            <a:r>
              <a:rPr lang="tr-TR" dirty="0" err="1"/>
              <a:t>Kanbur</a:t>
            </a:r>
            <a:endParaRPr lang="tr-TR" dirty="0"/>
          </a:p>
          <a:p>
            <a:pPr marL="0" indent="0">
              <a:buNone/>
            </a:pPr>
            <a:endParaRPr lang="tr-TR" dirty="0"/>
          </a:p>
        </p:txBody>
      </p:sp>
    </p:spTree>
    <p:extLst>
      <p:ext uri="{BB962C8B-B14F-4D97-AF65-F5344CB8AC3E}">
        <p14:creationId xmlns:p14="http://schemas.microsoft.com/office/powerpoint/2010/main" val="42847653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95DEEF-C06B-4AF1-A5DE-3214656C0EF2}"/>
              </a:ext>
            </a:extLst>
          </p:cNvPr>
          <p:cNvSpPr>
            <a:spLocks noGrp="1"/>
          </p:cNvSpPr>
          <p:nvPr>
            <p:ph type="title"/>
          </p:nvPr>
        </p:nvSpPr>
        <p:spPr/>
        <p:txBody>
          <a:bodyPr/>
          <a:lstStyle/>
          <a:p>
            <a:r>
              <a:rPr lang="tr-TR" b="1" dirty="0">
                <a:solidFill>
                  <a:srgbClr val="FF0000"/>
                </a:solidFill>
              </a:rPr>
              <a:t>Merkez Bünyesinde Yazılan Projeler</a:t>
            </a:r>
            <a:endParaRPr lang="tr-TR" dirty="0"/>
          </a:p>
        </p:txBody>
      </p:sp>
      <p:sp>
        <p:nvSpPr>
          <p:cNvPr id="3" name="İçerik Yer Tutucusu 2">
            <a:extLst>
              <a:ext uri="{FF2B5EF4-FFF2-40B4-BE49-F238E27FC236}">
                <a16:creationId xmlns:a16="http://schemas.microsoft.com/office/drawing/2014/main" id="{6978B833-97DC-4315-9111-2D6B341D2811}"/>
              </a:ext>
            </a:extLst>
          </p:cNvPr>
          <p:cNvSpPr>
            <a:spLocks noGrp="1"/>
          </p:cNvSpPr>
          <p:nvPr>
            <p:ph idx="1"/>
          </p:nvPr>
        </p:nvSpPr>
        <p:spPr/>
        <p:txBody>
          <a:bodyPr>
            <a:normAutofit/>
          </a:bodyPr>
          <a:lstStyle/>
          <a:p>
            <a:r>
              <a:rPr lang="tr-TR" sz="4000" dirty="0">
                <a:solidFill>
                  <a:srgbClr val="FF0000"/>
                </a:solidFill>
              </a:rPr>
              <a:t>Devam Eden Projeler</a:t>
            </a:r>
          </a:p>
          <a:p>
            <a:pPr>
              <a:buFont typeface="Wingdings" panose="05000000000000000000" pitchFamily="2" charset="2"/>
              <a:buChar char="Ø"/>
            </a:pPr>
            <a:r>
              <a:rPr lang="tr-TR" dirty="0"/>
              <a:t>Yeraltı Maden Ocaklarında Farklı Parametrelerin Radon Gazı Konsantrasyonu Oluşumuna Etkisi ve İş Sağlığı ve Güvenliği Açısından Değerlendirilmesi-FYL-2021-Yönetici: Dr. </a:t>
            </a:r>
            <a:r>
              <a:rPr lang="tr-TR" dirty="0" err="1"/>
              <a:t>Öğr</a:t>
            </a:r>
            <a:r>
              <a:rPr lang="tr-TR" dirty="0"/>
              <a:t>. Ü. Savaş KANBUR</a:t>
            </a:r>
          </a:p>
          <a:p>
            <a:pPr>
              <a:buFont typeface="Wingdings" panose="05000000000000000000" pitchFamily="2" charset="2"/>
              <a:buChar char="Ø"/>
            </a:pPr>
            <a:r>
              <a:rPr lang="tr-TR" dirty="0"/>
              <a:t>Bitki </a:t>
            </a:r>
            <a:r>
              <a:rPr lang="tr-TR" dirty="0" err="1"/>
              <a:t>Esansiyel</a:t>
            </a:r>
            <a:r>
              <a:rPr lang="tr-TR" dirty="0"/>
              <a:t> Ve Sabit Yağlarının </a:t>
            </a:r>
            <a:r>
              <a:rPr lang="tr-TR" dirty="0" err="1"/>
              <a:t>Antifungal</a:t>
            </a:r>
            <a:r>
              <a:rPr lang="tr-TR" dirty="0"/>
              <a:t> Aktivitelerinin Belirlenmesi-FHD-2020-3490-Yönetici: Dr. </a:t>
            </a:r>
            <a:r>
              <a:rPr lang="tr-TR" dirty="0" err="1"/>
              <a:t>Öğr</a:t>
            </a:r>
            <a:r>
              <a:rPr lang="tr-TR" dirty="0"/>
              <a:t>. Ü. Savaş KANBUR</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11651667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8264B4-C0E3-4A3F-8C17-02AE4D98EAFF}"/>
              </a:ext>
            </a:extLst>
          </p:cNvPr>
          <p:cNvSpPr>
            <a:spLocks noGrp="1"/>
          </p:cNvSpPr>
          <p:nvPr>
            <p:ph type="title"/>
          </p:nvPr>
        </p:nvSpPr>
        <p:spPr/>
        <p:txBody>
          <a:bodyPr/>
          <a:lstStyle/>
          <a:p>
            <a:r>
              <a:rPr lang="tr-TR" b="1" dirty="0">
                <a:solidFill>
                  <a:srgbClr val="FF0000"/>
                </a:solidFill>
              </a:rPr>
              <a:t>Merkez Bünyesinde Yazılan Projeler</a:t>
            </a:r>
            <a:endParaRPr lang="tr-TR" dirty="0"/>
          </a:p>
        </p:txBody>
      </p:sp>
      <p:sp>
        <p:nvSpPr>
          <p:cNvPr id="3" name="İçerik Yer Tutucusu 2">
            <a:extLst>
              <a:ext uri="{FF2B5EF4-FFF2-40B4-BE49-F238E27FC236}">
                <a16:creationId xmlns:a16="http://schemas.microsoft.com/office/drawing/2014/main" id="{9A512E8C-6662-4AAF-8DA9-6A5E42B616DE}"/>
              </a:ext>
            </a:extLst>
          </p:cNvPr>
          <p:cNvSpPr>
            <a:spLocks noGrp="1"/>
          </p:cNvSpPr>
          <p:nvPr>
            <p:ph idx="1"/>
          </p:nvPr>
        </p:nvSpPr>
        <p:spPr/>
        <p:txBody>
          <a:bodyPr/>
          <a:lstStyle/>
          <a:p>
            <a:r>
              <a:rPr lang="tr-TR" sz="4000" dirty="0">
                <a:solidFill>
                  <a:srgbClr val="FF0000"/>
                </a:solidFill>
              </a:rPr>
              <a:t>Başvurusu Yapılan Projeler</a:t>
            </a:r>
          </a:p>
          <a:p>
            <a:pPr>
              <a:buFont typeface="Wingdings" panose="05000000000000000000" pitchFamily="2" charset="2"/>
              <a:buChar char="Ø"/>
            </a:pPr>
            <a:r>
              <a:rPr lang="tr-TR" dirty="0"/>
              <a:t>İş Kazaları ve Meslek Hastalıklarının </a:t>
            </a:r>
            <a:r>
              <a:rPr lang="tr-TR" dirty="0" err="1"/>
              <a:t>Proaktif</a:t>
            </a:r>
            <a:r>
              <a:rPr lang="tr-TR" dirty="0"/>
              <a:t> Kontrolü İçin Sürekli Takibi Sistem Tasarımı Ve Güvenli Veri Aktarım Performansının Deneysel Değerlendirilmesi-</a:t>
            </a:r>
            <a:r>
              <a:rPr lang="tr-TR" dirty="0" err="1"/>
              <a:t>Tübitak</a:t>
            </a:r>
            <a:r>
              <a:rPr lang="tr-TR" dirty="0"/>
              <a:t> 1001-Bütçe: 500.000-Proje Yürütücüsü: Dr. </a:t>
            </a:r>
            <a:r>
              <a:rPr lang="tr-TR" dirty="0" err="1"/>
              <a:t>Öğr</a:t>
            </a:r>
            <a:r>
              <a:rPr lang="tr-TR" dirty="0"/>
              <a:t>. Üyesi Savaş KANBUR</a:t>
            </a:r>
          </a:p>
          <a:p>
            <a:pPr>
              <a:buFont typeface="Wingdings" panose="05000000000000000000" pitchFamily="2" charset="2"/>
              <a:buChar char="Ø"/>
            </a:pPr>
            <a:r>
              <a:rPr lang="tr-TR" dirty="0" err="1"/>
              <a:t>Pnömokonyoza</a:t>
            </a:r>
            <a:r>
              <a:rPr lang="tr-TR" dirty="0"/>
              <a:t> Sebebiyet Verebilecek Boyutlardaki Maden Tozlarının Kontrolü İçin Uygulanan Püskürtme Teknolojisinin Optimum Parametrelerinin Belirlenmesi-</a:t>
            </a:r>
            <a:r>
              <a:rPr lang="tr-TR" dirty="0" err="1"/>
              <a:t>Tübitak</a:t>
            </a:r>
            <a:r>
              <a:rPr lang="tr-TR" dirty="0"/>
              <a:t> 3501-Proje Yürütücüsü: </a:t>
            </a:r>
            <a:r>
              <a:rPr lang="tr-TR" dirty="0" err="1"/>
              <a:t>Öğr</a:t>
            </a:r>
            <a:r>
              <a:rPr lang="tr-TR" dirty="0"/>
              <a:t>. Gör. Dr. Ulaş ÇINAR </a:t>
            </a:r>
          </a:p>
        </p:txBody>
      </p:sp>
    </p:spTree>
    <p:extLst>
      <p:ext uri="{BB962C8B-B14F-4D97-AF65-F5344CB8AC3E}">
        <p14:creationId xmlns:p14="http://schemas.microsoft.com/office/powerpoint/2010/main" val="37576325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777C21-340A-4C2F-AE74-F845E81C57A0}"/>
              </a:ext>
            </a:extLst>
          </p:cNvPr>
          <p:cNvSpPr>
            <a:spLocks noGrp="1"/>
          </p:cNvSpPr>
          <p:nvPr>
            <p:ph type="title"/>
          </p:nvPr>
        </p:nvSpPr>
        <p:spPr/>
        <p:txBody>
          <a:bodyPr/>
          <a:lstStyle/>
          <a:p>
            <a:r>
              <a:rPr lang="tr-TR" b="1" dirty="0">
                <a:solidFill>
                  <a:srgbClr val="FF0000"/>
                </a:solidFill>
              </a:rPr>
              <a:t>Merkez Öncülüğünde Kongre </a:t>
            </a:r>
          </a:p>
        </p:txBody>
      </p:sp>
      <p:sp>
        <p:nvSpPr>
          <p:cNvPr id="3" name="İçerik Yer Tutucusu 2">
            <a:extLst>
              <a:ext uri="{FF2B5EF4-FFF2-40B4-BE49-F238E27FC236}">
                <a16:creationId xmlns:a16="http://schemas.microsoft.com/office/drawing/2014/main" id="{30BF3350-1412-4646-ACC5-45A7F32E40B1}"/>
              </a:ext>
            </a:extLst>
          </p:cNvPr>
          <p:cNvSpPr>
            <a:spLocks noGrp="1"/>
          </p:cNvSpPr>
          <p:nvPr>
            <p:ph idx="1"/>
          </p:nvPr>
        </p:nvSpPr>
        <p:spPr/>
        <p:txBody>
          <a:bodyPr>
            <a:normAutofit lnSpcReduction="10000"/>
          </a:bodyPr>
          <a:lstStyle/>
          <a:p>
            <a:r>
              <a:rPr lang="nb-NO" sz="3600" i="0" dirty="0">
                <a:solidFill>
                  <a:srgbClr val="FF0000"/>
                </a:solidFill>
                <a:effectLst/>
                <a:latin typeface="Source Sans Pro" panose="020B0503030403020204" pitchFamily="34" charset="0"/>
              </a:rPr>
              <a:t>Troia Mühendislik ve Sağlık Bilimleri Kongresi 2022</a:t>
            </a:r>
            <a:endParaRPr lang="tr-TR" sz="3600" i="0" dirty="0">
              <a:solidFill>
                <a:srgbClr val="FF0000"/>
              </a:solidFill>
              <a:effectLst/>
              <a:latin typeface="Source Sans Pro" panose="020B0503030403020204" pitchFamily="34" charset="0"/>
            </a:endParaRPr>
          </a:p>
          <a:p>
            <a:pPr>
              <a:buFont typeface="Wingdings" panose="05000000000000000000" pitchFamily="2" charset="2"/>
              <a:buChar char="Ø"/>
            </a:pPr>
            <a:r>
              <a:rPr lang="tr-TR" b="0" i="0" dirty="0" err="1">
                <a:solidFill>
                  <a:srgbClr val="333333"/>
                </a:solidFill>
                <a:effectLst/>
                <a:latin typeface="Source Sans Pro" panose="020B0503030403020204" pitchFamily="34" charset="0"/>
              </a:rPr>
              <a:t>Troia</a:t>
            </a:r>
            <a:r>
              <a:rPr lang="tr-TR" b="0" i="0" dirty="0">
                <a:solidFill>
                  <a:srgbClr val="333333"/>
                </a:solidFill>
                <a:effectLst/>
                <a:latin typeface="Source Sans Pro" panose="020B0503030403020204" pitchFamily="34" charset="0"/>
              </a:rPr>
              <a:t> Mühendislik ve Sağlık Bilimleri Kongresi 26-29 Nisan 2022 tarihleri arasında Çanakkale </a:t>
            </a:r>
            <a:r>
              <a:rPr lang="tr-TR" b="0" i="0" dirty="0" err="1">
                <a:solidFill>
                  <a:srgbClr val="333333"/>
                </a:solidFill>
                <a:effectLst/>
                <a:latin typeface="Source Sans Pro" panose="020B0503030403020204" pitchFamily="34" charset="0"/>
              </a:rPr>
              <a:t>Onsekiz</a:t>
            </a:r>
            <a:r>
              <a:rPr lang="tr-TR" b="0" i="0" dirty="0">
                <a:solidFill>
                  <a:srgbClr val="333333"/>
                </a:solidFill>
                <a:effectLst/>
                <a:latin typeface="Source Sans Pro" panose="020B0503030403020204" pitchFamily="34" charset="0"/>
              </a:rPr>
              <a:t> Mart Üniversitesi'nde gerçekleştirilecektir.</a:t>
            </a:r>
            <a:endParaRPr lang="tr-TR" b="0" dirty="0">
              <a:solidFill>
                <a:srgbClr val="FF0000"/>
              </a:solidFill>
              <a:latin typeface="Source Sans Pro" panose="020B0503030403020204" pitchFamily="34" charset="0"/>
            </a:endParaRPr>
          </a:p>
          <a:p>
            <a:pPr>
              <a:buFont typeface="Wingdings" panose="05000000000000000000" pitchFamily="2" charset="2"/>
              <a:buChar char="Ø"/>
            </a:pPr>
            <a:r>
              <a:rPr lang="tr-TR" b="0" i="0" dirty="0">
                <a:solidFill>
                  <a:srgbClr val="333333"/>
                </a:solidFill>
                <a:effectLst/>
                <a:latin typeface="Source Sans Pro" panose="020B0503030403020204" pitchFamily="34" charset="0"/>
              </a:rPr>
              <a:t>Kongrenin temel amacı, mühendislik ve sağlık bilimleri arasında dayanışma ve potansiyel işbirliğinin geliştirilmesi ve bilimsel ve teknik konuların tartışılması için yeni fırsatlar yaratmaktır. Organizasyon komitesi, mühendislik ve sağlık bilimleri arasında güçlü ilişkiler kurmayı hedeflemektedir.</a:t>
            </a:r>
            <a:endParaRPr lang="tr-TR" dirty="0"/>
          </a:p>
        </p:txBody>
      </p:sp>
    </p:spTree>
    <p:extLst>
      <p:ext uri="{BB962C8B-B14F-4D97-AF65-F5344CB8AC3E}">
        <p14:creationId xmlns:p14="http://schemas.microsoft.com/office/powerpoint/2010/main" val="121412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4C6C99-9E70-4D4B-AB13-F15455579BB3}"/>
              </a:ext>
            </a:extLst>
          </p:cNvPr>
          <p:cNvSpPr>
            <a:spLocks noGrp="1"/>
          </p:cNvSpPr>
          <p:nvPr>
            <p:ph type="title"/>
          </p:nvPr>
        </p:nvSpPr>
        <p:spPr>
          <a:xfrm>
            <a:off x="838200" y="660400"/>
            <a:ext cx="10515600" cy="1325563"/>
          </a:xfrm>
        </p:spPr>
        <p:txBody>
          <a:bodyPr/>
          <a:lstStyle/>
          <a:p>
            <a:r>
              <a:rPr lang="tr-TR" b="1" dirty="0">
                <a:solidFill>
                  <a:srgbClr val="FF0000"/>
                </a:solidFill>
              </a:rPr>
              <a:t>Kuruluş</a:t>
            </a:r>
          </a:p>
        </p:txBody>
      </p:sp>
      <p:sp>
        <p:nvSpPr>
          <p:cNvPr id="3" name="İçerik Yer Tutucusu 2">
            <a:extLst>
              <a:ext uri="{FF2B5EF4-FFF2-40B4-BE49-F238E27FC236}">
                <a16:creationId xmlns:a16="http://schemas.microsoft.com/office/drawing/2014/main" id="{79AD9E76-C614-4B59-AD51-187567D0BA1B}"/>
              </a:ext>
            </a:extLst>
          </p:cNvPr>
          <p:cNvSpPr>
            <a:spLocks noGrp="1"/>
          </p:cNvSpPr>
          <p:nvPr>
            <p:ph idx="1"/>
          </p:nvPr>
        </p:nvSpPr>
        <p:spPr>
          <a:xfrm>
            <a:off x="838200" y="2065337"/>
            <a:ext cx="10315575" cy="2727325"/>
          </a:xfrm>
        </p:spPr>
        <p:txBody>
          <a:bodyPr/>
          <a:lstStyle/>
          <a:p>
            <a:pPr marL="0" indent="0" algn="just">
              <a:lnSpc>
                <a:spcPct val="150000"/>
              </a:lnSpc>
              <a:buNone/>
            </a:pPr>
            <a:r>
              <a:rPr lang="tr-TR" dirty="0"/>
              <a:t>Çanakkale </a:t>
            </a:r>
            <a:r>
              <a:rPr lang="tr-TR" dirty="0" err="1"/>
              <a:t>Onsekiz</a:t>
            </a:r>
            <a:r>
              <a:rPr lang="tr-TR" dirty="0"/>
              <a:t> Mart Üniversitesi İş Sağlığı ve Güvenliği Eğitim Uygulama ve Araştırma Merkezi,  13/07/2020 tarihi ve 31184 sayılı Resmi gazetede yayımlanarak yürürlüğe girmiştir.</a:t>
            </a:r>
          </a:p>
        </p:txBody>
      </p:sp>
    </p:spTree>
    <p:extLst>
      <p:ext uri="{BB962C8B-B14F-4D97-AF65-F5344CB8AC3E}">
        <p14:creationId xmlns:p14="http://schemas.microsoft.com/office/powerpoint/2010/main" val="4018282149"/>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777C21-340A-4C2F-AE74-F845E81C57A0}"/>
              </a:ext>
            </a:extLst>
          </p:cNvPr>
          <p:cNvSpPr>
            <a:spLocks noGrp="1"/>
          </p:cNvSpPr>
          <p:nvPr>
            <p:ph type="title"/>
          </p:nvPr>
        </p:nvSpPr>
        <p:spPr/>
        <p:txBody>
          <a:bodyPr/>
          <a:lstStyle/>
          <a:p>
            <a:r>
              <a:rPr lang="tr-TR" b="1" dirty="0">
                <a:solidFill>
                  <a:srgbClr val="FF0000"/>
                </a:solidFill>
              </a:rPr>
              <a:t>Merkez Öncülüğünde Kongre </a:t>
            </a:r>
          </a:p>
        </p:txBody>
      </p:sp>
      <p:sp>
        <p:nvSpPr>
          <p:cNvPr id="3" name="İçerik Yer Tutucusu 2">
            <a:extLst>
              <a:ext uri="{FF2B5EF4-FFF2-40B4-BE49-F238E27FC236}">
                <a16:creationId xmlns:a16="http://schemas.microsoft.com/office/drawing/2014/main" id="{30BF3350-1412-4646-ACC5-45A7F32E40B1}"/>
              </a:ext>
            </a:extLst>
          </p:cNvPr>
          <p:cNvSpPr>
            <a:spLocks noGrp="1"/>
          </p:cNvSpPr>
          <p:nvPr>
            <p:ph idx="1"/>
          </p:nvPr>
        </p:nvSpPr>
        <p:spPr>
          <a:xfrm>
            <a:off x="838200" y="1438183"/>
            <a:ext cx="10515600" cy="4738780"/>
          </a:xfrm>
        </p:spPr>
        <p:txBody>
          <a:bodyPr>
            <a:normAutofit fontScale="85000" lnSpcReduction="20000"/>
          </a:bodyPr>
          <a:lstStyle/>
          <a:p>
            <a:r>
              <a:rPr lang="tr-TR" sz="3600" i="0" dirty="0">
                <a:effectLst/>
                <a:latin typeface="Source Sans Pro" panose="020B0503030403020204" pitchFamily="34" charset="0"/>
              </a:rPr>
              <a:t>Kongre Başkanı-Prof. Dr. Sedat MURAT-Rektör</a:t>
            </a:r>
          </a:p>
          <a:p>
            <a:pPr>
              <a:buFont typeface="Wingdings" panose="05000000000000000000" pitchFamily="2" charset="2"/>
              <a:buChar char="Ø"/>
            </a:pPr>
            <a:r>
              <a:rPr lang="tr-TR" sz="3200" dirty="0">
                <a:solidFill>
                  <a:srgbClr val="FF0000"/>
                </a:solidFill>
                <a:latin typeface="Source Sans Pro" panose="020B0503030403020204" pitchFamily="34" charset="0"/>
              </a:rPr>
              <a:t>Düzenleme Kurulu</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Dr. </a:t>
            </a:r>
            <a:r>
              <a:rPr lang="tr-TR" sz="2100" i="0" dirty="0" err="1">
                <a:solidFill>
                  <a:srgbClr val="333333"/>
                </a:solidFill>
                <a:effectLst/>
                <a:latin typeface="Source Sans Pro" panose="020B0503030403020204" pitchFamily="34" charset="0"/>
              </a:rPr>
              <a:t>Öğr</a:t>
            </a:r>
            <a:r>
              <a:rPr lang="tr-TR" sz="2100" i="0" dirty="0">
                <a:solidFill>
                  <a:srgbClr val="333333"/>
                </a:solidFill>
                <a:effectLst/>
                <a:latin typeface="Source Sans Pro" panose="020B0503030403020204" pitchFamily="34" charset="0"/>
              </a:rPr>
              <a:t>. Üyesi Savaş KANBUR-Düzenleme Kurulu Başkanı</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Prof. Dr. Fatma BAYCAN-Düzenleme Kurulu Başkan Yardımcısı</a:t>
            </a:r>
          </a:p>
          <a:p>
            <a:pPr>
              <a:buFont typeface="Wingdings" panose="05000000000000000000" pitchFamily="2" charset="2"/>
              <a:buChar char="v"/>
            </a:pPr>
            <a:r>
              <a:rPr lang="sv-SE" sz="2100" i="0" dirty="0">
                <a:solidFill>
                  <a:srgbClr val="333333"/>
                </a:solidFill>
                <a:effectLst/>
                <a:latin typeface="Source Sans Pro" panose="020B0503030403020204" pitchFamily="34" charset="0"/>
              </a:rPr>
              <a:t>Öğr. Gör. Dr. Ömer Faruk UĞURLU</a:t>
            </a:r>
            <a:r>
              <a:rPr lang="tr-TR" sz="2100" i="0" dirty="0">
                <a:solidFill>
                  <a:srgbClr val="333333"/>
                </a:solidFill>
                <a:effectLst/>
                <a:latin typeface="Source Sans Pro" panose="020B0503030403020204" pitchFamily="34" charset="0"/>
              </a:rPr>
              <a:t>-Düzenleme Kurulu Başkan Yardımcısı</a:t>
            </a:r>
          </a:p>
          <a:p>
            <a:pPr>
              <a:buFont typeface="Wingdings" panose="05000000000000000000" pitchFamily="2" charset="2"/>
              <a:buChar char="v"/>
            </a:pPr>
            <a:r>
              <a:rPr lang="sv-SE" sz="2100" i="0" dirty="0">
                <a:solidFill>
                  <a:srgbClr val="333333"/>
                </a:solidFill>
                <a:effectLst/>
                <a:latin typeface="Source Sans Pro" panose="020B0503030403020204" pitchFamily="34" charset="0"/>
              </a:rPr>
              <a:t>Öğr. Gör. Dr. Ulaş ÇINAR</a:t>
            </a:r>
            <a:r>
              <a:rPr lang="tr-TR" sz="2100" dirty="0">
                <a:solidFill>
                  <a:srgbClr val="333333"/>
                </a:solidFill>
                <a:latin typeface="Source Sans Pro" panose="020B0503030403020204" pitchFamily="34" charset="0"/>
              </a:rPr>
              <a:t>-</a:t>
            </a:r>
            <a:r>
              <a:rPr lang="tr-TR" sz="2100" i="0" dirty="0">
                <a:solidFill>
                  <a:srgbClr val="333333"/>
                </a:solidFill>
                <a:effectLst/>
                <a:latin typeface="Source Sans Pro" panose="020B0503030403020204" pitchFamily="34" charset="0"/>
              </a:rPr>
              <a:t>Düzenleme Kurulu Başkan Yardımcısı</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Prof. Dr. Yücel DEMİRAL-Üye</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Prof. Dr. Faruk Önder AYTEKİN-Üye</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Prof. Dr. Hasan Orhun KÖKSAL-Üye</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Prof. Dr. Selçuk ÇEBİ-Üye</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Prof. Dr. Mustafa Yunus ERYAMAN-Üye</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Prof. Dr. Aynur KAZAZ-Üye</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Doç. Dr. Savaş ERDEM</a:t>
            </a:r>
            <a:r>
              <a:rPr lang="tr-TR" sz="2100" dirty="0">
                <a:solidFill>
                  <a:srgbClr val="333333"/>
                </a:solidFill>
                <a:latin typeface="Source Sans Pro" panose="020B0503030403020204" pitchFamily="34" charset="0"/>
              </a:rPr>
              <a:t>-Üye</a:t>
            </a:r>
          </a:p>
          <a:p>
            <a:pPr>
              <a:buFont typeface="Wingdings" panose="05000000000000000000" pitchFamily="2" charset="2"/>
              <a:buChar char="v"/>
            </a:pPr>
            <a:r>
              <a:rPr lang="tr-TR" sz="2100" i="0" dirty="0">
                <a:solidFill>
                  <a:srgbClr val="333333"/>
                </a:solidFill>
                <a:effectLst/>
                <a:latin typeface="Source Sans Pro" panose="020B0503030403020204" pitchFamily="34" charset="0"/>
              </a:rPr>
              <a:t>Dr. </a:t>
            </a:r>
            <a:r>
              <a:rPr lang="tr-TR" sz="2100" i="0" dirty="0" err="1">
                <a:solidFill>
                  <a:srgbClr val="333333"/>
                </a:solidFill>
                <a:effectLst/>
                <a:latin typeface="Source Sans Pro" panose="020B0503030403020204" pitchFamily="34" charset="0"/>
              </a:rPr>
              <a:t>Öğr</a:t>
            </a:r>
            <a:r>
              <a:rPr lang="tr-TR" sz="2100" i="0" dirty="0">
                <a:solidFill>
                  <a:srgbClr val="333333"/>
                </a:solidFill>
                <a:effectLst/>
                <a:latin typeface="Source Sans Pro" panose="020B0503030403020204" pitchFamily="34" charset="0"/>
              </a:rPr>
              <a:t>. Üyesi Ebutalib ÇELİK-Üye</a:t>
            </a:r>
          </a:p>
          <a:p>
            <a:pPr>
              <a:buFont typeface="Wingdings" panose="05000000000000000000" pitchFamily="2" charset="2"/>
              <a:buChar char="v"/>
            </a:pPr>
            <a:endParaRPr lang="tr-TR" sz="3600" i="0" dirty="0">
              <a:effectLst/>
              <a:latin typeface="Source Sans Pro" panose="020B0503030403020204" pitchFamily="34" charset="0"/>
            </a:endParaRP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79842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000"/>
                                        <p:tgtEl>
                                          <p:spTgt spid="3">
                                            <p:txEl>
                                              <p:pRg st="10" end="10"/>
                                            </p:txEl>
                                          </p:spTgt>
                                        </p:tgtEl>
                                      </p:cBhvr>
                                    </p:animEffect>
                                    <p:anim calcmode="lin" valueType="num">
                                      <p:cBhvr>
                                        <p:cTn id="6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Effect transition="in" filter="fade">
                                      <p:cBhvr>
                                        <p:cTn id="64" dur="1000"/>
                                        <p:tgtEl>
                                          <p:spTgt spid="3">
                                            <p:txEl>
                                              <p:pRg st="11" end="11"/>
                                            </p:txEl>
                                          </p:spTgt>
                                        </p:tgtEl>
                                      </p:cBhvr>
                                    </p:animEffect>
                                    <p:anim calcmode="lin" valueType="num">
                                      <p:cBhvr>
                                        <p:cTn id="6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Effect transition="in" filter="fade">
                                      <p:cBhvr>
                                        <p:cTn id="69" dur="1000"/>
                                        <p:tgtEl>
                                          <p:spTgt spid="3">
                                            <p:txEl>
                                              <p:pRg st="12" end="12"/>
                                            </p:txEl>
                                          </p:spTgt>
                                        </p:tgtEl>
                                      </p:cBhvr>
                                    </p:animEffect>
                                    <p:anim calcmode="lin" valueType="num">
                                      <p:cBhvr>
                                        <p:cTn id="7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Effect transition="in" filter="fade">
                                      <p:cBhvr>
                                        <p:cTn id="74" dur="1000"/>
                                        <p:tgtEl>
                                          <p:spTgt spid="3">
                                            <p:txEl>
                                              <p:pRg st="13" end="13"/>
                                            </p:txEl>
                                          </p:spTgt>
                                        </p:tgtEl>
                                      </p:cBhvr>
                                    </p:animEffect>
                                    <p:anim calcmode="lin" valueType="num">
                                      <p:cBhvr>
                                        <p:cTn id="7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D6F65F-F686-4D1E-AE5A-94BB4BD9AD08}"/>
              </a:ext>
            </a:extLst>
          </p:cNvPr>
          <p:cNvSpPr>
            <a:spLocks noGrp="1"/>
          </p:cNvSpPr>
          <p:nvPr>
            <p:ph type="title"/>
          </p:nvPr>
        </p:nvSpPr>
        <p:spPr/>
        <p:txBody>
          <a:bodyPr/>
          <a:lstStyle/>
          <a:p>
            <a:pPr algn="ctr"/>
            <a:r>
              <a:rPr lang="tr-TR" b="1" dirty="0" smtClean="0">
                <a:solidFill>
                  <a:srgbClr val="FF0000"/>
                </a:solidFill>
              </a:rPr>
              <a:t>İş Sağlığı ve Güvenliği Profesyonellerinin Eğitimi</a:t>
            </a:r>
            <a:endParaRPr lang="tr-TR" b="1" dirty="0">
              <a:solidFill>
                <a:srgbClr val="FF0000"/>
              </a:solidFill>
            </a:endParaRPr>
          </a:p>
        </p:txBody>
      </p:sp>
      <p:sp>
        <p:nvSpPr>
          <p:cNvPr id="3" name="İçerik Yer Tutucusu 2">
            <a:extLst>
              <a:ext uri="{FF2B5EF4-FFF2-40B4-BE49-F238E27FC236}">
                <a16:creationId xmlns:a16="http://schemas.microsoft.com/office/drawing/2014/main" id="{C6A00679-87CB-40FD-BA5C-B217BF5640E5}"/>
              </a:ext>
            </a:extLst>
          </p:cNvPr>
          <p:cNvSpPr>
            <a:spLocks noGrp="1"/>
          </p:cNvSpPr>
          <p:nvPr>
            <p:ph idx="1"/>
          </p:nvPr>
        </p:nvSpPr>
        <p:spPr>
          <a:xfrm>
            <a:off x="838200" y="3150523"/>
            <a:ext cx="10515600" cy="3026439"/>
          </a:xfrm>
        </p:spPr>
        <p:txBody>
          <a:bodyPr/>
          <a:lstStyle/>
          <a:p>
            <a:pPr marL="0" indent="0" algn="ctr">
              <a:buNone/>
            </a:pPr>
            <a:r>
              <a:rPr lang="tr-TR" dirty="0" smtClean="0"/>
              <a:t>İlgili birim için tüm hazırlıklar tamamlanarak Bakanlık başvurusu gerçekleştirildi.</a:t>
            </a:r>
            <a:endParaRPr lang="tr-TR" dirty="0"/>
          </a:p>
        </p:txBody>
      </p:sp>
    </p:spTree>
    <p:extLst>
      <p:ext uri="{BB962C8B-B14F-4D97-AF65-F5344CB8AC3E}">
        <p14:creationId xmlns:p14="http://schemas.microsoft.com/office/powerpoint/2010/main" val="210319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B006E7-490B-427E-AE73-DFC75AD6A705}"/>
              </a:ext>
            </a:extLst>
          </p:cNvPr>
          <p:cNvSpPr>
            <a:spLocks noGrp="1"/>
          </p:cNvSpPr>
          <p:nvPr>
            <p:ph type="title"/>
          </p:nvPr>
        </p:nvSpPr>
        <p:spPr/>
        <p:txBody>
          <a:bodyPr/>
          <a:lstStyle/>
          <a:p>
            <a:r>
              <a:rPr lang="tr-TR" b="1" dirty="0">
                <a:solidFill>
                  <a:srgbClr val="FF0000"/>
                </a:solidFill>
              </a:rPr>
              <a:t>Özet</a:t>
            </a:r>
          </a:p>
        </p:txBody>
      </p:sp>
      <p:sp>
        <p:nvSpPr>
          <p:cNvPr id="3" name="İçerik Yer Tutucusu 2">
            <a:extLst>
              <a:ext uri="{FF2B5EF4-FFF2-40B4-BE49-F238E27FC236}">
                <a16:creationId xmlns:a16="http://schemas.microsoft.com/office/drawing/2014/main" id="{0E2BCE93-A7D7-4DA6-AD33-5A3F58DD276C}"/>
              </a:ext>
            </a:extLst>
          </p:cNvPr>
          <p:cNvSpPr>
            <a:spLocks noGrp="1"/>
          </p:cNvSpPr>
          <p:nvPr>
            <p:ph idx="1"/>
          </p:nvPr>
        </p:nvSpPr>
        <p:spPr/>
        <p:txBody>
          <a:bodyPr/>
          <a:lstStyle/>
          <a:p>
            <a:pPr algn="just"/>
            <a:r>
              <a:rPr lang="tr-TR" dirty="0"/>
              <a:t>Toplam 7 adet SCI/SCI </a:t>
            </a:r>
            <a:r>
              <a:rPr lang="tr-TR" dirty="0" err="1"/>
              <a:t>Expanded</a:t>
            </a:r>
            <a:r>
              <a:rPr lang="tr-TR" dirty="0"/>
              <a:t> indekslerine giren makale</a:t>
            </a:r>
          </a:p>
          <a:p>
            <a:pPr algn="just"/>
            <a:r>
              <a:rPr lang="tr-TR" dirty="0"/>
              <a:t>Tamamlanan 2 BAP, Devam eden 2 BAP ve başvurusu yapılan 2 TÜBİTAK projesi olmak üzere toplam 6 Proje</a:t>
            </a:r>
          </a:p>
          <a:p>
            <a:pPr algn="just"/>
            <a:r>
              <a:rPr lang="tr-TR" dirty="0"/>
              <a:t>Çanakkale </a:t>
            </a:r>
            <a:r>
              <a:rPr lang="tr-TR" dirty="0" err="1"/>
              <a:t>Onsekiz</a:t>
            </a:r>
            <a:r>
              <a:rPr lang="tr-TR" dirty="0"/>
              <a:t> Mart Üniversitesi bünyesinde Merkezimiz öncülüğünde düzenlenecek bir kongre</a:t>
            </a:r>
          </a:p>
          <a:p>
            <a:pPr algn="just"/>
            <a:r>
              <a:rPr lang="tr-TR" dirty="0"/>
              <a:t>7</a:t>
            </a:r>
            <a:r>
              <a:rPr lang="tr-TR" dirty="0" smtClean="0"/>
              <a:t> </a:t>
            </a:r>
            <a:r>
              <a:rPr lang="tr-TR" dirty="0"/>
              <a:t>adet uluslararası kongre bildirileri</a:t>
            </a:r>
          </a:p>
          <a:p>
            <a:pPr algn="just"/>
            <a:endParaRPr lang="tr-TR" dirty="0"/>
          </a:p>
          <a:p>
            <a:pPr algn="just"/>
            <a:endParaRPr lang="tr-TR" dirty="0"/>
          </a:p>
        </p:txBody>
      </p:sp>
    </p:spTree>
    <p:extLst>
      <p:ext uri="{BB962C8B-B14F-4D97-AF65-F5344CB8AC3E}">
        <p14:creationId xmlns:p14="http://schemas.microsoft.com/office/powerpoint/2010/main" val="283055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CD6CBD6-D4C2-4590-AB71-7A0FFEDD83D5}"/>
              </a:ext>
            </a:extLst>
          </p:cNvPr>
          <p:cNvSpPr>
            <a:spLocks noGrp="1"/>
          </p:cNvSpPr>
          <p:nvPr>
            <p:ph idx="1"/>
          </p:nvPr>
        </p:nvSpPr>
        <p:spPr>
          <a:xfrm>
            <a:off x="838200" y="1253331"/>
            <a:ext cx="10515600" cy="4351338"/>
          </a:xfrm>
        </p:spPr>
        <p:txBody>
          <a:bodyPr/>
          <a:lstStyle/>
          <a:p>
            <a:endParaRPr lang="tr-TR" dirty="0"/>
          </a:p>
          <a:p>
            <a:endParaRPr lang="tr-TR" dirty="0"/>
          </a:p>
          <a:p>
            <a:endParaRPr lang="tr-TR" dirty="0"/>
          </a:p>
          <a:p>
            <a:endParaRPr lang="tr-TR" dirty="0"/>
          </a:p>
          <a:p>
            <a:pPr marL="0" indent="0" algn="ctr">
              <a:buNone/>
            </a:pPr>
            <a:r>
              <a:rPr lang="tr-TR" sz="4400" b="1" dirty="0">
                <a:solidFill>
                  <a:srgbClr val="FF0000"/>
                </a:solidFill>
              </a:rPr>
              <a:t>TEŞEKKÜR EDERİZ</a:t>
            </a:r>
          </a:p>
        </p:txBody>
      </p:sp>
    </p:spTree>
    <p:extLst>
      <p:ext uri="{BB962C8B-B14F-4D97-AF65-F5344CB8AC3E}">
        <p14:creationId xmlns:p14="http://schemas.microsoft.com/office/powerpoint/2010/main" val="313656804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A4D748-7376-4352-91C6-11B73CD14F43}"/>
              </a:ext>
            </a:extLst>
          </p:cNvPr>
          <p:cNvSpPr>
            <a:spLocks noGrp="1"/>
          </p:cNvSpPr>
          <p:nvPr>
            <p:ph type="title"/>
          </p:nvPr>
        </p:nvSpPr>
        <p:spPr>
          <a:xfrm>
            <a:off x="838200" y="546100"/>
            <a:ext cx="10515600" cy="1325563"/>
          </a:xfrm>
        </p:spPr>
        <p:txBody>
          <a:bodyPr/>
          <a:lstStyle/>
          <a:p>
            <a:r>
              <a:rPr lang="tr-TR" b="1" dirty="0">
                <a:solidFill>
                  <a:srgbClr val="FF0000"/>
                </a:solidFill>
              </a:rPr>
              <a:t>Misyon</a:t>
            </a:r>
          </a:p>
        </p:txBody>
      </p:sp>
      <p:sp>
        <p:nvSpPr>
          <p:cNvPr id="3" name="İçerik Yer Tutucusu 2">
            <a:extLst>
              <a:ext uri="{FF2B5EF4-FFF2-40B4-BE49-F238E27FC236}">
                <a16:creationId xmlns:a16="http://schemas.microsoft.com/office/drawing/2014/main" id="{1298025B-BD56-479C-824A-0BD0C573561A}"/>
              </a:ext>
            </a:extLst>
          </p:cNvPr>
          <p:cNvSpPr>
            <a:spLocks noGrp="1"/>
          </p:cNvSpPr>
          <p:nvPr>
            <p:ph idx="1"/>
          </p:nvPr>
        </p:nvSpPr>
        <p:spPr>
          <a:xfrm>
            <a:off x="838200" y="2076449"/>
            <a:ext cx="10515600" cy="4100513"/>
          </a:xfrm>
        </p:spPr>
        <p:txBody>
          <a:bodyPr/>
          <a:lstStyle/>
          <a:p>
            <a:pPr marL="0" indent="0" algn="just">
              <a:lnSpc>
                <a:spcPct val="150000"/>
              </a:lnSpc>
              <a:buNone/>
            </a:pPr>
            <a:r>
              <a:rPr lang="tr-TR" dirty="0"/>
              <a:t>Bilim ve teknoloji den faydalanarak ilgili kurum ve kuruluşlarla işbirliği içinde iş sağlığı ve güvenliği alanında hizmet sunmak, iş sağlığı ve güvenliği ile ilgili eğitim, uygulama ve araştırma faaliyetleri yapmak ve bu alanda nitelikli insan gücünün yetişmesine imkan sağlamaktır.</a:t>
            </a:r>
          </a:p>
        </p:txBody>
      </p:sp>
    </p:spTree>
    <p:extLst>
      <p:ext uri="{BB962C8B-B14F-4D97-AF65-F5344CB8AC3E}">
        <p14:creationId xmlns:p14="http://schemas.microsoft.com/office/powerpoint/2010/main" val="337601260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29C677-E44D-45E9-BED3-80A708C2EA37}"/>
              </a:ext>
            </a:extLst>
          </p:cNvPr>
          <p:cNvSpPr>
            <a:spLocks noGrp="1"/>
          </p:cNvSpPr>
          <p:nvPr>
            <p:ph type="title"/>
          </p:nvPr>
        </p:nvSpPr>
        <p:spPr>
          <a:xfrm>
            <a:off x="838200" y="681038"/>
            <a:ext cx="10515600" cy="1325563"/>
          </a:xfrm>
        </p:spPr>
        <p:txBody>
          <a:bodyPr/>
          <a:lstStyle/>
          <a:p>
            <a:r>
              <a:rPr lang="tr-TR" b="1" dirty="0">
                <a:solidFill>
                  <a:srgbClr val="FF0000"/>
                </a:solidFill>
              </a:rPr>
              <a:t>Vizyon</a:t>
            </a:r>
          </a:p>
        </p:txBody>
      </p:sp>
      <p:sp>
        <p:nvSpPr>
          <p:cNvPr id="3" name="İçerik Yer Tutucusu 2">
            <a:extLst>
              <a:ext uri="{FF2B5EF4-FFF2-40B4-BE49-F238E27FC236}">
                <a16:creationId xmlns:a16="http://schemas.microsoft.com/office/drawing/2014/main" id="{7DA61889-FB87-43F4-A9AD-69BFCA3DC4BD}"/>
              </a:ext>
            </a:extLst>
          </p:cNvPr>
          <p:cNvSpPr>
            <a:spLocks noGrp="1"/>
          </p:cNvSpPr>
          <p:nvPr>
            <p:ph idx="1"/>
          </p:nvPr>
        </p:nvSpPr>
        <p:spPr>
          <a:xfrm>
            <a:off x="838200" y="2006601"/>
            <a:ext cx="10515600" cy="4170361"/>
          </a:xfrm>
        </p:spPr>
        <p:txBody>
          <a:bodyPr/>
          <a:lstStyle/>
          <a:p>
            <a:pPr marL="0" indent="0" algn="just">
              <a:lnSpc>
                <a:spcPct val="150000"/>
              </a:lnSpc>
              <a:buNone/>
            </a:pPr>
            <a:r>
              <a:rPr lang="tr-TR" dirty="0"/>
              <a:t>Ulusal ve uluslararası işbirliği ile yapılacak çalışmalarla ülkemizde iş sağlığı ve güvenliği eğitim uygulama ve araştırma seviyesini yükselmesini sağlamak ve bu alanda en yüksek seviyeye gelmektir.</a:t>
            </a:r>
          </a:p>
        </p:txBody>
      </p:sp>
    </p:spTree>
    <p:extLst>
      <p:ext uri="{BB962C8B-B14F-4D97-AF65-F5344CB8AC3E}">
        <p14:creationId xmlns:p14="http://schemas.microsoft.com/office/powerpoint/2010/main" val="135606456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9A64DE-DA64-40AC-925F-BC91E780CABB}"/>
              </a:ext>
            </a:extLst>
          </p:cNvPr>
          <p:cNvSpPr>
            <a:spLocks noGrp="1"/>
          </p:cNvSpPr>
          <p:nvPr>
            <p:ph type="title"/>
          </p:nvPr>
        </p:nvSpPr>
        <p:spPr>
          <a:xfrm>
            <a:off x="838200" y="527050"/>
            <a:ext cx="10515600" cy="1325563"/>
          </a:xfrm>
        </p:spPr>
        <p:txBody>
          <a:bodyPr/>
          <a:lstStyle/>
          <a:p>
            <a:r>
              <a:rPr lang="tr-TR" b="1" dirty="0">
                <a:solidFill>
                  <a:srgbClr val="FF0000"/>
                </a:solidFill>
              </a:rPr>
              <a:t>Amaç</a:t>
            </a:r>
          </a:p>
        </p:txBody>
      </p:sp>
      <p:sp>
        <p:nvSpPr>
          <p:cNvPr id="3" name="İçerik Yer Tutucusu 2">
            <a:extLst>
              <a:ext uri="{FF2B5EF4-FFF2-40B4-BE49-F238E27FC236}">
                <a16:creationId xmlns:a16="http://schemas.microsoft.com/office/drawing/2014/main" id="{9605C052-F2AF-48D9-9DB4-F86DA31E90FA}"/>
              </a:ext>
            </a:extLst>
          </p:cNvPr>
          <p:cNvSpPr>
            <a:spLocks noGrp="1"/>
          </p:cNvSpPr>
          <p:nvPr>
            <p:ph idx="1"/>
          </p:nvPr>
        </p:nvSpPr>
        <p:spPr>
          <a:xfrm>
            <a:off x="838200" y="1762125"/>
            <a:ext cx="10515600" cy="4414837"/>
          </a:xfrm>
        </p:spPr>
        <p:txBody>
          <a:bodyPr>
            <a:normAutofit fontScale="92500" lnSpcReduction="10000"/>
          </a:bodyPr>
          <a:lstStyle/>
          <a:p>
            <a:pPr marL="0" indent="0" algn="just">
              <a:lnSpc>
                <a:spcPct val="160000"/>
              </a:lnSpc>
              <a:buNone/>
            </a:pPr>
            <a:r>
              <a:rPr lang="tr-TR" dirty="0"/>
              <a:t>Çalışma ve Sosyal Güvenlik Bakanlığı, kamu kesimi ve özel kuruluşlar, akademik ve bilimsel kurumlar, dernek, vakıf ve benzeri sivil toplum örgütleri ile yurt dışında benzeri kurum ve kuruluşlar ile iş sağlığı ve güvenliği ile ilgili her alanda, toplumda farkındalık yaratacak ve süreklilik sağlayacak eğitim, bilimsel araştırma, uygulama, inceleme, klinik uygulama çalışmaları ve yayın yapmak, </a:t>
            </a:r>
            <a:r>
              <a:rPr lang="tr-TR" dirty="0" err="1"/>
              <a:t>çalıştay</a:t>
            </a:r>
            <a:r>
              <a:rPr lang="tr-TR" dirty="0"/>
              <a:t>, kongre, konferans gibi etkinlikler düzenlemek, danışmanlık hizmeti ve proje yürütücülüğü hizmeti vermektir.</a:t>
            </a:r>
          </a:p>
        </p:txBody>
      </p:sp>
    </p:spTree>
    <p:extLst>
      <p:ext uri="{BB962C8B-B14F-4D97-AF65-F5344CB8AC3E}">
        <p14:creationId xmlns:p14="http://schemas.microsoft.com/office/powerpoint/2010/main" val="95626507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40D4EA-3DAC-40DF-BD63-4AEC4EE501BB}"/>
              </a:ext>
            </a:extLst>
          </p:cNvPr>
          <p:cNvSpPr>
            <a:spLocks noGrp="1"/>
          </p:cNvSpPr>
          <p:nvPr>
            <p:ph type="title"/>
          </p:nvPr>
        </p:nvSpPr>
        <p:spPr>
          <a:xfrm>
            <a:off x="838200" y="279400"/>
            <a:ext cx="10515600" cy="1325563"/>
          </a:xfrm>
        </p:spPr>
        <p:txBody>
          <a:bodyPr/>
          <a:lstStyle/>
          <a:p>
            <a:r>
              <a:rPr lang="tr-TR" b="1" dirty="0">
                <a:solidFill>
                  <a:srgbClr val="FF0000"/>
                </a:solidFill>
              </a:rPr>
              <a:t>Merkezin Faaliyet Alanları</a:t>
            </a:r>
          </a:p>
        </p:txBody>
      </p:sp>
      <p:sp>
        <p:nvSpPr>
          <p:cNvPr id="3" name="İçerik Yer Tutucusu 2">
            <a:extLst>
              <a:ext uri="{FF2B5EF4-FFF2-40B4-BE49-F238E27FC236}">
                <a16:creationId xmlns:a16="http://schemas.microsoft.com/office/drawing/2014/main" id="{A08864CF-D34A-4BD1-ACB2-74A4FFC7E183}"/>
              </a:ext>
            </a:extLst>
          </p:cNvPr>
          <p:cNvSpPr>
            <a:spLocks noGrp="1"/>
          </p:cNvSpPr>
          <p:nvPr>
            <p:ph idx="1"/>
          </p:nvPr>
        </p:nvSpPr>
        <p:spPr>
          <a:xfrm>
            <a:off x="838200" y="1538288"/>
            <a:ext cx="10248900" cy="5167312"/>
          </a:xfrm>
        </p:spPr>
        <p:txBody>
          <a:bodyPr>
            <a:normAutofit fontScale="70000" lnSpcReduction="20000"/>
          </a:bodyPr>
          <a:lstStyle/>
          <a:p>
            <a:pPr marL="514350" indent="-514350" algn="just">
              <a:lnSpc>
                <a:spcPct val="170000"/>
              </a:lnSpc>
              <a:buFont typeface="+mj-lt"/>
              <a:buAutoNum type="arabicPeriod"/>
            </a:pPr>
            <a:r>
              <a:rPr lang="tr-TR" dirty="0"/>
              <a:t>Yurt içinde ve yurt dışında, iş sağlığı ve güvenliği ve meslek hastalıkları ile ilgili her konuda bilimsel araştırma, uygulama ve inceleme yapmak, klinik uygulama ve halk sağlığı çalışmalarında bulunmak, yapılmakta olan bu gibi çalışmalara katılmak ve desteklemek.</a:t>
            </a:r>
          </a:p>
          <a:p>
            <a:pPr marL="514350" indent="-514350" algn="just">
              <a:lnSpc>
                <a:spcPct val="170000"/>
              </a:lnSpc>
              <a:buFont typeface="+mj-lt"/>
              <a:buAutoNum type="arabicPeriod"/>
            </a:pPr>
            <a:r>
              <a:rPr lang="tr-TR" dirty="0"/>
              <a:t>İş sağlığı ve güvenliği, meslek hastalıkları ve halk sağlığı konusunda ulusal ve uluslararası düzeyde kurs, seminer, konferans, kongre, sempozyum ve benzeri bilimsel etkinlikler düzenlemek.</a:t>
            </a:r>
          </a:p>
          <a:p>
            <a:pPr marL="514350" indent="-514350" algn="just">
              <a:lnSpc>
                <a:spcPct val="170000"/>
              </a:lnSpc>
              <a:buFont typeface="+mj-lt"/>
              <a:buAutoNum type="arabicPeriod"/>
            </a:pPr>
            <a:r>
              <a:rPr lang="tr-TR" dirty="0"/>
              <a:t>Faaliyet alanı kapsamında üniversitelerde lisans ve lisansüstü, tıpta uzmanlık ve tıpta yan dal uzmanlığı düzeylerinde sürdürülen iş sağlığı ve güvenliği ve meslek hastalıkları ile ilgili eğitim çalışmalarını desteklemek, bu eğitim programlarına yönelik uygulama ve araştırma olanakları sağlamak.</a:t>
            </a:r>
          </a:p>
        </p:txBody>
      </p:sp>
    </p:spTree>
    <p:extLst>
      <p:ext uri="{BB962C8B-B14F-4D97-AF65-F5344CB8AC3E}">
        <p14:creationId xmlns:p14="http://schemas.microsoft.com/office/powerpoint/2010/main" val="20549528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B075D8-5A35-4B2D-8BCB-4939167BCDFF}"/>
              </a:ext>
            </a:extLst>
          </p:cNvPr>
          <p:cNvSpPr>
            <a:spLocks noGrp="1"/>
          </p:cNvSpPr>
          <p:nvPr>
            <p:ph type="title"/>
          </p:nvPr>
        </p:nvSpPr>
        <p:spPr>
          <a:xfrm>
            <a:off x="838200" y="266699"/>
            <a:ext cx="10515600" cy="1325563"/>
          </a:xfrm>
        </p:spPr>
        <p:txBody>
          <a:bodyPr/>
          <a:lstStyle/>
          <a:p>
            <a:r>
              <a:rPr lang="tr-TR" b="1" dirty="0">
                <a:solidFill>
                  <a:srgbClr val="FF0000"/>
                </a:solidFill>
              </a:rPr>
              <a:t>Merkezin Faaliyet Alanları</a:t>
            </a:r>
            <a:endParaRPr lang="tr-TR" dirty="0"/>
          </a:p>
        </p:txBody>
      </p:sp>
      <p:sp>
        <p:nvSpPr>
          <p:cNvPr id="3" name="İçerik Yer Tutucusu 2">
            <a:extLst>
              <a:ext uri="{FF2B5EF4-FFF2-40B4-BE49-F238E27FC236}">
                <a16:creationId xmlns:a16="http://schemas.microsoft.com/office/drawing/2014/main" id="{0215B883-FDE3-49A1-9BC5-72F1265A89F1}"/>
              </a:ext>
            </a:extLst>
          </p:cNvPr>
          <p:cNvSpPr>
            <a:spLocks noGrp="1"/>
          </p:cNvSpPr>
          <p:nvPr>
            <p:ph idx="1"/>
          </p:nvPr>
        </p:nvSpPr>
        <p:spPr>
          <a:xfrm>
            <a:off x="838200" y="1438277"/>
            <a:ext cx="10153650" cy="5000624"/>
          </a:xfrm>
        </p:spPr>
        <p:txBody>
          <a:bodyPr>
            <a:normAutofit fontScale="70000" lnSpcReduction="20000"/>
          </a:bodyPr>
          <a:lstStyle/>
          <a:p>
            <a:pPr marL="514350" indent="-514350" algn="just">
              <a:lnSpc>
                <a:spcPct val="170000"/>
              </a:lnSpc>
              <a:buFont typeface="+mj-lt"/>
              <a:buAutoNum type="arabicPeriod" startAt="4"/>
            </a:pPr>
            <a:r>
              <a:rPr lang="tr-TR" dirty="0"/>
              <a:t>İş sağlığı ve güvenliği ve meslek hastalıkları konularında işçiler, işverenler ve temsilcileri ile bu alanda çalışan profesyonellere yönelik eğitim programları düzenlemek.</a:t>
            </a:r>
          </a:p>
          <a:p>
            <a:pPr marL="514350" indent="-514350" algn="just">
              <a:lnSpc>
                <a:spcPct val="170000"/>
              </a:lnSpc>
              <a:buFont typeface="+mj-lt"/>
              <a:buAutoNum type="arabicPeriod" startAt="4"/>
            </a:pPr>
            <a:r>
              <a:rPr lang="tr-TR" dirty="0"/>
              <a:t>Üniversite sanayi iş birliği çalışmalarına katkıda bulunmak, farklı kurum, kuruluş ve işyerlerinin iş sağlığı ve güvenliği ve meslek hastalıkları alanındaki hizmet sunumu, inceleme, araştırma, proje, danışmanlık taleplerini karşılamak, bu konularda faaliyet sürdüren Üniversite birimleri arasında koordinasyon ve organizasyon çalışmalarını sürdürmek.</a:t>
            </a:r>
          </a:p>
          <a:p>
            <a:pPr marL="514350" indent="-514350" algn="just">
              <a:lnSpc>
                <a:spcPct val="170000"/>
              </a:lnSpc>
              <a:buFont typeface="+mj-lt"/>
              <a:buAutoNum type="arabicPeriod" startAt="4"/>
            </a:pPr>
            <a:r>
              <a:rPr lang="tr-TR" dirty="0"/>
              <a:t>İş sağlığı ve güvenliği ve meslek hastalıkları konusunda kamuoyu oluşmasına ve bilinçlenmesine ve çalışanların sağlık ve güvenliklerinin korunmasına katkıda bulunmak.</a:t>
            </a:r>
          </a:p>
        </p:txBody>
      </p:sp>
    </p:spTree>
    <p:extLst>
      <p:ext uri="{BB962C8B-B14F-4D97-AF65-F5344CB8AC3E}">
        <p14:creationId xmlns:p14="http://schemas.microsoft.com/office/powerpoint/2010/main" val="36796414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88D2B3-CB7A-41BB-8E6D-5BD97B08237B}"/>
              </a:ext>
            </a:extLst>
          </p:cNvPr>
          <p:cNvSpPr>
            <a:spLocks noGrp="1"/>
          </p:cNvSpPr>
          <p:nvPr>
            <p:ph type="title"/>
          </p:nvPr>
        </p:nvSpPr>
        <p:spPr/>
        <p:txBody>
          <a:bodyPr/>
          <a:lstStyle/>
          <a:p>
            <a:r>
              <a:rPr lang="tr-TR" b="1" dirty="0">
                <a:solidFill>
                  <a:srgbClr val="FF0000"/>
                </a:solidFill>
              </a:rPr>
              <a:t>Merkezin Faaliyet Alanları</a:t>
            </a:r>
            <a:endParaRPr lang="tr-TR" dirty="0"/>
          </a:p>
        </p:txBody>
      </p:sp>
      <p:sp>
        <p:nvSpPr>
          <p:cNvPr id="3" name="İçerik Yer Tutucusu 2">
            <a:extLst>
              <a:ext uri="{FF2B5EF4-FFF2-40B4-BE49-F238E27FC236}">
                <a16:creationId xmlns:a16="http://schemas.microsoft.com/office/drawing/2014/main" id="{16539CCA-7B18-4B69-B298-4FD985BAA9A8}"/>
              </a:ext>
            </a:extLst>
          </p:cNvPr>
          <p:cNvSpPr>
            <a:spLocks noGrp="1"/>
          </p:cNvSpPr>
          <p:nvPr>
            <p:ph idx="1"/>
          </p:nvPr>
        </p:nvSpPr>
        <p:spPr>
          <a:xfrm>
            <a:off x="838200" y="1614488"/>
            <a:ext cx="10353675" cy="5032375"/>
          </a:xfrm>
        </p:spPr>
        <p:txBody>
          <a:bodyPr>
            <a:normAutofit fontScale="70000" lnSpcReduction="20000"/>
          </a:bodyPr>
          <a:lstStyle/>
          <a:p>
            <a:pPr marL="514350" indent="-514350" algn="just">
              <a:lnSpc>
                <a:spcPct val="170000"/>
              </a:lnSpc>
              <a:buFont typeface="+mj-lt"/>
              <a:buAutoNum type="arabicPeriod" startAt="8"/>
            </a:pPr>
            <a:r>
              <a:rPr lang="tr-TR" dirty="0"/>
              <a:t>İlgili mevzuat kapsamında iş sağlığı ve güvenliği ve meslek hastalıkları konularında hizmet sunumu yapacak birimlerin oluşturulmasına, sürdürülmesine ve koordinasyonuna katkıda bulunmak, bu birimlerin yürüttüğü hizmetlerin denetim ve koordinasyonunu sağlamak, bu birimlerde yürütülecek hizmetlerin etkin şekilde yürütülmesi için Rektöre veya ilgili rektör yardımcısına danışmanlık yapmak.</a:t>
            </a:r>
          </a:p>
          <a:p>
            <a:pPr marL="514350" indent="-514350" algn="just">
              <a:lnSpc>
                <a:spcPct val="170000"/>
              </a:lnSpc>
              <a:buFont typeface="+mj-lt"/>
              <a:buAutoNum type="arabicPeriod" startAt="8"/>
            </a:pPr>
            <a:r>
              <a:rPr lang="tr-TR" dirty="0"/>
              <a:t>Ülkenin iş sağlığı ve güvenliği ve meslek hastalıkları alanında istihdam edilecek eleman ihtiyacını karşılamak üzere; ilgili mevzuat hükümleri çerçevesinde yetkili kurumun sertifikalandıracağı kursları açmak.</a:t>
            </a:r>
          </a:p>
          <a:p>
            <a:pPr marL="514350" indent="-514350" algn="just">
              <a:lnSpc>
                <a:spcPct val="170000"/>
              </a:lnSpc>
              <a:buFont typeface="+mj-lt"/>
              <a:buAutoNum type="arabicPeriod" startAt="8"/>
            </a:pPr>
            <a:r>
              <a:rPr lang="tr-TR" dirty="0"/>
              <a:t>Çalışma alanlarına uygun laboratuvar kurmak, araştırma ve uygulama birimleri için gerekli taşınır ve taşınmazları sevk ve idare etmek.</a:t>
            </a:r>
          </a:p>
        </p:txBody>
      </p:sp>
    </p:spTree>
    <p:extLst>
      <p:ext uri="{BB962C8B-B14F-4D97-AF65-F5344CB8AC3E}">
        <p14:creationId xmlns:p14="http://schemas.microsoft.com/office/powerpoint/2010/main" val="14120351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1410FC-56AB-45E6-A929-4BCBA9300CE0}"/>
              </a:ext>
            </a:extLst>
          </p:cNvPr>
          <p:cNvSpPr>
            <a:spLocks noGrp="1"/>
          </p:cNvSpPr>
          <p:nvPr>
            <p:ph type="title"/>
          </p:nvPr>
        </p:nvSpPr>
        <p:spPr/>
        <p:txBody>
          <a:bodyPr/>
          <a:lstStyle/>
          <a:p>
            <a:r>
              <a:rPr lang="tr-TR" b="1" dirty="0">
                <a:solidFill>
                  <a:srgbClr val="FF0000"/>
                </a:solidFill>
              </a:rPr>
              <a:t>Merkezin Faaliyet Alanları</a:t>
            </a:r>
          </a:p>
        </p:txBody>
      </p:sp>
      <p:sp>
        <p:nvSpPr>
          <p:cNvPr id="3" name="İçerik Yer Tutucusu 2">
            <a:extLst>
              <a:ext uri="{FF2B5EF4-FFF2-40B4-BE49-F238E27FC236}">
                <a16:creationId xmlns:a16="http://schemas.microsoft.com/office/drawing/2014/main" id="{C078F6FC-F2D2-40D6-8B87-C51D837F1DA6}"/>
              </a:ext>
            </a:extLst>
          </p:cNvPr>
          <p:cNvSpPr>
            <a:spLocks noGrp="1"/>
          </p:cNvSpPr>
          <p:nvPr>
            <p:ph idx="1"/>
          </p:nvPr>
        </p:nvSpPr>
        <p:spPr>
          <a:xfrm>
            <a:off x="838200" y="1485900"/>
            <a:ext cx="10410825" cy="5267325"/>
          </a:xfrm>
        </p:spPr>
        <p:txBody>
          <a:bodyPr>
            <a:normAutofit fontScale="77500" lnSpcReduction="20000"/>
          </a:bodyPr>
          <a:lstStyle/>
          <a:p>
            <a:pPr marL="514350" indent="-514350" algn="just">
              <a:lnSpc>
                <a:spcPct val="170000"/>
              </a:lnSpc>
              <a:buFont typeface="+mj-lt"/>
              <a:buAutoNum type="arabicPeriod" startAt="11"/>
            </a:pPr>
            <a:r>
              <a:rPr lang="tr-TR" dirty="0"/>
              <a:t>Merkezin amacına uygun olarak basılı ve görsel yayın yapmak, iş sağlığı ve güvenliği konusunda gelişme ve yayınların izlenebilmesi için internet sayfası, kitaplık ve dokümantasyon merkezi oluşturmak.</a:t>
            </a:r>
          </a:p>
          <a:p>
            <a:pPr marL="514350" indent="-514350" algn="just">
              <a:lnSpc>
                <a:spcPct val="170000"/>
              </a:lnSpc>
              <a:buFont typeface="+mj-lt"/>
              <a:buAutoNum type="arabicPeriod" startAt="11"/>
            </a:pPr>
            <a:r>
              <a:rPr lang="tr-TR" dirty="0"/>
              <a:t>İş sağlığı ve güvenliği alanında faaliyet gösteren kurum ve kuruluşlarla çalışmalar sürdürmek ve bunların çalışmalarına katkıda bulunmak.</a:t>
            </a:r>
          </a:p>
          <a:p>
            <a:pPr marL="514350" indent="-514350" algn="just">
              <a:lnSpc>
                <a:spcPct val="170000"/>
              </a:lnSpc>
              <a:buFont typeface="+mj-lt"/>
              <a:buAutoNum type="arabicPeriod" startAt="11"/>
            </a:pPr>
            <a:r>
              <a:rPr lang="tr-TR" dirty="0"/>
              <a:t>İş sağlığı ve güvenliğinin sağlanması amacıyla Üniversitenin İş Sağlığı ve Güvenliği Koordinatörlüğüne ve birimlerine danışmanlık yapmak, iş sağlığı ve güvenliği koşullarının iyileştirilmesi için önerilerde bulunmak</a:t>
            </a:r>
          </a:p>
          <a:p>
            <a:pPr marL="514350" indent="-514350" algn="just">
              <a:lnSpc>
                <a:spcPct val="170000"/>
              </a:lnSpc>
              <a:buFont typeface="+mj-lt"/>
              <a:buAutoNum type="arabicPeriod" startAt="11"/>
            </a:pPr>
            <a:r>
              <a:rPr lang="tr-TR" dirty="0"/>
              <a:t>Merkezin amacına uygun diğer çalışmaları yapmak.</a:t>
            </a:r>
          </a:p>
        </p:txBody>
      </p:sp>
    </p:spTree>
    <p:extLst>
      <p:ext uri="{BB962C8B-B14F-4D97-AF65-F5344CB8AC3E}">
        <p14:creationId xmlns:p14="http://schemas.microsoft.com/office/powerpoint/2010/main" val="8384675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628</TotalTime>
  <Words>1374</Words>
  <Application>Microsoft Office PowerPoint</Application>
  <PresentationFormat>Geniş ekran</PresentationFormat>
  <Paragraphs>152</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Source Sans Pro</vt:lpstr>
      <vt:lpstr>Wingdings</vt:lpstr>
      <vt:lpstr>Office Teması</vt:lpstr>
      <vt:lpstr>ÇANAKKALE ONSEKİZ MART ÜNİVERSİTESİ İŞ SAĞLIĞI VE GÜVENLİĞİ EĞİTİM UYGULAMA VE ARAŞTIRMA MERKEZİ</vt:lpstr>
      <vt:lpstr>Kuruluş</vt:lpstr>
      <vt:lpstr>Misyon</vt:lpstr>
      <vt:lpstr>Vizyon</vt:lpstr>
      <vt:lpstr>Amaç</vt:lpstr>
      <vt:lpstr>Merkezin Faaliyet Alanları</vt:lpstr>
      <vt:lpstr>Merkezin Faaliyet Alanları</vt:lpstr>
      <vt:lpstr>Merkezin Faaliyet Alanları</vt:lpstr>
      <vt:lpstr>Merkezin Faaliyet Alanları</vt:lpstr>
      <vt:lpstr>Yönetim Organları</vt:lpstr>
      <vt:lpstr>Yönetim Kurulu</vt:lpstr>
      <vt:lpstr>BİRİMLER</vt:lpstr>
      <vt:lpstr>İç Paydaşlar</vt:lpstr>
      <vt:lpstr>Dış Paydaşlar</vt:lpstr>
      <vt:lpstr>Merkez Bünyesinde Yapılan Bilimsel Makaleler</vt:lpstr>
      <vt:lpstr>Merkez Bünyesinde Yazılan Projeler</vt:lpstr>
      <vt:lpstr>Merkez Bünyesinde Yazılan Projeler</vt:lpstr>
      <vt:lpstr>Merkez Bünyesinde Yazılan Projeler</vt:lpstr>
      <vt:lpstr>Merkez Öncülüğünde Kongre </vt:lpstr>
      <vt:lpstr>Merkez Öncülüğünde Kongre </vt:lpstr>
      <vt:lpstr>İş Sağlığı ve Güvenliği Profesyonellerinin Eğitimi</vt:lpstr>
      <vt:lpstr>Özet</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ÇANAKKALE ONSEKİZ MART ÜNİVERSİTESİ İŞ SAĞLIĞI VE GÜVENLİĞİ EĞİTİM UYGULAMA VE ARAŞTIRMA MERKEZİ</dc:title>
  <dc:creator>Asus</dc:creator>
  <cp:lastModifiedBy>Windows Kullanıcısı</cp:lastModifiedBy>
  <cp:revision>64</cp:revision>
  <dcterms:created xsi:type="dcterms:W3CDTF">2021-08-26T08:07:15Z</dcterms:created>
  <dcterms:modified xsi:type="dcterms:W3CDTF">2021-10-27T12:12:22Z</dcterms:modified>
</cp:coreProperties>
</file>