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8" r:id="rId3"/>
    <p:sldId id="259" r:id="rId4"/>
    <p:sldId id="260" r:id="rId5"/>
    <p:sldId id="261" r:id="rId6"/>
    <p:sldId id="262" r:id="rId7"/>
    <p:sldId id="263" r:id="rId8"/>
    <p:sldId id="265" r:id="rId9"/>
    <p:sldId id="266"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1315"/>
  </p:normalViewPr>
  <p:slideViewPr>
    <p:cSldViewPr snapToGrid="0" snapToObjects="1">
      <p:cViewPr varScale="1">
        <p:scale>
          <a:sx n="96" d="100"/>
          <a:sy n="96" d="100"/>
        </p:scale>
        <p:origin x="15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D3223-928A-284C-B433-D02F9B5D4574}" type="datetimeFigureOut">
              <a:rPr lang="tr-TR" smtClean="0"/>
              <a:t>1.11.2021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B23AC-7CA3-B84C-B9A3-46F27D1FDD1D}" type="slidenum">
              <a:rPr lang="tr-TR" smtClean="0"/>
              <a:t>‹#›</a:t>
            </a:fld>
            <a:endParaRPr lang="tr-TR"/>
          </a:p>
        </p:txBody>
      </p:sp>
    </p:spTree>
    <p:extLst>
      <p:ext uri="{BB962C8B-B14F-4D97-AF65-F5344CB8AC3E}">
        <p14:creationId xmlns:p14="http://schemas.microsoft.com/office/powerpoint/2010/main" val="2138202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BAB23AC-7CA3-B84C-B9A3-46F27D1FDD1D}" type="slidenum">
              <a:rPr lang="tr-TR" smtClean="0"/>
              <a:t>2</a:t>
            </a:fld>
            <a:endParaRPr lang="tr-TR"/>
          </a:p>
        </p:txBody>
      </p:sp>
    </p:spTree>
    <p:extLst>
      <p:ext uri="{BB962C8B-B14F-4D97-AF65-F5344CB8AC3E}">
        <p14:creationId xmlns:p14="http://schemas.microsoft.com/office/powerpoint/2010/main" val="3976223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BAB23AC-7CA3-B84C-B9A3-46F27D1FDD1D}" type="slidenum">
              <a:rPr lang="tr-TR" smtClean="0"/>
              <a:t>3</a:t>
            </a:fld>
            <a:endParaRPr lang="tr-TR"/>
          </a:p>
        </p:txBody>
      </p:sp>
    </p:spTree>
    <p:extLst>
      <p:ext uri="{BB962C8B-B14F-4D97-AF65-F5344CB8AC3E}">
        <p14:creationId xmlns:p14="http://schemas.microsoft.com/office/powerpoint/2010/main" val="3615384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BAB23AC-7CA3-B84C-B9A3-46F27D1FDD1D}" type="slidenum">
              <a:rPr lang="tr-TR" smtClean="0"/>
              <a:t>4</a:t>
            </a:fld>
            <a:endParaRPr lang="tr-TR"/>
          </a:p>
        </p:txBody>
      </p:sp>
    </p:spTree>
    <p:extLst>
      <p:ext uri="{BB962C8B-B14F-4D97-AF65-F5344CB8AC3E}">
        <p14:creationId xmlns:p14="http://schemas.microsoft.com/office/powerpoint/2010/main" val="1902448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BAB23AC-7CA3-B84C-B9A3-46F27D1FDD1D}" type="slidenum">
              <a:rPr lang="tr-TR" smtClean="0"/>
              <a:t>5</a:t>
            </a:fld>
            <a:endParaRPr lang="tr-TR"/>
          </a:p>
        </p:txBody>
      </p:sp>
    </p:spTree>
    <p:extLst>
      <p:ext uri="{BB962C8B-B14F-4D97-AF65-F5344CB8AC3E}">
        <p14:creationId xmlns:p14="http://schemas.microsoft.com/office/powerpoint/2010/main" val="80727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BAB23AC-7CA3-B84C-B9A3-46F27D1FDD1D}" type="slidenum">
              <a:rPr lang="tr-TR" smtClean="0"/>
              <a:t>6</a:t>
            </a:fld>
            <a:endParaRPr lang="tr-TR"/>
          </a:p>
        </p:txBody>
      </p:sp>
    </p:spTree>
    <p:extLst>
      <p:ext uri="{BB962C8B-B14F-4D97-AF65-F5344CB8AC3E}">
        <p14:creationId xmlns:p14="http://schemas.microsoft.com/office/powerpoint/2010/main" val="3781302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BAB23AC-7CA3-B84C-B9A3-46F27D1FDD1D}" type="slidenum">
              <a:rPr lang="tr-TR" smtClean="0"/>
              <a:t>7</a:t>
            </a:fld>
            <a:endParaRPr lang="tr-TR"/>
          </a:p>
        </p:txBody>
      </p:sp>
    </p:spTree>
    <p:extLst>
      <p:ext uri="{BB962C8B-B14F-4D97-AF65-F5344CB8AC3E}">
        <p14:creationId xmlns:p14="http://schemas.microsoft.com/office/powerpoint/2010/main" val="9350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BAB23AC-7CA3-B84C-B9A3-46F27D1FDD1D}" type="slidenum">
              <a:rPr lang="tr-TR" smtClean="0"/>
              <a:t>8</a:t>
            </a:fld>
            <a:endParaRPr lang="tr-TR"/>
          </a:p>
        </p:txBody>
      </p:sp>
    </p:spTree>
    <p:extLst>
      <p:ext uri="{BB962C8B-B14F-4D97-AF65-F5344CB8AC3E}">
        <p14:creationId xmlns:p14="http://schemas.microsoft.com/office/powerpoint/2010/main" val="3157221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BAB23AC-7CA3-B84C-B9A3-46F27D1FDD1D}" type="slidenum">
              <a:rPr lang="tr-TR" smtClean="0"/>
              <a:t>9</a:t>
            </a:fld>
            <a:endParaRPr lang="tr-TR"/>
          </a:p>
        </p:txBody>
      </p:sp>
    </p:spTree>
    <p:extLst>
      <p:ext uri="{BB962C8B-B14F-4D97-AF65-F5344CB8AC3E}">
        <p14:creationId xmlns:p14="http://schemas.microsoft.com/office/powerpoint/2010/main" val="275441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B68D535-C174-494F-8B7D-F0FECD0684A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A2C571F-A9A5-FF4A-AD37-B22AFB317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BBE2A55-75A4-024E-B92F-792C372DE139}"/>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5" name="Alt Bilgi Yer Tutucusu 4">
            <a:extLst>
              <a:ext uri="{FF2B5EF4-FFF2-40B4-BE49-F238E27FC236}">
                <a16:creationId xmlns:a16="http://schemas.microsoft.com/office/drawing/2014/main" id="{8ED5E0AE-01E9-F541-AEFA-DAD36164F6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0B8B1D4-D9C2-9D4D-ABA3-4C9796B7A56E}"/>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2273746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5866C1-9DEF-1E47-A678-DBCB8C6DF97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46B9890-C847-F343-ADED-60EEAABFDFF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226DABD-B847-1F4A-B7DC-88FF9D5993F5}"/>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5" name="Alt Bilgi Yer Tutucusu 4">
            <a:extLst>
              <a:ext uri="{FF2B5EF4-FFF2-40B4-BE49-F238E27FC236}">
                <a16:creationId xmlns:a16="http://schemas.microsoft.com/office/drawing/2014/main" id="{263722FD-0696-8C42-BFA1-B2ACB66016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3DA8781-EB17-504E-84A5-8C745B66F82A}"/>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20187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AEBFDBF-8AED-4C40-A433-C1DA987987A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F3852D1-EB83-8942-A166-7967584930C1}"/>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F8E7B7CA-00CF-3C46-B8DC-525D09E4D45B}"/>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5" name="Alt Bilgi Yer Tutucusu 4">
            <a:extLst>
              <a:ext uri="{FF2B5EF4-FFF2-40B4-BE49-F238E27FC236}">
                <a16:creationId xmlns:a16="http://schemas.microsoft.com/office/drawing/2014/main" id="{11092C88-1704-7441-B75C-F55BC81A372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CCE02B1-EBA2-C648-8F62-4E8DFC3AD251}"/>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1422337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3CD93E7-7D29-E842-9BE4-C054F9B2C33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0EFA554-ACA9-E443-954A-D775002A22A0}"/>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86DE921-ED60-9347-847D-9ED524389FD1}"/>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5" name="Alt Bilgi Yer Tutucusu 4">
            <a:extLst>
              <a:ext uri="{FF2B5EF4-FFF2-40B4-BE49-F238E27FC236}">
                <a16:creationId xmlns:a16="http://schemas.microsoft.com/office/drawing/2014/main" id="{9F9D26D2-7B8E-CC42-BEE0-186C4CB87C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A0B62F-A608-AD4F-8A2B-82D7A595B580}"/>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343436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9B84E97-DD1C-B04D-B1D5-013C5594D8F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3A20B66-C5E7-E746-A2A0-59D2E92430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49394C9-6BE8-A84B-BD76-56881234F833}"/>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5" name="Alt Bilgi Yer Tutucusu 4">
            <a:extLst>
              <a:ext uri="{FF2B5EF4-FFF2-40B4-BE49-F238E27FC236}">
                <a16:creationId xmlns:a16="http://schemas.microsoft.com/office/drawing/2014/main" id="{CE6D1211-0F12-EC43-AE28-D8AF2FECC43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1388597-7C2E-F649-852B-D1FD3F16E82C}"/>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92894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549EFA7-CA5F-7C4D-947A-2FC976F57D4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AA3B97C-B8AF-0C46-86FF-43A9B77DC1BC}"/>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605B3AA1-FFF0-C34B-A96C-A38F6D2DF308}"/>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B643578-842B-BB43-8851-C08EB93A75D2}"/>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6" name="Alt Bilgi Yer Tutucusu 5">
            <a:extLst>
              <a:ext uri="{FF2B5EF4-FFF2-40B4-BE49-F238E27FC236}">
                <a16:creationId xmlns:a16="http://schemas.microsoft.com/office/drawing/2014/main" id="{8DA57D0A-54EC-DD41-8F99-86259789B95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3981DAA-BC44-824A-8FE2-D61000929795}"/>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209597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59072B0-E1E0-1D47-9BD4-858440285A9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4500158-DD9F-914C-9CB0-10BD38DB03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DB36A10-CA0C-B846-9556-F4E576CAF57A}"/>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7936D6E8-4675-4E4F-85AA-14DE2A450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0DADB2CB-CDD0-C147-903F-3437DC2F33D8}"/>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359BA3B8-2D68-5E49-9793-5BFD1188AC46}"/>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8" name="Alt Bilgi Yer Tutucusu 7">
            <a:extLst>
              <a:ext uri="{FF2B5EF4-FFF2-40B4-BE49-F238E27FC236}">
                <a16:creationId xmlns:a16="http://schemas.microsoft.com/office/drawing/2014/main" id="{8D7F1923-A5CB-F44E-8D94-B528391A41F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B697E6E-FAF2-6B41-B9AC-FB6722BDDAC3}"/>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75426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459019-88D5-6E4C-A36A-3E79CB820D8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4CDD116-B29B-214A-95AB-D84E685D3851}"/>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4" name="Alt Bilgi Yer Tutucusu 3">
            <a:extLst>
              <a:ext uri="{FF2B5EF4-FFF2-40B4-BE49-F238E27FC236}">
                <a16:creationId xmlns:a16="http://schemas.microsoft.com/office/drawing/2014/main" id="{D32EAED8-581E-FD44-97D3-D2243E4E180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7FC59AF-5083-3945-A6AD-DE85DD16531D}"/>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375336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1028BB0-3DCE-894E-BC63-C725A8713F0B}"/>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3" name="Alt Bilgi Yer Tutucusu 2">
            <a:extLst>
              <a:ext uri="{FF2B5EF4-FFF2-40B4-BE49-F238E27FC236}">
                <a16:creationId xmlns:a16="http://schemas.microsoft.com/office/drawing/2014/main" id="{45A63582-B062-2040-B33C-745BDF04443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EF359FA-9F0E-B24A-8288-FEC22B510A93}"/>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1270273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66E226-E40B-8741-ACC5-23660D0BBA9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0FA374-8B42-1043-93A7-B2BDD5D4D4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6163B992-2E58-0E49-9B0F-11C7934456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6C68E689-5544-C548-8E69-BF099CC519AB}"/>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6" name="Alt Bilgi Yer Tutucusu 5">
            <a:extLst>
              <a:ext uri="{FF2B5EF4-FFF2-40B4-BE49-F238E27FC236}">
                <a16:creationId xmlns:a16="http://schemas.microsoft.com/office/drawing/2014/main" id="{0DA5CF4D-7B68-764C-9398-A2B3963559F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9316864-4911-3741-957F-3E48430AAF0B}"/>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5195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4612D7-7624-9C41-A463-C0846B5110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103DA54-12E2-EC4B-A01E-C444123FD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D17CC24-606E-6E4B-A589-B93DFFAD9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2BCD4D95-7C30-9640-BCEA-ACC1DA98B908}"/>
              </a:ext>
            </a:extLst>
          </p:cNvPr>
          <p:cNvSpPr>
            <a:spLocks noGrp="1"/>
          </p:cNvSpPr>
          <p:nvPr>
            <p:ph type="dt" sz="half" idx="10"/>
          </p:nvPr>
        </p:nvSpPr>
        <p:spPr/>
        <p:txBody>
          <a:bodyPr/>
          <a:lstStyle/>
          <a:p>
            <a:fld id="{36836AD0-B8E2-3A47-A315-1FA09862C3BE}" type="datetimeFigureOut">
              <a:rPr lang="tr-TR" smtClean="0"/>
              <a:t>1.11.2021</a:t>
            </a:fld>
            <a:endParaRPr lang="tr-TR"/>
          </a:p>
        </p:txBody>
      </p:sp>
      <p:sp>
        <p:nvSpPr>
          <p:cNvPr id="6" name="Alt Bilgi Yer Tutucusu 5">
            <a:extLst>
              <a:ext uri="{FF2B5EF4-FFF2-40B4-BE49-F238E27FC236}">
                <a16:creationId xmlns:a16="http://schemas.microsoft.com/office/drawing/2014/main" id="{6AA518C2-B510-924B-98A7-DEA9B48D1D4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E7BF0CF-6882-8C4C-8793-E7ADB982661F}"/>
              </a:ext>
            </a:extLst>
          </p:cNvPr>
          <p:cNvSpPr>
            <a:spLocks noGrp="1"/>
          </p:cNvSpPr>
          <p:nvPr>
            <p:ph type="sldNum" sz="quarter" idx="12"/>
          </p:nvPr>
        </p:nvSpPr>
        <p:spPr/>
        <p:txBody>
          <a:bodyPr/>
          <a:lstStyle/>
          <a:p>
            <a:fld id="{716B93C8-6CC4-DF45-99BA-7E583499BC98}" type="slidenum">
              <a:rPr lang="tr-TR" smtClean="0"/>
              <a:t>‹#›</a:t>
            </a:fld>
            <a:endParaRPr lang="tr-TR"/>
          </a:p>
        </p:txBody>
      </p:sp>
    </p:spTree>
    <p:extLst>
      <p:ext uri="{BB962C8B-B14F-4D97-AF65-F5344CB8AC3E}">
        <p14:creationId xmlns:p14="http://schemas.microsoft.com/office/powerpoint/2010/main" val="281390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BDA8A56-EB38-2846-92CE-4DACC79671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315E113-CEFC-5843-A80F-09417356F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406D27A-C35E-174A-8F51-D7C2280CCD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36AD0-B8E2-3A47-A315-1FA09862C3BE}" type="datetimeFigureOut">
              <a:rPr lang="tr-TR" smtClean="0"/>
              <a:t>1.11.2021</a:t>
            </a:fld>
            <a:endParaRPr lang="tr-TR"/>
          </a:p>
        </p:txBody>
      </p:sp>
      <p:sp>
        <p:nvSpPr>
          <p:cNvPr id="5" name="Alt Bilgi Yer Tutucusu 4">
            <a:extLst>
              <a:ext uri="{FF2B5EF4-FFF2-40B4-BE49-F238E27FC236}">
                <a16:creationId xmlns:a16="http://schemas.microsoft.com/office/drawing/2014/main" id="{3789C996-EE5F-484D-AE8D-0F78454EAD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27847D1-80CA-374B-96FC-26A3323AE9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B93C8-6CC4-DF45-99BA-7E583499BC98}" type="slidenum">
              <a:rPr lang="tr-TR" smtClean="0"/>
              <a:t>‹#›</a:t>
            </a:fld>
            <a:endParaRPr lang="tr-TR"/>
          </a:p>
        </p:txBody>
      </p:sp>
    </p:spTree>
    <p:extLst>
      <p:ext uri="{BB962C8B-B14F-4D97-AF65-F5344CB8AC3E}">
        <p14:creationId xmlns:p14="http://schemas.microsoft.com/office/powerpoint/2010/main" val="1151205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2C2EC2C-9BAF-E14A-9598-B89A58AC86C5}"/>
              </a:ext>
            </a:extLst>
          </p:cNvPr>
          <p:cNvSpPr>
            <a:spLocks noGrp="1"/>
          </p:cNvSpPr>
          <p:nvPr>
            <p:ph type="ctrTitle"/>
          </p:nvPr>
        </p:nvSpPr>
        <p:spPr>
          <a:xfrm>
            <a:off x="1524000" y="1036418"/>
            <a:ext cx="9144000" cy="1210934"/>
          </a:xfrm>
        </p:spPr>
        <p:txBody>
          <a:bodyPr>
            <a:normAutofit fontScale="90000"/>
          </a:bodyPr>
          <a:lstStyle/>
          <a:p>
            <a:r>
              <a:rPr lang="tr-TR" dirty="0"/>
              <a:t>ÇANAKKALE ONSEKİZ MART ÜNİVERSİTESİ </a:t>
            </a:r>
          </a:p>
        </p:txBody>
      </p:sp>
      <p:sp>
        <p:nvSpPr>
          <p:cNvPr id="3" name="Alt Başlık 2">
            <a:extLst>
              <a:ext uri="{FF2B5EF4-FFF2-40B4-BE49-F238E27FC236}">
                <a16:creationId xmlns:a16="http://schemas.microsoft.com/office/drawing/2014/main" id="{D8ADEEB5-1782-4D4C-9AB8-383685EF6921}"/>
              </a:ext>
            </a:extLst>
          </p:cNvPr>
          <p:cNvSpPr>
            <a:spLocks noGrp="1"/>
          </p:cNvSpPr>
          <p:nvPr>
            <p:ph type="subTitle" idx="1"/>
          </p:nvPr>
        </p:nvSpPr>
        <p:spPr>
          <a:xfrm>
            <a:off x="1524000" y="5651553"/>
            <a:ext cx="9144000" cy="932127"/>
          </a:xfrm>
        </p:spPr>
        <p:txBody>
          <a:bodyPr>
            <a:normAutofit/>
          </a:bodyPr>
          <a:lstStyle/>
          <a:p>
            <a:r>
              <a:rPr lang="tr-TR" dirty="0"/>
              <a:t>TANITIM SUNUMU</a:t>
            </a:r>
          </a:p>
          <a:p>
            <a:r>
              <a:rPr lang="tr-TR" dirty="0"/>
              <a:t>1 Kasım 2021</a:t>
            </a:r>
          </a:p>
        </p:txBody>
      </p:sp>
      <p:sp>
        <p:nvSpPr>
          <p:cNvPr id="4" name="Unvan 1">
            <a:extLst>
              <a:ext uri="{FF2B5EF4-FFF2-40B4-BE49-F238E27FC236}">
                <a16:creationId xmlns:a16="http://schemas.microsoft.com/office/drawing/2014/main" id="{30EFC6B6-0113-AE44-8000-E7F201CEA53C}"/>
              </a:ext>
            </a:extLst>
          </p:cNvPr>
          <p:cNvSpPr txBox="1">
            <a:spLocks/>
          </p:cNvSpPr>
          <p:nvPr/>
        </p:nvSpPr>
        <p:spPr>
          <a:xfrm>
            <a:off x="1400503" y="2813021"/>
            <a:ext cx="9390993" cy="2272863"/>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dirty="0">
                <a:solidFill>
                  <a:srgbClr val="002060"/>
                </a:solidFill>
              </a:rPr>
              <a:t>DEZAVANTAJLI ÇOCUKLAR UYGULAMA VE ARAŞTIRMA MERKEZİ</a:t>
            </a:r>
          </a:p>
        </p:txBody>
      </p:sp>
    </p:spTree>
    <p:extLst>
      <p:ext uri="{BB962C8B-B14F-4D97-AF65-F5344CB8AC3E}">
        <p14:creationId xmlns:p14="http://schemas.microsoft.com/office/powerpoint/2010/main" val="1417788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a:extLst>
              <a:ext uri="{FF2B5EF4-FFF2-40B4-BE49-F238E27FC236}">
                <a16:creationId xmlns:a16="http://schemas.microsoft.com/office/drawing/2014/main" id="{03E02864-87FB-7E4E-BCEB-1A6B1061B6F4}"/>
              </a:ext>
            </a:extLst>
          </p:cNvPr>
          <p:cNvSpPr txBox="1">
            <a:spLocks/>
          </p:cNvSpPr>
          <p:nvPr/>
        </p:nvSpPr>
        <p:spPr>
          <a:xfrm>
            <a:off x="1473812" y="2146605"/>
            <a:ext cx="9390993" cy="2272863"/>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dirty="0">
                <a:solidFill>
                  <a:srgbClr val="002060"/>
                </a:solidFill>
              </a:rPr>
              <a:t>DEZAVANTAJLI ÇOCUKLAR UYGULAMA VE ARAŞTIRMA MERKEZİ</a:t>
            </a:r>
          </a:p>
        </p:txBody>
      </p:sp>
      <p:sp>
        <p:nvSpPr>
          <p:cNvPr id="4" name="Metin kutusu 3">
            <a:extLst>
              <a:ext uri="{FF2B5EF4-FFF2-40B4-BE49-F238E27FC236}">
                <a16:creationId xmlns:a16="http://schemas.microsoft.com/office/drawing/2014/main" id="{FD4ABEA2-3263-1942-9626-C9AFDFD07B6A}"/>
              </a:ext>
            </a:extLst>
          </p:cNvPr>
          <p:cNvSpPr txBox="1"/>
          <p:nvPr/>
        </p:nvSpPr>
        <p:spPr>
          <a:xfrm>
            <a:off x="3121308" y="4592610"/>
            <a:ext cx="6096000" cy="369332"/>
          </a:xfrm>
          <a:prstGeom prst="rect">
            <a:avLst/>
          </a:prstGeom>
          <a:noFill/>
        </p:spPr>
        <p:txBody>
          <a:bodyPr wrap="square">
            <a:spAutoFit/>
          </a:bodyPr>
          <a:lstStyle/>
          <a:p>
            <a:r>
              <a:rPr lang="tr-TR" dirty="0" err="1"/>
              <a:t>https</a:t>
            </a:r>
            <a:r>
              <a:rPr lang="tr-TR" dirty="0"/>
              <a:t>://</a:t>
            </a:r>
            <a:r>
              <a:rPr lang="tr-TR" dirty="0" err="1"/>
              <a:t>decuam.comu.edu.tr</a:t>
            </a:r>
            <a:endParaRPr lang="tr-TR" dirty="0"/>
          </a:p>
        </p:txBody>
      </p:sp>
    </p:spTree>
    <p:extLst>
      <p:ext uri="{BB962C8B-B14F-4D97-AF65-F5344CB8AC3E}">
        <p14:creationId xmlns:p14="http://schemas.microsoft.com/office/powerpoint/2010/main" val="231387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358B9-B12D-514D-9754-F34EE7D0838A}"/>
              </a:ext>
            </a:extLst>
          </p:cNvPr>
          <p:cNvSpPr>
            <a:spLocks noGrp="1"/>
          </p:cNvSpPr>
          <p:nvPr>
            <p:ph type="title"/>
          </p:nvPr>
        </p:nvSpPr>
        <p:spPr>
          <a:xfrm>
            <a:off x="849630" y="0"/>
            <a:ext cx="10515600" cy="1325563"/>
          </a:xfrm>
        </p:spPr>
        <p:txBody>
          <a:bodyPr>
            <a:normAutofit/>
          </a:bodyPr>
          <a:lstStyle/>
          <a:p>
            <a:r>
              <a:rPr lang="tr-TR" sz="3600" dirty="0"/>
              <a:t>Dezavantajlı Çocuklar Uygulama ve Araştırma Merkezi</a:t>
            </a:r>
          </a:p>
        </p:txBody>
      </p:sp>
      <p:sp>
        <p:nvSpPr>
          <p:cNvPr id="3" name="İçerik Yer Tutucusu 2">
            <a:extLst>
              <a:ext uri="{FF2B5EF4-FFF2-40B4-BE49-F238E27FC236}">
                <a16:creationId xmlns:a16="http://schemas.microsoft.com/office/drawing/2014/main" id="{EB57E2A6-CDB7-B44E-95F2-E4200E6FDF9C}"/>
              </a:ext>
            </a:extLst>
          </p:cNvPr>
          <p:cNvSpPr>
            <a:spLocks noGrp="1"/>
          </p:cNvSpPr>
          <p:nvPr>
            <p:ph idx="1"/>
          </p:nvPr>
        </p:nvSpPr>
        <p:spPr>
          <a:xfrm>
            <a:off x="569595" y="1165861"/>
            <a:ext cx="11075670" cy="1908810"/>
          </a:xfrm>
        </p:spPr>
        <p:txBody>
          <a:bodyPr>
            <a:normAutofit/>
          </a:bodyPr>
          <a:lstStyle/>
          <a:p>
            <a:pPr marL="0" indent="0" algn="ctr">
              <a:lnSpc>
                <a:spcPct val="160000"/>
              </a:lnSpc>
              <a:buNone/>
            </a:pPr>
            <a:r>
              <a:rPr lang="tr-TR" sz="2000" u="sng" dirty="0">
                <a:solidFill>
                  <a:srgbClr val="002060"/>
                </a:solidFill>
              </a:rPr>
              <a:t>Merkezin Hedefi</a:t>
            </a:r>
          </a:p>
          <a:p>
            <a:pPr marL="0" indent="0" algn="ctr">
              <a:lnSpc>
                <a:spcPct val="160000"/>
              </a:lnSpc>
              <a:buNone/>
            </a:pPr>
            <a:r>
              <a:rPr lang="tr-TR" sz="2000" dirty="0"/>
              <a:t>Dezavantajlı şartlarda yetişen çocuklarımıza yönelik olarak araştırma, işbirliği ve eğitim faaliyetlerini yürütmeyi hedeflemektedir</a:t>
            </a:r>
          </a:p>
        </p:txBody>
      </p:sp>
      <p:cxnSp>
        <p:nvCxnSpPr>
          <p:cNvPr id="5" name="Düz Bağlayıcı 4">
            <a:extLst>
              <a:ext uri="{FF2B5EF4-FFF2-40B4-BE49-F238E27FC236}">
                <a16:creationId xmlns:a16="http://schemas.microsoft.com/office/drawing/2014/main" id="{046E4473-3B18-FB49-A838-06EEBBA42CE1}"/>
              </a:ext>
            </a:extLst>
          </p:cNvPr>
          <p:cNvCxnSpPr/>
          <p:nvPr/>
        </p:nvCxnSpPr>
        <p:spPr>
          <a:xfrm>
            <a:off x="0" y="116586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İçerik Yer Tutucusu 2">
            <a:extLst>
              <a:ext uri="{FF2B5EF4-FFF2-40B4-BE49-F238E27FC236}">
                <a16:creationId xmlns:a16="http://schemas.microsoft.com/office/drawing/2014/main" id="{010F5CDA-1372-7248-A914-D75303F31D22}"/>
              </a:ext>
            </a:extLst>
          </p:cNvPr>
          <p:cNvSpPr txBox="1">
            <a:spLocks/>
          </p:cNvSpPr>
          <p:nvPr/>
        </p:nvSpPr>
        <p:spPr>
          <a:xfrm>
            <a:off x="607695" y="3074671"/>
            <a:ext cx="11075670" cy="34289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tr-TR" sz="2000" u="sng" dirty="0">
                <a:solidFill>
                  <a:srgbClr val="002060"/>
                </a:solidFill>
              </a:rPr>
              <a:t>Merkezin Önceliği</a:t>
            </a:r>
          </a:p>
          <a:p>
            <a:pPr marL="0" indent="0" algn="ctr">
              <a:lnSpc>
                <a:spcPct val="150000"/>
              </a:lnSpc>
              <a:buFont typeface="Arial" panose="020B0604020202020204" pitchFamily="34" charset="0"/>
              <a:buNone/>
            </a:pPr>
            <a:r>
              <a:rPr lang="tr-TR" sz="2000" dirty="0"/>
              <a:t>Dezavantajlı şartlarda yetişen çocuklarımızın maruz kaldığı eşitsizliklerin giderilmesine ve şartlarının iyileştirilmesine katkı sunmak ve bu amaçla da Çocuk Hakları Sözleşmesinin 28. Maddesinde de ifade edildiği üzere her çocuğun etnik kökeni, dili, dini, cinsiyeti, özel durumu, kültürel kimliğinden bağımsız olarak eğitimde sosyal adalet, fırsat eşitliği temelinde kapsayıcı nitelikte eğitim uygulamaları geliştirmek, araştırmalar yürütmek, projeler geliştirmek ve yanı sıra ilgili konunun paydaşları ile işbirliği içerisinde yerel, ulusal ve uluslararası çözüm ortağı olmaktır.</a:t>
            </a:r>
          </a:p>
        </p:txBody>
      </p:sp>
    </p:spTree>
    <p:extLst>
      <p:ext uri="{BB962C8B-B14F-4D97-AF65-F5344CB8AC3E}">
        <p14:creationId xmlns:p14="http://schemas.microsoft.com/office/powerpoint/2010/main" val="109456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358B9-B12D-514D-9754-F34EE7D0838A}"/>
              </a:ext>
            </a:extLst>
          </p:cNvPr>
          <p:cNvSpPr>
            <a:spLocks noGrp="1"/>
          </p:cNvSpPr>
          <p:nvPr>
            <p:ph type="title"/>
          </p:nvPr>
        </p:nvSpPr>
        <p:spPr>
          <a:xfrm>
            <a:off x="849630" y="0"/>
            <a:ext cx="10515600" cy="1325563"/>
          </a:xfrm>
        </p:spPr>
        <p:txBody>
          <a:bodyPr>
            <a:normAutofit/>
          </a:bodyPr>
          <a:lstStyle/>
          <a:p>
            <a:r>
              <a:rPr lang="tr-TR" sz="3600" dirty="0"/>
              <a:t>Dezavantajlı Çocuklar Uygulama ve Araştırma Merkezi</a:t>
            </a:r>
          </a:p>
        </p:txBody>
      </p:sp>
      <p:sp>
        <p:nvSpPr>
          <p:cNvPr id="3" name="İçerik Yer Tutucusu 2">
            <a:extLst>
              <a:ext uri="{FF2B5EF4-FFF2-40B4-BE49-F238E27FC236}">
                <a16:creationId xmlns:a16="http://schemas.microsoft.com/office/drawing/2014/main" id="{EB57E2A6-CDB7-B44E-95F2-E4200E6FDF9C}"/>
              </a:ext>
            </a:extLst>
          </p:cNvPr>
          <p:cNvSpPr>
            <a:spLocks noGrp="1"/>
          </p:cNvSpPr>
          <p:nvPr>
            <p:ph idx="1"/>
          </p:nvPr>
        </p:nvSpPr>
        <p:spPr>
          <a:xfrm>
            <a:off x="569595" y="1165860"/>
            <a:ext cx="11075670" cy="5383530"/>
          </a:xfrm>
        </p:spPr>
        <p:txBody>
          <a:bodyPr>
            <a:noAutofit/>
          </a:bodyPr>
          <a:lstStyle/>
          <a:p>
            <a:pPr marL="0" indent="0" algn="ctr">
              <a:lnSpc>
                <a:spcPct val="160000"/>
              </a:lnSpc>
              <a:buNone/>
            </a:pPr>
            <a:r>
              <a:rPr lang="tr-TR" sz="2000" u="sng" dirty="0">
                <a:solidFill>
                  <a:srgbClr val="002060"/>
                </a:solidFill>
              </a:rPr>
              <a:t>Amaçlarımız</a:t>
            </a:r>
          </a:p>
          <a:p>
            <a:r>
              <a:rPr lang="tr-TR" sz="2000" dirty="0"/>
              <a:t>Dezavantajlı şartlarda yetişen çocukların akademik ve sosyal-duygusal uyumlarının sağlanmasında yardımcı olmak,</a:t>
            </a:r>
          </a:p>
          <a:p>
            <a:r>
              <a:rPr lang="tr-TR" sz="2000" dirty="0" err="1"/>
              <a:t>Psiko</a:t>
            </a:r>
            <a:r>
              <a:rPr lang="tr-TR" sz="2000" dirty="0"/>
              <a:t>-eğitim kapsamında dezavantajlı şartlarda yetişen çocukların kişisel, sosyal ve eğitsel yeterliliklerini arttırmak amacıyla kişiler arası beceriler, stres ve kaygı ile başa çıkma, karar verme becerileri gibi yaşam becerilerini kazandırmak,</a:t>
            </a:r>
          </a:p>
          <a:p>
            <a:r>
              <a:rPr lang="tr-TR" sz="2000" dirty="0"/>
              <a:t>Dezavantajlı şartlarda yetişen çocukların sorunları ve sorunlarının çözümüne yönelik program, proje geliştirmek ve araştırmalar yapmak,</a:t>
            </a:r>
          </a:p>
          <a:p>
            <a:r>
              <a:rPr lang="tr-TR" sz="2000" dirty="0"/>
              <a:t>Uygulama dersleri kapsamında, Rehberlik ve Psikolojik Danışmanlık lisans öğrencilerinin sorumlu alan öğretim elemanları gözetiminde kişisel, eğitsel ve mesleki rehberlik etkinliklerini uygulamalarına olanak sağlamak,</a:t>
            </a:r>
          </a:p>
          <a:p>
            <a:r>
              <a:rPr lang="tr-TR" sz="2000" dirty="0"/>
              <a:t>Okul Öncesi Eğitimi lisans ve yüksek lisans öğrencilerinin akademik danışmanları gözetiminde çocukların bakım ve gelişimlerini sağlayıcı eğitsel etkinlikleri uygulamaları için uygun ortam sağlamak,</a:t>
            </a:r>
          </a:p>
          <a:p>
            <a:r>
              <a:rPr lang="tr-TR" sz="2000" dirty="0"/>
              <a:t>Aile Eğitim ve Danışmanlığı yüksek lisans öğrencilerinin sorumlu alan öğretim elemanları gözetiminde psikolojik destek uygulamalarına yardımcı olmaktır.</a:t>
            </a:r>
          </a:p>
        </p:txBody>
      </p:sp>
      <p:cxnSp>
        <p:nvCxnSpPr>
          <p:cNvPr id="5" name="Düz Bağlayıcı 4">
            <a:extLst>
              <a:ext uri="{FF2B5EF4-FFF2-40B4-BE49-F238E27FC236}">
                <a16:creationId xmlns:a16="http://schemas.microsoft.com/office/drawing/2014/main" id="{046E4473-3B18-FB49-A838-06EEBBA42CE1}"/>
              </a:ext>
            </a:extLst>
          </p:cNvPr>
          <p:cNvCxnSpPr/>
          <p:nvPr/>
        </p:nvCxnSpPr>
        <p:spPr>
          <a:xfrm>
            <a:off x="0" y="116586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835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358B9-B12D-514D-9754-F34EE7D0838A}"/>
              </a:ext>
            </a:extLst>
          </p:cNvPr>
          <p:cNvSpPr>
            <a:spLocks noGrp="1"/>
          </p:cNvSpPr>
          <p:nvPr>
            <p:ph type="title"/>
          </p:nvPr>
        </p:nvSpPr>
        <p:spPr>
          <a:xfrm>
            <a:off x="849630" y="0"/>
            <a:ext cx="10515600" cy="1325563"/>
          </a:xfrm>
        </p:spPr>
        <p:txBody>
          <a:bodyPr>
            <a:normAutofit/>
          </a:bodyPr>
          <a:lstStyle/>
          <a:p>
            <a:r>
              <a:rPr lang="tr-TR" sz="3600" dirty="0"/>
              <a:t>Dezavantajlı Çocuklar Uygulama ve Araştırma Merkezi</a:t>
            </a:r>
          </a:p>
        </p:txBody>
      </p:sp>
      <p:sp>
        <p:nvSpPr>
          <p:cNvPr id="3" name="İçerik Yer Tutucusu 2">
            <a:extLst>
              <a:ext uri="{FF2B5EF4-FFF2-40B4-BE49-F238E27FC236}">
                <a16:creationId xmlns:a16="http://schemas.microsoft.com/office/drawing/2014/main" id="{EB57E2A6-CDB7-B44E-95F2-E4200E6FDF9C}"/>
              </a:ext>
            </a:extLst>
          </p:cNvPr>
          <p:cNvSpPr>
            <a:spLocks noGrp="1"/>
          </p:cNvSpPr>
          <p:nvPr>
            <p:ph idx="1"/>
          </p:nvPr>
        </p:nvSpPr>
        <p:spPr>
          <a:xfrm>
            <a:off x="569595" y="1165860"/>
            <a:ext cx="11075670" cy="640080"/>
          </a:xfrm>
        </p:spPr>
        <p:txBody>
          <a:bodyPr>
            <a:noAutofit/>
          </a:bodyPr>
          <a:lstStyle/>
          <a:p>
            <a:pPr marL="0" indent="0" algn="ctr">
              <a:lnSpc>
                <a:spcPct val="160000"/>
              </a:lnSpc>
              <a:buNone/>
            </a:pPr>
            <a:r>
              <a:rPr lang="tr-TR" sz="2000" u="sng" dirty="0">
                <a:solidFill>
                  <a:srgbClr val="002060"/>
                </a:solidFill>
              </a:rPr>
              <a:t>Yönetim Kurulu</a:t>
            </a:r>
          </a:p>
        </p:txBody>
      </p:sp>
      <p:cxnSp>
        <p:nvCxnSpPr>
          <p:cNvPr id="5" name="Düz Bağlayıcı 4">
            <a:extLst>
              <a:ext uri="{FF2B5EF4-FFF2-40B4-BE49-F238E27FC236}">
                <a16:creationId xmlns:a16="http://schemas.microsoft.com/office/drawing/2014/main" id="{046E4473-3B18-FB49-A838-06EEBBA42CE1}"/>
              </a:ext>
            </a:extLst>
          </p:cNvPr>
          <p:cNvCxnSpPr/>
          <p:nvPr/>
        </p:nvCxnSpPr>
        <p:spPr>
          <a:xfrm>
            <a:off x="0" y="116586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Metin kutusu 3">
            <a:extLst>
              <a:ext uri="{FF2B5EF4-FFF2-40B4-BE49-F238E27FC236}">
                <a16:creationId xmlns:a16="http://schemas.microsoft.com/office/drawing/2014/main" id="{DF8BD00A-993A-FB4E-8621-320A2AA3429B}"/>
              </a:ext>
            </a:extLst>
          </p:cNvPr>
          <p:cNvSpPr txBox="1"/>
          <p:nvPr/>
        </p:nvSpPr>
        <p:spPr>
          <a:xfrm>
            <a:off x="4712017" y="1635700"/>
            <a:ext cx="2790825" cy="928844"/>
          </a:xfrm>
          <a:prstGeom prst="rect">
            <a:avLst/>
          </a:prstGeom>
          <a:noFill/>
        </p:spPr>
        <p:txBody>
          <a:bodyPr wrap="square" rtlCol="0">
            <a:spAutoFit/>
          </a:bodyPr>
          <a:lstStyle/>
          <a:p>
            <a:pPr algn="ctr">
              <a:lnSpc>
                <a:spcPct val="160000"/>
              </a:lnSpc>
            </a:pPr>
            <a:r>
              <a:rPr lang="tr-TR" u="sng" dirty="0"/>
              <a:t>Merkez Müdürü</a:t>
            </a:r>
          </a:p>
          <a:p>
            <a:pPr algn="ctr">
              <a:lnSpc>
                <a:spcPct val="160000"/>
              </a:lnSpc>
            </a:pPr>
            <a:r>
              <a:rPr lang="tr-TR" dirty="0"/>
              <a:t>Prof. Dr. Ebru AKTAN ACAR</a:t>
            </a:r>
          </a:p>
        </p:txBody>
      </p:sp>
      <p:sp>
        <p:nvSpPr>
          <p:cNvPr id="6" name="Metin kutusu 5">
            <a:extLst>
              <a:ext uri="{FF2B5EF4-FFF2-40B4-BE49-F238E27FC236}">
                <a16:creationId xmlns:a16="http://schemas.microsoft.com/office/drawing/2014/main" id="{29D9FFA2-0C79-4049-B984-9EB3A4EF978A}"/>
              </a:ext>
            </a:extLst>
          </p:cNvPr>
          <p:cNvSpPr txBox="1"/>
          <p:nvPr/>
        </p:nvSpPr>
        <p:spPr>
          <a:xfrm>
            <a:off x="1921192" y="2368384"/>
            <a:ext cx="2790825" cy="1255728"/>
          </a:xfrm>
          <a:prstGeom prst="rect">
            <a:avLst/>
          </a:prstGeom>
          <a:noFill/>
        </p:spPr>
        <p:txBody>
          <a:bodyPr wrap="square" rtlCol="0">
            <a:spAutoFit/>
          </a:bodyPr>
          <a:lstStyle/>
          <a:p>
            <a:pPr algn="ctr">
              <a:lnSpc>
                <a:spcPct val="160000"/>
              </a:lnSpc>
            </a:pPr>
            <a:r>
              <a:rPr lang="tr-TR" u="sng" dirty="0"/>
              <a:t>Merkez Müdür Yardımcısı</a:t>
            </a:r>
          </a:p>
          <a:p>
            <a:pPr algn="ctr">
              <a:lnSpc>
                <a:spcPct val="160000"/>
              </a:lnSpc>
            </a:pPr>
            <a:r>
              <a:rPr lang="tr-TR" dirty="0"/>
              <a:t>Doç. Dr. Emine Ferda BEDEL</a:t>
            </a:r>
          </a:p>
          <a:p>
            <a:endParaRPr lang="tr-TR" dirty="0"/>
          </a:p>
        </p:txBody>
      </p:sp>
      <p:sp>
        <p:nvSpPr>
          <p:cNvPr id="7" name="Metin kutusu 6">
            <a:extLst>
              <a:ext uri="{FF2B5EF4-FFF2-40B4-BE49-F238E27FC236}">
                <a16:creationId xmlns:a16="http://schemas.microsoft.com/office/drawing/2014/main" id="{F59461E7-3529-C248-AD75-441F892CD80C}"/>
              </a:ext>
            </a:extLst>
          </p:cNvPr>
          <p:cNvSpPr txBox="1"/>
          <p:nvPr/>
        </p:nvSpPr>
        <p:spPr>
          <a:xfrm>
            <a:off x="7502842" y="2443800"/>
            <a:ext cx="3715702" cy="928844"/>
          </a:xfrm>
          <a:prstGeom prst="rect">
            <a:avLst/>
          </a:prstGeom>
          <a:noFill/>
        </p:spPr>
        <p:txBody>
          <a:bodyPr wrap="square" rtlCol="0">
            <a:spAutoFit/>
          </a:bodyPr>
          <a:lstStyle/>
          <a:p>
            <a:pPr algn="ctr">
              <a:lnSpc>
                <a:spcPct val="160000"/>
              </a:lnSpc>
            </a:pPr>
            <a:r>
              <a:rPr lang="tr-TR" u="sng" dirty="0"/>
              <a:t>Merkez Müdür Yardımcısı</a:t>
            </a:r>
          </a:p>
          <a:p>
            <a:pPr algn="ctr">
              <a:lnSpc>
                <a:spcPct val="160000"/>
              </a:lnSpc>
            </a:pPr>
            <a:r>
              <a:rPr lang="tr-TR" dirty="0"/>
              <a:t>Dr. Öğr. Üyesi Şefika Melike ÇAĞATAY</a:t>
            </a:r>
          </a:p>
        </p:txBody>
      </p:sp>
      <p:sp>
        <p:nvSpPr>
          <p:cNvPr id="8" name="Metin kutusu 7">
            <a:extLst>
              <a:ext uri="{FF2B5EF4-FFF2-40B4-BE49-F238E27FC236}">
                <a16:creationId xmlns:a16="http://schemas.microsoft.com/office/drawing/2014/main" id="{EA08A706-8316-2B4C-A819-9CC182E6814C}"/>
              </a:ext>
            </a:extLst>
          </p:cNvPr>
          <p:cNvSpPr txBox="1"/>
          <p:nvPr/>
        </p:nvSpPr>
        <p:spPr>
          <a:xfrm>
            <a:off x="4427220" y="3624112"/>
            <a:ext cx="3360420" cy="2585323"/>
          </a:xfrm>
          <a:prstGeom prst="rect">
            <a:avLst/>
          </a:prstGeom>
          <a:noFill/>
        </p:spPr>
        <p:txBody>
          <a:bodyPr wrap="square" rtlCol="0">
            <a:spAutoFit/>
          </a:bodyPr>
          <a:lstStyle/>
          <a:p>
            <a:pPr algn="ctr">
              <a:lnSpc>
                <a:spcPct val="160000"/>
              </a:lnSpc>
            </a:pPr>
            <a:r>
              <a:rPr lang="tr-TR" u="sng" dirty="0"/>
              <a:t>Üyeler</a:t>
            </a:r>
          </a:p>
          <a:p>
            <a:pPr algn="ctr">
              <a:lnSpc>
                <a:spcPct val="160000"/>
              </a:lnSpc>
            </a:pPr>
            <a:r>
              <a:rPr lang="tr-TR" dirty="0"/>
              <a:t>Prof. Dr. Mustafa Yunus ERYAMAN</a:t>
            </a:r>
          </a:p>
          <a:p>
            <a:pPr algn="ctr">
              <a:lnSpc>
                <a:spcPct val="160000"/>
              </a:lnSpc>
            </a:pPr>
            <a:r>
              <a:rPr lang="tr-TR" dirty="0"/>
              <a:t>Dr. Öğr. Üyesi Sevil YALÇIN</a:t>
            </a:r>
          </a:p>
          <a:p>
            <a:pPr algn="ctr">
              <a:lnSpc>
                <a:spcPct val="160000"/>
              </a:lnSpc>
            </a:pPr>
            <a:r>
              <a:rPr lang="tr-TR" dirty="0"/>
              <a:t>Dr. Öğr. Üyesi Burcu SARI UĞURLU</a:t>
            </a:r>
          </a:p>
          <a:p>
            <a:pPr algn="ctr">
              <a:lnSpc>
                <a:spcPct val="160000"/>
              </a:lnSpc>
            </a:pPr>
            <a:r>
              <a:rPr lang="tr-TR" dirty="0"/>
              <a:t>Arş. Gör. Dr. Sezen APAYDIN</a:t>
            </a:r>
          </a:p>
          <a:p>
            <a:endParaRPr lang="tr-TR" dirty="0"/>
          </a:p>
        </p:txBody>
      </p:sp>
    </p:spTree>
    <p:extLst>
      <p:ext uri="{BB962C8B-B14F-4D97-AF65-F5344CB8AC3E}">
        <p14:creationId xmlns:p14="http://schemas.microsoft.com/office/powerpoint/2010/main" val="23485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358B9-B12D-514D-9754-F34EE7D0838A}"/>
              </a:ext>
            </a:extLst>
          </p:cNvPr>
          <p:cNvSpPr>
            <a:spLocks noGrp="1"/>
          </p:cNvSpPr>
          <p:nvPr>
            <p:ph type="title"/>
          </p:nvPr>
        </p:nvSpPr>
        <p:spPr>
          <a:xfrm>
            <a:off x="849630" y="0"/>
            <a:ext cx="10515600" cy="1325563"/>
          </a:xfrm>
        </p:spPr>
        <p:txBody>
          <a:bodyPr>
            <a:normAutofit/>
          </a:bodyPr>
          <a:lstStyle/>
          <a:p>
            <a:r>
              <a:rPr lang="tr-TR" sz="3600" dirty="0"/>
              <a:t>Dezavantajlı Çocuklar Uygulama ve Araştırma Merkezi</a:t>
            </a:r>
          </a:p>
        </p:txBody>
      </p:sp>
      <p:cxnSp>
        <p:nvCxnSpPr>
          <p:cNvPr id="5" name="Düz Bağlayıcı 4">
            <a:extLst>
              <a:ext uri="{FF2B5EF4-FFF2-40B4-BE49-F238E27FC236}">
                <a16:creationId xmlns:a16="http://schemas.microsoft.com/office/drawing/2014/main" id="{046E4473-3B18-FB49-A838-06EEBBA42CE1}"/>
              </a:ext>
            </a:extLst>
          </p:cNvPr>
          <p:cNvCxnSpPr/>
          <p:nvPr/>
        </p:nvCxnSpPr>
        <p:spPr>
          <a:xfrm>
            <a:off x="0" y="116586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İçerik Yer Tutucusu 9">
            <a:extLst>
              <a:ext uri="{FF2B5EF4-FFF2-40B4-BE49-F238E27FC236}">
                <a16:creationId xmlns:a16="http://schemas.microsoft.com/office/drawing/2014/main" id="{95E9B0D3-EAC7-A340-9D79-AB82EA361A4C}"/>
              </a:ext>
            </a:extLst>
          </p:cNvPr>
          <p:cNvSpPr>
            <a:spLocks noGrp="1"/>
          </p:cNvSpPr>
          <p:nvPr>
            <p:ph idx="1"/>
          </p:nvPr>
        </p:nvSpPr>
        <p:spPr/>
        <p:txBody>
          <a:bodyPr>
            <a:normAutofit/>
          </a:bodyPr>
          <a:lstStyle/>
          <a:p>
            <a:pPr marL="0" indent="0" algn="ctr">
              <a:lnSpc>
                <a:spcPct val="200000"/>
              </a:lnSpc>
              <a:buNone/>
            </a:pPr>
            <a:r>
              <a:rPr lang="tr-TR" sz="2000" dirty="0"/>
              <a:t>Merkez Müdürümüz Prof. Dr. Ebru Aktan Acar, </a:t>
            </a:r>
          </a:p>
          <a:p>
            <a:pPr marL="0" indent="0" algn="ctr">
              <a:lnSpc>
                <a:spcPct val="200000"/>
              </a:lnSpc>
              <a:buNone/>
            </a:pPr>
            <a:r>
              <a:rPr lang="tr-TR" sz="2000" dirty="0"/>
              <a:t>28 Mayıs 2021 tarihinde Ortadoğu Araştırma Merkezi (ORSAM) ve Mardin </a:t>
            </a:r>
            <a:r>
              <a:rPr lang="tr-TR" sz="2000" dirty="0" err="1"/>
              <a:t>Artuklu</a:t>
            </a:r>
            <a:r>
              <a:rPr lang="tr-TR" sz="2000" dirty="0"/>
              <a:t> Üniversitesi Göç Çalışmaları ve Uygulama ve Araştırma Merkezi tarafından düzenlenen Göçmen Çocukların Eğitimi Uluslararası Sempozyumu’nda «Toplumsal Eşitlik Bağlamında Örnek Bir Model: ÇABAÇAM» konu başlıklı sunumu </a:t>
            </a:r>
            <a:r>
              <a:rPr lang="tr-TR" sz="2000" dirty="0" err="1"/>
              <a:t>Zoom</a:t>
            </a:r>
            <a:r>
              <a:rPr lang="tr-TR" sz="2000" dirty="0"/>
              <a:t> platformu üzerinden gerçekleştirdi.</a:t>
            </a:r>
          </a:p>
        </p:txBody>
      </p:sp>
      <p:sp>
        <p:nvSpPr>
          <p:cNvPr id="12" name="İçerik Yer Tutucusu 2">
            <a:extLst>
              <a:ext uri="{FF2B5EF4-FFF2-40B4-BE49-F238E27FC236}">
                <a16:creationId xmlns:a16="http://schemas.microsoft.com/office/drawing/2014/main" id="{3DA07690-72FB-8D48-BA8E-D9CD1D9768EB}"/>
              </a:ext>
            </a:extLst>
          </p:cNvPr>
          <p:cNvSpPr txBox="1">
            <a:spLocks/>
          </p:cNvSpPr>
          <p:nvPr/>
        </p:nvSpPr>
        <p:spPr>
          <a:xfrm>
            <a:off x="569595" y="1165860"/>
            <a:ext cx="11075670" cy="6400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60000"/>
              </a:lnSpc>
              <a:buFont typeface="Arial" panose="020B0604020202020204" pitchFamily="34" charset="0"/>
              <a:buNone/>
            </a:pPr>
            <a:r>
              <a:rPr lang="tr-TR" sz="2000" u="sng" dirty="0">
                <a:solidFill>
                  <a:srgbClr val="002060"/>
                </a:solidFill>
              </a:rPr>
              <a:t>Faaliyetlerimiz</a:t>
            </a:r>
          </a:p>
        </p:txBody>
      </p:sp>
    </p:spTree>
    <p:extLst>
      <p:ext uri="{BB962C8B-B14F-4D97-AF65-F5344CB8AC3E}">
        <p14:creationId xmlns:p14="http://schemas.microsoft.com/office/powerpoint/2010/main" val="3190111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358B9-B12D-514D-9754-F34EE7D0838A}"/>
              </a:ext>
            </a:extLst>
          </p:cNvPr>
          <p:cNvSpPr>
            <a:spLocks noGrp="1"/>
          </p:cNvSpPr>
          <p:nvPr>
            <p:ph type="title"/>
          </p:nvPr>
        </p:nvSpPr>
        <p:spPr>
          <a:xfrm>
            <a:off x="849630" y="0"/>
            <a:ext cx="10515600" cy="1325563"/>
          </a:xfrm>
        </p:spPr>
        <p:txBody>
          <a:bodyPr>
            <a:normAutofit/>
          </a:bodyPr>
          <a:lstStyle/>
          <a:p>
            <a:r>
              <a:rPr lang="tr-TR" sz="3600" dirty="0"/>
              <a:t>Dezavantajlı Çocuklar Uygulama ve Araştırma Merkezi</a:t>
            </a:r>
          </a:p>
        </p:txBody>
      </p:sp>
      <p:cxnSp>
        <p:nvCxnSpPr>
          <p:cNvPr id="5" name="Düz Bağlayıcı 4">
            <a:extLst>
              <a:ext uri="{FF2B5EF4-FFF2-40B4-BE49-F238E27FC236}">
                <a16:creationId xmlns:a16="http://schemas.microsoft.com/office/drawing/2014/main" id="{046E4473-3B18-FB49-A838-06EEBBA42CE1}"/>
              </a:ext>
            </a:extLst>
          </p:cNvPr>
          <p:cNvCxnSpPr/>
          <p:nvPr/>
        </p:nvCxnSpPr>
        <p:spPr>
          <a:xfrm>
            <a:off x="0" y="116586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İçerik Yer Tutucusu 9">
            <a:extLst>
              <a:ext uri="{FF2B5EF4-FFF2-40B4-BE49-F238E27FC236}">
                <a16:creationId xmlns:a16="http://schemas.microsoft.com/office/drawing/2014/main" id="{95E9B0D3-EAC7-A340-9D79-AB82EA361A4C}"/>
              </a:ext>
            </a:extLst>
          </p:cNvPr>
          <p:cNvSpPr>
            <a:spLocks noGrp="1"/>
          </p:cNvSpPr>
          <p:nvPr>
            <p:ph idx="1"/>
          </p:nvPr>
        </p:nvSpPr>
        <p:spPr/>
        <p:txBody>
          <a:bodyPr>
            <a:normAutofit/>
          </a:bodyPr>
          <a:lstStyle/>
          <a:p>
            <a:pPr marL="0" indent="0" algn="ctr">
              <a:lnSpc>
                <a:spcPct val="200000"/>
              </a:lnSpc>
              <a:buNone/>
            </a:pPr>
            <a:r>
              <a:rPr lang="tr-TR" sz="2000" dirty="0"/>
              <a:t>Merkez Müdürümüz Prof. Dr. Ebru Aktan Acar, </a:t>
            </a:r>
          </a:p>
          <a:p>
            <a:pPr marL="0" indent="0" algn="ctr">
              <a:lnSpc>
                <a:spcPct val="200000"/>
              </a:lnSpc>
              <a:buNone/>
            </a:pPr>
            <a:r>
              <a:rPr lang="tr-TR" sz="2000" dirty="0"/>
              <a:t>24 Nisan 2021 tarihinde Türkiye Okul Öncesi Eğitiminin Geliştirme Derneği (OMEP Türkiye) tarafından düzenlenen 2020-2021 Okul Öncesi Eğitim Konuşmalarında Proje Yürütücümüz Prof. Dr. Ebru Aktan Acar “Tüm Çocuklara Mutlu Oldukları Bir Dünya Sunmak Çok mu Zor? Türkiye’de Erken Çocukluk Döneminde Kırılgan Gruplar” başlıklı sunumu </a:t>
            </a:r>
            <a:r>
              <a:rPr lang="tr-TR" sz="2000" dirty="0" err="1"/>
              <a:t>Zoom</a:t>
            </a:r>
            <a:r>
              <a:rPr lang="tr-TR" sz="2000" dirty="0"/>
              <a:t> platformu üzerinden gerçekleştirdi.</a:t>
            </a:r>
          </a:p>
        </p:txBody>
      </p:sp>
      <p:sp>
        <p:nvSpPr>
          <p:cNvPr id="12" name="İçerik Yer Tutucusu 2">
            <a:extLst>
              <a:ext uri="{FF2B5EF4-FFF2-40B4-BE49-F238E27FC236}">
                <a16:creationId xmlns:a16="http://schemas.microsoft.com/office/drawing/2014/main" id="{3DA07690-72FB-8D48-BA8E-D9CD1D9768EB}"/>
              </a:ext>
            </a:extLst>
          </p:cNvPr>
          <p:cNvSpPr txBox="1">
            <a:spLocks/>
          </p:cNvSpPr>
          <p:nvPr/>
        </p:nvSpPr>
        <p:spPr>
          <a:xfrm>
            <a:off x="569595" y="1165860"/>
            <a:ext cx="11075670" cy="6400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60000"/>
              </a:lnSpc>
              <a:buFont typeface="Arial" panose="020B0604020202020204" pitchFamily="34" charset="0"/>
              <a:buNone/>
            </a:pPr>
            <a:r>
              <a:rPr lang="tr-TR" sz="2000" u="sng" dirty="0">
                <a:solidFill>
                  <a:srgbClr val="002060"/>
                </a:solidFill>
              </a:rPr>
              <a:t>Faaliyetlerimiz</a:t>
            </a:r>
          </a:p>
        </p:txBody>
      </p:sp>
    </p:spTree>
    <p:extLst>
      <p:ext uri="{BB962C8B-B14F-4D97-AF65-F5344CB8AC3E}">
        <p14:creationId xmlns:p14="http://schemas.microsoft.com/office/powerpoint/2010/main" val="402460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358B9-B12D-514D-9754-F34EE7D0838A}"/>
              </a:ext>
            </a:extLst>
          </p:cNvPr>
          <p:cNvSpPr>
            <a:spLocks noGrp="1"/>
          </p:cNvSpPr>
          <p:nvPr>
            <p:ph type="title"/>
          </p:nvPr>
        </p:nvSpPr>
        <p:spPr>
          <a:xfrm>
            <a:off x="849630" y="0"/>
            <a:ext cx="10515600" cy="1325563"/>
          </a:xfrm>
        </p:spPr>
        <p:txBody>
          <a:bodyPr>
            <a:normAutofit/>
          </a:bodyPr>
          <a:lstStyle/>
          <a:p>
            <a:r>
              <a:rPr lang="tr-TR" sz="3600" dirty="0"/>
              <a:t>Dezavantajlı Çocuklar Uygulama ve Araştırma Merkezi</a:t>
            </a:r>
          </a:p>
        </p:txBody>
      </p:sp>
      <p:cxnSp>
        <p:nvCxnSpPr>
          <p:cNvPr id="5" name="Düz Bağlayıcı 4">
            <a:extLst>
              <a:ext uri="{FF2B5EF4-FFF2-40B4-BE49-F238E27FC236}">
                <a16:creationId xmlns:a16="http://schemas.microsoft.com/office/drawing/2014/main" id="{046E4473-3B18-FB49-A838-06EEBBA42CE1}"/>
              </a:ext>
            </a:extLst>
          </p:cNvPr>
          <p:cNvCxnSpPr/>
          <p:nvPr/>
        </p:nvCxnSpPr>
        <p:spPr>
          <a:xfrm>
            <a:off x="0" y="116586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İçerik Yer Tutucusu 9">
            <a:extLst>
              <a:ext uri="{FF2B5EF4-FFF2-40B4-BE49-F238E27FC236}">
                <a16:creationId xmlns:a16="http://schemas.microsoft.com/office/drawing/2014/main" id="{95E9B0D3-EAC7-A340-9D79-AB82EA361A4C}"/>
              </a:ext>
            </a:extLst>
          </p:cNvPr>
          <p:cNvSpPr>
            <a:spLocks noGrp="1"/>
          </p:cNvSpPr>
          <p:nvPr>
            <p:ph idx="1"/>
          </p:nvPr>
        </p:nvSpPr>
        <p:spPr/>
        <p:txBody>
          <a:bodyPr>
            <a:normAutofit/>
          </a:bodyPr>
          <a:lstStyle/>
          <a:p>
            <a:pPr marL="0" indent="0" algn="ctr">
              <a:lnSpc>
                <a:spcPct val="200000"/>
              </a:lnSpc>
              <a:buNone/>
            </a:pPr>
            <a:r>
              <a:rPr lang="tr-TR" sz="2000" dirty="0"/>
              <a:t>20 Haziran Dünya Mülteciler Günü Kapsamında Sığınmacılar ve Göçmenler Dayanışma Derneği (SGDD – ASAM) temsilcileri ile çevrimiçi bir toplantı gerçekleştirildi. Çanakkale yerelinde yaşayan sığınmacı ve göçmen ailelerin çocukların durumlarına ilişkin bilgi alındı. İleriye yönelik yapılabilecek projeler hakkında tartışıldı. </a:t>
            </a:r>
          </a:p>
        </p:txBody>
      </p:sp>
      <p:sp>
        <p:nvSpPr>
          <p:cNvPr id="12" name="İçerik Yer Tutucusu 2">
            <a:extLst>
              <a:ext uri="{FF2B5EF4-FFF2-40B4-BE49-F238E27FC236}">
                <a16:creationId xmlns:a16="http://schemas.microsoft.com/office/drawing/2014/main" id="{3DA07690-72FB-8D48-BA8E-D9CD1D9768EB}"/>
              </a:ext>
            </a:extLst>
          </p:cNvPr>
          <p:cNvSpPr txBox="1">
            <a:spLocks/>
          </p:cNvSpPr>
          <p:nvPr/>
        </p:nvSpPr>
        <p:spPr>
          <a:xfrm>
            <a:off x="569595" y="1165860"/>
            <a:ext cx="11075670" cy="6400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60000"/>
              </a:lnSpc>
              <a:buFont typeface="Arial" panose="020B0604020202020204" pitchFamily="34" charset="0"/>
              <a:buNone/>
            </a:pPr>
            <a:r>
              <a:rPr lang="tr-TR" sz="2000" u="sng" dirty="0">
                <a:solidFill>
                  <a:srgbClr val="002060"/>
                </a:solidFill>
              </a:rPr>
              <a:t>Faaliyetlerimiz</a:t>
            </a:r>
          </a:p>
        </p:txBody>
      </p:sp>
      <p:pic>
        <p:nvPicPr>
          <p:cNvPr id="4" name="Resim 3">
            <a:extLst>
              <a:ext uri="{FF2B5EF4-FFF2-40B4-BE49-F238E27FC236}">
                <a16:creationId xmlns:a16="http://schemas.microsoft.com/office/drawing/2014/main" id="{F1B7A922-E706-C845-B193-5B278E14B412}"/>
              </a:ext>
            </a:extLst>
          </p:cNvPr>
          <p:cNvPicPr>
            <a:picLocks noChangeAspect="1"/>
          </p:cNvPicPr>
          <p:nvPr/>
        </p:nvPicPr>
        <p:blipFill>
          <a:blip r:embed="rId3"/>
          <a:stretch>
            <a:fillRect/>
          </a:stretch>
        </p:blipFill>
        <p:spPr>
          <a:xfrm>
            <a:off x="7759740" y="4240530"/>
            <a:ext cx="3885525" cy="2166620"/>
          </a:xfrm>
          <a:prstGeom prst="rect">
            <a:avLst/>
          </a:prstGeom>
        </p:spPr>
      </p:pic>
    </p:spTree>
    <p:extLst>
      <p:ext uri="{BB962C8B-B14F-4D97-AF65-F5344CB8AC3E}">
        <p14:creationId xmlns:p14="http://schemas.microsoft.com/office/powerpoint/2010/main" val="187906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358B9-B12D-514D-9754-F34EE7D0838A}"/>
              </a:ext>
            </a:extLst>
          </p:cNvPr>
          <p:cNvSpPr>
            <a:spLocks noGrp="1"/>
          </p:cNvSpPr>
          <p:nvPr>
            <p:ph type="title"/>
          </p:nvPr>
        </p:nvSpPr>
        <p:spPr>
          <a:xfrm>
            <a:off x="849630" y="0"/>
            <a:ext cx="10515600" cy="1325563"/>
          </a:xfrm>
        </p:spPr>
        <p:txBody>
          <a:bodyPr>
            <a:normAutofit/>
          </a:bodyPr>
          <a:lstStyle/>
          <a:p>
            <a:r>
              <a:rPr lang="tr-TR" sz="3600" dirty="0"/>
              <a:t>Dezavantajlı Çocuklar Uygulama ve Araştırma Merkezi</a:t>
            </a:r>
          </a:p>
        </p:txBody>
      </p:sp>
      <p:cxnSp>
        <p:nvCxnSpPr>
          <p:cNvPr id="5" name="Düz Bağlayıcı 4">
            <a:extLst>
              <a:ext uri="{FF2B5EF4-FFF2-40B4-BE49-F238E27FC236}">
                <a16:creationId xmlns:a16="http://schemas.microsoft.com/office/drawing/2014/main" id="{046E4473-3B18-FB49-A838-06EEBBA42CE1}"/>
              </a:ext>
            </a:extLst>
          </p:cNvPr>
          <p:cNvCxnSpPr/>
          <p:nvPr/>
        </p:nvCxnSpPr>
        <p:spPr>
          <a:xfrm>
            <a:off x="0" y="116586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İçerik Yer Tutucusu 5">
            <a:extLst>
              <a:ext uri="{FF2B5EF4-FFF2-40B4-BE49-F238E27FC236}">
                <a16:creationId xmlns:a16="http://schemas.microsoft.com/office/drawing/2014/main" id="{805CFE58-99F1-C245-9017-78004F585FEA}"/>
              </a:ext>
            </a:extLst>
          </p:cNvPr>
          <p:cNvSpPr>
            <a:spLocks noGrp="1"/>
          </p:cNvSpPr>
          <p:nvPr>
            <p:ph idx="1"/>
          </p:nvPr>
        </p:nvSpPr>
        <p:spPr>
          <a:xfrm>
            <a:off x="849630" y="1611629"/>
            <a:ext cx="10515600" cy="4537711"/>
          </a:xfrm>
        </p:spPr>
        <p:txBody>
          <a:bodyPr>
            <a:noAutofit/>
          </a:bodyPr>
          <a:lstStyle/>
          <a:p>
            <a:pPr marL="0" indent="0" algn="ctr">
              <a:buNone/>
            </a:pPr>
            <a:r>
              <a:rPr lang="tr-TR" sz="2000" dirty="0"/>
              <a:t>Merkezimiz 2020’de pandeminin başlamasından kısa bir süre önce oluşturulan Yönetim ve Yönetim Kurulu Kadrosu ile, 2021 yılı itibari ile çalışmalarını arttırmıştır. Merkezimizin benimsediği değerleri ışığında ortaya koymuş olduğu vizyon ve misyonuna uygun olarak pandemi koşullarını da değerlendirerek 2 yıllık Stratejik Eylem Planı hazırlanmıştır. Bu amaçla hedeflenen 2 yıllık süreçte stratejilerimiz;</a:t>
            </a:r>
          </a:p>
          <a:p>
            <a:pPr algn="ctr"/>
            <a:r>
              <a:rPr lang="tr-TR" sz="2000" dirty="0"/>
              <a:t>Merkezimizin yürütücülüğünde bilimsel araştırma projesi hazırlamak,</a:t>
            </a:r>
          </a:p>
          <a:p>
            <a:pPr algn="ctr"/>
            <a:r>
              <a:rPr lang="tr-TR" sz="2000" dirty="0"/>
              <a:t>Ulusal ve uluslararası düzeyde bir projede paydaşlarımızla işbirliğimizi arttırarak, ortak çalışmalar yürütmek,</a:t>
            </a:r>
          </a:p>
          <a:p>
            <a:pPr algn="ctr"/>
            <a:r>
              <a:rPr lang="tr-TR" sz="2000" dirty="0"/>
              <a:t>Sosyal Medya aracılığı ile tanınırlığımızı arttırmak ve etki alanımızı genişletmek,</a:t>
            </a:r>
          </a:p>
          <a:p>
            <a:pPr algn="ctr"/>
            <a:r>
              <a:rPr lang="tr-TR" sz="2000" dirty="0"/>
              <a:t>Öğretmen adayları, öğretmenler, okul yöneticileri başta olmak üzere dezavantajlı çocuklarla etkileşimde olan ya da olma potansiyeli olan tüm kesimlere yüz-yüze ve online eğitimler vermektir.</a:t>
            </a:r>
          </a:p>
        </p:txBody>
      </p:sp>
    </p:spTree>
    <p:extLst>
      <p:ext uri="{BB962C8B-B14F-4D97-AF65-F5344CB8AC3E}">
        <p14:creationId xmlns:p14="http://schemas.microsoft.com/office/powerpoint/2010/main" val="79605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358B9-B12D-514D-9754-F34EE7D0838A}"/>
              </a:ext>
            </a:extLst>
          </p:cNvPr>
          <p:cNvSpPr>
            <a:spLocks noGrp="1"/>
          </p:cNvSpPr>
          <p:nvPr>
            <p:ph type="title"/>
          </p:nvPr>
        </p:nvSpPr>
        <p:spPr>
          <a:xfrm>
            <a:off x="849630" y="0"/>
            <a:ext cx="10515600" cy="1325563"/>
          </a:xfrm>
        </p:spPr>
        <p:txBody>
          <a:bodyPr>
            <a:normAutofit/>
          </a:bodyPr>
          <a:lstStyle/>
          <a:p>
            <a:r>
              <a:rPr lang="tr-TR" sz="3600" dirty="0"/>
              <a:t>Dezavantajlı Çocuklar Uygulama ve Araştırma Merkezi</a:t>
            </a:r>
          </a:p>
        </p:txBody>
      </p:sp>
      <p:cxnSp>
        <p:nvCxnSpPr>
          <p:cNvPr id="5" name="Düz Bağlayıcı 4">
            <a:extLst>
              <a:ext uri="{FF2B5EF4-FFF2-40B4-BE49-F238E27FC236}">
                <a16:creationId xmlns:a16="http://schemas.microsoft.com/office/drawing/2014/main" id="{046E4473-3B18-FB49-A838-06EEBBA42CE1}"/>
              </a:ext>
            </a:extLst>
          </p:cNvPr>
          <p:cNvCxnSpPr/>
          <p:nvPr/>
        </p:nvCxnSpPr>
        <p:spPr>
          <a:xfrm>
            <a:off x="0" y="116586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İçerik Yer Tutucusu 5">
            <a:extLst>
              <a:ext uri="{FF2B5EF4-FFF2-40B4-BE49-F238E27FC236}">
                <a16:creationId xmlns:a16="http://schemas.microsoft.com/office/drawing/2014/main" id="{805CFE58-99F1-C245-9017-78004F585FEA}"/>
              </a:ext>
            </a:extLst>
          </p:cNvPr>
          <p:cNvSpPr>
            <a:spLocks noGrp="1"/>
          </p:cNvSpPr>
          <p:nvPr>
            <p:ph idx="1"/>
          </p:nvPr>
        </p:nvSpPr>
        <p:spPr>
          <a:xfrm>
            <a:off x="849630" y="1611629"/>
            <a:ext cx="10515600" cy="4537711"/>
          </a:xfrm>
        </p:spPr>
        <p:txBody>
          <a:bodyPr>
            <a:noAutofit/>
          </a:bodyPr>
          <a:lstStyle/>
          <a:p>
            <a:pPr marL="0" indent="0" algn="ctr">
              <a:buNone/>
            </a:pPr>
            <a:r>
              <a:rPr lang="tr-TR" sz="2000" dirty="0"/>
              <a:t>Merkezimiz 2020’de pandeminin başlamasından kısa bir süre önce oluşturulan Yönetim ve Yönetim Kurulu Kadrosu ile, 2021 yılı itibari ile çalışmalarını arttırmıştır. Merkezimizin benimsediği değerleri ışığında ortaya koymuş olduğu vizyon ve misyonuna uygun olarak pandemi koşullarını da değerlendirerek 2 yıllık Stratejik Eylem Planı hazırlanmıştır. Bu amaçla hedeflenen 2 yıllık süreçte stratejilerimiz;</a:t>
            </a:r>
          </a:p>
          <a:p>
            <a:pPr algn="ctr"/>
            <a:r>
              <a:rPr lang="tr-TR" sz="2000" dirty="0"/>
              <a:t>Merkezimizin yürütücülüğünde bilimsel araştırma projesi hazırlamak,</a:t>
            </a:r>
          </a:p>
          <a:p>
            <a:pPr algn="ctr"/>
            <a:r>
              <a:rPr lang="tr-TR" sz="2000" dirty="0"/>
              <a:t>Ulusal ve uluslararası düzeyde bir projede paydaşlarımızla işbirliğimizi arttırarak, ortak çalışmalar yürütmek,</a:t>
            </a:r>
          </a:p>
          <a:p>
            <a:pPr algn="ctr"/>
            <a:r>
              <a:rPr lang="tr-TR" sz="2000" dirty="0"/>
              <a:t>Sosyal Medya aracılığı ile tanınırlığımızı arttırmak ve etki alanımızı genişletmek,</a:t>
            </a:r>
          </a:p>
          <a:p>
            <a:pPr algn="ctr"/>
            <a:r>
              <a:rPr lang="tr-TR" sz="2000" dirty="0"/>
              <a:t>Öğretmen adayları, öğretmenler, okul yöneticileri başta olmak üzere dezavantajlı çocuklarla etkileşimde olan ya da olma potansiyeli olan tüm kesimlere yüz-yüze ve online eğitimler vermektir.</a:t>
            </a:r>
          </a:p>
        </p:txBody>
      </p:sp>
    </p:spTree>
    <p:extLst>
      <p:ext uri="{BB962C8B-B14F-4D97-AF65-F5344CB8AC3E}">
        <p14:creationId xmlns:p14="http://schemas.microsoft.com/office/powerpoint/2010/main" val="30662845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773</Words>
  <Application>Microsoft Macintosh PowerPoint</Application>
  <PresentationFormat>Geniş ekran</PresentationFormat>
  <Paragraphs>63</Paragraphs>
  <Slides>10</Slides>
  <Notes>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ÇANAKKALE ONSEKİZ MART ÜNİVERSİTESİ </vt:lpstr>
      <vt:lpstr>Dezavantajlı Çocuklar Uygulama ve Araştırma Merkezi</vt:lpstr>
      <vt:lpstr>Dezavantajlı Çocuklar Uygulama ve Araştırma Merkezi</vt:lpstr>
      <vt:lpstr>Dezavantajlı Çocuklar Uygulama ve Araştırma Merkezi</vt:lpstr>
      <vt:lpstr>Dezavantajlı Çocuklar Uygulama ve Araştırma Merkezi</vt:lpstr>
      <vt:lpstr>Dezavantajlı Çocuklar Uygulama ve Araştırma Merkezi</vt:lpstr>
      <vt:lpstr>Dezavantajlı Çocuklar Uygulama ve Araştırma Merkezi</vt:lpstr>
      <vt:lpstr>Dezavantajlı Çocuklar Uygulama ve Araştırma Merkezi</vt:lpstr>
      <vt:lpstr>Dezavantajlı Çocuklar Uygulama ve Araştırma Merkezi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ÇANAKKALE ONSEKİZ MART ÜNİVERSİTESİ </dc:title>
  <dc:creator>Sezen Apaydin</dc:creator>
  <cp:lastModifiedBy>melike çağatay</cp:lastModifiedBy>
  <cp:revision>7</cp:revision>
  <dcterms:created xsi:type="dcterms:W3CDTF">2021-11-01T05:21:57Z</dcterms:created>
  <dcterms:modified xsi:type="dcterms:W3CDTF">2021-11-01T12:26:59Z</dcterms:modified>
</cp:coreProperties>
</file>