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36.jpg" ContentType="image/jpeg"/>
  <Override PartName="/ppt/media/image37.jpg" ContentType="image/jpeg"/>
  <Override PartName="/ppt/media/image39.jpg" ContentType="image/jpeg"/>
  <Override PartName="/ppt/media/image42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326" r:id="rId3"/>
    <p:sldId id="345" r:id="rId4"/>
    <p:sldId id="342" r:id="rId5"/>
    <p:sldId id="330" r:id="rId6"/>
    <p:sldId id="346" r:id="rId7"/>
    <p:sldId id="341" r:id="rId8"/>
    <p:sldId id="329" r:id="rId9"/>
    <p:sldId id="327" r:id="rId10"/>
    <p:sldId id="328" r:id="rId11"/>
    <p:sldId id="331" r:id="rId12"/>
    <p:sldId id="332" r:id="rId13"/>
    <p:sldId id="339" r:id="rId14"/>
    <p:sldId id="333" r:id="rId15"/>
    <p:sldId id="336" r:id="rId16"/>
    <p:sldId id="335" r:id="rId17"/>
    <p:sldId id="334" r:id="rId18"/>
    <p:sldId id="337" r:id="rId19"/>
    <p:sldId id="288" r:id="rId20"/>
    <p:sldId id="274" r:id="rId21"/>
    <p:sldId id="271" r:id="rId22"/>
    <p:sldId id="272" r:id="rId23"/>
    <p:sldId id="284" r:id="rId24"/>
    <p:sldId id="308" r:id="rId25"/>
    <p:sldId id="309" r:id="rId26"/>
    <p:sldId id="319" r:id="rId27"/>
    <p:sldId id="311" r:id="rId28"/>
    <p:sldId id="318" r:id="rId29"/>
    <p:sldId id="320" r:id="rId30"/>
    <p:sldId id="315" r:id="rId31"/>
    <p:sldId id="316" r:id="rId32"/>
    <p:sldId id="338" r:id="rId33"/>
    <p:sldId id="300" r:id="rId34"/>
    <p:sldId id="301" r:id="rId35"/>
    <p:sldId id="302" r:id="rId3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63D"/>
    <a:srgbClr val="699841"/>
    <a:srgbClr val="ACD433"/>
    <a:srgbClr val="83B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312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A751D-9350-4BD6-B943-844B2084EC60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48B1F-EA95-4EC1-973D-64722851F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15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11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8000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5266" y="3681412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58" y="0"/>
                </a:moveTo>
                <a:lnTo>
                  <a:pt x="0" y="3176587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1475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7349" y="0"/>
                </a:moveTo>
                <a:lnTo>
                  <a:pt x="2043009" y="0"/>
                </a:lnTo>
                <a:lnTo>
                  <a:pt x="0" y="6857999"/>
                </a:lnTo>
                <a:lnTo>
                  <a:pt x="3007349" y="6857999"/>
                </a:lnTo>
                <a:lnTo>
                  <a:pt x="3007349" y="0"/>
                </a:lnTo>
                <a:close/>
              </a:path>
            </a:pathLst>
          </a:custGeom>
          <a:solidFill>
            <a:srgbClr val="90C226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932" y="0"/>
            <a:ext cx="2587625" cy="6858000"/>
          </a:xfrm>
          <a:custGeom>
            <a:avLst/>
            <a:gdLst/>
            <a:ahLst/>
            <a:cxnLst/>
            <a:rect l="l" t="t" r="r" b="b"/>
            <a:pathLst>
              <a:path w="2587625" h="6858000">
                <a:moveTo>
                  <a:pt x="2587067" y="0"/>
                </a:moveTo>
                <a:lnTo>
                  <a:pt x="0" y="0"/>
                </a:lnTo>
                <a:lnTo>
                  <a:pt x="1207968" y="6857999"/>
                </a:lnTo>
                <a:lnTo>
                  <a:pt x="2587067" y="6857999"/>
                </a:lnTo>
                <a:lnTo>
                  <a:pt x="2587067" y="0"/>
                </a:lnTo>
                <a:close/>
              </a:path>
            </a:pathLst>
          </a:custGeom>
          <a:solidFill>
            <a:srgbClr val="90C22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332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667" y="0"/>
                </a:moveTo>
                <a:lnTo>
                  <a:pt x="0" y="3809999"/>
                </a:lnTo>
                <a:lnTo>
                  <a:pt x="3259667" y="3809999"/>
                </a:lnTo>
                <a:lnTo>
                  <a:pt x="3259667" y="0"/>
                </a:lnTo>
                <a:close/>
              </a:path>
            </a:pathLst>
          </a:custGeom>
          <a:solidFill>
            <a:srgbClr val="54A021">
              <a:alpha val="721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546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279" y="0"/>
                </a:moveTo>
                <a:lnTo>
                  <a:pt x="0" y="0"/>
                </a:lnTo>
                <a:lnTo>
                  <a:pt x="2467704" y="6857999"/>
                </a:lnTo>
                <a:lnTo>
                  <a:pt x="2851279" y="6857999"/>
                </a:lnTo>
                <a:lnTo>
                  <a:pt x="2851279" y="0"/>
                </a:lnTo>
                <a:close/>
              </a:path>
            </a:pathLst>
          </a:custGeom>
          <a:solidFill>
            <a:srgbClr val="3F7819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729" y="0"/>
            <a:ext cx="1290320" cy="6858000"/>
          </a:xfrm>
          <a:custGeom>
            <a:avLst/>
            <a:gdLst/>
            <a:ahLst/>
            <a:cxnLst/>
            <a:rect l="l" t="t" r="r" b="b"/>
            <a:pathLst>
              <a:path w="1290320" h="6858000">
                <a:moveTo>
                  <a:pt x="1290093" y="0"/>
                </a:moveTo>
                <a:lnTo>
                  <a:pt x="1018477" y="0"/>
                </a:lnTo>
                <a:lnTo>
                  <a:pt x="0" y="6857999"/>
                </a:lnTo>
                <a:lnTo>
                  <a:pt x="1290093" y="6857999"/>
                </a:lnTo>
                <a:lnTo>
                  <a:pt x="1290093" y="0"/>
                </a:lnTo>
                <a:close/>
              </a:path>
            </a:pathLst>
          </a:custGeom>
          <a:solidFill>
            <a:srgbClr val="C0E474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367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56" y="0"/>
                </a:moveTo>
                <a:lnTo>
                  <a:pt x="0" y="0"/>
                </a:lnTo>
                <a:lnTo>
                  <a:pt x="1108013" y="6857999"/>
                </a:lnTo>
                <a:lnTo>
                  <a:pt x="1248456" y="6857999"/>
                </a:lnTo>
                <a:lnTo>
                  <a:pt x="1248456" y="0"/>
                </a:lnTo>
                <a:close/>
              </a:path>
            </a:pathLst>
          </a:custGeom>
          <a:solidFill>
            <a:srgbClr val="90C226">
              <a:alpha val="6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1665" y="3589866"/>
            <a:ext cx="1817370" cy="3268345"/>
          </a:xfrm>
          <a:custGeom>
            <a:avLst/>
            <a:gdLst/>
            <a:ahLst/>
            <a:cxnLst/>
            <a:rect l="l" t="t" r="r" b="b"/>
            <a:pathLst>
              <a:path w="1817370" h="3268345">
                <a:moveTo>
                  <a:pt x="1817159" y="0"/>
                </a:moveTo>
                <a:lnTo>
                  <a:pt x="0" y="3268132"/>
                </a:lnTo>
                <a:lnTo>
                  <a:pt x="1817159" y="3268132"/>
                </a:lnTo>
                <a:lnTo>
                  <a:pt x="1817159" y="0"/>
                </a:lnTo>
                <a:close/>
              </a:path>
            </a:pathLst>
          </a:custGeom>
          <a:solidFill>
            <a:srgbClr val="90C226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799"/>
                </a:lnTo>
                <a:lnTo>
                  <a:pt x="448733" y="2844799"/>
                </a:lnTo>
                <a:lnTo>
                  <a:pt x="0" y="0"/>
                </a:lnTo>
                <a:close/>
              </a:path>
            </a:pathLst>
          </a:custGeom>
          <a:solidFill>
            <a:srgbClr val="90C226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073" y="953515"/>
            <a:ext cx="955675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5E5E5E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11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8000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5266" y="3681412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58" y="0"/>
                </a:moveTo>
                <a:lnTo>
                  <a:pt x="0" y="3176587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1475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7349" y="0"/>
                </a:moveTo>
                <a:lnTo>
                  <a:pt x="2043009" y="0"/>
                </a:lnTo>
                <a:lnTo>
                  <a:pt x="0" y="6857999"/>
                </a:lnTo>
                <a:lnTo>
                  <a:pt x="3007349" y="6857999"/>
                </a:lnTo>
                <a:lnTo>
                  <a:pt x="3007349" y="0"/>
                </a:lnTo>
                <a:close/>
              </a:path>
            </a:pathLst>
          </a:custGeom>
          <a:solidFill>
            <a:srgbClr val="90C226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932" y="0"/>
            <a:ext cx="2587625" cy="6858000"/>
          </a:xfrm>
          <a:custGeom>
            <a:avLst/>
            <a:gdLst/>
            <a:ahLst/>
            <a:cxnLst/>
            <a:rect l="l" t="t" r="r" b="b"/>
            <a:pathLst>
              <a:path w="2587625" h="6858000">
                <a:moveTo>
                  <a:pt x="2587067" y="0"/>
                </a:moveTo>
                <a:lnTo>
                  <a:pt x="0" y="0"/>
                </a:lnTo>
                <a:lnTo>
                  <a:pt x="1207968" y="6857999"/>
                </a:lnTo>
                <a:lnTo>
                  <a:pt x="2587067" y="6857999"/>
                </a:lnTo>
                <a:lnTo>
                  <a:pt x="2587067" y="0"/>
                </a:lnTo>
                <a:close/>
              </a:path>
            </a:pathLst>
          </a:custGeom>
          <a:solidFill>
            <a:srgbClr val="90C22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332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667" y="0"/>
                </a:moveTo>
                <a:lnTo>
                  <a:pt x="0" y="3809999"/>
                </a:lnTo>
                <a:lnTo>
                  <a:pt x="3259667" y="3809999"/>
                </a:lnTo>
                <a:lnTo>
                  <a:pt x="3259667" y="0"/>
                </a:lnTo>
                <a:close/>
              </a:path>
            </a:pathLst>
          </a:custGeom>
          <a:solidFill>
            <a:srgbClr val="54A021">
              <a:alpha val="721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546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279" y="0"/>
                </a:moveTo>
                <a:lnTo>
                  <a:pt x="0" y="0"/>
                </a:lnTo>
                <a:lnTo>
                  <a:pt x="2467704" y="6857999"/>
                </a:lnTo>
                <a:lnTo>
                  <a:pt x="2851279" y="6857999"/>
                </a:lnTo>
                <a:lnTo>
                  <a:pt x="2851279" y="0"/>
                </a:lnTo>
                <a:close/>
              </a:path>
            </a:pathLst>
          </a:custGeom>
          <a:solidFill>
            <a:srgbClr val="3F7819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729" y="0"/>
            <a:ext cx="1290320" cy="6858000"/>
          </a:xfrm>
          <a:custGeom>
            <a:avLst/>
            <a:gdLst/>
            <a:ahLst/>
            <a:cxnLst/>
            <a:rect l="l" t="t" r="r" b="b"/>
            <a:pathLst>
              <a:path w="1290320" h="6858000">
                <a:moveTo>
                  <a:pt x="1290093" y="0"/>
                </a:moveTo>
                <a:lnTo>
                  <a:pt x="1018477" y="0"/>
                </a:lnTo>
                <a:lnTo>
                  <a:pt x="0" y="6857999"/>
                </a:lnTo>
                <a:lnTo>
                  <a:pt x="1290093" y="6857999"/>
                </a:lnTo>
                <a:lnTo>
                  <a:pt x="1290093" y="0"/>
                </a:lnTo>
                <a:close/>
              </a:path>
            </a:pathLst>
          </a:custGeom>
          <a:solidFill>
            <a:srgbClr val="C0E474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367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56" y="0"/>
                </a:moveTo>
                <a:lnTo>
                  <a:pt x="0" y="0"/>
                </a:lnTo>
                <a:lnTo>
                  <a:pt x="1108013" y="6857999"/>
                </a:lnTo>
                <a:lnTo>
                  <a:pt x="1248456" y="6857999"/>
                </a:lnTo>
                <a:lnTo>
                  <a:pt x="1248456" y="0"/>
                </a:lnTo>
                <a:close/>
              </a:path>
            </a:pathLst>
          </a:custGeom>
          <a:solidFill>
            <a:srgbClr val="90C226">
              <a:alpha val="6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1665" y="3589866"/>
            <a:ext cx="1817370" cy="3268345"/>
          </a:xfrm>
          <a:custGeom>
            <a:avLst/>
            <a:gdLst/>
            <a:ahLst/>
            <a:cxnLst/>
            <a:rect l="l" t="t" r="r" b="b"/>
            <a:pathLst>
              <a:path w="1817370" h="3268345">
                <a:moveTo>
                  <a:pt x="1817159" y="0"/>
                </a:moveTo>
                <a:lnTo>
                  <a:pt x="0" y="3268132"/>
                </a:lnTo>
                <a:lnTo>
                  <a:pt x="1817159" y="3268132"/>
                </a:lnTo>
                <a:lnTo>
                  <a:pt x="1817159" y="0"/>
                </a:lnTo>
                <a:close/>
              </a:path>
            </a:pathLst>
          </a:custGeom>
          <a:solidFill>
            <a:srgbClr val="90C226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5893" y="142747"/>
            <a:ext cx="9738360" cy="1090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85805" y="1617979"/>
            <a:ext cx="6786880" cy="3905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5E5E5E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eiwtZYjtv8?start=1&amp;feature=oembed" TargetMode="Externa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n5eW6uf2yE?feature=oembed" TargetMode="Externa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keOxE32iog?start=1&amp;feature=oembed" TargetMode="Externa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mYwNipqtQw?feature=oembed" TargetMode="Externa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1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jpg"/><Relationship Id="rId2" Type="http://schemas.openxmlformats.org/officeDocument/2006/relationships/image" Target="../media/image15.jp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jp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tf.comu.edu.tr/" TargetMode="External"/><Relationship Id="rId2" Type="http://schemas.openxmlformats.org/officeDocument/2006/relationships/hyperlink" Target="http://www.comu.edu.tr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hyperlink" Target="https://www.mevzuat.gov.tr/mevzuat?MevzuatNo=19649&amp;MevzuatTur=8&amp;MevzuatTertip=5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7uyeULuUlY?feature=oembed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7iaOva65Pk?start=1&amp;feature=oembed" TargetMode="Externa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766570" cy="5666740"/>
            <a:chOff x="0" y="0"/>
            <a:chExt cx="1766570" cy="566674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42644" cy="5666740"/>
            </a:xfrm>
            <a:custGeom>
              <a:avLst/>
              <a:gdLst/>
              <a:ahLst/>
              <a:cxnLst/>
              <a:rect l="l" t="t" r="r" b="b"/>
              <a:pathLst>
                <a:path w="842644" h="5666740">
                  <a:moveTo>
                    <a:pt x="842595" y="0"/>
                  </a:moveTo>
                  <a:lnTo>
                    <a:pt x="0" y="0"/>
                  </a:lnTo>
                  <a:lnTo>
                    <a:pt x="0" y="5666153"/>
                  </a:lnTo>
                  <a:lnTo>
                    <a:pt x="842595" y="0"/>
                  </a:lnTo>
                  <a:close/>
                </a:path>
              </a:pathLst>
            </a:custGeom>
            <a:solidFill>
              <a:srgbClr val="90C226">
                <a:alpha val="850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791" y="85590"/>
              <a:ext cx="1622254" cy="157538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12306" y="470910"/>
            <a:ext cx="5938573" cy="1190069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391920" marR="5080" indent="-1379855">
              <a:spcBef>
                <a:spcPts val="640"/>
              </a:spcBef>
            </a:pPr>
            <a:r>
              <a:rPr sz="3600" b="1" dirty="0"/>
              <a:t>ÇANAKKALE</a:t>
            </a:r>
            <a:r>
              <a:rPr sz="3600" b="1" spc="-30" dirty="0"/>
              <a:t> </a:t>
            </a:r>
            <a:r>
              <a:rPr sz="3600" b="1" dirty="0"/>
              <a:t>ONSEKİZ</a:t>
            </a:r>
            <a:r>
              <a:rPr sz="3600" b="1" spc="-15" dirty="0"/>
              <a:t> </a:t>
            </a:r>
            <a:r>
              <a:rPr sz="3600" b="1" spc="-40" dirty="0"/>
              <a:t>MART </a:t>
            </a:r>
            <a:r>
              <a:rPr sz="3600" b="1" spc="-10" dirty="0">
                <a:latin typeface="Arial" panose="020B0604020202020204" pitchFamily="34" charset="0"/>
                <a:cs typeface="Arial" panose="020B0604020202020204" pitchFamily="34" charset="0"/>
              </a:rPr>
              <a:t>ÜNİVERSİTESİ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6434" y="1575606"/>
            <a:ext cx="10138765" cy="3159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100"/>
              </a:spcBef>
              <a:tabLst>
                <a:tab pos="4523105" algn="l"/>
              </a:tabLst>
            </a:pPr>
            <a:endParaRPr lang="tr-T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lnSpc>
                <a:spcPct val="150000"/>
              </a:lnSpc>
              <a:spcBef>
                <a:spcPts val="100"/>
              </a:spcBef>
              <a:tabLst>
                <a:tab pos="4523105" algn="l"/>
              </a:tabLst>
            </a:pPr>
            <a:endParaRPr lang="tr-T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lnSpc>
                <a:spcPct val="150000"/>
              </a:lnSpc>
              <a:spcBef>
                <a:spcPts val="100"/>
              </a:spcBef>
              <a:tabLst>
                <a:tab pos="4523105" algn="l"/>
              </a:tabLst>
            </a:pP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MİMARLIK</a:t>
            </a:r>
            <a:r>
              <a:rPr sz="36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sz="3600" b="1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spc="-10" dirty="0">
                <a:latin typeface="Arial" panose="020B0604020202020204" pitchFamily="34" charset="0"/>
                <a:cs typeface="Arial" panose="020B0604020202020204" pitchFamily="34" charset="0"/>
              </a:rPr>
              <a:t>TASARIM</a:t>
            </a:r>
            <a: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spc="-85" dirty="0">
                <a:latin typeface="Arial" panose="020B0604020202020204" pitchFamily="34" charset="0"/>
                <a:cs typeface="Arial" panose="020B0604020202020204" pitchFamily="34" charset="0"/>
              </a:rPr>
              <a:t>FAKÜLTESİ</a:t>
            </a:r>
            <a:endParaRPr lang="tr-T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27810" marR="182880" indent="-1338580" algn="ctr">
              <a:spcBef>
                <a:spcPts val="100"/>
              </a:spcBef>
            </a:pPr>
            <a:r>
              <a:rPr sz="4000" b="1" spc="-20" dirty="0">
                <a:latin typeface="Arial" panose="020B0604020202020204" pitchFamily="34" charset="0"/>
                <a:cs typeface="Arial" panose="020B0604020202020204" pitchFamily="34" charset="0"/>
              </a:rPr>
              <a:t>ORYANTASYONU</a:t>
            </a:r>
            <a:endParaRPr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74716" y="6032191"/>
            <a:ext cx="236220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sz="22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dirty="0">
                <a:latin typeface="Arial" panose="020B0604020202020204" pitchFamily="34" charset="0"/>
                <a:cs typeface="Arial" panose="020B0604020202020204" pitchFamily="34" charset="0"/>
              </a:rPr>
              <a:t>EKİM</a:t>
            </a:r>
            <a:r>
              <a:rPr sz="2200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b="1" spc="-20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42359" y="159654"/>
            <a:ext cx="1423512" cy="14272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799"/>
                </a:lnTo>
                <a:lnTo>
                  <a:pt x="448733" y="2844799"/>
                </a:lnTo>
                <a:lnTo>
                  <a:pt x="0" y="0"/>
                </a:lnTo>
                <a:close/>
              </a:path>
            </a:pathLst>
          </a:custGeom>
          <a:solidFill>
            <a:srgbClr val="90C226">
              <a:alpha val="85099"/>
            </a:srgbClr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4521" y="267962"/>
            <a:ext cx="572092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200" b="1" spc="-2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KÜTÜPHANE KULLANIMI</a:t>
            </a:r>
            <a:endParaRPr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791" y="85592"/>
            <a:ext cx="959274" cy="931562"/>
          </a:xfrm>
          <a:prstGeom prst="rect">
            <a:avLst/>
          </a:prstGeom>
        </p:spPr>
      </p:pic>
      <p:pic>
        <p:nvPicPr>
          <p:cNvPr id="6" name="Çevrimiçi Medya 5" title="Kütüphane">
            <a:hlinkClick r:id="" action="ppaction://media"/>
            <a:extLst>
              <a:ext uri="{FF2B5EF4-FFF2-40B4-BE49-F238E27FC236}">
                <a16:creationId xmlns:a16="http://schemas.microsoft.com/office/drawing/2014/main" id="{1702FB1F-41C4-7CE8-768E-F8C2A048F0C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19200" y="1022070"/>
            <a:ext cx="10134600" cy="572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3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799"/>
                </a:lnTo>
                <a:lnTo>
                  <a:pt x="448733" y="2844799"/>
                </a:lnTo>
                <a:lnTo>
                  <a:pt x="0" y="0"/>
                </a:lnTo>
                <a:close/>
              </a:path>
            </a:pathLst>
          </a:custGeom>
          <a:solidFill>
            <a:srgbClr val="90C226">
              <a:alpha val="85099"/>
            </a:srgbClr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4521" y="267962"/>
            <a:ext cx="572092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200" b="1" spc="-2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 OFİSİ</a:t>
            </a:r>
            <a:endParaRPr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791" y="85592"/>
            <a:ext cx="959274" cy="931562"/>
          </a:xfrm>
          <a:prstGeom prst="rect">
            <a:avLst/>
          </a:prstGeom>
        </p:spPr>
      </p:pic>
      <p:pic>
        <p:nvPicPr>
          <p:cNvPr id="6" name="Çevrimiçi Medya 5" title="Erasmus">
            <a:hlinkClick r:id="" action="ppaction://media"/>
            <a:extLst>
              <a:ext uri="{FF2B5EF4-FFF2-40B4-BE49-F238E27FC236}">
                <a16:creationId xmlns:a16="http://schemas.microsoft.com/office/drawing/2014/main" id="{8700F505-90EC-69EE-0DD1-A592A8EFDA5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64521" y="1066800"/>
            <a:ext cx="930584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8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799"/>
                </a:lnTo>
                <a:lnTo>
                  <a:pt x="448733" y="2844799"/>
                </a:lnTo>
                <a:lnTo>
                  <a:pt x="0" y="0"/>
                </a:lnTo>
                <a:close/>
              </a:path>
            </a:pathLst>
          </a:custGeom>
          <a:solidFill>
            <a:srgbClr val="90C226">
              <a:alpha val="85099"/>
            </a:srgbClr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4521" y="267962"/>
            <a:ext cx="572092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200" b="1" spc="-2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 TESİSLERİ</a:t>
            </a:r>
            <a:endParaRPr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791" y="85592"/>
            <a:ext cx="959274" cy="931562"/>
          </a:xfrm>
          <a:prstGeom prst="rect">
            <a:avLst/>
          </a:prstGeom>
        </p:spPr>
      </p:pic>
      <p:pic>
        <p:nvPicPr>
          <p:cNvPr id="4" name="Çevrimiçi Medya 3" title="ÇANAKKALE ONSEKİZ MART ÜNİVERSİTESİ SPOR TESİSLERİ TANITIM">
            <a:hlinkClick r:id="" action="ppaction://media"/>
            <a:extLst>
              <a:ext uri="{FF2B5EF4-FFF2-40B4-BE49-F238E27FC236}">
                <a16:creationId xmlns:a16="http://schemas.microsoft.com/office/drawing/2014/main" id="{4A8DFDF1-99F9-A77C-F1CB-1EBCCF1EA6F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19200" y="914400"/>
            <a:ext cx="9753600" cy="551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6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799"/>
                </a:lnTo>
                <a:lnTo>
                  <a:pt x="448733" y="2844799"/>
                </a:lnTo>
                <a:lnTo>
                  <a:pt x="0" y="0"/>
                </a:lnTo>
                <a:close/>
              </a:path>
            </a:pathLst>
          </a:custGeom>
          <a:solidFill>
            <a:srgbClr val="90C226">
              <a:alpha val="85099"/>
            </a:srgbClr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4521" y="267962"/>
            <a:ext cx="572092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200" b="1" spc="-2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Çanakkale Tanıtım Videosu</a:t>
            </a:r>
            <a:endParaRPr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791" y="85592"/>
            <a:ext cx="959274" cy="931562"/>
          </a:xfrm>
          <a:prstGeom prst="rect">
            <a:avLst/>
          </a:prstGeom>
        </p:spPr>
      </p:pic>
      <p:pic>
        <p:nvPicPr>
          <p:cNvPr id="6" name="Çevrimiçi Medya 5" title="Çanakkale Tanıtım Filmi - Türkçe">
            <a:hlinkClick r:id="" action="ppaction://media"/>
            <a:extLst>
              <a:ext uri="{FF2B5EF4-FFF2-40B4-BE49-F238E27FC236}">
                <a16:creationId xmlns:a16="http://schemas.microsoft.com/office/drawing/2014/main" id="{A17B9208-75B6-BE52-4386-DAF9B979957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19200" y="1143000"/>
            <a:ext cx="9601200" cy="542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6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799"/>
                </a:lnTo>
                <a:lnTo>
                  <a:pt x="448733" y="2844799"/>
                </a:lnTo>
                <a:lnTo>
                  <a:pt x="0" y="0"/>
                </a:lnTo>
                <a:close/>
              </a:path>
            </a:pathLst>
          </a:custGeom>
          <a:solidFill>
            <a:srgbClr val="90C226">
              <a:alpha val="85099"/>
            </a:srgbClr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4521" y="267962"/>
            <a:ext cx="572092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200" b="1" spc="-2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UBYS Destek</a:t>
            </a:r>
            <a:endParaRPr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791" y="85592"/>
            <a:ext cx="959274" cy="931562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5D51D3A1-55B9-630E-F3A9-40CAD3657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994331"/>
            <a:ext cx="8839200" cy="5221221"/>
          </a:xfrm>
          <a:prstGeom prst="rect">
            <a:avLst/>
          </a:prstGeom>
        </p:spPr>
      </p:pic>
      <p:sp>
        <p:nvSpPr>
          <p:cNvPr id="10" name="Akış Çizelgesi: Öteki İşlem 9">
            <a:extLst>
              <a:ext uri="{FF2B5EF4-FFF2-40B4-BE49-F238E27FC236}">
                <a16:creationId xmlns:a16="http://schemas.microsoft.com/office/drawing/2014/main" id="{FB7A2B36-5AEE-9611-7601-12FFBF66C528}"/>
              </a:ext>
            </a:extLst>
          </p:cNvPr>
          <p:cNvSpPr/>
          <p:nvPr/>
        </p:nvSpPr>
        <p:spPr>
          <a:xfrm>
            <a:off x="1949520" y="914400"/>
            <a:ext cx="1868736" cy="381001"/>
          </a:xfrm>
          <a:prstGeom prst="flowChartAlternateProcess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4176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799"/>
                </a:lnTo>
                <a:lnTo>
                  <a:pt x="448733" y="2844799"/>
                </a:lnTo>
                <a:lnTo>
                  <a:pt x="0" y="0"/>
                </a:lnTo>
                <a:close/>
              </a:path>
            </a:pathLst>
          </a:custGeom>
          <a:solidFill>
            <a:srgbClr val="90C226">
              <a:alpha val="85099"/>
            </a:srgbClr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4521" y="267962"/>
            <a:ext cx="572092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200" b="1" spc="-2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UBYS Destek</a:t>
            </a:r>
            <a:endParaRPr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791" y="85592"/>
            <a:ext cx="959274" cy="93156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AE2035BD-7F5E-F454-03DE-1905B4BF3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22226"/>
            <a:ext cx="10287000" cy="547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53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799"/>
                </a:lnTo>
                <a:lnTo>
                  <a:pt x="448733" y="2844799"/>
                </a:lnTo>
                <a:lnTo>
                  <a:pt x="0" y="0"/>
                </a:lnTo>
                <a:close/>
              </a:path>
            </a:pathLst>
          </a:custGeom>
          <a:solidFill>
            <a:srgbClr val="90C226">
              <a:alpha val="85099"/>
            </a:srgbClr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4521" y="267962"/>
            <a:ext cx="572092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200" b="1" spc="-2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UBYS Eğitim Kataloğu</a:t>
            </a:r>
            <a:endParaRPr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791" y="85592"/>
            <a:ext cx="959274" cy="931562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C74627A-B711-B20E-F755-0E8FA4345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43000"/>
            <a:ext cx="9220656" cy="5447038"/>
          </a:xfrm>
          <a:prstGeom prst="rect">
            <a:avLst/>
          </a:prstGeom>
        </p:spPr>
      </p:pic>
      <p:sp>
        <p:nvSpPr>
          <p:cNvPr id="9" name="Akış Çizelgesi: Öteki İşlem 8">
            <a:extLst>
              <a:ext uri="{FF2B5EF4-FFF2-40B4-BE49-F238E27FC236}">
                <a16:creationId xmlns:a16="http://schemas.microsoft.com/office/drawing/2014/main" id="{711544B0-68F2-9635-297D-A6E2E3998C0F}"/>
              </a:ext>
            </a:extLst>
          </p:cNvPr>
          <p:cNvSpPr/>
          <p:nvPr/>
        </p:nvSpPr>
        <p:spPr>
          <a:xfrm>
            <a:off x="950664" y="2552700"/>
            <a:ext cx="1868736" cy="381001"/>
          </a:xfrm>
          <a:prstGeom prst="flowChartAlternateProcess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Akış Çizelgesi: Öteki İşlem 9">
            <a:extLst>
              <a:ext uri="{FF2B5EF4-FFF2-40B4-BE49-F238E27FC236}">
                <a16:creationId xmlns:a16="http://schemas.microsoft.com/office/drawing/2014/main" id="{FB7A2B36-5AEE-9611-7601-12FFBF66C528}"/>
              </a:ext>
            </a:extLst>
          </p:cNvPr>
          <p:cNvSpPr/>
          <p:nvPr/>
        </p:nvSpPr>
        <p:spPr>
          <a:xfrm>
            <a:off x="1524000" y="1042964"/>
            <a:ext cx="1868736" cy="381001"/>
          </a:xfrm>
          <a:prstGeom prst="flowChartAlternateProcess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61DCB84F-27EC-36B1-62AE-B0FC3EE8B4F7}"/>
              </a:ext>
            </a:extLst>
          </p:cNvPr>
          <p:cNvCxnSpPr>
            <a:stCxn id="10" idx="2"/>
            <a:endCxn id="9" idx="0"/>
          </p:cNvCxnSpPr>
          <p:nvPr/>
        </p:nvCxnSpPr>
        <p:spPr>
          <a:xfrm flipH="1">
            <a:off x="1885032" y="1423965"/>
            <a:ext cx="573336" cy="1128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595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799"/>
                </a:lnTo>
                <a:lnTo>
                  <a:pt x="448733" y="2844799"/>
                </a:lnTo>
                <a:lnTo>
                  <a:pt x="0" y="0"/>
                </a:lnTo>
                <a:close/>
              </a:path>
            </a:pathLst>
          </a:custGeom>
          <a:solidFill>
            <a:srgbClr val="90C226">
              <a:alpha val="85099"/>
            </a:srgbClr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4521" y="267962"/>
            <a:ext cx="572092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200" b="1" spc="-2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UBYS Eğitim Kataloğu</a:t>
            </a:r>
            <a:endParaRPr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791" y="85592"/>
            <a:ext cx="959274" cy="93156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2F730CD1-D2DF-2FEF-D385-A30F995B9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521" y="947413"/>
            <a:ext cx="8381448" cy="4963173"/>
          </a:xfrm>
          <a:prstGeom prst="rect">
            <a:avLst/>
          </a:prstGeom>
        </p:spPr>
      </p:pic>
      <p:sp>
        <p:nvSpPr>
          <p:cNvPr id="10" name="Akış Çizelgesi: Öteki İşlem 9">
            <a:extLst>
              <a:ext uri="{FF2B5EF4-FFF2-40B4-BE49-F238E27FC236}">
                <a16:creationId xmlns:a16="http://schemas.microsoft.com/office/drawing/2014/main" id="{FB7A2B36-5AEE-9611-7601-12FFBF66C528}"/>
              </a:ext>
            </a:extLst>
          </p:cNvPr>
          <p:cNvSpPr/>
          <p:nvPr/>
        </p:nvSpPr>
        <p:spPr>
          <a:xfrm>
            <a:off x="1596953" y="1838318"/>
            <a:ext cx="2213047" cy="1219200"/>
          </a:xfrm>
          <a:prstGeom prst="flowChartAlternateProcess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61DCB84F-27EC-36B1-62AE-B0FC3EE8B4F7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3810000" y="2133600"/>
            <a:ext cx="2743200" cy="314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63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799"/>
                </a:lnTo>
                <a:lnTo>
                  <a:pt x="448733" y="2844799"/>
                </a:lnTo>
                <a:lnTo>
                  <a:pt x="0" y="0"/>
                </a:lnTo>
                <a:close/>
              </a:path>
            </a:pathLst>
          </a:custGeom>
          <a:solidFill>
            <a:srgbClr val="90C226">
              <a:alpha val="85099"/>
            </a:srgbClr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4521" y="267962"/>
            <a:ext cx="973687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200" b="1" spc="-2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ÇOMÜ Öğrenci Yaşam, Kariyer ve Mezun İlişkileri</a:t>
            </a:r>
            <a:endParaRPr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791" y="85592"/>
            <a:ext cx="959274" cy="931562"/>
          </a:xfrm>
          <a:prstGeom prst="rect">
            <a:avLst/>
          </a:prstGeom>
        </p:spPr>
      </p:pic>
      <p:sp>
        <p:nvSpPr>
          <p:cNvPr id="10" name="Akış Çizelgesi: Öteki İşlem 9">
            <a:extLst>
              <a:ext uri="{FF2B5EF4-FFF2-40B4-BE49-F238E27FC236}">
                <a16:creationId xmlns:a16="http://schemas.microsoft.com/office/drawing/2014/main" id="{FB7A2B36-5AEE-9611-7601-12FFBF66C528}"/>
              </a:ext>
            </a:extLst>
          </p:cNvPr>
          <p:cNvSpPr/>
          <p:nvPr/>
        </p:nvSpPr>
        <p:spPr>
          <a:xfrm>
            <a:off x="1596953" y="1838318"/>
            <a:ext cx="2213047" cy="1219200"/>
          </a:xfrm>
          <a:prstGeom prst="flowChartAlternateProcess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61DCB84F-27EC-36B1-62AE-B0FC3EE8B4F7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3810000" y="2133600"/>
            <a:ext cx="2743200" cy="314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Resim 6">
            <a:extLst>
              <a:ext uri="{FF2B5EF4-FFF2-40B4-BE49-F238E27FC236}">
                <a16:creationId xmlns:a16="http://schemas.microsoft.com/office/drawing/2014/main" id="{2B6D890F-D852-81FC-3358-080D68109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45" y="1066360"/>
            <a:ext cx="10990347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20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42644" cy="5666740"/>
          </a:xfrm>
          <a:custGeom>
            <a:avLst/>
            <a:gdLst/>
            <a:ahLst/>
            <a:cxnLst/>
            <a:rect l="l" t="t" r="r" b="b"/>
            <a:pathLst>
              <a:path w="842644" h="5666740">
                <a:moveTo>
                  <a:pt x="842595" y="0"/>
                </a:moveTo>
                <a:lnTo>
                  <a:pt x="0" y="0"/>
                </a:lnTo>
                <a:lnTo>
                  <a:pt x="0" y="5666153"/>
                </a:lnTo>
                <a:lnTo>
                  <a:pt x="842595" y="0"/>
                </a:lnTo>
                <a:close/>
              </a:path>
            </a:pathLst>
          </a:custGeom>
          <a:solidFill>
            <a:srgbClr val="90C226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014720" y="1690687"/>
            <a:ext cx="6558280" cy="3476625"/>
            <a:chOff x="2014720" y="1690687"/>
            <a:chExt cx="6558280" cy="34766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14720" y="1690687"/>
              <a:ext cx="6557863" cy="34766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5752" y="1972056"/>
              <a:ext cx="899159" cy="5547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78423" y="1993391"/>
              <a:ext cx="844296" cy="54254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81212" y="1993554"/>
              <a:ext cx="808380" cy="46166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681212" y="1993554"/>
            <a:ext cx="808990" cy="462280"/>
          </a:xfrm>
          <a:prstGeom prst="rect">
            <a:avLst/>
          </a:prstGeom>
          <a:ln w="12700">
            <a:solidFill>
              <a:srgbClr val="E6B91E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100965" marR="92710" algn="ctr">
              <a:lnSpc>
                <a:spcPct val="100000"/>
              </a:lnSpc>
              <a:spcBef>
                <a:spcPts val="350"/>
              </a:spcBef>
            </a:pPr>
            <a:r>
              <a:rPr sz="800" b="1" dirty="0">
                <a:solidFill>
                  <a:srgbClr val="FFFFFF"/>
                </a:solidFill>
                <a:latin typeface="Trebuchet MS"/>
                <a:cs typeface="Trebuchet MS"/>
              </a:rPr>
              <a:t>MİMARLIK</a:t>
            </a:r>
            <a:r>
              <a:rPr sz="8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Trebuchet MS"/>
                <a:cs typeface="Trebuchet MS"/>
              </a:rPr>
              <a:t>VE </a:t>
            </a:r>
            <a:r>
              <a:rPr sz="800" b="1" spc="-10" dirty="0">
                <a:solidFill>
                  <a:srgbClr val="FFFFFF"/>
                </a:solidFill>
                <a:latin typeface="Trebuchet MS"/>
                <a:cs typeface="Trebuchet MS"/>
              </a:rPr>
              <a:t>TASARIM FAKÜLTESİ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376928" y="4507991"/>
            <a:ext cx="954405" cy="436245"/>
            <a:chOff x="4376928" y="4507991"/>
            <a:chExt cx="954405" cy="43624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76928" y="4507991"/>
              <a:ext cx="954024" cy="4297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43984" y="4529327"/>
              <a:ext cx="850391" cy="41452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23070" y="4528170"/>
              <a:ext cx="861297" cy="33855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423069" y="4528170"/>
            <a:ext cx="861694" cy="339090"/>
          </a:xfrm>
          <a:prstGeom prst="rect">
            <a:avLst/>
          </a:prstGeom>
          <a:ln w="12700">
            <a:solidFill>
              <a:srgbClr val="E6B91E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240029" marR="115570" indent="-116839">
              <a:lnSpc>
                <a:spcPts val="890"/>
              </a:lnSpc>
              <a:spcBef>
                <a:spcPts val="450"/>
              </a:spcBef>
            </a:pPr>
            <a:r>
              <a:rPr sz="800" b="1" dirty="0">
                <a:solidFill>
                  <a:srgbClr val="FFFFFF"/>
                </a:solidFill>
                <a:latin typeface="Trebuchet MS"/>
                <a:cs typeface="Trebuchet MS"/>
              </a:rPr>
              <a:t>KAPALI </a:t>
            </a:r>
            <a:r>
              <a:rPr sz="800" b="1" spc="-20" dirty="0">
                <a:solidFill>
                  <a:srgbClr val="FFFFFF"/>
                </a:solidFill>
                <a:latin typeface="Trebuchet MS"/>
                <a:cs typeface="Trebuchet MS"/>
              </a:rPr>
              <a:t>SPOR </a:t>
            </a:r>
            <a:r>
              <a:rPr sz="800" b="1" spc="-10" dirty="0">
                <a:solidFill>
                  <a:srgbClr val="FFFFFF"/>
                </a:solidFill>
                <a:latin typeface="Trebuchet MS"/>
                <a:cs typeface="Trebuchet MS"/>
              </a:rPr>
              <a:t>SALONU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843528" y="3444240"/>
            <a:ext cx="954405" cy="320040"/>
            <a:chOff x="3843528" y="3444240"/>
            <a:chExt cx="954405" cy="320040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43528" y="3444240"/>
              <a:ext cx="954024" cy="3048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34968" y="3462528"/>
              <a:ext cx="771143" cy="30175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90435" y="3463702"/>
              <a:ext cx="861298" cy="21544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3890435" y="3463702"/>
            <a:ext cx="861694" cy="215900"/>
          </a:xfrm>
          <a:prstGeom prst="rect">
            <a:avLst/>
          </a:prstGeom>
          <a:ln w="12700">
            <a:solidFill>
              <a:srgbClr val="E6B91E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47955">
              <a:lnSpc>
                <a:spcPct val="100000"/>
              </a:lnSpc>
              <a:spcBef>
                <a:spcPts val="365"/>
              </a:spcBef>
            </a:pPr>
            <a:r>
              <a:rPr sz="800" b="1" spc="-10" dirty="0">
                <a:solidFill>
                  <a:srgbClr val="FFFFFF"/>
                </a:solidFill>
                <a:latin typeface="Trebuchet MS"/>
                <a:cs typeface="Trebuchet MS"/>
              </a:rPr>
              <a:t>REKTÖRLÜK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013703" y="3377184"/>
            <a:ext cx="954405" cy="320040"/>
            <a:chOff x="6013703" y="3377184"/>
            <a:chExt cx="954405" cy="320040"/>
          </a:xfrm>
        </p:grpSpPr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13703" y="3377184"/>
              <a:ext cx="954024" cy="30784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99047" y="3398520"/>
              <a:ext cx="780288" cy="2987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58944" y="3397441"/>
              <a:ext cx="861297" cy="215444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6058945" y="3397441"/>
            <a:ext cx="861694" cy="215900"/>
          </a:xfrm>
          <a:prstGeom prst="rect">
            <a:avLst/>
          </a:prstGeom>
          <a:ln w="12700">
            <a:solidFill>
              <a:srgbClr val="E6B91E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360"/>
              </a:spcBef>
            </a:pPr>
            <a:r>
              <a:rPr sz="800" b="1" spc="-10" dirty="0">
                <a:solidFill>
                  <a:srgbClr val="FFFFFF"/>
                </a:solidFill>
                <a:latin typeface="Trebuchet MS"/>
                <a:cs typeface="Trebuchet MS"/>
              </a:rPr>
              <a:t>YEMEKHANE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471415" y="2941320"/>
            <a:ext cx="951230" cy="320040"/>
            <a:chOff x="4471415" y="2941320"/>
            <a:chExt cx="951230" cy="320040"/>
          </a:xfrm>
        </p:grpSpPr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71415" y="2941320"/>
              <a:ext cx="950976" cy="30480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53711" y="2959608"/>
              <a:ext cx="786384" cy="30175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16281" y="2960593"/>
              <a:ext cx="861297" cy="215444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4516281" y="2960593"/>
            <a:ext cx="861694" cy="215900"/>
          </a:xfrm>
          <a:prstGeom prst="rect">
            <a:avLst/>
          </a:prstGeom>
          <a:ln w="12700">
            <a:solidFill>
              <a:srgbClr val="E6B91E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39065">
              <a:lnSpc>
                <a:spcPct val="100000"/>
              </a:lnSpc>
              <a:spcBef>
                <a:spcPts val="365"/>
              </a:spcBef>
            </a:pPr>
            <a:r>
              <a:rPr sz="800" b="1" spc="-10" dirty="0">
                <a:solidFill>
                  <a:srgbClr val="FFFFFF"/>
                </a:solidFill>
                <a:latin typeface="Trebuchet MS"/>
                <a:cs typeface="Trebuchet MS"/>
              </a:rPr>
              <a:t>KÜTÜPHANE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422679" y="313061"/>
            <a:ext cx="3542665" cy="2884805"/>
            <a:chOff x="1422679" y="313061"/>
            <a:chExt cx="3542665" cy="2884805"/>
          </a:xfrm>
        </p:grpSpPr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22679" y="313061"/>
              <a:ext cx="3524250" cy="12954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03576" y="1243584"/>
              <a:ext cx="2261616" cy="195376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743747" y="1259307"/>
              <a:ext cx="2008505" cy="1701800"/>
            </a:xfrm>
            <a:custGeom>
              <a:avLst/>
              <a:gdLst/>
              <a:ahLst/>
              <a:cxnLst/>
              <a:rect l="l" t="t" r="r" b="b"/>
              <a:pathLst>
                <a:path w="2008504" h="1701800">
                  <a:moveTo>
                    <a:pt x="1858589" y="1612448"/>
                  </a:moveTo>
                  <a:lnTo>
                    <a:pt x="1821701" y="1656099"/>
                  </a:lnTo>
                  <a:lnTo>
                    <a:pt x="2007986" y="1701286"/>
                  </a:lnTo>
                  <a:lnTo>
                    <a:pt x="1980619" y="1637541"/>
                  </a:lnTo>
                  <a:lnTo>
                    <a:pt x="1901250" y="1637541"/>
                  </a:lnTo>
                  <a:lnTo>
                    <a:pt x="1890359" y="1636356"/>
                  </a:lnTo>
                  <a:lnTo>
                    <a:pt x="1880415" y="1630892"/>
                  </a:lnTo>
                  <a:lnTo>
                    <a:pt x="1858589" y="1612448"/>
                  </a:lnTo>
                  <a:close/>
                </a:path>
                <a:path w="2008504" h="1701800">
                  <a:moveTo>
                    <a:pt x="1895476" y="1568797"/>
                  </a:moveTo>
                  <a:lnTo>
                    <a:pt x="1858589" y="1612448"/>
                  </a:lnTo>
                  <a:lnTo>
                    <a:pt x="1880415" y="1630892"/>
                  </a:lnTo>
                  <a:lnTo>
                    <a:pt x="1890359" y="1636356"/>
                  </a:lnTo>
                  <a:lnTo>
                    <a:pt x="1901250" y="1637541"/>
                  </a:lnTo>
                  <a:lnTo>
                    <a:pt x="1911789" y="1634556"/>
                  </a:lnTo>
                  <a:lnTo>
                    <a:pt x="1920684" y="1627510"/>
                  </a:lnTo>
                  <a:lnTo>
                    <a:pt x="1926148" y="1617566"/>
                  </a:lnTo>
                  <a:lnTo>
                    <a:pt x="1927333" y="1606676"/>
                  </a:lnTo>
                  <a:lnTo>
                    <a:pt x="1924348" y="1596136"/>
                  </a:lnTo>
                  <a:lnTo>
                    <a:pt x="1917302" y="1587241"/>
                  </a:lnTo>
                  <a:lnTo>
                    <a:pt x="1895476" y="1568797"/>
                  </a:lnTo>
                  <a:close/>
                </a:path>
                <a:path w="2008504" h="1701800">
                  <a:moveTo>
                    <a:pt x="1932364" y="1525146"/>
                  </a:moveTo>
                  <a:lnTo>
                    <a:pt x="1895476" y="1568797"/>
                  </a:lnTo>
                  <a:lnTo>
                    <a:pt x="1917302" y="1587241"/>
                  </a:lnTo>
                  <a:lnTo>
                    <a:pt x="1924348" y="1596136"/>
                  </a:lnTo>
                  <a:lnTo>
                    <a:pt x="1927333" y="1606676"/>
                  </a:lnTo>
                  <a:lnTo>
                    <a:pt x="1926148" y="1617566"/>
                  </a:lnTo>
                  <a:lnTo>
                    <a:pt x="1920684" y="1627510"/>
                  </a:lnTo>
                  <a:lnTo>
                    <a:pt x="1911789" y="1634556"/>
                  </a:lnTo>
                  <a:lnTo>
                    <a:pt x="1901250" y="1637541"/>
                  </a:lnTo>
                  <a:lnTo>
                    <a:pt x="1980619" y="1637541"/>
                  </a:lnTo>
                  <a:lnTo>
                    <a:pt x="1932364" y="1525146"/>
                  </a:lnTo>
                  <a:close/>
                </a:path>
                <a:path w="2008504" h="1701800">
                  <a:moveTo>
                    <a:pt x="26083" y="0"/>
                  </a:moveTo>
                  <a:lnTo>
                    <a:pt x="15543" y="2985"/>
                  </a:lnTo>
                  <a:lnTo>
                    <a:pt x="6649" y="10031"/>
                  </a:lnTo>
                  <a:lnTo>
                    <a:pt x="1185" y="19975"/>
                  </a:lnTo>
                  <a:lnTo>
                    <a:pt x="0" y="30865"/>
                  </a:lnTo>
                  <a:lnTo>
                    <a:pt x="2984" y="41405"/>
                  </a:lnTo>
                  <a:lnTo>
                    <a:pt x="10030" y="50300"/>
                  </a:lnTo>
                  <a:lnTo>
                    <a:pt x="1858589" y="1612448"/>
                  </a:lnTo>
                  <a:lnTo>
                    <a:pt x="1895476" y="1568797"/>
                  </a:lnTo>
                  <a:lnTo>
                    <a:pt x="46918" y="6649"/>
                  </a:lnTo>
                  <a:lnTo>
                    <a:pt x="36973" y="1184"/>
                  </a:lnTo>
                  <a:lnTo>
                    <a:pt x="26083" y="0"/>
                  </a:lnTo>
                  <a:close/>
                </a:path>
              </a:pathLst>
            </a:custGeom>
            <a:solidFill>
              <a:srgbClr val="C42F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6278879" y="3425952"/>
            <a:ext cx="4155440" cy="2694940"/>
            <a:chOff x="6278879" y="3425952"/>
            <a:chExt cx="4155440" cy="2694940"/>
          </a:xfrm>
        </p:grpSpPr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26941" y="3929830"/>
              <a:ext cx="3307237" cy="219104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278879" y="3425952"/>
              <a:ext cx="1499616" cy="129235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489594" y="3612885"/>
              <a:ext cx="1249045" cy="1041400"/>
            </a:xfrm>
            <a:custGeom>
              <a:avLst/>
              <a:gdLst/>
              <a:ahLst/>
              <a:cxnLst/>
              <a:rect l="l" t="t" r="r" b="b"/>
              <a:pathLst>
                <a:path w="1249045" h="1041400">
                  <a:moveTo>
                    <a:pt x="150166" y="87530"/>
                  </a:moveTo>
                  <a:lnTo>
                    <a:pt x="113660" y="131502"/>
                  </a:lnTo>
                  <a:lnTo>
                    <a:pt x="1201799" y="1034887"/>
                  </a:lnTo>
                  <a:lnTo>
                    <a:pt x="1211791" y="1040264"/>
                  </a:lnTo>
                  <a:lnTo>
                    <a:pt x="1222692" y="1041355"/>
                  </a:lnTo>
                  <a:lnTo>
                    <a:pt x="1233205" y="1038278"/>
                  </a:lnTo>
                  <a:lnTo>
                    <a:pt x="1242038" y="1031154"/>
                  </a:lnTo>
                  <a:lnTo>
                    <a:pt x="1247415" y="1021162"/>
                  </a:lnTo>
                  <a:lnTo>
                    <a:pt x="1248505" y="1010262"/>
                  </a:lnTo>
                  <a:lnTo>
                    <a:pt x="1245428" y="999749"/>
                  </a:lnTo>
                  <a:lnTo>
                    <a:pt x="1238305" y="990916"/>
                  </a:lnTo>
                  <a:lnTo>
                    <a:pt x="150166" y="87530"/>
                  </a:lnTo>
                  <a:close/>
                </a:path>
                <a:path w="1249045" h="1041400">
                  <a:moveTo>
                    <a:pt x="0" y="0"/>
                  </a:moveTo>
                  <a:lnTo>
                    <a:pt x="77155" y="175473"/>
                  </a:lnTo>
                  <a:lnTo>
                    <a:pt x="113660" y="131502"/>
                  </a:lnTo>
                  <a:lnTo>
                    <a:pt x="91674" y="113249"/>
                  </a:lnTo>
                  <a:lnTo>
                    <a:pt x="84551" y="104416"/>
                  </a:lnTo>
                  <a:lnTo>
                    <a:pt x="81474" y="93903"/>
                  </a:lnTo>
                  <a:lnTo>
                    <a:pt x="82565" y="83003"/>
                  </a:lnTo>
                  <a:lnTo>
                    <a:pt x="87942" y="73011"/>
                  </a:lnTo>
                  <a:lnTo>
                    <a:pt x="96775" y="65887"/>
                  </a:lnTo>
                  <a:lnTo>
                    <a:pt x="107288" y="62810"/>
                  </a:lnTo>
                  <a:lnTo>
                    <a:pt x="170689" y="62810"/>
                  </a:lnTo>
                  <a:lnTo>
                    <a:pt x="186672" y="43559"/>
                  </a:lnTo>
                  <a:lnTo>
                    <a:pt x="0" y="0"/>
                  </a:lnTo>
                  <a:close/>
                </a:path>
                <a:path w="1249045" h="1041400">
                  <a:moveTo>
                    <a:pt x="107288" y="62810"/>
                  </a:moveTo>
                  <a:lnTo>
                    <a:pt x="96775" y="65887"/>
                  </a:lnTo>
                  <a:lnTo>
                    <a:pt x="87942" y="73011"/>
                  </a:lnTo>
                  <a:lnTo>
                    <a:pt x="82565" y="83003"/>
                  </a:lnTo>
                  <a:lnTo>
                    <a:pt x="81474" y="93903"/>
                  </a:lnTo>
                  <a:lnTo>
                    <a:pt x="84551" y="104416"/>
                  </a:lnTo>
                  <a:lnTo>
                    <a:pt x="91674" y="113249"/>
                  </a:lnTo>
                  <a:lnTo>
                    <a:pt x="113660" y="131502"/>
                  </a:lnTo>
                  <a:lnTo>
                    <a:pt x="150166" y="87530"/>
                  </a:lnTo>
                  <a:lnTo>
                    <a:pt x="128181" y="69278"/>
                  </a:lnTo>
                  <a:lnTo>
                    <a:pt x="118188" y="63901"/>
                  </a:lnTo>
                  <a:lnTo>
                    <a:pt x="107288" y="62810"/>
                  </a:lnTo>
                  <a:close/>
                </a:path>
                <a:path w="1249045" h="1041400">
                  <a:moveTo>
                    <a:pt x="170689" y="62810"/>
                  </a:moveTo>
                  <a:lnTo>
                    <a:pt x="107288" y="62810"/>
                  </a:lnTo>
                  <a:lnTo>
                    <a:pt x="118188" y="63901"/>
                  </a:lnTo>
                  <a:lnTo>
                    <a:pt x="128181" y="69278"/>
                  </a:lnTo>
                  <a:lnTo>
                    <a:pt x="150166" y="87530"/>
                  </a:lnTo>
                  <a:lnTo>
                    <a:pt x="170689" y="62810"/>
                  </a:lnTo>
                  <a:close/>
                </a:path>
              </a:pathLst>
            </a:custGeom>
            <a:solidFill>
              <a:srgbClr val="C42F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7" name="object 3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43791" y="85592"/>
            <a:ext cx="959274" cy="9315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799"/>
                </a:lnTo>
                <a:lnTo>
                  <a:pt x="448733" y="2844799"/>
                </a:lnTo>
                <a:lnTo>
                  <a:pt x="0" y="0"/>
                </a:lnTo>
                <a:close/>
              </a:path>
            </a:pathLst>
          </a:custGeom>
          <a:solidFill>
            <a:srgbClr val="90C226">
              <a:alpha val="85099"/>
            </a:srgbClr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4521" y="267962"/>
            <a:ext cx="572092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200" b="1" spc="-2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Akışı</a:t>
            </a:r>
            <a:endParaRPr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200" y="1266726"/>
            <a:ext cx="10134600" cy="43088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715"/>
              </a:spcBef>
              <a:buClr>
                <a:srgbClr val="90C22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r>
              <a:rPr lang="tr-T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Açılış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spcBef>
                <a:spcPts val="1715"/>
              </a:spcBef>
              <a:buClr>
                <a:srgbClr val="90C22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r>
              <a:rPr lang="tr-T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İstiklal Marşı ve Saygı Duruşu</a:t>
            </a:r>
          </a:p>
          <a:p>
            <a:pPr marL="355600" indent="-342900">
              <a:spcBef>
                <a:spcPts val="1715"/>
              </a:spcBef>
              <a:buClr>
                <a:srgbClr val="90C22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r>
              <a:rPr lang="tr-T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Dekan Prof. Dr. Tülay CENGİZ </a:t>
            </a:r>
            <a:r>
              <a:rPr lang="tr-TR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TAŞLI’nın</a:t>
            </a:r>
            <a:r>
              <a:rPr lang="tr-T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Konuşması</a:t>
            </a:r>
          </a:p>
          <a:p>
            <a:pPr marL="355600" indent="-342900">
              <a:spcBef>
                <a:spcPts val="1715"/>
              </a:spcBef>
              <a:buClr>
                <a:srgbClr val="90C22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r>
              <a:rPr lang="tr-T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Rektör Prof. Dr. R. Cüneyt </a:t>
            </a:r>
            <a:r>
              <a:rPr lang="tr-TR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ERENOĞLU’nun</a:t>
            </a:r>
            <a:r>
              <a:rPr lang="tr-T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Açılış Mesajı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spcBef>
                <a:spcPts val="1715"/>
              </a:spcBef>
              <a:buClr>
                <a:srgbClr val="90C22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r>
              <a:rPr lang="tr-T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Sosyal Sorumluluk Proje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Koordinatörlüğü</a:t>
            </a:r>
            <a:r>
              <a:rPr lang="tr-T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Doç. Dr. Nazan ÇALIKER </a:t>
            </a:r>
            <a:r>
              <a:rPr lang="tr-TR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ÇALBAYRAM’ın</a:t>
            </a:r>
            <a:r>
              <a:rPr lang="tr-T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Konuşması</a:t>
            </a:r>
          </a:p>
          <a:p>
            <a:pPr marL="355600" indent="-342900">
              <a:spcBef>
                <a:spcPts val="1715"/>
              </a:spcBef>
              <a:buClr>
                <a:srgbClr val="90C22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r>
              <a:rPr lang="tr-T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Psikolojik Danışmanlık Rehberlik Birimi </a:t>
            </a:r>
            <a:r>
              <a:rPr lang="tr-T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tr-T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Psikolog Serdar </a:t>
            </a:r>
            <a:r>
              <a:rPr lang="tr-TR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TOPAL’ın</a:t>
            </a:r>
            <a:r>
              <a:rPr lang="tr-T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Konuşması</a:t>
            </a:r>
          </a:p>
          <a:p>
            <a:pPr marL="355600" indent="-342900">
              <a:spcBef>
                <a:spcPts val="1715"/>
              </a:spcBef>
              <a:buClr>
                <a:srgbClr val="90C22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r>
              <a:rPr lang="tr-T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ÇOMÜ Tanıtım Videoları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715"/>
              </a:spcBef>
              <a:buClr>
                <a:srgbClr val="90C22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791" y="85592"/>
            <a:ext cx="959274" cy="93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47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42644" cy="5666740"/>
          </a:xfrm>
          <a:custGeom>
            <a:avLst/>
            <a:gdLst/>
            <a:ahLst/>
            <a:cxnLst/>
            <a:rect l="l" t="t" r="r" b="b"/>
            <a:pathLst>
              <a:path w="842644" h="5666740">
                <a:moveTo>
                  <a:pt x="842595" y="0"/>
                </a:moveTo>
                <a:lnTo>
                  <a:pt x="0" y="0"/>
                </a:lnTo>
                <a:lnTo>
                  <a:pt x="0" y="5666153"/>
                </a:lnTo>
                <a:lnTo>
                  <a:pt x="842595" y="0"/>
                </a:lnTo>
                <a:close/>
              </a:path>
            </a:pathLst>
          </a:custGeom>
          <a:solidFill>
            <a:srgbClr val="90C226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143793" y="5181600"/>
            <a:ext cx="12048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Üniversitemiz Web Adresi: </a:t>
            </a:r>
            <a:r>
              <a:rPr lang="en-US" sz="1800" u="sng" dirty="0">
                <a:hlinkClick r:id="rId2"/>
              </a:rPr>
              <a:t>http://www.comu.edu.tr</a:t>
            </a:r>
            <a:endParaRPr lang="en-US" sz="1800" dirty="0"/>
          </a:p>
          <a:p>
            <a:r>
              <a:rPr lang="tr-TR" sz="1800" dirty="0"/>
              <a:t>Fakültemiz Web Adresi: </a:t>
            </a:r>
            <a:r>
              <a:rPr lang="en-US" sz="1800" u="sng" dirty="0">
                <a:hlinkClick r:id="rId3"/>
              </a:rPr>
              <a:t>http://mtf.comu.edu.tr</a:t>
            </a:r>
            <a:r>
              <a:rPr lang="en-US" sz="1800" dirty="0"/>
              <a:t> </a:t>
            </a:r>
          </a:p>
          <a:p>
            <a:r>
              <a:rPr lang="tr-TR" dirty="0"/>
              <a:t>Öğrenci Yönetmenliği: </a:t>
            </a:r>
            <a:r>
              <a:rPr lang="tr-TR" dirty="0">
                <a:hlinkClick r:id="rId4"/>
              </a:rPr>
              <a:t>https://www.mevzuat.gov.tr/mevzuat?MevzuatNo=19649&amp;MevzuatTur=8&amp;MevzuatTertip=5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B23C906-F9BA-D7E8-BF26-6C82F654E6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851" y="228600"/>
            <a:ext cx="5915420" cy="369474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A98A2C6-AFFE-01BB-BD60-4682DE9315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7897" y="228600"/>
            <a:ext cx="5667554" cy="3694744"/>
          </a:xfrm>
          <a:prstGeom prst="rect">
            <a:avLst/>
          </a:prstGeom>
        </p:spPr>
      </p:pic>
      <p:sp>
        <p:nvSpPr>
          <p:cNvPr id="6" name="object 5"/>
          <p:cNvSpPr/>
          <p:nvPr/>
        </p:nvSpPr>
        <p:spPr>
          <a:xfrm>
            <a:off x="8915400" y="1371600"/>
            <a:ext cx="609600" cy="352425"/>
          </a:xfrm>
          <a:custGeom>
            <a:avLst/>
            <a:gdLst/>
            <a:ahLst/>
            <a:cxnLst/>
            <a:rect l="l" t="t" r="r" b="b"/>
            <a:pathLst>
              <a:path w="1257300" h="276225">
                <a:moveTo>
                  <a:pt x="0" y="0"/>
                </a:moveTo>
                <a:lnTo>
                  <a:pt x="1257300" y="0"/>
                </a:lnTo>
                <a:lnTo>
                  <a:pt x="1257300" y="276225"/>
                </a:lnTo>
                <a:lnTo>
                  <a:pt x="0" y="276225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161E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42644" cy="5666740"/>
          </a:xfrm>
          <a:custGeom>
            <a:avLst/>
            <a:gdLst/>
            <a:ahLst/>
            <a:cxnLst/>
            <a:rect l="l" t="t" r="r" b="b"/>
            <a:pathLst>
              <a:path w="842644" h="5666740">
                <a:moveTo>
                  <a:pt x="842595" y="0"/>
                </a:moveTo>
                <a:lnTo>
                  <a:pt x="0" y="0"/>
                </a:lnTo>
                <a:lnTo>
                  <a:pt x="0" y="5666153"/>
                </a:lnTo>
                <a:lnTo>
                  <a:pt x="842595" y="0"/>
                </a:lnTo>
                <a:close/>
              </a:path>
            </a:pathLst>
          </a:custGeom>
          <a:solidFill>
            <a:srgbClr val="90C226">
              <a:alpha val="85099"/>
            </a:srgbClr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42845" y="-42745"/>
            <a:ext cx="9738360" cy="1023356"/>
          </a:xfrm>
          <a:prstGeom prst="rect">
            <a:avLst/>
          </a:prstGeom>
        </p:spPr>
        <p:txBody>
          <a:bodyPr vert="horz" wrap="square" lIns="0" tIns="525779" rIns="0" bIns="0" rtlCol="0">
            <a:spAutoFit/>
          </a:bodyPr>
          <a:lstStyle/>
          <a:p>
            <a:pPr marL="542290">
              <a:lnSpc>
                <a:spcPct val="100000"/>
              </a:lnSpc>
              <a:spcBef>
                <a:spcPts val="100"/>
              </a:spcBef>
            </a:pPr>
            <a:r>
              <a:rPr lang="en-US" sz="3200" b="1" spc="-1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tr-TR" sz="3200" b="1" spc="-1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RSLERE DEVAM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600" y="1480820"/>
            <a:ext cx="9906000" cy="4861587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98450" marR="622300" indent="-285750" algn="just">
              <a:spcBef>
                <a:spcPts val="210"/>
              </a:spcBef>
              <a:buClr>
                <a:srgbClr val="90C226"/>
              </a:buClr>
              <a:buSzPct val="77777"/>
              <a:buFont typeface="Wingdings" panose="05000000000000000000" pitchFamily="2" charset="2"/>
              <a:buChar char="Ø"/>
              <a:tabLst>
                <a:tab pos="297815" algn="l"/>
                <a:tab pos="298450" algn="l"/>
              </a:tabLst>
            </a:pPr>
            <a:r>
              <a:rPr sz="2000" spc="-2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Teorik</a:t>
            </a:r>
            <a:r>
              <a:rPr sz="2000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derslerin</a:t>
            </a:r>
            <a:r>
              <a:rPr sz="200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%70’i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</a:t>
            </a:r>
            <a:r>
              <a:rPr sz="2000" spc="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hafta</a:t>
            </a:r>
            <a:r>
              <a:rPr sz="2000" spc="-8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sz="2000" spc="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9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uygulamalı</a:t>
            </a:r>
            <a:r>
              <a:rPr sz="200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derslerin</a:t>
            </a:r>
            <a:r>
              <a:rPr lang="tr-TR" sz="200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1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%80’ine</a:t>
            </a:r>
            <a:r>
              <a:rPr sz="200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(11</a:t>
            </a:r>
            <a:r>
              <a:rPr sz="2000" spc="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hafta</a:t>
            </a:r>
            <a:r>
              <a:rPr sz="2000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2000" spc="-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devam etmek </a:t>
            </a:r>
            <a:r>
              <a:rPr sz="2000" spc="-6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zorunludur</a:t>
            </a:r>
            <a:r>
              <a:rPr sz="20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9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2000" spc="-9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toplam</a:t>
            </a:r>
            <a:r>
              <a:rPr sz="20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tr-TR" sz="2000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hafta</a:t>
            </a:r>
            <a:r>
              <a:rPr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217170" indent="-285750" algn="just">
              <a:spcBef>
                <a:spcPts val="1100"/>
              </a:spcBef>
              <a:buClr>
                <a:srgbClr val="90C226"/>
              </a:buClr>
              <a:buSzPct val="77777"/>
              <a:buFont typeface="Wingdings" panose="05000000000000000000" pitchFamily="2" charset="2"/>
              <a:buChar char="Ø"/>
              <a:tabLst>
                <a:tab pos="297815" algn="l"/>
                <a:tab pos="298450" algn="l"/>
              </a:tabLst>
            </a:pPr>
            <a:r>
              <a:rPr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Derse</a:t>
            </a:r>
            <a:r>
              <a:rPr sz="2000" spc="-6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7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devam</a:t>
            </a:r>
            <a:r>
              <a:rPr sz="2000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koşulunu</a:t>
            </a:r>
            <a:r>
              <a:rPr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yerine</a:t>
            </a:r>
            <a:r>
              <a:rPr sz="2000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getirmeyen</a:t>
            </a:r>
            <a:r>
              <a:rPr sz="2000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7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öğrenci</a:t>
            </a:r>
            <a:r>
              <a:rPr sz="2000" spc="-7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0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yarıyıl</a:t>
            </a:r>
            <a:r>
              <a:rPr sz="2000" spc="-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6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sonu</a:t>
            </a:r>
            <a:r>
              <a:rPr sz="2000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sz="2000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bütünleme</a:t>
            </a:r>
            <a:r>
              <a:rPr sz="20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7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sınavlarına</a:t>
            </a:r>
            <a:r>
              <a:rPr sz="2000" spc="-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giremez</a:t>
            </a:r>
            <a:r>
              <a:rPr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5080" indent="-285750" algn="just">
              <a:spcBef>
                <a:spcPts val="1010"/>
              </a:spcBef>
              <a:buClr>
                <a:srgbClr val="90C226"/>
              </a:buClr>
              <a:buSzPct val="77777"/>
              <a:buFont typeface="Wingdings" panose="05000000000000000000" pitchFamily="2" charset="2"/>
              <a:buChar char="Ø"/>
              <a:tabLst>
                <a:tab pos="297815" algn="l"/>
                <a:tab pos="298450" algn="l"/>
              </a:tabLst>
            </a:pPr>
            <a:r>
              <a:rPr sz="2000" spc="-9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Sağlık</a:t>
            </a:r>
            <a:r>
              <a:rPr sz="20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6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raporu</a:t>
            </a:r>
            <a:r>
              <a:rPr sz="2000" spc="-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6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sz="20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heyet</a:t>
            </a:r>
            <a:r>
              <a:rPr sz="20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6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raporu</a:t>
            </a:r>
            <a:r>
              <a:rPr sz="2000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öğrencinin</a:t>
            </a:r>
            <a:r>
              <a:rPr sz="20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6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derslere</a:t>
            </a:r>
            <a:r>
              <a:rPr sz="2000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7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devam</a:t>
            </a:r>
            <a:r>
              <a:rPr sz="20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yükümlülüğünü </a:t>
            </a:r>
            <a:r>
              <a:rPr sz="2000" spc="-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kaldırmaz.</a:t>
            </a:r>
            <a:r>
              <a:rPr sz="2000" spc="-7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Ancak</a:t>
            </a:r>
            <a:r>
              <a:rPr sz="2000" spc="-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öğrencinin</a:t>
            </a:r>
            <a:r>
              <a:rPr sz="20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aldığı</a:t>
            </a:r>
            <a:r>
              <a:rPr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heyet</a:t>
            </a:r>
            <a:r>
              <a:rPr sz="20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raporunun</a:t>
            </a:r>
            <a:r>
              <a:rPr sz="20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7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süresi</a:t>
            </a:r>
            <a:r>
              <a:rPr sz="20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devamsızlık</a:t>
            </a:r>
            <a:r>
              <a:rPr sz="20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sınırını </a:t>
            </a:r>
            <a:r>
              <a:rPr sz="2000" spc="-9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aşıyorsa,</a:t>
            </a:r>
            <a:r>
              <a:rPr sz="20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ilgili</a:t>
            </a:r>
            <a:r>
              <a:rPr sz="2000" spc="-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birim</a:t>
            </a:r>
            <a:r>
              <a:rPr sz="2000" spc="-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7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kurulunun</a:t>
            </a:r>
            <a:r>
              <a:rPr sz="2000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uygun</a:t>
            </a:r>
            <a:r>
              <a:rPr sz="2000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görmesi</a:t>
            </a:r>
            <a:r>
              <a:rPr sz="2000" spc="-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halinde</a:t>
            </a:r>
            <a:r>
              <a:rPr sz="2000" spc="-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kayıt</a:t>
            </a:r>
            <a:r>
              <a:rPr sz="2000" spc="-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dondurabilir</a:t>
            </a:r>
            <a:r>
              <a:rPr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spc="-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5080" indent="-285750" algn="just">
              <a:spcBef>
                <a:spcPts val="1010"/>
              </a:spcBef>
              <a:buClr>
                <a:srgbClr val="90C226"/>
              </a:buClr>
              <a:buSzPct val="77777"/>
              <a:buFont typeface="Wingdings" panose="05000000000000000000" pitchFamily="2" charset="2"/>
              <a:buChar char="Ø"/>
              <a:tabLst>
                <a:tab pos="297815" algn="l"/>
                <a:tab pos="298450" algn="l"/>
              </a:tabLst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Kayıtlı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olduğu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kurulunun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izniyle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yurt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yurt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dışı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resmi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müsabakalarına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güzel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eserlerinin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temsil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etkinliklerine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ulusal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uluslararası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etkinliklerine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bunların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hazırlık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çalışmalarına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akademik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birimler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tarafından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yapılan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görevlendirmelerle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ülkeyi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Üniversiteyi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temsilen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benzeri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organizasyonlara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katılan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öğrencilerin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etkinliğin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devamı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esnasında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geçirdikleri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süreler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belgelendirilmek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koşuluyla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devamsızlık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süresinin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hesabında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dikkate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alınmaz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indent="-285750" algn="just">
              <a:spcBef>
                <a:spcPts val="1030"/>
              </a:spcBef>
              <a:buClr>
                <a:srgbClr val="90C226"/>
              </a:buClr>
              <a:buSzPct val="77777"/>
              <a:buFont typeface="Wingdings" panose="05000000000000000000" pitchFamily="2" charset="2"/>
              <a:buChar char="Ø"/>
              <a:tabLst>
                <a:tab pos="297815" algn="l"/>
                <a:tab pos="298450" algn="l"/>
              </a:tabLst>
            </a:pPr>
            <a:r>
              <a:rPr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Azami</a:t>
            </a:r>
            <a:r>
              <a:rPr sz="2000" spc="-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9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öğrenim</a:t>
            </a:r>
            <a:r>
              <a:rPr sz="20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7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süresi</a:t>
            </a:r>
            <a:r>
              <a:rPr sz="2000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yedi</a:t>
            </a:r>
            <a:r>
              <a:rPr sz="2000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yıldır.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791" y="85592"/>
            <a:ext cx="959274" cy="93156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42644" cy="5666740"/>
          </a:xfrm>
          <a:custGeom>
            <a:avLst/>
            <a:gdLst/>
            <a:ahLst/>
            <a:cxnLst/>
            <a:rect l="l" t="t" r="r" b="b"/>
            <a:pathLst>
              <a:path w="842644" h="5666740">
                <a:moveTo>
                  <a:pt x="842595" y="0"/>
                </a:moveTo>
                <a:lnTo>
                  <a:pt x="0" y="0"/>
                </a:lnTo>
                <a:lnTo>
                  <a:pt x="0" y="5666153"/>
                </a:lnTo>
                <a:lnTo>
                  <a:pt x="842595" y="0"/>
                </a:lnTo>
                <a:close/>
              </a:path>
            </a:pathLst>
          </a:custGeom>
          <a:solidFill>
            <a:srgbClr val="90C226">
              <a:alpha val="85099"/>
            </a:srgbClr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3428" y="1524000"/>
            <a:ext cx="9829800" cy="39959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00"/>
              </a:spcBef>
              <a:buClr>
                <a:srgbClr val="90C226"/>
              </a:buClr>
              <a:buSzPct val="77777"/>
              <a:buFont typeface="Wingdings" panose="05000000000000000000" pitchFamily="2" charset="2"/>
              <a:buChar char="Ø"/>
              <a:tabLst>
                <a:tab pos="297815" algn="l"/>
                <a:tab pos="298450" algn="l"/>
              </a:tabLst>
            </a:pP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</a:t>
            </a:r>
            <a:r>
              <a:rPr sz="20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sınavın</a:t>
            </a:r>
            <a:r>
              <a:rPr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9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%40’ı,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sınavının</a:t>
            </a:r>
            <a:r>
              <a:rPr sz="20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%60’ı</a:t>
            </a:r>
            <a:r>
              <a:rPr sz="20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alınır</a:t>
            </a:r>
            <a:r>
              <a:rPr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  <a:buClr>
                <a:srgbClr val="90C226"/>
              </a:buClr>
            </a:pPr>
            <a:endParaRPr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196215" indent="-342900" algn="just">
              <a:lnSpc>
                <a:spcPct val="99400"/>
              </a:lnSpc>
              <a:buClr>
                <a:srgbClr val="90C226"/>
              </a:buClr>
              <a:buSzPct val="77777"/>
              <a:buFont typeface="Wingdings" panose="05000000000000000000" pitchFamily="2" charset="2"/>
              <a:buChar char="Ø"/>
              <a:tabLst>
                <a:tab pos="297815" algn="l"/>
                <a:tab pos="298450" algn="l"/>
              </a:tabLst>
            </a:pPr>
            <a:r>
              <a:rPr sz="2000" spc="-7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Sınav</a:t>
            </a:r>
            <a:r>
              <a:rPr sz="2000" spc="-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sonuçlarının</a:t>
            </a:r>
            <a:r>
              <a:rPr sz="2000" spc="-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duyurulmasından</a:t>
            </a:r>
            <a:r>
              <a:rPr sz="2000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itibaren</a:t>
            </a:r>
            <a:r>
              <a:rPr sz="2000" spc="-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2000" spc="-9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geç</a:t>
            </a:r>
            <a:r>
              <a:rPr sz="2000" spc="-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sz="2000" spc="-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hafta</a:t>
            </a:r>
            <a:r>
              <a:rPr sz="2000" spc="-6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içinde</a:t>
            </a:r>
            <a:r>
              <a:rPr sz="2000" spc="-6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bağlı </a:t>
            </a:r>
            <a:r>
              <a:rPr sz="2000" spc="-10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olduğu</a:t>
            </a:r>
            <a:r>
              <a:rPr sz="20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ilgili</a:t>
            </a:r>
            <a:r>
              <a:rPr sz="2000" spc="-6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akademik</a:t>
            </a:r>
            <a:r>
              <a:rPr sz="20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birime</a:t>
            </a:r>
            <a:r>
              <a:rPr sz="2000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dilekçe</a:t>
            </a:r>
            <a:r>
              <a:rPr sz="20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sz="20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başvurarak</a:t>
            </a:r>
            <a:r>
              <a:rPr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7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sınav</a:t>
            </a:r>
            <a:r>
              <a:rPr sz="20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kağıdının</a:t>
            </a:r>
            <a:r>
              <a:rPr sz="20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yeniden </a:t>
            </a:r>
            <a:r>
              <a:rPr sz="2000" spc="-5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incelenmesi</a:t>
            </a:r>
            <a:r>
              <a:rPr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istenebilir</a:t>
            </a:r>
            <a:r>
              <a:rPr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spc="-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196215" indent="-342900" algn="just">
              <a:lnSpc>
                <a:spcPct val="99400"/>
              </a:lnSpc>
              <a:buClr>
                <a:srgbClr val="90C226"/>
              </a:buClr>
              <a:buSzPct val="77777"/>
              <a:buFont typeface="Wingdings" panose="05000000000000000000" pitchFamily="2" charset="2"/>
              <a:buChar char="Ø"/>
              <a:tabLst>
                <a:tab pos="297815" algn="l"/>
                <a:tab pos="298450" algn="l"/>
              </a:tabLst>
            </a:pPr>
            <a:endParaRPr lang="tr-T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196215" indent="-342900" algn="just">
              <a:lnSpc>
                <a:spcPct val="99400"/>
              </a:lnSpc>
              <a:buClr>
                <a:srgbClr val="90C226"/>
              </a:buClr>
              <a:buSzPct val="77777"/>
              <a:buFont typeface="Wingdings" panose="05000000000000000000" pitchFamily="2" charset="2"/>
              <a:buChar char="Ø"/>
              <a:tabLst>
                <a:tab pos="297815" algn="l"/>
                <a:tab pos="298450" algn="l"/>
              </a:tabLst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000" spc="-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4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dersten</a:t>
            </a:r>
            <a:r>
              <a:rPr lang="en-US" sz="2000" spc="-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9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başarılı</a:t>
            </a:r>
            <a:r>
              <a:rPr lang="en-US" sz="20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6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sayılabilmek</a:t>
            </a:r>
            <a:r>
              <a:rPr lang="en-US" sz="2000" spc="-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sz="2000" spc="-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en-US" sz="2000" spc="-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6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en-US" sz="2000" spc="-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bütünleme</a:t>
            </a:r>
            <a:r>
              <a:rPr lang="en-US" sz="2000" spc="-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7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sınavından</a:t>
            </a:r>
            <a:r>
              <a:rPr lang="en-US" sz="2000" spc="-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spc="-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000" spc="-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n-US" sz="2000" spc="-8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puan</a:t>
            </a:r>
            <a:r>
              <a:rPr lang="en-US" sz="20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7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almak</a:t>
            </a:r>
            <a:r>
              <a:rPr lang="en-US" sz="20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gerekir</a:t>
            </a:r>
            <a:r>
              <a:rPr lang="en-US"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spc="14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96215" algn="just">
              <a:lnSpc>
                <a:spcPct val="99400"/>
              </a:lnSpc>
              <a:buClr>
                <a:srgbClr val="90C226"/>
              </a:buClr>
              <a:buSzPct val="77777"/>
              <a:tabLst>
                <a:tab pos="297815" algn="l"/>
                <a:tab pos="298450" algn="l"/>
              </a:tabLst>
            </a:pPr>
            <a:endParaRPr lang="tr-TR" sz="2000" spc="14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196215" indent="-342900" algn="just">
              <a:lnSpc>
                <a:spcPct val="99400"/>
              </a:lnSpc>
              <a:buClr>
                <a:srgbClr val="90C226"/>
              </a:buClr>
              <a:buSzPct val="77777"/>
              <a:buFont typeface="Wingdings" panose="05000000000000000000" pitchFamily="2" charset="2"/>
              <a:buChar char="Ø"/>
              <a:tabLst>
                <a:tab pos="297815" algn="l"/>
                <a:tab pos="298450" algn="l"/>
              </a:tabLst>
            </a:pPr>
            <a:r>
              <a:rPr lang="en-US" sz="2000" spc="1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</a:t>
            </a:r>
            <a:r>
              <a:rPr lang="en-US" sz="2000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6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en-US" sz="2000" spc="-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lang="en-US" sz="2000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6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notlarından</a:t>
            </a:r>
            <a:r>
              <a:rPr lang="en-US" sz="2000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2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000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8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alındığında</a:t>
            </a:r>
            <a:r>
              <a:rPr lang="en-US" sz="2000" spc="-8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0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GNO</a:t>
            </a:r>
            <a:r>
              <a:rPr lang="en-US" sz="2000" spc="-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2.00</a:t>
            </a:r>
            <a:r>
              <a:rPr lang="en-US" sz="2000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000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3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üzeri</a:t>
            </a:r>
            <a:r>
              <a:rPr lang="en-US" sz="2000" spc="-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2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ise</a:t>
            </a:r>
            <a:r>
              <a:rPr lang="en-US" sz="2000" spc="-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koşullu</a:t>
            </a:r>
            <a:r>
              <a:rPr lang="en-US" sz="2000" spc="-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9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başarılı</a:t>
            </a:r>
            <a:r>
              <a:rPr lang="en-US" sz="2000" spc="-9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7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2.00’nin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altında</a:t>
            </a:r>
            <a:r>
              <a:rPr lang="en-US" sz="20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2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ise</a:t>
            </a:r>
            <a:r>
              <a:rPr lang="en-US" sz="20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9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koşullu</a:t>
            </a:r>
            <a:r>
              <a:rPr lang="en-US" sz="20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8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başarısız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8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sayılır</a:t>
            </a:r>
            <a:r>
              <a:rPr lang="en-US" sz="2000" spc="-8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6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0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 </a:t>
            </a:r>
            <a:r>
              <a:rPr lang="en-US" sz="2000" spc="-6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notlarından</a:t>
            </a:r>
            <a:r>
              <a:rPr lang="en-US" sz="20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2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0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9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alındığında</a:t>
            </a:r>
            <a:r>
              <a:rPr lang="en-US" sz="20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2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ise</a:t>
            </a:r>
            <a:r>
              <a:rPr lang="en-US" sz="20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8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başarısız</a:t>
            </a:r>
            <a:r>
              <a:rPr lang="en-US"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sayılır</a:t>
            </a:r>
            <a:r>
              <a:rPr lang="en-US" sz="2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spc="-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96215" algn="just">
              <a:lnSpc>
                <a:spcPct val="99400"/>
              </a:lnSpc>
              <a:buClr>
                <a:srgbClr val="90C226"/>
              </a:buClr>
              <a:buSzPct val="77777"/>
              <a:tabLst>
                <a:tab pos="297815" algn="l"/>
                <a:tab pos="298450" algn="l"/>
              </a:tabLst>
            </a:pPr>
            <a:endParaRPr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40"/>
              </a:spcBef>
              <a:buClr>
                <a:srgbClr val="90C226"/>
              </a:buClr>
              <a:buFont typeface="Wingdings" panose="05000000000000000000" pitchFamily="2" charset="2"/>
              <a:buChar char="Ø"/>
            </a:pPr>
            <a:endParaRPr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791" y="85592"/>
            <a:ext cx="959274" cy="931562"/>
          </a:xfrm>
          <a:prstGeom prst="rect">
            <a:avLst/>
          </a:prstGeom>
        </p:spPr>
      </p:pic>
      <p:sp>
        <p:nvSpPr>
          <p:cNvPr id="7" name="object 4"/>
          <p:cNvSpPr txBox="1">
            <a:spLocks/>
          </p:cNvSpPr>
          <p:nvPr/>
        </p:nvSpPr>
        <p:spPr>
          <a:xfrm>
            <a:off x="1242845" y="-42745"/>
            <a:ext cx="9738360" cy="1023356"/>
          </a:xfrm>
          <a:prstGeom prst="rect">
            <a:avLst/>
          </a:prstGeom>
        </p:spPr>
        <p:txBody>
          <a:bodyPr vert="horz" wrap="square" lIns="0" tIns="525779" rIns="0" bIns="0" rtlCol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542290">
              <a:spcBef>
                <a:spcPts val="100"/>
              </a:spcBef>
            </a:pPr>
            <a:r>
              <a:rPr lang="tr-TR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SINAV VE NOT SİSTEMİ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799"/>
                </a:lnTo>
                <a:lnTo>
                  <a:pt x="448733" y="2844799"/>
                </a:lnTo>
                <a:lnTo>
                  <a:pt x="0" y="0"/>
                </a:lnTo>
                <a:close/>
              </a:path>
            </a:pathLst>
          </a:custGeom>
          <a:solidFill>
            <a:srgbClr val="90C226">
              <a:alpha val="85099"/>
            </a:srgbClr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1380" y="1143000"/>
            <a:ext cx="6414820" cy="1522212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30"/>
              </a:spcBef>
              <a:buClr>
                <a:srgbClr val="90C22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YEMEK</a:t>
            </a:r>
            <a:r>
              <a:rPr sz="2400" b="1" spc="-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BURSU</a:t>
            </a:r>
            <a:endParaRPr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035"/>
              </a:spcBef>
              <a:buClr>
                <a:srgbClr val="90C22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KISM</a:t>
            </a:r>
            <a:r>
              <a:rPr lang="tr-T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sz="2400" b="1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ZAMANLI</a:t>
            </a:r>
            <a:r>
              <a:rPr sz="2400" b="1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ÇALIŞMA</a:t>
            </a:r>
            <a:r>
              <a:rPr sz="2400" b="1" spc="-11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BURSU</a:t>
            </a:r>
            <a:endParaRPr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055"/>
              </a:spcBef>
              <a:buClr>
                <a:srgbClr val="90C22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KYK</a:t>
            </a:r>
            <a:r>
              <a:rPr sz="2400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BURSU</a:t>
            </a:r>
            <a:endParaRPr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791" y="85592"/>
            <a:ext cx="959274" cy="931562"/>
          </a:xfrm>
          <a:prstGeom prst="rect">
            <a:avLst/>
          </a:prstGeom>
        </p:spPr>
      </p:pic>
      <p:sp>
        <p:nvSpPr>
          <p:cNvPr id="6" name="object 3"/>
          <p:cNvSpPr txBox="1">
            <a:spLocks/>
          </p:cNvSpPr>
          <p:nvPr/>
        </p:nvSpPr>
        <p:spPr>
          <a:xfrm>
            <a:off x="1281380" y="304800"/>
            <a:ext cx="969142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BURSLAR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03630" cy="5666740"/>
            <a:chOff x="0" y="0"/>
            <a:chExt cx="1103630" cy="566674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42644" cy="5666740"/>
            </a:xfrm>
            <a:custGeom>
              <a:avLst/>
              <a:gdLst/>
              <a:ahLst/>
              <a:cxnLst/>
              <a:rect l="l" t="t" r="r" b="b"/>
              <a:pathLst>
                <a:path w="842644" h="5666740">
                  <a:moveTo>
                    <a:pt x="842595" y="0"/>
                  </a:moveTo>
                  <a:lnTo>
                    <a:pt x="0" y="0"/>
                  </a:lnTo>
                  <a:lnTo>
                    <a:pt x="0" y="5666153"/>
                  </a:lnTo>
                  <a:lnTo>
                    <a:pt x="842595" y="0"/>
                  </a:lnTo>
                  <a:close/>
                </a:path>
              </a:pathLst>
            </a:custGeom>
            <a:solidFill>
              <a:srgbClr val="90C226">
                <a:alpha val="85099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791" y="85592"/>
              <a:ext cx="959274" cy="93156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79838" y="298739"/>
            <a:ext cx="854879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6745" algn="l"/>
              </a:tabLst>
            </a:pPr>
            <a:r>
              <a:rPr lang="tr-TR"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Üniversitemiz Kalite ve Akreditasyon Süreci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1432437"/>
            <a:ext cx="9769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err="1"/>
              <a:t>Üniversitemiz</a:t>
            </a:r>
            <a:r>
              <a:rPr lang="en-US" dirty="0"/>
              <a:t>, 27 Nisan 2022 </a:t>
            </a:r>
            <a:r>
              <a:rPr lang="en-US" dirty="0" err="1"/>
              <a:t>tarihli</a:t>
            </a:r>
            <a:r>
              <a:rPr lang="en-US" dirty="0"/>
              <a:t> </a:t>
            </a:r>
            <a:r>
              <a:rPr lang="en-US" dirty="0" err="1"/>
              <a:t>Yükseköğretim</a:t>
            </a:r>
            <a:r>
              <a:rPr lang="en-US" dirty="0"/>
              <a:t> </a:t>
            </a:r>
            <a:r>
              <a:rPr lang="en-US" dirty="0" err="1"/>
              <a:t>Kalite</a:t>
            </a:r>
            <a:r>
              <a:rPr lang="en-US" dirty="0"/>
              <a:t> </a:t>
            </a:r>
            <a:r>
              <a:rPr lang="en-US" dirty="0" err="1"/>
              <a:t>Kurulu</a:t>
            </a:r>
            <a:r>
              <a:rPr lang="en-US" dirty="0"/>
              <a:t> </a:t>
            </a:r>
            <a:r>
              <a:rPr lang="en-US" dirty="0" err="1"/>
              <a:t>toplantısında</a:t>
            </a:r>
            <a:r>
              <a:rPr lang="en-US" dirty="0"/>
              <a:t> </a:t>
            </a:r>
            <a:r>
              <a:rPr lang="en-US" dirty="0" err="1"/>
              <a:t>alınan</a:t>
            </a:r>
            <a:r>
              <a:rPr lang="en-US" dirty="0"/>
              <a:t> </a:t>
            </a:r>
            <a:r>
              <a:rPr lang="en-US" dirty="0" err="1"/>
              <a:t>karara</a:t>
            </a:r>
            <a:r>
              <a:rPr lang="en-US" dirty="0"/>
              <a:t> </a:t>
            </a:r>
            <a:r>
              <a:rPr lang="en-US" dirty="0" err="1"/>
              <a:t>istinaden</a:t>
            </a:r>
            <a:r>
              <a:rPr lang="en-US" dirty="0"/>
              <a:t> </a:t>
            </a:r>
            <a:r>
              <a:rPr lang="en-US" dirty="0" err="1"/>
              <a:t>Kurumsal</a:t>
            </a:r>
            <a:r>
              <a:rPr lang="en-US" dirty="0"/>
              <a:t> </a:t>
            </a:r>
            <a:r>
              <a:rPr lang="en-US" dirty="0" err="1"/>
              <a:t>Akreditasyon</a:t>
            </a:r>
            <a:r>
              <a:rPr lang="en-US" dirty="0"/>
              <a:t> </a:t>
            </a:r>
            <a:r>
              <a:rPr lang="en-US" dirty="0" err="1"/>
              <a:t>almaya</a:t>
            </a:r>
            <a:r>
              <a:rPr lang="en-US" dirty="0"/>
              <a:t> </a:t>
            </a:r>
            <a:r>
              <a:rPr lang="en-US" dirty="0" err="1"/>
              <a:t>layık</a:t>
            </a:r>
            <a:r>
              <a:rPr lang="en-US" dirty="0"/>
              <a:t> </a:t>
            </a:r>
            <a:r>
              <a:rPr lang="en-US" dirty="0" err="1"/>
              <a:t>görüldü</a:t>
            </a:r>
            <a:r>
              <a:rPr lang="en-US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30552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03630" cy="5666740"/>
            <a:chOff x="0" y="0"/>
            <a:chExt cx="1103630" cy="566674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42644" cy="5666740"/>
            </a:xfrm>
            <a:custGeom>
              <a:avLst/>
              <a:gdLst/>
              <a:ahLst/>
              <a:cxnLst/>
              <a:rect l="l" t="t" r="r" b="b"/>
              <a:pathLst>
                <a:path w="842644" h="5666740">
                  <a:moveTo>
                    <a:pt x="842595" y="0"/>
                  </a:moveTo>
                  <a:lnTo>
                    <a:pt x="0" y="0"/>
                  </a:lnTo>
                  <a:lnTo>
                    <a:pt x="0" y="5666153"/>
                  </a:lnTo>
                  <a:lnTo>
                    <a:pt x="842595" y="0"/>
                  </a:lnTo>
                  <a:close/>
                </a:path>
              </a:pathLst>
            </a:custGeom>
            <a:solidFill>
              <a:srgbClr val="90C226">
                <a:alpha val="85099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791" y="85592"/>
              <a:ext cx="959274" cy="93156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79838" y="298739"/>
            <a:ext cx="854879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6745" algn="l"/>
              </a:tabLst>
            </a:pPr>
            <a:r>
              <a:rPr lang="tr-TR"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Kalite Güvencesi ve Akreditasyon Nedir?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1432437"/>
            <a:ext cx="976916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83B330"/>
                </a:solidFill>
              </a:rPr>
              <a:t> </a:t>
            </a:r>
            <a:r>
              <a:rPr lang="en-US" b="1" u="sng" dirty="0" err="1">
                <a:solidFill>
                  <a:srgbClr val="83B330"/>
                </a:solidFill>
              </a:rPr>
              <a:t>Kalite</a:t>
            </a:r>
            <a:r>
              <a:rPr lang="en-US" b="1" u="sng" dirty="0">
                <a:solidFill>
                  <a:srgbClr val="83B330"/>
                </a:solidFill>
              </a:rPr>
              <a:t> </a:t>
            </a:r>
            <a:r>
              <a:rPr lang="en-US" b="1" u="sng" dirty="0" err="1">
                <a:solidFill>
                  <a:srgbClr val="83B330"/>
                </a:solidFill>
              </a:rPr>
              <a:t>Güvencesi</a:t>
            </a:r>
            <a:r>
              <a:rPr lang="en-US" b="1" u="sng" dirty="0">
                <a:solidFill>
                  <a:srgbClr val="83B330"/>
                </a:solidFill>
              </a:rPr>
              <a:t>:</a:t>
            </a:r>
            <a:r>
              <a:rPr lang="en-US" b="1" dirty="0">
                <a:solidFill>
                  <a:srgbClr val="83B330"/>
                </a:solidFill>
              </a:rPr>
              <a:t> </a:t>
            </a:r>
            <a:r>
              <a:rPr lang="en-US" dirty="0" err="1"/>
              <a:t>Üniversitenin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programların</a:t>
            </a:r>
            <a:r>
              <a:rPr lang="en-US" dirty="0"/>
              <a:t> </a:t>
            </a:r>
            <a:r>
              <a:rPr lang="en-US" dirty="0" err="1"/>
              <a:t>iç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dış</a:t>
            </a:r>
            <a:r>
              <a:rPr lang="en-US" dirty="0"/>
              <a:t> </a:t>
            </a:r>
            <a:r>
              <a:rPr lang="en-US" dirty="0" err="1"/>
              <a:t>kalite</a:t>
            </a:r>
            <a:r>
              <a:rPr lang="en-US" dirty="0"/>
              <a:t> </a:t>
            </a:r>
            <a:r>
              <a:rPr lang="en-US" dirty="0" err="1"/>
              <a:t>standartları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uyumlu</a:t>
            </a:r>
            <a:r>
              <a:rPr lang="en-US" dirty="0"/>
              <a:t> </a:t>
            </a:r>
            <a:r>
              <a:rPr lang="en-US" dirty="0" err="1"/>
              <a:t>kalite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performans</a:t>
            </a:r>
            <a:r>
              <a:rPr lang="en-US" dirty="0"/>
              <a:t> </a:t>
            </a:r>
            <a:r>
              <a:rPr lang="en-US" dirty="0" err="1"/>
              <a:t>süreçlerini</a:t>
            </a:r>
            <a:r>
              <a:rPr lang="en-US" dirty="0"/>
              <a:t> tam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yerine</a:t>
            </a:r>
            <a:r>
              <a:rPr lang="en-US" dirty="0"/>
              <a:t> </a:t>
            </a:r>
            <a:r>
              <a:rPr lang="en-US" dirty="0" err="1"/>
              <a:t>getirdiğine</a:t>
            </a:r>
            <a:r>
              <a:rPr lang="en-US" dirty="0"/>
              <a:t> </a:t>
            </a:r>
            <a:r>
              <a:rPr lang="en-US" dirty="0" err="1"/>
              <a:t>dair</a:t>
            </a:r>
            <a:r>
              <a:rPr lang="en-US" dirty="0"/>
              <a:t> </a:t>
            </a:r>
            <a:r>
              <a:rPr lang="en-US" dirty="0" err="1"/>
              <a:t>güvence</a:t>
            </a:r>
            <a:r>
              <a:rPr lang="en-US" dirty="0"/>
              <a:t> </a:t>
            </a:r>
            <a:r>
              <a:rPr lang="en-US" dirty="0" err="1"/>
              <a:t>sağlayabilmek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yapılan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planlı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sistemli</a:t>
            </a:r>
            <a:r>
              <a:rPr lang="en-US" dirty="0"/>
              <a:t> </a:t>
            </a:r>
            <a:r>
              <a:rPr lang="en-US" dirty="0" err="1"/>
              <a:t>çalışmaları</a:t>
            </a:r>
            <a:endParaRPr lang="tr-T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u="sng" dirty="0" err="1">
                <a:solidFill>
                  <a:srgbClr val="83B330"/>
                </a:solidFill>
              </a:rPr>
              <a:t>Akreditasyon</a:t>
            </a:r>
            <a:r>
              <a:rPr lang="en-US" b="1" u="sng" dirty="0">
                <a:solidFill>
                  <a:srgbClr val="83B330"/>
                </a:solidFill>
              </a:rPr>
              <a:t>:</a:t>
            </a:r>
            <a:r>
              <a:rPr lang="en-US" b="1" dirty="0">
                <a:solidFill>
                  <a:srgbClr val="83B330"/>
                </a:solidFill>
              </a:rPr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dış</a:t>
            </a:r>
            <a:r>
              <a:rPr lang="en-US" dirty="0"/>
              <a:t> </a:t>
            </a:r>
            <a:r>
              <a:rPr lang="en-US" dirty="0" err="1"/>
              <a:t>değerlendirici</a:t>
            </a:r>
            <a:r>
              <a:rPr lang="en-US" dirty="0"/>
              <a:t> </a:t>
            </a:r>
            <a:r>
              <a:rPr lang="en-US" dirty="0" err="1"/>
              <a:t>kurum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belirli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alanda</a:t>
            </a:r>
            <a:r>
              <a:rPr lang="en-US" dirty="0"/>
              <a:t> </a:t>
            </a:r>
            <a:r>
              <a:rPr lang="en-US" dirty="0" err="1"/>
              <a:t>önceden</a:t>
            </a:r>
            <a:r>
              <a:rPr lang="en-US" dirty="0"/>
              <a:t> </a:t>
            </a:r>
            <a:r>
              <a:rPr lang="en-US" dirty="0" err="1"/>
              <a:t>belirlenmiş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alana</a:t>
            </a:r>
            <a:r>
              <a:rPr lang="en-US" dirty="0"/>
              <a:t> </a:t>
            </a:r>
            <a:r>
              <a:rPr lang="en-US" dirty="0" err="1"/>
              <a:t>özgü</a:t>
            </a:r>
            <a:r>
              <a:rPr lang="en-US" dirty="0"/>
              <a:t> </a:t>
            </a:r>
            <a:r>
              <a:rPr lang="en-US" dirty="0" err="1"/>
              <a:t>standartların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yükseköğretim</a:t>
            </a:r>
            <a:r>
              <a:rPr lang="en-US" dirty="0"/>
              <a:t> </a:t>
            </a:r>
            <a:r>
              <a:rPr lang="en-US" dirty="0" err="1"/>
              <a:t>programı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karşılanıp</a:t>
            </a:r>
            <a:r>
              <a:rPr lang="en-US" dirty="0"/>
              <a:t> </a:t>
            </a:r>
            <a:r>
              <a:rPr lang="en-US" dirty="0" err="1"/>
              <a:t>karşılanmadığını</a:t>
            </a:r>
            <a:r>
              <a:rPr lang="en-US" dirty="0"/>
              <a:t> </a:t>
            </a:r>
            <a:r>
              <a:rPr lang="en-US" dirty="0" err="1"/>
              <a:t>ölçen</a:t>
            </a:r>
            <a:r>
              <a:rPr lang="en-US" dirty="0"/>
              <a:t> </a:t>
            </a:r>
            <a:r>
              <a:rPr lang="en-US" dirty="0" err="1"/>
              <a:t>değerlendirme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dış</a:t>
            </a:r>
            <a:r>
              <a:rPr lang="en-US" dirty="0"/>
              <a:t> </a:t>
            </a:r>
            <a:r>
              <a:rPr lang="en-US" dirty="0" err="1"/>
              <a:t>kalite</a:t>
            </a:r>
            <a:r>
              <a:rPr lang="en-US" dirty="0"/>
              <a:t> </a:t>
            </a:r>
            <a:r>
              <a:rPr lang="en-US" dirty="0" err="1"/>
              <a:t>güvence</a:t>
            </a:r>
            <a:r>
              <a:rPr lang="en-US" dirty="0"/>
              <a:t> </a:t>
            </a:r>
            <a:r>
              <a:rPr lang="en-US" dirty="0" err="1"/>
              <a:t>sürecini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9614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03630" cy="5666740"/>
            <a:chOff x="0" y="0"/>
            <a:chExt cx="1103630" cy="566674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42644" cy="5666740"/>
            </a:xfrm>
            <a:custGeom>
              <a:avLst/>
              <a:gdLst/>
              <a:ahLst/>
              <a:cxnLst/>
              <a:rect l="l" t="t" r="r" b="b"/>
              <a:pathLst>
                <a:path w="842644" h="5666740">
                  <a:moveTo>
                    <a:pt x="842595" y="0"/>
                  </a:moveTo>
                  <a:lnTo>
                    <a:pt x="0" y="0"/>
                  </a:lnTo>
                  <a:lnTo>
                    <a:pt x="0" y="5666153"/>
                  </a:lnTo>
                  <a:lnTo>
                    <a:pt x="842595" y="0"/>
                  </a:lnTo>
                  <a:close/>
                </a:path>
              </a:pathLst>
            </a:custGeom>
            <a:solidFill>
              <a:srgbClr val="90C226">
                <a:alpha val="85099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791" y="85592"/>
              <a:ext cx="959274" cy="93156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79838" y="298739"/>
            <a:ext cx="10912162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6745" algn="l"/>
              </a:tabLst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Öğrenciler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Yükseköğretimde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Kalite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Güvencesi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Süreçlerine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Nasıl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Katılabilirler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65" y="1380813"/>
            <a:ext cx="9794754" cy="549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72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03630" cy="5666740"/>
            <a:chOff x="0" y="0"/>
            <a:chExt cx="1103630" cy="566674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42644" cy="5666740"/>
            </a:xfrm>
            <a:custGeom>
              <a:avLst/>
              <a:gdLst/>
              <a:ahLst/>
              <a:cxnLst/>
              <a:rect l="l" t="t" r="r" b="b"/>
              <a:pathLst>
                <a:path w="842644" h="5666740">
                  <a:moveTo>
                    <a:pt x="842595" y="0"/>
                  </a:moveTo>
                  <a:lnTo>
                    <a:pt x="0" y="0"/>
                  </a:lnTo>
                  <a:lnTo>
                    <a:pt x="0" y="5666153"/>
                  </a:lnTo>
                  <a:lnTo>
                    <a:pt x="842595" y="0"/>
                  </a:lnTo>
                  <a:close/>
                </a:path>
              </a:pathLst>
            </a:custGeom>
            <a:solidFill>
              <a:srgbClr val="90C226">
                <a:alpha val="85099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791" y="85592"/>
              <a:ext cx="959274" cy="93156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79838" y="298739"/>
            <a:ext cx="1091216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6745" algn="l"/>
              </a:tabLst>
            </a:pPr>
            <a:r>
              <a:rPr lang="tr-TR"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YÖKAK Öğrenci Komisyonu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620" y="1419423"/>
            <a:ext cx="95751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Yükseköğretim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Kalite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Kurulu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(YÖKAK)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Öğrenci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Komisyonu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Ekim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2019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tarihinde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YÖKAK’ın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aldığı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karar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doğrultusunda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yükseköğretim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alanında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kalite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kültürünün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yaygınlaştırılması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kalite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süreçlerinin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içselleştirilmesi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öğrencilerin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kalite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güvencesi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sistemine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katılımlarının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artırılması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birlikte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ulusal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uluslararası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düzeyde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çalışmalar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yürütmek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amacıyla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oluşturulmuştur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223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03630" cy="5666740"/>
            <a:chOff x="0" y="0"/>
            <a:chExt cx="1103630" cy="566674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42644" cy="5666740"/>
            </a:xfrm>
            <a:custGeom>
              <a:avLst/>
              <a:gdLst/>
              <a:ahLst/>
              <a:cxnLst/>
              <a:rect l="l" t="t" r="r" b="b"/>
              <a:pathLst>
                <a:path w="842644" h="5666740">
                  <a:moveTo>
                    <a:pt x="842595" y="0"/>
                  </a:moveTo>
                  <a:lnTo>
                    <a:pt x="0" y="0"/>
                  </a:lnTo>
                  <a:lnTo>
                    <a:pt x="0" y="5666153"/>
                  </a:lnTo>
                  <a:lnTo>
                    <a:pt x="842595" y="0"/>
                  </a:lnTo>
                  <a:close/>
                </a:path>
              </a:pathLst>
            </a:custGeom>
            <a:solidFill>
              <a:srgbClr val="90C226">
                <a:alpha val="85099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791" y="85592"/>
              <a:ext cx="959274" cy="93156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79838" y="298739"/>
            <a:ext cx="1091216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6745" algn="l"/>
              </a:tabLst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Kalite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Elçisi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Kimdir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2644" y="1601808"/>
            <a:ext cx="63869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YÖKAK’ın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misyon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hedefleri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doğrultusunda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yükseköğretimde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kalite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güvencesi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süreçlerine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öğrenci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katılımını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kalite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kültürünü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yaygınlaştırmayı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sağlamak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üzere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çalışmalar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yürüten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yükseköğretim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öğrencisidir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KEP’e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YÖKAK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tarafından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sayfasında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ilan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edilen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başvuru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tarihinde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herhangi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yükseköğretim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kurumunun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ön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lisans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lisans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lisansüstü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programına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kayıtlı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öğrenime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aktif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şekilde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devam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eden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öğrenciler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başvurabilir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84" t="18519" r="10416" b="7407"/>
          <a:stretch/>
        </p:blipFill>
        <p:spPr>
          <a:xfrm>
            <a:off x="7848600" y="1094740"/>
            <a:ext cx="1371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52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03630" cy="5666740"/>
            <a:chOff x="0" y="0"/>
            <a:chExt cx="1103630" cy="566674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42644" cy="5666740"/>
            </a:xfrm>
            <a:custGeom>
              <a:avLst/>
              <a:gdLst/>
              <a:ahLst/>
              <a:cxnLst/>
              <a:rect l="l" t="t" r="r" b="b"/>
              <a:pathLst>
                <a:path w="842644" h="5666740">
                  <a:moveTo>
                    <a:pt x="842595" y="0"/>
                  </a:moveTo>
                  <a:lnTo>
                    <a:pt x="0" y="0"/>
                  </a:lnTo>
                  <a:lnTo>
                    <a:pt x="0" y="5666153"/>
                  </a:lnTo>
                  <a:lnTo>
                    <a:pt x="842595" y="0"/>
                  </a:lnTo>
                  <a:close/>
                </a:path>
              </a:pathLst>
            </a:custGeom>
            <a:solidFill>
              <a:srgbClr val="90C226">
                <a:alpha val="85099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791" y="85592"/>
              <a:ext cx="959274" cy="93156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79838" y="298739"/>
            <a:ext cx="1091216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6745" algn="l"/>
              </a:tabLst>
            </a:pPr>
            <a:r>
              <a:rPr lang="tr-TR"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Fakültemiz Kalite ve Akreditasyon Çalışmaları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252" y="1600200"/>
            <a:ext cx="919418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 eaLnBrk="1" fontAlgn="t" latinLnBrk="0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/>
              <a:t>Mimarlık ve Tasarım Fakültesi Akademik Yılı </a:t>
            </a:r>
            <a:r>
              <a:rPr lang="tr-TR" dirty="0"/>
              <a:t>Güz/</a:t>
            </a:r>
            <a:r>
              <a:rPr lang="tr-TR" sz="1800" dirty="0"/>
              <a:t>Bahar Dönemi Açılış ve Sergisi </a:t>
            </a:r>
            <a:endParaRPr lang="en-US" sz="2000" dirty="0"/>
          </a:p>
          <a:p>
            <a:pPr marL="285750" indent="-285750" rtl="0" eaLnBrk="1" fontAlgn="t" latinLnBrk="0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/>
              <a:t>Staj Günlükleri etkinliği</a:t>
            </a:r>
            <a:endParaRPr lang="en-US" sz="2000" dirty="0"/>
          </a:p>
          <a:p>
            <a:pPr marL="285750" indent="-285750" rtl="0" eaLnBrk="1" fontAlgn="t" latinLnBrk="0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Akademik, idari personel ve öğrenci </a:t>
            </a:r>
            <a:r>
              <a:rPr lang="tr-TR" sz="1800" dirty="0"/>
              <a:t>oryantasyonları</a:t>
            </a:r>
            <a:endParaRPr lang="en-US" sz="2000" dirty="0"/>
          </a:p>
          <a:p>
            <a:pPr marL="285750" indent="-285750" rtl="0" eaLnBrk="1" fontAlgn="t" latinLnBrk="0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/>
              <a:t>Mimarlık ve Tasarım Fakültesi öğrenci konseyi toplantıları</a:t>
            </a:r>
            <a:endParaRPr lang="en-US" sz="2000" dirty="0"/>
          </a:p>
          <a:p>
            <a:pPr marL="285750" indent="-285750" rtl="0" eaLnBrk="1" fontAlgn="t" latinLnBrk="0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/>
              <a:t>Sektör Seminerleri</a:t>
            </a:r>
          </a:p>
          <a:p>
            <a:pPr marL="285750" indent="-285750" rtl="0" fontAlgn="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/>
              <a:t>Bahar seminerleri</a:t>
            </a:r>
          </a:p>
          <a:p>
            <a:pPr marL="285750" indent="-285750" rtl="0" eaLnBrk="1" fontAlgn="t" latinLnBrk="0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Mezun Etkinlikleri</a:t>
            </a:r>
          </a:p>
        </p:txBody>
      </p:sp>
    </p:spTree>
    <p:extLst>
      <p:ext uri="{BB962C8B-B14F-4D97-AF65-F5344CB8AC3E}">
        <p14:creationId xmlns:p14="http://schemas.microsoft.com/office/powerpoint/2010/main" val="1304456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799"/>
                </a:lnTo>
                <a:lnTo>
                  <a:pt x="448733" y="2844799"/>
                </a:lnTo>
                <a:lnTo>
                  <a:pt x="0" y="0"/>
                </a:lnTo>
                <a:close/>
              </a:path>
            </a:pathLst>
          </a:custGeom>
          <a:solidFill>
            <a:srgbClr val="90C226">
              <a:alpha val="85099"/>
            </a:srgbClr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64521" y="1266726"/>
            <a:ext cx="7703542" cy="13721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715"/>
              </a:spcBef>
              <a:buClr>
                <a:srgbClr val="90C226"/>
              </a:buClr>
              <a:buSzPct val="77777"/>
              <a:tabLst>
                <a:tab pos="354965" algn="l"/>
                <a:tab pos="355600" algn="l"/>
              </a:tabLst>
            </a:pPr>
            <a:r>
              <a:rPr lang="tr-T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Mimarlık ve Tasarım Fakültesi Dekanı</a:t>
            </a:r>
          </a:p>
          <a:p>
            <a:pPr marL="12700">
              <a:spcBef>
                <a:spcPts val="1715"/>
              </a:spcBef>
              <a:buClr>
                <a:srgbClr val="90C226"/>
              </a:buClr>
              <a:buSzPct val="77777"/>
              <a:tabLst>
                <a:tab pos="354965" algn="l"/>
                <a:tab pos="355600" algn="l"/>
              </a:tabLst>
            </a:pPr>
            <a:r>
              <a:rPr lang="tr-T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Tülay CENGİZ TAŞLI</a:t>
            </a:r>
          </a:p>
          <a:p>
            <a:pPr marL="355600" indent="-342900">
              <a:lnSpc>
                <a:spcPct val="100000"/>
              </a:lnSpc>
              <a:spcBef>
                <a:spcPts val="1715"/>
              </a:spcBef>
              <a:buClr>
                <a:srgbClr val="90C22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791" y="85592"/>
            <a:ext cx="959274" cy="931562"/>
          </a:xfrm>
          <a:prstGeom prst="rect">
            <a:avLst/>
          </a:prstGeom>
        </p:spPr>
      </p:pic>
      <p:sp>
        <p:nvSpPr>
          <p:cNvPr id="7" name="Başlık 6">
            <a:extLst>
              <a:ext uri="{FF2B5EF4-FFF2-40B4-BE49-F238E27FC236}">
                <a16:creationId xmlns:a16="http://schemas.microsoft.com/office/drawing/2014/main" id="{8A36AE17-C090-33A7-D536-3FA46594D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893" y="142747"/>
            <a:ext cx="9738360" cy="826316"/>
          </a:xfrm>
        </p:spPr>
        <p:txBody>
          <a:bodyPr/>
          <a:lstStyle/>
          <a:p>
            <a:pPr marL="12700" algn="ctr">
              <a:lnSpc>
                <a:spcPct val="150000"/>
              </a:lnSpc>
              <a:spcBef>
                <a:spcPts val="100"/>
              </a:spcBef>
              <a:tabLst>
                <a:tab pos="4523105" algn="l"/>
              </a:tabLst>
            </a:pP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MİMARLIK</a:t>
            </a:r>
            <a:r>
              <a:rPr lang="tr-TR" sz="20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tr-TR" sz="2000" b="1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TASARIM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spc="-85" dirty="0">
                <a:latin typeface="Arial" panose="020B0604020202020204" pitchFamily="34" charset="0"/>
                <a:cs typeface="Arial" panose="020B0604020202020204" pitchFamily="34" charset="0"/>
              </a:rPr>
              <a:t>FAKÜLTESİ </a:t>
            </a:r>
            <a:r>
              <a:rPr lang="tr-TR" sz="2000" b="1" spc="-20" dirty="0">
                <a:latin typeface="Arial" panose="020B0604020202020204" pitchFamily="34" charset="0"/>
                <a:cs typeface="Arial" panose="020B0604020202020204" pitchFamily="34" charset="0"/>
              </a:rPr>
              <a:t>ORYANTASYONU</a:t>
            </a:r>
            <a:b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5712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03630" cy="5666740"/>
            <a:chOff x="0" y="0"/>
            <a:chExt cx="1103630" cy="566674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42644" cy="5666740"/>
            </a:xfrm>
            <a:custGeom>
              <a:avLst/>
              <a:gdLst/>
              <a:ahLst/>
              <a:cxnLst/>
              <a:rect l="l" t="t" r="r" b="b"/>
              <a:pathLst>
                <a:path w="842644" h="5666740">
                  <a:moveTo>
                    <a:pt x="842595" y="0"/>
                  </a:moveTo>
                  <a:lnTo>
                    <a:pt x="0" y="0"/>
                  </a:lnTo>
                  <a:lnTo>
                    <a:pt x="0" y="5666153"/>
                  </a:lnTo>
                  <a:lnTo>
                    <a:pt x="842595" y="0"/>
                  </a:lnTo>
                  <a:close/>
                </a:path>
              </a:pathLst>
            </a:custGeom>
            <a:solidFill>
              <a:srgbClr val="90C226">
                <a:alpha val="85099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791" y="85592"/>
              <a:ext cx="959274" cy="93156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46856" y="330224"/>
            <a:ext cx="1091216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6745" algn="l"/>
              </a:tabLst>
            </a:pPr>
            <a:r>
              <a:rPr lang="tr-TR"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Yetenek Kapısı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r="3125"/>
          <a:stretch/>
        </p:blipFill>
        <p:spPr>
          <a:xfrm>
            <a:off x="0" y="1221947"/>
            <a:ext cx="12192000" cy="563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183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03630" cy="5666740"/>
            <a:chOff x="0" y="0"/>
            <a:chExt cx="1103630" cy="566674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42644" cy="5666740"/>
            </a:xfrm>
            <a:custGeom>
              <a:avLst/>
              <a:gdLst/>
              <a:ahLst/>
              <a:cxnLst/>
              <a:rect l="l" t="t" r="r" b="b"/>
              <a:pathLst>
                <a:path w="842644" h="5666740">
                  <a:moveTo>
                    <a:pt x="842595" y="0"/>
                  </a:moveTo>
                  <a:lnTo>
                    <a:pt x="0" y="0"/>
                  </a:lnTo>
                  <a:lnTo>
                    <a:pt x="0" y="5666153"/>
                  </a:lnTo>
                  <a:lnTo>
                    <a:pt x="842595" y="0"/>
                  </a:lnTo>
                  <a:close/>
                </a:path>
              </a:pathLst>
            </a:custGeom>
            <a:solidFill>
              <a:srgbClr val="90C226">
                <a:alpha val="85099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791" y="85592"/>
              <a:ext cx="959274" cy="93156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46856" y="330224"/>
            <a:ext cx="1091216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6745" algn="l"/>
              </a:tabLst>
            </a:pPr>
            <a:r>
              <a:rPr lang="tr-TR"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Ulusal Staj Programı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02746"/>
            <a:ext cx="10949371" cy="575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94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03630" cy="5666740"/>
            <a:chOff x="0" y="0"/>
            <a:chExt cx="1103630" cy="566674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42644" cy="5666740"/>
            </a:xfrm>
            <a:custGeom>
              <a:avLst/>
              <a:gdLst/>
              <a:ahLst/>
              <a:cxnLst/>
              <a:rect l="l" t="t" r="r" b="b"/>
              <a:pathLst>
                <a:path w="842644" h="5666740">
                  <a:moveTo>
                    <a:pt x="842595" y="0"/>
                  </a:moveTo>
                  <a:lnTo>
                    <a:pt x="0" y="0"/>
                  </a:lnTo>
                  <a:lnTo>
                    <a:pt x="0" y="5666153"/>
                  </a:lnTo>
                  <a:lnTo>
                    <a:pt x="842595" y="0"/>
                  </a:lnTo>
                  <a:close/>
                </a:path>
              </a:pathLst>
            </a:custGeom>
            <a:solidFill>
              <a:srgbClr val="90C226">
                <a:alpha val="85099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791" y="85592"/>
              <a:ext cx="959274" cy="93156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46856" y="330224"/>
            <a:ext cx="1091216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6745" algn="l"/>
              </a:tabLst>
            </a:pPr>
            <a:r>
              <a:rPr lang="tr-TR" sz="3200" b="1" spc="-10" dirty="0">
                <a:latin typeface="Arial" panose="020B0604020202020204" pitchFamily="34" charset="0"/>
                <a:cs typeface="Arial" panose="020B0604020202020204" pitchFamily="34" charset="0"/>
              </a:rPr>
              <a:t>Çanakkale Kent İçi Ulaşım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4B18CF86-2206-BF7B-ED98-B2AB51BB1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856" y="1012238"/>
            <a:ext cx="9525000" cy="5726869"/>
          </a:xfrm>
          <a:prstGeom prst="rect">
            <a:avLst/>
          </a:prstGeom>
        </p:spPr>
      </p:pic>
      <p:sp>
        <p:nvSpPr>
          <p:cNvPr id="9" name="Akış Çizelgesi: Öteki İşlem 8">
            <a:extLst>
              <a:ext uri="{FF2B5EF4-FFF2-40B4-BE49-F238E27FC236}">
                <a16:creationId xmlns:a16="http://schemas.microsoft.com/office/drawing/2014/main" id="{494E35E2-9F69-F083-8D01-BD4656DE7B88}"/>
              </a:ext>
            </a:extLst>
          </p:cNvPr>
          <p:cNvSpPr/>
          <p:nvPr/>
        </p:nvSpPr>
        <p:spPr>
          <a:xfrm>
            <a:off x="1246856" y="1004864"/>
            <a:ext cx="2867944" cy="290536"/>
          </a:xfrm>
          <a:prstGeom prst="flowChartAlternateProcess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9188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21322" y="6172200"/>
            <a:ext cx="11506200" cy="27206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</a:pPr>
            <a:r>
              <a:rPr sz="1800" b="1" dirty="0">
                <a:solidFill>
                  <a:srgbClr val="27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DUYURULARI</a:t>
            </a:r>
            <a:r>
              <a:rPr sz="1800" b="1" spc="35" dirty="0">
                <a:solidFill>
                  <a:srgbClr val="27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95" dirty="0">
                <a:solidFill>
                  <a:srgbClr val="27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ÇOMÜ</a:t>
            </a:r>
            <a:r>
              <a:rPr sz="1800" b="1" spc="30" dirty="0">
                <a:solidFill>
                  <a:srgbClr val="27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50" dirty="0">
                <a:solidFill>
                  <a:srgbClr val="27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MİMARLIK</a:t>
            </a:r>
            <a:r>
              <a:rPr sz="1800" b="1" spc="40" dirty="0">
                <a:solidFill>
                  <a:srgbClr val="27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27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sz="1800" b="1" spc="35" dirty="0">
                <a:solidFill>
                  <a:srgbClr val="27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27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TASARIM</a:t>
            </a:r>
            <a:r>
              <a:rPr sz="1800" b="1" spc="40" dirty="0">
                <a:solidFill>
                  <a:srgbClr val="27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10" dirty="0">
                <a:solidFill>
                  <a:srgbClr val="27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FAKÜLTESİ </a:t>
            </a:r>
            <a:r>
              <a:rPr sz="1800" b="1" dirty="0">
                <a:solidFill>
                  <a:srgbClr val="27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sz="1800" b="1" spc="30" dirty="0">
                <a:solidFill>
                  <a:srgbClr val="27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50" dirty="0">
                <a:solidFill>
                  <a:srgbClr val="27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SİTESİNDEN</a:t>
            </a:r>
            <a:r>
              <a:rPr sz="1800" b="1" spc="30" dirty="0">
                <a:solidFill>
                  <a:srgbClr val="27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55" dirty="0">
                <a:solidFill>
                  <a:srgbClr val="27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SÜREKLİ</a:t>
            </a:r>
            <a:r>
              <a:rPr sz="1800" b="1" spc="-25" dirty="0">
                <a:solidFill>
                  <a:srgbClr val="27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27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TAKİP</a:t>
            </a:r>
            <a:r>
              <a:rPr sz="1800" b="1" spc="30" dirty="0">
                <a:solidFill>
                  <a:srgbClr val="27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35" dirty="0">
                <a:solidFill>
                  <a:srgbClr val="27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EDİN</a:t>
            </a:r>
            <a:endParaRPr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F3EBBCB1-1547-2A70-E581-C9F65B2DC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22" y="12290"/>
            <a:ext cx="9717335" cy="6055275"/>
          </a:xfrm>
          <a:prstGeom prst="rect">
            <a:avLst/>
          </a:prstGeom>
        </p:spPr>
      </p:pic>
      <p:sp>
        <p:nvSpPr>
          <p:cNvPr id="9" name="Akış Çizelgesi: Öteki İşlem 8">
            <a:extLst>
              <a:ext uri="{FF2B5EF4-FFF2-40B4-BE49-F238E27FC236}">
                <a16:creationId xmlns:a16="http://schemas.microsoft.com/office/drawing/2014/main" id="{81337B25-BAD0-BD88-0C8D-4F545623F22D}"/>
              </a:ext>
            </a:extLst>
          </p:cNvPr>
          <p:cNvSpPr/>
          <p:nvPr/>
        </p:nvSpPr>
        <p:spPr>
          <a:xfrm>
            <a:off x="421322" y="12290"/>
            <a:ext cx="1632021" cy="292510"/>
          </a:xfrm>
          <a:prstGeom prst="flowChartAlternateProcess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03630" cy="5666740"/>
            <a:chOff x="0" y="0"/>
            <a:chExt cx="1103630" cy="566674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42644" cy="5666740"/>
            </a:xfrm>
            <a:custGeom>
              <a:avLst/>
              <a:gdLst/>
              <a:ahLst/>
              <a:cxnLst/>
              <a:rect l="l" t="t" r="r" b="b"/>
              <a:pathLst>
                <a:path w="842644" h="5666740">
                  <a:moveTo>
                    <a:pt x="842595" y="0"/>
                  </a:moveTo>
                  <a:lnTo>
                    <a:pt x="0" y="0"/>
                  </a:lnTo>
                  <a:lnTo>
                    <a:pt x="0" y="5666153"/>
                  </a:lnTo>
                  <a:lnTo>
                    <a:pt x="842595" y="0"/>
                  </a:lnTo>
                  <a:close/>
                </a:path>
              </a:pathLst>
            </a:custGeom>
            <a:solidFill>
              <a:srgbClr val="90C226">
                <a:alpha val="85099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791" y="85592"/>
              <a:ext cx="959274" cy="93156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103065" y="1727039"/>
            <a:ext cx="5543372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27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  <a:r>
              <a:rPr sz="2800" b="1" spc="55" dirty="0">
                <a:solidFill>
                  <a:srgbClr val="27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75" dirty="0">
                <a:solidFill>
                  <a:srgbClr val="27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SAYFASI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800" b="1" spc="-10" dirty="0">
                <a:solidFill>
                  <a:srgbClr val="27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@comu_mtf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75477"/>
            <a:ext cx="5826313" cy="306648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826313" y="57645"/>
            <a:ext cx="3120186" cy="6784313"/>
            <a:chOff x="1371600" y="643485"/>
            <a:chExt cx="3120186" cy="678431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08" b="68409"/>
            <a:stretch/>
          </p:blipFill>
          <p:spPr>
            <a:xfrm>
              <a:off x="1371600" y="643485"/>
              <a:ext cx="3084091" cy="187111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56" b="11111"/>
            <a:stretch/>
          </p:blipFill>
          <p:spPr>
            <a:xfrm>
              <a:off x="1407695" y="2398598"/>
              <a:ext cx="3084091" cy="5029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0" y="2514600"/>
            <a:ext cx="9223853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b="1" spc="-50" dirty="0">
                <a:latin typeface="Arial" panose="020B0604020202020204" pitchFamily="34" charset="0"/>
                <a:cs typeface="Arial" panose="020B0604020202020204" pitchFamily="34" charset="0"/>
              </a:rPr>
              <a:t>ORYANTASYON</a:t>
            </a:r>
            <a:r>
              <a:rPr sz="28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PROGRAMIMIZ</a:t>
            </a:r>
            <a:r>
              <a:rPr sz="28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SONA</a:t>
            </a:r>
            <a:r>
              <a:rPr sz="2800" b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0" dirty="0">
                <a:latin typeface="Arial" panose="020B0604020202020204" pitchFamily="34" charset="0"/>
                <a:cs typeface="Arial" panose="020B0604020202020204" pitchFamily="34" charset="0"/>
              </a:rPr>
              <a:t>ERMİŞTİR</a:t>
            </a:r>
            <a:br>
              <a:rPr lang="tr-TR" sz="2800" b="1" spc="-1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tr-TR" sz="2800" b="1" spc="-1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KATILIMINIZ</a:t>
            </a:r>
            <a:r>
              <a:rPr lang="en-US" sz="280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İÇİN</a:t>
            </a:r>
            <a:r>
              <a:rPr lang="en-US" sz="2800"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TEŞEKKÜR</a:t>
            </a:r>
            <a:r>
              <a:rPr lang="en-US" sz="28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10" dirty="0">
                <a:latin typeface="Arial" panose="020B0604020202020204" pitchFamily="34" charset="0"/>
                <a:cs typeface="Arial" panose="020B0604020202020204" pitchFamily="34" charset="0"/>
              </a:rPr>
              <a:t>EDERİZ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object 2"/>
          <p:cNvGrpSpPr/>
          <p:nvPr/>
        </p:nvGrpSpPr>
        <p:grpSpPr>
          <a:xfrm>
            <a:off x="0" y="0"/>
            <a:ext cx="1766570" cy="5666740"/>
            <a:chOff x="0" y="0"/>
            <a:chExt cx="1766570" cy="5666740"/>
          </a:xfrm>
        </p:grpSpPr>
        <p:sp>
          <p:nvSpPr>
            <p:cNvPr id="7" name="object 3"/>
            <p:cNvSpPr/>
            <p:nvPr/>
          </p:nvSpPr>
          <p:spPr>
            <a:xfrm>
              <a:off x="0" y="0"/>
              <a:ext cx="842644" cy="5666740"/>
            </a:xfrm>
            <a:custGeom>
              <a:avLst/>
              <a:gdLst/>
              <a:ahLst/>
              <a:cxnLst/>
              <a:rect l="l" t="t" r="r" b="b"/>
              <a:pathLst>
                <a:path w="842644" h="5666740">
                  <a:moveTo>
                    <a:pt x="842595" y="0"/>
                  </a:moveTo>
                  <a:lnTo>
                    <a:pt x="0" y="0"/>
                  </a:lnTo>
                  <a:lnTo>
                    <a:pt x="0" y="5666153"/>
                  </a:lnTo>
                  <a:lnTo>
                    <a:pt x="842595" y="0"/>
                  </a:lnTo>
                  <a:close/>
                </a:path>
              </a:pathLst>
            </a:custGeom>
            <a:solidFill>
              <a:srgbClr val="90C226">
                <a:alpha val="850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791" y="85590"/>
              <a:ext cx="1622254" cy="1575389"/>
            </a:xfrm>
            <a:prstGeom prst="rect">
              <a:avLst/>
            </a:prstGeom>
          </p:spPr>
        </p:pic>
      </p:grpSp>
      <p:pic>
        <p:nvPicPr>
          <p:cNvPr id="9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42359" y="159654"/>
            <a:ext cx="1423512" cy="14272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799"/>
                </a:lnTo>
                <a:lnTo>
                  <a:pt x="448733" y="2844799"/>
                </a:lnTo>
                <a:lnTo>
                  <a:pt x="0" y="0"/>
                </a:lnTo>
                <a:close/>
              </a:path>
            </a:pathLst>
          </a:custGeom>
          <a:solidFill>
            <a:srgbClr val="90C226">
              <a:alpha val="85099"/>
            </a:srgbClr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200" y="5033202"/>
            <a:ext cx="10134600" cy="15568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715"/>
              </a:spcBef>
              <a:buClr>
                <a:srgbClr val="90C226"/>
              </a:buClr>
              <a:buSzPct val="77777"/>
              <a:tabLst>
                <a:tab pos="354965" algn="l"/>
                <a:tab pos="355600" algn="l"/>
              </a:tabLst>
            </a:pPr>
            <a:r>
              <a:rPr lang="tr-T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Serhat SAĞLIK</a:t>
            </a:r>
          </a:p>
          <a:p>
            <a:pPr marL="12700" algn="ctr">
              <a:lnSpc>
                <a:spcPct val="100000"/>
              </a:lnSpc>
              <a:spcBef>
                <a:spcPts val="1715"/>
              </a:spcBef>
              <a:buClr>
                <a:srgbClr val="90C226"/>
              </a:buClr>
              <a:buSzPct val="77777"/>
              <a:tabLst>
                <a:tab pos="354965" algn="l"/>
                <a:tab pos="355600" algn="l"/>
              </a:tabLst>
            </a:pPr>
            <a:r>
              <a:rPr lang="tr-T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(2022-2023 Mezunumuz)</a:t>
            </a:r>
          </a:p>
          <a:p>
            <a:pPr marL="12700" algn="ctr">
              <a:lnSpc>
                <a:spcPct val="100000"/>
              </a:lnSpc>
              <a:spcBef>
                <a:spcPts val="1715"/>
              </a:spcBef>
              <a:buClr>
                <a:srgbClr val="90C226"/>
              </a:buClr>
              <a:buSzPct val="77777"/>
              <a:tabLst>
                <a:tab pos="354965" algn="l"/>
                <a:tab pos="355600" algn="l"/>
              </a:tabLst>
            </a:pPr>
            <a:r>
              <a:rPr lang="tr-T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Rahmetle Anıyoruz…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791" y="85592"/>
            <a:ext cx="959274" cy="931562"/>
          </a:xfrm>
          <a:prstGeom prst="rect">
            <a:avLst/>
          </a:prstGeom>
        </p:spPr>
      </p:pic>
      <p:pic>
        <p:nvPicPr>
          <p:cNvPr id="9" name="Resim 8" descr="insan yüzü, kişi, şahıs, adam, insan, çene içeren bir resim&#10;&#10;Açıklama otomatik olarak oluşturuldu">
            <a:extLst>
              <a:ext uri="{FF2B5EF4-FFF2-40B4-BE49-F238E27FC236}">
                <a16:creationId xmlns:a16="http://schemas.microsoft.com/office/drawing/2014/main" id="{01034810-05CD-2CEC-94A9-333341828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41" y="46120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51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799"/>
                </a:lnTo>
                <a:lnTo>
                  <a:pt x="448733" y="2844799"/>
                </a:lnTo>
                <a:lnTo>
                  <a:pt x="0" y="0"/>
                </a:lnTo>
                <a:close/>
              </a:path>
            </a:pathLst>
          </a:custGeom>
          <a:solidFill>
            <a:srgbClr val="90C226">
              <a:alpha val="85099"/>
            </a:srgbClr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4521" y="267962"/>
            <a:ext cx="96244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b="1" spc="-2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Rektörümüz Prof. Dr. R. Cüneyt </a:t>
            </a:r>
            <a:r>
              <a:rPr lang="tr-TR" sz="2400" b="1" spc="-25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ERENOĞLU’nun</a:t>
            </a:r>
            <a:r>
              <a:rPr lang="tr-TR" sz="2400" b="1" spc="-2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Açılış Mesajı</a:t>
            </a:r>
            <a:endParaRPr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791" y="85592"/>
            <a:ext cx="959274" cy="931562"/>
          </a:xfrm>
          <a:prstGeom prst="rect">
            <a:avLst/>
          </a:prstGeom>
        </p:spPr>
      </p:pic>
      <p:pic>
        <p:nvPicPr>
          <p:cNvPr id="6" name="Çevrimiçi Medya 5" title="ÇANAKKALE ONSEKİZ MART ÜNİVERSİTESİ REKTÖRÜ PROF. DR. R.CÜNEYT ERENOĞLU'NUN AÇILIŞ MESAJI">
            <a:hlinkClick r:id="" action="ppaction://media"/>
            <a:extLst>
              <a:ext uri="{FF2B5EF4-FFF2-40B4-BE49-F238E27FC236}">
                <a16:creationId xmlns:a16="http://schemas.microsoft.com/office/drawing/2014/main" id="{34ED0CFD-2003-F375-3285-76C13EB0F8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03065" y="914400"/>
            <a:ext cx="10250735" cy="579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3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799"/>
                </a:lnTo>
                <a:lnTo>
                  <a:pt x="448733" y="2844799"/>
                </a:lnTo>
                <a:lnTo>
                  <a:pt x="0" y="0"/>
                </a:lnTo>
                <a:close/>
              </a:path>
            </a:pathLst>
          </a:custGeom>
          <a:solidFill>
            <a:srgbClr val="90C226">
              <a:alpha val="85099"/>
            </a:srgbClr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64521" y="1266726"/>
            <a:ext cx="7703542" cy="13721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715"/>
              </a:spcBef>
              <a:buClr>
                <a:srgbClr val="90C226"/>
              </a:buClr>
              <a:buSzPct val="77777"/>
              <a:tabLst>
                <a:tab pos="354965" algn="l"/>
                <a:tab pos="355600" algn="l"/>
              </a:tabLst>
            </a:pPr>
            <a:r>
              <a:rPr lang="tr-T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Sosyal Sorumluluk Proje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Koordinatörlüğü</a:t>
            </a:r>
            <a:r>
              <a:rPr lang="tr-T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700">
              <a:spcBef>
                <a:spcPts val="1715"/>
              </a:spcBef>
              <a:buClr>
                <a:srgbClr val="90C226"/>
              </a:buClr>
              <a:buSzPct val="77777"/>
              <a:tabLst>
                <a:tab pos="354965" algn="l"/>
                <a:tab pos="355600" algn="l"/>
              </a:tabLst>
            </a:pPr>
            <a:r>
              <a:rPr lang="tr-T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Doç. Dr. Nazan ÇALIKER ÇALBAYRAM</a:t>
            </a:r>
          </a:p>
          <a:p>
            <a:pPr marL="355600" indent="-342900">
              <a:lnSpc>
                <a:spcPct val="100000"/>
              </a:lnSpc>
              <a:spcBef>
                <a:spcPts val="1715"/>
              </a:spcBef>
              <a:buClr>
                <a:srgbClr val="90C22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791" y="85592"/>
            <a:ext cx="959274" cy="931562"/>
          </a:xfrm>
          <a:prstGeom prst="rect">
            <a:avLst/>
          </a:prstGeom>
        </p:spPr>
      </p:pic>
      <p:sp>
        <p:nvSpPr>
          <p:cNvPr id="7" name="Başlık 6">
            <a:extLst>
              <a:ext uri="{FF2B5EF4-FFF2-40B4-BE49-F238E27FC236}">
                <a16:creationId xmlns:a16="http://schemas.microsoft.com/office/drawing/2014/main" id="{8A36AE17-C090-33A7-D536-3FA46594D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893" y="142747"/>
            <a:ext cx="9738360" cy="826316"/>
          </a:xfrm>
        </p:spPr>
        <p:txBody>
          <a:bodyPr/>
          <a:lstStyle/>
          <a:p>
            <a:pPr marL="12700" algn="ctr">
              <a:lnSpc>
                <a:spcPct val="150000"/>
              </a:lnSpc>
              <a:spcBef>
                <a:spcPts val="100"/>
              </a:spcBef>
              <a:tabLst>
                <a:tab pos="4523105" algn="l"/>
              </a:tabLst>
            </a:pP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MİMARLIK</a:t>
            </a:r>
            <a:r>
              <a:rPr lang="tr-TR" sz="20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tr-TR" sz="2000" b="1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TASARIM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spc="-85" dirty="0">
                <a:latin typeface="Arial" panose="020B0604020202020204" pitchFamily="34" charset="0"/>
                <a:cs typeface="Arial" panose="020B0604020202020204" pitchFamily="34" charset="0"/>
              </a:rPr>
              <a:t>FAKÜLTESİ </a:t>
            </a:r>
            <a:r>
              <a:rPr lang="tr-TR" sz="2000" b="1" spc="-20" dirty="0">
                <a:latin typeface="Arial" panose="020B0604020202020204" pitchFamily="34" charset="0"/>
                <a:cs typeface="Arial" panose="020B0604020202020204" pitchFamily="34" charset="0"/>
              </a:rPr>
              <a:t>ORYANTASYONU</a:t>
            </a:r>
            <a:b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3565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799"/>
                </a:lnTo>
                <a:lnTo>
                  <a:pt x="448733" y="2844799"/>
                </a:lnTo>
                <a:lnTo>
                  <a:pt x="0" y="0"/>
                </a:lnTo>
                <a:close/>
              </a:path>
            </a:pathLst>
          </a:custGeom>
          <a:solidFill>
            <a:srgbClr val="90C226">
              <a:alpha val="85099"/>
            </a:srgbClr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64521" y="1266726"/>
            <a:ext cx="7703542" cy="8463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715"/>
              </a:spcBef>
              <a:buClr>
                <a:srgbClr val="90C226"/>
              </a:buClr>
              <a:buSzPct val="77777"/>
              <a:tabLst>
                <a:tab pos="354965" algn="l"/>
                <a:tab pos="355600" algn="l"/>
              </a:tabLst>
            </a:pPr>
            <a:r>
              <a:rPr lang="tr-T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Psikolojik Danışmanlık Rehberlik Birimi </a:t>
            </a:r>
          </a:p>
          <a:p>
            <a:pPr marL="12700">
              <a:spcBef>
                <a:spcPts val="1715"/>
              </a:spcBef>
              <a:buClr>
                <a:srgbClr val="90C226"/>
              </a:buClr>
              <a:buSzPct val="77777"/>
              <a:tabLst>
                <a:tab pos="354965" algn="l"/>
                <a:tab pos="355600" algn="l"/>
              </a:tabLst>
            </a:pPr>
            <a:r>
              <a:rPr lang="tr-T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Psikolog Serdar TOPAL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791" y="85592"/>
            <a:ext cx="959274" cy="931562"/>
          </a:xfrm>
          <a:prstGeom prst="rect">
            <a:avLst/>
          </a:prstGeom>
        </p:spPr>
      </p:pic>
      <p:sp>
        <p:nvSpPr>
          <p:cNvPr id="7" name="Başlık 6">
            <a:extLst>
              <a:ext uri="{FF2B5EF4-FFF2-40B4-BE49-F238E27FC236}">
                <a16:creationId xmlns:a16="http://schemas.microsoft.com/office/drawing/2014/main" id="{8A36AE17-C090-33A7-D536-3FA46594D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893" y="142747"/>
            <a:ext cx="9738360" cy="826316"/>
          </a:xfrm>
        </p:spPr>
        <p:txBody>
          <a:bodyPr/>
          <a:lstStyle/>
          <a:p>
            <a:pPr marL="12700" algn="ctr">
              <a:lnSpc>
                <a:spcPct val="150000"/>
              </a:lnSpc>
              <a:spcBef>
                <a:spcPts val="100"/>
              </a:spcBef>
              <a:tabLst>
                <a:tab pos="4523105" algn="l"/>
              </a:tabLst>
            </a:pPr>
            <a:r>
              <a:rPr lang="tr-TR" sz="1800" b="1" dirty="0">
                <a:latin typeface="Arial" panose="020B0604020202020204" pitchFamily="34" charset="0"/>
                <a:cs typeface="Arial" panose="020B0604020202020204" pitchFamily="34" charset="0"/>
              </a:rPr>
              <a:t>MİMARLIK</a:t>
            </a:r>
            <a:r>
              <a:rPr lang="tr-TR" sz="18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b="1" dirty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tr-TR" sz="1800" b="1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b="1" spc="-10" dirty="0">
                <a:latin typeface="Arial" panose="020B0604020202020204" pitchFamily="34" charset="0"/>
                <a:cs typeface="Arial" panose="020B0604020202020204" pitchFamily="34" charset="0"/>
              </a:rPr>
              <a:t>TASARIM</a:t>
            </a:r>
            <a:r>
              <a:rPr lang="tr-T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b="1" spc="-85" dirty="0">
                <a:latin typeface="Arial" panose="020B0604020202020204" pitchFamily="34" charset="0"/>
                <a:cs typeface="Arial" panose="020B0604020202020204" pitchFamily="34" charset="0"/>
              </a:rPr>
              <a:t>FAKÜLTESİ </a:t>
            </a:r>
            <a:r>
              <a:rPr lang="tr-TR" sz="2000" b="1" spc="-20" dirty="0">
                <a:latin typeface="Arial" panose="020B0604020202020204" pitchFamily="34" charset="0"/>
                <a:cs typeface="Arial" panose="020B0604020202020204" pitchFamily="34" charset="0"/>
              </a:rPr>
              <a:t>ORYANTASYONU</a:t>
            </a:r>
            <a:b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3755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799"/>
                </a:lnTo>
                <a:lnTo>
                  <a:pt x="448733" y="2844799"/>
                </a:lnTo>
                <a:lnTo>
                  <a:pt x="0" y="0"/>
                </a:lnTo>
                <a:close/>
              </a:path>
            </a:pathLst>
          </a:custGeom>
          <a:solidFill>
            <a:srgbClr val="90C226">
              <a:alpha val="85099"/>
            </a:srgbClr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4521" y="267962"/>
            <a:ext cx="572092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200" b="1" spc="-2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ÇOMÜ Tanıtım Videoları</a:t>
            </a:r>
            <a:endParaRPr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64521" y="1266726"/>
            <a:ext cx="7703542" cy="34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715"/>
              </a:spcBef>
              <a:buClr>
                <a:srgbClr val="90C22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r>
              <a:rPr lang="tr-T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ÇOMÜ Kütüphane Tanıtımı</a:t>
            </a:r>
          </a:p>
          <a:p>
            <a:pPr marL="355600" indent="-342900">
              <a:spcBef>
                <a:spcPts val="1715"/>
              </a:spcBef>
              <a:buClr>
                <a:srgbClr val="90C22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r>
              <a:rPr lang="tr-T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Sosyal Transkript Tanıtımı</a:t>
            </a:r>
          </a:p>
          <a:p>
            <a:pPr marL="355600" indent="-342900">
              <a:spcBef>
                <a:spcPts val="1715"/>
              </a:spcBef>
              <a:buClr>
                <a:srgbClr val="90C22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r>
              <a:rPr lang="tr-T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ÇOMÜ Erasmus Ofisi</a:t>
            </a:r>
          </a:p>
          <a:p>
            <a:pPr marL="355600" indent="-342900">
              <a:spcBef>
                <a:spcPts val="1715"/>
              </a:spcBef>
              <a:buClr>
                <a:srgbClr val="90C22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r>
              <a:rPr lang="tr-T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 Tesisleri Tanıtımı</a:t>
            </a:r>
          </a:p>
          <a:p>
            <a:pPr marL="355600" indent="-342900">
              <a:spcBef>
                <a:spcPts val="1715"/>
              </a:spcBef>
              <a:buClr>
                <a:srgbClr val="90C22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r>
              <a:rPr lang="tr-T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Çanakkale Kent Tanıtımı</a:t>
            </a:r>
          </a:p>
          <a:p>
            <a:pPr marL="12700">
              <a:spcBef>
                <a:spcPts val="1715"/>
              </a:spcBef>
              <a:buClr>
                <a:srgbClr val="90C226"/>
              </a:buClr>
              <a:buSzPct val="77777"/>
              <a:tabLst>
                <a:tab pos="354965" algn="l"/>
                <a:tab pos="355600" algn="l"/>
              </a:tabLst>
            </a:pPr>
            <a:endParaRPr lang="tr-T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715"/>
              </a:spcBef>
              <a:buClr>
                <a:srgbClr val="90C22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791" y="85592"/>
            <a:ext cx="959274" cy="93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1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799"/>
                </a:lnTo>
                <a:lnTo>
                  <a:pt x="448733" y="2844799"/>
                </a:lnTo>
                <a:lnTo>
                  <a:pt x="0" y="0"/>
                </a:lnTo>
                <a:close/>
              </a:path>
            </a:pathLst>
          </a:custGeom>
          <a:solidFill>
            <a:srgbClr val="90C226">
              <a:alpha val="85099"/>
            </a:srgbClr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4521" y="267962"/>
            <a:ext cx="572092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200" b="1" spc="-2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SOSYAL TRANSKRİPT</a:t>
            </a:r>
            <a:endParaRPr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791" y="85592"/>
            <a:ext cx="959274" cy="931562"/>
          </a:xfrm>
          <a:prstGeom prst="rect">
            <a:avLst/>
          </a:prstGeom>
        </p:spPr>
      </p:pic>
      <p:pic>
        <p:nvPicPr>
          <p:cNvPr id="4" name="Çevrimiçi Medya 3" title="Sosyal Transkript">
            <a:hlinkClick r:id="" action="ppaction://media"/>
            <a:extLst>
              <a:ext uri="{FF2B5EF4-FFF2-40B4-BE49-F238E27FC236}">
                <a16:creationId xmlns:a16="http://schemas.microsoft.com/office/drawing/2014/main" id="{9FDE4EEC-A60A-AD77-FD84-0F326A69324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19200" y="838200"/>
            <a:ext cx="10134600" cy="572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2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3061</TotalTime>
  <Words>758</Words>
  <Application>Microsoft Office PowerPoint</Application>
  <PresentationFormat>Geniş ekran</PresentationFormat>
  <Paragraphs>98</Paragraphs>
  <Slides>35</Slides>
  <Notes>0</Notes>
  <HiddenSlides>0</HiddenSlides>
  <MMClips>6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2" baseType="lpstr">
      <vt:lpstr>Arial</vt:lpstr>
      <vt:lpstr>Arial Narrow</vt:lpstr>
      <vt:lpstr>Calibri</vt:lpstr>
      <vt:lpstr>Georgia</vt:lpstr>
      <vt:lpstr>Trebuchet MS</vt:lpstr>
      <vt:lpstr>Wingdings</vt:lpstr>
      <vt:lpstr>Office Theme</vt:lpstr>
      <vt:lpstr>ÇANAKKALE ONSEKİZ MART ÜNİVERSİTESİ</vt:lpstr>
      <vt:lpstr>Program Akışı</vt:lpstr>
      <vt:lpstr>MİMARLIK VE TASARIM FAKÜLTESİ ORYANTASYONU </vt:lpstr>
      <vt:lpstr>PowerPoint Sunusu</vt:lpstr>
      <vt:lpstr>Rektörümüz Prof. Dr. R. Cüneyt ERENOĞLU’nun Açılış Mesajı</vt:lpstr>
      <vt:lpstr>MİMARLIK VE TASARIM FAKÜLTESİ ORYANTASYONU </vt:lpstr>
      <vt:lpstr>MİMARLIK VE TASARIM FAKÜLTESİ ORYANTASYONU </vt:lpstr>
      <vt:lpstr>ÇOMÜ Tanıtım Videoları</vt:lpstr>
      <vt:lpstr>SOSYAL TRANSKRİPT</vt:lpstr>
      <vt:lpstr>KÜTÜPHANE KULLANIMI</vt:lpstr>
      <vt:lpstr>ERASMUS OFİSİ</vt:lpstr>
      <vt:lpstr>SPOR TESİSLERİ</vt:lpstr>
      <vt:lpstr>Çanakkale Tanıtım Videosu</vt:lpstr>
      <vt:lpstr>UBYS Destek</vt:lpstr>
      <vt:lpstr>UBYS Destek</vt:lpstr>
      <vt:lpstr>UBYS Eğitim Kataloğu</vt:lpstr>
      <vt:lpstr>UBYS Eğitim Kataloğu</vt:lpstr>
      <vt:lpstr>ÇOMÜ Öğrenci Yaşam, Kariyer ve Mezun İlişkileri</vt:lpstr>
      <vt:lpstr>PowerPoint Sunusu</vt:lpstr>
      <vt:lpstr>PowerPoint Sunusu</vt:lpstr>
      <vt:lpstr>DERSLERE DEVAM</vt:lpstr>
      <vt:lpstr>PowerPoint Sunusu</vt:lpstr>
      <vt:lpstr>PowerPoint Sunusu</vt:lpstr>
      <vt:lpstr>Üniversitemiz Kalite ve Akreditasyon Süreci</vt:lpstr>
      <vt:lpstr>Kalite Güvencesi ve Akreditasyon Nedir?</vt:lpstr>
      <vt:lpstr>Öğrenciler Yükseköğretimde Kalite Güvencesi Süreçlerine Nasıl Katılabilirler?</vt:lpstr>
      <vt:lpstr>YÖKAK Öğrenci Komisyonu</vt:lpstr>
      <vt:lpstr>Kalite Elçisi Kimdir?</vt:lpstr>
      <vt:lpstr>Fakültemiz Kalite ve Akreditasyon Çalışmaları</vt:lpstr>
      <vt:lpstr>Yetenek Kapısı</vt:lpstr>
      <vt:lpstr>Ulusal Staj Programı</vt:lpstr>
      <vt:lpstr>Çanakkale Kent İçi Ulaşım</vt:lpstr>
      <vt:lpstr>PowerPoint Sunusu</vt:lpstr>
      <vt:lpstr>PowerPoint Sunusu</vt:lpstr>
      <vt:lpstr>ORYANTASYON PROGRAMIMIZ SONA ERMİŞTİR  KATILIMINIZ İÇİN TEŞEKKÜR EDERİZ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ÇANAKKALE ONSEKİZ MART ÜNİVERSİTESİ</dc:title>
  <dc:creator>Merve</dc:creator>
  <cp:lastModifiedBy>ece öncül</cp:lastModifiedBy>
  <cp:revision>88</cp:revision>
  <dcterms:created xsi:type="dcterms:W3CDTF">2022-10-03T11:53:57Z</dcterms:created>
  <dcterms:modified xsi:type="dcterms:W3CDTF">2023-10-13T10:55:27Z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2021-10-22T00:00:00Z</vt:filetime>
  </property>
  <property fmtid="{D5CDD505-2E9C-101B-9397-08002B2CF9AE}" pid="3" name="LastSaved">
    <vt:filetime>2022-10-03T00:00:00Z</vt:filetime>
  </property>
  <property fmtid="{D5CDD505-2E9C-101B-9397-08002B2CF9AE}" pid="4" name="Producer">
    <vt:lpwstr>macOS Sürüm 10.15.7 (Geliştirme 19H2) Quartz PDFContext</vt:lpwstr>
  </property>
</Properties>
</file>