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35.jpg" ContentType="image/jpeg"/>
  <Override PartName="/ppt/notesSlides/notesSlide1.xml" ContentType="application/vnd.openxmlformats-officedocument.presentationml.notesSlide+xml"/>
  <Override PartName="/ppt/media/image36.jpg" ContentType="image/jpeg"/>
  <Override PartName="/ppt/media/image37.jpg" ContentType="image/jpeg"/>
  <Override PartName="/ppt/media/image38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media/image45.jpg" ContentType="image/jpeg"/>
  <Override PartName="/ppt/media/image46.jpg" ContentType="image/jpeg"/>
  <Override PartName="/ppt/media/image50.jpg" ContentType="image/jpeg"/>
  <Override PartName="/ppt/media/image90.jpg" ContentType="image/jpeg"/>
  <Override PartName="/ppt/media/image91.jpg" ContentType="image/jpeg"/>
  <Override PartName="/ppt/media/image92.jpg" ContentType="image/jpeg"/>
  <Override PartName="/ppt/media/image96.jpg" ContentType="image/jpeg"/>
  <Override PartName="/ppt/media/image99.jpg" ContentType="image/jpeg"/>
  <Override PartName="/ppt/media/image100.jpg" ContentType="image/jpeg"/>
  <Override PartName="/ppt/media/image101.jpg" ContentType="image/jpeg"/>
  <Override PartName="/ppt/media/image102.jpg" ContentType="image/jpeg"/>
  <Override PartName="/ppt/media/image112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304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305" r:id="rId17"/>
    <p:sldId id="273" r:id="rId18"/>
    <p:sldId id="32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08" r:id="rId36"/>
    <p:sldId id="309" r:id="rId37"/>
    <p:sldId id="319" r:id="rId38"/>
    <p:sldId id="311" r:id="rId39"/>
    <p:sldId id="318" r:id="rId40"/>
    <p:sldId id="312" r:id="rId41"/>
    <p:sldId id="321" r:id="rId42"/>
    <p:sldId id="322" r:id="rId43"/>
    <p:sldId id="320" r:id="rId44"/>
    <p:sldId id="313" r:id="rId45"/>
    <p:sldId id="314" r:id="rId46"/>
    <p:sldId id="315" r:id="rId47"/>
    <p:sldId id="316" r:id="rId48"/>
    <p:sldId id="317" r:id="rId49"/>
    <p:sldId id="325" r:id="rId50"/>
    <p:sldId id="297" r:id="rId51"/>
    <p:sldId id="290" r:id="rId52"/>
    <p:sldId id="306" r:id="rId53"/>
    <p:sldId id="307" r:id="rId54"/>
    <p:sldId id="291" r:id="rId55"/>
    <p:sldId id="292" r:id="rId56"/>
    <p:sldId id="294" r:id="rId57"/>
    <p:sldId id="295" r:id="rId58"/>
    <p:sldId id="296" r:id="rId59"/>
    <p:sldId id="298" r:id="rId60"/>
    <p:sldId id="299" r:id="rId61"/>
    <p:sldId id="300" r:id="rId62"/>
    <p:sldId id="301" r:id="rId63"/>
    <p:sldId id="302" r:id="rId64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63D"/>
    <a:srgbClr val="699841"/>
    <a:srgbClr val="ACD433"/>
    <a:srgbClr val="83B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36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theme" Target="theme/theme1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tableStyles" Target="tableStyle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viewProps" Target="viewProps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A751D-9350-4BD6-B943-844B2084EC6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48B1F-EA95-4EC1-973D-64722851F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15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48B1F-EA95-4EC1-973D-64722851F8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86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11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8000"/>
                </a:lnTo>
              </a:path>
            </a:pathLst>
          </a:custGeom>
          <a:ln w="952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25266" y="3681412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58" y="0"/>
                </a:moveTo>
                <a:lnTo>
                  <a:pt x="0" y="3176587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81475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7349" y="0"/>
                </a:moveTo>
                <a:lnTo>
                  <a:pt x="2043009" y="0"/>
                </a:lnTo>
                <a:lnTo>
                  <a:pt x="0" y="6857999"/>
                </a:lnTo>
                <a:lnTo>
                  <a:pt x="3007349" y="6857999"/>
                </a:lnTo>
                <a:lnTo>
                  <a:pt x="3007349" y="0"/>
                </a:lnTo>
                <a:close/>
              </a:path>
            </a:pathLst>
          </a:custGeom>
          <a:solidFill>
            <a:srgbClr val="90C226">
              <a:alpha val="3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604932" y="0"/>
            <a:ext cx="2587625" cy="6858000"/>
          </a:xfrm>
          <a:custGeom>
            <a:avLst/>
            <a:gdLst/>
            <a:ahLst/>
            <a:cxnLst/>
            <a:rect l="l" t="t" r="r" b="b"/>
            <a:pathLst>
              <a:path w="2587625" h="6858000">
                <a:moveTo>
                  <a:pt x="2587067" y="0"/>
                </a:moveTo>
                <a:lnTo>
                  <a:pt x="0" y="0"/>
                </a:lnTo>
                <a:lnTo>
                  <a:pt x="1207968" y="6857999"/>
                </a:lnTo>
                <a:lnTo>
                  <a:pt x="2587067" y="6857999"/>
                </a:lnTo>
                <a:lnTo>
                  <a:pt x="2587067" y="0"/>
                </a:lnTo>
                <a:close/>
              </a:path>
            </a:pathLst>
          </a:custGeom>
          <a:solidFill>
            <a:srgbClr val="90C22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932332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667" y="0"/>
                </a:moveTo>
                <a:lnTo>
                  <a:pt x="0" y="3809999"/>
                </a:lnTo>
                <a:lnTo>
                  <a:pt x="3259667" y="3809999"/>
                </a:lnTo>
                <a:lnTo>
                  <a:pt x="3259667" y="0"/>
                </a:lnTo>
                <a:close/>
              </a:path>
            </a:pathLst>
          </a:custGeom>
          <a:solidFill>
            <a:srgbClr val="54A021">
              <a:alpha val="721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337546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279" y="0"/>
                </a:moveTo>
                <a:lnTo>
                  <a:pt x="0" y="0"/>
                </a:lnTo>
                <a:lnTo>
                  <a:pt x="2467704" y="6857999"/>
                </a:lnTo>
                <a:lnTo>
                  <a:pt x="2851279" y="6857999"/>
                </a:lnTo>
                <a:lnTo>
                  <a:pt x="2851279" y="0"/>
                </a:lnTo>
                <a:close/>
              </a:path>
            </a:pathLst>
          </a:custGeom>
          <a:solidFill>
            <a:srgbClr val="3F7819">
              <a:alpha val="7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898729" y="0"/>
            <a:ext cx="1290320" cy="6858000"/>
          </a:xfrm>
          <a:custGeom>
            <a:avLst/>
            <a:gdLst/>
            <a:ahLst/>
            <a:cxnLst/>
            <a:rect l="l" t="t" r="r" b="b"/>
            <a:pathLst>
              <a:path w="1290320" h="6858000">
                <a:moveTo>
                  <a:pt x="1290093" y="0"/>
                </a:moveTo>
                <a:lnTo>
                  <a:pt x="1018477" y="0"/>
                </a:lnTo>
                <a:lnTo>
                  <a:pt x="0" y="6857999"/>
                </a:lnTo>
                <a:lnTo>
                  <a:pt x="1290093" y="6857999"/>
                </a:lnTo>
                <a:lnTo>
                  <a:pt x="1290093" y="0"/>
                </a:lnTo>
                <a:close/>
              </a:path>
            </a:pathLst>
          </a:custGeom>
          <a:solidFill>
            <a:srgbClr val="C0E474">
              <a:alpha val="7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40367" y="0"/>
            <a:ext cx="1249045" cy="6858000"/>
          </a:xfrm>
          <a:custGeom>
            <a:avLst/>
            <a:gdLst/>
            <a:ahLst/>
            <a:cxnLst/>
            <a:rect l="l" t="t" r="r" b="b"/>
            <a:pathLst>
              <a:path w="1249045" h="6858000">
                <a:moveTo>
                  <a:pt x="1248456" y="0"/>
                </a:moveTo>
                <a:lnTo>
                  <a:pt x="0" y="0"/>
                </a:lnTo>
                <a:lnTo>
                  <a:pt x="1108013" y="6857999"/>
                </a:lnTo>
                <a:lnTo>
                  <a:pt x="1248456" y="6857999"/>
                </a:lnTo>
                <a:lnTo>
                  <a:pt x="1248456" y="0"/>
                </a:lnTo>
                <a:close/>
              </a:path>
            </a:pathLst>
          </a:custGeom>
          <a:solidFill>
            <a:srgbClr val="90C226">
              <a:alpha val="6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371665" y="3589866"/>
            <a:ext cx="1817370" cy="3268345"/>
          </a:xfrm>
          <a:custGeom>
            <a:avLst/>
            <a:gdLst/>
            <a:ahLst/>
            <a:cxnLst/>
            <a:rect l="l" t="t" r="r" b="b"/>
            <a:pathLst>
              <a:path w="1817370" h="3268345">
                <a:moveTo>
                  <a:pt x="1817159" y="0"/>
                </a:moveTo>
                <a:lnTo>
                  <a:pt x="0" y="3268132"/>
                </a:lnTo>
                <a:lnTo>
                  <a:pt x="1817159" y="3268132"/>
                </a:lnTo>
                <a:lnTo>
                  <a:pt x="1817159" y="0"/>
                </a:lnTo>
                <a:close/>
              </a:path>
            </a:pathLst>
          </a:custGeom>
          <a:solidFill>
            <a:srgbClr val="90C226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6073" y="953515"/>
            <a:ext cx="955675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5E5E5E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11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8000"/>
                </a:lnTo>
              </a:path>
            </a:pathLst>
          </a:custGeom>
          <a:ln w="952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25266" y="3681412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58" y="0"/>
                </a:moveTo>
                <a:lnTo>
                  <a:pt x="0" y="3176587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81475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7349" y="0"/>
                </a:moveTo>
                <a:lnTo>
                  <a:pt x="2043009" y="0"/>
                </a:lnTo>
                <a:lnTo>
                  <a:pt x="0" y="6857999"/>
                </a:lnTo>
                <a:lnTo>
                  <a:pt x="3007349" y="6857999"/>
                </a:lnTo>
                <a:lnTo>
                  <a:pt x="3007349" y="0"/>
                </a:lnTo>
                <a:close/>
              </a:path>
            </a:pathLst>
          </a:custGeom>
          <a:solidFill>
            <a:srgbClr val="90C226">
              <a:alpha val="3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604932" y="0"/>
            <a:ext cx="2587625" cy="6858000"/>
          </a:xfrm>
          <a:custGeom>
            <a:avLst/>
            <a:gdLst/>
            <a:ahLst/>
            <a:cxnLst/>
            <a:rect l="l" t="t" r="r" b="b"/>
            <a:pathLst>
              <a:path w="2587625" h="6858000">
                <a:moveTo>
                  <a:pt x="2587067" y="0"/>
                </a:moveTo>
                <a:lnTo>
                  <a:pt x="0" y="0"/>
                </a:lnTo>
                <a:lnTo>
                  <a:pt x="1207968" y="6857999"/>
                </a:lnTo>
                <a:lnTo>
                  <a:pt x="2587067" y="6857999"/>
                </a:lnTo>
                <a:lnTo>
                  <a:pt x="2587067" y="0"/>
                </a:lnTo>
                <a:close/>
              </a:path>
            </a:pathLst>
          </a:custGeom>
          <a:solidFill>
            <a:srgbClr val="90C22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932332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667" y="0"/>
                </a:moveTo>
                <a:lnTo>
                  <a:pt x="0" y="3809999"/>
                </a:lnTo>
                <a:lnTo>
                  <a:pt x="3259667" y="3809999"/>
                </a:lnTo>
                <a:lnTo>
                  <a:pt x="3259667" y="0"/>
                </a:lnTo>
                <a:close/>
              </a:path>
            </a:pathLst>
          </a:custGeom>
          <a:solidFill>
            <a:srgbClr val="54A021">
              <a:alpha val="721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337546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279" y="0"/>
                </a:moveTo>
                <a:lnTo>
                  <a:pt x="0" y="0"/>
                </a:lnTo>
                <a:lnTo>
                  <a:pt x="2467704" y="6857999"/>
                </a:lnTo>
                <a:lnTo>
                  <a:pt x="2851279" y="6857999"/>
                </a:lnTo>
                <a:lnTo>
                  <a:pt x="2851279" y="0"/>
                </a:lnTo>
                <a:close/>
              </a:path>
            </a:pathLst>
          </a:custGeom>
          <a:solidFill>
            <a:srgbClr val="3F7819">
              <a:alpha val="7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898729" y="0"/>
            <a:ext cx="1290320" cy="6858000"/>
          </a:xfrm>
          <a:custGeom>
            <a:avLst/>
            <a:gdLst/>
            <a:ahLst/>
            <a:cxnLst/>
            <a:rect l="l" t="t" r="r" b="b"/>
            <a:pathLst>
              <a:path w="1290320" h="6858000">
                <a:moveTo>
                  <a:pt x="1290093" y="0"/>
                </a:moveTo>
                <a:lnTo>
                  <a:pt x="1018477" y="0"/>
                </a:lnTo>
                <a:lnTo>
                  <a:pt x="0" y="6857999"/>
                </a:lnTo>
                <a:lnTo>
                  <a:pt x="1290093" y="6857999"/>
                </a:lnTo>
                <a:lnTo>
                  <a:pt x="1290093" y="0"/>
                </a:lnTo>
                <a:close/>
              </a:path>
            </a:pathLst>
          </a:custGeom>
          <a:solidFill>
            <a:srgbClr val="C0E474">
              <a:alpha val="7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40367" y="0"/>
            <a:ext cx="1249045" cy="6858000"/>
          </a:xfrm>
          <a:custGeom>
            <a:avLst/>
            <a:gdLst/>
            <a:ahLst/>
            <a:cxnLst/>
            <a:rect l="l" t="t" r="r" b="b"/>
            <a:pathLst>
              <a:path w="1249045" h="6858000">
                <a:moveTo>
                  <a:pt x="1248456" y="0"/>
                </a:moveTo>
                <a:lnTo>
                  <a:pt x="0" y="0"/>
                </a:lnTo>
                <a:lnTo>
                  <a:pt x="1108013" y="6857999"/>
                </a:lnTo>
                <a:lnTo>
                  <a:pt x="1248456" y="6857999"/>
                </a:lnTo>
                <a:lnTo>
                  <a:pt x="1248456" y="0"/>
                </a:lnTo>
                <a:close/>
              </a:path>
            </a:pathLst>
          </a:custGeom>
          <a:solidFill>
            <a:srgbClr val="90C226">
              <a:alpha val="6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371665" y="3589866"/>
            <a:ext cx="1817370" cy="3268345"/>
          </a:xfrm>
          <a:custGeom>
            <a:avLst/>
            <a:gdLst/>
            <a:ahLst/>
            <a:cxnLst/>
            <a:rect l="l" t="t" r="r" b="b"/>
            <a:pathLst>
              <a:path w="1817370" h="3268345">
                <a:moveTo>
                  <a:pt x="1817159" y="0"/>
                </a:moveTo>
                <a:lnTo>
                  <a:pt x="0" y="3268132"/>
                </a:lnTo>
                <a:lnTo>
                  <a:pt x="1817159" y="3268132"/>
                </a:lnTo>
                <a:lnTo>
                  <a:pt x="1817159" y="0"/>
                </a:lnTo>
                <a:close/>
              </a:path>
            </a:pathLst>
          </a:custGeom>
          <a:solidFill>
            <a:srgbClr val="90C226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5893" y="142747"/>
            <a:ext cx="9738360" cy="1090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85805" y="1617979"/>
            <a:ext cx="6786880" cy="3905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5E5E5E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4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5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5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5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 /><Relationship Id="rId7" Type="http://schemas.openxmlformats.org/officeDocument/2006/relationships/hyperlink" Target="https://www.mevzuat.gov.tr/mevzuat?MevzuatNo=19649&amp;MevzuatTur=8&amp;MevzuatTertip=5" TargetMode="External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5.xml" /><Relationship Id="rId6" Type="http://schemas.openxmlformats.org/officeDocument/2006/relationships/hyperlink" Target="http://peyzaj.mtf.comu.edu.tr/" TargetMode="External" /><Relationship Id="rId5" Type="http://schemas.openxmlformats.org/officeDocument/2006/relationships/hyperlink" Target="http://mtf.comu.edu.tr/" TargetMode="External" /><Relationship Id="rId4" Type="http://schemas.openxmlformats.org/officeDocument/2006/relationships/hyperlink" Target="http://www.comu.edu.tr/" TargetMode="Externa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image" Target="../media/image3.png" /><Relationship Id="rId7" Type="http://schemas.openxmlformats.org/officeDocument/2006/relationships/image" Target="../media/image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.png" /><Relationship Id="rId11" Type="http://schemas.openxmlformats.org/officeDocument/2006/relationships/image" Target="../media/image11.png" /><Relationship Id="rId5" Type="http://schemas.openxmlformats.org/officeDocument/2006/relationships/image" Target="../media/image5.png" /><Relationship Id="rId10" Type="http://schemas.openxmlformats.org/officeDocument/2006/relationships/image" Target="../media/image10.png" /><Relationship Id="rId4" Type="http://schemas.openxmlformats.org/officeDocument/2006/relationships/image" Target="../media/image4.png" /><Relationship Id="rId9" Type="http://schemas.openxmlformats.org/officeDocument/2006/relationships/image" Target="../media/image9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50.jpg" /><Relationship Id="rId1" Type="http://schemas.openxmlformats.org/officeDocument/2006/relationships/slideLayout" Target="../slideLayouts/slideLayout5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5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52.jp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53.jpg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54.jp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 /><Relationship Id="rId2" Type="http://schemas.openxmlformats.org/officeDocument/2006/relationships/hyperlink" Target="http://www.arkitera.com/kategori/yarisma/" TargetMode="Externa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56.jp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 /><Relationship Id="rId2" Type="http://schemas.openxmlformats.org/officeDocument/2006/relationships/hyperlink" Target="http://www.archdaily.com/search/projects" TargetMode="Externa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 /><Relationship Id="rId2" Type="http://schemas.openxmlformats.org/officeDocument/2006/relationships/hyperlink" Target="http://www.iflaworld.com/student-design-" TargetMode="Externa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.png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 /><Relationship Id="rId13" Type="http://schemas.openxmlformats.org/officeDocument/2006/relationships/image" Target="../media/image22.png" /><Relationship Id="rId18" Type="http://schemas.openxmlformats.org/officeDocument/2006/relationships/image" Target="../media/image27.jpg" /><Relationship Id="rId3" Type="http://schemas.openxmlformats.org/officeDocument/2006/relationships/image" Target="../media/image12.png" /><Relationship Id="rId7" Type="http://schemas.openxmlformats.org/officeDocument/2006/relationships/image" Target="../media/image16.png" /><Relationship Id="rId12" Type="http://schemas.openxmlformats.org/officeDocument/2006/relationships/image" Target="../media/image21.png" /><Relationship Id="rId17" Type="http://schemas.openxmlformats.org/officeDocument/2006/relationships/image" Target="../media/image26.jpg" /><Relationship Id="rId2" Type="http://schemas.openxmlformats.org/officeDocument/2006/relationships/image" Target="../media/image1.png" /><Relationship Id="rId16" Type="http://schemas.openxmlformats.org/officeDocument/2006/relationships/image" Target="../media/image25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5.png" /><Relationship Id="rId11" Type="http://schemas.openxmlformats.org/officeDocument/2006/relationships/image" Target="../media/image20.png" /><Relationship Id="rId5" Type="http://schemas.openxmlformats.org/officeDocument/2006/relationships/image" Target="../media/image14.png" /><Relationship Id="rId15" Type="http://schemas.openxmlformats.org/officeDocument/2006/relationships/image" Target="../media/image24.png" /><Relationship Id="rId10" Type="http://schemas.openxmlformats.org/officeDocument/2006/relationships/image" Target="../media/image19.png" /><Relationship Id="rId4" Type="http://schemas.openxmlformats.org/officeDocument/2006/relationships/image" Target="../media/image13.png" /><Relationship Id="rId9" Type="http://schemas.openxmlformats.org/officeDocument/2006/relationships/image" Target="../media/image18.png" /><Relationship Id="rId14" Type="http://schemas.openxmlformats.org/officeDocument/2006/relationships/image" Target="../media/image23.png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 /><Relationship Id="rId13" Type="http://schemas.openxmlformats.org/officeDocument/2006/relationships/image" Target="../media/image69.png" /><Relationship Id="rId18" Type="http://schemas.openxmlformats.org/officeDocument/2006/relationships/image" Target="../media/image74.png" /><Relationship Id="rId3" Type="http://schemas.openxmlformats.org/officeDocument/2006/relationships/image" Target="../media/image59.jpg" /><Relationship Id="rId7" Type="http://schemas.openxmlformats.org/officeDocument/2006/relationships/image" Target="../media/image63.png" /><Relationship Id="rId12" Type="http://schemas.openxmlformats.org/officeDocument/2006/relationships/image" Target="../media/image68.png" /><Relationship Id="rId17" Type="http://schemas.openxmlformats.org/officeDocument/2006/relationships/image" Target="../media/image73.png" /><Relationship Id="rId2" Type="http://schemas.openxmlformats.org/officeDocument/2006/relationships/image" Target="../media/image1.png" /><Relationship Id="rId16" Type="http://schemas.openxmlformats.org/officeDocument/2006/relationships/image" Target="../media/image7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2.png" /><Relationship Id="rId11" Type="http://schemas.openxmlformats.org/officeDocument/2006/relationships/image" Target="../media/image67.png" /><Relationship Id="rId5" Type="http://schemas.openxmlformats.org/officeDocument/2006/relationships/image" Target="../media/image61.png" /><Relationship Id="rId15" Type="http://schemas.openxmlformats.org/officeDocument/2006/relationships/image" Target="../media/image71.png" /><Relationship Id="rId10" Type="http://schemas.openxmlformats.org/officeDocument/2006/relationships/image" Target="../media/image66.png" /><Relationship Id="rId4" Type="http://schemas.openxmlformats.org/officeDocument/2006/relationships/image" Target="../media/image60.png" /><Relationship Id="rId9" Type="http://schemas.openxmlformats.org/officeDocument/2006/relationships/image" Target="../media/image65.png" /><Relationship Id="rId14" Type="http://schemas.openxmlformats.org/officeDocument/2006/relationships/image" Target="../media/image70.png" 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 /><Relationship Id="rId13" Type="http://schemas.openxmlformats.org/officeDocument/2006/relationships/image" Target="../media/image82.png" /><Relationship Id="rId18" Type="http://schemas.openxmlformats.org/officeDocument/2006/relationships/image" Target="../media/image87.png" /><Relationship Id="rId3" Type="http://schemas.openxmlformats.org/officeDocument/2006/relationships/image" Target="../media/image75.png" /><Relationship Id="rId21" Type="http://schemas.openxmlformats.org/officeDocument/2006/relationships/image" Target="../media/image1.png" /><Relationship Id="rId7" Type="http://schemas.openxmlformats.org/officeDocument/2006/relationships/image" Target="../media/image78.png" /><Relationship Id="rId12" Type="http://schemas.openxmlformats.org/officeDocument/2006/relationships/image" Target="../media/image81.png" /><Relationship Id="rId17" Type="http://schemas.openxmlformats.org/officeDocument/2006/relationships/image" Target="../media/image86.jpg" /><Relationship Id="rId2" Type="http://schemas.openxmlformats.org/officeDocument/2006/relationships/image" Target="../media/image59.jpg" /><Relationship Id="rId16" Type="http://schemas.openxmlformats.org/officeDocument/2006/relationships/image" Target="../media/image85.png" /><Relationship Id="rId20" Type="http://schemas.openxmlformats.org/officeDocument/2006/relationships/image" Target="../media/image89.pn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77.png" /><Relationship Id="rId11" Type="http://schemas.openxmlformats.org/officeDocument/2006/relationships/image" Target="../media/image68.png" /><Relationship Id="rId5" Type="http://schemas.openxmlformats.org/officeDocument/2006/relationships/image" Target="../media/image62.png" /><Relationship Id="rId15" Type="http://schemas.openxmlformats.org/officeDocument/2006/relationships/image" Target="../media/image84.png" /><Relationship Id="rId10" Type="http://schemas.openxmlformats.org/officeDocument/2006/relationships/image" Target="../media/image67.png" /><Relationship Id="rId19" Type="http://schemas.openxmlformats.org/officeDocument/2006/relationships/image" Target="../media/image88.jpg" /><Relationship Id="rId4" Type="http://schemas.openxmlformats.org/officeDocument/2006/relationships/image" Target="../media/image76.png" /><Relationship Id="rId9" Type="http://schemas.openxmlformats.org/officeDocument/2006/relationships/image" Target="../media/image80.png" /><Relationship Id="rId14" Type="http://schemas.openxmlformats.org/officeDocument/2006/relationships/image" Target="../media/image83.png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 /><Relationship Id="rId13" Type="http://schemas.openxmlformats.org/officeDocument/2006/relationships/image" Target="../media/image22.png" /><Relationship Id="rId3" Type="http://schemas.openxmlformats.org/officeDocument/2006/relationships/image" Target="../media/image12.png" /><Relationship Id="rId7" Type="http://schemas.openxmlformats.org/officeDocument/2006/relationships/image" Target="../media/image16.png" /><Relationship Id="rId12" Type="http://schemas.openxmlformats.org/officeDocument/2006/relationships/image" Target="../media/image21.png" /><Relationship Id="rId17" Type="http://schemas.openxmlformats.org/officeDocument/2006/relationships/image" Target="../media/image27.jpg" /><Relationship Id="rId2" Type="http://schemas.openxmlformats.org/officeDocument/2006/relationships/image" Target="../media/image1.png" /><Relationship Id="rId16" Type="http://schemas.openxmlformats.org/officeDocument/2006/relationships/image" Target="../media/image25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5.png" /><Relationship Id="rId11" Type="http://schemas.openxmlformats.org/officeDocument/2006/relationships/image" Target="../media/image20.png" /><Relationship Id="rId5" Type="http://schemas.openxmlformats.org/officeDocument/2006/relationships/image" Target="../media/image14.png" /><Relationship Id="rId15" Type="http://schemas.openxmlformats.org/officeDocument/2006/relationships/image" Target="../media/image24.png" /><Relationship Id="rId10" Type="http://schemas.openxmlformats.org/officeDocument/2006/relationships/image" Target="../media/image19.png" /><Relationship Id="rId4" Type="http://schemas.openxmlformats.org/officeDocument/2006/relationships/image" Target="../media/image13.png" /><Relationship Id="rId9" Type="http://schemas.openxmlformats.org/officeDocument/2006/relationships/image" Target="../media/image18.png" /><Relationship Id="rId14" Type="http://schemas.openxmlformats.org/officeDocument/2006/relationships/image" Target="../media/image23.png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openxmlformats.org/officeDocument/2006/relationships/hyperlink" Target="https://www.turkiye.gov.tr/yuksekogretim-kurulu-transkript-belgesi-sorgulama" TargetMode="Externa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1.jpg" /><Relationship Id="rId5" Type="http://schemas.openxmlformats.org/officeDocument/2006/relationships/image" Target="../media/image30.jpg" /><Relationship Id="rId4" Type="http://schemas.openxmlformats.org/officeDocument/2006/relationships/image" Target="../media/image29.jpg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4.xml" 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4.xml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103.jpg" /><Relationship Id="rId1" Type="http://schemas.openxmlformats.org/officeDocument/2006/relationships/slideLayout" Target="../slideLayouts/slideLayout4.xml" 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104.jpg" /><Relationship Id="rId1" Type="http://schemas.openxmlformats.org/officeDocument/2006/relationships/slideLayout" Target="../slideLayouts/slideLayout5.xml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105.jpg" /><Relationship Id="rId1" Type="http://schemas.openxmlformats.org/officeDocument/2006/relationships/slideLayout" Target="../slideLayouts/slideLayout5.xml" 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106.jpg" /><Relationship Id="rId1" Type="http://schemas.openxmlformats.org/officeDocument/2006/relationships/slideLayout" Target="../slideLayouts/slideLayout5.xml" 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107.jpg" /><Relationship Id="rId1" Type="http://schemas.openxmlformats.org/officeDocument/2006/relationships/slideLayout" Target="../slideLayouts/slideLayout5.xml" 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108.jpg" /><Relationship Id="rId1" Type="http://schemas.openxmlformats.org/officeDocument/2006/relationships/slideLayout" Target="../slideLayouts/slideLayout5.xml" 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5.jpg" /><Relationship Id="rId5" Type="http://schemas.openxmlformats.org/officeDocument/2006/relationships/image" Target="../media/image34.jpg" /><Relationship Id="rId4" Type="http://schemas.openxmlformats.org/officeDocument/2006/relationships/image" Target="../media/image33.jpg" 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5.xml" 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114.jpeg" /><Relationship Id="rId4" Type="http://schemas.openxmlformats.org/officeDocument/2006/relationships/image" Target="../media/image113.jpeg" 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7" Type="http://schemas.openxmlformats.org/officeDocument/2006/relationships/image" Target="../media/image39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8.jpg" /><Relationship Id="rId5" Type="http://schemas.openxmlformats.org/officeDocument/2006/relationships/image" Target="../media/image37.jpg" /><Relationship Id="rId4" Type="http://schemas.openxmlformats.org/officeDocument/2006/relationships/image" Target="../media/image36.jp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2.jpg" /><Relationship Id="rId4" Type="http://schemas.openxmlformats.org/officeDocument/2006/relationships/image" Target="../media/image41.jp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766570" cy="5666740"/>
            <a:chOff x="0" y="0"/>
            <a:chExt cx="176657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0"/>
              <a:ext cx="1622254" cy="157538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12306" y="470910"/>
            <a:ext cx="5938573" cy="1190069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391920" marR="5080" indent="-1379855">
              <a:spcBef>
                <a:spcPts val="640"/>
              </a:spcBef>
            </a:pPr>
            <a:r>
              <a:rPr sz="3600" b="1" dirty="0"/>
              <a:t>ÇANAKKALE</a:t>
            </a:r>
            <a:r>
              <a:rPr sz="3600" b="1" spc="-30" dirty="0"/>
              <a:t> </a:t>
            </a:r>
            <a:r>
              <a:rPr sz="3600" b="1" dirty="0"/>
              <a:t>ONSEKİZ</a:t>
            </a:r>
            <a:r>
              <a:rPr sz="3600" b="1" spc="-15" dirty="0"/>
              <a:t> </a:t>
            </a:r>
            <a:r>
              <a:rPr sz="3600" b="1" spc="-40" dirty="0"/>
              <a:t>MART </a:t>
            </a:r>
            <a:r>
              <a:rPr sz="3600" b="1" spc="-10" dirty="0">
                <a:latin typeface="Arial" panose="020B0604020202020204" pitchFamily="34" charset="0"/>
                <a:cs typeface="Arial" panose="020B0604020202020204" pitchFamily="34" charset="0"/>
              </a:rPr>
              <a:t>ÜNİVERSİTESİ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6434" y="1575606"/>
            <a:ext cx="10138765" cy="29443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100"/>
              </a:spcBef>
              <a:tabLst>
                <a:tab pos="4523105" algn="l"/>
              </a:tabLst>
            </a:pPr>
            <a:r>
              <a:rPr sz="3600" b="1" dirty="0">
                <a:latin typeface="Arial" panose="020B0604020202020204" pitchFamily="34" charset="0"/>
                <a:cs typeface="Arial" panose="020B0604020202020204" pitchFamily="34" charset="0"/>
              </a:rPr>
              <a:t>MİMARLIK</a:t>
            </a:r>
            <a:r>
              <a:rPr sz="3600" b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sz="3600" b="1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spc="-10" dirty="0">
                <a:latin typeface="Arial" panose="020B0604020202020204" pitchFamily="34" charset="0"/>
                <a:cs typeface="Arial" panose="020B0604020202020204" pitchFamily="34" charset="0"/>
              </a:rPr>
              <a:t>TASARIM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spc="-85" dirty="0">
                <a:latin typeface="Arial" panose="020B0604020202020204" pitchFamily="34" charset="0"/>
                <a:cs typeface="Arial" panose="020B0604020202020204" pitchFamily="34" charset="0"/>
              </a:rPr>
              <a:t>FAKÜLTESİ</a:t>
            </a:r>
            <a:endParaRPr lang="tr-TR" sz="3600" b="1" spc="-8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lnSpc>
                <a:spcPct val="150000"/>
              </a:lnSpc>
              <a:spcBef>
                <a:spcPts val="100"/>
              </a:spcBef>
              <a:tabLst>
                <a:tab pos="4523105" algn="l"/>
              </a:tabLst>
            </a:pPr>
            <a:endParaRPr lang="tr-T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spcBef>
                <a:spcPts val="100"/>
              </a:spcBef>
              <a:tabLst>
                <a:tab pos="4523105" algn="l"/>
              </a:tabLst>
            </a:pPr>
            <a:r>
              <a:rPr sz="4000" b="1" dirty="0">
                <a:latin typeface="Arial" panose="020B0604020202020204" pitchFamily="34" charset="0"/>
                <a:cs typeface="Arial" panose="020B0604020202020204" pitchFamily="34" charset="0"/>
              </a:rPr>
              <a:t>PEYZAJ</a:t>
            </a:r>
            <a:r>
              <a:rPr sz="40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dirty="0">
                <a:latin typeface="Arial" panose="020B0604020202020204" pitchFamily="34" charset="0"/>
                <a:cs typeface="Arial" panose="020B0604020202020204" pitchFamily="34" charset="0"/>
              </a:rPr>
              <a:t>MİMARLIĞI</a:t>
            </a:r>
            <a:r>
              <a:rPr sz="40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b="1" spc="-10" dirty="0">
                <a:latin typeface="Arial" panose="020B0604020202020204" pitchFamily="34" charset="0"/>
                <a:cs typeface="Arial" panose="020B0604020202020204" pitchFamily="34" charset="0"/>
              </a:rPr>
              <a:t>BÖLÜMÜ</a:t>
            </a:r>
            <a:endParaRPr lang="tr-TR" sz="4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7810" marR="182880" indent="-1338580" algn="ctr">
              <a:spcBef>
                <a:spcPts val="100"/>
              </a:spcBef>
            </a:pPr>
            <a:r>
              <a:rPr sz="4000" b="1" spc="-20" dirty="0">
                <a:latin typeface="Arial" panose="020B0604020202020204" pitchFamily="34" charset="0"/>
                <a:cs typeface="Arial" panose="020B0604020202020204" pitchFamily="34" charset="0"/>
              </a:rPr>
              <a:t>ORYANTASYONU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4716" y="6032191"/>
            <a:ext cx="236220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sz="2200" b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b="1" dirty="0">
                <a:latin typeface="Arial" panose="020B0604020202020204" pitchFamily="34" charset="0"/>
                <a:cs typeface="Arial" panose="020B0604020202020204" pitchFamily="34" charset="0"/>
              </a:rPr>
              <a:t>EKİM</a:t>
            </a:r>
            <a:r>
              <a:rPr sz="2200" b="1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b="1" spc="-2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42359" y="159654"/>
            <a:ext cx="1423512" cy="14272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328483" y="-144459"/>
            <a:ext cx="9200516" cy="1391663"/>
          </a:xfrm>
          <a:prstGeom prst="rect">
            <a:avLst/>
          </a:prstGeom>
        </p:spPr>
        <p:txBody>
          <a:bodyPr vert="horz" wrap="square" lIns="0" tIns="402844" rIns="0" bIns="0" rtlCol="0">
            <a:spAutoFit/>
          </a:bodyPr>
          <a:lstStyle/>
          <a:p>
            <a:pPr marL="3121025" algn="ctr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Peyzaj</a:t>
            </a:r>
            <a:r>
              <a:rPr sz="3200" b="1" spc="-11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Mimarlığı</a:t>
            </a:r>
            <a:r>
              <a:rPr sz="3200" b="1" spc="-9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1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Bölümü</a:t>
            </a:r>
            <a:br>
              <a:rPr lang="tr-TR" sz="3200" b="1" spc="-1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200" b="1" spc="-1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Ders İçerikleri</a:t>
            </a:r>
            <a:endParaRPr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3236" r="3385" b="46667"/>
          <a:stretch/>
        </p:blipFill>
        <p:spPr>
          <a:xfrm>
            <a:off x="1665117" y="1371600"/>
            <a:ext cx="7239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3333" r="1963" b="28889"/>
          <a:stretch/>
        </p:blipFill>
        <p:spPr>
          <a:xfrm>
            <a:off x="1981200" y="-1"/>
            <a:ext cx="6858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2222"/>
          <a:stretch/>
        </p:blipFill>
        <p:spPr>
          <a:xfrm>
            <a:off x="2743200" y="-8021"/>
            <a:ext cx="589183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2833" b="20000"/>
          <a:stretch/>
        </p:blipFill>
        <p:spPr>
          <a:xfrm>
            <a:off x="2667000" y="-8021"/>
            <a:ext cx="60548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42644" cy="5666740"/>
          </a:xfrm>
          <a:custGeom>
            <a:avLst/>
            <a:gdLst/>
            <a:ahLst/>
            <a:cxnLst/>
            <a:rect l="l" t="t" r="r" b="b"/>
            <a:pathLst>
              <a:path w="842644" h="5666740">
                <a:moveTo>
                  <a:pt x="842595" y="0"/>
                </a:moveTo>
                <a:lnTo>
                  <a:pt x="0" y="0"/>
                </a:lnTo>
                <a:lnTo>
                  <a:pt x="0" y="5666153"/>
                </a:lnTo>
                <a:lnTo>
                  <a:pt x="842595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42845" y="-42745"/>
            <a:ext cx="9738360" cy="1023356"/>
          </a:xfrm>
          <a:prstGeom prst="rect">
            <a:avLst/>
          </a:prstGeom>
        </p:spPr>
        <p:txBody>
          <a:bodyPr vert="horz" wrap="square" lIns="0" tIns="525779" rIns="0" bIns="0" rtlCol="0">
            <a:spAutoFit/>
          </a:bodyPr>
          <a:lstStyle/>
          <a:p>
            <a:pPr marL="542290">
              <a:lnSpc>
                <a:spcPct val="100000"/>
              </a:lnSpc>
              <a:spcBef>
                <a:spcPts val="100"/>
              </a:spcBef>
            </a:pPr>
            <a:r>
              <a:rPr lang="en-US" sz="3200" b="1" spc="-1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tr-TR" sz="3200" b="1" spc="-1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RSLERE DEVAM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9600" y="1480820"/>
            <a:ext cx="9906000" cy="4861587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98450" marR="622300" indent="-285750" algn="just">
              <a:spcBef>
                <a:spcPts val="210"/>
              </a:spcBef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7815" algn="l"/>
                <a:tab pos="298450" algn="l"/>
              </a:tabLst>
            </a:pPr>
            <a:r>
              <a:rPr sz="2000" spc="-2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Teorik</a:t>
            </a:r>
            <a:r>
              <a:rPr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derslerin</a:t>
            </a:r>
            <a:r>
              <a:rPr sz="200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%70’i</a:t>
            </a: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sz="2000" spc="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8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hafta</a:t>
            </a:r>
            <a:r>
              <a:rPr sz="2000" spc="-8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sz="2000" spc="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9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uygulamalı</a:t>
            </a:r>
            <a:r>
              <a:rPr sz="200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derslerin</a:t>
            </a:r>
            <a:r>
              <a:rPr lang="tr-TR" sz="200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1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%80’ine</a:t>
            </a:r>
            <a:r>
              <a:rPr sz="200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</a:t>
            </a:r>
            <a:r>
              <a:rPr sz="2000" spc="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3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hafta</a:t>
            </a:r>
            <a:r>
              <a:rPr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tr-TR" sz="2000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devam etmek </a:t>
            </a:r>
            <a:r>
              <a:rPr sz="2000" spc="-6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zorunludur</a:t>
            </a:r>
            <a:r>
              <a:rPr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9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000" spc="-9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toplam</a:t>
            </a:r>
            <a:r>
              <a:rPr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tr-TR"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hafta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217170" indent="-285750" algn="just">
              <a:spcBef>
                <a:spcPts val="1100"/>
              </a:spcBef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7815" algn="l"/>
                <a:tab pos="298450" algn="l"/>
              </a:tabLst>
            </a:pPr>
            <a:r>
              <a:rPr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Derse</a:t>
            </a:r>
            <a:r>
              <a:rPr sz="2000" spc="-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devam</a:t>
            </a:r>
            <a:r>
              <a:rPr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koşulunu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yerine</a:t>
            </a:r>
            <a:r>
              <a:rPr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getirmeyen</a:t>
            </a:r>
            <a:r>
              <a:rPr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</a:t>
            </a:r>
            <a:r>
              <a:rPr sz="2000" spc="-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yarıyıl</a:t>
            </a:r>
            <a:r>
              <a:rPr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sonu</a:t>
            </a:r>
            <a:r>
              <a:rPr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bütünleme</a:t>
            </a:r>
            <a:r>
              <a:rPr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sınavlarına</a:t>
            </a:r>
            <a:r>
              <a:rPr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giremez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5080" indent="-285750" algn="just">
              <a:spcBef>
                <a:spcPts val="1010"/>
              </a:spcBef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7815" algn="l"/>
                <a:tab pos="298450" algn="l"/>
              </a:tabLst>
            </a:pPr>
            <a:r>
              <a:rPr sz="2000" spc="-9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Sağlık</a:t>
            </a:r>
            <a:r>
              <a:rPr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raporu</a:t>
            </a:r>
            <a:r>
              <a:rPr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sz="200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heyet</a:t>
            </a:r>
            <a:r>
              <a:rPr sz="200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raporu</a:t>
            </a:r>
            <a:r>
              <a:rPr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öğrencinin</a:t>
            </a:r>
            <a:r>
              <a:rPr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derslere</a:t>
            </a:r>
            <a:r>
              <a:rPr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devam</a:t>
            </a:r>
            <a:r>
              <a:rPr sz="200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yükümlülüğünü </a:t>
            </a:r>
            <a:r>
              <a:rPr sz="2000" spc="-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kaldırmaz.</a:t>
            </a:r>
            <a:r>
              <a:rPr sz="2000" spc="-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Ancak</a:t>
            </a:r>
            <a:r>
              <a:rPr sz="2000"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öğrencinin</a:t>
            </a:r>
            <a:r>
              <a:rPr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aldığı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heyet</a:t>
            </a:r>
            <a:r>
              <a:rPr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raporunun</a:t>
            </a:r>
            <a:r>
              <a:rPr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süresi</a:t>
            </a:r>
            <a:r>
              <a:rPr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devamsızlık</a:t>
            </a:r>
            <a:r>
              <a:rPr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sınırını </a:t>
            </a:r>
            <a:r>
              <a:rPr sz="2000" spc="-9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aşıyorsa,</a:t>
            </a:r>
            <a:r>
              <a:rPr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ilgili</a:t>
            </a:r>
            <a:r>
              <a:rPr sz="2000"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birim</a:t>
            </a:r>
            <a:r>
              <a:rPr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kurulunun</a:t>
            </a:r>
            <a:r>
              <a:rPr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8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uygun</a:t>
            </a:r>
            <a:r>
              <a:rPr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görmesi</a:t>
            </a:r>
            <a:r>
              <a:rPr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halinde</a:t>
            </a:r>
            <a:r>
              <a:rPr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kayıt</a:t>
            </a:r>
            <a:r>
              <a:rPr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dondurabilir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000" spc="-1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5080" indent="-285750" algn="just">
              <a:spcBef>
                <a:spcPts val="1010"/>
              </a:spcBef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7815" algn="l"/>
                <a:tab pos="298450" algn="l"/>
              </a:tabLst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Kayıtlı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olduğu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kurulunun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izniyle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yurt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yurt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dışı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resmi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müsabakalarına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güzel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eserlerinin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temsil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etkinliklerine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etkinliklerine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bunların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hazırlık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çalışmalarına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akademik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birimler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tarafından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yapılan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görevlendirmelerle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ülkeyi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Üniversiteyi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temsilen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benzeri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organizasyonlara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katılan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öğrencilerin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etkinliğin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devamı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esnasında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geçirdikleri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süreler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belgelendirilmek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koşuluyla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devamsızlık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süresinin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hesabında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dikkate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alınmaz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 algn="just">
              <a:spcBef>
                <a:spcPts val="1030"/>
              </a:spcBef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7815" algn="l"/>
                <a:tab pos="298450" algn="l"/>
              </a:tabLst>
            </a:pP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Azami</a:t>
            </a:r>
            <a:r>
              <a:rPr sz="2000" spc="-4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9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öğrenim</a:t>
            </a:r>
            <a:r>
              <a:rPr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süresi</a:t>
            </a:r>
            <a:r>
              <a:rPr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yedi</a:t>
            </a:r>
            <a:r>
              <a:rPr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yıldır.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42644" cy="5666740"/>
          </a:xfrm>
          <a:custGeom>
            <a:avLst/>
            <a:gdLst/>
            <a:ahLst/>
            <a:cxnLst/>
            <a:rect l="l" t="t" r="r" b="b"/>
            <a:pathLst>
              <a:path w="842644" h="5666740">
                <a:moveTo>
                  <a:pt x="842595" y="0"/>
                </a:moveTo>
                <a:lnTo>
                  <a:pt x="0" y="0"/>
                </a:lnTo>
                <a:lnTo>
                  <a:pt x="0" y="5666153"/>
                </a:lnTo>
                <a:lnTo>
                  <a:pt x="842595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3428" y="1524000"/>
            <a:ext cx="9829800" cy="39959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100"/>
              </a:spcBef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7815" algn="l"/>
                <a:tab pos="298450" algn="l"/>
              </a:tabLst>
            </a:pP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</a:t>
            </a:r>
            <a:r>
              <a:rPr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sınavın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9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%40’ı,</a:t>
            </a: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sınavının</a:t>
            </a:r>
            <a:r>
              <a:rPr sz="200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%60’ı</a:t>
            </a:r>
            <a:r>
              <a:rPr sz="200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alınır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50"/>
              </a:spcBef>
              <a:buClr>
                <a:srgbClr val="90C226"/>
              </a:buClr>
            </a:pP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196215" indent="-342900" algn="just">
              <a:lnSpc>
                <a:spcPct val="99400"/>
              </a:lnSpc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7815" algn="l"/>
                <a:tab pos="298450" algn="l"/>
              </a:tabLst>
            </a:pPr>
            <a:r>
              <a:rPr sz="2000" spc="-7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</a:t>
            </a:r>
            <a:r>
              <a:rPr sz="2000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sonuçlarının</a:t>
            </a:r>
            <a:r>
              <a:rPr sz="2000" spc="-4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8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duyurulmasından</a:t>
            </a:r>
            <a:r>
              <a:rPr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itibaren</a:t>
            </a:r>
            <a:r>
              <a:rPr sz="2000" spc="-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spc="-9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geç</a:t>
            </a:r>
            <a:r>
              <a:rPr sz="2000" spc="-4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sz="2000"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hafta</a:t>
            </a:r>
            <a:r>
              <a:rPr sz="2000" spc="-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içinde</a:t>
            </a:r>
            <a:r>
              <a:rPr sz="2000" spc="-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bağlı </a:t>
            </a:r>
            <a:r>
              <a:rPr sz="2000" spc="-10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olduğu</a:t>
            </a:r>
            <a:r>
              <a:rPr sz="200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ilgili</a:t>
            </a:r>
            <a:r>
              <a:rPr sz="2000" spc="-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akademik</a:t>
            </a:r>
            <a:r>
              <a:rPr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birime</a:t>
            </a:r>
            <a:r>
              <a:rPr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dilekçe</a:t>
            </a:r>
            <a:r>
              <a:rPr sz="200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sz="200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başvurarak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</a:t>
            </a:r>
            <a:r>
              <a:rPr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8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kağıdının</a:t>
            </a:r>
            <a:r>
              <a:rPr sz="200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yeniden </a:t>
            </a:r>
            <a:r>
              <a:rPr sz="2000" spc="-5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incelenmesi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istenebilir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000" spc="-1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196215" indent="-342900" algn="just">
              <a:lnSpc>
                <a:spcPct val="99400"/>
              </a:lnSpc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7815" algn="l"/>
                <a:tab pos="298450" algn="l"/>
              </a:tabLst>
            </a:pPr>
            <a:endParaRPr lang="tr-T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196215" indent="-342900" algn="just">
              <a:lnSpc>
                <a:spcPct val="99400"/>
              </a:lnSpc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7815" algn="l"/>
                <a:tab pos="298450" algn="l"/>
              </a:tabLst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4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dersten</a:t>
            </a:r>
            <a:r>
              <a:rPr lang="en-US" sz="2000"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9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başarılı</a:t>
            </a:r>
            <a:r>
              <a:rPr lang="en-US"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6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sayılabilmek</a:t>
            </a:r>
            <a:r>
              <a:rPr lang="en-US" sz="2000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US" sz="2000"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en-US" sz="2000" spc="-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6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US" sz="2000" spc="-4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5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bütünleme</a:t>
            </a:r>
            <a:r>
              <a:rPr lang="en-US" sz="2000" spc="-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7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sınavından</a:t>
            </a:r>
            <a:r>
              <a:rPr lang="en-US"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spc="-4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000"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2000" spc="-8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puan</a:t>
            </a:r>
            <a:r>
              <a:rPr lang="en-US" sz="200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7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almak</a:t>
            </a:r>
            <a:r>
              <a:rPr lang="en-US"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gerekir</a:t>
            </a:r>
            <a:r>
              <a:rPr lang="en-US"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000" spc="14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96215" algn="just">
              <a:lnSpc>
                <a:spcPct val="99400"/>
              </a:lnSpc>
              <a:buClr>
                <a:srgbClr val="90C226"/>
              </a:buClr>
              <a:buSzPct val="77777"/>
              <a:tabLst>
                <a:tab pos="297815" algn="l"/>
                <a:tab pos="298450" algn="l"/>
              </a:tabLst>
            </a:pPr>
            <a:endParaRPr lang="tr-TR" sz="2000" spc="14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196215" indent="-342900" algn="just">
              <a:lnSpc>
                <a:spcPct val="99400"/>
              </a:lnSpc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7815" algn="l"/>
                <a:tab pos="298450" algn="l"/>
              </a:tabLst>
            </a:pPr>
            <a:r>
              <a:rPr lang="en-US" sz="2000" spc="14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  <a:r>
              <a:rPr lang="en-US"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6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en-US"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1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r>
              <a:rPr lang="en-US"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6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notlarından</a:t>
            </a:r>
            <a:r>
              <a:rPr lang="en-US"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2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8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alındığında</a:t>
            </a:r>
            <a:r>
              <a:rPr lang="en-US" sz="2000" spc="-8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1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GNO</a:t>
            </a:r>
            <a:r>
              <a:rPr lang="en-US"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2.00</a:t>
            </a:r>
            <a:r>
              <a:rPr lang="en-US"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3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üzeri</a:t>
            </a:r>
            <a:r>
              <a:rPr lang="en-US"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2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US"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koşullu</a:t>
            </a:r>
            <a:r>
              <a:rPr lang="en-US" sz="2000"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9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başarılı</a:t>
            </a:r>
            <a:r>
              <a:rPr lang="en-US" sz="2000" spc="-9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1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2.00’nin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5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altında</a:t>
            </a:r>
            <a:r>
              <a:rPr lang="en-US" sz="200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2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US" sz="200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9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koşullu</a:t>
            </a:r>
            <a:r>
              <a:rPr lang="en-US" sz="200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8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başarısız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8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sayılır</a:t>
            </a:r>
            <a:r>
              <a:rPr lang="en-US" sz="2000" spc="-8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spc="-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 </a:t>
            </a:r>
            <a:r>
              <a:rPr lang="en-US" sz="2000" spc="-6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notlarından</a:t>
            </a:r>
            <a:r>
              <a:rPr lang="en-US"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2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9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alındığında</a:t>
            </a:r>
            <a:r>
              <a:rPr lang="en-US"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2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en-US"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8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başarısız</a:t>
            </a:r>
            <a:r>
              <a:rPr lang="en-US"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sayılır</a:t>
            </a:r>
            <a:r>
              <a:rPr lang="en-US"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000" spc="-1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96215" algn="just">
              <a:lnSpc>
                <a:spcPct val="99400"/>
              </a:lnSpc>
              <a:buClr>
                <a:srgbClr val="90C226"/>
              </a:buClr>
              <a:buSzPct val="77777"/>
              <a:tabLst>
                <a:tab pos="297815" algn="l"/>
                <a:tab pos="298450" algn="l"/>
              </a:tabLst>
            </a:pP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40"/>
              </a:spcBef>
              <a:buClr>
                <a:srgbClr val="90C226"/>
              </a:buClr>
              <a:buFont typeface="Wingdings" panose="05000000000000000000" pitchFamily="2" charset="2"/>
              <a:buChar char="Ø"/>
            </a:pP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  <p:sp>
        <p:nvSpPr>
          <p:cNvPr id="7" name="object 4"/>
          <p:cNvSpPr txBox="1">
            <a:spLocks/>
          </p:cNvSpPr>
          <p:nvPr/>
        </p:nvSpPr>
        <p:spPr>
          <a:xfrm>
            <a:off x="1242845" y="-42745"/>
            <a:ext cx="9738360" cy="1023356"/>
          </a:xfrm>
          <a:prstGeom prst="rect">
            <a:avLst/>
          </a:prstGeom>
        </p:spPr>
        <p:txBody>
          <a:bodyPr vert="horz" wrap="square" lIns="0" tIns="525779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542290">
              <a:spcBef>
                <a:spcPts val="100"/>
              </a:spcBef>
            </a:pPr>
            <a:r>
              <a:rPr lang="tr-TR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SINAV VE NOT SİSTEMİ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42644" cy="5666740"/>
          </a:xfrm>
          <a:custGeom>
            <a:avLst/>
            <a:gdLst/>
            <a:ahLst/>
            <a:cxnLst/>
            <a:rect l="l" t="t" r="r" b="b"/>
            <a:pathLst>
              <a:path w="842644" h="5666740">
                <a:moveTo>
                  <a:pt x="842595" y="0"/>
                </a:moveTo>
                <a:lnTo>
                  <a:pt x="0" y="0"/>
                </a:lnTo>
                <a:lnTo>
                  <a:pt x="0" y="5666153"/>
                </a:lnTo>
                <a:lnTo>
                  <a:pt x="842595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3428" y="1524000"/>
            <a:ext cx="9829800" cy="46776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100"/>
              </a:spcBef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7815" algn="l"/>
                <a:tab pos="298450" algn="l"/>
              </a:tabLst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Yarıyıl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sınavına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katılmayan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öğrenciler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dersten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başarısız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sayılır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başarı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FF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verilir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Yarıyıl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mazeret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yapılmaz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7815" algn="l"/>
                <a:tab pos="298450" algn="l"/>
              </a:tabLst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7815" algn="l"/>
                <a:tab pos="298450" algn="l"/>
              </a:tabLst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Bütünleme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sınavına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girmeyen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öğrencilerin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yarıyıl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sınavları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sonunda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başarı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notları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aynen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kalır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öğrencilere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ayrıca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açılmaz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Bütünleme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sınavları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mazeret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yapılmaz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Yarıyıl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başarı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DD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üzeri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öğrenciler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bütünleme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sınavına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giremezler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7815" algn="l"/>
                <a:tab pos="298450" algn="l"/>
              </a:tabLst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7815" algn="l"/>
                <a:tab pos="298450" algn="l"/>
              </a:tabLst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Mazeret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sınavları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haklı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geçerli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nedenlere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dayalı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mazereti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nedeniyle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katılmayan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sınavdan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sonraki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hafta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içerisinde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durumunu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belgeleyen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öğrencilerin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mazeretlerinin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ilgili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Yönetim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kurullarınca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kabul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edilmesi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halinde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öğrencinin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katılmadığı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sınavlar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yarıyıl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içinde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ilgili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Yönetim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Kurulunun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belirlediği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tarihler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arasında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yapılan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sınavdır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2700" marR="196215" algn="just">
              <a:lnSpc>
                <a:spcPct val="99400"/>
              </a:lnSpc>
              <a:buClr>
                <a:srgbClr val="90C226"/>
              </a:buClr>
              <a:buSzPct val="77777"/>
              <a:tabLst>
                <a:tab pos="297815" algn="l"/>
                <a:tab pos="298450" algn="l"/>
              </a:tabLst>
            </a:pP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40"/>
              </a:spcBef>
              <a:buClr>
                <a:srgbClr val="90C226"/>
              </a:buClr>
              <a:buFont typeface="Wingdings" panose="05000000000000000000" pitchFamily="2" charset="2"/>
              <a:buChar char="Ø"/>
            </a:pP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  <p:sp>
        <p:nvSpPr>
          <p:cNvPr id="7" name="object 4"/>
          <p:cNvSpPr txBox="1">
            <a:spLocks/>
          </p:cNvSpPr>
          <p:nvPr/>
        </p:nvSpPr>
        <p:spPr>
          <a:xfrm>
            <a:off x="1242845" y="-42745"/>
            <a:ext cx="9738360" cy="1023356"/>
          </a:xfrm>
          <a:prstGeom prst="rect">
            <a:avLst/>
          </a:prstGeom>
        </p:spPr>
        <p:txBody>
          <a:bodyPr vert="horz" wrap="square" lIns="0" tIns="525779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542290">
              <a:spcBef>
                <a:spcPts val="100"/>
              </a:spcBef>
            </a:pPr>
            <a:r>
              <a:rPr lang="tr-TR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SINAV VE NOT SİSTEMİ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32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42644" cy="5666740"/>
          </a:xfrm>
          <a:custGeom>
            <a:avLst/>
            <a:gdLst/>
            <a:ahLst/>
            <a:cxnLst/>
            <a:rect l="l" t="t" r="r" b="b"/>
            <a:pathLst>
              <a:path w="842644" h="5666740">
                <a:moveTo>
                  <a:pt x="842595" y="0"/>
                </a:moveTo>
                <a:lnTo>
                  <a:pt x="0" y="0"/>
                </a:lnTo>
                <a:lnTo>
                  <a:pt x="0" y="5666153"/>
                </a:lnTo>
                <a:lnTo>
                  <a:pt x="842595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800" y="1480820"/>
            <a:ext cx="9220199" cy="368120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55600" marR="153670" indent="-342900" algn="just">
              <a:lnSpc>
                <a:spcPct val="99400"/>
              </a:lnSpc>
              <a:spcBef>
                <a:spcPts val="110"/>
              </a:spcBef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7815" algn="l"/>
                <a:tab pos="298450" algn="l"/>
              </a:tabLst>
            </a:pPr>
            <a:r>
              <a:rPr sz="2000" b="1" spc="-8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</a:t>
            </a:r>
            <a:r>
              <a:rPr sz="2000" b="1" spc="-24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sz="2000" b="1" spc="-8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Barajı:</a:t>
            </a:r>
            <a:r>
              <a:rPr sz="2000" b="1" spc="-8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Lisans</a:t>
            </a:r>
            <a:r>
              <a:rPr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programlarında</a:t>
            </a: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dördüncü</a:t>
            </a: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yarıyıl</a:t>
            </a: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8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sonundan</a:t>
            </a:r>
            <a:r>
              <a:rPr sz="2000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itibaren </a:t>
            </a: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GNO’su</a:t>
            </a:r>
            <a:r>
              <a:rPr sz="2000" spc="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1.80’in</a:t>
            </a:r>
            <a:r>
              <a:rPr sz="2000" spc="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altında</a:t>
            </a:r>
            <a:r>
              <a:rPr sz="2000" spc="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sz="2000" spc="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8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başarısız</a:t>
            </a:r>
            <a:r>
              <a:rPr sz="2000" spc="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öğrenciler</a:t>
            </a:r>
            <a:r>
              <a:rPr sz="2000" spc="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olması</a:t>
            </a:r>
            <a:r>
              <a:rPr sz="2000" spc="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gereken</a:t>
            </a:r>
            <a:r>
              <a:rPr sz="2000" spc="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4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yarıyıllardan </a:t>
            </a:r>
            <a:r>
              <a:rPr sz="2000" spc="-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ders</a:t>
            </a:r>
            <a:r>
              <a:rPr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alamazlar.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0000"/>
              </a:lnSpc>
              <a:buClr>
                <a:srgbClr val="90C226"/>
              </a:buClr>
              <a:buFont typeface="Wingdings" panose="05000000000000000000" pitchFamily="2" charset="2"/>
              <a:buChar char="Ø"/>
            </a:pP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20"/>
              </a:spcBef>
              <a:buClr>
                <a:srgbClr val="90C226"/>
              </a:buClr>
              <a:buFont typeface="Wingdings" panose="05000000000000000000" pitchFamily="2" charset="2"/>
              <a:buChar char="Ø"/>
            </a:pP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80" indent="-342900" algn="just">
              <a:lnSpc>
                <a:spcPct val="99400"/>
              </a:lnSpc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7815" algn="l"/>
                <a:tab pos="298450" algn="l"/>
              </a:tabLst>
            </a:pP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Notu</a:t>
            </a:r>
            <a:r>
              <a:rPr sz="2000" spc="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“DD-</a:t>
            </a:r>
            <a:r>
              <a:rPr sz="2000" spc="8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DC”</a:t>
            </a:r>
            <a:r>
              <a:rPr sz="2000" spc="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sz="2000" spc="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dersler</a:t>
            </a:r>
            <a:r>
              <a:rPr sz="2000" spc="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GNO'ya</a:t>
            </a:r>
            <a:r>
              <a:rPr sz="2000" spc="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bakılmaksızın</a:t>
            </a:r>
            <a:r>
              <a:rPr sz="2000" spc="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yükseltmeye</a:t>
            </a:r>
            <a:r>
              <a:rPr sz="2000" spc="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alınabilir, </a:t>
            </a:r>
            <a:r>
              <a:rPr sz="2000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transkriptten </a:t>
            </a:r>
            <a:r>
              <a:rPr sz="2000" spc="-4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silinemez.</a:t>
            </a:r>
            <a:r>
              <a:rPr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GNO</a:t>
            </a:r>
            <a:r>
              <a:rPr sz="2000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2.00'ın</a:t>
            </a:r>
            <a:r>
              <a:rPr sz="2000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4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üzerinde</a:t>
            </a:r>
            <a:r>
              <a:rPr sz="2000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sz="2000" spc="-4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notu</a:t>
            </a:r>
            <a:r>
              <a:rPr sz="2000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“CC”</a:t>
            </a:r>
            <a:r>
              <a:rPr sz="2000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sz="2000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üzeri</a:t>
            </a:r>
            <a:r>
              <a:rPr sz="2000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dersler </a:t>
            </a:r>
            <a:r>
              <a:rPr sz="2000"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yükseltmeye</a:t>
            </a:r>
            <a:r>
              <a:rPr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alınabilir.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0000"/>
              </a:lnSpc>
              <a:buClr>
                <a:srgbClr val="90C226"/>
              </a:buClr>
              <a:buFont typeface="Wingdings" panose="05000000000000000000" pitchFamily="2" charset="2"/>
              <a:buChar char="Ø"/>
            </a:pP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45"/>
              </a:spcBef>
              <a:buClr>
                <a:srgbClr val="90C226"/>
              </a:buClr>
              <a:buFont typeface="Wingdings" panose="05000000000000000000" pitchFamily="2" charset="2"/>
              <a:buChar char="Ø"/>
            </a:pP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1248410" indent="-342900" algn="just" defTabSz="911225">
              <a:lnSpc>
                <a:spcPct val="102200"/>
              </a:lnSpc>
              <a:buClr>
                <a:srgbClr val="90C226"/>
              </a:buClr>
              <a:buSzPct val="77777"/>
              <a:buFont typeface="Wingdings" panose="05000000000000000000" pitchFamily="2" charset="2"/>
              <a:buChar char="Ø"/>
              <a:tabLst>
                <a:tab pos="296863" algn="l"/>
                <a:tab pos="298450" algn="l"/>
                <a:tab pos="7796213" algn="l"/>
              </a:tabLst>
            </a:pP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GNO’su</a:t>
            </a:r>
            <a:r>
              <a:rPr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8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3.00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öğrenciler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isterlerse</a:t>
            </a:r>
            <a:r>
              <a:rPr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3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üst</a:t>
            </a:r>
            <a:r>
              <a:rPr lang="tr-TR"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7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yarıyıldan</a:t>
            </a:r>
            <a:r>
              <a:rPr sz="2000"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sz="2000" spc="-9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danışmanlarının</a:t>
            </a:r>
            <a:r>
              <a:rPr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onayı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sz="2000" spc="-4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ders</a:t>
            </a:r>
            <a:r>
              <a:rPr sz="2000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alabilirler.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  <p:sp>
        <p:nvSpPr>
          <p:cNvPr id="7" name="object 4"/>
          <p:cNvSpPr txBox="1">
            <a:spLocks/>
          </p:cNvSpPr>
          <p:nvPr/>
        </p:nvSpPr>
        <p:spPr>
          <a:xfrm>
            <a:off x="1242845" y="-42745"/>
            <a:ext cx="9738360" cy="1023356"/>
          </a:xfrm>
          <a:prstGeom prst="rect">
            <a:avLst/>
          </a:prstGeom>
        </p:spPr>
        <p:txBody>
          <a:bodyPr vert="horz" wrap="square" lIns="0" tIns="525779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542290">
              <a:spcBef>
                <a:spcPts val="100"/>
              </a:spcBef>
            </a:pPr>
            <a:r>
              <a:rPr lang="tr-TR" sz="3200" b="1" spc="-1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ORTALAMASI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42644" cy="5666740"/>
          </a:xfrm>
          <a:custGeom>
            <a:avLst/>
            <a:gdLst/>
            <a:ahLst/>
            <a:cxnLst/>
            <a:rect l="l" t="t" r="r" b="b"/>
            <a:pathLst>
              <a:path w="842644" h="5666740">
                <a:moveTo>
                  <a:pt x="842595" y="0"/>
                </a:moveTo>
                <a:lnTo>
                  <a:pt x="0" y="0"/>
                </a:lnTo>
                <a:lnTo>
                  <a:pt x="0" y="5666153"/>
                </a:lnTo>
                <a:lnTo>
                  <a:pt x="842595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  <p:sp>
        <p:nvSpPr>
          <p:cNvPr id="7" name="object 4"/>
          <p:cNvSpPr txBox="1">
            <a:spLocks/>
          </p:cNvSpPr>
          <p:nvPr/>
        </p:nvSpPr>
        <p:spPr>
          <a:xfrm>
            <a:off x="1242845" y="-42745"/>
            <a:ext cx="9738360" cy="1023356"/>
          </a:xfrm>
          <a:prstGeom prst="rect">
            <a:avLst/>
          </a:prstGeom>
        </p:spPr>
        <p:txBody>
          <a:bodyPr vert="horz" wrap="square" lIns="0" tIns="525779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542290">
              <a:spcBef>
                <a:spcPts val="100"/>
              </a:spcBef>
            </a:pPr>
            <a:r>
              <a:rPr lang="tr-TR" sz="3200" b="1" spc="-1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ZORUNLU STAJ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2745163" y="4866403"/>
            <a:ext cx="2748915" cy="369570"/>
          </a:xfrm>
          <a:prstGeom prst="rect">
            <a:avLst/>
          </a:prstGeom>
          <a:solidFill>
            <a:srgbClr val="ACD433"/>
          </a:solidFill>
          <a:ln w="19050">
            <a:solidFill>
              <a:srgbClr val="A98D23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139065">
              <a:lnSpc>
                <a:spcPct val="100000"/>
              </a:lnSpc>
              <a:spcBef>
                <a:spcPts val="370"/>
              </a:spcBef>
            </a:pP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Staj</a:t>
            </a:r>
            <a:r>
              <a:rPr sz="1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raporu</a:t>
            </a:r>
            <a:r>
              <a:rPr sz="18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hazırlarken</a:t>
            </a:r>
            <a:endParaRPr sz="1800" dirty="0">
              <a:latin typeface="Century Gothic"/>
              <a:cs typeface="Century Gothic"/>
            </a:endParaRPr>
          </a:p>
        </p:txBody>
      </p:sp>
      <p:grpSp>
        <p:nvGrpSpPr>
          <p:cNvPr id="9" name="object 4"/>
          <p:cNvGrpSpPr/>
          <p:nvPr/>
        </p:nvGrpSpPr>
        <p:grpSpPr>
          <a:xfrm>
            <a:off x="5755629" y="4898159"/>
            <a:ext cx="497840" cy="289560"/>
            <a:chOff x="5755629" y="4898159"/>
            <a:chExt cx="497840" cy="289560"/>
          </a:xfrm>
          <a:solidFill>
            <a:srgbClr val="FFC000"/>
          </a:solidFill>
        </p:grpSpPr>
        <p:sp>
          <p:nvSpPr>
            <p:cNvPr id="10" name="object 5"/>
            <p:cNvSpPr/>
            <p:nvPr/>
          </p:nvSpPr>
          <p:spPr>
            <a:xfrm>
              <a:off x="5765154" y="4907684"/>
              <a:ext cx="478790" cy="270510"/>
            </a:xfrm>
            <a:custGeom>
              <a:avLst/>
              <a:gdLst/>
              <a:ahLst/>
              <a:cxnLst/>
              <a:rect l="l" t="t" r="r" b="b"/>
              <a:pathLst>
                <a:path w="478789" h="270510">
                  <a:moveTo>
                    <a:pt x="343430" y="0"/>
                  </a:moveTo>
                  <a:lnTo>
                    <a:pt x="343430" y="67517"/>
                  </a:lnTo>
                  <a:lnTo>
                    <a:pt x="0" y="67517"/>
                  </a:lnTo>
                  <a:lnTo>
                    <a:pt x="0" y="202552"/>
                  </a:lnTo>
                  <a:lnTo>
                    <a:pt x="343430" y="202552"/>
                  </a:lnTo>
                  <a:lnTo>
                    <a:pt x="343430" y="270069"/>
                  </a:lnTo>
                  <a:lnTo>
                    <a:pt x="478464" y="135035"/>
                  </a:lnTo>
                  <a:lnTo>
                    <a:pt x="34343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/>
            <p:cNvSpPr/>
            <p:nvPr/>
          </p:nvSpPr>
          <p:spPr>
            <a:xfrm>
              <a:off x="5765154" y="4907684"/>
              <a:ext cx="478790" cy="270510"/>
            </a:xfrm>
            <a:custGeom>
              <a:avLst/>
              <a:gdLst/>
              <a:ahLst/>
              <a:cxnLst/>
              <a:rect l="l" t="t" r="r" b="b"/>
              <a:pathLst>
                <a:path w="478789" h="270510">
                  <a:moveTo>
                    <a:pt x="0" y="67517"/>
                  </a:moveTo>
                  <a:lnTo>
                    <a:pt x="343430" y="67517"/>
                  </a:lnTo>
                  <a:lnTo>
                    <a:pt x="343430" y="0"/>
                  </a:lnTo>
                  <a:lnTo>
                    <a:pt x="478465" y="135035"/>
                  </a:lnTo>
                  <a:lnTo>
                    <a:pt x="343430" y="270070"/>
                  </a:lnTo>
                  <a:lnTo>
                    <a:pt x="343430" y="202552"/>
                  </a:lnTo>
                  <a:lnTo>
                    <a:pt x="0" y="202552"/>
                  </a:lnTo>
                  <a:lnTo>
                    <a:pt x="0" y="67517"/>
                  </a:lnTo>
                  <a:close/>
                </a:path>
              </a:pathLst>
            </a:custGeom>
            <a:grpFill/>
            <a:ln w="19050">
              <a:solidFill>
                <a:srgbClr val="A98D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7"/>
          <p:cNvSpPr txBox="1"/>
          <p:nvPr/>
        </p:nvSpPr>
        <p:spPr>
          <a:xfrm>
            <a:off x="6515169" y="4875102"/>
            <a:ext cx="2749550" cy="321883"/>
          </a:xfrm>
          <a:prstGeom prst="rect">
            <a:avLst/>
          </a:prstGeom>
          <a:solidFill>
            <a:srgbClr val="FFFFFF"/>
          </a:solidFill>
          <a:ln w="19050">
            <a:solidFill>
              <a:srgbClr val="E6C133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135890">
              <a:lnSpc>
                <a:spcPct val="100000"/>
              </a:lnSpc>
              <a:spcBef>
                <a:spcPts val="350"/>
              </a:spcBef>
            </a:pPr>
            <a:r>
              <a:rPr sz="1800" b="1" dirty="0">
                <a:solidFill>
                  <a:schemeClr val="tx1"/>
                </a:solidFill>
                <a:latin typeface="Century Gothic"/>
                <a:cs typeface="Century Gothic"/>
              </a:rPr>
              <a:t>Staj</a:t>
            </a:r>
            <a:r>
              <a:rPr sz="1800" b="1" spc="-2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chemeClr val="tx1"/>
                </a:solidFill>
                <a:latin typeface="Century Gothic"/>
                <a:cs typeface="Century Gothic"/>
              </a:rPr>
              <a:t>Hazırlama</a:t>
            </a:r>
            <a:r>
              <a:rPr sz="1800" b="1" spc="-15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>
                <a:solidFill>
                  <a:schemeClr val="tx1"/>
                </a:solidFill>
                <a:latin typeface="Century Gothic"/>
                <a:cs typeface="Century Gothic"/>
              </a:rPr>
              <a:t>Rehberi</a:t>
            </a:r>
            <a:endParaRPr sz="18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2745163" y="5582474"/>
            <a:ext cx="2748915" cy="646430"/>
          </a:xfrm>
          <a:prstGeom prst="rect">
            <a:avLst/>
          </a:prstGeom>
          <a:solidFill>
            <a:srgbClr val="ACD433"/>
          </a:solidFill>
          <a:ln w="19050">
            <a:solidFill>
              <a:srgbClr val="A98D23"/>
            </a:solidFill>
          </a:ln>
        </p:spPr>
        <p:txBody>
          <a:bodyPr vert="horz" wrap="square" lIns="0" tIns="63500" rIns="0" bIns="0" rtlCol="0">
            <a:spAutoFit/>
          </a:bodyPr>
          <a:lstStyle/>
          <a:p>
            <a:pPr marL="550545" marR="198755" indent="-344805">
              <a:lnSpc>
                <a:spcPts val="2090"/>
              </a:lnSpc>
              <a:spcBef>
                <a:spcPts val="500"/>
              </a:spcBef>
            </a:pP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Staj</a:t>
            </a:r>
            <a:r>
              <a:rPr sz="1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belgelerini</a:t>
            </a:r>
            <a:r>
              <a:rPr sz="18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teslim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etmeden</a:t>
            </a:r>
            <a:r>
              <a:rPr sz="18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önce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14" name="object 9"/>
          <p:cNvGrpSpPr/>
          <p:nvPr/>
        </p:nvGrpSpPr>
        <p:grpSpPr>
          <a:xfrm>
            <a:off x="5755628" y="5761080"/>
            <a:ext cx="497840" cy="289560"/>
            <a:chOff x="5755628" y="5761080"/>
            <a:chExt cx="497840" cy="289560"/>
          </a:xfrm>
          <a:solidFill>
            <a:srgbClr val="FFC000"/>
          </a:solidFill>
        </p:grpSpPr>
        <p:sp>
          <p:nvSpPr>
            <p:cNvPr id="15" name="object 10"/>
            <p:cNvSpPr/>
            <p:nvPr/>
          </p:nvSpPr>
          <p:spPr>
            <a:xfrm>
              <a:off x="5765153" y="5770605"/>
              <a:ext cx="478790" cy="270510"/>
            </a:xfrm>
            <a:custGeom>
              <a:avLst/>
              <a:gdLst/>
              <a:ahLst/>
              <a:cxnLst/>
              <a:rect l="l" t="t" r="r" b="b"/>
              <a:pathLst>
                <a:path w="478789" h="270510">
                  <a:moveTo>
                    <a:pt x="343430" y="0"/>
                  </a:moveTo>
                  <a:lnTo>
                    <a:pt x="343430" y="67517"/>
                  </a:lnTo>
                  <a:lnTo>
                    <a:pt x="0" y="67517"/>
                  </a:lnTo>
                  <a:lnTo>
                    <a:pt x="0" y="202552"/>
                  </a:lnTo>
                  <a:lnTo>
                    <a:pt x="343430" y="202552"/>
                  </a:lnTo>
                  <a:lnTo>
                    <a:pt x="343430" y="270069"/>
                  </a:lnTo>
                  <a:lnTo>
                    <a:pt x="478464" y="135035"/>
                  </a:lnTo>
                  <a:lnTo>
                    <a:pt x="34343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/>
            <p:cNvSpPr/>
            <p:nvPr/>
          </p:nvSpPr>
          <p:spPr>
            <a:xfrm>
              <a:off x="5765153" y="5770605"/>
              <a:ext cx="478790" cy="270510"/>
            </a:xfrm>
            <a:custGeom>
              <a:avLst/>
              <a:gdLst/>
              <a:ahLst/>
              <a:cxnLst/>
              <a:rect l="l" t="t" r="r" b="b"/>
              <a:pathLst>
                <a:path w="478789" h="270510">
                  <a:moveTo>
                    <a:pt x="0" y="67517"/>
                  </a:moveTo>
                  <a:lnTo>
                    <a:pt x="343430" y="67517"/>
                  </a:lnTo>
                  <a:lnTo>
                    <a:pt x="343430" y="0"/>
                  </a:lnTo>
                  <a:lnTo>
                    <a:pt x="478465" y="135035"/>
                  </a:lnTo>
                  <a:lnTo>
                    <a:pt x="343430" y="270070"/>
                  </a:lnTo>
                  <a:lnTo>
                    <a:pt x="343430" y="202552"/>
                  </a:lnTo>
                  <a:lnTo>
                    <a:pt x="0" y="202552"/>
                  </a:lnTo>
                  <a:lnTo>
                    <a:pt x="0" y="67517"/>
                  </a:lnTo>
                  <a:close/>
                </a:path>
              </a:pathLst>
            </a:custGeom>
            <a:grpFill/>
            <a:ln w="19050">
              <a:solidFill>
                <a:srgbClr val="A98D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2"/>
          <p:cNvSpPr txBox="1"/>
          <p:nvPr/>
        </p:nvSpPr>
        <p:spPr>
          <a:xfrm>
            <a:off x="6527982" y="5720973"/>
            <a:ext cx="3420110" cy="323165"/>
          </a:xfrm>
          <a:prstGeom prst="rect">
            <a:avLst/>
          </a:prstGeom>
          <a:solidFill>
            <a:srgbClr val="FFFFFF"/>
          </a:solidFill>
          <a:ln w="19050">
            <a:solidFill>
              <a:srgbClr val="E6C133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360"/>
              </a:spcBef>
            </a:pPr>
            <a:r>
              <a:rPr sz="1800" b="1" dirty="0">
                <a:solidFill>
                  <a:schemeClr val="tx1"/>
                </a:solidFill>
                <a:latin typeface="Century Gothic"/>
                <a:cs typeface="Century Gothic"/>
              </a:rPr>
              <a:t>STAJ</a:t>
            </a:r>
            <a:r>
              <a:rPr sz="1800" b="1" spc="-2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chemeClr val="tx1"/>
                </a:solidFill>
                <a:latin typeface="Century Gothic"/>
                <a:cs typeface="Century Gothic"/>
              </a:rPr>
              <a:t>DEĞERLENDİRME</a:t>
            </a:r>
            <a:r>
              <a:rPr sz="1800" b="1" spc="-5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800" b="1" spc="-20" dirty="0">
                <a:solidFill>
                  <a:schemeClr val="tx1"/>
                </a:solidFill>
                <a:latin typeface="Century Gothic"/>
                <a:cs typeface="Century Gothic"/>
              </a:rPr>
              <a:t>FORMU</a:t>
            </a:r>
            <a:endParaRPr sz="18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18" name="object 13"/>
          <p:cNvSpPr txBox="1"/>
          <p:nvPr/>
        </p:nvSpPr>
        <p:spPr>
          <a:xfrm>
            <a:off x="5242602" y="1534993"/>
            <a:ext cx="1706880" cy="369570"/>
          </a:xfrm>
          <a:prstGeom prst="rect">
            <a:avLst/>
          </a:prstGeom>
          <a:solidFill>
            <a:srgbClr val="699841"/>
          </a:solidFill>
          <a:ln w="19050">
            <a:solidFill>
              <a:srgbClr val="A98D23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223520">
              <a:lnSpc>
                <a:spcPct val="100000"/>
              </a:lnSpc>
              <a:spcBef>
                <a:spcPts val="370"/>
              </a:spcBef>
            </a:pP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Zorunlu</a:t>
            </a:r>
            <a:r>
              <a:rPr sz="18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Staj</a:t>
            </a:r>
            <a:endParaRPr sz="1800" dirty="0">
              <a:latin typeface="Century Gothic"/>
              <a:cs typeface="Century Gothic"/>
            </a:endParaRPr>
          </a:p>
        </p:txBody>
      </p:sp>
      <p:grpSp>
        <p:nvGrpSpPr>
          <p:cNvPr id="19" name="object 14"/>
          <p:cNvGrpSpPr/>
          <p:nvPr/>
        </p:nvGrpSpPr>
        <p:grpSpPr>
          <a:xfrm>
            <a:off x="4799266" y="2001021"/>
            <a:ext cx="405130" cy="405130"/>
            <a:chOff x="4799266" y="2001021"/>
            <a:chExt cx="405130" cy="405130"/>
          </a:xfrm>
          <a:solidFill>
            <a:srgbClr val="FFC000"/>
          </a:solidFill>
        </p:grpSpPr>
        <p:sp>
          <p:nvSpPr>
            <p:cNvPr id="20" name="object 15"/>
            <p:cNvSpPr/>
            <p:nvPr/>
          </p:nvSpPr>
          <p:spPr>
            <a:xfrm>
              <a:off x="4808791" y="2010547"/>
              <a:ext cx="386080" cy="386080"/>
            </a:xfrm>
            <a:custGeom>
              <a:avLst/>
              <a:gdLst/>
              <a:ahLst/>
              <a:cxnLst/>
              <a:rect l="l" t="t" r="r" b="b"/>
              <a:pathLst>
                <a:path w="386079" h="386080">
                  <a:moveTo>
                    <a:pt x="290583" y="0"/>
                  </a:moveTo>
                  <a:lnTo>
                    <a:pt x="47741" y="242841"/>
                  </a:lnTo>
                  <a:lnTo>
                    <a:pt x="0" y="195099"/>
                  </a:lnTo>
                  <a:lnTo>
                    <a:pt x="0" y="386067"/>
                  </a:lnTo>
                  <a:lnTo>
                    <a:pt x="190968" y="386068"/>
                  </a:lnTo>
                  <a:lnTo>
                    <a:pt x="143225" y="338326"/>
                  </a:lnTo>
                  <a:lnTo>
                    <a:pt x="386068" y="95483"/>
                  </a:lnTo>
                  <a:lnTo>
                    <a:pt x="29058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6"/>
            <p:cNvSpPr/>
            <p:nvPr/>
          </p:nvSpPr>
          <p:spPr>
            <a:xfrm>
              <a:off x="4808791" y="2010546"/>
              <a:ext cx="386080" cy="386080"/>
            </a:xfrm>
            <a:custGeom>
              <a:avLst/>
              <a:gdLst/>
              <a:ahLst/>
              <a:cxnLst/>
              <a:rect l="l" t="t" r="r" b="b"/>
              <a:pathLst>
                <a:path w="386079" h="386080">
                  <a:moveTo>
                    <a:pt x="386068" y="95484"/>
                  </a:moveTo>
                  <a:lnTo>
                    <a:pt x="143226" y="338326"/>
                  </a:lnTo>
                  <a:lnTo>
                    <a:pt x="190968" y="386068"/>
                  </a:lnTo>
                  <a:lnTo>
                    <a:pt x="0" y="386067"/>
                  </a:lnTo>
                  <a:lnTo>
                    <a:pt x="0" y="195100"/>
                  </a:lnTo>
                  <a:lnTo>
                    <a:pt x="47742" y="242842"/>
                  </a:lnTo>
                  <a:lnTo>
                    <a:pt x="290584" y="0"/>
                  </a:lnTo>
                  <a:lnTo>
                    <a:pt x="386068" y="95484"/>
                  </a:lnTo>
                  <a:close/>
                </a:path>
              </a:pathLst>
            </a:custGeom>
            <a:grpFill/>
            <a:ln w="19050">
              <a:solidFill>
                <a:srgbClr val="A98D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17"/>
          <p:cNvGrpSpPr/>
          <p:nvPr/>
        </p:nvGrpSpPr>
        <p:grpSpPr>
          <a:xfrm>
            <a:off x="7003629" y="2001022"/>
            <a:ext cx="405130" cy="405130"/>
            <a:chOff x="7003629" y="2001022"/>
            <a:chExt cx="405130" cy="405130"/>
          </a:xfrm>
          <a:solidFill>
            <a:srgbClr val="FFC000"/>
          </a:solidFill>
        </p:grpSpPr>
        <p:sp>
          <p:nvSpPr>
            <p:cNvPr id="23" name="object 18"/>
            <p:cNvSpPr/>
            <p:nvPr/>
          </p:nvSpPr>
          <p:spPr>
            <a:xfrm>
              <a:off x="7013155" y="2010547"/>
              <a:ext cx="386080" cy="386080"/>
            </a:xfrm>
            <a:custGeom>
              <a:avLst/>
              <a:gdLst/>
              <a:ahLst/>
              <a:cxnLst/>
              <a:rect l="l" t="t" r="r" b="b"/>
              <a:pathLst>
                <a:path w="386079" h="386080">
                  <a:moveTo>
                    <a:pt x="95483" y="0"/>
                  </a:moveTo>
                  <a:lnTo>
                    <a:pt x="0" y="95483"/>
                  </a:lnTo>
                  <a:lnTo>
                    <a:pt x="242841" y="338325"/>
                  </a:lnTo>
                  <a:lnTo>
                    <a:pt x="195099" y="386068"/>
                  </a:lnTo>
                  <a:lnTo>
                    <a:pt x="386067" y="386067"/>
                  </a:lnTo>
                  <a:lnTo>
                    <a:pt x="386067" y="195099"/>
                  </a:lnTo>
                  <a:lnTo>
                    <a:pt x="338325" y="242841"/>
                  </a:lnTo>
                  <a:lnTo>
                    <a:pt x="9548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9"/>
            <p:cNvSpPr/>
            <p:nvPr/>
          </p:nvSpPr>
          <p:spPr>
            <a:xfrm>
              <a:off x="7013154" y="2010547"/>
              <a:ext cx="386080" cy="386080"/>
            </a:xfrm>
            <a:custGeom>
              <a:avLst/>
              <a:gdLst/>
              <a:ahLst/>
              <a:cxnLst/>
              <a:rect l="l" t="t" r="r" b="b"/>
              <a:pathLst>
                <a:path w="386079" h="386080">
                  <a:moveTo>
                    <a:pt x="95484" y="0"/>
                  </a:moveTo>
                  <a:lnTo>
                    <a:pt x="338326" y="242842"/>
                  </a:lnTo>
                  <a:lnTo>
                    <a:pt x="386068" y="195100"/>
                  </a:lnTo>
                  <a:lnTo>
                    <a:pt x="386067" y="386068"/>
                  </a:lnTo>
                  <a:lnTo>
                    <a:pt x="195100" y="386068"/>
                  </a:lnTo>
                  <a:lnTo>
                    <a:pt x="242842" y="338326"/>
                  </a:lnTo>
                  <a:lnTo>
                    <a:pt x="0" y="95484"/>
                  </a:lnTo>
                  <a:lnTo>
                    <a:pt x="95484" y="0"/>
                  </a:lnTo>
                  <a:close/>
                </a:path>
              </a:pathLst>
            </a:custGeom>
            <a:grpFill/>
            <a:ln w="19050">
              <a:solidFill>
                <a:srgbClr val="A98D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0"/>
          <p:cNvSpPr txBox="1"/>
          <p:nvPr/>
        </p:nvSpPr>
        <p:spPr>
          <a:xfrm>
            <a:off x="982693" y="2481761"/>
            <a:ext cx="3525520" cy="662361"/>
          </a:xfrm>
          <a:prstGeom prst="rect">
            <a:avLst/>
          </a:prstGeom>
          <a:solidFill>
            <a:srgbClr val="FFFFFF"/>
          </a:solidFill>
          <a:ln w="19050">
            <a:solidFill>
              <a:srgbClr val="E6C133"/>
            </a:solidFill>
          </a:ln>
        </p:spPr>
        <p:txBody>
          <a:bodyPr vert="horz" wrap="square" lIns="0" tIns="59055" rIns="0" bIns="0" rtlCol="0">
            <a:spAutoFit/>
          </a:bodyPr>
          <a:lstStyle/>
          <a:p>
            <a:pPr marL="927735" marR="420370" indent="-501015">
              <a:lnSpc>
                <a:spcPts val="2110"/>
              </a:lnSpc>
              <a:spcBef>
                <a:spcPts val="465"/>
              </a:spcBef>
            </a:pPr>
            <a:r>
              <a:rPr sz="1800" b="1" spc="-10" dirty="0" err="1">
                <a:solidFill>
                  <a:schemeClr val="tx1"/>
                </a:solidFill>
                <a:latin typeface="Century Gothic"/>
                <a:cs typeface="Century Gothic"/>
              </a:rPr>
              <a:t>Uygulama</a:t>
            </a:r>
            <a:endParaRPr lang="tr-TR" sz="1800" b="1" spc="-1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927735" marR="420370" indent="-501015">
              <a:lnSpc>
                <a:spcPts val="2110"/>
              </a:lnSpc>
              <a:spcBef>
                <a:spcPts val="465"/>
              </a:spcBef>
            </a:pPr>
            <a:r>
              <a:rPr sz="1800" b="1" dirty="0">
                <a:solidFill>
                  <a:schemeClr val="tx1"/>
                </a:solidFill>
                <a:latin typeface="Century Gothic"/>
                <a:cs typeface="Century Gothic"/>
              </a:rPr>
              <a:t>(Şantiye,</a:t>
            </a:r>
            <a:r>
              <a:rPr sz="1800" b="1" spc="-25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 err="1">
                <a:solidFill>
                  <a:schemeClr val="tx1"/>
                </a:solidFill>
                <a:latin typeface="Century Gothic"/>
                <a:cs typeface="Century Gothic"/>
              </a:rPr>
              <a:t>Saha</a:t>
            </a:r>
            <a:r>
              <a:rPr lang="tr-TR" sz="1800" b="1" spc="-10" dirty="0">
                <a:solidFill>
                  <a:schemeClr val="tx1"/>
                </a:solidFill>
                <a:latin typeface="Century Gothic"/>
                <a:cs typeface="Century Gothic"/>
              </a:rPr>
              <a:t>, Fidanlık</a:t>
            </a:r>
            <a:r>
              <a:rPr sz="1800" b="1" spc="-10" dirty="0">
                <a:solidFill>
                  <a:schemeClr val="tx1"/>
                </a:solidFill>
                <a:latin typeface="Century Gothic"/>
                <a:cs typeface="Century Gothic"/>
              </a:rPr>
              <a:t>)</a:t>
            </a:r>
            <a:endParaRPr sz="18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26" name="object 21"/>
          <p:cNvSpPr txBox="1"/>
          <p:nvPr/>
        </p:nvSpPr>
        <p:spPr>
          <a:xfrm>
            <a:off x="7230059" y="2619697"/>
            <a:ext cx="3525520" cy="321242"/>
          </a:xfrm>
          <a:prstGeom prst="rect">
            <a:avLst/>
          </a:prstGeom>
          <a:solidFill>
            <a:srgbClr val="FFFFFF"/>
          </a:solidFill>
          <a:ln w="19050">
            <a:solidFill>
              <a:srgbClr val="E6C133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672465">
              <a:lnSpc>
                <a:spcPct val="100000"/>
              </a:lnSpc>
              <a:spcBef>
                <a:spcPts val="345"/>
              </a:spcBef>
            </a:pPr>
            <a:r>
              <a:rPr sz="1800" b="1" dirty="0">
                <a:solidFill>
                  <a:schemeClr val="tx1"/>
                </a:solidFill>
                <a:latin typeface="Century Gothic"/>
                <a:cs typeface="Century Gothic"/>
              </a:rPr>
              <a:t>Projelendirme</a:t>
            </a:r>
            <a:r>
              <a:rPr sz="1800" b="1" spc="-5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>
                <a:solidFill>
                  <a:schemeClr val="tx1"/>
                </a:solidFill>
                <a:latin typeface="Century Gothic"/>
                <a:cs typeface="Century Gothic"/>
              </a:rPr>
              <a:t>(Ofis)</a:t>
            </a:r>
            <a:endParaRPr sz="18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27" name="object 22"/>
          <p:cNvSpPr txBox="1"/>
          <p:nvPr/>
        </p:nvSpPr>
        <p:spPr>
          <a:xfrm>
            <a:off x="4104360" y="3795768"/>
            <a:ext cx="3983354" cy="646430"/>
          </a:xfrm>
          <a:prstGeom prst="rect">
            <a:avLst/>
          </a:prstGeom>
          <a:solidFill>
            <a:srgbClr val="ACD433"/>
          </a:solidFill>
          <a:ln w="19050">
            <a:solidFill>
              <a:srgbClr val="7D9B23"/>
            </a:solidFill>
          </a:ln>
        </p:spPr>
        <p:txBody>
          <a:bodyPr vert="horz" wrap="square" lIns="0" tIns="59054" rIns="0" bIns="0" rtlCol="0">
            <a:spAutoFit/>
          </a:bodyPr>
          <a:lstStyle/>
          <a:p>
            <a:pPr marL="995044" marR="986790" indent="31750">
              <a:lnSpc>
                <a:spcPts val="2110"/>
              </a:lnSpc>
              <a:spcBef>
                <a:spcPts val="464"/>
              </a:spcBef>
            </a:pP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Staj</a:t>
            </a:r>
            <a:r>
              <a:rPr sz="18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–</a:t>
            </a:r>
            <a:r>
              <a:rPr sz="18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I:</a:t>
            </a:r>
            <a:r>
              <a:rPr sz="18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30 iş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günü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Staj</a:t>
            </a:r>
            <a:r>
              <a:rPr sz="18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–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II: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30</a:t>
            </a:r>
            <a:r>
              <a:rPr sz="18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iş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günü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8" name="object 23"/>
          <p:cNvSpPr txBox="1"/>
          <p:nvPr/>
        </p:nvSpPr>
        <p:spPr>
          <a:xfrm>
            <a:off x="1905000" y="3187108"/>
            <a:ext cx="1366508" cy="323807"/>
          </a:xfrm>
          <a:prstGeom prst="rect">
            <a:avLst/>
          </a:prstGeom>
          <a:solidFill>
            <a:srgbClr val="ACD433"/>
          </a:solidFill>
          <a:ln w="19050">
            <a:solidFill>
              <a:srgbClr val="7D9B23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111760">
              <a:lnSpc>
                <a:spcPct val="100000"/>
              </a:lnSpc>
              <a:spcBef>
                <a:spcPts val="365"/>
              </a:spcBef>
            </a:pP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30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 err="1">
                <a:solidFill>
                  <a:srgbClr val="FFFFFF"/>
                </a:solidFill>
                <a:latin typeface="Century Gothic"/>
                <a:cs typeface="Century Gothic"/>
              </a:rPr>
              <a:t>iş</a:t>
            </a:r>
            <a:r>
              <a:rPr sz="18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günü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29" name="object 24"/>
          <p:cNvSpPr txBox="1"/>
          <p:nvPr/>
        </p:nvSpPr>
        <p:spPr>
          <a:xfrm>
            <a:off x="8353371" y="3187108"/>
            <a:ext cx="1324029" cy="323807"/>
          </a:xfrm>
          <a:prstGeom prst="rect">
            <a:avLst/>
          </a:prstGeom>
          <a:solidFill>
            <a:srgbClr val="ACD433"/>
          </a:solidFill>
          <a:ln w="19050">
            <a:solidFill>
              <a:srgbClr val="7D9B23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111760">
              <a:lnSpc>
                <a:spcPct val="100000"/>
              </a:lnSpc>
              <a:spcBef>
                <a:spcPts val="365"/>
              </a:spcBef>
            </a:pP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30 iş</a:t>
            </a:r>
            <a:r>
              <a:rPr sz="18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günü</a:t>
            </a:r>
            <a:endParaRPr sz="1800" dirty="0">
              <a:latin typeface="Century Gothic"/>
              <a:cs typeface="Century Gothic"/>
            </a:endParaRPr>
          </a:p>
        </p:txBody>
      </p:sp>
      <p:grpSp>
        <p:nvGrpSpPr>
          <p:cNvPr id="30" name="object 25"/>
          <p:cNvGrpSpPr/>
          <p:nvPr/>
        </p:nvGrpSpPr>
        <p:grpSpPr>
          <a:xfrm>
            <a:off x="222504" y="4581144"/>
            <a:ext cx="11747500" cy="106680"/>
            <a:chOff x="222504" y="4581144"/>
            <a:chExt cx="11747500" cy="106680"/>
          </a:xfrm>
        </p:grpSpPr>
        <p:pic>
          <p:nvPicPr>
            <p:cNvPr id="31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504" y="4581144"/>
              <a:ext cx="11746992" cy="106680"/>
            </a:xfrm>
            <a:prstGeom prst="rect">
              <a:avLst/>
            </a:prstGeom>
          </p:spPr>
        </p:pic>
        <p:sp>
          <p:nvSpPr>
            <p:cNvPr id="32" name="object 27"/>
            <p:cNvSpPr/>
            <p:nvPr/>
          </p:nvSpPr>
          <p:spPr>
            <a:xfrm>
              <a:off x="277659" y="4609579"/>
              <a:ext cx="11637010" cy="0"/>
            </a:xfrm>
            <a:custGeom>
              <a:avLst/>
              <a:gdLst/>
              <a:ahLst/>
              <a:cxnLst/>
              <a:rect l="l" t="t" r="r" b="b"/>
              <a:pathLst>
                <a:path w="11637010">
                  <a:moveTo>
                    <a:pt x="0" y="0"/>
                  </a:moveTo>
                  <a:lnTo>
                    <a:pt x="11636679" y="1"/>
                  </a:lnTo>
                </a:path>
              </a:pathLst>
            </a:custGeom>
            <a:ln w="28575">
              <a:solidFill>
                <a:srgbClr val="EF7A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05659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42644" cy="5666740"/>
          </a:xfrm>
          <a:custGeom>
            <a:avLst/>
            <a:gdLst/>
            <a:ahLst/>
            <a:cxnLst/>
            <a:rect l="l" t="t" r="r" b="b"/>
            <a:pathLst>
              <a:path w="842644" h="5666740">
                <a:moveTo>
                  <a:pt x="842595" y="0"/>
                </a:moveTo>
                <a:lnTo>
                  <a:pt x="0" y="0"/>
                </a:lnTo>
                <a:lnTo>
                  <a:pt x="0" y="5666153"/>
                </a:lnTo>
                <a:lnTo>
                  <a:pt x="842595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21001" t="13622" r="21046" b="5208"/>
          <a:stretch/>
        </p:blipFill>
        <p:spPr>
          <a:xfrm>
            <a:off x="-1" y="-1"/>
            <a:ext cx="6118407" cy="49900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20132" t="14967" r="27007" b="10360"/>
          <a:stretch/>
        </p:blipFill>
        <p:spPr>
          <a:xfrm>
            <a:off x="6118407" y="0"/>
            <a:ext cx="6073594" cy="49900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3793" y="5181600"/>
            <a:ext cx="12048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Üniversitemiz Web Adresi: </a:t>
            </a:r>
            <a:r>
              <a:rPr lang="en-US" sz="1800" u="sng" dirty="0">
                <a:hlinkClick r:id="rId4"/>
              </a:rPr>
              <a:t>http://www.comu.edu.tr</a:t>
            </a:r>
            <a:endParaRPr lang="en-US" sz="1800" dirty="0"/>
          </a:p>
          <a:p>
            <a:r>
              <a:rPr lang="tr-TR" sz="1800" dirty="0"/>
              <a:t>Fakültemiz Web Adresi: </a:t>
            </a:r>
            <a:r>
              <a:rPr lang="en-US" sz="1800" u="sng" dirty="0">
                <a:hlinkClick r:id="rId5"/>
              </a:rPr>
              <a:t>http://mtf.comu.edu.tr</a:t>
            </a:r>
            <a:r>
              <a:rPr lang="en-US" sz="1800" dirty="0"/>
              <a:t> </a:t>
            </a:r>
          </a:p>
          <a:p>
            <a:r>
              <a:rPr lang="tr-TR" sz="1800" dirty="0"/>
              <a:t>Bölümümz Web Adresi: </a:t>
            </a:r>
            <a:r>
              <a:rPr lang="en-US" sz="1800" u="sng" dirty="0">
                <a:hlinkClick r:id="rId6"/>
              </a:rPr>
              <a:t>http://peyzaj.mtf.comu.edu.tr/</a:t>
            </a:r>
            <a:endParaRPr lang="en-US" sz="1800" dirty="0"/>
          </a:p>
          <a:p>
            <a:r>
              <a:rPr lang="tr-TR" dirty="0"/>
              <a:t>Öğrenci Yönetmenliği: </a:t>
            </a:r>
            <a:r>
              <a:rPr lang="tr-TR" dirty="0">
                <a:hlinkClick r:id="rId7"/>
              </a:rPr>
              <a:t>https://www.mevzuat.gov.tr/mevzuat?MevzuatNo=19649&amp;MevzuatTur=8&amp;MevzuatTertip=5</a:t>
            </a:r>
            <a:endParaRPr lang="tr-TR" dirty="0"/>
          </a:p>
        </p:txBody>
      </p:sp>
      <p:sp>
        <p:nvSpPr>
          <p:cNvPr id="6" name="object 5"/>
          <p:cNvSpPr/>
          <p:nvPr/>
        </p:nvSpPr>
        <p:spPr>
          <a:xfrm>
            <a:off x="10058400" y="1066800"/>
            <a:ext cx="609600" cy="352425"/>
          </a:xfrm>
          <a:custGeom>
            <a:avLst/>
            <a:gdLst/>
            <a:ahLst/>
            <a:cxnLst/>
            <a:rect l="l" t="t" r="r" b="b"/>
            <a:pathLst>
              <a:path w="1257300" h="276225">
                <a:moveTo>
                  <a:pt x="0" y="0"/>
                </a:moveTo>
                <a:lnTo>
                  <a:pt x="1257300" y="0"/>
                </a:lnTo>
                <a:lnTo>
                  <a:pt x="1257300" y="276225"/>
                </a:lnTo>
                <a:lnTo>
                  <a:pt x="0" y="276225"/>
                </a:lnTo>
                <a:lnTo>
                  <a:pt x="0" y="0"/>
                </a:lnTo>
                <a:close/>
              </a:path>
            </a:pathLst>
          </a:custGeom>
          <a:ln w="57150">
            <a:solidFill>
              <a:srgbClr val="161E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20368" y="85592"/>
            <a:ext cx="9738360" cy="58221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122045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Üniversitemizin</a:t>
            </a:r>
            <a:r>
              <a:rPr sz="3200" b="1" spc="-5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Hiyerarşik</a:t>
            </a:r>
            <a:r>
              <a:rPr sz="3200" b="1" spc="-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4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Yapısı</a:t>
            </a:r>
            <a:endParaRPr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043229" y="836679"/>
            <a:ext cx="9700971" cy="6021321"/>
            <a:chOff x="1043229" y="836679"/>
            <a:chExt cx="9700971" cy="6021321"/>
          </a:xfrm>
        </p:grpSpPr>
        <p:grpSp>
          <p:nvGrpSpPr>
            <p:cNvPr id="6" name="object 6"/>
            <p:cNvGrpSpPr/>
            <p:nvPr/>
          </p:nvGrpSpPr>
          <p:grpSpPr>
            <a:xfrm>
              <a:off x="3740700" y="2919582"/>
              <a:ext cx="4251960" cy="813249"/>
              <a:chOff x="3788663" y="2855976"/>
              <a:chExt cx="4251960" cy="1103376"/>
            </a:xfrm>
          </p:grpSpPr>
          <p:pic>
            <p:nvPicPr>
              <p:cNvPr id="9" name="object 9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788663" y="2855976"/>
                <a:ext cx="4251960" cy="1103376"/>
              </a:xfrm>
              <a:prstGeom prst="rect">
                <a:avLst/>
              </a:prstGeom>
            </p:spPr>
          </p:pic>
          <p:pic>
            <p:nvPicPr>
              <p:cNvPr id="10" name="object 10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968239" y="3102864"/>
                <a:ext cx="1892808" cy="652272"/>
              </a:xfrm>
              <a:prstGeom prst="rect">
                <a:avLst/>
              </a:prstGeom>
            </p:spPr>
          </p:pic>
          <p:pic>
            <p:nvPicPr>
              <p:cNvPr id="11" name="object 1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828382" y="2869035"/>
                <a:ext cx="4171745" cy="1026735"/>
              </a:xfrm>
              <a:prstGeom prst="rect">
                <a:avLst/>
              </a:prstGeom>
            </p:spPr>
          </p:pic>
        </p:grpSp>
        <p:grpSp>
          <p:nvGrpSpPr>
            <p:cNvPr id="34" name="object 13"/>
            <p:cNvGrpSpPr/>
            <p:nvPr/>
          </p:nvGrpSpPr>
          <p:grpSpPr>
            <a:xfrm>
              <a:off x="7901229" y="6202680"/>
              <a:ext cx="2842971" cy="655320"/>
              <a:chOff x="1107038" y="5900927"/>
              <a:chExt cx="2842971" cy="655320"/>
            </a:xfrm>
          </p:grpSpPr>
          <p:pic>
            <p:nvPicPr>
              <p:cNvPr id="35" name="object 15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420368" y="5900927"/>
                <a:ext cx="2182368" cy="655320"/>
              </a:xfrm>
              <a:prstGeom prst="rect">
                <a:avLst/>
              </a:prstGeom>
            </p:spPr>
          </p:pic>
          <p:pic>
            <p:nvPicPr>
              <p:cNvPr id="36" name="object 16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107038" y="5915371"/>
                <a:ext cx="2842971" cy="578012"/>
              </a:xfrm>
              <a:prstGeom prst="rect">
                <a:avLst/>
              </a:prstGeom>
            </p:spPr>
          </p:pic>
        </p:grpSp>
        <p:grpSp>
          <p:nvGrpSpPr>
            <p:cNvPr id="37" name="object 13"/>
            <p:cNvGrpSpPr/>
            <p:nvPr/>
          </p:nvGrpSpPr>
          <p:grpSpPr>
            <a:xfrm>
              <a:off x="4462167" y="6202680"/>
              <a:ext cx="2842971" cy="655320"/>
              <a:chOff x="1107038" y="5900927"/>
              <a:chExt cx="2842971" cy="655320"/>
            </a:xfrm>
          </p:grpSpPr>
          <p:pic>
            <p:nvPicPr>
              <p:cNvPr id="38" name="object 15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420368" y="5900927"/>
                <a:ext cx="2182368" cy="655320"/>
              </a:xfrm>
              <a:prstGeom prst="rect">
                <a:avLst/>
              </a:prstGeom>
            </p:spPr>
          </p:pic>
          <p:pic>
            <p:nvPicPr>
              <p:cNvPr id="39" name="object 16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107038" y="5915371"/>
                <a:ext cx="2842971" cy="578012"/>
              </a:xfrm>
              <a:prstGeom prst="rect">
                <a:avLst/>
              </a:prstGeom>
            </p:spPr>
          </p:pic>
        </p:grpSp>
        <p:sp>
          <p:nvSpPr>
            <p:cNvPr id="12" name="object 12"/>
            <p:cNvSpPr txBox="1"/>
            <p:nvPr/>
          </p:nvSpPr>
          <p:spPr>
            <a:xfrm>
              <a:off x="3232819" y="2985407"/>
              <a:ext cx="5266943" cy="681597"/>
            </a:xfrm>
            <a:prstGeom prst="rect">
              <a:avLst/>
            </a:prstGeom>
          </p:spPr>
          <p:txBody>
            <a:bodyPr vert="horz" wrap="square" lIns="0" tIns="5715" rIns="0" bIns="0" rtlCol="0">
              <a:spAutoFit/>
            </a:bodyPr>
            <a:lstStyle/>
            <a:p>
              <a:pPr marL="1784350" marR="1265555" indent="-510540" algn="ctr">
                <a:lnSpc>
                  <a:spcPct val="121500"/>
                </a:lnSpc>
              </a:pPr>
              <a:r>
                <a:rPr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Prof.</a:t>
              </a:r>
              <a:r>
                <a:rPr spc="-4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pc="-4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Dr.</a:t>
              </a:r>
              <a:r>
                <a:rPr spc="-3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Sedat</a:t>
              </a:r>
              <a:r>
                <a:rPr spc="-4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pc="-3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MURAT</a:t>
              </a:r>
              <a:endParaRPr lang="tr-TR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84350" marR="1265555" indent="-510540" algn="ctr">
                <a:lnSpc>
                  <a:spcPct val="121500"/>
                </a:lnSpc>
              </a:pPr>
              <a:r>
                <a:rPr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spc="-1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Rektör</a:t>
              </a:r>
              <a:r>
                <a:rPr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object 13"/>
            <p:cNvGrpSpPr/>
            <p:nvPr/>
          </p:nvGrpSpPr>
          <p:grpSpPr>
            <a:xfrm>
              <a:off x="1043229" y="6202680"/>
              <a:ext cx="2842971" cy="655320"/>
              <a:chOff x="1107038" y="5900927"/>
              <a:chExt cx="2842971" cy="655320"/>
            </a:xfrm>
          </p:grpSpPr>
          <p:pic>
            <p:nvPicPr>
              <p:cNvPr id="15" name="object 15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420368" y="5900927"/>
                <a:ext cx="2182368" cy="655320"/>
              </a:xfrm>
              <a:prstGeom prst="rect">
                <a:avLst/>
              </a:prstGeom>
            </p:spPr>
          </p:pic>
          <p:pic>
            <p:nvPicPr>
              <p:cNvPr id="16" name="object 16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107038" y="5915371"/>
                <a:ext cx="2842971" cy="578012"/>
              </a:xfrm>
              <a:prstGeom prst="rect">
                <a:avLst/>
              </a:prstGeom>
            </p:spPr>
          </p:pic>
        </p:grpSp>
        <p:sp>
          <p:nvSpPr>
            <p:cNvPr id="17" name="object 17"/>
            <p:cNvSpPr txBox="1"/>
            <p:nvPr/>
          </p:nvSpPr>
          <p:spPr>
            <a:xfrm>
              <a:off x="1043229" y="6242436"/>
              <a:ext cx="2811145" cy="468526"/>
            </a:xfrm>
            <a:prstGeom prst="rect">
              <a:avLst/>
            </a:prstGeom>
          </p:spPr>
          <p:txBody>
            <a:bodyPr vert="horz" wrap="square" lIns="0" tIns="3810" rIns="0" bIns="0" rtlCol="0">
              <a:spAutoFit/>
            </a:bodyPr>
            <a:lstStyle/>
            <a:p>
              <a:pPr marL="767080" marR="440690" indent="-318770" algn="ctr">
                <a:lnSpc>
                  <a:spcPts val="1920"/>
                </a:lnSpc>
                <a:spcBef>
                  <a:spcPts val="30"/>
                </a:spcBef>
              </a:pPr>
              <a:r>
                <a:rPr sz="1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Prof.</a:t>
              </a:r>
              <a:r>
                <a:rPr sz="1300" spc="-4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Dr. </a:t>
              </a:r>
              <a:r>
                <a:rPr lang="tr-TR" sz="1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Hüseyin ERKUL</a:t>
              </a:r>
              <a:endParaRPr lang="tr-TR" sz="13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67080" marR="440690" indent="-318770" algn="ctr">
                <a:lnSpc>
                  <a:spcPts val="1920"/>
                </a:lnSpc>
                <a:spcBef>
                  <a:spcPts val="30"/>
                </a:spcBef>
              </a:pPr>
              <a:r>
                <a:rPr lang="tr-TR" sz="13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sz="13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Rektör</a:t>
              </a:r>
              <a:r>
                <a:rPr sz="1300" spc="-9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300" spc="-1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Yardımcısı</a:t>
              </a:r>
              <a:r>
                <a:rPr lang="tr-TR" sz="13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4631432" y="6288121"/>
              <a:ext cx="2504440" cy="4360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520"/>
                </a:lnSpc>
              </a:pPr>
              <a:r>
                <a:rPr sz="1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Prof.</a:t>
              </a:r>
              <a:r>
                <a:rPr sz="1300" spc="-4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300" spc="-4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Dr.</a:t>
              </a:r>
              <a:r>
                <a:rPr sz="1300" spc="-3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1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Okhan AKDUR</a:t>
              </a:r>
              <a:endParaRPr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67080" marR="440690" indent="-318770" algn="ctr">
                <a:lnSpc>
                  <a:spcPts val="1920"/>
                </a:lnSpc>
                <a:spcBef>
                  <a:spcPts val="30"/>
                </a:spcBef>
              </a:pPr>
              <a:r>
                <a:rPr lang="tr-TR" sz="13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tr-TR" sz="1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Rektör</a:t>
              </a:r>
              <a:r>
                <a:rPr lang="tr-TR" sz="1300" spc="-9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13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Yardımcısı)</a:t>
              </a:r>
              <a:endParaRPr lang="tr-TR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7958528" y="6267586"/>
              <a:ext cx="2438399" cy="448200"/>
            </a:xfrm>
            <a:prstGeom prst="rect">
              <a:avLst/>
            </a:prstGeom>
          </p:spPr>
          <p:txBody>
            <a:bodyPr vert="horz" wrap="square" lIns="0" tIns="22225" rIns="0" bIns="0" rtlCol="0">
              <a:spAutoFit/>
            </a:bodyPr>
            <a:lstStyle/>
            <a:p>
              <a:pPr marL="328295" algn="ctr">
                <a:lnSpc>
                  <a:spcPct val="100000"/>
                </a:lnSpc>
                <a:spcBef>
                  <a:spcPts val="175"/>
                </a:spcBef>
              </a:pPr>
              <a:r>
                <a:rPr sz="1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Prof.</a:t>
              </a:r>
              <a:r>
                <a:rPr sz="1300" spc="-4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300" spc="-4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Dr.</a:t>
              </a:r>
              <a:r>
                <a:rPr sz="1300" spc="-3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1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Pelin KANTEN</a:t>
              </a:r>
              <a:endParaRPr lang="tr-TR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28295" algn="ctr">
                <a:lnSpc>
                  <a:spcPct val="100000"/>
                </a:lnSpc>
                <a:spcBef>
                  <a:spcPts val="175"/>
                </a:spcBef>
              </a:pPr>
              <a:r>
                <a:rPr lang="tr-TR" sz="13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tr-TR" sz="13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Rektör</a:t>
              </a:r>
              <a:r>
                <a:rPr lang="tr-TR" sz="1300" spc="-9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13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Yardımcısı)</a:t>
              </a:r>
              <a:endParaRPr lang="tr-TR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1" t="12275" r="16701" b="10047"/>
            <a:stretch/>
          </p:blipFill>
          <p:spPr>
            <a:xfrm>
              <a:off x="4187751" y="836679"/>
              <a:ext cx="3357859" cy="207687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545" y="4160849"/>
              <a:ext cx="2748618" cy="2041831"/>
            </a:xfrm>
            <a:prstGeom prst="rect">
              <a:avLst/>
            </a:prstGeom>
          </p:spPr>
        </p:pic>
        <p:cxnSp>
          <p:nvCxnSpPr>
            <p:cNvPr id="44" name="Straight Connector 43"/>
            <p:cNvCxnSpPr>
              <a:stCxn id="40" idx="0"/>
            </p:cNvCxnSpPr>
            <p:nvPr/>
          </p:nvCxnSpPr>
          <p:spPr>
            <a:xfrm flipV="1">
              <a:off x="2461854" y="3886200"/>
              <a:ext cx="0" cy="274649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9296400" y="3893737"/>
              <a:ext cx="0" cy="274649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endCxn id="11" idx="2"/>
            </p:cNvCxnSpPr>
            <p:nvPr/>
          </p:nvCxnSpPr>
          <p:spPr>
            <a:xfrm flipV="1">
              <a:off x="5866290" y="3685967"/>
              <a:ext cx="2" cy="48995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47743" y="3886200"/>
              <a:ext cx="6858000" cy="15074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06" y="4165400"/>
              <a:ext cx="2732770" cy="2030058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603" y="4158567"/>
              <a:ext cx="2751165" cy="20437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143791" y="85592"/>
            <a:ext cx="9152609" cy="2400433"/>
            <a:chOff x="143791" y="85592"/>
            <a:chExt cx="9152609" cy="2400433"/>
          </a:xfrm>
        </p:grpSpPr>
        <p:sp>
          <p:nvSpPr>
            <p:cNvPr id="5" name="object 5"/>
            <p:cNvSpPr/>
            <p:nvPr/>
          </p:nvSpPr>
          <p:spPr>
            <a:xfrm>
              <a:off x="6629400" y="2133600"/>
              <a:ext cx="2667000" cy="352425"/>
            </a:xfrm>
            <a:custGeom>
              <a:avLst/>
              <a:gdLst/>
              <a:ahLst/>
              <a:cxnLst/>
              <a:rect l="l" t="t" r="r" b="b"/>
              <a:pathLst>
                <a:path w="1257300" h="276225">
                  <a:moveTo>
                    <a:pt x="0" y="0"/>
                  </a:moveTo>
                  <a:lnTo>
                    <a:pt x="1257300" y="0"/>
                  </a:lnTo>
                  <a:lnTo>
                    <a:pt x="1257300" y="276225"/>
                  </a:lnTo>
                  <a:lnTo>
                    <a:pt x="0" y="276225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161E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10727377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267962"/>
            <a:ext cx="846412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ÖNEMLİ</a:t>
            </a:r>
            <a:r>
              <a:rPr sz="3200" b="1" spc="-2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MESLEK</a:t>
            </a:r>
            <a:r>
              <a:rPr sz="3200"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KURULUŞLARI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9730" y="1261798"/>
            <a:ext cx="4130252" cy="246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1705"/>
              </a:lnSpc>
              <a:spcBef>
                <a:spcPts val="100"/>
              </a:spcBef>
              <a:buClr>
                <a:srgbClr val="90C226"/>
              </a:buClr>
              <a:buSzPct val="80000"/>
              <a:buFont typeface="Arial Narrow"/>
              <a:buChar char="►"/>
              <a:tabLst>
                <a:tab pos="354965" algn="l"/>
                <a:tab pos="355600" algn="l"/>
              </a:tabLst>
            </a:pPr>
            <a:r>
              <a:rPr sz="2400" b="1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ASLA</a:t>
            </a:r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(asla.org)</a:t>
            </a:r>
            <a:endParaRPr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1578212"/>
            <a:ext cx="9186882" cy="52832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03065" y="1187105"/>
            <a:ext cx="4459535" cy="246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1689"/>
              </a:lnSpc>
              <a:spcBef>
                <a:spcPts val="100"/>
              </a:spcBef>
              <a:buClr>
                <a:srgbClr val="90C226"/>
              </a:buClr>
              <a:buSzPct val="80000"/>
              <a:buFont typeface="Arial Narrow"/>
              <a:buChar char="►"/>
              <a:tabLst>
                <a:tab pos="354965" algn="l"/>
                <a:tab pos="355600" algn="l"/>
              </a:tabLst>
            </a:pPr>
            <a:r>
              <a:rPr sz="2400" b="1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IFLA</a:t>
            </a:r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(iflaeurope.eu)</a:t>
            </a:r>
            <a:endParaRPr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9223" y="1433454"/>
            <a:ext cx="9845318" cy="542454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  <p:sp>
        <p:nvSpPr>
          <p:cNvPr id="6" name="object 3"/>
          <p:cNvSpPr txBox="1">
            <a:spLocks/>
          </p:cNvSpPr>
          <p:nvPr/>
        </p:nvSpPr>
        <p:spPr>
          <a:xfrm>
            <a:off x="1295400" y="267962"/>
            <a:ext cx="102108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PEYZAJ MİMARLIĞI SİVİL TOPLUM KURULUŞLARI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3065" y="1213964"/>
            <a:ext cx="9183936" cy="4098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1430"/>
              </a:lnSpc>
              <a:spcBef>
                <a:spcPts val="100"/>
              </a:spcBef>
              <a:buClr>
                <a:srgbClr val="90C226"/>
              </a:buClr>
              <a:buSzPct val="76923"/>
              <a:buFont typeface="Arial Narrow"/>
              <a:buChar char="►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PEYZAJ</a:t>
            </a:r>
            <a:r>
              <a:rPr sz="24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MİMARLARI</a:t>
            </a:r>
            <a:r>
              <a:rPr sz="24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ODASI</a:t>
            </a:r>
            <a:r>
              <a:rPr lang="tr-TR" sz="24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(peyzajmimoda.org.tr)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ts val="1430"/>
              </a:lnSpc>
              <a:spcBef>
                <a:spcPts val="100"/>
              </a:spcBef>
              <a:buClr>
                <a:srgbClr val="90C226"/>
              </a:buClr>
              <a:buSzPct val="76923"/>
              <a:buFont typeface="Arial Narrow"/>
              <a:buChar char="►"/>
              <a:tabLst>
                <a:tab pos="354965" algn="l"/>
                <a:tab pos="355600" algn="l"/>
              </a:tabLst>
            </a:pPr>
            <a:endParaRPr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5893" y="1457889"/>
            <a:ext cx="10112155" cy="53898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  <p:sp>
        <p:nvSpPr>
          <p:cNvPr id="7" name="object 3"/>
          <p:cNvSpPr txBox="1">
            <a:spLocks/>
          </p:cNvSpPr>
          <p:nvPr/>
        </p:nvSpPr>
        <p:spPr>
          <a:xfrm>
            <a:off x="1295400" y="267962"/>
            <a:ext cx="102108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PEYZAJ MİMARLIĞI SİVİL TOPLUM KURULUŞLARI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81380" y="304800"/>
            <a:ext cx="969142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</a:t>
            </a:r>
            <a:r>
              <a:rPr sz="3200" b="1" spc="-8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3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YARIŞMALARI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8944" y="1129693"/>
            <a:ext cx="106762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90C226"/>
              </a:buClr>
              <a:buSzPct val="76923"/>
              <a:buFont typeface="Arial Narrow"/>
              <a:buChar char="►"/>
              <a:tabLst>
                <a:tab pos="354965" algn="l"/>
                <a:tab pos="355600" algn="l"/>
              </a:tabLst>
            </a:pPr>
            <a:r>
              <a:rPr sz="24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ARKİTERA</a:t>
            </a:r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www.arkitera.com/kategori/yarisma/</a:t>
            </a:r>
            <a:endParaRPr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600" y="1511849"/>
            <a:ext cx="7467600" cy="534615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2590800" y="1752600"/>
            <a:ext cx="990600" cy="228600"/>
          </a:xfrm>
          <a:custGeom>
            <a:avLst/>
            <a:gdLst/>
            <a:ahLst/>
            <a:cxnLst/>
            <a:rect l="l" t="t" r="r" b="b"/>
            <a:pathLst>
              <a:path w="427989" h="252730">
                <a:moveTo>
                  <a:pt x="0" y="0"/>
                </a:moveTo>
                <a:lnTo>
                  <a:pt x="427884" y="0"/>
                </a:lnTo>
                <a:lnTo>
                  <a:pt x="427884" y="252224"/>
                </a:lnTo>
                <a:lnTo>
                  <a:pt x="0" y="252224"/>
                </a:lnTo>
                <a:lnTo>
                  <a:pt x="0" y="0"/>
                </a:lnTo>
                <a:close/>
              </a:path>
            </a:pathLst>
          </a:custGeom>
          <a:ln w="57150">
            <a:solidFill>
              <a:srgbClr val="C42F1A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9534" y="1017154"/>
            <a:ext cx="10655112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90C226"/>
              </a:buClr>
              <a:buSzPct val="76923"/>
              <a:buFont typeface="Arial Narrow"/>
              <a:buChar char="►"/>
              <a:tabLst>
                <a:tab pos="354965" algn="l"/>
                <a:tab pos="355600" algn="l"/>
              </a:tabLst>
            </a:pPr>
            <a:r>
              <a:rPr sz="24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COMPETITIONS</a:t>
            </a:r>
            <a:r>
              <a:rPr sz="2400" b="1" spc="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</a:t>
            </a:r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90C226"/>
              </a:buClr>
              <a:buSzPct val="76923"/>
              <a:tabLst>
                <a:tab pos="354965" algn="l"/>
                <a:tab pos="355600" algn="l"/>
              </a:tabLst>
            </a:pPr>
            <a:r>
              <a:rPr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https://competitions.archi/cat/all-competitions/</a:t>
            </a:r>
            <a:endParaRPr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0" y="1741629"/>
            <a:ext cx="7086600" cy="51163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  <p:sp>
        <p:nvSpPr>
          <p:cNvPr id="8" name="object 3"/>
          <p:cNvSpPr txBox="1">
            <a:spLocks noGrp="1"/>
          </p:cNvSpPr>
          <p:nvPr>
            <p:ph type="title"/>
          </p:nvPr>
        </p:nvSpPr>
        <p:spPr>
          <a:xfrm>
            <a:off x="1281380" y="304800"/>
            <a:ext cx="969142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</a:t>
            </a:r>
            <a:r>
              <a:rPr sz="3200" b="1" spc="-8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3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YARIŞMALARI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2590" y="1041663"/>
            <a:ext cx="11049000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90C226"/>
              </a:buClr>
              <a:buSzPct val="76923"/>
              <a:buFont typeface="Arial Narrow"/>
              <a:buChar char="►"/>
              <a:tabLst>
                <a:tab pos="354965" algn="l"/>
                <a:tab pos="355600" algn="l"/>
              </a:tabLst>
            </a:pPr>
            <a:r>
              <a:rPr sz="24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ARCHDAILY</a:t>
            </a:r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90C226"/>
              </a:buClr>
              <a:buSzPct val="76923"/>
              <a:tabLst>
                <a:tab pos="354965" algn="l"/>
                <a:tab pos="355600" algn="l"/>
              </a:tabLst>
            </a:pPr>
            <a:r>
              <a:rPr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www.archdaily.com/search/projects</a:t>
            </a:r>
            <a:r>
              <a:rPr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/categories/landscape-</a:t>
            </a:r>
            <a:r>
              <a:rPr b="1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and- </a:t>
            </a:r>
            <a:r>
              <a:rPr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urbanism?ad_medium=filters</a:t>
            </a:r>
            <a:endParaRPr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1200" y="1739288"/>
            <a:ext cx="7467600" cy="511871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  <p:sp>
        <p:nvSpPr>
          <p:cNvPr id="7" name="object 3"/>
          <p:cNvSpPr txBox="1">
            <a:spLocks/>
          </p:cNvSpPr>
          <p:nvPr/>
        </p:nvSpPr>
        <p:spPr>
          <a:xfrm>
            <a:off x="1281380" y="304800"/>
            <a:ext cx="969142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</a:t>
            </a:r>
            <a:r>
              <a:rPr lang="en-US" sz="3200" b="1" spc="-8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3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YARIŞMALARI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6223" y="1066015"/>
            <a:ext cx="7929177" cy="7829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90C226"/>
              </a:buClr>
              <a:buSzPct val="76923"/>
              <a:buFont typeface="Arial Narrow"/>
              <a:buChar char="►"/>
              <a:tabLst>
                <a:tab pos="354965" algn="l"/>
                <a:tab pos="355600" algn="l"/>
              </a:tabLst>
            </a:pPr>
            <a:r>
              <a:rPr sz="2400" b="1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IFLA</a:t>
            </a:r>
            <a:endParaRPr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3099"/>
              </a:lnSpc>
              <a:spcBef>
                <a:spcPts val="885"/>
              </a:spcBef>
            </a:pPr>
            <a:r>
              <a:rPr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www.iflaworld.com/student-design-</a:t>
            </a:r>
            <a:r>
              <a:rPr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competition</a:t>
            </a:r>
            <a:endParaRPr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30395" y="1848922"/>
            <a:ext cx="7491190" cy="500907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  <p:sp>
        <p:nvSpPr>
          <p:cNvPr id="7" name="object 3"/>
          <p:cNvSpPr txBox="1">
            <a:spLocks/>
          </p:cNvSpPr>
          <p:nvPr/>
        </p:nvSpPr>
        <p:spPr>
          <a:xfrm>
            <a:off x="1281380" y="304800"/>
            <a:ext cx="969142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</a:t>
            </a:r>
            <a:r>
              <a:rPr lang="en-US" sz="3200" b="1" spc="-8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35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YARIŞMALARI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81380" y="1143000"/>
            <a:ext cx="6414820" cy="1522212"/>
          </a:xfrm>
          <a:prstGeom prst="rect">
            <a:avLst/>
          </a:prstGeom>
        </p:spPr>
        <p:txBody>
          <a:bodyPr vert="horz" wrap="square" lIns="0" tIns="14351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30"/>
              </a:spcBef>
              <a:buClr>
                <a:srgbClr val="90C226"/>
              </a:buClr>
              <a:buSzPct val="77777"/>
              <a:buFont typeface="Arial Narrow"/>
              <a:buChar char="►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YEMEK</a:t>
            </a:r>
            <a:r>
              <a:rPr sz="2400" b="1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BURSU</a:t>
            </a:r>
            <a:endParaRPr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1035"/>
              </a:spcBef>
              <a:buClr>
                <a:srgbClr val="90C226"/>
              </a:buClr>
              <a:buSzPct val="77777"/>
              <a:buFont typeface="Arial Narrow"/>
              <a:buChar char="►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KISM</a:t>
            </a:r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sz="2400" b="1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ZAMANLI</a:t>
            </a:r>
            <a:r>
              <a:rPr sz="2400" b="1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ÇALIŞMA</a:t>
            </a:r>
            <a:r>
              <a:rPr sz="2400" b="1" spc="-11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BURSU</a:t>
            </a:r>
            <a:endParaRPr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1055"/>
              </a:spcBef>
              <a:buClr>
                <a:srgbClr val="90C226"/>
              </a:buClr>
              <a:buSzPct val="77777"/>
              <a:buFont typeface="Arial Narrow"/>
              <a:buChar char="►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KYK</a:t>
            </a:r>
            <a:r>
              <a:rPr sz="24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BURSU</a:t>
            </a:r>
            <a:endParaRPr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  <p:sp>
        <p:nvSpPr>
          <p:cNvPr id="6" name="object 3"/>
          <p:cNvSpPr txBox="1">
            <a:spLocks/>
          </p:cNvSpPr>
          <p:nvPr/>
        </p:nvSpPr>
        <p:spPr>
          <a:xfrm>
            <a:off x="1281380" y="304800"/>
            <a:ext cx="969142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BURSLAR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0" name="object 5"/>
          <p:cNvSpPr txBox="1">
            <a:spLocks noGrp="1"/>
          </p:cNvSpPr>
          <p:nvPr>
            <p:ph type="title"/>
          </p:nvPr>
        </p:nvSpPr>
        <p:spPr>
          <a:xfrm>
            <a:off x="1420368" y="85592"/>
            <a:ext cx="9738360" cy="58221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122045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Üniversitemizin</a:t>
            </a:r>
            <a:r>
              <a:rPr sz="3200" b="1" spc="-5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Hiyerarşik</a:t>
            </a:r>
            <a:r>
              <a:rPr sz="3200" b="1" spc="-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4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Yapısı</a:t>
            </a:r>
            <a:endParaRPr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-207384" y="716593"/>
            <a:ext cx="12748820" cy="6089841"/>
            <a:chOff x="-207384" y="716593"/>
            <a:chExt cx="12748820" cy="6089841"/>
          </a:xfrm>
        </p:grpSpPr>
        <p:grpSp>
          <p:nvGrpSpPr>
            <p:cNvPr id="6" name="object 6"/>
            <p:cNvGrpSpPr/>
            <p:nvPr/>
          </p:nvGrpSpPr>
          <p:grpSpPr>
            <a:xfrm>
              <a:off x="5138927" y="762000"/>
              <a:ext cx="1725168" cy="677194"/>
              <a:chOff x="5138927" y="1038829"/>
              <a:chExt cx="1725168" cy="677194"/>
            </a:xfrm>
          </p:grpSpPr>
          <p:pic>
            <p:nvPicPr>
              <p:cNvPr id="10" name="object 10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38927" y="1038829"/>
                <a:ext cx="1725168" cy="661415"/>
              </a:xfrm>
              <a:prstGeom prst="rect">
                <a:avLst/>
              </a:prstGeom>
            </p:spPr>
          </p:pic>
          <p:pic>
            <p:nvPicPr>
              <p:cNvPr id="11" name="object 1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599176" y="1191768"/>
                <a:ext cx="807720" cy="524255"/>
              </a:xfrm>
              <a:prstGeom prst="rect">
                <a:avLst/>
              </a:prstGeom>
            </p:spPr>
          </p:pic>
          <p:pic>
            <p:nvPicPr>
              <p:cNvPr id="12" name="object 12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180041" y="1038829"/>
                <a:ext cx="1645601" cy="582124"/>
              </a:xfrm>
              <a:prstGeom prst="rect">
                <a:avLst/>
              </a:prstGeom>
            </p:spPr>
          </p:pic>
        </p:grpSp>
        <p:sp>
          <p:nvSpPr>
            <p:cNvPr id="14" name="object 14"/>
            <p:cNvSpPr txBox="1"/>
            <p:nvPr/>
          </p:nvSpPr>
          <p:spPr>
            <a:xfrm>
              <a:off x="4767789" y="716593"/>
              <a:ext cx="2467444" cy="564898"/>
            </a:xfrm>
            <a:prstGeom prst="rect">
              <a:avLst/>
            </a:prstGeom>
          </p:spPr>
          <p:txBody>
            <a:bodyPr vert="horz" wrap="square" lIns="0" tIns="71755" rIns="0" bIns="0" rtlCol="0">
              <a:spAutoFit/>
            </a:bodyPr>
            <a:lstStyle/>
            <a:p>
              <a:pPr marL="588010" marR="527050" indent="-53975" algn="ctr">
                <a:spcBef>
                  <a:spcPts val="565"/>
                </a:spcBef>
              </a:pP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Üniversite (Rektör)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object 15"/>
            <p:cNvGrpSpPr/>
            <p:nvPr/>
          </p:nvGrpSpPr>
          <p:grpSpPr>
            <a:xfrm>
              <a:off x="1078243" y="1813503"/>
              <a:ext cx="1733495" cy="661670"/>
              <a:chOff x="1722120" y="2212848"/>
              <a:chExt cx="1722120" cy="661670"/>
            </a:xfrm>
          </p:grpSpPr>
          <p:pic>
            <p:nvPicPr>
              <p:cNvPr id="16" name="object 1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22120" y="2212848"/>
                <a:ext cx="1722120" cy="661415"/>
              </a:xfrm>
              <a:prstGeom prst="rect">
                <a:avLst/>
              </a:prstGeom>
            </p:spPr>
          </p:pic>
          <p:pic>
            <p:nvPicPr>
              <p:cNvPr id="17" name="object 1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176272" y="2295144"/>
                <a:ext cx="813815" cy="524255"/>
              </a:xfrm>
              <a:prstGeom prst="rect">
                <a:avLst/>
              </a:prstGeom>
            </p:spPr>
          </p:pic>
          <p:pic>
            <p:nvPicPr>
              <p:cNvPr id="18" name="object 18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60518" y="2227351"/>
                <a:ext cx="1645601" cy="582124"/>
              </a:xfrm>
              <a:prstGeom prst="rect">
                <a:avLst/>
              </a:prstGeom>
            </p:spPr>
          </p:pic>
        </p:grpSp>
        <p:sp>
          <p:nvSpPr>
            <p:cNvPr id="19" name="object 19"/>
            <p:cNvSpPr txBox="1"/>
            <p:nvPr/>
          </p:nvSpPr>
          <p:spPr>
            <a:xfrm>
              <a:off x="1443154" y="1858684"/>
              <a:ext cx="1071446" cy="50526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80010" marR="5080" indent="-67945" algn="ctr">
                <a:spcBef>
                  <a:spcPts val="100"/>
                </a:spcBef>
              </a:pPr>
              <a:r>
                <a:rPr sz="1600" spc="-1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Fakülteler</a:t>
              </a: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sz="1600" spc="-1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Dekan</a:t>
              </a: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object 24"/>
            <p:cNvGrpSpPr/>
            <p:nvPr/>
          </p:nvGrpSpPr>
          <p:grpSpPr>
            <a:xfrm>
              <a:off x="3947159" y="1813503"/>
              <a:ext cx="1725295" cy="661670"/>
              <a:chOff x="3947159" y="2212848"/>
              <a:chExt cx="1725295" cy="661670"/>
            </a:xfrm>
          </p:grpSpPr>
          <p:pic>
            <p:nvPicPr>
              <p:cNvPr id="25" name="object 25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947159" y="2212848"/>
                <a:ext cx="1725167" cy="661415"/>
              </a:xfrm>
              <a:prstGeom prst="rect">
                <a:avLst/>
              </a:prstGeom>
            </p:spPr>
          </p:pic>
          <p:pic>
            <p:nvPicPr>
              <p:cNvPr id="26" name="object 26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300727" y="2295144"/>
                <a:ext cx="1014984" cy="524255"/>
              </a:xfrm>
              <a:prstGeom prst="rect">
                <a:avLst/>
              </a:prstGeom>
            </p:spPr>
          </p:pic>
          <p:pic>
            <p:nvPicPr>
              <p:cNvPr id="27" name="object 27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986124" y="2227351"/>
                <a:ext cx="1645601" cy="582124"/>
              </a:xfrm>
              <a:prstGeom prst="rect">
                <a:avLst/>
              </a:prstGeom>
            </p:spPr>
          </p:pic>
        </p:grpSp>
        <p:sp>
          <p:nvSpPr>
            <p:cNvPr id="28" name="object 28"/>
            <p:cNvSpPr txBox="1"/>
            <p:nvPr/>
          </p:nvSpPr>
          <p:spPr>
            <a:xfrm>
              <a:off x="4113922" y="1861046"/>
              <a:ext cx="1428866" cy="51809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82880" marR="5080" indent="-170815" algn="ctr">
                <a:spcBef>
                  <a:spcPts val="100"/>
                </a:spcBef>
              </a:pPr>
              <a:r>
                <a:rPr sz="1600" spc="-1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Yüksekokulla</a:t>
              </a:r>
              <a:r>
                <a:rPr lang="tr-TR"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  <a:p>
              <a:pPr marL="182880" marR="5080" indent="-170815" algn="ctr">
                <a:spcBef>
                  <a:spcPts val="100"/>
                </a:spcBef>
              </a:pPr>
              <a:r>
                <a:rPr lang="tr-TR"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sz="1600" spc="-1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Müdür</a:t>
              </a: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object 29"/>
            <p:cNvGrpSpPr/>
            <p:nvPr/>
          </p:nvGrpSpPr>
          <p:grpSpPr>
            <a:xfrm>
              <a:off x="6617207" y="1813503"/>
              <a:ext cx="1725168" cy="661415"/>
              <a:chOff x="6617207" y="2212848"/>
              <a:chExt cx="1725168" cy="661415"/>
            </a:xfrm>
          </p:grpSpPr>
          <p:pic>
            <p:nvPicPr>
              <p:cNvPr id="30" name="object 30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617207" y="2212848"/>
                <a:ext cx="1725168" cy="661415"/>
              </a:xfrm>
              <a:prstGeom prst="rect">
                <a:avLst/>
              </a:prstGeom>
            </p:spPr>
          </p:pic>
          <p:pic>
            <p:nvPicPr>
              <p:cNvPr id="31" name="object 31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7086599" y="2295144"/>
                <a:ext cx="789431" cy="524255"/>
              </a:xfrm>
              <a:prstGeom prst="rect">
                <a:avLst/>
              </a:prstGeom>
            </p:spPr>
          </p:pic>
          <p:pic>
            <p:nvPicPr>
              <p:cNvPr id="32" name="object 32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657813" y="2227351"/>
                <a:ext cx="1645601" cy="582124"/>
              </a:xfrm>
              <a:prstGeom prst="rect">
                <a:avLst/>
              </a:prstGeom>
            </p:spPr>
          </p:pic>
        </p:grpSp>
        <p:sp>
          <p:nvSpPr>
            <p:cNvPr id="33" name="object 33"/>
            <p:cNvSpPr txBox="1"/>
            <p:nvPr/>
          </p:nvSpPr>
          <p:spPr>
            <a:xfrm>
              <a:off x="6972475" y="1840935"/>
              <a:ext cx="1054321" cy="50526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0485" marR="5080" indent="-58419" algn="ctr">
                <a:spcBef>
                  <a:spcPts val="100"/>
                </a:spcBef>
              </a:pP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Merkezler (Müdür)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object 34"/>
            <p:cNvGrpSpPr/>
            <p:nvPr/>
          </p:nvGrpSpPr>
          <p:grpSpPr>
            <a:xfrm>
              <a:off x="9287256" y="1827091"/>
              <a:ext cx="1725295" cy="661670"/>
              <a:chOff x="9238488" y="2212848"/>
              <a:chExt cx="1725295" cy="661670"/>
            </a:xfrm>
          </p:grpSpPr>
          <p:pic>
            <p:nvPicPr>
              <p:cNvPr id="35" name="object 35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9238488" y="2212848"/>
                <a:ext cx="1725168" cy="661415"/>
              </a:xfrm>
              <a:prstGeom prst="rect">
                <a:avLst/>
              </a:prstGeom>
            </p:spPr>
          </p:pic>
          <p:pic>
            <p:nvPicPr>
              <p:cNvPr id="36" name="object 36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9765792" y="2295144"/>
                <a:ext cx="673607" cy="524255"/>
              </a:xfrm>
              <a:prstGeom prst="rect">
                <a:avLst/>
              </a:prstGeom>
            </p:spPr>
          </p:pic>
          <p:pic>
            <p:nvPicPr>
              <p:cNvPr id="37" name="object 37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9278413" y="2227351"/>
                <a:ext cx="1645599" cy="582124"/>
              </a:xfrm>
              <a:prstGeom prst="rect">
                <a:avLst/>
              </a:prstGeom>
            </p:spPr>
          </p:pic>
        </p:grpSp>
        <p:sp>
          <p:nvSpPr>
            <p:cNvPr id="38" name="object 38"/>
            <p:cNvSpPr txBox="1"/>
            <p:nvPr/>
          </p:nvSpPr>
          <p:spPr>
            <a:xfrm>
              <a:off x="9581752" y="1861046"/>
              <a:ext cx="1136175" cy="50526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23495" algn="ctr">
                <a:spcBef>
                  <a:spcPts val="100"/>
                </a:spcBef>
              </a:pP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Enstitü (Müdür)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38927" y="2659575"/>
              <a:ext cx="2028743" cy="199204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37800" y="4410602"/>
              <a:ext cx="2193256" cy="176035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788427" y="4554310"/>
              <a:ext cx="1586649" cy="1575691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4395338" y="4679259"/>
              <a:ext cx="3480692" cy="5836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876030" y="6211310"/>
              <a:ext cx="3418870" cy="5836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024993" y="6211310"/>
              <a:ext cx="3370345" cy="5836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bject 12"/>
            <p:cNvSpPr txBox="1"/>
            <p:nvPr/>
          </p:nvSpPr>
          <p:spPr>
            <a:xfrm>
              <a:off x="3211486" y="4668222"/>
              <a:ext cx="5883623" cy="578172"/>
            </a:xfrm>
            <a:prstGeom prst="rect">
              <a:avLst/>
            </a:prstGeom>
          </p:spPr>
          <p:txBody>
            <a:bodyPr vert="horz" wrap="square" lIns="0" tIns="5715" rIns="0" bIns="0" rtlCol="0">
              <a:spAutoFit/>
            </a:bodyPr>
            <a:lstStyle/>
            <a:p>
              <a:pPr marL="1784350" marR="1265555" indent="-510540" algn="ctr">
                <a:lnSpc>
                  <a:spcPct val="121500"/>
                </a:lnSpc>
              </a:pPr>
              <a:r>
                <a:rPr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Prof.</a:t>
              </a:r>
              <a:r>
                <a:rPr sz="1600" spc="-4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spc="-4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Dr.</a:t>
              </a:r>
              <a:r>
                <a:rPr sz="1600" spc="-3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Tülay CENGİZ TAŞLI</a:t>
              </a:r>
              <a:endParaRPr lang="tr-TR" sz="16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84350" marR="1265555" indent="-510540" algn="ctr">
                <a:lnSpc>
                  <a:spcPct val="121500"/>
                </a:lnSpc>
              </a:pP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tr-TR"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Dekan</a:t>
              </a: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object 12"/>
            <p:cNvSpPr txBox="1"/>
            <p:nvPr/>
          </p:nvSpPr>
          <p:spPr>
            <a:xfrm>
              <a:off x="-207384" y="6193507"/>
              <a:ext cx="5883623" cy="606576"/>
            </a:xfrm>
            <a:prstGeom prst="rect">
              <a:avLst/>
            </a:prstGeom>
          </p:spPr>
          <p:txBody>
            <a:bodyPr vert="horz" wrap="square" lIns="0" tIns="5715" rIns="0" bIns="0" rtlCol="0">
              <a:spAutoFit/>
            </a:bodyPr>
            <a:lstStyle/>
            <a:p>
              <a:pPr marL="1784350" marR="1265555" indent="-510540" algn="ctr">
                <a:lnSpc>
                  <a:spcPct val="121500"/>
                </a:lnSpc>
              </a:pPr>
              <a:r>
                <a:rPr lang="tr-TR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Doç. Dr. Okan YILMAZ</a:t>
              </a:r>
              <a:endParaRPr lang="tr-TR" sz="16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84350" marR="1265555" indent="-510540" algn="ctr">
                <a:lnSpc>
                  <a:spcPct val="121500"/>
                </a:lnSpc>
              </a:pP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tr-TR"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Dekan Yardımcısı</a:t>
              </a: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bject 12"/>
            <p:cNvSpPr txBox="1"/>
            <p:nvPr/>
          </p:nvSpPr>
          <p:spPr>
            <a:xfrm>
              <a:off x="6657813" y="6199858"/>
              <a:ext cx="5883623" cy="606576"/>
            </a:xfrm>
            <a:prstGeom prst="rect">
              <a:avLst/>
            </a:prstGeom>
          </p:spPr>
          <p:txBody>
            <a:bodyPr vert="horz" wrap="square" lIns="0" tIns="5715" rIns="0" bIns="0" rtlCol="0">
              <a:spAutoFit/>
            </a:bodyPr>
            <a:lstStyle/>
            <a:p>
              <a:pPr marL="1784350" marR="1265555" indent="-510540" algn="ctr">
                <a:lnSpc>
                  <a:spcPct val="121500"/>
                </a:lnSpc>
              </a:pPr>
              <a:r>
                <a:rPr lang="tr-TR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Dr. Öğr. Üyesi Aylin ÇELİK TURAN</a:t>
              </a:r>
              <a:endParaRPr lang="tr-TR" sz="16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84350" marR="1265555" indent="-510540" algn="ctr">
                <a:lnSpc>
                  <a:spcPct val="121500"/>
                </a:lnSpc>
              </a:pP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tr-TR"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Dekan Yardımcısı</a:t>
              </a: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4395338" y="5262931"/>
              <a:ext cx="0" cy="948379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12" idx="2"/>
            </p:cNvCxnSpPr>
            <p:nvPr/>
          </p:nvCxnSpPr>
          <p:spPr>
            <a:xfrm flipH="1">
              <a:off x="6001511" y="1344124"/>
              <a:ext cx="1331" cy="256076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1952880" y="1607024"/>
              <a:ext cx="1331" cy="256076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4854545" y="1608704"/>
              <a:ext cx="1331" cy="256076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7477795" y="1600200"/>
              <a:ext cx="1331" cy="256076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10119597" y="1594869"/>
              <a:ext cx="1331" cy="256076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943659" y="1600200"/>
              <a:ext cx="8186662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1960041" y="2419925"/>
              <a:ext cx="1" cy="1003372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1963177" y="3423297"/>
              <a:ext cx="3175750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876030" y="5262930"/>
              <a:ext cx="0" cy="948379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42644" cy="5666740"/>
          </a:xfrm>
          <a:custGeom>
            <a:avLst/>
            <a:gdLst/>
            <a:ahLst/>
            <a:cxnLst/>
            <a:rect l="l" t="t" r="r" b="b"/>
            <a:pathLst>
              <a:path w="842644" h="5666740">
                <a:moveTo>
                  <a:pt x="842595" y="0"/>
                </a:moveTo>
                <a:lnTo>
                  <a:pt x="0" y="0"/>
                </a:lnTo>
                <a:lnTo>
                  <a:pt x="0" y="5666153"/>
                </a:lnTo>
                <a:lnTo>
                  <a:pt x="842595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0068" y="1392427"/>
            <a:ext cx="277133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Kütüphane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673350" y="-87738"/>
            <a:ext cx="9738360" cy="964879"/>
          </a:xfrm>
          <a:prstGeom prst="rect">
            <a:avLst/>
          </a:prstGeom>
        </p:spPr>
        <p:txBody>
          <a:bodyPr vert="horz" wrap="square" lIns="0" tIns="467867" rIns="0" bIns="0" rtlCol="0">
            <a:spAutoFit/>
          </a:bodyPr>
          <a:lstStyle/>
          <a:p>
            <a:pPr marL="81153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ÜNİVERSİTEMİZİN</a:t>
            </a:r>
            <a:r>
              <a:rPr sz="3200" b="1" spc="-5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FİZİKİ</a:t>
            </a:r>
            <a:r>
              <a:rPr sz="3200" b="1" spc="-1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6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YAPISI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028944" y="1392427"/>
            <a:ext cx="326745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35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Yemekhane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33599" y="2403934"/>
            <a:ext cx="4568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Örgün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öğretim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öğle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11:30-14:00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İkinci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öğretim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akşam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16:00-18:30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3428" y="2471209"/>
            <a:ext cx="45685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Veri tabanları ve diğer elektronik kaynaklara erişim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Kablosuz erişim ve diğer internet erişim olanakları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90 adet bilgisayar (ücretsiz kullanım)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7/24 Hizmet verilmekte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55893" y="142747"/>
            <a:ext cx="9738360" cy="1022331"/>
          </a:xfrm>
          <a:prstGeom prst="rect">
            <a:avLst/>
          </a:prstGeom>
        </p:spPr>
        <p:txBody>
          <a:bodyPr vert="horz" wrap="square" lIns="0" tIns="402844" rIns="0" bIns="0" rtlCol="0">
            <a:spAutoFit/>
          </a:bodyPr>
          <a:lstStyle/>
          <a:p>
            <a:pPr marL="542290">
              <a:lnSpc>
                <a:spcPct val="100000"/>
              </a:lnSpc>
              <a:spcBef>
                <a:spcPts val="100"/>
              </a:spcBef>
            </a:pPr>
            <a:r>
              <a:rPr sz="4000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Üniversitemizde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0200" y="1447800"/>
            <a:ext cx="6019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18 Fakülte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1 Enstitü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3 Yüksekokul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13 Meslek Yüksekokulu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Rektörlüğe bağlı 3 bölüm bulunmaktadır.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03065" y="-212566"/>
            <a:ext cx="9738360" cy="1023356"/>
          </a:xfrm>
          <a:prstGeom prst="rect">
            <a:avLst/>
          </a:prstGeom>
        </p:spPr>
        <p:txBody>
          <a:bodyPr vert="horz" wrap="square" lIns="0" tIns="525779" rIns="0" bIns="0" rtlCol="0">
            <a:spAutoFit/>
          </a:bodyPr>
          <a:lstStyle/>
          <a:p>
            <a:pPr marL="54229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</a:t>
            </a:r>
            <a:r>
              <a:rPr sz="3200" b="1" spc="-75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40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Tesisleri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954963" y="1690687"/>
            <a:ext cx="6558280" cy="3476625"/>
            <a:chOff x="5573707" y="1690687"/>
            <a:chExt cx="6557864" cy="3476625"/>
          </a:xfrm>
        </p:grpSpPr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3707" y="1690687"/>
              <a:ext cx="6557864" cy="347662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92767" y="1972056"/>
              <a:ext cx="902207" cy="55473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8488" y="1993391"/>
              <a:ext cx="841248" cy="54254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40201" y="1993554"/>
              <a:ext cx="808380" cy="461664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8621456" y="1993554"/>
            <a:ext cx="808665" cy="414216"/>
          </a:xfrm>
          <a:prstGeom prst="rect">
            <a:avLst/>
          </a:prstGeom>
          <a:ln w="12700">
            <a:solidFill>
              <a:srgbClr val="E6B91E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100965" marR="92710" algn="ctr">
              <a:lnSpc>
                <a:spcPct val="100000"/>
              </a:lnSpc>
              <a:spcBef>
                <a:spcPts val="350"/>
              </a:spcBef>
            </a:pPr>
            <a:r>
              <a:rPr sz="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MİMARLIK</a:t>
            </a:r>
            <a:r>
              <a:rPr sz="8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sz="8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TASARIM FAKÜLTESİ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7318248" y="4507991"/>
            <a:ext cx="1045463" cy="436245"/>
            <a:chOff x="7936992" y="4507991"/>
            <a:chExt cx="951230" cy="436245"/>
          </a:xfrm>
        </p:grpSpPr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36992" y="4507991"/>
              <a:ext cx="950976" cy="42976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01000" y="4529327"/>
              <a:ext cx="853440" cy="41452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82056" y="4528170"/>
              <a:ext cx="861298" cy="338554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7363311" y="4559043"/>
            <a:ext cx="963272" cy="288541"/>
          </a:xfrm>
          <a:prstGeom prst="rect">
            <a:avLst/>
          </a:prstGeom>
          <a:ln w="12700">
            <a:solidFill>
              <a:srgbClr val="E6B91E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240029" marR="115570" indent="-116839">
              <a:lnSpc>
                <a:spcPts val="890"/>
              </a:lnSpc>
              <a:spcBef>
                <a:spcPts val="450"/>
              </a:spcBef>
            </a:pPr>
            <a:r>
              <a:rPr sz="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KAPALI</a:t>
            </a:r>
            <a:r>
              <a:rPr lang="tr-TR" sz="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1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 </a:t>
            </a:r>
            <a:r>
              <a:rPr sz="8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SALONU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6784848" y="3444240"/>
            <a:ext cx="954405" cy="320040"/>
            <a:chOff x="7403592" y="3444240"/>
            <a:chExt cx="954405" cy="320040"/>
          </a:xfrm>
        </p:grpSpPr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03592" y="3444240"/>
              <a:ext cx="954024" cy="30480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95032" y="3462528"/>
              <a:ext cx="771144" cy="30175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49424" y="3463702"/>
              <a:ext cx="861298" cy="21544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6830679" y="3463702"/>
            <a:ext cx="861694" cy="169918"/>
          </a:xfrm>
          <a:prstGeom prst="rect">
            <a:avLst/>
          </a:prstGeom>
          <a:ln w="12700">
            <a:solidFill>
              <a:srgbClr val="E6B91E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147955">
              <a:lnSpc>
                <a:spcPct val="100000"/>
              </a:lnSpc>
              <a:spcBef>
                <a:spcPts val="365"/>
              </a:spcBef>
            </a:pPr>
            <a:r>
              <a:rPr sz="8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REKTÖRLÜK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951975" y="3377184"/>
            <a:ext cx="1030225" cy="387096"/>
            <a:chOff x="9570719" y="3377184"/>
            <a:chExt cx="954405" cy="320040"/>
          </a:xfrm>
        </p:grpSpPr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570719" y="3377184"/>
              <a:ext cx="954024" cy="30784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56063" y="3398520"/>
              <a:ext cx="783335" cy="29870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17932" y="3397441"/>
              <a:ext cx="861298" cy="215444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8999188" y="3429000"/>
            <a:ext cx="933472" cy="169277"/>
          </a:xfrm>
          <a:prstGeom prst="rect">
            <a:avLst/>
          </a:prstGeom>
          <a:ln w="12700">
            <a:solidFill>
              <a:srgbClr val="E6B91E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142240">
              <a:lnSpc>
                <a:spcPct val="100000"/>
              </a:lnSpc>
              <a:spcBef>
                <a:spcPts val="360"/>
              </a:spcBef>
            </a:pPr>
            <a:r>
              <a:rPr sz="8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YEMEKHANE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7409687" y="2941320"/>
            <a:ext cx="954405" cy="320040"/>
            <a:chOff x="8028431" y="2941320"/>
            <a:chExt cx="954405" cy="320040"/>
          </a:xfrm>
        </p:grpSpPr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28431" y="2941320"/>
              <a:ext cx="954024" cy="30480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10727" y="2959608"/>
              <a:ext cx="789431" cy="30175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75267" y="2960593"/>
              <a:ext cx="861298" cy="21544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7456524" y="2960593"/>
            <a:ext cx="861694" cy="169918"/>
          </a:xfrm>
          <a:prstGeom prst="rect">
            <a:avLst/>
          </a:prstGeom>
          <a:ln w="12700">
            <a:solidFill>
              <a:srgbClr val="E6B91E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139065">
              <a:lnSpc>
                <a:spcPct val="100000"/>
              </a:lnSpc>
              <a:spcBef>
                <a:spcPts val="365"/>
              </a:spcBef>
            </a:pPr>
            <a:r>
              <a:rPr sz="8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KÜTÜPHANE</a:t>
            </a:r>
            <a:endParaRPr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17855" y="1599213"/>
            <a:ext cx="45685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u="sng" dirty="0">
                <a:latin typeface="Arial" panose="020B0604020202020204" pitchFamily="34" charset="0"/>
                <a:cs typeface="Arial" panose="020B0604020202020204" pitchFamily="34" charset="0"/>
              </a:rPr>
              <a:t>Terzioğlu Yerleşkesi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 adet kapalı spor salonu</a:t>
            </a:r>
          </a:p>
          <a:p>
            <a:pPr>
              <a:lnSpc>
                <a:spcPct val="150000"/>
              </a:lnSpc>
            </a:pPr>
            <a:r>
              <a:rPr lang="tr-TR" u="sng" dirty="0">
                <a:latin typeface="Arial" panose="020B0604020202020204" pitchFamily="34" charset="0"/>
                <a:cs typeface="Arial" panose="020B0604020202020204" pitchFamily="34" charset="0"/>
              </a:rPr>
              <a:t>Eğitim Fakültesi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1 adet kapalı spor salonu</a:t>
            </a:r>
          </a:p>
          <a:p>
            <a:pPr>
              <a:lnSpc>
                <a:spcPct val="150000"/>
              </a:lnSpc>
            </a:pPr>
            <a:r>
              <a:rPr lang="tr-TR" u="sng" dirty="0">
                <a:latin typeface="Arial" panose="020B0604020202020204" pitchFamily="34" charset="0"/>
                <a:cs typeface="Arial" panose="020B0604020202020204" pitchFamily="34" charset="0"/>
              </a:rPr>
              <a:t>Dardanos Yerleşkesi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1 adet kapalı spor salonu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Tenis kortu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Basket sahası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Sentetik çim nizami futbol sahası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Yüzme havuzu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42644" cy="5666740"/>
          </a:xfrm>
          <a:custGeom>
            <a:avLst/>
            <a:gdLst/>
            <a:ahLst/>
            <a:cxnLst/>
            <a:rect l="l" t="t" r="r" b="b"/>
            <a:pathLst>
              <a:path w="842644" h="5666740">
                <a:moveTo>
                  <a:pt x="842595" y="0"/>
                </a:moveTo>
                <a:lnTo>
                  <a:pt x="0" y="0"/>
                </a:lnTo>
                <a:lnTo>
                  <a:pt x="0" y="5666153"/>
                </a:lnTo>
                <a:lnTo>
                  <a:pt x="842595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014720" y="1690687"/>
            <a:ext cx="6558280" cy="3476625"/>
            <a:chOff x="2014720" y="1690687"/>
            <a:chExt cx="6558280" cy="34766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4720" y="1690687"/>
              <a:ext cx="6557863" cy="34766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5752" y="1972056"/>
              <a:ext cx="899159" cy="5547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78423" y="1993391"/>
              <a:ext cx="844296" cy="5425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81212" y="1993554"/>
              <a:ext cx="808380" cy="46166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681212" y="1993554"/>
            <a:ext cx="808990" cy="462280"/>
          </a:xfrm>
          <a:prstGeom prst="rect">
            <a:avLst/>
          </a:prstGeom>
          <a:ln w="12700">
            <a:solidFill>
              <a:srgbClr val="E6B91E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100965" marR="92710" algn="ctr">
              <a:lnSpc>
                <a:spcPct val="100000"/>
              </a:lnSpc>
              <a:spcBef>
                <a:spcPts val="350"/>
              </a:spcBef>
            </a:pPr>
            <a:r>
              <a:rPr sz="800" b="1" dirty="0">
                <a:solidFill>
                  <a:srgbClr val="FFFFFF"/>
                </a:solidFill>
                <a:latin typeface="Trebuchet MS"/>
                <a:cs typeface="Trebuchet MS"/>
              </a:rPr>
              <a:t>MİMARLIK</a:t>
            </a:r>
            <a:r>
              <a:rPr sz="800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25" dirty="0">
                <a:solidFill>
                  <a:srgbClr val="FFFFFF"/>
                </a:solidFill>
                <a:latin typeface="Trebuchet MS"/>
                <a:cs typeface="Trebuchet MS"/>
              </a:rPr>
              <a:t>VE </a:t>
            </a:r>
            <a:r>
              <a:rPr sz="800" b="1" spc="-10" dirty="0">
                <a:solidFill>
                  <a:srgbClr val="FFFFFF"/>
                </a:solidFill>
                <a:latin typeface="Trebuchet MS"/>
                <a:cs typeface="Trebuchet MS"/>
              </a:rPr>
              <a:t>TASARIM FAKÜLTESİ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376928" y="4507991"/>
            <a:ext cx="954405" cy="436245"/>
            <a:chOff x="4376928" y="4507991"/>
            <a:chExt cx="954405" cy="43624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76928" y="4507991"/>
              <a:ext cx="954024" cy="4297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43984" y="4529327"/>
              <a:ext cx="850391" cy="4145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23070" y="4528170"/>
              <a:ext cx="861297" cy="33855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423069" y="4528170"/>
            <a:ext cx="861694" cy="339090"/>
          </a:xfrm>
          <a:prstGeom prst="rect">
            <a:avLst/>
          </a:prstGeom>
          <a:ln w="12700">
            <a:solidFill>
              <a:srgbClr val="E6B91E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240029" marR="115570" indent="-116839">
              <a:lnSpc>
                <a:spcPts val="890"/>
              </a:lnSpc>
              <a:spcBef>
                <a:spcPts val="450"/>
              </a:spcBef>
            </a:pPr>
            <a:r>
              <a:rPr sz="800" b="1" dirty="0">
                <a:solidFill>
                  <a:srgbClr val="FFFFFF"/>
                </a:solidFill>
                <a:latin typeface="Trebuchet MS"/>
                <a:cs typeface="Trebuchet MS"/>
              </a:rPr>
              <a:t>KAPALI </a:t>
            </a:r>
            <a:r>
              <a:rPr sz="800" b="1" spc="-20" dirty="0">
                <a:solidFill>
                  <a:srgbClr val="FFFFFF"/>
                </a:solidFill>
                <a:latin typeface="Trebuchet MS"/>
                <a:cs typeface="Trebuchet MS"/>
              </a:rPr>
              <a:t>SPOR </a:t>
            </a:r>
            <a:r>
              <a:rPr sz="800" b="1" spc="-10" dirty="0">
                <a:solidFill>
                  <a:srgbClr val="FFFFFF"/>
                </a:solidFill>
                <a:latin typeface="Trebuchet MS"/>
                <a:cs typeface="Trebuchet MS"/>
              </a:rPr>
              <a:t>SALONU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843528" y="3444240"/>
            <a:ext cx="954405" cy="320040"/>
            <a:chOff x="3843528" y="3444240"/>
            <a:chExt cx="954405" cy="320040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43528" y="3444240"/>
              <a:ext cx="954024" cy="3048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34968" y="3462528"/>
              <a:ext cx="771143" cy="3017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90435" y="3463702"/>
              <a:ext cx="861298" cy="21544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890435" y="3463702"/>
            <a:ext cx="861694" cy="215900"/>
          </a:xfrm>
          <a:prstGeom prst="rect">
            <a:avLst/>
          </a:prstGeom>
          <a:ln w="12700">
            <a:solidFill>
              <a:srgbClr val="E6B91E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147955">
              <a:lnSpc>
                <a:spcPct val="100000"/>
              </a:lnSpc>
              <a:spcBef>
                <a:spcPts val="365"/>
              </a:spcBef>
            </a:pPr>
            <a:r>
              <a:rPr sz="800" b="1" spc="-10" dirty="0">
                <a:solidFill>
                  <a:srgbClr val="FFFFFF"/>
                </a:solidFill>
                <a:latin typeface="Trebuchet MS"/>
                <a:cs typeface="Trebuchet MS"/>
              </a:rPr>
              <a:t>REKTÖRLÜK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013703" y="3377184"/>
            <a:ext cx="954405" cy="320040"/>
            <a:chOff x="6013703" y="3377184"/>
            <a:chExt cx="954405" cy="320040"/>
          </a:xfrm>
        </p:grpSpPr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13703" y="3377184"/>
              <a:ext cx="954024" cy="30784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99047" y="3398520"/>
              <a:ext cx="780288" cy="2987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58944" y="3397441"/>
              <a:ext cx="861297" cy="215444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058945" y="3397441"/>
            <a:ext cx="861694" cy="215900"/>
          </a:xfrm>
          <a:prstGeom prst="rect">
            <a:avLst/>
          </a:prstGeom>
          <a:ln w="12700">
            <a:solidFill>
              <a:srgbClr val="E6B91E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142240">
              <a:lnSpc>
                <a:spcPct val="100000"/>
              </a:lnSpc>
              <a:spcBef>
                <a:spcPts val="360"/>
              </a:spcBef>
            </a:pPr>
            <a:r>
              <a:rPr sz="800" b="1" spc="-10" dirty="0">
                <a:solidFill>
                  <a:srgbClr val="FFFFFF"/>
                </a:solidFill>
                <a:latin typeface="Trebuchet MS"/>
                <a:cs typeface="Trebuchet MS"/>
              </a:rPr>
              <a:t>YEMEKHANE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471415" y="2941320"/>
            <a:ext cx="951230" cy="320040"/>
            <a:chOff x="4471415" y="2941320"/>
            <a:chExt cx="951230" cy="320040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71415" y="2941320"/>
              <a:ext cx="950976" cy="3048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53711" y="2959608"/>
              <a:ext cx="786384" cy="30175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16281" y="2960593"/>
              <a:ext cx="861297" cy="215444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4516281" y="2960593"/>
            <a:ext cx="861694" cy="215900"/>
          </a:xfrm>
          <a:prstGeom prst="rect">
            <a:avLst/>
          </a:prstGeom>
          <a:ln w="12700">
            <a:solidFill>
              <a:srgbClr val="E6B91E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139065">
              <a:lnSpc>
                <a:spcPct val="100000"/>
              </a:lnSpc>
              <a:spcBef>
                <a:spcPts val="365"/>
              </a:spcBef>
            </a:pPr>
            <a:r>
              <a:rPr sz="800" b="1" spc="-10" dirty="0">
                <a:solidFill>
                  <a:srgbClr val="FFFFFF"/>
                </a:solidFill>
                <a:latin typeface="Trebuchet MS"/>
                <a:cs typeface="Trebuchet MS"/>
              </a:rPr>
              <a:t>KÜTÜPHANE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422679" y="313061"/>
            <a:ext cx="3542665" cy="2884805"/>
            <a:chOff x="1422679" y="313061"/>
            <a:chExt cx="3542665" cy="2884805"/>
          </a:xfrm>
        </p:grpSpPr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22679" y="313061"/>
              <a:ext cx="3524250" cy="12954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03576" y="1243584"/>
              <a:ext cx="2261616" cy="195376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743747" y="1259307"/>
              <a:ext cx="2008505" cy="1701800"/>
            </a:xfrm>
            <a:custGeom>
              <a:avLst/>
              <a:gdLst/>
              <a:ahLst/>
              <a:cxnLst/>
              <a:rect l="l" t="t" r="r" b="b"/>
              <a:pathLst>
                <a:path w="2008504" h="1701800">
                  <a:moveTo>
                    <a:pt x="1858589" y="1612448"/>
                  </a:moveTo>
                  <a:lnTo>
                    <a:pt x="1821701" y="1656099"/>
                  </a:lnTo>
                  <a:lnTo>
                    <a:pt x="2007986" y="1701286"/>
                  </a:lnTo>
                  <a:lnTo>
                    <a:pt x="1980619" y="1637541"/>
                  </a:lnTo>
                  <a:lnTo>
                    <a:pt x="1901250" y="1637541"/>
                  </a:lnTo>
                  <a:lnTo>
                    <a:pt x="1890359" y="1636356"/>
                  </a:lnTo>
                  <a:lnTo>
                    <a:pt x="1880415" y="1630892"/>
                  </a:lnTo>
                  <a:lnTo>
                    <a:pt x="1858589" y="1612448"/>
                  </a:lnTo>
                  <a:close/>
                </a:path>
                <a:path w="2008504" h="1701800">
                  <a:moveTo>
                    <a:pt x="1895476" y="1568797"/>
                  </a:moveTo>
                  <a:lnTo>
                    <a:pt x="1858589" y="1612448"/>
                  </a:lnTo>
                  <a:lnTo>
                    <a:pt x="1880415" y="1630892"/>
                  </a:lnTo>
                  <a:lnTo>
                    <a:pt x="1890359" y="1636356"/>
                  </a:lnTo>
                  <a:lnTo>
                    <a:pt x="1901250" y="1637541"/>
                  </a:lnTo>
                  <a:lnTo>
                    <a:pt x="1911789" y="1634556"/>
                  </a:lnTo>
                  <a:lnTo>
                    <a:pt x="1920684" y="1627510"/>
                  </a:lnTo>
                  <a:lnTo>
                    <a:pt x="1926148" y="1617566"/>
                  </a:lnTo>
                  <a:lnTo>
                    <a:pt x="1927333" y="1606676"/>
                  </a:lnTo>
                  <a:lnTo>
                    <a:pt x="1924348" y="1596136"/>
                  </a:lnTo>
                  <a:lnTo>
                    <a:pt x="1917302" y="1587241"/>
                  </a:lnTo>
                  <a:lnTo>
                    <a:pt x="1895476" y="1568797"/>
                  </a:lnTo>
                  <a:close/>
                </a:path>
                <a:path w="2008504" h="1701800">
                  <a:moveTo>
                    <a:pt x="1932364" y="1525146"/>
                  </a:moveTo>
                  <a:lnTo>
                    <a:pt x="1895476" y="1568797"/>
                  </a:lnTo>
                  <a:lnTo>
                    <a:pt x="1917302" y="1587241"/>
                  </a:lnTo>
                  <a:lnTo>
                    <a:pt x="1924348" y="1596136"/>
                  </a:lnTo>
                  <a:lnTo>
                    <a:pt x="1927333" y="1606676"/>
                  </a:lnTo>
                  <a:lnTo>
                    <a:pt x="1926148" y="1617566"/>
                  </a:lnTo>
                  <a:lnTo>
                    <a:pt x="1920684" y="1627510"/>
                  </a:lnTo>
                  <a:lnTo>
                    <a:pt x="1911789" y="1634556"/>
                  </a:lnTo>
                  <a:lnTo>
                    <a:pt x="1901250" y="1637541"/>
                  </a:lnTo>
                  <a:lnTo>
                    <a:pt x="1980619" y="1637541"/>
                  </a:lnTo>
                  <a:lnTo>
                    <a:pt x="1932364" y="1525146"/>
                  </a:lnTo>
                  <a:close/>
                </a:path>
                <a:path w="2008504" h="1701800">
                  <a:moveTo>
                    <a:pt x="26083" y="0"/>
                  </a:moveTo>
                  <a:lnTo>
                    <a:pt x="15543" y="2985"/>
                  </a:lnTo>
                  <a:lnTo>
                    <a:pt x="6649" y="10031"/>
                  </a:lnTo>
                  <a:lnTo>
                    <a:pt x="1185" y="19975"/>
                  </a:lnTo>
                  <a:lnTo>
                    <a:pt x="0" y="30865"/>
                  </a:lnTo>
                  <a:lnTo>
                    <a:pt x="2984" y="41405"/>
                  </a:lnTo>
                  <a:lnTo>
                    <a:pt x="10030" y="50300"/>
                  </a:lnTo>
                  <a:lnTo>
                    <a:pt x="1858589" y="1612448"/>
                  </a:lnTo>
                  <a:lnTo>
                    <a:pt x="1895476" y="1568797"/>
                  </a:lnTo>
                  <a:lnTo>
                    <a:pt x="46918" y="6649"/>
                  </a:lnTo>
                  <a:lnTo>
                    <a:pt x="36973" y="1184"/>
                  </a:lnTo>
                  <a:lnTo>
                    <a:pt x="26083" y="0"/>
                  </a:lnTo>
                  <a:close/>
                </a:path>
              </a:pathLst>
            </a:custGeom>
            <a:solidFill>
              <a:srgbClr val="C42F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6278879" y="3425952"/>
            <a:ext cx="4155440" cy="2694940"/>
            <a:chOff x="6278879" y="3425952"/>
            <a:chExt cx="4155440" cy="2694940"/>
          </a:xfrm>
        </p:grpSpPr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126941" y="3929830"/>
              <a:ext cx="3307237" cy="219104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78879" y="3425952"/>
              <a:ext cx="1499616" cy="129235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489594" y="3612885"/>
              <a:ext cx="1249045" cy="1041400"/>
            </a:xfrm>
            <a:custGeom>
              <a:avLst/>
              <a:gdLst/>
              <a:ahLst/>
              <a:cxnLst/>
              <a:rect l="l" t="t" r="r" b="b"/>
              <a:pathLst>
                <a:path w="1249045" h="1041400">
                  <a:moveTo>
                    <a:pt x="150166" y="87530"/>
                  </a:moveTo>
                  <a:lnTo>
                    <a:pt x="113660" y="131502"/>
                  </a:lnTo>
                  <a:lnTo>
                    <a:pt x="1201799" y="1034887"/>
                  </a:lnTo>
                  <a:lnTo>
                    <a:pt x="1211791" y="1040264"/>
                  </a:lnTo>
                  <a:lnTo>
                    <a:pt x="1222692" y="1041355"/>
                  </a:lnTo>
                  <a:lnTo>
                    <a:pt x="1233205" y="1038278"/>
                  </a:lnTo>
                  <a:lnTo>
                    <a:pt x="1242038" y="1031154"/>
                  </a:lnTo>
                  <a:lnTo>
                    <a:pt x="1247415" y="1021162"/>
                  </a:lnTo>
                  <a:lnTo>
                    <a:pt x="1248505" y="1010262"/>
                  </a:lnTo>
                  <a:lnTo>
                    <a:pt x="1245428" y="999749"/>
                  </a:lnTo>
                  <a:lnTo>
                    <a:pt x="1238305" y="990916"/>
                  </a:lnTo>
                  <a:lnTo>
                    <a:pt x="150166" y="87530"/>
                  </a:lnTo>
                  <a:close/>
                </a:path>
                <a:path w="1249045" h="1041400">
                  <a:moveTo>
                    <a:pt x="0" y="0"/>
                  </a:moveTo>
                  <a:lnTo>
                    <a:pt x="77155" y="175473"/>
                  </a:lnTo>
                  <a:lnTo>
                    <a:pt x="113660" y="131502"/>
                  </a:lnTo>
                  <a:lnTo>
                    <a:pt x="91674" y="113249"/>
                  </a:lnTo>
                  <a:lnTo>
                    <a:pt x="84551" y="104416"/>
                  </a:lnTo>
                  <a:lnTo>
                    <a:pt x="81474" y="93903"/>
                  </a:lnTo>
                  <a:lnTo>
                    <a:pt x="82565" y="83003"/>
                  </a:lnTo>
                  <a:lnTo>
                    <a:pt x="87942" y="73011"/>
                  </a:lnTo>
                  <a:lnTo>
                    <a:pt x="96775" y="65887"/>
                  </a:lnTo>
                  <a:lnTo>
                    <a:pt x="107288" y="62810"/>
                  </a:lnTo>
                  <a:lnTo>
                    <a:pt x="170689" y="62810"/>
                  </a:lnTo>
                  <a:lnTo>
                    <a:pt x="186672" y="43559"/>
                  </a:lnTo>
                  <a:lnTo>
                    <a:pt x="0" y="0"/>
                  </a:lnTo>
                  <a:close/>
                </a:path>
                <a:path w="1249045" h="1041400">
                  <a:moveTo>
                    <a:pt x="107288" y="62810"/>
                  </a:moveTo>
                  <a:lnTo>
                    <a:pt x="96775" y="65887"/>
                  </a:lnTo>
                  <a:lnTo>
                    <a:pt x="87942" y="73011"/>
                  </a:lnTo>
                  <a:lnTo>
                    <a:pt x="82565" y="83003"/>
                  </a:lnTo>
                  <a:lnTo>
                    <a:pt x="81474" y="93903"/>
                  </a:lnTo>
                  <a:lnTo>
                    <a:pt x="84551" y="104416"/>
                  </a:lnTo>
                  <a:lnTo>
                    <a:pt x="91674" y="113249"/>
                  </a:lnTo>
                  <a:lnTo>
                    <a:pt x="113660" y="131502"/>
                  </a:lnTo>
                  <a:lnTo>
                    <a:pt x="150166" y="87530"/>
                  </a:lnTo>
                  <a:lnTo>
                    <a:pt x="128181" y="69278"/>
                  </a:lnTo>
                  <a:lnTo>
                    <a:pt x="118188" y="63901"/>
                  </a:lnTo>
                  <a:lnTo>
                    <a:pt x="107288" y="62810"/>
                  </a:lnTo>
                  <a:close/>
                </a:path>
                <a:path w="1249045" h="1041400">
                  <a:moveTo>
                    <a:pt x="170689" y="62810"/>
                  </a:moveTo>
                  <a:lnTo>
                    <a:pt x="107288" y="62810"/>
                  </a:lnTo>
                  <a:lnTo>
                    <a:pt x="118188" y="63901"/>
                  </a:lnTo>
                  <a:lnTo>
                    <a:pt x="128181" y="69278"/>
                  </a:lnTo>
                  <a:lnTo>
                    <a:pt x="150166" y="87530"/>
                  </a:lnTo>
                  <a:lnTo>
                    <a:pt x="170689" y="62810"/>
                  </a:lnTo>
                  <a:close/>
                </a:path>
              </a:pathLst>
            </a:custGeom>
            <a:solidFill>
              <a:srgbClr val="C42F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57374" y="298739"/>
            <a:ext cx="854879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6745" algn="l"/>
              </a:tabLst>
            </a:pPr>
            <a:r>
              <a:rPr sz="3200" b="1" spc="-10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Mimarlık</a:t>
            </a:r>
            <a:r>
              <a:rPr sz="3200" b="1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ve</a:t>
            </a:r>
            <a:r>
              <a:rPr sz="3200" b="1" spc="-185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35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Tasarım</a:t>
            </a:r>
            <a:r>
              <a:rPr sz="3200" b="1" spc="-114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10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Fakültesi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7374" y="1600200"/>
            <a:ext cx="8362712" cy="166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b="1" dirty="0"/>
              <a:t>Mimarlık Bölümü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b="1" dirty="0"/>
              <a:t>Peyzaj Mimarlığı Bölümü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b="1" dirty="0"/>
              <a:t>Şehir ve Bölge Planlama Bölümü</a:t>
            </a:r>
            <a:endParaRPr lang="en-US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79838" y="298739"/>
            <a:ext cx="854879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6745" algn="l"/>
              </a:tabLst>
            </a:pPr>
            <a:r>
              <a:rPr lang="tr-TR" sz="3200" b="1" spc="-10" dirty="0">
                <a:latin typeface="Arial" panose="020B0604020202020204" pitchFamily="34" charset="0"/>
                <a:cs typeface="Arial" panose="020B0604020202020204" pitchFamily="34" charset="0"/>
              </a:rPr>
              <a:t>Üniversitemiz Kalite ve Akreditasyon Süreci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432437"/>
            <a:ext cx="9769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err="1"/>
              <a:t>Üniversitemiz</a:t>
            </a:r>
            <a:r>
              <a:rPr lang="en-US" dirty="0"/>
              <a:t>, 27 Nisan 2022 </a:t>
            </a:r>
            <a:r>
              <a:rPr lang="en-US" dirty="0" err="1"/>
              <a:t>tarihli</a:t>
            </a:r>
            <a:r>
              <a:rPr lang="en-US" dirty="0"/>
              <a:t> </a:t>
            </a:r>
            <a:r>
              <a:rPr lang="en-US" dirty="0" err="1"/>
              <a:t>Yükseköğretim</a:t>
            </a:r>
            <a:r>
              <a:rPr lang="en-US" dirty="0"/>
              <a:t> </a:t>
            </a:r>
            <a:r>
              <a:rPr lang="en-US" dirty="0" err="1"/>
              <a:t>Kalite</a:t>
            </a:r>
            <a:r>
              <a:rPr lang="en-US" dirty="0"/>
              <a:t> </a:t>
            </a:r>
            <a:r>
              <a:rPr lang="en-US" dirty="0" err="1"/>
              <a:t>Kurulu</a:t>
            </a:r>
            <a:r>
              <a:rPr lang="en-US" dirty="0"/>
              <a:t> </a:t>
            </a:r>
            <a:r>
              <a:rPr lang="en-US" dirty="0" err="1"/>
              <a:t>toplantısında</a:t>
            </a:r>
            <a:r>
              <a:rPr lang="en-US" dirty="0"/>
              <a:t> </a:t>
            </a:r>
            <a:r>
              <a:rPr lang="en-US" dirty="0" err="1"/>
              <a:t>alınan</a:t>
            </a:r>
            <a:r>
              <a:rPr lang="en-US" dirty="0"/>
              <a:t> </a:t>
            </a:r>
            <a:r>
              <a:rPr lang="en-US" dirty="0" err="1"/>
              <a:t>karara</a:t>
            </a:r>
            <a:r>
              <a:rPr lang="en-US" dirty="0"/>
              <a:t> </a:t>
            </a:r>
            <a:r>
              <a:rPr lang="en-US" dirty="0" err="1"/>
              <a:t>istinaden</a:t>
            </a:r>
            <a:r>
              <a:rPr lang="en-US" dirty="0"/>
              <a:t> </a:t>
            </a:r>
            <a:r>
              <a:rPr lang="en-US" dirty="0" err="1"/>
              <a:t>Kurumsal</a:t>
            </a:r>
            <a:r>
              <a:rPr lang="en-US" dirty="0"/>
              <a:t> </a:t>
            </a:r>
            <a:r>
              <a:rPr lang="en-US" dirty="0" err="1"/>
              <a:t>Akreditasyon</a:t>
            </a:r>
            <a:r>
              <a:rPr lang="en-US" dirty="0"/>
              <a:t> </a:t>
            </a:r>
            <a:r>
              <a:rPr lang="en-US" dirty="0" err="1"/>
              <a:t>almaya</a:t>
            </a:r>
            <a:r>
              <a:rPr lang="en-US" dirty="0"/>
              <a:t> </a:t>
            </a:r>
            <a:r>
              <a:rPr lang="en-US" dirty="0" err="1"/>
              <a:t>layık</a:t>
            </a:r>
            <a:r>
              <a:rPr lang="en-US" dirty="0"/>
              <a:t> </a:t>
            </a:r>
            <a:r>
              <a:rPr lang="en-US" dirty="0" err="1"/>
              <a:t>görüldü</a:t>
            </a:r>
            <a:r>
              <a:rPr lang="en-US" dirty="0"/>
              <a:t>.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5"/>
          <a:stretch/>
        </p:blipFill>
        <p:spPr>
          <a:xfrm>
            <a:off x="0" y="2981925"/>
            <a:ext cx="12208033" cy="387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52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79838" y="298739"/>
            <a:ext cx="854879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6745" algn="l"/>
              </a:tabLst>
            </a:pPr>
            <a:r>
              <a:rPr lang="tr-TR" sz="3200" b="1" spc="-10" dirty="0">
                <a:latin typeface="Arial" panose="020B0604020202020204" pitchFamily="34" charset="0"/>
                <a:cs typeface="Arial" panose="020B0604020202020204" pitchFamily="34" charset="0"/>
              </a:rPr>
              <a:t>Kalite Güvencesi ve Akreditasyon Nedir?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432437"/>
            <a:ext cx="976916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83B330"/>
                </a:solidFill>
              </a:rPr>
              <a:t> </a:t>
            </a:r>
            <a:r>
              <a:rPr lang="en-US" b="1" u="sng" dirty="0" err="1">
                <a:solidFill>
                  <a:srgbClr val="83B330"/>
                </a:solidFill>
              </a:rPr>
              <a:t>Kalite</a:t>
            </a:r>
            <a:r>
              <a:rPr lang="en-US" b="1" u="sng" dirty="0">
                <a:solidFill>
                  <a:srgbClr val="83B330"/>
                </a:solidFill>
              </a:rPr>
              <a:t> </a:t>
            </a:r>
            <a:r>
              <a:rPr lang="en-US" b="1" u="sng" dirty="0" err="1">
                <a:solidFill>
                  <a:srgbClr val="83B330"/>
                </a:solidFill>
              </a:rPr>
              <a:t>Güvencesi</a:t>
            </a:r>
            <a:r>
              <a:rPr lang="en-US" b="1" u="sng" dirty="0">
                <a:solidFill>
                  <a:srgbClr val="83B330"/>
                </a:solidFill>
              </a:rPr>
              <a:t>:</a:t>
            </a:r>
            <a:r>
              <a:rPr lang="en-US" b="1" dirty="0">
                <a:solidFill>
                  <a:srgbClr val="83B330"/>
                </a:solidFill>
              </a:rPr>
              <a:t> </a:t>
            </a:r>
            <a:r>
              <a:rPr lang="en-US" dirty="0" err="1"/>
              <a:t>Üniversitenin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programların</a:t>
            </a:r>
            <a:r>
              <a:rPr lang="en-US" dirty="0"/>
              <a:t> </a:t>
            </a:r>
            <a:r>
              <a:rPr lang="en-US" dirty="0" err="1"/>
              <a:t>iç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dış</a:t>
            </a:r>
            <a:r>
              <a:rPr lang="en-US" dirty="0"/>
              <a:t> </a:t>
            </a:r>
            <a:r>
              <a:rPr lang="en-US" dirty="0" err="1"/>
              <a:t>kalite</a:t>
            </a:r>
            <a:r>
              <a:rPr lang="en-US" dirty="0"/>
              <a:t> </a:t>
            </a:r>
            <a:r>
              <a:rPr lang="en-US" dirty="0" err="1"/>
              <a:t>standartları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uyumlu</a:t>
            </a:r>
            <a:r>
              <a:rPr lang="en-US" dirty="0"/>
              <a:t> </a:t>
            </a:r>
            <a:r>
              <a:rPr lang="en-US" dirty="0" err="1"/>
              <a:t>kalite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performans</a:t>
            </a:r>
            <a:r>
              <a:rPr lang="en-US" dirty="0"/>
              <a:t> </a:t>
            </a:r>
            <a:r>
              <a:rPr lang="en-US" dirty="0" err="1"/>
              <a:t>süreçlerini</a:t>
            </a:r>
            <a:r>
              <a:rPr lang="en-US" dirty="0"/>
              <a:t> tam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yerine</a:t>
            </a:r>
            <a:r>
              <a:rPr lang="en-US" dirty="0"/>
              <a:t> </a:t>
            </a:r>
            <a:r>
              <a:rPr lang="en-US" dirty="0" err="1"/>
              <a:t>getirdiğine</a:t>
            </a:r>
            <a:r>
              <a:rPr lang="en-US" dirty="0"/>
              <a:t> </a:t>
            </a:r>
            <a:r>
              <a:rPr lang="en-US" dirty="0" err="1"/>
              <a:t>dair</a:t>
            </a:r>
            <a:r>
              <a:rPr lang="en-US" dirty="0"/>
              <a:t> </a:t>
            </a:r>
            <a:r>
              <a:rPr lang="en-US" dirty="0" err="1"/>
              <a:t>güvence</a:t>
            </a:r>
            <a:r>
              <a:rPr lang="en-US" dirty="0"/>
              <a:t> </a:t>
            </a:r>
            <a:r>
              <a:rPr lang="en-US" dirty="0" err="1"/>
              <a:t>sağlayabilmek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yapılan</a:t>
            </a:r>
            <a:r>
              <a:rPr lang="en-US" dirty="0"/>
              <a:t> </a:t>
            </a:r>
            <a:r>
              <a:rPr lang="en-US" dirty="0" err="1"/>
              <a:t>tüm</a:t>
            </a:r>
            <a:r>
              <a:rPr lang="en-US" dirty="0"/>
              <a:t> </a:t>
            </a:r>
            <a:r>
              <a:rPr lang="en-US" dirty="0" err="1"/>
              <a:t>planlı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sistemli</a:t>
            </a:r>
            <a:r>
              <a:rPr lang="en-US" dirty="0"/>
              <a:t> </a:t>
            </a:r>
            <a:r>
              <a:rPr lang="en-US" dirty="0" err="1"/>
              <a:t>çalışmaları</a:t>
            </a:r>
            <a:endParaRPr lang="tr-T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u="sng" dirty="0" err="1">
                <a:solidFill>
                  <a:srgbClr val="83B330"/>
                </a:solidFill>
              </a:rPr>
              <a:t>Akreditasyon</a:t>
            </a:r>
            <a:r>
              <a:rPr lang="en-US" b="1" u="sng" dirty="0">
                <a:solidFill>
                  <a:srgbClr val="83B330"/>
                </a:solidFill>
              </a:rPr>
              <a:t>:</a:t>
            </a:r>
            <a:r>
              <a:rPr lang="en-US" b="1" dirty="0">
                <a:solidFill>
                  <a:srgbClr val="83B330"/>
                </a:solidFill>
              </a:rPr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dış</a:t>
            </a:r>
            <a:r>
              <a:rPr lang="en-US" dirty="0"/>
              <a:t> </a:t>
            </a:r>
            <a:r>
              <a:rPr lang="en-US" dirty="0" err="1"/>
              <a:t>değerlendirici</a:t>
            </a:r>
            <a:r>
              <a:rPr lang="en-US" dirty="0"/>
              <a:t> </a:t>
            </a:r>
            <a:r>
              <a:rPr lang="en-US" dirty="0" err="1"/>
              <a:t>kurum</a:t>
            </a:r>
            <a:r>
              <a:rPr lang="en-US" dirty="0"/>
              <a:t> </a:t>
            </a:r>
            <a:r>
              <a:rPr lang="en-US" dirty="0" err="1"/>
              <a:t>tarafından</a:t>
            </a:r>
            <a:r>
              <a:rPr lang="en-US" dirty="0"/>
              <a:t> </a:t>
            </a:r>
            <a:r>
              <a:rPr lang="en-US" dirty="0" err="1"/>
              <a:t>belirli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alanda</a:t>
            </a:r>
            <a:r>
              <a:rPr lang="en-US" dirty="0"/>
              <a:t> </a:t>
            </a:r>
            <a:r>
              <a:rPr lang="en-US" dirty="0" err="1"/>
              <a:t>önceden</a:t>
            </a:r>
            <a:r>
              <a:rPr lang="en-US" dirty="0"/>
              <a:t> </a:t>
            </a:r>
            <a:r>
              <a:rPr lang="en-US" dirty="0" err="1"/>
              <a:t>belirlenmiş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alana</a:t>
            </a:r>
            <a:r>
              <a:rPr lang="en-US" dirty="0"/>
              <a:t> </a:t>
            </a:r>
            <a:r>
              <a:rPr lang="en-US" dirty="0" err="1"/>
              <a:t>özgü</a:t>
            </a:r>
            <a:r>
              <a:rPr lang="en-US" dirty="0"/>
              <a:t> </a:t>
            </a:r>
            <a:r>
              <a:rPr lang="en-US" dirty="0" err="1"/>
              <a:t>standartların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yükseköğretim</a:t>
            </a:r>
            <a:r>
              <a:rPr lang="en-US" dirty="0"/>
              <a:t> </a:t>
            </a:r>
            <a:r>
              <a:rPr lang="en-US" dirty="0" err="1"/>
              <a:t>programı</a:t>
            </a:r>
            <a:r>
              <a:rPr lang="en-US" dirty="0"/>
              <a:t> </a:t>
            </a:r>
            <a:r>
              <a:rPr lang="en-US" dirty="0" err="1"/>
              <a:t>tarafından</a:t>
            </a:r>
            <a:r>
              <a:rPr lang="en-US" dirty="0"/>
              <a:t> </a:t>
            </a:r>
            <a:r>
              <a:rPr lang="en-US" dirty="0" err="1"/>
              <a:t>karşılanıp</a:t>
            </a:r>
            <a:r>
              <a:rPr lang="en-US" dirty="0"/>
              <a:t> </a:t>
            </a:r>
            <a:r>
              <a:rPr lang="en-US" dirty="0" err="1"/>
              <a:t>karşılanmadığını</a:t>
            </a:r>
            <a:r>
              <a:rPr lang="en-US" dirty="0"/>
              <a:t> </a:t>
            </a:r>
            <a:r>
              <a:rPr lang="en-US" dirty="0" err="1"/>
              <a:t>ölçen</a:t>
            </a:r>
            <a:r>
              <a:rPr lang="en-US" dirty="0"/>
              <a:t> </a:t>
            </a:r>
            <a:r>
              <a:rPr lang="en-US" dirty="0" err="1"/>
              <a:t>değerlendirme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dış</a:t>
            </a:r>
            <a:r>
              <a:rPr lang="en-US" dirty="0"/>
              <a:t> </a:t>
            </a:r>
            <a:r>
              <a:rPr lang="en-US" dirty="0" err="1"/>
              <a:t>kalite</a:t>
            </a:r>
            <a:r>
              <a:rPr lang="en-US" dirty="0"/>
              <a:t> </a:t>
            </a:r>
            <a:r>
              <a:rPr lang="en-US" dirty="0" err="1"/>
              <a:t>güvence</a:t>
            </a:r>
            <a:r>
              <a:rPr lang="en-US" dirty="0"/>
              <a:t> </a:t>
            </a:r>
            <a:r>
              <a:rPr lang="en-US" dirty="0" err="1"/>
              <a:t>sürecini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9614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79838" y="298739"/>
            <a:ext cx="10912162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6745" algn="l"/>
              </a:tabLst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Öğrenciler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Yükseköğretimde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Kalite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Güvencesi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Süreçlerine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Nasıl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Katılabilirler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tr-T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65" y="1380813"/>
            <a:ext cx="9794754" cy="549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72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79838" y="298739"/>
            <a:ext cx="1091216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6745" algn="l"/>
              </a:tabLst>
            </a:pPr>
            <a:r>
              <a:rPr lang="tr-TR" sz="3200" b="1" spc="-10" dirty="0">
                <a:latin typeface="Arial" panose="020B0604020202020204" pitchFamily="34" charset="0"/>
                <a:cs typeface="Arial" panose="020B0604020202020204" pitchFamily="34" charset="0"/>
              </a:rPr>
              <a:t>YÖKAK Öğrenci Komisyonu</a:t>
            </a:r>
            <a:endParaRPr lang="tr-T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620" y="1419423"/>
            <a:ext cx="95751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Yükseköğretim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Kalite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Kurulu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(YÖKAK)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Öğrenci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Komisyonu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Ekim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2019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tarihinde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YÖKAK’ın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aldığı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karar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doğrultusunda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yükseköğretim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alanında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kalite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kültürünün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yaygınlaştırılması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kalite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süreçlerinin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içselleştirilmesi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öğrencilerin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kalite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güvencesi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sistemine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katılımlarının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artırılması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birlikte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ulusal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uluslararası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düzeyde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çalışmalar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yürütmek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amacıyla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oluşturulmuştur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223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79838" y="298739"/>
            <a:ext cx="1091216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6745" algn="l"/>
              </a:tabLst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Kalite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Elçisi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Kimdir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tr-T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2644" y="1601808"/>
            <a:ext cx="63869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YÖKAK’ın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misyon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hedefleri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doğrultusunda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yükseköğretimde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kalite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güvencesi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süreçlerine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öğrenci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katılımını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kalite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kültürünü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yaygınlaştırmayı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sağlamak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üzere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çalışmalar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yürüten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yükseköğretim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öğrencisidir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KEP’e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YÖKAK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tarafından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sayfasında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ilan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edilen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başvuru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tarihinde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herhangi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yükseköğretim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kurumunun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ön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lisans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lisans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lisansüstü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programına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kayıtlı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öğrenime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aktif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şekilde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devam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öğrenciler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başvurabilir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4" t="18519" r="10416" b="7407"/>
          <a:stretch/>
        </p:blipFill>
        <p:spPr>
          <a:xfrm>
            <a:off x="7848600" y="1094740"/>
            <a:ext cx="1371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52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0" name="object 5"/>
          <p:cNvSpPr txBox="1">
            <a:spLocks noGrp="1"/>
          </p:cNvSpPr>
          <p:nvPr>
            <p:ph type="title"/>
          </p:nvPr>
        </p:nvSpPr>
        <p:spPr>
          <a:xfrm>
            <a:off x="1420368" y="85592"/>
            <a:ext cx="9738360" cy="58221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122045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Üniversitemizin</a:t>
            </a:r>
            <a:r>
              <a:rPr sz="3200" b="1" spc="-5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Hiyerarşik</a:t>
            </a:r>
            <a:r>
              <a:rPr sz="3200" b="1" spc="-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4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Yapısı</a:t>
            </a:r>
            <a:endParaRPr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64345" y="717125"/>
            <a:ext cx="11785906" cy="6082958"/>
            <a:chOff x="764345" y="717125"/>
            <a:chExt cx="11785906" cy="6082958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1960043" y="2419925"/>
              <a:ext cx="39147" cy="2533075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6" name="object 6"/>
            <p:cNvGrpSpPr/>
            <p:nvPr/>
          </p:nvGrpSpPr>
          <p:grpSpPr>
            <a:xfrm>
              <a:off x="5138927" y="762000"/>
              <a:ext cx="1725168" cy="677194"/>
              <a:chOff x="5138927" y="1038829"/>
              <a:chExt cx="1725168" cy="677194"/>
            </a:xfrm>
          </p:grpSpPr>
          <p:pic>
            <p:nvPicPr>
              <p:cNvPr id="10" name="object 10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38927" y="1038829"/>
                <a:ext cx="1725168" cy="661415"/>
              </a:xfrm>
              <a:prstGeom prst="rect">
                <a:avLst/>
              </a:prstGeom>
            </p:spPr>
          </p:pic>
          <p:pic>
            <p:nvPicPr>
              <p:cNvPr id="11" name="object 1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599176" y="1191768"/>
                <a:ext cx="807720" cy="524255"/>
              </a:xfrm>
              <a:prstGeom prst="rect">
                <a:avLst/>
              </a:prstGeom>
            </p:spPr>
          </p:pic>
          <p:pic>
            <p:nvPicPr>
              <p:cNvPr id="12" name="object 12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180041" y="1038829"/>
                <a:ext cx="1645601" cy="582124"/>
              </a:xfrm>
              <a:prstGeom prst="rect">
                <a:avLst/>
              </a:prstGeom>
            </p:spPr>
          </p:pic>
        </p:grpSp>
        <p:sp>
          <p:nvSpPr>
            <p:cNvPr id="14" name="object 14"/>
            <p:cNvSpPr txBox="1"/>
            <p:nvPr/>
          </p:nvSpPr>
          <p:spPr>
            <a:xfrm>
              <a:off x="4803268" y="717125"/>
              <a:ext cx="2467444" cy="564898"/>
            </a:xfrm>
            <a:prstGeom prst="rect">
              <a:avLst/>
            </a:prstGeom>
          </p:spPr>
          <p:txBody>
            <a:bodyPr vert="horz" wrap="square" lIns="0" tIns="71755" rIns="0" bIns="0" rtlCol="0">
              <a:spAutoFit/>
            </a:bodyPr>
            <a:lstStyle/>
            <a:p>
              <a:pPr marL="588010" marR="527050" indent="-53975" algn="ctr">
                <a:spcBef>
                  <a:spcPts val="565"/>
                </a:spcBef>
              </a:pP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Üniversite (Rektör)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object 15"/>
            <p:cNvGrpSpPr/>
            <p:nvPr/>
          </p:nvGrpSpPr>
          <p:grpSpPr>
            <a:xfrm>
              <a:off x="1078243" y="1813503"/>
              <a:ext cx="1733495" cy="661670"/>
              <a:chOff x="1722120" y="2212848"/>
              <a:chExt cx="1722120" cy="661670"/>
            </a:xfrm>
          </p:grpSpPr>
          <p:pic>
            <p:nvPicPr>
              <p:cNvPr id="16" name="object 1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22120" y="2212848"/>
                <a:ext cx="1722120" cy="661415"/>
              </a:xfrm>
              <a:prstGeom prst="rect">
                <a:avLst/>
              </a:prstGeom>
            </p:spPr>
          </p:pic>
          <p:pic>
            <p:nvPicPr>
              <p:cNvPr id="17" name="object 1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176272" y="2295144"/>
                <a:ext cx="813815" cy="524255"/>
              </a:xfrm>
              <a:prstGeom prst="rect">
                <a:avLst/>
              </a:prstGeom>
            </p:spPr>
          </p:pic>
          <p:pic>
            <p:nvPicPr>
              <p:cNvPr id="18" name="object 18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60518" y="2227351"/>
                <a:ext cx="1645601" cy="582124"/>
              </a:xfrm>
              <a:prstGeom prst="rect">
                <a:avLst/>
              </a:prstGeom>
            </p:spPr>
          </p:pic>
        </p:grpSp>
        <p:sp>
          <p:nvSpPr>
            <p:cNvPr id="19" name="object 19"/>
            <p:cNvSpPr txBox="1"/>
            <p:nvPr/>
          </p:nvSpPr>
          <p:spPr>
            <a:xfrm>
              <a:off x="1443154" y="1858684"/>
              <a:ext cx="1071446" cy="50526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80010" marR="5080" indent="-67945" algn="ctr">
                <a:spcBef>
                  <a:spcPts val="100"/>
                </a:spcBef>
              </a:pPr>
              <a:r>
                <a:rPr sz="1600" spc="-1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Fakülteler</a:t>
              </a: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sz="1600" spc="-1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Dekan</a:t>
              </a: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object 24"/>
            <p:cNvGrpSpPr/>
            <p:nvPr/>
          </p:nvGrpSpPr>
          <p:grpSpPr>
            <a:xfrm>
              <a:off x="3947159" y="1813503"/>
              <a:ext cx="1725295" cy="661670"/>
              <a:chOff x="3947159" y="2212848"/>
              <a:chExt cx="1725295" cy="661670"/>
            </a:xfrm>
          </p:grpSpPr>
          <p:pic>
            <p:nvPicPr>
              <p:cNvPr id="25" name="object 25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947159" y="2212848"/>
                <a:ext cx="1725167" cy="661415"/>
              </a:xfrm>
              <a:prstGeom prst="rect">
                <a:avLst/>
              </a:prstGeom>
            </p:spPr>
          </p:pic>
          <p:pic>
            <p:nvPicPr>
              <p:cNvPr id="26" name="object 26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300727" y="2295144"/>
                <a:ext cx="1014984" cy="524255"/>
              </a:xfrm>
              <a:prstGeom prst="rect">
                <a:avLst/>
              </a:prstGeom>
            </p:spPr>
          </p:pic>
          <p:pic>
            <p:nvPicPr>
              <p:cNvPr id="27" name="object 27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986124" y="2227351"/>
                <a:ext cx="1645601" cy="582124"/>
              </a:xfrm>
              <a:prstGeom prst="rect">
                <a:avLst/>
              </a:prstGeom>
            </p:spPr>
          </p:pic>
        </p:grpSp>
        <p:sp>
          <p:nvSpPr>
            <p:cNvPr id="28" name="object 28"/>
            <p:cNvSpPr txBox="1"/>
            <p:nvPr/>
          </p:nvSpPr>
          <p:spPr>
            <a:xfrm>
              <a:off x="4113922" y="1861046"/>
              <a:ext cx="1428866" cy="51809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82880" marR="5080" indent="-170815" algn="ctr">
                <a:spcBef>
                  <a:spcPts val="100"/>
                </a:spcBef>
              </a:pPr>
              <a:r>
                <a:rPr sz="1600" spc="-1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Yüksekokulla</a:t>
              </a:r>
              <a:r>
                <a:rPr lang="tr-TR"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  <a:p>
              <a:pPr marL="182880" marR="5080" indent="-170815" algn="ctr">
                <a:spcBef>
                  <a:spcPts val="100"/>
                </a:spcBef>
              </a:pPr>
              <a:r>
                <a:rPr lang="tr-TR"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sz="1600" spc="-1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Müdür</a:t>
              </a: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object 29"/>
            <p:cNvGrpSpPr/>
            <p:nvPr/>
          </p:nvGrpSpPr>
          <p:grpSpPr>
            <a:xfrm>
              <a:off x="6617207" y="1813503"/>
              <a:ext cx="1725168" cy="661415"/>
              <a:chOff x="6617207" y="2212848"/>
              <a:chExt cx="1725168" cy="661415"/>
            </a:xfrm>
          </p:grpSpPr>
          <p:pic>
            <p:nvPicPr>
              <p:cNvPr id="30" name="object 30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617207" y="2212848"/>
                <a:ext cx="1725168" cy="661415"/>
              </a:xfrm>
              <a:prstGeom prst="rect">
                <a:avLst/>
              </a:prstGeom>
            </p:spPr>
          </p:pic>
          <p:pic>
            <p:nvPicPr>
              <p:cNvPr id="31" name="object 31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7086599" y="2295144"/>
                <a:ext cx="789431" cy="524255"/>
              </a:xfrm>
              <a:prstGeom prst="rect">
                <a:avLst/>
              </a:prstGeom>
            </p:spPr>
          </p:pic>
          <p:pic>
            <p:nvPicPr>
              <p:cNvPr id="32" name="object 32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657813" y="2227351"/>
                <a:ext cx="1645601" cy="582124"/>
              </a:xfrm>
              <a:prstGeom prst="rect">
                <a:avLst/>
              </a:prstGeom>
            </p:spPr>
          </p:pic>
        </p:grpSp>
        <p:sp>
          <p:nvSpPr>
            <p:cNvPr id="33" name="object 33"/>
            <p:cNvSpPr txBox="1"/>
            <p:nvPr/>
          </p:nvSpPr>
          <p:spPr>
            <a:xfrm>
              <a:off x="6972475" y="1840935"/>
              <a:ext cx="1054321" cy="50526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0485" marR="5080" indent="-58419" algn="ctr">
                <a:spcBef>
                  <a:spcPts val="100"/>
                </a:spcBef>
              </a:pP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Merkezler (Müdür)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object 34"/>
            <p:cNvGrpSpPr/>
            <p:nvPr/>
          </p:nvGrpSpPr>
          <p:grpSpPr>
            <a:xfrm>
              <a:off x="9287256" y="1827091"/>
              <a:ext cx="1725295" cy="661670"/>
              <a:chOff x="9238488" y="2212848"/>
              <a:chExt cx="1725295" cy="661670"/>
            </a:xfrm>
          </p:grpSpPr>
          <p:pic>
            <p:nvPicPr>
              <p:cNvPr id="35" name="object 35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9238488" y="2212848"/>
                <a:ext cx="1725168" cy="661415"/>
              </a:xfrm>
              <a:prstGeom prst="rect">
                <a:avLst/>
              </a:prstGeom>
            </p:spPr>
          </p:pic>
          <p:pic>
            <p:nvPicPr>
              <p:cNvPr id="36" name="object 36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9765792" y="2295144"/>
                <a:ext cx="673607" cy="524255"/>
              </a:xfrm>
              <a:prstGeom prst="rect">
                <a:avLst/>
              </a:prstGeom>
            </p:spPr>
          </p:pic>
          <p:pic>
            <p:nvPicPr>
              <p:cNvPr id="37" name="object 37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9278413" y="2227351"/>
                <a:ext cx="1645599" cy="582124"/>
              </a:xfrm>
              <a:prstGeom prst="rect">
                <a:avLst/>
              </a:prstGeom>
            </p:spPr>
          </p:pic>
        </p:grpSp>
        <p:sp>
          <p:nvSpPr>
            <p:cNvPr id="38" name="object 38"/>
            <p:cNvSpPr txBox="1"/>
            <p:nvPr/>
          </p:nvSpPr>
          <p:spPr>
            <a:xfrm>
              <a:off x="9581752" y="1861046"/>
              <a:ext cx="1136175" cy="50526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23495" algn="ctr">
                <a:spcBef>
                  <a:spcPts val="100"/>
                </a:spcBef>
              </a:pP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Enstitü (Müdür)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38927" y="2659575"/>
              <a:ext cx="2028743" cy="199204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788427" y="4554310"/>
              <a:ext cx="1586649" cy="1575691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4395338" y="4679259"/>
              <a:ext cx="3480692" cy="5836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862733" y="6211310"/>
              <a:ext cx="3432167" cy="5836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7862733" y="5262930"/>
              <a:ext cx="0" cy="948379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bject 12"/>
            <p:cNvSpPr txBox="1"/>
            <p:nvPr/>
          </p:nvSpPr>
          <p:spPr>
            <a:xfrm>
              <a:off x="3211486" y="4668222"/>
              <a:ext cx="5883623" cy="606576"/>
            </a:xfrm>
            <a:prstGeom prst="rect">
              <a:avLst/>
            </a:prstGeom>
          </p:spPr>
          <p:txBody>
            <a:bodyPr vert="horz" wrap="square" lIns="0" tIns="5715" rIns="0" bIns="0" rtlCol="0">
              <a:spAutoFit/>
            </a:bodyPr>
            <a:lstStyle/>
            <a:p>
              <a:pPr marL="1784350" marR="1265555" indent="-510540" algn="ctr">
                <a:lnSpc>
                  <a:spcPct val="121500"/>
                </a:lnSpc>
              </a:pPr>
              <a:r>
                <a:rPr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Prof.</a:t>
              </a:r>
              <a:r>
                <a:rPr sz="1600" spc="-4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spc="-4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Dr.</a:t>
              </a:r>
              <a:r>
                <a:rPr sz="1600" spc="-3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Tülay CENGİZ TAŞLI</a:t>
              </a:r>
              <a:endParaRPr lang="tr-TR" sz="16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84350" marR="1265555" indent="-510540" algn="ctr">
                <a:lnSpc>
                  <a:spcPct val="121500"/>
                </a:lnSpc>
              </a:pP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tr-TR"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Bölüm Başkanı</a:t>
              </a: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bject 12"/>
            <p:cNvSpPr txBox="1"/>
            <p:nvPr/>
          </p:nvSpPr>
          <p:spPr>
            <a:xfrm>
              <a:off x="6666628" y="6193507"/>
              <a:ext cx="5883623" cy="606576"/>
            </a:xfrm>
            <a:prstGeom prst="rect">
              <a:avLst/>
            </a:prstGeom>
          </p:spPr>
          <p:txBody>
            <a:bodyPr vert="horz" wrap="square" lIns="0" tIns="5715" rIns="0" bIns="0" rtlCol="0">
              <a:spAutoFit/>
            </a:bodyPr>
            <a:lstStyle/>
            <a:p>
              <a:pPr marL="1784350" marR="1265555" indent="-510540" algn="ctr">
                <a:lnSpc>
                  <a:spcPct val="121500"/>
                </a:lnSpc>
              </a:pPr>
              <a:r>
                <a:rPr lang="tr-TR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Dr. Öğr. Üyesi Aylin ÇELİK TURAN</a:t>
              </a:r>
              <a:endParaRPr lang="tr-TR" sz="16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84350" marR="1265555" indent="-510540" algn="ctr">
                <a:lnSpc>
                  <a:spcPct val="121500"/>
                </a:lnSpc>
              </a:pP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tr-TR"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Bölüm Başkan Yardımcısı</a:t>
              </a: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8" name="Straight Connector 67"/>
            <p:cNvCxnSpPr>
              <a:stCxn id="12" idx="2"/>
            </p:cNvCxnSpPr>
            <p:nvPr/>
          </p:nvCxnSpPr>
          <p:spPr>
            <a:xfrm flipH="1">
              <a:off x="6001511" y="1344124"/>
              <a:ext cx="1331" cy="256076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1952880" y="1607024"/>
              <a:ext cx="1331" cy="256076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4854545" y="1608704"/>
              <a:ext cx="1331" cy="256076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7477795" y="1600200"/>
              <a:ext cx="1331" cy="256076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10119597" y="1594869"/>
              <a:ext cx="1331" cy="256076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943659" y="1600200"/>
              <a:ext cx="8186662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1999190" y="4953000"/>
              <a:ext cx="2396148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55" name="object 15"/>
            <p:cNvGrpSpPr/>
            <p:nvPr/>
          </p:nvGrpSpPr>
          <p:grpSpPr>
            <a:xfrm>
              <a:off x="764345" y="3324763"/>
              <a:ext cx="2391392" cy="661670"/>
              <a:chOff x="1722120" y="2212848"/>
              <a:chExt cx="1722120" cy="661670"/>
            </a:xfrm>
          </p:grpSpPr>
          <p:pic>
            <p:nvPicPr>
              <p:cNvPr id="56" name="object 1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22120" y="2212848"/>
                <a:ext cx="1722120" cy="661415"/>
              </a:xfrm>
              <a:prstGeom prst="rect">
                <a:avLst/>
              </a:prstGeom>
            </p:spPr>
          </p:pic>
          <p:pic>
            <p:nvPicPr>
              <p:cNvPr id="59" name="object 1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176272" y="2295144"/>
                <a:ext cx="813815" cy="524255"/>
              </a:xfrm>
              <a:prstGeom prst="rect">
                <a:avLst/>
              </a:prstGeom>
            </p:spPr>
          </p:pic>
          <p:pic>
            <p:nvPicPr>
              <p:cNvPr id="60" name="object 18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60518" y="2227351"/>
                <a:ext cx="1645601" cy="582124"/>
              </a:xfrm>
              <a:prstGeom prst="rect">
                <a:avLst/>
              </a:prstGeom>
            </p:spPr>
          </p:pic>
        </p:grpSp>
        <p:sp>
          <p:nvSpPr>
            <p:cNvPr id="62" name="object 19"/>
            <p:cNvSpPr txBox="1"/>
            <p:nvPr/>
          </p:nvSpPr>
          <p:spPr>
            <a:xfrm>
              <a:off x="985288" y="3352954"/>
              <a:ext cx="1987178" cy="51809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80010" marR="5080" indent="-67945" algn="ctr">
                <a:spcBef>
                  <a:spcPts val="100"/>
                </a:spcBef>
              </a:pPr>
              <a:r>
                <a:rPr lang="tr-TR"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Bölümler</a:t>
              </a:r>
            </a:p>
            <a:p>
              <a:pPr marL="80010" marR="5080" indent="-67945" algn="ctr">
                <a:spcBef>
                  <a:spcPts val="100"/>
                </a:spcBef>
              </a:pP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tr-TR"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Bölüm Başkanı</a:t>
              </a:r>
              <a:r>
                <a:rPr sz="1600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300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79838" y="298739"/>
            <a:ext cx="10912162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6745" algn="l"/>
              </a:tabLst>
            </a:pPr>
            <a:r>
              <a:rPr lang="tr-TR" sz="3200" b="1" spc="-10" dirty="0">
                <a:latin typeface="Arial" panose="020B0604020202020204" pitchFamily="34" charset="0"/>
                <a:cs typeface="Arial" panose="020B0604020202020204" pitchFamily="34" charset="0"/>
              </a:rPr>
              <a:t>Yükseköğretimde Kalite Güvencesi Süreçlerine</a:t>
            </a:r>
            <a:br>
              <a:rPr lang="tr-TR" sz="3200" b="1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200" b="1" spc="-10" dirty="0">
                <a:latin typeface="Arial" panose="020B0604020202020204" pitchFamily="34" charset="0"/>
                <a:cs typeface="Arial" panose="020B0604020202020204" pitchFamily="34" charset="0"/>
              </a:rPr>
              <a:t>Katılmasının Yararları Nelerdir?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60004" y="1296448"/>
            <a:ext cx="8972997" cy="5565644"/>
            <a:chOff x="118691" y="1635036"/>
            <a:chExt cx="8678363" cy="52351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b="62502"/>
            <a:stretch/>
          </p:blipFill>
          <p:spPr>
            <a:xfrm>
              <a:off x="118691" y="1635036"/>
              <a:ext cx="7065586" cy="257430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t="40917" b="22455"/>
            <a:stretch/>
          </p:blipFill>
          <p:spPr>
            <a:xfrm>
              <a:off x="122455" y="4209339"/>
              <a:ext cx="7065586" cy="2514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t="80635" r="74803"/>
            <a:stretch/>
          </p:blipFill>
          <p:spPr>
            <a:xfrm>
              <a:off x="7016708" y="3542525"/>
              <a:ext cx="1780346" cy="132944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37263" t="79338" r="38756"/>
            <a:stretch/>
          </p:blipFill>
          <p:spPr>
            <a:xfrm>
              <a:off x="7071902" y="1879535"/>
              <a:ext cx="1694396" cy="141849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67225" t="79338" r="4297"/>
            <a:stretch/>
          </p:blipFill>
          <p:spPr>
            <a:xfrm>
              <a:off x="6784940" y="5451662"/>
              <a:ext cx="2012114" cy="1418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547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79838" y="298739"/>
            <a:ext cx="10912162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6745" algn="l"/>
              </a:tabLst>
            </a:pPr>
            <a:r>
              <a:rPr lang="tr-TR" sz="3200" b="1" spc="-10" dirty="0">
                <a:latin typeface="Arial" panose="020B0604020202020204" pitchFamily="34" charset="0"/>
                <a:cs typeface="Arial" panose="020B0604020202020204" pitchFamily="34" charset="0"/>
              </a:rPr>
              <a:t>Yükseköğretimde Kalite Güvencesi Süreçlerine</a:t>
            </a:r>
            <a:br>
              <a:rPr lang="tr-TR" sz="3200" b="1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200" b="1" spc="-10" dirty="0">
                <a:latin typeface="Arial" panose="020B0604020202020204" pitchFamily="34" charset="0"/>
                <a:cs typeface="Arial" panose="020B0604020202020204" pitchFamily="34" charset="0"/>
              </a:rPr>
              <a:t>Katılmasının Yararları Nelerdir?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44" y="1296448"/>
            <a:ext cx="7764544" cy="55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057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79838" y="298739"/>
            <a:ext cx="10912162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6745" algn="l"/>
              </a:tabLst>
            </a:pPr>
            <a:r>
              <a:rPr lang="tr-TR" sz="3200" b="1" spc="-10" dirty="0">
                <a:latin typeface="Arial" panose="020B0604020202020204" pitchFamily="34" charset="0"/>
                <a:cs typeface="Arial" panose="020B0604020202020204" pitchFamily="34" charset="0"/>
              </a:rPr>
              <a:t>Yükseköğretimde Kalite Güvencesi Süreçlerine</a:t>
            </a:r>
            <a:br>
              <a:rPr lang="tr-TR" sz="3200" b="1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200" b="1" spc="-10" dirty="0">
                <a:latin typeface="Arial" panose="020B0604020202020204" pitchFamily="34" charset="0"/>
                <a:cs typeface="Arial" panose="020B0604020202020204" pitchFamily="34" charset="0"/>
              </a:rPr>
              <a:t>Katılmasının Yararları Nelerdir?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905000"/>
            <a:ext cx="7241478" cy="449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87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79838" y="298739"/>
            <a:ext cx="1091216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6745" algn="l"/>
              </a:tabLst>
            </a:pPr>
            <a:r>
              <a:rPr lang="tr-TR" sz="3200" b="1" spc="-10" dirty="0">
                <a:latin typeface="Arial" panose="020B0604020202020204" pitchFamily="34" charset="0"/>
                <a:cs typeface="Arial" panose="020B0604020202020204" pitchFamily="34" charset="0"/>
              </a:rPr>
              <a:t>Fakültemiz Kalite ve Akreditasyon Çalışmaları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252" y="1600200"/>
            <a:ext cx="919418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 eaLnBrk="1" fontAlgn="t" latinLnBrk="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800" dirty="0"/>
              <a:t>PMO-Genç Tanışma Toplantısı</a:t>
            </a:r>
            <a:endParaRPr lang="en-US" sz="2000" dirty="0"/>
          </a:p>
          <a:p>
            <a:pPr marL="285750" indent="-285750" rtl="0" eaLnBrk="1" fontAlgn="t" latinLnBrk="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800" dirty="0"/>
              <a:t>Mimarlık ve Tasarım Fakültesi Akademik Yılı </a:t>
            </a:r>
            <a:r>
              <a:rPr lang="tr-TR" dirty="0"/>
              <a:t>Güz/</a:t>
            </a:r>
            <a:r>
              <a:rPr lang="tr-TR" sz="1800" dirty="0"/>
              <a:t>Bahar Dönemi Açılış ve Sergisi </a:t>
            </a:r>
            <a:endParaRPr lang="en-US" sz="2000" dirty="0"/>
          </a:p>
          <a:p>
            <a:pPr marL="285750" indent="-285750" rtl="0" eaLnBrk="1" fontAlgn="t" latinLnBrk="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800" dirty="0"/>
              <a:t>Staj Günlükleri etkinliği</a:t>
            </a:r>
            <a:endParaRPr lang="en-US" sz="2000" dirty="0"/>
          </a:p>
          <a:p>
            <a:pPr marL="285750" indent="-285750" rtl="0" eaLnBrk="1" fontAlgn="t" latinLnBrk="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/>
              <a:t>Akademik, idari personel ve öğrenci </a:t>
            </a:r>
            <a:r>
              <a:rPr lang="tr-TR" sz="1800" dirty="0"/>
              <a:t>oryantasyonları</a:t>
            </a:r>
            <a:endParaRPr lang="en-US" sz="2000" dirty="0"/>
          </a:p>
          <a:p>
            <a:pPr marL="285750" indent="-285750" rtl="0" eaLnBrk="1" fontAlgn="t" latinLnBrk="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800" dirty="0"/>
              <a:t>Mimarlık ve Tasarım Fakültesi öğrenci konseyi toplantıları</a:t>
            </a:r>
            <a:endParaRPr lang="en-US" sz="2000" dirty="0"/>
          </a:p>
          <a:p>
            <a:pPr marL="285750" indent="-285750" rtl="0" eaLnBrk="1" fontAlgn="t" latinLnBrk="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800" dirty="0"/>
              <a:t>Sektör Seminerleri</a:t>
            </a:r>
          </a:p>
          <a:p>
            <a:pPr marL="285750" indent="-285750" rtl="0" fontAlgn="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800" dirty="0"/>
              <a:t>Bahar seminerleri</a:t>
            </a:r>
          </a:p>
          <a:p>
            <a:pPr marL="285750" indent="-285750" rtl="0" eaLnBrk="1" fontAlgn="t" latinLnBrk="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/>
              <a:t>Mezun Etkinlikleri</a:t>
            </a:r>
          </a:p>
          <a:p>
            <a:pPr marL="285750" indent="-285750" rtl="0" eaLnBrk="1" fontAlgn="auto" latinLnBrk="0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800" dirty="0"/>
              <a:t>13-20 Mayıs Peyzaj Mimarlığı Haftası etkinlikleri</a:t>
            </a:r>
          </a:p>
        </p:txBody>
      </p:sp>
    </p:spTree>
    <p:extLst>
      <p:ext uri="{BB962C8B-B14F-4D97-AF65-F5344CB8AC3E}">
        <p14:creationId xmlns:p14="http://schemas.microsoft.com/office/powerpoint/2010/main" val="1304456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r="2026" b="1047"/>
          <a:stretch/>
        </p:blipFill>
        <p:spPr>
          <a:xfrm>
            <a:off x="1752600" y="597132"/>
            <a:ext cx="8686800" cy="4698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5410200"/>
            <a:ext cx="9167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Hizmete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direk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ulaşmak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https://www.turkiye.gov.tr/yuksekogretim-kurulu-transkript-belgesi-sorgulama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094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03913" y="314128"/>
            <a:ext cx="10912162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6745" algn="l"/>
              </a:tabLst>
            </a:pPr>
            <a:r>
              <a:rPr lang="tr-TR" sz="3000" b="1" spc="-10" dirty="0">
                <a:latin typeface="Arial" panose="020B0604020202020204" pitchFamily="34" charset="0"/>
                <a:cs typeface="Arial" panose="020B0604020202020204" pitchFamily="34" charset="0"/>
              </a:rPr>
              <a:t>Öğrenci Yaşam, Kariyer ve Mezun İlişkileri Koordinatörlüğü</a:t>
            </a:r>
            <a:endParaRPr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229"/>
            <a:ext cx="12204192" cy="555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776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6856" y="330224"/>
            <a:ext cx="1091216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6745" algn="l"/>
              </a:tabLst>
            </a:pPr>
            <a:r>
              <a:rPr lang="tr-TR" sz="3200" b="1" spc="-10" dirty="0">
                <a:latin typeface="Arial" panose="020B0604020202020204" pitchFamily="34" charset="0"/>
                <a:cs typeface="Arial" panose="020B0604020202020204" pitchFamily="34" charset="0"/>
              </a:rPr>
              <a:t>Yetenek Kapısı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r="3125"/>
          <a:stretch/>
        </p:blipFill>
        <p:spPr>
          <a:xfrm>
            <a:off x="0" y="1221947"/>
            <a:ext cx="12192000" cy="563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183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6856" y="330224"/>
            <a:ext cx="1091216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6745" algn="l"/>
              </a:tabLst>
            </a:pPr>
            <a:r>
              <a:rPr lang="tr-TR" sz="3200" b="1" spc="-10" dirty="0">
                <a:latin typeface="Arial" panose="020B0604020202020204" pitchFamily="34" charset="0"/>
                <a:cs typeface="Arial" panose="020B0604020202020204" pitchFamily="34" charset="0"/>
              </a:rPr>
              <a:t>Ulusal Staj Programı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02746"/>
            <a:ext cx="10949371" cy="575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949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6856" y="330224"/>
            <a:ext cx="1091216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6745" algn="l"/>
              </a:tabLst>
            </a:pPr>
            <a:r>
              <a:rPr lang="tr-TR" sz="3200" b="1" spc="-10" dirty="0">
                <a:latin typeface="Arial" panose="020B0604020202020204" pitchFamily="34" charset="0"/>
                <a:cs typeface="Arial" panose="020B0604020202020204" pitchFamily="34" charset="0"/>
              </a:rPr>
              <a:t>Psikolojik Danışmanlık ve Rehberlik Birimi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644" y="1524000"/>
            <a:ext cx="9067800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2004 </a:t>
            </a:r>
            <a:r>
              <a:rPr lang="en-US" dirty="0" err="1"/>
              <a:t>yılı</a:t>
            </a:r>
            <a:r>
              <a:rPr lang="en-US" dirty="0"/>
              <a:t> </a:t>
            </a:r>
            <a:r>
              <a:rPr lang="en-US" dirty="0" err="1"/>
              <a:t>içerisinde</a:t>
            </a:r>
            <a:r>
              <a:rPr lang="en-US" dirty="0"/>
              <a:t> </a:t>
            </a:r>
            <a:r>
              <a:rPr lang="en-US" dirty="0" err="1"/>
              <a:t>Sağlık</a:t>
            </a:r>
            <a:r>
              <a:rPr lang="en-US" dirty="0"/>
              <a:t> </a:t>
            </a:r>
            <a:r>
              <a:rPr lang="en-US" dirty="0" err="1"/>
              <a:t>Kültür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Spor</a:t>
            </a:r>
            <a:r>
              <a:rPr lang="en-US" dirty="0"/>
              <a:t> </a:t>
            </a:r>
            <a:r>
              <a:rPr lang="en-US" dirty="0" err="1"/>
              <a:t>Dairesi</a:t>
            </a:r>
            <a:r>
              <a:rPr lang="en-US" dirty="0"/>
              <a:t> </a:t>
            </a:r>
            <a:r>
              <a:rPr lang="en-US" dirty="0" err="1"/>
              <a:t>Başkanlığı</a:t>
            </a:r>
            <a:r>
              <a:rPr lang="en-US" dirty="0"/>
              <a:t> </a:t>
            </a:r>
            <a:r>
              <a:rPr lang="en-US" dirty="0" err="1"/>
              <a:t>Sağlık</a:t>
            </a:r>
            <a:r>
              <a:rPr lang="en-US" dirty="0"/>
              <a:t> </a:t>
            </a:r>
            <a:r>
              <a:rPr lang="en-US" dirty="0" err="1"/>
              <a:t>Merkezi</a:t>
            </a:r>
            <a:r>
              <a:rPr lang="en-US" dirty="0"/>
              <a:t> </a:t>
            </a:r>
            <a:r>
              <a:rPr lang="en-US" dirty="0" err="1"/>
              <a:t>bünyesinde</a:t>
            </a:r>
            <a:r>
              <a:rPr lang="en-US" dirty="0"/>
              <a:t> </a:t>
            </a:r>
            <a:r>
              <a:rPr lang="en-US" dirty="0" err="1"/>
              <a:t>öğrencilerimize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personelimize</a:t>
            </a:r>
            <a:r>
              <a:rPr lang="en-US" dirty="0"/>
              <a:t> </a:t>
            </a:r>
            <a:r>
              <a:rPr lang="en-US" dirty="0" err="1"/>
              <a:t>hizmet</a:t>
            </a:r>
            <a:r>
              <a:rPr lang="en-US" dirty="0"/>
              <a:t> </a:t>
            </a:r>
            <a:r>
              <a:rPr lang="en-US" dirty="0" err="1"/>
              <a:t>vermeye</a:t>
            </a:r>
            <a:r>
              <a:rPr lang="en-US" dirty="0"/>
              <a:t> </a:t>
            </a:r>
            <a:r>
              <a:rPr lang="en-US" dirty="0" err="1"/>
              <a:t>başlayan</a:t>
            </a:r>
            <a:r>
              <a:rPr lang="en-US" dirty="0"/>
              <a:t> ÇOMÜ </a:t>
            </a:r>
            <a:r>
              <a:rPr lang="en-US" dirty="0" err="1"/>
              <a:t>Psikolojik</a:t>
            </a:r>
            <a:r>
              <a:rPr lang="en-US" dirty="0"/>
              <a:t> </a:t>
            </a:r>
            <a:r>
              <a:rPr lang="en-US" dirty="0" err="1"/>
              <a:t>Danışmanlık</a:t>
            </a:r>
            <a:r>
              <a:rPr lang="en-US" dirty="0"/>
              <a:t> </a:t>
            </a:r>
            <a:r>
              <a:rPr lang="en-US" dirty="0" err="1"/>
              <a:t>Rehberlik</a:t>
            </a:r>
            <a:r>
              <a:rPr lang="en-US" dirty="0"/>
              <a:t> </a:t>
            </a:r>
            <a:r>
              <a:rPr lang="en-US" dirty="0" err="1"/>
              <a:t>Birimi</a:t>
            </a:r>
            <a:r>
              <a:rPr lang="en-US" dirty="0"/>
              <a:t> (PDRB) </a:t>
            </a:r>
            <a:r>
              <a:rPr lang="en-US" dirty="0" err="1"/>
              <a:t>Çanakkale</a:t>
            </a:r>
            <a:r>
              <a:rPr lang="en-US" dirty="0"/>
              <a:t> </a:t>
            </a:r>
            <a:r>
              <a:rPr lang="en-US" dirty="0" err="1"/>
              <a:t>Onsekiz</a:t>
            </a:r>
            <a:r>
              <a:rPr lang="en-US" dirty="0"/>
              <a:t> Mart </a:t>
            </a:r>
            <a:r>
              <a:rPr lang="en-US" dirty="0" err="1"/>
              <a:t>Üniversitesi</a:t>
            </a:r>
            <a:r>
              <a:rPr lang="en-US" dirty="0"/>
              <a:t> </a:t>
            </a:r>
            <a:r>
              <a:rPr lang="en-US" dirty="0" err="1"/>
              <a:t>öğrencilerinin</a:t>
            </a:r>
            <a:r>
              <a:rPr lang="en-US" dirty="0"/>
              <a:t> </a:t>
            </a:r>
            <a:r>
              <a:rPr lang="en-US" dirty="0" err="1"/>
              <a:t>kendilerini</a:t>
            </a:r>
            <a:r>
              <a:rPr lang="en-US" dirty="0"/>
              <a:t> </a:t>
            </a:r>
            <a:r>
              <a:rPr lang="en-US" dirty="0" err="1"/>
              <a:t>tanımalarına</a:t>
            </a:r>
            <a:r>
              <a:rPr lang="en-US" dirty="0"/>
              <a:t>, </a:t>
            </a:r>
            <a:r>
              <a:rPr lang="en-US" dirty="0" err="1"/>
              <a:t>gizil</a:t>
            </a:r>
            <a:r>
              <a:rPr lang="en-US" dirty="0"/>
              <a:t> </a:t>
            </a:r>
            <a:r>
              <a:rPr lang="en-US" dirty="0" err="1"/>
              <a:t>güçlerinin</a:t>
            </a:r>
            <a:r>
              <a:rPr lang="en-US" dirty="0"/>
              <a:t> </a:t>
            </a:r>
            <a:r>
              <a:rPr lang="en-US" dirty="0" err="1"/>
              <a:t>farkına</a:t>
            </a:r>
            <a:r>
              <a:rPr lang="en-US" dirty="0"/>
              <a:t> </a:t>
            </a:r>
            <a:r>
              <a:rPr lang="en-US" dirty="0" err="1"/>
              <a:t>varmalarına</a:t>
            </a:r>
            <a:r>
              <a:rPr lang="en-US" dirty="0"/>
              <a:t>, </a:t>
            </a:r>
            <a:r>
              <a:rPr lang="en-US" dirty="0" err="1"/>
              <a:t>kullanmalarına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geliştirmelerine</a:t>
            </a:r>
            <a:r>
              <a:rPr lang="en-US" dirty="0"/>
              <a:t>, </a:t>
            </a:r>
            <a:r>
              <a:rPr lang="en-US" dirty="0" err="1"/>
              <a:t>problemlerini</a:t>
            </a:r>
            <a:r>
              <a:rPr lang="en-US" dirty="0"/>
              <a:t> </a:t>
            </a:r>
            <a:r>
              <a:rPr lang="en-US" dirty="0" err="1"/>
              <a:t>çözmelerine</a:t>
            </a:r>
            <a:r>
              <a:rPr lang="en-US" dirty="0"/>
              <a:t>, </a:t>
            </a:r>
            <a:r>
              <a:rPr lang="en-US" dirty="0" err="1"/>
              <a:t>bireylerin</a:t>
            </a:r>
            <a:r>
              <a:rPr lang="en-US" dirty="0"/>
              <a:t> </a:t>
            </a:r>
            <a:r>
              <a:rPr lang="en-US" dirty="0" err="1"/>
              <a:t>kendilerini</a:t>
            </a:r>
            <a:r>
              <a:rPr lang="en-US" dirty="0"/>
              <a:t> </a:t>
            </a:r>
            <a:r>
              <a:rPr lang="en-US" dirty="0" err="1"/>
              <a:t>gerçekleştirmelerine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çevrelerine</a:t>
            </a:r>
            <a:r>
              <a:rPr lang="en-US" dirty="0"/>
              <a:t> </a:t>
            </a:r>
            <a:r>
              <a:rPr lang="en-US" dirty="0" err="1"/>
              <a:t>dengeli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uyum</a:t>
            </a:r>
            <a:r>
              <a:rPr lang="en-US" dirty="0"/>
              <a:t> </a:t>
            </a:r>
            <a:r>
              <a:rPr lang="en-US" dirty="0" err="1"/>
              <a:t>sağlamalarına</a:t>
            </a:r>
            <a:r>
              <a:rPr lang="en-US" dirty="0"/>
              <a:t> </a:t>
            </a:r>
            <a:r>
              <a:rPr lang="en-US" dirty="0" err="1"/>
              <a:t>yardımcı</a:t>
            </a:r>
            <a:r>
              <a:rPr lang="en-US" dirty="0"/>
              <a:t> </a:t>
            </a:r>
            <a:r>
              <a:rPr lang="en-US" dirty="0" err="1"/>
              <a:t>olmak</a:t>
            </a:r>
            <a:r>
              <a:rPr lang="en-US" dirty="0"/>
              <a:t> </a:t>
            </a:r>
            <a:r>
              <a:rPr lang="en-US" dirty="0" err="1"/>
              <a:t>amacıyla</a:t>
            </a:r>
            <a:r>
              <a:rPr lang="en-US" dirty="0"/>
              <a:t> </a:t>
            </a:r>
            <a:r>
              <a:rPr lang="en-US" dirty="0" err="1"/>
              <a:t>bireysel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grupla</a:t>
            </a:r>
            <a:r>
              <a:rPr lang="en-US" dirty="0"/>
              <a:t> </a:t>
            </a:r>
            <a:r>
              <a:rPr lang="en-US" dirty="0" err="1"/>
              <a:t>psikolojik</a:t>
            </a:r>
            <a:r>
              <a:rPr lang="en-US" dirty="0"/>
              <a:t> </a:t>
            </a:r>
            <a:r>
              <a:rPr lang="en-US" dirty="0" err="1"/>
              <a:t>yardım</a:t>
            </a:r>
            <a:r>
              <a:rPr lang="en-US" dirty="0"/>
              <a:t> </a:t>
            </a:r>
            <a:r>
              <a:rPr lang="en-US" dirty="0" err="1"/>
              <a:t>sağlamak</a:t>
            </a:r>
            <a:r>
              <a:rPr lang="en-US" dirty="0"/>
              <a:t>, </a:t>
            </a:r>
            <a:r>
              <a:rPr lang="en-US" dirty="0" err="1"/>
              <a:t>gelişimsel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eğitsel</a:t>
            </a:r>
            <a:r>
              <a:rPr lang="en-US" dirty="0"/>
              <a:t> </a:t>
            </a:r>
            <a:r>
              <a:rPr lang="en-US" dirty="0" err="1"/>
              <a:t>programlar</a:t>
            </a:r>
            <a:r>
              <a:rPr lang="en-US" dirty="0"/>
              <a:t> </a:t>
            </a:r>
            <a:r>
              <a:rPr lang="en-US" dirty="0" err="1"/>
              <a:t>düzenlemek</a:t>
            </a:r>
            <a:r>
              <a:rPr lang="en-US" dirty="0"/>
              <a:t>, </a:t>
            </a:r>
            <a:r>
              <a:rPr lang="en-US" dirty="0" err="1"/>
              <a:t>yapılan</a:t>
            </a:r>
            <a:r>
              <a:rPr lang="en-US" dirty="0"/>
              <a:t> </a:t>
            </a:r>
            <a:r>
              <a:rPr lang="en-US" dirty="0" err="1"/>
              <a:t>çalışmaları</a:t>
            </a:r>
            <a:r>
              <a:rPr lang="en-US" dirty="0"/>
              <a:t> </a:t>
            </a:r>
            <a:r>
              <a:rPr lang="en-US" dirty="0" err="1"/>
              <a:t>değerlendirmek</a:t>
            </a:r>
            <a:r>
              <a:rPr lang="en-US" dirty="0"/>
              <a:t> </a:t>
            </a:r>
            <a:r>
              <a:rPr lang="en-US" dirty="0" err="1"/>
              <a:t>amacıyla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çalışma</a:t>
            </a:r>
            <a:r>
              <a:rPr lang="en-US" dirty="0"/>
              <a:t> </a:t>
            </a:r>
            <a:r>
              <a:rPr lang="en-US" dirty="0" err="1"/>
              <a:t>gerçekleştirmektedir</a:t>
            </a:r>
            <a:r>
              <a:rPr lang="en-US" dirty="0"/>
              <a:t>. </a:t>
            </a:r>
            <a:r>
              <a:rPr lang="en-US" dirty="0" err="1"/>
              <a:t>Birim</a:t>
            </a:r>
            <a:r>
              <a:rPr lang="en-US" dirty="0"/>
              <a:t> </a:t>
            </a:r>
            <a:r>
              <a:rPr lang="en-US" dirty="0" err="1"/>
              <a:t>tüm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, </a:t>
            </a:r>
            <a:r>
              <a:rPr lang="en-US" dirty="0" err="1"/>
              <a:t>idari</a:t>
            </a:r>
            <a:r>
              <a:rPr lang="en-US" dirty="0"/>
              <a:t> </a:t>
            </a:r>
            <a:r>
              <a:rPr lang="en-US" dirty="0" err="1"/>
              <a:t>personelimiz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ailelerinin</a:t>
            </a:r>
            <a:r>
              <a:rPr lang="en-US" dirty="0"/>
              <a:t> </a:t>
            </a:r>
            <a:r>
              <a:rPr lang="en-US" dirty="0" err="1"/>
              <a:t>yanı</a:t>
            </a:r>
            <a:r>
              <a:rPr lang="en-US" dirty="0"/>
              <a:t> </a:t>
            </a:r>
            <a:r>
              <a:rPr lang="en-US" dirty="0" err="1"/>
              <a:t>sıra</a:t>
            </a:r>
            <a:r>
              <a:rPr lang="en-US" dirty="0"/>
              <a:t> ÇOMÜ </a:t>
            </a:r>
            <a:r>
              <a:rPr lang="en-US" dirty="0" err="1"/>
              <a:t>Çocuklar</a:t>
            </a:r>
            <a:r>
              <a:rPr lang="en-US" dirty="0"/>
              <a:t> </a:t>
            </a:r>
            <a:r>
              <a:rPr lang="en-US" dirty="0" err="1"/>
              <a:t>Evi’ne</a:t>
            </a:r>
            <a:r>
              <a:rPr lang="en-US" dirty="0"/>
              <a:t> de </a:t>
            </a:r>
            <a:r>
              <a:rPr lang="en-US" dirty="0" err="1"/>
              <a:t>kısmi</a:t>
            </a:r>
            <a:r>
              <a:rPr lang="en-US" dirty="0"/>
              <a:t> </a:t>
            </a:r>
            <a:r>
              <a:rPr lang="en-US" dirty="0" err="1"/>
              <a:t>zamanlı</a:t>
            </a:r>
            <a:r>
              <a:rPr lang="en-US" dirty="0"/>
              <a:t> </a:t>
            </a:r>
            <a:r>
              <a:rPr lang="en-US" dirty="0" err="1"/>
              <a:t>psikolojik</a:t>
            </a:r>
            <a:r>
              <a:rPr lang="en-US" dirty="0"/>
              <a:t> </a:t>
            </a:r>
            <a:r>
              <a:rPr lang="en-US" dirty="0" err="1"/>
              <a:t>danışmanlık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aile</a:t>
            </a:r>
            <a:r>
              <a:rPr lang="en-US" dirty="0"/>
              <a:t> </a:t>
            </a:r>
            <a:r>
              <a:rPr lang="en-US" dirty="0" err="1"/>
              <a:t>danışmanlığı</a:t>
            </a:r>
            <a:r>
              <a:rPr lang="en-US" dirty="0"/>
              <a:t> </a:t>
            </a:r>
            <a:r>
              <a:rPr lang="en-US" dirty="0" err="1"/>
              <a:t>çalışmalarını</a:t>
            </a:r>
            <a:r>
              <a:rPr lang="en-US" dirty="0"/>
              <a:t> 1 </a:t>
            </a:r>
            <a:r>
              <a:rPr lang="en-US" dirty="0" err="1"/>
              <a:t>psikolog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1 </a:t>
            </a:r>
            <a:r>
              <a:rPr lang="en-US" dirty="0" err="1"/>
              <a:t>psikolojik</a:t>
            </a:r>
            <a:r>
              <a:rPr lang="en-US" dirty="0"/>
              <a:t> </a:t>
            </a:r>
            <a:r>
              <a:rPr lang="en-US" dirty="0" err="1"/>
              <a:t>danışman</a:t>
            </a:r>
            <a:r>
              <a:rPr lang="en-US" dirty="0"/>
              <a:t> </a:t>
            </a:r>
            <a:r>
              <a:rPr lang="en-US" dirty="0" err="1"/>
              <a:t>eşliğinde</a:t>
            </a:r>
            <a:r>
              <a:rPr lang="en-US" dirty="0"/>
              <a:t> </a:t>
            </a:r>
            <a:r>
              <a:rPr lang="en-US" dirty="0" err="1"/>
              <a:t>yürütmektedir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8198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6856" y="330224"/>
            <a:ext cx="1091216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6745" algn="l"/>
              </a:tabLst>
            </a:pPr>
            <a:r>
              <a:rPr lang="tr-TR" sz="3200" b="1" spc="-10" dirty="0">
                <a:latin typeface="Arial" panose="020B0604020202020204" pitchFamily="34" charset="0"/>
                <a:cs typeface="Arial" panose="020B0604020202020204" pitchFamily="34" charset="0"/>
              </a:rPr>
              <a:t>YEDAM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0536"/>
            <a:ext cx="1072781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11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19" name="object 5"/>
          <p:cNvSpPr txBox="1">
            <a:spLocks noGrp="1"/>
          </p:cNvSpPr>
          <p:nvPr>
            <p:ph type="title"/>
          </p:nvPr>
        </p:nvSpPr>
        <p:spPr>
          <a:xfrm>
            <a:off x="1139160" y="-101582"/>
            <a:ext cx="9046675" cy="1023356"/>
          </a:xfrm>
          <a:prstGeom prst="rect">
            <a:avLst/>
          </a:prstGeom>
        </p:spPr>
        <p:txBody>
          <a:bodyPr vert="horz" wrap="square" lIns="0" tIns="525779" rIns="0" bIns="0" rtlCol="0">
            <a:spAutoFit/>
          </a:bodyPr>
          <a:lstStyle/>
          <a:p>
            <a:pPr marL="542290" algn="l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Peyzaj</a:t>
            </a:r>
            <a:r>
              <a:rPr sz="3200" b="1" spc="-7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Mimarlığı</a:t>
            </a:r>
            <a:r>
              <a:rPr sz="3200" b="1" spc="-6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Bölümü</a:t>
            </a:r>
            <a:r>
              <a:rPr sz="3200" b="1" spc="-6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Öğretim</a:t>
            </a:r>
            <a:r>
              <a:rPr sz="3200" b="1" spc="-5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1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Üyeleri</a:t>
            </a:r>
            <a:endParaRPr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752600" y="1447800"/>
            <a:ext cx="10265098" cy="4849552"/>
            <a:chOff x="1747578" y="1609725"/>
            <a:chExt cx="10265098" cy="4849552"/>
          </a:xfrm>
        </p:grpSpPr>
        <p:grpSp>
          <p:nvGrpSpPr>
            <p:cNvPr id="21" name="Group 20"/>
            <p:cNvGrpSpPr/>
            <p:nvPr/>
          </p:nvGrpSpPr>
          <p:grpSpPr>
            <a:xfrm>
              <a:off x="1747578" y="1609725"/>
              <a:ext cx="1152001" cy="4849552"/>
              <a:chOff x="1747578" y="1609725"/>
              <a:chExt cx="1152001" cy="4849552"/>
            </a:xfrm>
          </p:grpSpPr>
          <p:pic>
            <p:nvPicPr>
              <p:cNvPr id="23" name="Resim 13" descr="kişi, iç mekan, kadın, tablo içeren bir resim&#10;&#10;Açıklama otomatik olarak oluşturuldu">
                <a:extLst>
                  <a:ext uri="{FF2B5EF4-FFF2-40B4-BE49-F238E27FC236}">
                    <a16:creationId xmlns:a16="http://schemas.microsoft.com/office/drawing/2014/main" id="{E696ED28-EE8D-A844-B29E-DCED2A7757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551" t="9647" r="29828" b="44718"/>
              <a:stretch/>
            </p:blipFill>
            <p:spPr>
              <a:xfrm>
                <a:off x="1747579" y="4074270"/>
                <a:ext cx="1152000" cy="1079974"/>
              </a:xfrm>
              <a:prstGeom prst="rect">
                <a:avLst/>
              </a:prstGeom>
            </p:spPr>
          </p:pic>
          <p:pic>
            <p:nvPicPr>
              <p:cNvPr id="24" name="Resim 14" descr="kişi, adam, iç mekan, takım içeren bir resim&#10;&#10;Açıklama otomatik olarak oluşturuldu">
                <a:extLst>
                  <a:ext uri="{FF2B5EF4-FFF2-40B4-BE49-F238E27FC236}">
                    <a16:creationId xmlns:a16="http://schemas.microsoft.com/office/drawing/2014/main" id="{83E3438B-4811-BB4D-9C6A-5DE1FDFDA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905" t="-169" r="11545" b="46660"/>
              <a:stretch/>
            </p:blipFill>
            <p:spPr>
              <a:xfrm>
                <a:off x="1747579" y="2783730"/>
                <a:ext cx="1152000" cy="1007131"/>
              </a:xfrm>
              <a:prstGeom prst="rect">
                <a:avLst/>
              </a:prstGeom>
            </p:spPr>
          </p:pic>
          <p:pic>
            <p:nvPicPr>
              <p:cNvPr id="25" name="Resim 15">
                <a:extLst>
                  <a:ext uri="{FF2B5EF4-FFF2-40B4-BE49-F238E27FC236}">
                    <a16:creationId xmlns:a16="http://schemas.microsoft.com/office/drawing/2014/main" id="{C70DEBC4-3D81-4A5E-BE8C-5DBEF77E58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5870" t="4312" r="13574" b="38101"/>
              <a:stretch/>
            </p:blipFill>
            <p:spPr>
              <a:xfrm>
                <a:off x="1747579" y="1609725"/>
                <a:ext cx="1152000" cy="985501"/>
              </a:xfrm>
              <a:prstGeom prst="rect">
                <a:avLst/>
              </a:prstGeom>
            </p:spPr>
          </p:pic>
          <p:pic>
            <p:nvPicPr>
              <p:cNvPr id="26" name="Resim 16">
                <a:extLst>
                  <a:ext uri="{FF2B5EF4-FFF2-40B4-BE49-F238E27FC236}">
                    <a16:creationId xmlns:a16="http://schemas.microsoft.com/office/drawing/2014/main" id="{361A65A9-E85C-4796-80F0-2EF665C92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7578" y="5307277"/>
                <a:ext cx="1152000" cy="1152000"/>
              </a:xfrm>
              <a:prstGeom prst="rect">
                <a:avLst/>
              </a:prstGeom>
            </p:spPr>
          </p:pic>
        </p:grpSp>
        <p:sp>
          <p:nvSpPr>
            <p:cNvPr id="22" name="Alt Başlık 2">
              <a:extLst>
                <a:ext uri="{FF2B5EF4-FFF2-40B4-BE49-F238E27FC236}">
                  <a16:creationId xmlns:a16="http://schemas.microsoft.com/office/drawing/2014/main" id="{D4A3A193-6FC2-4104-AF48-38168724FB4B}"/>
                </a:ext>
              </a:extLst>
            </p:cNvPr>
            <p:cNvSpPr txBox="1">
              <a:spLocks/>
            </p:cNvSpPr>
            <p:nvPr/>
          </p:nvSpPr>
          <p:spPr>
            <a:xfrm>
              <a:off x="3142372" y="1609725"/>
              <a:ext cx="8870304" cy="46301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tr-T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Prof. Dr. Tülay CENGİZ TAŞLI (Dekan - Bölüm Başkanı)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tr-T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Prof. Dr. Abdullah KELKİT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tr-T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Prof. Dr. Füsun ERDURAN NEMUTLU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tr-T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Prof. Dr. Kürşad DEMİREL</a:t>
              </a: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86435" y="-152400"/>
            <a:ext cx="9738360" cy="961801"/>
          </a:xfrm>
          <a:prstGeom prst="rect">
            <a:avLst/>
          </a:prstGeom>
        </p:spPr>
        <p:txBody>
          <a:bodyPr vert="horz" wrap="square" lIns="0" tIns="525779" rIns="0" bIns="0" rtlCol="0">
            <a:spAutoFit/>
          </a:bodyPr>
          <a:lstStyle/>
          <a:p>
            <a:pPr marL="54229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</a:t>
            </a:r>
            <a:r>
              <a:rPr sz="2800" b="1" spc="-100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25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Toplulukları</a:t>
            </a:r>
            <a:r>
              <a:rPr sz="2800" b="1" spc="-40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sz="2800" b="1" spc="-45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</a:t>
            </a:r>
            <a:r>
              <a:rPr sz="2800" b="1" spc="-90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30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Takımları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585804" y="1617979"/>
            <a:ext cx="8243995" cy="41498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147955" algn="l"/>
              </a:tabLst>
            </a:pPr>
            <a:r>
              <a:rPr spc="-1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tr-TR" spc="-1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spc="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tane</a:t>
            </a:r>
            <a:r>
              <a:rPr spc="-4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</a:t>
            </a:r>
            <a:r>
              <a:rPr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topluluğu</a:t>
            </a:r>
          </a:p>
          <a:p>
            <a:pPr>
              <a:lnSpc>
                <a:spcPct val="100000"/>
              </a:lnSpc>
              <a:buClr>
                <a:srgbClr val="5E5E5E"/>
              </a:buClr>
              <a:buFont typeface="Georgia"/>
              <a:buChar char="•"/>
            </a:pPr>
            <a:endParaRPr spc="-1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5E5E5E"/>
              </a:buClr>
              <a:buFont typeface="Georgia"/>
              <a:buChar char="•"/>
            </a:pPr>
            <a:endParaRPr spc="-1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7320" indent="-135255">
              <a:lnSpc>
                <a:spcPct val="100000"/>
              </a:lnSpc>
              <a:buChar char="•"/>
              <a:tabLst>
                <a:tab pos="147955" algn="l"/>
              </a:tabLst>
            </a:pPr>
            <a:r>
              <a:rPr b="1" spc="-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Peyzaj</a:t>
            </a:r>
            <a:r>
              <a:rPr b="1" spc="-8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Topluluğu</a:t>
            </a:r>
          </a:p>
          <a:p>
            <a:pPr marL="469900">
              <a:lnSpc>
                <a:spcPct val="100000"/>
              </a:lnSpc>
              <a:spcBef>
                <a:spcPts val="935"/>
              </a:spcBef>
            </a:pPr>
            <a:r>
              <a:rPr spc="-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</a:t>
            </a:r>
            <a:r>
              <a:rPr spc="-8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Temsilcisi</a:t>
            </a:r>
            <a:r>
              <a:rPr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pc="-18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 Arda HASANOĞLU</a:t>
            </a:r>
            <a:endParaRPr spc="-1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>
              <a:lnSpc>
                <a:spcPct val="100000"/>
              </a:lnSpc>
              <a:spcBef>
                <a:spcPts val="1060"/>
              </a:spcBef>
            </a:pPr>
            <a:r>
              <a:rPr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Akademik</a:t>
            </a:r>
            <a:r>
              <a:rPr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8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Danışman</a:t>
            </a:r>
            <a:r>
              <a:rPr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pc="-18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</a:t>
            </a:r>
            <a:r>
              <a:rPr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spc="-1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7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Füsun</a:t>
            </a:r>
            <a:r>
              <a:rPr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ERDURAN</a:t>
            </a:r>
            <a:r>
              <a:rPr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NEMUTLU</a:t>
            </a:r>
          </a:p>
          <a:p>
            <a:pPr>
              <a:lnSpc>
                <a:spcPct val="100000"/>
              </a:lnSpc>
            </a:pPr>
            <a:endParaRPr spc="5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pc="5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7320" indent="-135255">
              <a:lnSpc>
                <a:spcPct val="100000"/>
              </a:lnSpc>
              <a:buChar char="•"/>
              <a:tabLst>
                <a:tab pos="147955" algn="l"/>
              </a:tabLst>
            </a:pPr>
            <a:r>
              <a:rPr b="1" spc="-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</a:t>
            </a:r>
            <a:r>
              <a:rPr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Takımları</a:t>
            </a:r>
          </a:p>
          <a:p>
            <a:pPr marL="755650" indent="-285750">
              <a:lnSpc>
                <a:spcPct val="150000"/>
              </a:lnSpc>
              <a:spcBef>
                <a:spcPts val="1055"/>
              </a:spcBef>
              <a:buFont typeface="Wingdings" panose="05000000000000000000" pitchFamily="2" charset="2"/>
              <a:buChar char="Ø"/>
            </a:pPr>
            <a:r>
              <a:rPr spc="-7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Bayanlar</a:t>
            </a:r>
            <a:r>
              <a:rPr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futsal</a:t>
            </a:r>
            <a:r>
              <a:rPr spc="-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takımı</a:t>
            </a:r>
          </a:p>
          <a:p>
            <a:pPr marL="755650" marR="2945765" indent="-285750">
              <a:lnSpc>
                <a:spcPct val="150000"/>
              </a:lnSpc>
              <a:spcBef>
                <a:spcPts val="10"/>
              </a:spcBef>
              <a:buFont typeface="Wingdings" panose="05000000000000000000" pitchFamily="2" charset="2"/>
              <a:buChar char="Ø"/>
            </a:pPr>
            <a:r>
              <a:rPr spc="-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Bayan</a:t>
            </a:r>
            <a:r>
              <a:rPr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spc="-9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erkek</a:t>
            </a:r>
            <a:r>
              <a:rPr spc="-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3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basketbol</a:t>
            </a:r>
            <a:r>
              <a:rPr lang="tr-TR" spc="-3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4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takımları</a:t>
            </a:r>
            <a:endParaRPr lang="tr-TR" spc="-4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50" marR="2945765" indent="-285750">
              <a:lnSpc>
                <a:spcPct val="150000"/>
              </a:lnSpc>
              <a:spcBef>
                <a:spcPts val="10"/>
              </a:spcBef>
              <a:buFont typeface="Wingdings" panose="05000000000000000000" pitchFamily="2" charset="2"/>
              <a:buChar char="Ø"/>
            </a:pPr>
            <a:r>
              <a:rPr spc="-3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Amerikan</a:t>
            </a:r>
            <a:r>
              <a:rPr spc="-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futbol</a:t>
            </a:r>
            <a:r>
              <a:rPr spc="-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takımı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85592"/>
            <a:ext cx="9738360" cy="751488"/>
          </a:xfrm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Önceki</a:t>
            </a:r>
            <a:r>
              <a:rPr sz="3200" b="1" spc="-8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Dönemlerde</a:t>
            </a:r>
            <a:r>
              <a:rPr sz="3200" b="1" spc="-13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Yapılan</a:t>
            </a:r>
            <a:r>
              <a:rPr sz="3200" b="1" spc="-7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</a:t>
            </a:r>
            <a:r>
              <a:rPr sz="3200" b="1" spc="-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Çalışmaları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8"/>
          <a:stretch/>
        </p:blipFill>
        <p:spPr>
          <a:xfrm>
            <a:off x="1219200" y="1053249"/>
            <a:ext cx="9348388" cy="580475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1600200" y="551373"/>
            <a:ext cx="888682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6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609600"/>
            <a:ext cx="8915400" cy="5867400"/>
          </a:xfrm>
          <a:prstGeom prst="rect">
            <a:avLst/>
          </a:prstGeom>
        </p:spPr>
      </p:pic>
      <p:pic>
        <p:nvPicPr>
          <p:cNvPr id="7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043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51373"/>
            <a:ext cx="10463929" cy="6306627"/>
            <a:chOff x="0" y="551373"/>
            <a:chExt cx="10463929" cy="6306627"/>
          </a:xfrm>
        </p:grpSpPr>
        <p:sp>
          <p:nvSpPr>
            <p:cNvPr id="3" name="object 3"/>
            <p:cNvSpPr/>
            <p:nvPr/>
          </p:nvSpPr>
          <p:spPr>
            <a:xfrm>
              <a:off x="0" y="4013200"/>
              <a:ext cx="448945" cy="2844800"/>
            </a:xfrm>
            <a:custGeom>
              <a:avLst/>
              <a:gdLst/>
              <a:ahLst/>
              <a:cxnLst/>
              <a:rect l="l" t="t" r="r" b="b"/>
              <a:pathLst>
                <a:path w="448945" h="2844800">
                  <a:moveTo>
                    <a:pt x="0" y="0"/>
                  </a:moveTo>
                  <a:lnTo>
                    <a:pt x="0" y="2844799"/>
                  </a:lnTo>
                  <a:lnTo>
                    <a:pt x="448733" y="28447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551373"/>
              <a:ext cx="8939929" cy="5959953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81000"/>
            <a:ext cx="10677151" cy="6477000"/>
            <a:chOff x="0" y="381000"/>
            <a:chExt cx="10677151" cy="6477000"/>
          </a:xfrm>
        </p:grpSpPr>
        <p:sp>
          <p:nvSpPr>
            <p:cNvPr id="3" name="object 3"/>
            <p:cNvSpPr/>
            <p:nvPr/>
          </p:nvSpPr>
          <p:spPr>
            <a:xfrm>
              <a:off x="0" y="4013200"/>
              <a:ext cx="448945" cy="2844800"/>
            </a:xfrm>
            <a:custGeom>
              <a:avLst/>
              <a:gdLst/>
              <a:ahLst/>
              <a:cxnLst/>
              <a:rect l="l" t="t" r="r" b="b"/>
              <a:pathLst>
                <a:path w="448945" h="2844800">
                  <a:moveTo>
                    <a:pt x="0" y="0"/>
                  </a:moveTo>
                  <a:lnTo>
                    <a:pt x="0" y="2844799"/>
                  </a:lnTo>
                  <a:lnTo>
                    <a:pt x="448733" y="28447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7800" y="381000"/>
              <a:ext cx="9229351" cy="6152901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49251"/>
            <a:ext cx="11102851" cy="6508748"/>
            <a:chOff x="0" y="349251"/>
            <a:chExt cx="11102851" cy="6508748"/>
          </a:xfrm>
        </p:grpSpPr>
        <p:sp>
          <p:nvSpPr>
            <p:cNvPr id="3" name="object 3"/>
            <p:cNvSpPr/>
            <p:nvPr/>
          </p:nvSpPr>
          <p:spPr>
            <a:xfrm>
              <a:off x="0" y="4013199"/>
              <a:ext cx="448945" cy="2844800"/>
            </a:xfrm>
            <a:custGeom>
              <a:avLst/>
              <a:gdLst/>
              <a:ahLst/>
              <a:cxnLst/>
              <a:rect l="l" t="t" r="r" b="b"/>
              <a:pathLst>
                <a:path w="448945" h="2844800">
                  <a:moveTo>
                    <a:pt x="0" y="0"/>
                  </a:moveTo>
                  <a:lnTo>
                    <a:pt x="0" y="2844799"/>
                  </a:lnTo>
                  <a:lnTo>
                    <a:pt x="448733" y="28447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600" y="349251"/>
              <a:ext cx="9731251" cy="646329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945" y="1143000"/>
            <a:ext cx="11357928" cy="5415907"/>
          </a:xfrm>
          <a:prstGeom prst="rect">
            <a:avLst/>
          </a:prstGeom>
        </p:spPr>
      </p:pic>
      <p:pic>
        <p:nvPicPr>
          <p:cNvPr id="4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0"/>
            <a:ext cx="9677400" cy="6858000"/>
          </a:xfrm>
          <a:prstGeom prst="rect">
            <a:avLst/>
          </a:prstGeom>
        </p:spPr>
      </p:pic>
      <p:pic>
        <p:nvPicPr>
          <p:cNvPr id="4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0139" y="1232243"/>
            <a:ext cx="7961606" cy="885371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sz="2800" b="1" spc="-10" dirty="0">
                <a:latin typeface="Arial" panose="020B0604020202020204" pitchFamily="34" charset="0"/>
                <a:cs typeface="Arial" panose="020B0604020202020204" pitchFamily="34" charset="0"/>
              </a:rPr>
              <a:t>BİNALARA</a:t>
            </a:r>
            <a:r>
              <a:rPr sz="28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12M’DEN</a:t>
            </a:r>
            <a:r>
              <a:rPr sz="28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25" dirty="0">
                <a:latin typeface="Arial" panose="020B0604020202020204" pitchFamily="34" charset="0"/>
                <a:cs typeface="Arial" panose="020B0604020202020204" pitchFamily="34" charset="0"/>
              </a:rPr>
              <a:t>YAKIN</a:t>
            </a:r>
            <a:r>
              <a:rPr sz="28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latin typeface="Arial" panose="020B0604020202020204" pitchFamily="34" charset="0"/>
                <a:cs typeface="Arial" panose="020B0604020202020204" pitchFamily="34" charset="0"/>
              </a:rPr>
              <a:t>MESAFEDE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SİGARA</a:t>
            </a:r>
            <a:r>
              <a:rPr sz="2800" b="1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80" dirty="0">
                <a:latin typeface="Arial" panose="020B0604020202020204" pitchFamily="34" charset="0"/>
                <a:cs typeface="Arial" panose="020B0604020202020204" pitchFamily="34" charset="0"/>
              </a:rPr>
              <a:t>İÇMEK</a:t>
            </a:r>
            <a:r>
              <a:rPr sz="2800" b="1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latin typeface="Arial" panose="020B0604020202020204" pitchFamily="34" charset="0"/>
                <a:cs typeface="Arial" panose="020B0604020202020204" pitchFamily="34" charset="0"/>
              </a:rPr>
              <a:t>YASAKTIR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20139" y="5181600"/>
            <a:ext cx="657606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90C226"/>
              </a:buClr>
              <a:buSzPct val="77777"/>
              <a:tabLst>
                <a:tab pos="297815" algn="l"/>
                <a:tab pos="298450" algn="l"/>
              </a:tabLst>
            </a:pPr>
            <a:r>
              <a:rPr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DİSİPLİN</a:t>
            </a:r>
            <a:r>
              <a:rPr sz="2000" b="1" spc="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CEZASI</a:t>
            </a:r>
            <a:r>
              <a:rPr sz="2000" b="1" spc="20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4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UYGULANABİLİR!</a:t>
            </a:r>
            <a:endParaRPr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7000" y="2117614"/>
            <a:ext cx="2911586" cy="29115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9160" y="-101582"/>
            <a:ext cx="9046675" cy="1023356"/>
          </a:xfrm>
          <a:prstGeom prst="rect">
            <a:avLst/>
          </a:prstGeom>
        </p:spPr>
        <p:txBody>
          <a:bodyPr vert="horz" wrap="square" lIns="0" tIns="525779" rIns="0" bIns="0" rtlCol="0">
            <a:spAutoFit/>
          </a:bodyPr>
          <a:lstStyle/>
          <a:p>
            <a:pPr marL="542290" algn="l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Peyzaj</a:t>
            </a:r>
            <a:r>
              <a:rPr sz="3200" b="1" spc="-7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Mimarlığı</a:t>
            </a:r>
            <a:r>
              <a:rPr sz="3200" b="1" spc="-6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Bölümü</a:t>
            </a:r>
            <a:r>
              <a:rPr sz="3200" b="1" spc="-6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Öğretim</a:t>
            </a:r>
            <a:r>
              <a:rPr sz="3200" b="1" spc="-5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1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Üyeleri</a:t>
            </a:r>
            <a:endParaRPr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752600" y="1447800"/>
            <a:ext cx="10414810" cy="5026468"/>
            <a:chOff x="1752600" y="1447800"/>
            <a:chExt cx="10414810" cy="5026468"/>
          </a:xfrm>
        </p:grpSpPr>
        <p:grpSp>
          <p:nvGrpSpPr>
            <p:cNvPr id="23" name="Group 22"/>
            <p:cNvGrpSpPr/>
            <p:nvPr/>
          </p:nvGrpSpPr>
          <p:grpSpPr>
            <a:xfrm>
              <a:off x="1752600" y="1447800"/>
              <a:ext cx="1152001" cy="5026468"/>
              <a:chOff x="1777190" y="1504308"/>
              <a:chExt cx="1152001" cy="5026468"/>
            </a:xfrm>
          </p:grpSpPr>
          <p:pic>
            <p:nvPicPr>
              <p:cNvPr id="25" name="Resim 11" descr="kişi, iç mekan, tavan, adam içeren bir resim&#10;&#10;Açıklama otomatik olarak oluşturuldu">
                <a:extLst>
                  <a:ext uri="{FF2B5EF4-FFF2-40B4-BE49-F238E27FC236}">
                    <a16:creationId xmlns:a16="http://schemas.microsoft.com/office/drawing/2014/main" id="{15F0198E-E461-3C4B-97C6-146D22F08D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4133" r="31391" b="49696"/>
              <a:stretch/>
            </p:blipFill>
            <p:spPr>
              <a:xfrm>
                <a:off x="1777191" y="2708095"/>
                <a:ext cx="1152000" cy="1037842"/>
              </a:xfrm>
              <a:prstGeom prst="rect">
                <a:avLst/>
              </a:prstGeom>
            </p:spPr>
          </p:pic>
          <p:pic>
            <p:nvPicPr>
              <p:cNvPr id="26" name="Resim 17" descr="açık hava, kişi, kadın, tutma içeren bir resim&#10;&#10;Açıklama otomatik olarak oluşturuldu">
                <a:extLst>
                  <a:ext uri="{FF2B5EF4-FFF2-40B4-BE49-F238E27FC236}">
                    <a16:creationId xmlns:a16="http://schemas.microsoft.com/office/drawing/2014/main" id="{D0F8909C-0BAB-DC40-A056-1D649A46DE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892" t="19738" r="872" b="16886"/>
              <a:stretch/>
            </p:blipFill>
            <p:spPr>
              <a:xfrm>
                <a:off x="1777191" y="3919214"/>
                <a:ext cx="1152000" cy="1132684"/>
              </a:xfrm>
              <a:prstGeom prst="rect">
                <a:avLst/>
              </a:prstGeom>
            </p:spPr>
          </p:pic>
          <p:pic>
            <p:nvPicPr>
              <p:cNvPr id="27" name="Resim 18">
                <a:extLst>
                  <a:ext uri="{FF2B5EF4-FFF2-40B4-BE49-F238E27FC236}">
                    <a16:creationId xmlns:a16="http://schemas.microsoft.com/office/drawing/2014/main" id="{8DBA3F74-3BA7-4904-933E-5DDABAA0EC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4284" t="4758" r="32553" b="56633"/>
              <a:stretch/>
            </p:blipFill>
            <p:spPr>
              <a:xfrm>
                <a:off x="1777191" y="1504308"/>
                <a:ext cx="1152000" cy="1030510"/>
              </a:xfrm>
              <a:prstGeom prst="rect">
                <a:avLst/>
              </a:prstGeom>
            </p:spPr>
          </p:pic>
          <p:pic>
            <p:nvPicPr>
              <p:cNvPr id="28" name="Resim 19">
                <a:extLst>
                  <a:ext uri="{FF2B5EF4-FFF2-40B4-BE49-F238E27FC236}">
                    <a16:creationId xmlns:a16="http://schemas.microsoft.com/office/drawing/2014/main" id="{47147360-558E-424C-92A4-C730EABFA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77190" y="5225175"/>
                <a:ext cx="1152000" cy="1305601"/>
              </a:xfrm>
              <a:prstGeom prst="rect">
                <a:avLst/>
              </a:prstGeom>
            </p:spPr>
          </p:pic>
        </p:grpSp>
        <p:sp>
          <p:nvSpPr>
            <p:cNvPr id="24" name="Alt Başlık 2">
              <a:extLst>
                <a:ext uri="{FF2B5EF4-FFF2-40B4-BE49-F238E27FC236}">
                  <a16:creationId xmlns:a16="http://schemas.microsoft.com/office/drawing/2014/main" id="{D4A3A193-6FC2-4104-AF48-38168724FB4B}"/>
                </a:ext>
              </a:extLst>
            </p:cNvPr>
            <p:cNvSpPr txBox="1">
              <a:spLocks/>
            </p:cNvSpPr>
            <p:nvPr/>
          </p:nvSpPr>
          <p:spPr>
            <a:xfrm>
              <a:off x="3297106" y="1447800"/>
              <a:ext cx="8870304" cy="46301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tr-T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Doç. Dr. Okan YILMAZ (Dekan Yardımcısı)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tr-T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Doç. Dr. Alper SAĞLIK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tr-T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Doç. Dr. Ayşe Esra CENGİZ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tr-T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Doç. Dr. Çiğdem KAPTAN AYHAN</a:t>
              </a: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929854" y="1509120"/>
            <a:ext cx="5477534" cy="11287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3675" marR="5080" indent="-181610" algn="ctr">
              <a:lnSpc>
                <a:spcPct val="101099"/>
              </a:lnSpc>
              <a:spcBef>
                <a:spcPts val="75"/>
              </a:spcBef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SORUNLAR</a:t>
            </a:r>
            <a:r>
              <a:rPr sz="2400" b="1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95" dirty="0">
                <a:latin typeface="Arial" panose="020B0604020202020204" pitchFamily="34" charset="0"/>
                <a:cs typeface="Arial" panose="020B0604020202020204" pitchFamily="34" charset="0"/>
              </a:rPr>
              <a:t>İÇİN</a:t>
            </a:r>
            <a:r>
              <a:rPr sz="2400" b="1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70" dirty="0">
                <a:latin typeface="Arial" panose="020B0604020202020204" pitchFamily="34" charset="0"/>
                <a:cs typeface="Arial" panose="020B0604020202020204" pitchFamily="34" charset="0"/>
              </a:rPr>
              <a:t>ÖNCELİKLİ</a:t>
            </a:r>
            <a:r>
              <a:rPr sz="24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OLARAK </a:t>
            </a:r>
            <a:r>
              <a:rPr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DANIŞMAN</a:t>
            </a:r>
            <a:r>
              <a:rPr sz="2400" b="1" spc="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HOCANIZA</a:t>
            </a:r>
            <a:r>
              <a:rPr sz="2400" b="1" spc="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BAŞVURUN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86350" y="5880931"/>
            <a:ext cx="4859232" cy="3840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15"/>
              </a:spcBef>
              <a:buClr>
                <a:srgbClr val="90C226"/>
              </a:buClr>
              <a:buSzPct val="800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Doç.</a:t>
            </a:r>
            <a:r>
              <a:rPr sz="2400"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sz="2400"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spc="-20" dirty="0">
                <a:latin typeface="Arial" panose="020B0604020202020204" pitchFamily="34" charset="0"/>
                <a:cs typeface="Arial" panose="020B0604020202020204" pitchFamily="34" charset="0"/>
              </a:rPr>
              <a:t>Ayşe Esra CENGİZ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5406" y="4375377"/>
            <a:ext cx="2366432" cy="150154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84671" y="4935070"/>
            <a:ext cx="26205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BÖLÜM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BAŞKANI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41860" y="2932551"/>
            <a:ext cx="110616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DEKAN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36405" y="108928"/>
            <a:ext cx="1687307" cy="1151597"/>
          </a:xfrm>
          <a:prstGeom prst="rect">
            <a:avLst/>
          </a:prstGeom>
        </p:spPr>
        <p:txBody>
          <a:bodyPr vert="horz" wrap="square" lIns="0" tIns="774700" rIns="0" bIns="0" rtlCol="0">
            <a:spAutoFit/>
          </a:bodyPr>
          <a:lstStyle/>
          <a:p>
            <a:pPr marL="31242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REKTÖR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3362324" y="4769279"/>
            <a:ext cx="2814165" cy="713740"/>
            <a:chOff x="3362324" y="4769279"/>
            <a:chExt cx="3437254" cy="713740"/>
          </a:xfrm>
        </p:grpSpPr>
        <p:sp>
          <p:nvSpPr>
            <p:cNvPr id="15" name="object 15"/>
            <p:cNvSpPr/>
            <p:nvPr/>
          </p:nvSpPr>
          <p:spPr>
            <a:xfrm>
              <a:off x="3371850" y="4778804"/>
              <a:ext cx="3418204" cy="694690"/>
            </a:xfrm>
            <a:custGeom>
              <a:avLst/>
              <a:gdLst/>
              <a:ahLst/>
              <a:cxnLst/>
              <a:rect l="l" t="t" r="r" b="b"/>
              <a:pathLst>
                <a:path w="3418204" h="694689">
                  <a:moveTo>
                    <a:pt x="347313" y="0"/>
                  </a:moveTo>
                  <a:lnTo>
                    <a:pt x="0" y="347315"/>
                  </a:lnTo>
                  <a:lnTo>
                    <a:pt x="347313" y="694630"/>
                  </a:lnTo>
                  <a:lnTo>
                    <a:pt x="347313" y="520973"/>
                  </a:lnTo>
                  <a:lnTo>
                    <a:pt x="3417887" y="520973"/>
                  </a:lnTo>
                  <a:lnTo>
                    <a:pt x="3417887" y="173658"/>
                  </a:lnTo>
                  <a:lnTo>
                    <a:pt x="347313" y="173658"/>
                  </a:lnTo>
                  <a:lnTo>
                    <a:pt x="347313" y="0"/>
                  </a:lnTo>
                  <a:close/>
                </a:path>
              </a:pathLst>
            </a:custGeom>
            <a:solidFill>
              <a:srgbClr val="6F91A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371849" y="4778804"/>
              <a:ext cx="3418204" cy="694690"/>
            </a:xfrm>
            <a:custGeom>
              <a:avLst/>
              <a:gdLst/>
              <a:ahLst/>
              <a:cxnLst/>
              <a:rect l="l" t="t" r="r" b="b"/>
              <a:pathLst>
                <a:path w="3418204" h="694689">
                  <a:moveTo>
                    <a:pt x="3417888" y="520972"/>
                  </a:moveTo>
                  <a:lnTo>
                    <a:pt x="347313" y="520972"/>
                  </a:lnTo>
                  <a:lnTo>
                    <a:pt x="347313" y="694630"/>
                  </a:lnTo>
                  <a:lnTo>
                    <a:pt x="0" y="347315"/>
                  </a:lnTo>
                  <a:lnTo>
                    <a:pt x="347313" y="0"/>
                  </a:lnTo>
                  <a:lnTo>
                    <a:pt x="347313" y="173657"/>
                  </a:lnTo>
                  <a:lnTo>
                    <a:pt x="3417888" y="173657"/>
                  </a:lnTo>
                  <a:lnTo>
                    <a:pt x="3417888" y="520972"/>
                  </a:lnTo>
                  <a:close/>
                </a:path>
              </a:pathLst>
            </a:custGeom>
            <a:ln w="19050">
              <a:solidFill>
                <a:srgbClr val="688E1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432714" y="1313224"/>
            <a:ext cx="713740" cy="1433830"/>
            <a:chOff x="1432714" y="1313224"/>
            <a:chExt cx="713740" cy="1433830"/>
          </a:xfrm>
        </p:grpSpPr>
        <p:sp>
          <p:nvSpPr>
            <p:cNvPr id="21" name="object 21"/>
            <p:cNvSpPr/>
            <p:nvPr/>
          </p:nvSpPr>
          <p:spPr>
            <a:xfrm>
              <a:off x="1442239" y="1322750"/>
              <a:ext cx="694690" cy="1414780"/>
            </a:xfrm>
            <a:custGeom>
              <a:avLst/>
              <a:gdLst/>
              <a:ahLst/>
              <a:cxnLst/>
              <a:rect l="l" t="t" r="r" b="b"/>
              <a:pathLst>
                <a:path w="694689" h="1414780">
                  <a:moveTo>
                    <a:pt x="347314" y="0"/>
                  </a:moveTo>
                  <a:lnTo>
                    <a:pt x="0" y="347314"/>
                  </a:lnTo>
                  <a:lnTo>
                    <a:pt x="173657" y="347314"/>
                  </a:lnTo>
                  <a:lnTo>
                    <a:pt x="173657" y="1414188"/>
                  </a:lnTo>
                  <a:lnTo>
                    <a:pt x="520971" y="1414188"/>
                  </a:lnTo>
                  <a:lnTo>
                    <a:pt x="520971" y="347314"/>
                  </a:lnTo>
                  <a:lnTo>
                    <a:pt x="694629" y="347314"/>
                  </a:lnTo>
                  <a:lnTo>
                    <a:pt x="347314" y="0"/>
                  </a:lnTo>
                  <a:close/>
                </a:path>
              </a:pathLst>
            </a:custGeom>
            <a:solidFill>
              <a:srgbClr val="6F91A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442239" y="1322749"/>
              <a:ext cx="694690" cy="1414780"/>
            </a:xfrm>
            <a:custGeom>
              <a:avLst/>
              <a:gdLst/>
              <a:ahLst/>
              <a:cxnLst/>
              <a:rect l="l" t="t" r="r" b="b"/>
              <a:pathLst>
                <a:path w="694689" h="1414780">
                  <a:moveTo>
                    <a:pt x="173657" y="1414189"/>
                  </a:moveTo>
                  <a:lnTo>
                    <a:pt x="173657" y="347315"/>
                  </a:lnTo>
                  <a:lnTo>
                    <a:pt x="0" y="347315"/>
                  </a:lnTo>
                  <a:lnTo>
                    <a:pt x="347315" y="0"/>
                  </a:lnTo>
                  <a:lnTo>
                    <a:pt x="694630" y="347315"/>
                  </a:lnTo>
                  <a:lnTo>
                    <a:pt x="520972" y="347315"/>
                  </a:lnTo>
                  <a:lnTo>
                    <a:pt x="520972" y="1414189"/>
                  </a:lnTo>
                  <a:lnTo>
                    <a:pt x="173657" y="1414189"/>
                  </a:lnTo>
                  <a:close/>
                </a:path>
              </a:pathLst>
            </a:custGeom>
            <a:ln w="19050">
              <a:solidFill>
                <a:srgbClr val="688E1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object 20"/>
          <p:cNvGrpSpPr/>
          <p:nvPr/>
        </p:nvGrpSpPr>
        <p:grpSpPr>
          <a:xfrm>
            <a:off x="1423189" y="3344974"/>
            <a:ext cx="713740" cy="1433830"/>
            <a:chOff x="1432714" y="1313224"/>
            <a:chExt cx="713740" cy="1433830"/>
          </a:xfrm>
        </p:grpSpPr>
        <p:sp>
          <p:nvSpPr>
            <p:cNvPr id="24" name="object 21"/>
            <p:cNvSpPr/>
            <p:nvPr/>
          </p:nvSpPr>
          <p:spPr>
            <a:xfrm>
              <a:off x="1442239" y="1322750"/>
              <a:ext cx="694690" cy="1414780"/>
            </a:xfrm>
            <a:custGeom>
              <a:avLst/>
              <a:gdLst/>
              <a:ahLst/>
              <a:cxnLst/>
              <a:rect l="l" t="t" r="r" b="b"/>
              <a:pathLst>
                <a:path w="694689" h="1414780">
                  <a:moveTo>
                    <a:pt x="347314" y="0"/>
                  </a:moveTo>
                  <a:lnTo>
                    <a:pt x="0" y="347314"/>
                  </a:lnTo>
                  <a:lnTo>
                    <a:pt x="173657" y="347314"/>
                  </a:lnTo>
                  <a:lnTo>
                    <a:pt x="173657" y="1414188"/>
                  </a:lnTo>
                  <a:lnTo>
                    <a:pt x="520971" y="1414188"/>
                  </a:lnTo>
                  <a:lnTo>
                    <a:pt x="520971" y="347314"/>
                  </a:lnTo>
                  <a:lnTo>
                    <a:pt x="694629" y="347314"/>
                  </a:lnTo>
                  <a:lnTo>
                    <a:pt x="347314" y="0"/>
                  </a:lnTo>
                  <a:close/>
                </a:path>
              </a:pathLst>
            </a:custGeom>
            <a:solidFill>
              <a:srgbClr val="6F91A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bject 22"/>
            <p:cNvSpPr/>
            <p:nvPr/>
          </p:nvSpPr>
          <p:spPr>
            <a:xfrm>
              <a:off x="1442239" y="1322749"/>
              <a:ext cx="694690" cy="1414780"/>
            </a:xfrm>
            <a:custGeom>
              <a:avLst/>
              <a:gdLst/>
              <a:ahLst/>
              <a:cxnLst/>
              <a:rect l="l" t="t" r="r" b="b"/>
              <a:pathLst>
                <a:path w="694689" h="1414780">
                  <a:moveTo>
                    <a:pt x="173657" y="1414189"/>
                  </a:moveTo>
                  <a:lnTo>
                    <a:pt x="173657" y="347315"/>
                  </a:lnTo>
                  <a:lnTo>
                    <a:pt x="0" y="347315"/>
                  </a:lnTo>
                  <a:lnTo>
                    <a:pt x="347315" y="0"/>
                  </a:lnTo>
                  <a:lnTo>
                    <a:pt x="694630" y="347315"/>
                  </a:lnTo>
                  <a:lnTo>
                    <a:pt x="520972" y="347315"/>
                  </a:lnTo>
                  <a:lnTo>
                    <a:pt x="520972" y="1414189"/>
                  </a:lnTo>
                  <a:lnTo>
                    <a:pt x="173657" y="1414189"/>
                  </a:lnTo>
                  <a:close/>
                </a:path>
              </a:pathLst>
            </a:custGeom>
            <a:ln w="19050">
              <a:solidFill>
                <a:srgbClr val="688E1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object 20"/>
          <p:cNvGrpSpPr/>
          <p:nvPr/>
        </p:nvGrpSpPr>
        <p:grpSpPr>
          <a:xfrm rot="10800000">
            <a:off x="7311751" y="2668554"/>
            <a:ext cx="713740" cy="1433830"/>
            <a:chOff x="1432714" y="1313224"/>
            <a:chExt cx="713740" cy="1433830"/>
          </a:xfrm>
        </p:grpSpPr>
        <p:sp>
          <p:nvSpPr>
            <p:cNvPr id="27" name="object 21"/>
            <p:cNvSpPr/>
            <p:nvPr/>
          </p:nvSpPr>
          <p:spPr>
            <a:xfrm>
              <a:off x="1442239" y="1322750"/>
              <a:ext cx="694690" cy="1414780"/>
            </a:xfrm>
            <a:custGeom>
              <a:avLst/>
              <a:gdLst/>
              <a:ahLst/>
              <a:cxnLst/>
              <a:rect l="l" t="t" r="r" b="b"/>
              <a:pathLst>
                <a:path w="694689" h="1414780">
                  <a:moveTo>
                    <a:pt x="347314" y="0"/>
                  </a:moveTo>
                  <a:lnTo>
                    <a:pt x="0" y="347314"/>
                  </a:lnTo>
                  <a:lnTo>
                    <a:pt x="173657" y="347314"/>
                  </a:lnTo>
                  <a:lnTo>
                    <a:pt x="173657" y="1414188"/>
                  </a:lnTo>
                  <a:lnTo>
                    <a:pt x="520971" y="1414188"/>
                  </a:lnTo>
                  <a:lnTo>
                    <a:pt x="520971" y="347314"/>
                  </a:lnTo>
                  <a:lnTo>
                    <a:pt x="694629" y="347314"/>
                  </a:lnTo>
                  <a:lnTo>
                    <a:pt x="347314" y="0"/>
                  </a:lnTo>
                  <a:close/>
                </a:path>
              </a:pathLst>
            </a:custGeom>
            <a:solidFill>
              <a:srgbClr val="6F91A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bject 22"/>
            <p:cNvSpPr/>
            <p:nvPr/>
          </p:nvSpPr>
          <p:spPr>
            <a:xfrm>
              <a:off x="1442239" y="1322749"/>
              <a:ext cx="694690" cy="1414780"/>
            </a:xfrm>
            <a:custGeom>
              <a:avLst/>
              <a:gdLst/>
              <a:ahLst/>
              <a:cxnLst/>
              <a:rect l="l" t="t" r="r" b="b"/>
              <a:pathLst>
                <a:path w="694689" h="1414780">
                  <a:moveTo>
                    <a:pt x="173657" y="1414189"/>
                  </a:moveTo>
                  <a:lnTo>
                    <a:pt x="173657" y="347315"/>
                  </a:lnTo>
                  <a:lnTo>
                    <a:pt x="0" y="347315"/>
                  </a:lnTo>
                  <a:lnTo>
                    <a:pt x="347315" y="0"/>
                  </a:lnTo>
                  <a:lnTo>
                    <a:pt x="694630" y="347315"/>
                  </a:lnTo>
                  <a:lnTo>
                    <a:pt x="520972" y="347315"/>
                  </a:lnTo>
                  <a:lnTo>
                    <a:pt x="520972" y="1414189"/>
                  </a:lnTo>
                  <a:lnTo>
                    <a:pt x="173657" y="1414189"/>
                  </a:lnTo>
                  <a:close/>
                </a:path>
              </a:pathLst>
            </a:custGeom>
            <a:ln w="19050">
              <a:solidFill>
                <a:srgbClr val="688E1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065" cy="5666740"/>
            <a:chOff x="0" y="0"/>
            <a:chExt cx="1103065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21322" y="6172200"/>
            <a:ext cx="11506200" cy="272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75"/>
              </a:spcBef>
            </a:pPr>
            <a:r>
              <a:rPr sz="1800" b="1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DUYURULARI</a:t>
            </a:r>
            <a:r>
              <a:rPr sz="1800" b="1" spc="35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95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ÇOMÜ</a:t>
            </a:r>
            <a:r>
              <a:rPr sz="1800" b="1" spc="30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50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MİMARLIK</a:t>
            </a:r>
            <a:r>
              <a:rPr sz="1800" b="1" spc="40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sz="1800" b="1" spc="35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TASARIM</a:t>
            </a:r>
            <a:r>
              <a:rPr sz="1800" b="1" spc="40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10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FAKÜLTESİ </a:t>
            </a:r>
            <a:r>
              <a:rPr sz="1800" b="1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sz="1800" b="1" spc="30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50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SİTESİNDEN</a:t>
            </a:r>
            <a:r>
              <a:rPr sz="1800" b="1" spc="30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55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SÜREKLİ</a:t>
            </a:r>
            <a:r>
              <a:rPr sz="1800" b="1" spc="-25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TAKİP</a:t>
            </a:r>
            <a:r>
              <a:rPr sz="1800" b="1" spc="30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35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EDİN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05" y="0"/>
            <a:ext cx="9488735" cy="589955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03065" y="1727039"/>
            <a:ext cx="5543372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sz="2800" b="1" spc="55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75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SAYFASI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800" b="1" spc="-10" dirty="0">
                <a:solidFill>
                  <a:srgbClr val="27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@comu_mtf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75477"/>
            <a:ext cx="5826313" cy="30664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826313" y="57645"/>
            <a:ext cx="3120186" cy="6784313"/>
            <a:chOff x="1371600" y="643485"/>
            <a:chExt cx="3120186" cy="678431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8" b="68409"/>
            <a:stretch/>
          </p:blipFill>
          <p:spPr>
            <a:xfrm>
              <a:off x="1371600" y="643485"/>
              <a:ext cx="3084091" cy="187111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56" b="11111"/>
            <a:stretch/>
          </p:blipFill>
          <p:spPr>
            <a:xfrm>
              <a:off x="1407695" y="2398598"/>
              <a:ext cx="3084091" cy="5029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0" y="2514600"/>
            <a:ext cx="9223853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b="1" spc="-50" dirty="0">
                <a:latin typeface="Arial" panose="020B0604020202020204" pitchFamily="34" charset="0"/>
                <a:cs typeface="Arial" panose="020B0604020202020204" pitchFamily="34" charset="0"/>
              </a:rPr>
              <a:t>ORYANTASYON</a:t>
            </a:r>
            <a:r>
              <a:rPr sz="28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PROGRAMIMIZ</a:t>
            </a:r>
            <a:r>
              <a:rPr sz="28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SONA</a:t>
            </a:r>
            <a:r>
              <a:rPr sz="2800" b="1" spc="-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latin typeface="Arial" panose="020B0604020202020204" pitchFamily="34" charset="0"/>
                <a:cs typeface="Arial" panose="020B0604020202020204" pitchFamily="34" charset="0"/>
              </a:rPr>
              <a:t>ERMİŞTİR</a:t>
            </a:r>
            <a:br>
              <a:rPr lang="tr-TR" sz="2800" b="1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tr-TR" sz="2800" b="1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spc="-20" dirty="0">
                <a:latin typeface="Arial" panose="020B0604020202020204" pitchFamily="34" charset="0"/>
                <a:cs typeface="Arial" panose="020B0604020202020204" pitchFamily="34" charset="0"/>
              </a:rPr>
              <a:t>KATILIMINIZ</a:t>
            </a:r>
            <a:r>
              <a:rPr lang="en-US" sz="28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İÇİN</a:t>
            </a:r>
            <a:r>
              <a:rPr lang="en-US" sz="2800" b="1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TEŞEKKÜR</a:t>
            </a:r>
            <a:r>
              <a:rPr lang="en-US" sz="28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10" dirty="0">
                <a:latin typeface="Arial" panose="020B0604020202020204" pitchFamily="34" charset="0"/>
                <a:cs typeface="Arial" panose="020B0604020202020204" pitchFamily="34" charset="0"/>
              </a:rPr>
              <a:t>EDERİZ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object 2"/>
          <p:cNvGrpSpPr/>
          <p:nvPr/>
        </p:nvGrpSpPr>
        <p:grpSpPr>
          <a:xfrm>
            <a:off x="0" y="0"/>
            <a:ext cx="1766570" cy="5666740"/>
            <a:chOff x="0" y="0"/>
            <a:chExt cx="1766570" cy="5666740"/>
          </a:xfrm>
        </p:grpSpPr>
        <p:sp>
          <p:nvSpPr>
            <p:cNvPr id="7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0"/>
              <a:ext cx="1622254" cy="1575389"/>
            </a:xfrm>
            <a:prstGeom prst="rect">
              <a:avLst/>
            </a:prstGeom>
          </p:spPr>
        </p:pic>
      </p:grpSp>
      <p:pic>
        <p:nvPicPr>
          <p:cNvPr id="9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42359" y="159654"/>
            <a:ext cx="1423512" cy="142725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752600" y="1371600"/>
            <a:ext cx="10207087" cy="5127305"/>
            <a:chOff x="1752600" y="1371600"/>
            <a:chExt cx="10207087" cy="5127305"/>
          </a:xfrm>
        </p:grpSpPr>
        <p:grpSp>
          <p:nvGrpSpPr>
            <p:cNvPr id="31" name="Group 30"/>
            <p:cNvGrpSpPr/>
            <p:nvPr/>
          </p:nvGrpSpPr>
          <p:grpSpPr>
            <a:xfrm>
              <a:off x="1752600" y="1371600"/>
              <a:ext cx="1152000" cy="5127305"/>
              <a:chOff x="1787417" y="1390721"/>
              <a:chExt cx="1152000" cy="5127305"/>
            </a:xfrm>
          </p:grpSpPr>
          <p:pic>
            <p:nvPicPr>
              <p:cNvPr id="33" name="Resim 11" descr="kişi, kadın, gülümserken, genç içeren bir resim&#10;&#10;Açıklama otomatik olarak oluşturuldu">
                <a:extLst>
                  <a:ext uri="{FF2B5EF4-FFF2-40B4-BE49-F238E27FC236}">
                    <a16:creationId xmlns:a16="http://schemas.microsoft.com/office/drawing/2014/main" id="{19DAC1CD-1530-4043-9E9A-F3BDB450C1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13861"/>
              <a:stretch/>
            </p:blipFill>
            <p:spPr>
              <a:xfrm>
                <a:off x="1787417" y="5461555"/>
                <a:ext cx="1152000" cy="1056471"/>
              </a:xfrm>
              <a:prstGeom prst="rect">
                <a:avLst/>
              </a:prstGeom>
            </p:spPr>
          </p:pic>
          <p:pic>
            <p:nvPicPr>
              <p:cNvPr id="34" name="Resim 17" descr="açık hava, bina, kaldırım, kadın içeren bir resim&#10;&#10;Açıklama otomatik olarak oluşturuldu">
                <a:extLst>
                  <a:ext uri="{FF2B5EF4-FFF2-40B4-BE49-F238E27FC236}">
                    <a16:creationId xmlns:a16="http://schemas.microsoft.com/office/drawing/2014/main" id="{F416E9B0-6B6E-0849-A43B-8D021700D6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8551" t="38949" r="54718" b="48328"/>
              <a:stretch/>
            </p:blipFill>
            <p:spPr>
              <a:xfrm>
                <a:off x="1787417" y="4095744"/>
                <a:ext cx="1152000" cy="1168102"/>
              </a:xfrm>
              <a:prstGeom prst="rect">
                <a:avLst/>
              </a:prstGeom>
            </p:spPr>
          </p:pic>
          <p:pic>
            <p:nvPicPr>
              <p:cNvPr id="35" name="Resim 18">
                <a:extLst>
                  <a:ext uri="{FF2B5EF4-FFF2-40B4-BE49-F238E27FC236}">
                    <a16:creationId xmlns:a16="http://schemas.microsoft.com/office/drawing/2014/main" id="{D414ACB6-A11E-4472-9DF1-4C8204CEB5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87417" y="1390721"/>
                <a:ext cx="1152000" cy="1144043"/>
              </a:xfrm>
              <a:prstGeom prst="rect">
                <a:avLst/>
              </a:prstGeom>
            </p:spPr>
          </p:pic>
          <p:pic>
            <p:nvPicPr>
              <p:cNvPr id="36" name="Resim 19">
                <a:extLst>
                  <a:ext uri="{FF2B5EF4-FFF2-40B4-BE49-F238E27FC236}">
                    <a16:creationId xmlns:a16="http://schemas.microsoft.com/office/drawing/2014/main" id="{3ACC23B4-8744-4647-BEA0-C727E906C9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23951"/>
              <a:stretch/>
            </p:blipFill>
            <p:spPr>
              <a:xfrm>
                <a:off x="1787417" y="2732916"/>
                <a:ext cx="1152000" cy="1168102"/>
              </a:xfrm>
              <a:prstGeom prst="rect">
                <a:avLst/>
              </a:prstGeom>
            </p:spPr>
          </p:pic>
        </p:grpSp>
        <p:sp>
          <p:nvSpPr>
            <p:cNvPr id="32" name="Alt Başlık 2">
              <a:extLst>
                <a:ext uri="{FF2B5EF4-FFF2-40B4-BE49-F238E27FC236}">
                  <a16:creationId xmlns:a16="http://schemas.microsoft.com/office/drawing/2014/main" id="{D4A3A193-6FC2-4104-AF48-38168724FB4B}"/>
                </a:ext>
              </a:extLst>
            </p:cNvPr>
            <p:cNvSpPr txBox="1">
              <a:spLocks/>
            </p:cNvSpPr>
            <p:nvPr/>
          </p:nvSpPr>
          <p:spPr>
            <a:xfrm>
              <a:off x="3089383" y="1566827"/>
              <a:ext cx="8870304" cy="46301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tr-TR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Dr. </a:t>
              </a:r>
              <a:r>
                <a:rPr lang="tr-TR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Öğr</a:t>
              </a:r>
              <a:r>
                <a:rPr lang="tr-TR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Üyesi Aylin ÇELİK TURAN </a:t>
              </a:r>
            </a:p>
            <a:p>
              <a:pPr algn="l"/>
              <a:r>
                <a:rPr lang="tr-TR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(Dekan Yardımcısı - Bölüm Başkan Yardımcısı)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tr-TR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Dr. </a:t>
              </a:r>
              <a:r>
                <a:rPr lang="tr-TR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Öğr</a:t>
              </a:r>
              <a:r>
                <a:rPr lang="tr-TR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Üyesi Özgür KAHRAMAN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tr-TR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Dr. </a:t>
              </a:r>
              <a:r>
                <a:rPr lang="tr-TR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Öğr</a:t>
              </a:r>
              <a:r>
                <a:rPr lang="tr-TR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Üyesi Tutku AK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tr-TR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Dr. </a:t>
              </a:r>
              <a:r>
                <a:rPr lang="tr-TR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Öğr</a:t>
              </a:r>
              <a:r>
                <a:rPr lang="tr-TR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Üyesi Elif SAĞLIK</a:t>
              </a:r>
            </a:p>
          </p:txBody>
        </p:sp>
      </p:grpSp>
      <p:sp>
        <p:nvSpPr>
          <p:cNvPr id="38" name="object 5"/>
          <p:cNvSpPr txBox="1">
            <a:spLocks noGrp="1"/>
          </p:cNvSpPr>
          <p:nvPr>
            <p:ph type="title"/>
          </p:nvPr>
        </p:nvSpPr>
        <p:spPr>
          <a:xfrm>
            <a:off x="1139160" y="-101582"/>
            <a:ext cx="9046675" cy="1023356"/>
          </a:xfrm>
          <a:prstGeom prst="rect">
            <a:avLst/>
          </a:prstGeom>
        </p:spPr>
        <p:txBody>
          <a:bodyPr vert="horz" wrap="square" lIns="0" tIns="525779" rIns="0" bIns="0" rtlCol="0">
            <a:spAutoFit/>
          </a:bodyPr>
          <a:lstStyle/>
          <a:p>
            <a:pPr marL="542290" algn="l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Peyzaj</a:t>
            </a:r>
            <a:r>
              <a:rPr sz="3200" b="1" spc="-7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Mimarlığı</a:t>
            </a:r>
            <a:r>
              <a:rPr sz="3200" b="1" spc="-6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Bölümü</a:t>
            </a:r>
            <a:r>
              <a:rPr sz="3200" b="1" spc="-6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Öğretim</a:t>
            </a:r>
            <a:r>
              <a:rPr sz="3200" b="1" spc="-5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1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Üyeleri</a:t>
            </a:r>
            <a:endParaRPr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3630" cy="5666740"/>
            <a:chOff x="0" y="0"/>
            <a:chExt cx="1103630" cy="566674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2644" cy="5666740"/>
            </a:xfrm>
            <a:custGeom>
              <a:avLst/>
              <a:gdLst/>
              <a:ahLst/>
              <a:cxnLst/>
              <a:rect l="l" t="t" r="r" b="b"/>
              <a:pathLst>
                <a:path w="842644" h="5666740">
                  <a:moveTo>
                    <a:pt x="842595" y="0"/>
                  </a:moveTo>
                  <a:lnTo>
                    <a:pt x="0" y="0"/>
                  </a:lnTo>
                  <a:lnTo>
                    <a:pt x="0" y="5666153"/>
                  </a:lnTo>
                  <a:lnTo>
                    <a:pt x="842595" y="0"/>
                  </a:lnTo>
                  <a:close/>
                </a:path>
              </a:pathLst>
            </a:custGeom>
            <a:solidFill>
              <a:srgbClr val="90C2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91" y="85592"/>
              <a:ext cx="959274" cy="93156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752600" y="1694460"/>
            <a:ext cx="10218496" cy="4630140"/>
            <a:chOff x="1776008" y="1600200"/>
            <a:chExt cx="10218496" cy="4630140"/>
          </a:xfrm>
        </p:grpSpPr>
        <p:grpSp>
          <p:nvGrpSpPr>
            <p:cNvPr id="24" name="Group 23"/>
            <p:cNvGrpSpPr/>
            <p:nvPr/>
          </p:nvGrpSpPr>
          <p:grpSpPr>
            <a:xfrm>
              <a:off x="1776008" y="1771260"/>
              <a:ext cx="1158617" cy="3789332"/>
              <a:chOff x="1776008" y="1771260"/>
              <a:chExt cx="1158617" cy="3789332"/>
            </a:xfrm>
          </p:grpSpPr>
          <p:pic>
            <p:nvPicPr>
              <p:cNvPr id="26" name="Resim 11" descr="kişi, kıyafet, kadın, iç mekan içeren bir resim&#10;&#10;Açıklama otomatik olarak oluşturuldu">
                <a:extLst>
                  <a:ext uri="{FF2B5EF4-FFF2-40B4-BE49-F238E27FC236}">
                    <a16:creationId xmlns:a16="http://schemas.microsoft.com/office/drawing/2014/main" id="{16443EE1-09B2-154D-BB69-C04EA935E1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20284"/>
              <a:stretch/>
            </p:blipFill>
            <p:spPr>
              <a:xfrm>
                <a:off x="1782625" y="1771260"/>
                <a:ext cx="1152000" cy="1137631"/>
              </a:xfrm>
              <a:prstGeom prst="rect">
                <a:avLst/>
              </a:prstGeom>
            </p:spPr>
          </p:pic>
          <p:pic>
            <p:nvPicPr>
              <p:cNvPr id="27" name="Resim 17" descr="kişi, adam, takım, dik içeren bir resim&#10;&#10;Açıklama otomatik olarak oluşturuldu">
                <a:extLst>
                  <a:ext uri="{FF2B5EF4-FFF2-40B4-BE49-F238E27FC236}">
                    <a16:creationId xmlns:a16="http://schemas.microsoft.com/office/drawing/2014/main" id="{F1FB24D1-BE32-0148-B1A6-ABC4C0B2D7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8726" t="3283" r="24378" b="68069"/>
              <a:stretch/>
            </p:blipFill>
            <p:spPr>
              <a:xfrm>
                <a:off x="1782625" y="3043695"/>
                <a:ext cx="1152000" cy="1209720"/>
              </a:xfrm>
              <a:prstGeom prst="rect">
                <a:avLst/>
              </a:prstGeom>
            </p:spPr>
          </p:pic>
          <p:pic>
            <p:nvPicPr>
              <p:cNvPr id="28" name="Resim 18">
                <a:extLst>
                  <a:ext uri="{FF2B5EF4-FFF2-40B4-BE49-F238E27FC236}">
                    <a16:creationId xmlns:a16="http://schemas.microsoft.com/office/drawing/2014/main" id="{BCEED548-5F2A-456E-B2F4-6110CBEB11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529" t="10688" r="7655" b="27471"/>
              <a:stretch/>
            </p:blipFill>
            <p:spPr>
              <a:xfrm>
                <a:off x="1776008" y="4388219"/>
                <a:ext cx="1152000" cy="1172373"/>
              </a:xfrm>
              <a:prstGeom prst="rect">
                <a:avLst/>
              </a:prstGeom>
            </p:spPr>
          </p:pic>
        </p:grpSp>
        <p:sp>
          <p:nvSpPr>
            <p:cNvPr id="25" name="Alt Başlık 2">
              <a:extLst>
                <a:ext uri="{FF2B5EF4-FFF2-40B4-BE49-F238E27FC236}">
                  <a16:creationId xmlns:a16="http://schemas.microsoft.com/office/drawing/2014/main" id="{D4A3A193-6FC2-4104-AF48-38168724FB4B}"/>
                </a:ext>
              </a:extLst>
            </p:cNvPr>
            <p:cNvSpPr txBox="1">
              <a:spLocks/>
            </p:cNvSpPr>
            <p:nvPr/>
          </p:nvSpPr>
          <p:spPr>
            <a:xfrm>
              <a:off x="3124200" y="1600200"/>
              <a:ext cx="8870304" cy="46301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tr-T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Arş. Gör. Necla Ece ÖNCÜL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tr-T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Arş. Gör. Mehmet </a:t>
              </a:r>
              <a:r>
                <a:rPr lang="tr-T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İlkan</a:t>
              </a:r>
              <a:r>
                <a:rPr lang="tr-T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BAYRAK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tr-T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tr-T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Arş. Gör. Merve TEMİZ</a:t>
              </a:r>
            </a:p>
          </p:txBody>
        </p:sp>
      </p:grpSp>
      <p:sp>
        <p:nvSpPr>
          <p:cNvPr id="30" name="object 5"/>
          <p:cNvSpPr txBox="1">
            <a:spLocks noGrp="1"/>
          </p:cNvSpPr>
          <p:nvPr>
            <p:ph type="title"/>
          </p:nvPr>
        </p:nvSpPr>
        <p:spPr>
          <a:xfrm>
            <a:off x="1139160" y="-101582"/>
            <a:ext cx="9605040" cy="1023356"/>
          </a:xfrm>
          <a:prstGeom prst="rect">
            <a:avLst/>
          </a:prstGeom>
        </p:spPr>
        <p:txBody>
          <a:bodyPr vert="horz" wrap="square" lIns="0" tIns="525779" rIns="0" bIns="0" rtlCol="0">
            <a:spAutoFit/>
          </a:bodyPr>
          <a:lstStyle/>
          <a:p>
            <a:pPr marL="542290" algn="l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Peyzaj</a:t>
            </a:r>
            <a:r>
              <a:rPr sz="3200" b="1" spc="-7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Mimarlığı</a:t>
            </a:r>
            <a:r>
              <a:rPr sz="3200" b="1" spc="-6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Bölümü</a:t>
            </a:r>
            <a:r>
              <a:rPr sz="3200" b="1" spc="-6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Öğretim</a:t>
            </a:r>
            <a:r>
              <a:rPr sz="3200" b="1" spc="-5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b="1" spc="-1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Elemanları</a:t>
            </a:r>
            <a:endParaRPr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799"/>
                </a:lnTo>
                <a:lnTo>
                  <a:pt x="448733" y="2844799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850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64521" y="267962"/>
            <a:ext cx="572092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2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KOORDİNATÖRLÜKLER</a:t>
            </a:r>
            <a:endParaRPr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64521" y="1266726"/>
            <a:ext cx="7703542" cy="55912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715"/>
              </a:spcBef>
              <a:buClr>
                <a:srgbClr val="90C226"/>
              </a:buClr>
              <a:buSzPct val="77777"/>
              <a:buFont typeface="Arial Narrow"/>
              <a:buChar char="►"/>
              <a:tabLst>
                <a:tab pos="354965" algn="l"/>
                <a:tab pos="355600" algn="l"/>
              </a:tabLst>
            </a:pPr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Mevlana</a:t>
            </a:r>
            <a:r>
              <a:rPr lang="en-US" sz="200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Koordinatörlüğü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715"/>
              </a:spcBef>
              <a:buClr>
                <a:srgbClr val="90C226"/>
              </a:buClr>
              <a:buSzPct val="77777"/>
              <a:tabLst>
                <a:tab pos="354965" algn="l"/>
                <a:tab pos="355600" algn="l"/>
              </a:tabLst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Füsun ERDURAN NEMUTLU </a:t>
            </a:r>
            <a:r>
              <a:rPr lang="en-US"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Koordinatör</a:t>
            </a:r>
            <a:r>
              <a:rPr lang="en-US"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5600" indent="-342900">
              <a:spcBef>
                <a:spcPts val="1715"/>
              </a:spcBef>
              <a:buClr>
                <a:srgbClr val="90C226"/>
              </a:buClr>
              <a:buSzPct val="77777"/>
              <a:buFont typeface="Arial Narrow"/>
              <a:buChar char="►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</a:t>
            </a:r>
            <a:r>
              <a:rPr sz="200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Koordinatörlüğü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785"/>
              </a:spcBef>
              <a:buClr>
                <a:srgbClr val="90C226"/>
              </a:buClr>
              <a:buSzPct val="77777"/>
              <a:tabLst>
                <a:tab pos="354965" algn="l"/>
                <a:tab pos="355600" algn="l"/>
              </a:tabLst>
            </a:pPr>
            <a:r>
              <a:rPr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Doç</a:t>
            </a: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00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sz="200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Okan</a:t>
            </a:r>
            <a:r>
              <a:rPr sz="2000"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YILMAZ</a:t>
            </a:r>
            <a:r>
              <a:rPr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000" spc="-1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Koordinatör</a:t>
            </a:r>
            <a:r>
              <a:rPr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tr-TR"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Koordinatör)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spcBef>
                <a:spcPts val="1715"/>
              </a:spcBef>
              <a:buClr>
                <a:srgbClr val="90C226"/>
              </a:buClr>
              <a:buSzPct val="77777"/>
              <a:buFont typeface="Arial Narrow"/>
              <a:buChar char="►"/>
              <a:tabLst>
                <a:tab pos="354965" algn="l"/>
                <a:tab pos="355600" algn="l"/>
              </a:tabLst>
            </a:pPr>
            <a:r>
              <a:rPr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Farabi</a:t>
            </a:r>
            <a:r>
              <a:rPr sz="2000" b="1" spc="-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Koordinatörlüğü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715"/>
              </a:spcBef>
              <a:buClr>
                <a:srgbClr val="90C226"/>
              </a:buClr>
              <a:buSzPct val="77777"/>
              <a:tabLst>
                <a:tab pos="354965" algn="l"/>
                <a:tab pos="355600" algn="l"/>
              </a:tabLst>
            </a:pPr>
            <a:r>
              <a:rPr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Doç</a:t>
            </a: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Esra</a:t>
            </a:r>
            <a:r>
              <a:rPr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CENGİZ</a:t>
            </a:r>
            <a:r>
              <a:rPr lang="tr-TR" sz="2000" spc="-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Koordinatör)</a:t>
            </a:r>
          </a:p>
          <a:p>
            <a:pPr marL="355600" indent="-342900">
              <a:spcBef>
                <a:spcPts val="1715"/>
              </a:spcBef>
              <a:buClr>
                <a:srgbClr val="90C226"/>
              </a:buClr>
              <a:buSzPct val="77777"/>
              <a:buFont typeface="Arial Narrow"/>
              <a:buChar char="►"/>
              <a:tabLst>
                <a:tab pos="354965" algn="l"/>
                <a:tab pos="355600" algn="l"/>
              </a:tabLst>
            </a:pP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Engelliler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Koordinasyon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Birim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Koordinatörlüğü</a:t>
            </a:r>
            <a:endParaRPr lang="tr-T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715"/>
              </a:spcBef>
              <a:buClr>
                <a:srgbClr val="90C226"/>
              </a:buClr>
              <a:buSzPct val="77777"/>
              <a:tabLst>
                <a:tab pos="354965" algn="l"/>
                <a:tab pos="355600" algn="l"/>
              </a:tabLst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Öğr. Üyesi Tutku AK </a:t>
            </a:r>
            <a:r>
              <a:rPr lang="tr-TR"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Koordinatör)</a:t>
            </a:r>
          </a:p>
          <a:p>
            <a:pPr marL="355600" indent="-342900">
              <a:spcBef>
                <a:spcPts val="1715"/>
              </a:spcBef>
              <a:buClr>
                <a:srgbClr val="90C226"/>
              </a:buClr>
              <a:buSzPct val="77777"/>
              <a:buFont typeface="Arial Narrow"/>
              <a:buChar char="►"/>
              <a:tabLst>
                <a:tab pos="354965" algn="l"/>
                <a:tab pos="355600" algn="l"/>
              </a:tabLst>
            </a:pP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Öğrenci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Yaşam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Kariyer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Mezun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İlişkileri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Koordinatörlüğü</a:t>
            </a:r>
            <a:endParaRPr lang="tr-T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715"/>
              </a:spcBef>
              <a:buClr>
                <a:srgbClr val="90C226"/>
              </a:buClr>
              <a:buSzPct val="77777"/>
              <a:tabLst>
                <a:tab pos="354965" algn="l"/>
                <a:tab pos="355600" algn="l"/>
              </a:tabLst>
            </a:pPr>
            <a:r>
              <a:rPr 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Arş. Gör. Merve TEMİZ </a:t>
            </a:r>
            <a:r>
              <a:rPr lang="tr-TR"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00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Koordinatör)</a:t>
            </a:r>
            <a:endParaRPr lang="tr-T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1715"/>
              </a:spcBef>
              <a:buClr>
                <a:srgbClr val="90C226"/>
              </a:buClr>
              <a:buSzPct val="77777"/>
              <a:buFont typeface="Arial Narrow"/>
              <a:buChar char="►"/>
              <a:tabLst>
                <a:tab pos="354965" algn="l"/>
                <a:tab pos="355600" algn="l"/>
              </a:tabLst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791" y="85592"/>
            <a:ext cx="959274" cy="9315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2824</TotalTime>
  <Words>1513</Words>
  <Application>Microsoft Office PowerPoint</Application>
  <PresentationFormat>Geniş ekran</PresentationFormat>
  <Paragraphs>264</Paragraphs>
  <Slides>63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63</vt:i4>
      </vt:variant>
    </vt:vector>
  </HeadingPairs>
  <TitlesOfParts>
    <vt:vector size="64" baseType="lpstr">
      <vt:lpstr>Office Theme</vt:lpstr>
      <vt:lpstr>ÇANAKKALE ONSEKİZ MART ÜNİVERSİTESİ</vt:lpstr>
      <vt:lpstr>Üniversitemizin Hiyerarşik Yapısı</vt:lpstr>
      <vt:lpstr>Üniversitemizin Hiyerarşik Yapısı</vt:lpstr>
      <vt:lpstr>Üniversitemizin Hiyerarşik Yapısı</vt:lpstr>
      <vt:lpstr>Peyzaj Mimarlığı Bölümü Öğretim Üyeleri</vt:lpstr>
      <vt:lpstr>Peyzaj Mimarlığı Bölümü Öğretim Üyeleri</vt:lpstr>
      <vt:lpstr>Peyzaj Mimarlığı Bölümü Öğretim Üyeleri</vt:lpstr>
      <vt:lpstr>Peyzaj Mimarlığı Bölümü Öğretim Elemanları</vt:lpstr>
      <vt:lpstr>KOORDİNATÖRLÜKLER</vt:lpstr>
      <vt:lpstr>Peyzaj Mimarlığı Bölümü Ders İçerikleri</vt:lpstr>
      <vt:lpstr>PowerPoint Sunusu</vt:lpstr>
      <vt:lpstr>PowerPoint Sunusu</vt:lpstr>
      <vt:lpstr>PowerPoint Sunusu</vt:lpstr>
      <vt:lpstr>DERSLERE DEVAM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ÖNEMLİ MESLEK KURULUŞLARI</vt:lpstr>
      <vt:lpstr>PowerPoint Sunusu</vt:lpstr>
      <vt:lpstr>PowerPoint Sunusu</vt:lpstr>
      <vt:lpstr>PROJE YARIŞMALARI</vt:lpstr>
      <vt:lpstr>PROJE YARIŞMALARI</vt:lpstr>
      <vt:lpstr>PowerPoint Sunusu</vt:lpstr>
      <vt:lpstr>PowerPoint Sunusu</vt:lpstr>
      <vt:lpstr>PowerPoint Sunusu</vt:lpstr>
      <vt:lpstr>ÜNİVERSİTEMİZİN FİZİKİ YAPISI</vt:lpstr>
      <vt:lpstr>Üniversitemizde</vt:lpstr>
      <vt:lpstr>Spor Tesisleri</vt:lpstr>
      <vt:lpstr>PowerPoint Sunusu</vt:lpstr>
      <vt:lpstr>Mimarlık ve Tasarım Fakültesi</vt:lpstr>
      <vt:lpstr>Üniversitemiz Kalite ve Akreditasyon Süreci</vt:lpstr>
      <vt:lpstr>Kalite Güvencesi ve Akreditasyon Nedir?</vt:lpstr>
      <vt:lpstr>Öğrenciler Yükseköğretimde Kalite Güvencesi Süreçlerine Nasıl Katılabilirler?</vt:lpstr>
      <vt:lpstr>YÖKAK Öğrenci Komisyonu</vt:lpstr>
      <vt:lpstr>Kalite Elçisi Kimdir?</vt:lpstr>
      <vt:lpstr>Yükseköğretimde Kalite Güvencesi Süreçlerine Katılmasının Yararları Nelerdir?</vt:lpstr>
      <vt:lpstr>Yükseköğretimde Kalite Güvencesi Süreçlerine Katılmasının Yararları Nelerdir?</vt:lpstr>
      <vt:lpstr>Yükseköğretimde Kalite Güvencesi Süreçlerine Katılmasının Yararları Nelerdir?</vt:lpstr>
      <vt:lpstr>Fakültemiz Kalite ve Akreditasyon Çalışmaları</vt:lpstr>
      <vt:lpstr>PowerPoint Sunusu</vt:lpstr>
      <vt:lpstr>Öğrenci Yaşam, Kariyer ve Mezun İlişkileri Koordinatörlüğü</vt:lpstr>
      <vt:lpstr>Yetenek Kapısı</vt:lpstr>
      <vt:lpstr>Ulusal Staj Programı</vt:lpstr>
      <vt:lpstr>Psikolojik Danışmanlık ve Rehberlik Birimi</vt:lpstr>
      <vt:lpstr>YEDAM</vt:lpstr>
      <vt:lpstr>Öğrenci Toplulukları ve Spor Takımları</vt:lpstr>
      <vt:lpstr>Önceki Dönemlerde Yapılan Öğrenci Çalışmaları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BİNALARA 12M’DEN YAKIN MESAFEDE SİGARA İÇMEK YASAKTIR</vt:lpstr>
      <vt:lpstr>REKTÖR</vt:lpstr>
      <vt:lpstr>PowerPoint Sunusu</vt:lpstr>
      <vt:lpstr>PowerPoint Sunusu</vt:lpstr>
      <vt:lpstr>ORYANTASYON PROGRAMIMIZ SONA ERMİŞTİR  KATILIMINIZ İÇİN TEŞEKKÜR EDERİZ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ÇANAKKALE ONSEKİZ MART ÜNİVERSİTESİ</dc:title>
  <dc:creator>Merve</dc:creator>
  <cp:lastModifiedBy>Merve Temiz</cp:lastModifiedBy>
  <cp:revision>74</cp:revision>
  <dcterms:created xsi:type="dcterms:W3CDTF">2022-10-03T11:53:57Z</dcterms:created>
  <dcterms:modified xsi:type="dcterms:W3CDTF">2023-10-09T05:25:59Z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2021-10-22T00:00:00Z</vt:filetime>
  </property>
  <property fmtid="{D5CDD505-2E9C-101B-9397-08002B2CF9AE}" pid="3" name="LastSaved">
    <vt:filetime>2022-10-03T00:00:00Z</vt:filetime>
  </property>
  <property fmtid="{D5CDD505-2E9C-101B-9397-08002B2CF9AE}" pid="4" name="Producer">
    <vt:lpwstr>macOS Sürüm 10.15.7 (Geliştirme 19H2) Quartz PDFContext</vt:lpwstr>
  </property>
</Properties>
</file>