
<file path=[Content_Types].xml><?xml version="1.0" encoding="utf-8"?>
<Types xmlns="http://schemas.openxmlformats.org/package/2006/content-types">
  <Default Extension="jpeg" ContentType="image/jpeg"/>
  <Default Extension="jpg" ContentType="image/pn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4" r:id="rId3"/>
    <p:sldId id="373" r:id="rId4"/>
    <p:sldId id="372" r:id="rId5"/>
    <p:sldId id="375" r:id="rId6"/>
    <p:sldId id="376" r:id="rId7"/>
    <p:sldId id="370" r:id="rId8"/>
    <p:sldId id="374" r:id="rId9"/>
    <p:sldId id="369" r:id="rId10"/>
    <p:sldId id="371" r:id="rId11"/>
    <p:sldId id="384" r:id="rId12"/>
    <p:sldId id="378" r:id="rId13"/>
    <p:sldId id="380" r:id="rId14"/>
    <p:sldId id="377" r:id="rId15"/>
    <p:sldId id="381" r:id="rId16"/>
    <p:sldId id="349" r:id="rId17"/>
    <p:sldId id="366" r:id="rId18"/>
    <p:sldId id="379" r:id="rId19"/>
    <p:sldId id="385" r:id="rId20"/>
    <p:sldId id="386" r:id="rId21"/>
    <p:sldId id="387" r:id="rId22"/>
    <p:sldId id="345" r:id="rId23"/>
    <p:sldId id="346" r:id="rId24"/>
    <p:sldId id="368" r:id="rId25"/>
    <p:sldId id="382" r:id="rId26"/>
    <p:sldId id="352" r:id="rId27"/>
    <p:sldId id="353" r:id="rId28"/>
    <p:sldId id="383" r:id="rId29"/>
    <p:sldId id="284" r:id="rId3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948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6" autoAdjust="0"/>
    <p:restoredTop sz="94660"/>
  </p:normalViewPr>
  <p:slideViewPr>
    <p:cSldViewPr snapToGrid="0">
      <p:cViewPr>
        <p:scale>
          <a:sx n="75" d="100"/>
          <a:sy n="75" d="100"/>
        </p:scale>
        <p:origin x="792" y="7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29C1E73F-F42F-4FBC-8B9D-F36DDF7692CE}" type="datetimeFigureOut">
              <a:rPr lang="tr-TR" smtClean="0"/>
              <a:t>24.04.2024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D545D59-D14E-40C1-94F9-CD1A5B2DB234}" type="slidenum">
              <a:rPr lang="tr-TR" smtClean="0"/>
              <a:t>‹#›</a:t>
            </a:fld>
            <a:endParaRPr lang="tr-TR"/>
          </a:p>
        </p:txBody>
      </p:sp>
    </p:spTree>
    <p:extLst>
      <p:ext uri="{BB962C8B-B14F-4D97-AF65-F5344CB8AC3E}">
        <p14:creationId xmlns:p14="http://schemas.microsoft.com/office/powerpoint/2010/main" val="1183431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9C1E73F-F42F-4FBC-8B9D-F36DDF7692CE}" type="datetimeFigureOut">
              <a:rPr lang="tr-TR" smtClean="0"/>
              <a:t>24.04.2024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D545D59-D14E-40C1-94F9-CD1A5B2DB234}" type="slidenum">
              <a:rPr lang="tr-TR" smtClean="0"/>
              <a:t>‹#›</a:t>
            </a:fld>
            <a:endParaRPr lang="tr-TR"/>
          </a:p>
        </p:txBody>
      </p:sp>
    </p:spTree>
    <p:extLst>
      <p:ext uri="{BB962C8B-B14F-4D97-AF65-F5344CB8AC3E}">
        <p14:creationId xmlns:p14="http://schemas.microsoft.com/office/powerpoint/2010/main" val="1773412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2"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2"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9C1E73F-F42F-4FBC-8B9D-F36DDF7692CE}" type="datetimeFigureOut">
              <a:rPr lang="tr-TR" smtClean="0"/>
              <a:t>24.04.2024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D545D59-D14E-40C1-94F9-CD1A5B2DB234}" type="slidenum">
              <a:rPr lang="tr-TR" smtClean="0"/>
              <a:t>‹#›</a:t>
            </a:fld>
            <a:endParaRPr lang="tr-TR"/>
          </a:p>
        </p:txBody>
      </p:sp>
    </p:spTree>
    <p:extLst>
      <p:ext uri="{BB962C8B-B14F-4D97-AF65-F5344CB8AC3E}">
        <p14:creationId xmlns:p14="http://schemas.microsoft.com/office/powerpoint/2010/main" val="336751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9C1E73F-F42F-4FBC-8B9D-F36DDF7692CE}" type="datetimeFigureOut">
              <a:rPr lang="tr-TR" smtClean="0"/>
              <a:t>24.04.2024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D545D59-D14E-40C1-94F9-CD1A5B2DB234}" type="slidenum">
              <a:rPr lang="tr-TR" smtClean="0"/>
              <a:t>‹#›</a:t>
            </a:fld>
            <a:endParaRPr lang="tr-TR"/>
          </a:p>
        </p:txBody>
      </p:sp>
    </p:spTree>
    <p:extLst>
      <p:ext uri="{BB962C8B-B14F-4D97-AF65-F5344CB8AC3E}">
        <p14:creationId xmlns:p14="http://schemas.microsoft.com/office/powerpoint/2010/main" val="492004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1" y="1709742"/>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29C1E73F-F42F-4FBC-8B9D-F36DDF7692CE}" type="datetimeFigureOut">
              <a:rPr lang="tr-TR" smtClean="0"/>
              <a:t>24.04.2024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D545D59-D14E-40C1-94F9-CD1A5B2DB234}" type="slidenum">
              <a:rPr lang="tr-TR" smtClean="0"/>
              <a:t>‹#›</a:t>
            </a:fld>
            <a:endParaRPr lang="tr-TR"/>
          </a:p>
        </p:txBody>
      </p:sp>
    </p:spTree>
    <p:extLst>
      <p:ext uri="{BB962C8B-B14F-4D97-AF65-F5344CB8AC3E}">
        <p14:creationId xmlns:p14="http://schemas.microsoft.com/office/powerpoint/2010/main" val="3704359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29C1E73F-F42F-4FBC-8B9D-F36DDF7692CE}" type="datetimeFigureOut">
              <a:rPr lang="tr-TR" smtClean="0"/>
              <a:t>24.04.2024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D545D59-D14E-40C1-94F9-CD1A5B2DB234}" type="slidenum">
              <a:rPr lang="tr-TR" smtClean="0"/>
              <a:t>‹#›</a:t>
            </a:fld>
            <a:endParaRPr lang="tr-TR"/>
          </a:p>
        </p:txBody>
      </p:sp>
    </p:spTree>
    <p:extLst>
      <p:ext uri="{BB962C8B-B14F-4D97-AF65-F5344CB8AC3E}">
        <p14:creationId xmlns:p14="http://schemas.microsoft.com/office/powerpoint/2010/main" val="1245964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9"/>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9"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2"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29C1E73F-F42F-4FBC-8B9D-F36DDF7692CE}" type="datetimeFigureOut">
              <a:rPr lang="tr-TR" smtClean="0"/>
              <a:t>24.04.2024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AD545D59-D14E-40C1-94F9-CD1A5B2DB234}" type="slidenum">
              <a:rPr lang="tr-TR" smtClean="0"/>
              <a:t>‹#›</a:t>
            </a:fld>
            <a:endParaRPr lang="tr-TR"/>
          </a:p>
        </p:txBody>
      </p:sp>
    </p:spTree>
    <p:extLst>
      <p:ext uri="{BB962C8B-B14F-4D97-AF65-F5344CB8AC3E}">
        <p14:creationId xmlns:p14="http://schemas.microsoft.com/office/powerpoint/2010/main" val="2615312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29C1E73F-F42F-4FBC-8B9D-F36DDF7692CE}" type="datetimeFigureOut">
              <a:rPr lang="tr-TR" smtClean="0"/>
              <a:t>24.04.2024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AD545D59-D14E-40C1-94F9-CD1A5B2DB234}" type="slidenum">
              <a:rPr lang="tr-TR" smtClean="0"/>
              <a:t>‹#›</a:t>
            </a:fld>
            <a:endParaRPr lang="tr-TR"/>
          </a:p>
        </p:txBody>
      </p:sp>
    </p:spTree>
    <p:extLst>
      <p:ext uri="{BB962C8B-B14F-4D97-AF65-F5344CB8AC3E}">
        <p14:creationId xmlns:p14="http://schemas.microsoft.com/office/powerpoint/2010/main" val="48058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29C1E73F-F42F-4FBC-8B9D-F36DDF7692CE}" type="datetimeFigureOut">
              <a:rPr lang="tr-TR" smtClean="0"/>
              <a:t>24.04.2024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AD545D59-D14E-40C1-94F9-CD1A5B2DB234}" type="slidenum">
              <a:rPr lang="tr-TR" smtClean="0"/>
              <a:t>‹#›</a:t>
            </a:fld>
            <a:endParaRPr lang="tr-TR"/>
          </a:p>
        </p:txBody>
      </p:sp>
    </p:spTree>
    <p:extLst>
      <p:ext uri="{BB962C8B-B14F-4D97-AF65-F5344CB8AC3E}">
        <p14:creationId xmlns:p14="http://schemas.microsoft.com/office/powerpoint/2010/main" val="2709622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29C1E73F-F42F-4FBC-8B9D-F36DDF7692CE}" type="datetimeFigureOut">
              <a:rPr lang="tr-TR" smtClean="0"/>
              <a:t>24.04.2024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D545D59-D14E-40C1-94F9-CD1A5B2DB234}" type="slidenum">
              <a:rPr lang="tr-TR" smtClean="0"/>
              <a:t>‹#›</a:t>
            </a:fld>
            <a:endParaRPr lang="tr-TR"/>
          </a:p>
        </p:txBody>
      </p:sp>
    </p:spTree>
    <p:extLst>
      <p:ext uri="{BB962C8B-B14F-4D97-AF65-F5344CB8AC3E}">
        <p14:creationId xmlns:p14="http://schemas.microsoft.com/office/powerpoint/2010/main" val="72132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29C1E73F-F42F-4FBC-8B9D-F36DDF7692CE}" type="datetimeFigureOut">
              <a:rPr lang="tr-TR" smtClean="0"/>
              <a:t>24.04.2024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D545D59-D14E-40C1-94F9-CD1A5B2DB234}" type="slidenum">
              <a:rPr lang="tr-TR" smtClean="0"/>
              <a:t>‹#›</a:t>
            </a:fld>
            <a:endParaRPr lang="tr-TR"/>
          </a:p>
        </p:txBody>
      </p:sp>
    </p:spTree>
    <p:extLst>
      <p:ext uri="{BB962C8B-B14F-4D97-AF65-F5344CB8AC3E}">
        <p14:creationId xmlns:p14="http://schemas.microsoft.com/office/powerpoint/2010/main" val="2743712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1E73F-F42F-4FBC-8B9D-F36DDF7692CE}" type="datetimeFigureOut">
              <a:rPr lang="tr-TR" smtClean="0"/>
              <a:t>24.04.2024</a:t>
            </a:fld>
            <a:endParaRPr lang="tr-TR"/>
          </a:p>
        </p:txBody>
      </p:sp>
      <p:sp>
        <p:nvSpPr>
          <p:cNvPr id="5" name="Altbilgi Yer Tutucusu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45D59-D14E-40C1-94F9-CD1A5B2DB234}" type="slidenum">
              <a:rPr lang="tr-TR" smtClean="0"/>
              <a:t>‹#›</a:t>
            </a:fld>
            <a:endParaRPr lang="tr-TR"/>
          </a:p>
        </p:txBody>
      </p:sp>
    </p:spTree>
    <p:extLst>
      <p:ext uri="{BB962C8B-B14F-4D97-AF65-F5344CB8AC3E}">
        <p14:creationId xmlns:p14="http://schemas.microsoft.com/office/powerpoint/2010/main" val="2468265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0731" y="312494"/>
            <a:ext cx="895433" cy="89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Unvan 1"/>
          <p:cNvSpPr txBox="1">
            <a:spLocks/>
          </p:cNvSpPr>
          <p:nvPr/>
        </p:nvSpPr>
        <p:spPr>
          <a:xfrm>
            <a:off x="761288" y="1715553"/>
            <a:ext cx="10349443" cy="2760733"/>
          </a:xfrm>
          <a:prstGeom prst="rect">
            <a:avLst/>
          </a:prstGeom>
        </p:spPr>
        <p:txBody>
          <a:bodyPr vert="horz" lIns="91440" tIns="45720" rIns="91440" bIns="45720" rtlCol="0" anchor="ctr">
            <a:noAutofit/>
          </a:bodyPr>
          <a:lstStyle>
            <a:lvl1pPr algn="l" defTabSz="914360" rtl="0" eaLnBrk="1" latinLnBrk="0" hangingPunct="1">
              <a:lnSpc>
                <a:spcPct val="90000"/>
              </a:lnSpc>
              <a:spcBef>
                <a:spcPct val="0"/>
              </a:spcBef>
              <a:buNone/>
              <a:defRPr sz="4400" kern="1200">
                <a:solidFill>
                  <a:schemeClr val="accent1"/>
                </a:solidFill>
                <a:latin typeface="+mj-lt"/>
                <a:ea typeface="+mj-ea"/>
                <a:cs typeface="+mj-cs"/>
              </a:defRPr>
            </a:lvl1pPr>
          </a:lstStyle>
          <a:p>
            <a:pPr algn="ctr">
              <a:lnSpc>
                <a:spcPct val="150000"/>
              </a:lnSpc>
            </a:pPr>
            <a:r>
              <a:rPr lang="tr-TR" sz="32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ÇANAKKALE ONSEKİZ MART ÜNİVERSİTESİ</a:t>
            </a:r>
          </a:p>
          <a:p>
            <a:pPr algn="ctr">
              <a:lnSpc>
                <a:spcPct val="150000"/>
              </a:lnSpc>
            </a:pPr>
            <a:r>
              <a:rPr lang="tr-TR" sz="32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MİMARLIK VE TASARIM FAKÜLTESİ</a:t>
            </a:r>
          </a:p>
          <a:p>
            <a:pPr algn="ctr">
              <a:lnSpc>
                <a:spcPct val="100000"/>
              </a:lnSpc>
            </a:pPr>
            <a:endParaRPr lang="tr-TR" sz="32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tr-TR" sz="32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KALİTE GÜVENCE ÇALIŞMALARI</a:t>
            </a:r>
          </a:p>
          <a:p>
            <a:pPr algn="ctr">
              <a:lnSpc>
                <a:spcPct val="100000"/>
              </a:lnSpc>
            </a:pPr>
            <a:endParaRPr lang="tr-TR" sz="32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Metin kutusu 8">
            <a:extLst>
              <a:ext uri="{FF2B5EF4-FFF2-40B4-BE49-F238E27FC236}">
                <a16:creationId xmlns:a16="http://schemas.microsoft.com/office/drawing/2014/main" id="{0669474C-69A1-8545-87B1-C3F596004E28}"/>
              </a:ext>
            </a:extLst>
          </p:cNvPr>
          <p:cNvSpPr txBox="1"/>
          <p:nvPr/>
        </p:nvSpPr>
        <p:spPr>
          <a:xfrm>
            <a:off x="0" y="6654999"/>
            <a:ext cx="12192000" cy="200055"/>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0" name="Metin kutusu 9">
            <a:extLst>
              <a:ext uri="{FF2B5EF4-FFF2-40B4-BE49-F238E27FC236}">
                <a16:creationId xmlns:a16="http://schemas.microsoft.com/office/drawing/2014/main" id="{0669474C-69A1-8545-87B1-C3F596004E28}"/>
              </a:ext>
            </a:extLst>
          </p:cNvPr>
          <p:cNvSpPr txBox="1"/>
          <p:nvPr/>
        </p:nvSpPr>
        <p:spPr>
          <a:xfrm>
            <a:off x="2734" y="4"/>
            <a:ext cx="12192000" cy="200055"/>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1" name="object 5"/>
          <p:cNvPicPr/>
          <p:nvPr/>
        </p:nvPicPr>
        <p:blipFill>
          <a:blip r:embed="rId3" cstate="print"/>
          <a:stretch>
            <a:fillRect/>
          </a:stretch>
        </p:blipFill>
        <p:spPr>
          <a:xfrm>
            <a:off x="101913" y="289433"/>
            <a:ext cx="959274" cy="931562"/>
          </a:xfrm>
          <a:prstGeom prst="rect">
            <a:avLst/>
          </a:prstGeom>
        </p:spPr>
      </p:pic>
    </p:spTree>
    <p:extLst>
      <p:ext uri="{BB962C8B-B14F-4D97-AF65-F5344CB8AC3E}">
        <p14:creationId xmlns:p14="http://schemas.microsoft.com/office/powerpoint/2010/main" val="2154833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10</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18">
            <a:extLst>
              <a:ext uri="{FF2B5EF4-FFF2-40B4-BE49-F238E27FC236}">
                <a16:creationId xmlns:a16="http://schemas.microsoft.com/office/drawing/2014/main" id="{07A243F6-055B-37A6-6643-C48512485FA5}"/>
              </a:ext>
            </a:extLst>
          </p:cNvPr>
          <p:cNvSpPr/>
          <p:nvPr/>
        </p:nvSpPr>
        <p:spPr>
          <a:xfrm>
            <a:off x="367247" y="993992"/>
            <a:ext cx="11439084" cy="780791"/>
          </a:xfrm>
          <a:prstGeom prst="rect">
            <a:avLst/>
          </a:prstGeom>
        </p:spPr>
        <p:txBody>
          <a:bodyPr wrap="square">
            <a:spAutoFit/>
          </a:bodyPr>
          <a:lstStyle/>
          <a:p>
            <a:pPr algn="just">
              <a:lnSpc>
                <a:spcPct val="150000"/>
              </a:lnSpc>
              <a:spcBef>
                <a:spcPct val="0"/>
              </a:spcBef>
            </a:pPr>
            <a:r>
              <a:rPr lang="tr-TR" sz="1600" dirty="0">
                <a:latin typeface="Tahoma" panose="020B0604030504040204" pitchFamily="34" charset="0"/>
                <a:ea typeface="Tahoma" panose="020B0604030504040204" pitchFamily="34" charset="0"/>
                <a:cs typeface="Tahoma" panose="020B0604030504040204" pitchFamily="34" charset="0"/>
              </a:rPr>
              <a:t>	Üniversitemiz 30.yılında, 27 Nisan 2022 tarihli Yükseköğretim Kalite Kurulu toplantısında alınan karara istinaden Kurumsal Akreditasyon almaya layık görülmüştür.</a:t>
            </a:r>
            <a:endParaRPr lang="tr-TR" altLang="tr-TR" sz="1600" b="1" dirty="0">
              <a:latin typeface="Tahoma" panose="020B0604030504040204" pitchFamily="34" charset="0"/>
              <a:ea typeface="Tahoma" panose="020B0604030504040204" pitchFamily="34"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3069160" y="246578"/>
            <a:ext cx="6035258" cy="584775"/>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KURUMSAL AKREDİTASYON</a:t>
            </a:r>
          </a:p>
        </p:txBody>
      </p:sp>
      <p:pic>
        <p:nvPicPr>
          <p:cNvPr id="1026" name="Picture 2">
            <a:extLst>
              <a:ext uri="{FF2B5EF4-FFF2-40B4-BE49-F238E27FC236}">
                <a16:creationId xmlns:a16="http://schemas.microsoft.com/office/drawing/2014/main" id="{7C213518-0313-11A6-9942-E19B530E8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808" y="1774783"/>
            <a:ext cx="7196383" cy="5083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91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11</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3876158" y="222979"/>
            <a:ext cx="4421261" cy="584775"/>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MTF KALİTE SÜRECİ</a:t>
            </a:r>
          </a:p>
        </p:txBody>
      </p:sp>
      <p:pic>
        <p:nvPicPr>
          <p:cNvPr id="5" name="Resim 4">
            <a:extLst>
              <a:ext uri="{FF2B5EF4-FFF2-40B4-BE49-F238E27FC236}">
                <a16:creationId xmlns:a16="http://schemas.microsoft.com/office/drawing/2014/main" id="{58F92F22-03BA-BCE1-D60E-07E8B1AC3FCB}"/>
              </a:ext>
            </a:extLst>
          </p:cNvPr>
          <p:cNvPicPr>
            <a:picLocks noChangeAspect="1"/>
          </p:cNvPicPr>
          <p:nvPr/>
        </p:nvPicPr>
        <p:blipFill rotWithShape="1">
          <a:blip r:embed="rId4"/>
          <a:srcRect t="754"/>
          <a:stretch/>
        </p:blipFill>
        <p:spPr>
          <a:xfrm>
            <a:off x="1092485" y="807754"/>
            <a:ext cx="10007029" cy="6062879"/>
          </a:xfrm>
          <a:prstGeom prst="rect">
            <a:avLst/>
          </a:prstGeom>
        </p:spPr>
      </p:pic>
      <p:sp>
        <p:nvSpPr>
          <p:cNvPr id="6" name="Akış Çizelgesi: Öteki İşlem 5">
            <a:extLst>
              <a:ext uri="{FF2B5EF4-FFF2-40B4-BE49-F238E27FC236}">
                <a16:creationId xmlns:a16="http://schemas.microsoft.com/office/drawing/2014/main" id="{8E92CF9C-99AF-4D7F-79F5-FC5A3242EA48}"/>
              </a:ext>
            </a:extLst>
          </p:cNvPr>
          <p:cNvSpPr/>
          <p:nvPr/>
        </p:nvSpPr>
        <p:spPr>
          <a:xfrm>
            <a:off x="6903584" y="2052669"/>
            <a:ext cx="1459580" cy="381001"/>
          </a:xfrm>
          <a:prstGeom prst="flowChartAlternateProcess">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53809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12</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18">
            <a:extLst>
              <a:ext uri="{FF2B5EF4-FFF2-40B4-BE49-F238E27FC236}">
                <a16:creationId xmlns:a16="http://schemas.microsoft.com/office/drawing/2014/main" id="{07A243F6-055B-37A6-6643-C48512485FA5}"/>
              </a:ext>
            </a:extLst>
          </p:cNvPr>
          <p:cNvSpPr/>
          <p:nvPr/>
        </p:nvSpPr>
        <p:spPr>
          <a:xfrm>
            <a:off x="570400" y="1432017"/>
            <a:ext cx="11439084" cy="3735446"/>
          </a:xfrm>
          <a:prstGeom prst="rect">
            <a:avLst/>
          </a:prstGeom>
        </p:spPr>
        <p:txBody>
          <a:bodyPr wrap="square">
            <a:spAutoFit/>
          </a:bodyPr>
          <a:lstStyle/>
          <a:p>
            <a:pPr algn="just">
              <a:lnSpc>
                <a:spcPct val="150000"/>
              </a:lnSpc>
              <a:spcBef>
                <a:spcPct val="0"/>
              </a:spcBef>
            </a:pPr>
            <a:r>
              <a:rPr lang="tr-TR" altLang="tr-TR" sz="1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ÖĞRENCİLER İÇİN</a:t>
            </a:r>
          </a:p>
          <a:p>
            <a:pPr algn="just">
              <a:lnSpc>
                <a:spcPct val="150000"/>
              </a:lnSpc>
              <a:spcBef>
                <a:spcPct val="0"/>
              </a:spcBef>
            </a:pPr>
            <a:endParaRPr lang="tr-TR" altLang="tr-TR" sz="1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spcBef>
                <a:spcPct val="0"/>
              </a:spcBef>
              <a:buFont typeface="Arial" panose="020B0604020202020204" pitchFamily="34" charset="0"/>
              <a:buChar char="•"/>
            </a:pPr>
            <a:r>
              <a:rPr lang="tr-TR" altLang="tr-TR" sz="1600" dirty="0">
                <a:latin typeface="Tahoma" panose="020B0604030504040204" pitchFamily="34" charset="0"/>
                <a:ea typeface="Tahoma" panose="020B0604030504040204" pitchFamily="34" charset="0"/>
                <a:cs typeface="Tahoma" panose="020B0604030504040204" pitchFamily="34" charset="0"/>
              </a:rPr>
              <a:t>Mimarlık ve Tasarım Fakültesi Akademik Yılı Güz/Bahar Dönemi Açılış ve Sergisi </a:t>
            </a:r>
          </a:p>
          <a:p>
            <a:pPr marL="285750" indent="-285750" algn="just">
              <a:lnSpc>
                <a:spcPct val="150000"/>
              </a:lnSpc>
              <a:spcBef>
                <a:spcPct val="0"/>
              </a:spcBef>
              <a:buFont typeface="Arial" panose="020B0604020202020204" pitchFamily="34" charset="0"/>
              <a:buChar char="•"/>
            </a:pPr>
            <a:r>
              <a:rPr lang="tr-TR" altLang="tr-TR" sz="1600" dirty="0">
                <a:latin typeface="Tahoma" panose="020B0604030504040204" pitchFamily="34" charset="0"/>
                <a:ea typeface="Tahoma" panose="020B0604030504040204" pitchFamily="34" charset="0"/>
                <a:cs typeface="Tahoma" panose="020B0604030504040204" pitchFamily="34" charset="0"/>
              </a:rPr>
              <a:t>Staj Günlükleri etkinliği</a:t>
            </a:r>
          </a:p>
          <a:p>
            <a:pPr marL="285750" indent="-285750" algn="just">
              <a:lnSpc>
                <a:spcPct val="150000"/>
              </a:lnSpc>
              <a:spcBef>
                <a:spcPct val="0"/>
              </a:spcBef>
              <a:buFont typeface="Arial" panose="020B0604020202020204" pitchFamily="34" charset="0"/>
              <a:buChar char="•"/>
            </a:pPr>
            <a:r>
              <a:rPr lang="tr-TR" altLang="tr-TR" sz="1600" dirty="0">
                <a:latin typeface="Tahoma" panose="020B0604030504040204" pitchFamily="34" charset="0"/>
                <a:ea typeface="Tahoma" panose="020B0604030504040204" pitchFamily="34" charset="0"/>
                <a:cs typeface="Tahoma" panose="020B0604030504040204" pitchFamily="34" charset="0"/>
              </a:rPr>
              <a:t>Akademik, idari personel ve öğrenci oryantasyonları</a:t>
            </a:r>
          </a:p>
          <a:p>
            <a:pPr marL="285750" indent="-285750" algn="just">
              <a:lnSpc>
                <a:spcPct val="150000"/>
              </a:lnSpc>
              <a:spcBef>
                <a:spcPct val="0"/>
              </a:spcBef>
              <a:buFont typeface="Arial" panose="020B0604020202020204" pitchFamily="34" charset="0"/>
              <a:buChar char="•"/>
            </a:pPr>
            <a:r>
              <a:rPr lang="tr-TR" altLang="tr-TR" sz="1600" dirty="0">
                <a:latin typeface="Tahoma" panose="020B0604030504040204" pitchFamily="34" charset="0"/>
                <a:ea typeface="Tahoma" panose="020B0604030504040204" pitchFamily="34" charset="0"/>
                <a:cs typeface="Tahoma" panose="020B0604030504040204" pitchFamily="34" charset="0"/>
              </a:rPr>
              <a:t>Mimarlık ve Tasarım Fakültesi öğrenci konseyi toplantıları</a:t>
            </a:r>
          </a:p>
          <a:p>
            <a:pPr marL="285750" indent="-285750" algn="just">
              <a:lnSpc>
                <a:spcPct val="150000"/>
              </a:lnSpc>
              <a:spcBef>
                <a:spcPct val="0"/>
              </a:spcBef>
              <a:buFont typeface="Arial" panose="020B0604020202020204" pitchFamily="34" charset="0"/>
              <a:buChar char="•"/>
            </a:pPr>
            <a:r>
              <a:rPr lang="tr-TR" altLang="tr-TR" sz="1600" dirty="0">
                <a:latin typeface="Tahoma" panose="020B0604030504040204" pitchFamily="34" charset="0"/>
                <a:ea typeface="Tahoma" panose="020B0604030504040204" pitchFamily="34" charset="0"/>
                <a:cs typeface="Tahoma" panose="020B0604030504040204" pitchFamily="34" charset="0"/>
              </a:rPr>
              <a:t>Sektör Seminerleri</a:t>
            </a:r>
          </a:p>
          <a:p>
            <a:pPr marL="285750" indent="-285750" algn="just">
              <a:lnSpc>
                <a:spcPct val="150000"/>
              </a:lnSpc>
              <a:spcBef>
                <a:spcPct val="0"/>
              </a:spcBef>
              <a:buFont typeface="Arial" panose="020B0604020202020204" pitchFamily="34" charset="0"/>
              <a:buChar char="•"/>
            </a:pPr>
            <a:r>
              <a:rPr lang="tr-TR" altLang="tr-TR" sz="1600" dirty="0">
                <a:latin typeface="Tahoma" panose="020B0604030504040204" pitchFamily="34" charset="0"/>
                <a:ea typeface="Tahoma" panose="020B0604030504040204" pitchFamily="34" charset="0"/>
                <a:cs typeface="Tahoma" panose="020B0604030504040204" pitchFamily="34" charset="0"/>
              </a:rPr>
              <a:t>Kariyer Söyleşileri</a:t>
            </a:r>
          </a:p>
          <a:p>
            <a:pPr marL="285750" indent="-285750" algn="just">
              <a:lnSpc>
                <a:spcPct val="150000"/>
              </a:lnSpc>
              <a:spcBef>
                <a:spcPct val="0"/>
              </a:spcBef>
              <a:buFont typeface="Arial" panose="020B0604020202020204" pitchFamily="34" charset="0"/>
              <a:buChar char="•"/>
            </a:pPr>
            <a:r>
              <a:rPr lang="tr-TR" altLang="tr-TR" sz="1600" dirty="0">
                <a:latin typeface="Tahoma" panose="020B0604030504040204" pitchFamily="34" charset="0"/>
                <a:ea typeface="Tahoma" panose="020B0604030504040204" pitchFamily="34" charset="0"/>
                <a:cs typeface="Tahoma" panose="020B0604030504040204" pitchFamily="34" charset="0"/>
              </a:rPr>
              <a:t>Bahar seminerleri</a:t>
            </a:r>
          </a:p>
          <a:p>
            <a:pPr marL="285750" indent="-285750" algn="just">
              <a:lnSpc>
                <a:spcPct val="150000"/>
              </a:lnSpc>
              <a:spcBef>
                <a:spcPct val="0"/>
              </a:spcBef>
              <a:buFont typeface="Arial" panose="020B0604020202020204" pitchFamily="34" charset="0"/>
              <a:buChar char="•"/>
            </a:pPr>
            <a:r>
              <a:rPr lang="tr-TR" altLang="tr-TR" sz="1600" dirty="0">
                <a:latin typeface="Tahoma" panose="020B0604030504040204" pitchFamily="34" charset="0"/>
                <a:ea typeface="Tahoma" panose="020B0604030504040204" pitchFamily="34" charset="0"/>
                <a:cs typeface="Tahoma" panose="020B0604030504040204" pitchFamily="34" charset="0"/>
              </a:rPr>
              <a:t>Mezun Etkinlikleri</a:t>
            </a: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3876158" y="222979"/>
            <a:ext cx="4421261" cy="584775"/>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MTF KALİTE SÜRECİ</a:t>
            </a:r>
          </a:p>
        </p:txBody>
      </p:sp>
    </p:spTree>
    <p:extLst>
      <p:ext uri="{BB962C8B-B14F-4D97-AF65-F5344CB8AC3E}">
        <p14:creationId xmlns:p14="http://schemas.microsoft.com/office/powerpoint/2010/main" val="2939106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13</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3603012" y="222979"/>
            <a:ext cx="5155506" cy="584775"/>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ÇOMÜ DESTEK SİSTEMİ</a:t>
            </a:r>
          </a:p>
        </p:txBody>
      </p:sp>
      <p:pic>
        <p:nvPicPr>
          <p:cNvPr id="2" name="Resim 1">
            <a:extLst>
              <a:ext uri="{FF2B5EF4-FFF2-40B4-BE49-F238E27FC236}">
                <a16:creationId xmlns:a16="http://schemas.microsoft.com/office/drawing/2014/main" id="{E3039D92-4066-507E-B264-2530062E90A3}"/>
              </a:ext>
            </a:extLst>
          </p:cNvPr>
          <p:cNvPicPr>
            <a:picLocks noChangeAspect="1"/>
          </p:cNvPicPr>
          <p:nvPr/>
        </p:nvPicPr>
        <p:blipFill>
          <a:blip r:embed="rId4"/>
          <a:stretch>
            <a:fillRect/>
          </a:stretch>
        </p:blipFill>
        <p:spPr>
          <a:xfrm>
            <a:off x="1667189" y="1200270"/>
            <a:ext cx="8839200" cy="5221221"/>
          </a:xfrm>
          <a:prstGeom prst="rect">
            <a:avLst/>
          </a:prstGeom>
        </p:spPr>
      </p:pic>
      <p:sp>
        <p:nvSpPr>
          <p:cNvPr id="5" name="Akış Çizelgesi: Öteki İşlem 4">
            <a:extLst>
              <a:ext uri="{FF2B5EF4-FFF2-40B4-BE49-F238E27FC236}">
                <a16:creationId xmlns:a16="http://schemas.microsoft.com/office/drawing/2014/main" id="{AFCAFD91-FB3D-47F4-07E8-A0B0B70277DD}"/>
              </a:ext>
            </a:extLst>
          </p:cNvPr>
          <p:cNvSpPr/>
          <p:nvPr/>
        </p:nvSpPr>
        <p:spPr>
          <a:xfrm>
            <a:off x="2321309" y="1138269"/>
            <a:ext cx="1868736" cy="381001"/>
          </a:xfrm>
          <a:prstGeom prst="flowChartAlternateProcess">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65276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14</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3398955" y="141699"/>
            <a:ext cx="5415482" cy="584775"/>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ÜBYS EĞİTİM KATALOĞU</a:t>
            </a:r>
          </a:p>
        </p:txBody>
      </p:sp>
      <p:pic>
        <p:nvPicPr>
          <p:cNvPr id="2" name="Resim 1">
            <a:extLst>
              <a:ext uri="{FF2B5EF4-FFF2-40B4-BE49-F238E27FC236}">
                <a16:creationId xmlns:a16="http://schemas.microsoft.com/office/drawing/2014/main" id="{60B48249-7BEB-77B4-1C07-AEB359FF2809}"/>
              </a:ext>
            </a:extLst>
          </p:cNvPr>
          <p:cNvPicPr>
            <a:picLocks noChangeAspect="1"/>
          </p:cNvPicPr>
          <p:nvPr/>
        </p:nvPicPr>
        <p:blipFill>
          <a:blip r:embed="rId4"/>
          <a:stretch>
            <a:fillRect/>
          </a:stretch>
        </p:blipFill>
        <p:spPr>
          <a:xfrm>
            <a:off x="1485672" y="1138585"/>
            <a:ext cx="9220656" cy="5447038"/>
          </a:xfrm>
          <a:prstGeom prst="rect">
            <a:avLst/>
          </a:prstGeom>
        </p:spPr>
      </p:pic>
      <p:sp>
        <p:nvSpPr>
          <p:cNvPr id="5" name="Akış Çizelgesi: Öteki İşlem 4">
            <a:extLst>
              <a:ext uri="{FF2B5EF4-FFF2-40B4-BE49-F238E27FC236}">
                <a16:creationId xmlns:a16="http://schemas.microsoft.com/office/drawing/2014/main" id="{55AFAD25-3BEE-3BA8-8620-074E108401D5}"/>
              </a:ext>
            </a:extLst>
          </p:cNvPr>
          <p:cNvSpPr/>
          <p:nvPr/>
        </p:nvSpPr>
        <p:spPr>
          <a:xfrm>
            <a:off x="1521936" y="2584145"/>
            <a:ext cx="1868736" cy="381001"/>
          </a:xfrm>
          <a:prstGeom prst="flowChartAlternateProcess">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Akış Çizelgesi: Öteki İşlem 5">
            <a:extLst>
              <a:ext uri="{FF2B5EF4-FFF2-40B4-BE49-F238E27FC236}">
                <a16:creationId xmlns:a16="http://schemas.microsoft.com/office/drawing/2014/main" id="{A2963EA3-C26A-431F-3228-38928F3734A1}"/>
              </a:ext>
            </a:extLst>
          </p:cNvPr>
          <p:cNvSpPr/>
          <p:nvPr/>
        </p:nvSpPr>
        <p:spPr>
          <a:xfrm>
            <a:off x="2095272" y="1074409"/>
            <a:ext cx="1868736" cy="381001"/>
          </a:xfrm>
          <a:prstGeom prst="flowChartAlternateProcess">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7" name="Düz Ok Bağlayıcısı 6">
            <a:extLst>
              <a:ext uri="{FF2B5EF4-FFF2-40B4-BE49-F238E27FC236}">
                <a16:creationId xmlns:a16="http://schemas.microsoft.com/office/drawing/2014/main" id="{5A013DCB-94F2-7E71-0FCE-AC2D5A024CDD}"/>
              </a:ext>
            </a:extLst>
          </p:cNvPr>
          <p:cNvCxnSpPr>
            <a:stCxn id="6" idx="2"/>
            <a:endCxn id="5" idx="0"/>
          </p:cNvCxnSpPr>
          <p:nvPr/>
        </p:nvCxnSpPr>
        <p:spPr>
          <a:xfrm flipH="1">
            <a:off x="2456304" y="1455410"/>
            <a:ext cx="573336" cy="112873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48460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15</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3398955" y="141699"/>
            <a:ext cx="5415482" cy="584775"/>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ÜBYS EĞİTİM KATALOĞU</a:t>
            </a:r>
          </a:p>
        </p:txBody>
      </p:sp>
      <p:pic>
        <p:nvPicPr>
          <p:cNvPr id="3" name="Resim 2">
            <a:extLst>
              <a:ext uri="{FF2B5EF4-FFF2-40B4-BE49-F238E27FC236}">
                <a16:creationId xmlns:a16="http://schemas.microsoft.com/office/drawing/2014/main" id="{B1B56211-209C-12C9-F39D-39DEF22AC3C7}"/>
              </a:ext>
            </a:extLst>
          </p:cNvPr>
          <p:cNvPicPr>
            <a:picLocks noChangeAspect="1"/>
          </p:cNvPicPr>
          <p:nvPr/>
        </p:nvPicPr>
        <p:blipFill>
          <a:blip r:embed="rId4"/>
          <a:stretch>
            <a:fillRect/>
          </a:stretch>
        </p:blipFill>
        <p:spPr>
          <a:xfrm>
            <a:off x="1412649" y="1169699"/>
            <a:ext cx="9366701" cy="5546602"/>
          </a:xfrm>
          <a:prstGeom prst="rect">
            <a:avLst/>
          </a:prstGeom>
        </p:spPr>
      </p:pic>
      <p:sp>
        <p:nvSpPr>
          <p:cNvPr id="8" name="Akış Çizelgesi: Öteki İşlem 7">
            <a:extLst>
              <a:ext uri="{FF2B5EF4-FFF2-40B4-BE49-F238E27FC236}">
                <a16:creationId xmlns:a16="http://schemas.microsoft.com/office/drawing/2014/main" id="{3D8A11C0-B58F-7249-4BCD-C5C4F8281CBC}"/>
              </a:ext>
            </a:extLst>
          </p:cNvPr>
          <p:cNvSpPr/>
          <p:nvPr/>
        </p:nvSpPr>
        <p:spPr>
          <a:xfrm>
            <a:off x="1545082" y="2247900"/>
            <a:ext cx="2326611" cy="1184190"/>
          </a:xfrm>
          <a:prstGeom prst="flowChartAlternateProcess">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0" name="Düz Ok Bağlayıcısı 9">
            <a:extLst>
              <a:ext uri="{FF2B5EF4-FFF2-40B4-BE49-F238E27FC236}">
                <a16:creationId xmlns:a16="http://schemas.microsoft.com/office/drawing/2014/main" id="{38DD15AD-06D8-96EA-2714-287537161EF8}"/>
              </a:ext>
            </a:extLst>
          </p:cNvPr>
          <p:cNvCxnSpPr>
            <a:cxnSpLocks/>
            <a:stCxn id="8" idx="3"/>
          </p:cNvCxnSpPr>
          <p:nvPr/>
        </p:nvCxnSpPr>
        <p:spPr>
          <a:xfrm flipV="1">
            <a:off x="3871693" y="2527300"/>
            <a:ext cx="2795807" cy="31269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67950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16</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18">
            <a:extLst>
              <a:ext uri="{FF2B5EF4-FFF2-40B4-BE49-F238E27FC236}">
                <a16:creationId xmlns:a16="http://schemas.microsoft.com/office/drawing/2014/main" id="{07A243F6-055B-37A6-6643-C48512485FA5}"/>
              </a:ext>
            </a:extLst>
          </p:cNvPr>
          <p:cNvSpPr/>
          <p:nvPr/>
        </p:nvSpPr>
        <p:spPr>
          <a:xfrm>
            <a:off x="387155" y="1710664"/>
            <a:ext cx="11439084" cy="2258119"/>
          </a:xfrm>
          <a:prstGeom prst="rect">
            <a:avLst/>
          </a:prstGeom>
        </p:spPr>
        <p:txBody>
          <a:bodyPr wrap="square">
            <a:spAutoFit/>
          </a:bodyPr>
          <a:lstStyle/>
          <a:p>
            <a:pPr algn="just">
              <a:lnSpc>
                <a:spcPct val="150000"/>
              </a:lnSpc>
              <a:spcBef>
                <a:spcPct val="0"/>
              </a:spcBef>
            </a:pPr>
            <a:r>
              <a:rPr lang="tr-TR" sz="1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Kampüs 7/24 Nedir?</a:t>
            </a:r>
          </a:p>
          <a:p>
            <a:pPr algn="just">
              <a:lnSpc>
                <a:spcPct val="150000"/>
              </a:lnSpc>
              <a:spcBef>
                <a:spcPct val="0"/>
              </a:spcBef>
            </a:pPr>
            <a:endParaRPr lang="tr-TR" sz="1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spcBef>
                <a:spcPct val="0"/>
              </a:spcBef>
            </a:pPr>
            <a:r>
              <a:rPr lang="tr-TR" sz="1600" dirty="0">
                <a:latin typeface="Tahoma" panose="020B0604030504040204" pitchFamily="34" charset="0"/>
                <a:ea typeface="Tahoma" panose="020B0604030504040204" pitchFamily="34" charset="0"/>
                <a:cs typeface="Tahoma" panose="020B0604030504040204" pitchFamily="34" charset="0"/>
              </a:rPr>
              <a:t>Kampüs 7/24, sistemi üzerinden teşekkür, öneri ve iyileştirme taleplerini ilgili birime iletebilirsiniz.</a:t>
            </a:r>
          </a:p>
          <a:p>
            <a:pPr algn="just">
              <a:lnSpc>
                <a:spcPct val="150000"/>
              </a:lnSpc>
              <a:spcBef>
                <a:spcPct val="0"/>
              </a:spcBef>
            </a:pPr>
            <a:endParaRPr lang="tr-TR" sz="16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spcBef>
                <a:spcPct val="0"/>
              </a:spcBef>
            </a:pPr>
            <a:r>
              <a:rPr lang="tr-TR" sz="1600" dirty="0">
                <a:latin typeface="Tahoma" panose="020B0604030504040204" pitchFamily="34" charset="0"/>
                <a:ea typeface="Tahoma" panose="020B0604030504040204" pitchFamily="34" charset="0"/>
                <a:cs typeface="Tahoma" panose="020B0604030504040204" pitchFamily="34" charset="0"/>
              </a:rPr>
              <a:t>Talepler Çanakkale </a:t>
            </a:r>
            <a:r>
              <a:rPr lang="tr-TR" sz="1600" dirty="0" err="1">
                <a:latin typeface="Tahoma" panose="020B0604030504040204" pitchFamily="34" charset="0"/>
                <a:ea typeface="Tahoma" panose="020B0604030504040204" pitchFamily="34" charset="0"/>
                <a:cs typeface="Tahoma" panose="020B0604030504040204" pitchFamily="34" charset="0"/>
              </a:rPr>
              <a:t>Onsekiz</a:t>
            </a:r>
            <a:r>
              <a:rPr lang="tr-TR" sz="1600" dirty="0">
                <a:latin typeface="Tahoma" panose="020B0604030504040204" pitchFamily="34" charset="0"/>
                <a:ea typeface="Tahoma" panose="020B0604030504040204" pitchFamily="34" charset="0"/>
                <a:cs typeface="Tahoma" panose="020B0604030504040204" pitchFamily="34" charset="0"/>
              </a:rPr>
              <a:t> Mart Üniversitesi Rektörlüğü Kalite Yönetim Sistemi çerçevesinde değerlendirilerek ilgili birim yöneticileri veya sorumluları tarafından cevaplanmakta ve süreç takibi yapılmaktadır.</a:t>
            </a:r>
            <a:endParaRPr lang="tr-TR" altLang="tr-TR" sz="1600" dirty="0">
              <a:latin typeface="Tahoma" panose="020B0604030504040204" pitchFamily="34" charset="0"/>
              <a:ea typeface="Tahoma" panose="020B0604030504040204" pitchFamily="34"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4528508" y="246578"/>
            <a:ext cx="3156376" cy="584775"/>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KAMPÜS 7/24</a:t>
            </a:r>
          </a:p>
        </p:txBody>
      </p:sp>
    </p:spTree>
    <p:extLst>
      <p:ext uri="{BB962C8B-B14F-4D97-AF65-F5344CB8AC3E}">
        <p14:creationId xmlns:p14="http://schemas.microsoft.com/office/powerpoint/2010/main" val="1589440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17</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4528508" y="246578"/>
            <a:ext cx="3156376" cy="584775"/>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KAMPÜS 7/24</a:t>
            </a:r>
          </a:p>
        </p:txBody>
      </p:sp>
      <p:pic>
        <p:nvPicPr>
          <p:cNvPr id="5" name="Resim 4">
            <a:extLst>
              <a:ext uri="{FF2B5EF4-FFF2-40B4-BE49-F238E27FC236}">
                <a16:creationId xmlns:a16="http://schemas.microsoft.com/office/drawing/2014/main" id="{A4DEDC37-B090-BD26-248C-1BF00158ABBD}"/>
              </a:ext>
            </a:extLst>
          </p:cNvPr>
          <p:cNvPicPr>
            <a:picLocks noChangeAspect="1"/>
          </p:cNvPicPr>
          <p:nvPr/>
        </p:nvPicPr>
        <p:blipFill>
          <a:blip r:embed="rId4"/>
          <a:stretch>
            <a:fillRect/>
          </a:stretch>
        </p:blipFill>
        <p:spPr>
          <a:xfrm>
            <a:off x="840441" y="982035"/>
            <a:ext cx="10511118" cy="5875965"/>
          </a:xfrm>
          <a:prstGeom prst="rect">
            <a:avLst/>
          </a:prstGeom>
        </p:spPr>
      </p:pic>
    </p:spTree>
    <p:extLst>
      <p:ext uri="{BB962C8B-B14F-4D97-AF65-F5344CB8AC3E}">
        <p14:creationId xmlns:p14="http://schemas.microsoft.com/office/powerpoint/2010/main" val="2046226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18</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18">
            <a:extLst>
              <a:ext uri="{FF2B5EF4-FFF2-40B4-BE49-F238E27FC236}">
                <a16:creationId xmlns:a16="http://schemas.microsoft.com/office/drawing/2014/main" id="{07A243F6-055B-37A6-6643-C48512485FA5}"/>
              </a:ext>
            </a:extLst>
          </p:cNvPr>
          <p:cNvSpPr/>
          <p:nvPr/>
        </p:nvSpPr>
        <p:spPr>
          <a:xfrm>
            <a:off x="387155" y="1422170"/>
            <a:ext cx="11439084" cy="2258119"/>
          </a:xfrm>
          <a:prstGeom prst="rect">
            <a:avLst/>
          </a:prstGeom>
        </p:spPr>
        <p:txBody>
          <a:bodyPr wrap="square">
            <a:spAutoFit/>
          </a:bodyPr>
          <a:lstStyle/>
          <a:p>
            <a:pPr algn="just">
              <a:lnSpc>
                <a:spcPct val="150000"/>
              </a:lnSpc>
              <a:spcBef>
                <a:spcPct val="0"/>
              </a:spcBef>
            </a:pPr>
            <a:r>
              <a:rPr lang="tr-TR" sz="1600" dirty="0">
                <a:latin typeface="Tahoma" panose="020B0604030504040204" pitchFamily="34" charset="0"/>
                <a:ea typeface="Tahoma" panose="020B0604030504040204" pitchFamily="34" charset="0"/>
                <a:cs typeface="Tahoma" panose="020B0604030504040204" pitchFamily="34" charset="0"/>
              </a:rPr>
              <a:t>	Sosyal Transkript, bir öğrencinin üniversitedeki ders dışı faaliyetlerinin resmi bir kaydıdır. Kulüpler, topluluklar, gönüllülük ve liderlik rolleri gibi faaliyetleri içerir.</a:t>
            </a:r>
          </a:p>
          <a:p>
            <a:pPr algn="just">
              <a:lnSpc>
                <a:spcPct val="150000"/>
              </a:lnSpc>
              <a:spcBef>
                <a:spcPct val="0"/>
              </a:spcBef>
            </a:pPr>
            <a:r>
              <a:rPr lang="tr-TR" sz="1600" dirty="0">
                <a:latin typeface="Tahoma" panose="020B0604030504040204" pitchFamily="34" charset="0"/>
                <a:ea typeface="Tahoma" panose="020B0604030504040204" pitchFamily="34" charset="0"/>
                <a:cs typeface="Tahoma" panose="020B0604030504040204" pitchFamily="34" charset="0"/>
              </a:rPr>
              <a:t>	Sosyal Transkript, işverenlere bir öğrencinin sadece akademik değil, aynı zamanda sosyal ve kişisel becerilerini de gösterir. Bu da iş bulma şansını artırabilir.</a:t>
            </a:r>
          </a:p>
          <a:p>
            <a:pPr algn="just">
              <a:lnSpc>
                <a:spcPct val="150000"/>
              </a:lnSpc>
              <a:spcBef>
                <a:spcPct val="0"/>
              </a:spcBef>
            </a:pPr>
            <a:r>
              <a:rPr lang="tr-TR" sz="1600" dirty="0">
                <a:latin typeface="Tahoma" panose="020B0604030504040204" pitchFamily="34" charset="0"/>
                <a:ea typeface="Tahoma" panose="020B0604030504040204" pitchFamily="34" charset="0"/>
                <a:cs typeface="Tahoma" panose="020B0604030504040204" pitchFamily="34" charset="0"/>
              </a:rPr>
              <a:t>	Üniversitemiz Senatosu’ </a:t>
            </a:r>
            <a:r>
              <a:rPr lang="tr-TR" sz="1600" dirty="0" err="1">
                <a:latin typeface="Tahoma" panose="020B0604030504040204" pitchFamily="34" charset="0"/>
                <a:ea typeface="Tahoma" panose="020B0604030504040204" pitchFamily="34" charset="0"/>
                <a:cs typeface="Tahoma" panose="020B0604030504040204" pitchFamily="34" charset="0"/>
              </a:rPr>
              <a:t>nun</a:t>
            </a:r>
            <a:r>
              <a:rPr lang="tr-TR" sz="1600" dirty="0">
                <a:latin typeface="Tahoma" panose="020B0604030504040204" pitchFamily="34" charset="0"/>
                <a:ea typeface="Tahoma" panose="020B0604030504040204" pitchFamily="34" charset="0"/>
                <a:cs typeface="Tahoma" panose="020B0604030504040204" pitchFamily="34" charset="0"/>
              </a:rPr>
              <a:t> 25.05.2023 tarihli ve 07/18 </a:t>
            </a:r>
            <a:r>
              <a:rPr lang="tr-TR" sz="1600" dirty="0" err="1">
                <a:latin typeface="Tahoma" panose="020B0604030504040204" pitchFamily="34" charset="0"/>
                <a:ea typeface="Tahoma" panose="020B0604030504040204" pitchFamily="34" charset="0"/>
                <a:cs typeface="Tahoma" panose="020B0604030504040204" pitchFamily="34" charset="0"/>
              </a:rPr>
              <a:t>no</a:t>
            </a:r>
            <a:r>
              <a:rPr lang="tr-TR" sz="1600" dirty="0">
                <a:latin typeface="Tahoma" panose="020B0604030504040204" pitchFamily="34" charset="0"/>
                <a:ea typeface="Tahoma" panose="020B0604030504040204" pitchFamily="34" charset="0"/>
                <a:cs typeface="Tahoma" panose="020B0604030504040204" pitchFamily="34" charset="0"/>
              </a:rPr>
              <a:t>’ </a:t>
            </a:r>
            <a:r>
              <a:rPr lang="tr-TR" sz="1600" dirty="0" err="1">
                <a:latin typeface="Tahoma" panose="020B0604030504040204" pitchFamily="34" charset="0"/>
                <a:ea typeface="Tahoma" panose="020B0604030504040204" pitchFamily="34" charset="0"/>
                <a:cs typeface="Tahoma" panose="020B0604030504040204" pitchFamily="34" charset="0"/>
              </a:rPr>
              <a:t>lu</a:t>
            </a:r>
            <a:r>
              <a:rPr lang="tr-TR" sz="1600" dirty="0">
                <a:latin typeface="Tahoma" panose="020B0604030504040204" pitchFamily="34" charset="0"/>
                <a:ea typeface="Tahoma" panose="020B0604030504040204" pitchFamily="34" charset="0"/>
                <a:cs typeface="Tahoma" panose="020B0604030504040204" pitchFamily="34" charset="0"/>
              </a:rPr>
              <a:t> senato kararında kabul edilen Sosyal Transkript Başvuru </a:t>
            </a:r>
            <a:r>
              <a:rPr lang="tr-TR" sz="1600" dirty="0" err="1">
                <a:latin typeface="Tahoma" panose="020B0604030504040204" pitchFamily="34" charset="0"/>
                <a:ea typeface="Tahoma" panose="020B0604030504040204" pitchFamily="34" charset="0"/>
                <a:cs typeface="Tahoma" panose="020B0604030504040204" pitchFamily="34" charset="0"/>
              </a:rPr>
              <a:t>Yönergesi’ne</a:t>
            </a:r>
            <a:r>
              <a:rPr lang="tr-TR" sz="1600" dirty="0">
                <a:latin typeface="Tahoma" panose="020B0604030504040204" pitchFamily="34" charset="0"/>
                <a:ea typeface="Tahoma" panose="020B0604030504040204" pitchFamily="34" charset="0"/>
                <a:cs typeface="Tahoma" panose="020B0604030504040204" pitchFamily="34" charset="0"/>
              </a:rPr>
              <a:t> QR kod ile ulaşabilirsiniz.</a:t>
            </a: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3603012" y="222979"/>
            <a:ext cx="4735772" cy="584775"/>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SOSYAL TRANSKRİPT</a:t>
            </a:r>
          </a:p>
        </p:txBody>
      </p:sp>
      <p:pic>
        <p:nvPicPr>
          <p:cNvPr id="7" name="Resim 6">
            <a:extLst>
              <a:ext uri="{FF2B5EF4-FFF2-40B4-BE49-F238E27FC236}">
                <a16:creationId xmlns:a16="http://schemas.microsoft.com/office/drawing/2014/main" id="{29D153B6-F57C-2273-D0B6-059E67C86C36}"/>
              </a:ext>
            </a:extLst>
          </p:cNvPr>
          <p:cNvPicPr>
            <a:picLocks noChangeAspect="1"/>
          </p:cNvPicPr>
          <p:nvPr/>
        </p:nvPicPr>
        <p:blipFill>
          <a:blip r:embed="rId4"/>
          <a:stretch>
            <a:fillRect/>
          </a:stretch>
        </p:blipFill>
        <p:spPr>
          <a:xfrm>
            <a:off x="4698477" y="4010198"/>
            <a:ext cx="2544842" cy="2524484"/>
          </a:xfrm>
          <a:prstGeom prst="rect">
            <a:avLst/>
          </a:prstGeom>
        </p:spPr>
      </p:pic>
    </p:spTree>
    <p:extLst>
      <p:ext uri="{BB962C8B-B14F-4D97-AF65-F5344CB8AC3E}">
        <p14:creationId xmlns:p14="http://schemas.microsoft.com/office/powerpoint/2010/main" val="1390035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19</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3603012" y="222979"/>
            <a:ext cx="4735772" cy="584775"/>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SOSYAL TRANSKRİPT</a:t>
            </a:r>
          </a:p>
        </p:txBody>
      </p:sp>
      <p:pic>
        <p:nvPicPr>
          <p:cNvPr id="5" name="Resim 4">
            <a:extLst>
              <a:ext uri="{FF2B5EF4-FFF2-40B4-BE49-F238E27FC236}">
                <a16:creationId xmlns:a16="http://schemas.microsoft.com/office/drawing/2014/main" id="{994A7F73-C218-3AE1-ED74-AFEF0E1DA00E}"/>
              </a:ext>
            </a:extLst>
          </p:cNvPr>
          <p:cNvPicPr>
            <a:picLocks noChangeAspect="1"/>
          </p:cNvPicPr>
          <p:nvPr/>
        </p:nvPicPr>
        <p:blipFill>
          <a:blip r:embed="rId4"/>
          <a:stretch>
            <a:fillRect/>
          </a:stretch>
        </p:blipFill>
        <p:spPr>
          <a:xfrm>
            <a:off x="290844" y="1928603"/>
            <a:ext cx="2838846" cy="3000794"/>
          </a:xfrm>
          <a:prstGeom prst="rect">
            <a:avLst/>
          </a:prstGeom>
        </p:spPr>
      </p:pic>
      <p:pic>
        <p:nvPicPr>
          <p:cNvPr id="7" name="Resim 6">
            <a:extLst>
              <a:ext uri="{FF2B5EF4-FFF2-40B4-BE49-F238E27FC236}">
                <a16:creationId xmlns:a16="http://schemas.microsoft.com/office/drawing/2014/main" id="{5C2A8591-FEC3-9D48-8C25-E23382AB5049}"/>
              </a:ext>
            </a:extLst>
          </p:cNvPr>
          <p:cNvPicPr>
            <a:picLocks noChangeAspect="1"/>
          </p:cNvPicPr>
          <p:nvPr/>
        </p:nvPicPr>
        <p:blipFill>
          <a:blip r:embed="rId5"/>
          <a:stretch>
            <a:fillRect/>
          </a:stretch>
        </p:blipFill>
        <p:spPr>
          <a:xfrm>
            <a:off x="3129690" y="1213945"/>
            <a:ext cx="2962688" cy="5220429"/>
          </a:xfrm>
          <a:prstGeom prst="rect">
            <a:avLst/>
          </a:prstGeom>
        </p:spPr>
      </p:pic>
      <p:pic>
        <p:nvPicPr>
          <p:cNvPr id="10" name="Resim 9">
            <a:extLst>
              <a:ext uri="{FF2B5EF4-FFF2-40B4-BE49-F238E27FC236}">
                <a16:creationId xmlns:a16="http://schemas.microsoft.com/office/drawing/2014/main" id="{8C3717F5-6701-3108-4741-5284E7F6FD04}"/>
              </a:ext>
            </a:extLst>
          </p:cNvPr>
          <p:cNvPicPr>
            <a:picLocks noChangeAspect="1"/>
          </p:cNvPicPr>
          <p:nvPr/>
        </p:nvPicPr>
        <p:blipFill>
          <a:blip r:embed="rId6"/>
          <a:stretch>
            <a:fillRect/>
          </a:stretch>
        </p:blipFill>
        <p:spPr>
          <a:xfrm>
            <a:off x="6207682" y="1928603"/>
            <a:ext cx="2705478" cy="2038635"/>
          </a:xfrm>
          <a:prstGeom prst="rect">
            <a:avLst/>
          </a:prstGeom>
        </p:spPr>
      </p:pic>
      <p:pic>
        <p:nvPicPr>
          <p:cNvPr id="12" name="Resim 11">
            <a:extLst>
              <a:ext uri="{FF2B5EF4-FFF2-40B4-BE49-F238E27FC236}">
                <a16:creationId xmlns:a16="http://schemas.microsoft.com/office/drawing/2014/main" id="{4E0097C2-0FDE-7ACB-9474-F8BFD329CC9F}"/>
              </a:ext>
            </a:extLst>
          </p:cNvPr>
          <p:cNvPicPr>
            <a:picLocks noChangeAspect="1"/>
          </p:cNvPicPr>
          <p:nvPr/>
        </p:nvPicPr>
        <p:blipFill>
          <a:blip r:embed="rId7"/>
          <a:stretch>
            <a:fillRect/>
          </a:stretch>
        </p:blipFill>
        <p:spPr>
          <a:xfrm>
            <a:off x="8971590" y="1393773"/>
            <a:ext cx="2876951" cy="5191850"/>
          </a:xfrm>
          <a:prstGeom prst="rect">
            <a:avLst/>
          </a:prstGeom>
        </p:spPr>
      </p:pic>
      <p:sp>
        <p:nvSpPr>
          <p:cNvPr id="13" name="Metin kutusu 12">
            <a:extLst>
              <a:ext uri="{FF2B5EF4-FFF2-40B4-BE49-F238E27FC236}">
                <a16:creationId xmlns:a16="http://schemas.microsoft.com/office/drawing/2014/main" id="{ABFB03C8-2AD2-08AD-3F6B-C1DFBA2C9BB8}"/>
              </a:ext>
            </a:extLst>
          </p:cNvPr>
          <p:cNvSpPr txBox="1"/>
          <p:nvPr/>
        </p:nvSpPr>
        <p:spPr>
          <a:xfrm>
            <a:off x="1371600" y="965722"/>
            <a:ext cx="575733" cy="1015663"/>
          </a:xfrm>
          <a:prstGeom prst="rect">
            <a:avLst/>
          </a:prstGeom>
          <a:noFill/>
        </p:spPr>
        <p:txBody>
          <a:bodyPr wrap="square" rtlCol="0">
            <a:spAutoFit/>
          </a:bodyPr>
          <a:lstStyle/>
          <a:p>
            <a:r>
              <a:rPr lang="tr-TR" sz="6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1</a:t>
            </a:r>
          </a:p>
        </p:txBody>
      </p:sp>
      <p:sp>
        <p:nvSpPr>
          <p:cNvPr id="14" name="Metin kutusu 13">
            <a:extLst>
              <a:ext uri="{FF2B5EF4-FFF2-40B4-BE49-F238E27FC236}">
                <a16:creationId xmlns:a16="http://schemas.microsoft.com/office/drawing/2014/main" id="{8EECAEC7-0FFC-8780-EE32-3860536DAA6F}"/>
              </a:ext>
            </a:extLst>
          </p:cNvPr>
          <p:cNvSpPr txBox="1"/>
          <p:nvPr/>
        </p:nvSpPr>
        <p:spPr>
          <a:xfrm>
            <a:off x="7158093" y="949478"/>
            <a:ext cx="575733" cy="1015663"/>
          </a:xfrm>
          <a:prstGeom prst="rect">
            <a:avLst/>
          </a:prstGeom>
          <a:noFill/>
        </p:spPr>
        <p:txBody>
          <a:bodyPr wrap="square" rtlCol="0">
            <a:spAutoFit/>
          </a:bodyPr>
          <a:lstStyle/>
          <a:p>
            <a:r>
              <a:rPr lang="tr-TR" sz="6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2</a:t>
            </a:r>
          </a:p>
        </p:txBody>
      </p:sp>
    </p:spTree>
    <p:extLst>
      <p:ext uri="{BB962C8B-B14F-4D97-AF65-F5344CB8AC3E}">
        <p14:creationId xmlns:p14="http://schemas.microsoft.com/office/powerpoint/2010/main" val="3398803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2</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18">
            <a:extLst>
              <a:ext uri="{FF2B5EF4-FFF2-40B4-BE49-F238E27FC236}">
                <a16:creationId xmlns:a16="http://schemas.microsoft.com/office/drawing/2014/main" id="{07A243F6-055B-37A6-6643-C48512485FA5}"/>
              </a:ext>
            </a:extLst>
          </p:cNvPr>
          <p:cNvSpPr/>
          <p:nvPr/>
        </p:nvSpPr>
        <p:spPr>
          <a:xfrm>
            <a:off x="387155" y="1058008"/>
            <a:ext cx="11439084" cy="5582106"/>
          </a:xfrm>
          <a:prstGeom prst="rect">
            <a:avLst/>
          </a:prstGeom>
        </p:spPr>
        <p:txBody>
          <a:bodyPr wrap="square">
            <a:spAutoFit/>
          </a:bodyPr>
          <a:lstStyle/>
          <a:p>
            <a:pPr algn="just">
              <a:lnSpc>
                <a:spcPct val="150000"/>
              </a:lnSpc>
              <a:spcBef>
                <a:spcPct val="0"/>
              </a:spcBef>
            </a:pPr>
            <a:r>
              <a:rPr lang="tr-TR" sz="1600" b="1" u="sng" dirty="0">
                <a:latin typeface="Tahoma" panose="020B0604030504040204" pitchFamily="34" charset="0"/>
                <a:ea typeface="Tahoma" panose="020B0604030504040204" pitchFamily="34" charset="0"/>
                <a:cs typeface="Tahoma" panose="020B0604030504040204" pitchFamily="34" charset="0"/>
              </a:rPr>
              <a:t>Kalite Kavramı</a:t>
            </a:r>
            <a:r>
              <a:rPr lang="tr-TR" sz="1600" b="1" dirty="0">
                <a:latin typeface="Tahoma" panose="020B0604030504040204" pitchFamily="34" charset="0"/>
                <a:ea typeface="Tahoma" panose="020B0604030504040204" pitchFamily="34" charset="0"/>
                <a:cs typeface="Tahoma" panose="020B0604030504040204" pitchFamily="34" charset="0"/>
              </a:rPr>
              <a:t>; bir mal veya hizmetin belirli bir ihtiyacı karşılayabilmesi için yeterliklerini ortaya koyan özelliklerin bütünüdür.</a:t>
            </a:r>
          </a:p>
          <a:p>
            <a:pPr algn="just">
              <a:lnSpc>
                <a:spcPct val="150000"/>
              </a:lnSpc>
              <a:spcBef>
                <a:spcPct val="0"/>
              </a:spcBef>
            </a:pPr>
            <a:endParaRPr lang="tr-TR" sz="1600" b="1"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spcBef>
                <a:spcPct val="0"/>
              </a:spcBef>
            </a:pPr>
            <a:r>
              <a:rPr lang="tr-TR" sz="1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Yükseköğretimde Kalite Güvencesi Nedir?</a:t>
            </a:r>
          </a:p>
          <a:p>
            <a:pPr algn="just">
              <a:lnSpc>
                <a:spcPct val="150000"/>
              </a:lnSpc>
              <a:spcBef>
                <a:spcPct val="0"/>
              </a:spcBef>
            </a:pPr>
            <a:r>
              <a:rPr lang="tr-TR" sz="1600" dirty="0">
                <a:latin typeface="Tahoma" panose="020B0604030504040204" pitchFamily="34" charset="0"/>
                <a:ea typeface="Tahoma" panose="020B0604030504040204" pitchFamily="34" charset="0"/>
                <a:cs typeface="Tahoma" panose="020B0604030504040204" pitchFamily="34" charset="0"/>
              </a:rPr>
              <a:t>Yükseköğretimde kalite güvencesi, öğrencilere ve diğer tüm paydaşlara beklenen kalite standartlarında hizmet vermek için bir yükseköğretim kurumundaki tüm süreçleri kapsayan bütüncül bir yaklaşımı ifade eder.</a:t>
            </a:r>
          </a:p>
          <a:p>
            <a:pPr algn="just">
              <a:lnSpc>
                <a:spcPct val="150000"/>
              </a:lnSpc>
              <a:spcBef>
                <a:spcPct val="0"/>
              </a:spcBef>
            </a:pPr>
            <a:endParaRPr lang="tr-TR" altLang="tr-TR" sz="16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spcBef>
                <a:spcPct val="0"/>
              </a:spcBef>
            </a:pPr>
            <a:r>
              <a:rPr lang="tr-TR" altLang="tr-TR" sz="1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Yükseköğretimde Kalite Güvencesi Sistemi Nedir?</a:t>
            </a:r>
            <a:endParaRPr lang="tr-TR" altLang="tr-TR" sz="16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spcBef>
                <a:spcPct val="0"/>
              </a:spcBef>
            </a:pPr>
            <a:r>
              <a:rPr lang="tr-TR" altLang="tr-TR" sz="1600" dirty="0">
                <a:latin typeface="Tahoma" panose="020B0604030504040204" pitchFamily="34" charset="0"/>
                <a:ea typeface="Tahoma" panose="020B0604030504040204" pitchFamily="34" charset="0"/>
                <a:cs typeface="Tahoma" panose="020B0604030504040204" pitchFamily="34" charset="0"/>
              </a:rPr>
              <a:t>Yükseköğretim kurumlarının eğitim-öğretim ve araştırma faaliyetleri ile idari hizmetlerinin iç ve dış kalite güvencesi, akreditasyon süreçleri ve bağımsız dış değerlendirme kurumlarının yetkilendirilme süreçlerine ilişkin esasları içeren bir bütündür.</a:t>
            </a:r>
          </a:p>
          <a:p>
            <a:pPr algn="just">
              <a:lnSpc>
                <a:spcPct val="150000"/>
              </a:lnSpc>
              <a:spcBef>
                <a:spcPct val="0"/>
              </a:spcBef>
            </a:pPr>
            <a:endParaRPr lang="tr-TR" sz="1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en-US" sz="1600" b="1"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Akreditasyon</a:t>
            </a:r>
            <a:r>
              <a:rPr lang="en-US" sz="1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Bir </a:t>
            </a:r>
            <a:r>
              <a:rPr lang="en-US" sz="1600" dirty="0" err="1">
                <a:latin typeface="Tahoma" panose="020B0604030504040204" pitchFamily="34" charset="0"/>
                <a:ea typeface="Tahoma" panose="020B0604030504040204" pitchFamily="34" charset="0"/>
                <a:cs typeface="Tahoma" panose="020B0604030504040204" pitchFamily="34" charset="0"/>
              </a:rPr>
              <a:t>dış</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değerlendirici</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kurum</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tarafından</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belirli</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bir</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alanda</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önceden</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belirlenmiş</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akademik</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ve</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alana</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özgü</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standartların</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bir</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yükseköğretim</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programı</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tarafından</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karşılanıp</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karşılanmadığını</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ölçen</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değerlendirme</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ve</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dış</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kalite</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güvence</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sürecini</a:t>
            </a:r>
            <a:r>
              <a:rPr lang="tr-TR" sz="1600" dirty="0">
                <a:latin typeface="Tahoma" panose="020B0604030504040204" pitchFamily="34" charset="0"/>
                <a:ea typeface="Tahoma" panose="020B0604030504040204" pitchFamily="34" charset="0"/>
                <a:cs typeface="Tahoma" panose="020B0604030504040204" pitchFamily="34" charset="0"/>
              </a:rPr>
              <a:t> ifade eder.</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3972575" y="222979"/>
            <a:ext cx="4268242" cy="584775"/>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KALİTE GÜVENCESİ</a:t>
            </a:r>
          </a:p>
        </p:txBody>
      </p:sp>
    </p:spTree>
    <p:extLst>
      <p:ext uri="{BB962C8B-B14F-4D97-AF65-F5344CB8AC3E}">
        <p14:creationId xmlns:p14="http://schemas.microsoft.com/office/powerpoint/2010/main" val="2401924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20</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3603012" y="222979"/>
            <a:ext cx="4735772" cy="584775"/>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SOSYAL TRANSKRİPT</a:t>
            </a:r>
          </a:p>
        </p:txBody>
      </p:sp>
      <p:sp>
        <p:nvSpPr>
          <p:cNvPr id="13" name="Metin kutusu 12">
            <a:extLst>
              <a:ext uri="{FF2B5EF4-FFF2-40B4-BE49-F238E27FC236}">
                <a16:creationId xmlns:a16="http://schemas.microsoft.com/office/drawing/2014/main" id="{ABFB03C8-2AD2-08AD-3F6B-C1DFBA2C9BB8}"/>
              </a:ext>
            </a:extLst>
          </p:cNvPr>
          <p:cNvSpPr txBox="1"/>
          <p:nvPr/>
        </p:nvSpPr>
        <p:spPr>
          <a:xfrm>
            <a:off x="1371600" y="965722"/>
            <a:ext cx="575733" cy="1015663"/>
          </a:xfrm>
          <a:prstGeom prst="rect">
            <a:avLst/>
          </a:prstGeom>
          <a:noFill/>
        </p:spPr>
        <p:txBody>
          <a:bodyPr wrap="square" rtlCol="0">
            <a:spAutoFit/>
          </a:bodyPr>
          <a:lstStyle/>
          <a:p>
            <a:r>
              <a:rPr lang="tr-TR" sz="6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3</a:t>
            </a:r>
          </a:p>
        </p:txBody>
      </p:sp>
      <p:sp>
        <p:nvSpPr>
          <p:cNvPr id="14" name="Metin kutusu 13">
            <a:extLst>
              <a:ext uri="{FF2B5EF4-FFF2-40B4-BE49-F238E27FC236}">
                <a16:creationId xmlns:a16="http://schemas.microsoft.com/office/drawing/2014/main" id="{8EECAEC7-0FFC-8780-EE32-3860536DAA6F}"/>
              </a:ext>
            </a:extLst>
          </p:cNvPr>
          <p:cNvSpPr txBox="1"/>
          <p:nvPr/>
        </p:nvSpPr>
        <p:spPr>
          <a:xfrm>
            <a:off x="6819430" y="949478"/>
            <a:ext cx="575733" cy="1015663"/>
          </a:xfrm>
          <a:prstGeom prst="rect">
            <a:avLst/>
          </a:prstGeom>
          <a:noFill/>
        </p:spPr>
        <p:txBody>
          <a:bodyPr wrap="square" rtlCol="0">
            <a:spAutoFit/>
          </a:bodyPr>
          <a:lstStyle/>
          <a:p>
            <a:r>
              <a:rPr lang="tr-TR" sz="6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4</a:t>
            </a:r>
          </a:p>
        </p:txBody>
      </p:sp>
      <p:pic>
        <p:nvPicPr>
          <p:cNvPr id="3" name="Resim 2">
            <a:extLst>
              <a:ext uri="{FF2B5EF4-FFF2-40B4-BE49-F238E27FC236}">
                <a16:creationId xmlns:a16="http://schemas.microsoft.com/office/drawing/2014/main" id="{27E7BAC0-DCCA-3390-1453-18F5FD25A44A}"/>
              </a:ext>
            </a:extLst>
          </p:cNvPr>
          <p:cNvPicPr>
            <a:picLocks noChangeAspect="1"/>
          </p:cNvPicPr>
          <p:nvPr/>
        </p:nvPicPr>
        <p:blipFill>
          <a:blip r:embed="rId4"/>
          <a:stretch>
            <a:fillRect/>
          </a:stretch>
        </p:blipFill>
        <p:spPr>
          <a:xfrm>
            <a:off x="280329" y="1914313"/>
            <a:ext cx="2734057" cy="3029373"/>
          </a:xfrm>
          <a:prstGeom prst="rect">
            <a:avLst/>
          </a:prstGeom>
        </p:spPr>
      </p:pic>
      <p:pic>
        <p:nvPicPr>
          <p:cNvPr id="8" name="Resim 7">
            <a:extLst>
              <a:ext uri="{FF2B5EF4-FFF2-40B4-BE49-F238E27FC236}">
                <a16:creationId xmlns:a16="http://schemas.microsoft.com/office/drawing/2014/main" id="{CAF0684D-6993-E84C-6DB6-3BB719A5D220}"/>
              </a:ext>
            </a:extLst>
          </p:cNvPr>
          <p:cNvPicPr>
            <a:picLocks noChangeAspect="1"/>
          </p:cNvPicPr>
          <p:nvPr/>
        </p:nvPicPr>
        <p:blipFill>
          <a:blip r:embed="rId5"/>
          <a:stretch>
            <a:fillRect/>
          </a:stretch>
        </p:blipFill>
        <p:spPr>
          <a:xfrm>
            <a:off x="5712595" y="1914313"/>
            <a:ext cx="2819794" cy="2448267"/>
          </a:xfrm>
          <a:prstGeom prst="rect">
            <a:avLst/>
          </a:prstGeom>
        </p:spPr>
      </p:pic>
      <p:pic>
        <p:nvPicPr>
          <p:cNvPr id="15" name="Resim 14">
            <a:extLst>
              <a:ext uri="{FF2B5EF4-FFF2-40B4-BE49-F238E27FC236}">
                <a16:creationId xmlns:a16="http://schemas.microsoft.com/office/drawing/2014/main" id="{4D4DB0EC-0F5F-92B2-54FB-24A61F6BEFCC}"/>
              </a:ext>
            </a:extLst>
          </p:cNvPr>
          <p:cNvPicPr>
            <a:picLocks noChangeAspect="1"/>
          </p:cNvPicPr>
          <p:nvPr/>
        </p:nvPicPr>
        <p:blipFill>
          <a:blip r:embed="rId6"/>
          <a:stretch>
            <a:fillRect/>
          </a:stretch>
        </p:blipFill>
        <p:spPr>
          <a:xfrm>
            <a:off x="8720231" y="1914313"/>
            <a:ext cx="3191440" cy="3877548"/>
          </a:xfrm>
          <a:prstGeom prst="rect">
            <a:avLst/>
          </a:prstGeom>
        </p:spPr>
      </p:pic>
      <p:pic>
        <p:nvPicPr>
          <p:cNvPr id="20" name="Resim 19">
            <a:extLst>
              <a:ext uri="{FF2B5EF4-FFF2-40B4-BE49-F238E27FC236}">
                <a16:creationId xmlns:a16="http://schemas.microsoft.com/office/drawing/2014/main" id="{CBEFD79C-C84C-EECC-0A50-E58A4F3E2A15}"/>
              </a:ext>
            </a:extLst>
          </p:cNvPr>
          <p:cNvPicPr>
            <a:picLocks noChangeAspect="1"/>
          </p:cNvPicPr>
          <p:nvPr/>
        </p:nvPicPr>
        <p:blipFill>
          <a:blip r:embed="rId7"/>
          <a:stretch>
            <a:fillRect/>
          </a:stretch>
        </p:blipFill>
        <p:spPr>
          <a:xfrm>
            <a:off x="3190378" y="1586208"/>
            <a:ext cx="2048161" cy="4667901"/>
          </a:xfrm>
          <a:prstGeom prst="rect">
            <a:avLst/>
          </a:prstGeom>
        </p:spPr>
      </p:pic>
    </p:spTree>
    <p:extLst>
      <p:ext uri="{BB962C8B-B14F-4D97-AF65-F5344CB8AC3E}">
        <p14:creationId xmlns:p14="http://schemas.microsoft.com/office/powerpoint/2010/main" val="3474721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21</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3603012" y="222979"/>
            <a:ext cx="4735772" cy="584775"/>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SOSYAL TRANSKRİPT</a:t>
            </a:r>
          </a:p>
        </p:txBody>
      </p:sp>
      <p:pic>
        <p:nvPicPr>
          <p:cNvPr id="5" name="Resim 4">
            <a:extLst>
              <a:ext uri="{FF2B5EF4-FFF2-40B4-BE49-F238E27FC236}">
                <a16:creationId xmlns:a16="http://schemas.microsoft.com/office/drawing/2014/main" id="{2FE578E2-23E6-412B-66A0-B90C8C7D5F33}"/>
              </a:ext>
            </a:extLst>
          </p:cNvPr>
          <p:cNvPicPr>
            <a:picLocks noChangeAspect="1"/>
          </p:cNvPicPr>
          <p:nvPr/>
        </p:nvPicPr>
        <p:blipFill>
          <a:blip r:embed="rId4"/>
          <a:stretch>
            <a:fillRect/>
          </a:stretch>
        </p:blipFill>
        <p:spPr>
          <a:xfrm>
            <a:off x="2574738" y="3829014"/>
            <a:ext cx="6792319" cy="2806007"/>
          </a:xfrm>
          <a:prstGeom prst="rect">
            <a:avLst/>
          </a:prstGeom>
        </p:spPr>
      </p:pic>
      <p:pic>
        <p:nvPicPr>
          <p:cNvPr id="7" name="Resim 6">
            <a:extLst>
              <a:ext uri="{FF2B5EF4-FFF2-40B4-BE49-F238E27FC236}">
                <a16:creationId xmlns:a16="http://schemas.microsoft.com/office/drawing/2014/main" id="{E865AE05-03AF-5668-86C9-7683820739AA}"/>
              </a:ext>
            </a:extLst>
          </p:cNvPr>
          <p:cNvPicPr>
            <a:picLocks noChangeAspect="1"/>
          </p:cNvPicPr>
          <p:nvPr/>
        </p:nvPicPr>
        <p:blipFill rotWithShape="1">
          <a:blip r:embed="rId5"/>
          <a:srcRect l="29308" t="8587"/>
          <a:stretch/>
        </p:blipFill>
        <p:spPr>
          <a:xfrm>
            <a:off x="4718817" y="1120971"/>
            <a:ext cx="2754365" cy="2490585"/>
          </a:xfrm>
          <a:prstGeom prst="rect">
            <a:avLst/>
          </a:prstGeom>
        </p:spPr>
      </p:pic>
      <p:pic>
        <p:nvPicPr>
          <p:cNvPr id="11" name="Resim 10">
            <a:extLst>
              <a:ext uri="{FF2B5EF4-FFF2-40B4-BE49-F238E27FC236}">
                <a16:creationId xmlns:a16="http://schemas.microsoft.com/office/drawing/2014/main" id="{B8EC29F4-3B03-11A4-4A93-709954B540DB}"/>
              </a:ext>
            </a:extLst>
          </p:cNvPr>
          <p:cNvPicPr>
            <a:picLocks noChangeAspect="1"/>
          </p:cNvPicPr>
          <p:nvPr/>
        </p:nvPicPr>
        <p:blipFill>
          <a:blip r:embed="rId6"/>
          <a:stretch>
            <a:fillRect/>
          </a:stretch>
        </p:blipFill>
        <p:spPr>
          <a:xfrm>
            <a:off x="3566131" y="1435343"/>
            <a:ext cx="1152686" cy="1152686"/>
          </a:xfrm>
          <a:prstGeom prst="rect">
            <a:avLst/>
          </a:prstGeom>
        </p:spPr>
      </p:pic>
    </p:spTree>
    <p:extLst>
      <p:ext uri="{BB962C8B-B14F-4D97-AF65-F5344CB8AC3E}">
        <p14:creationId xmlns:p14="http://schemas.microsoft.com/office/powerpoint/2010/main" val="123936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22</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5" cstate="print"/>
          <a:stretch>
            <a:fillRect/>
          </a:stretch>
        </p:blipFill>
        <p:spPr>
          <a:xfrm>
            <a:off x="122829" y="80726"/>
            <a:ext cx="895142" cy="869282"/>
          </a:xfrm>
          <a:prstGeom prst="rect">
            <a:avLst/>
          </a:prstGeom>
        </p:spPr>
      </p:pic>
      <p:sp>
        <p:nvSpPr>
          <p:cNvPr id="9" name="Metin kutusu 8"/>
          <p:cNvSpPr txBox="1"/>
          <p:nvPr/>
        </p:nvSpPr>
        <p:spPr>
          <a:xfrm>
            <a:off x="3603012" y="222979"/>
            <a:ext cx="4735772" cy="584775"/>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SOSYAL TRANSKRİPT</a:t>
            </a:r>
          </a:p>
        </p:txBody>
      </p:sp>
      <p:pic>
        <p:nvPicPr>
          <p:cNvPr id="2" name="Sosyal Transkrip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59132" y="965722"/>
            <a:ext cx="10495128" cy="5903510"/>
          </a:xfrm>
          <a:prstGeom prst="rect">
            <a:avLst/>
          </a:prstGeom>
        </p:spPr>
      </p:pic>
    </p:spTree>
    <p:extLst>
      <p:ext uri="{BB962C8B-B14F-4D97-AF65-F5344CB8AC3E}">
        <p14:creationId xmlns:p14="http://schemas.microsoft.com/office/powerpoint/2010/main" val="1394254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23</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18">
            <a:extLst>
              <a:ext uri="{FF2B5EF4-FFF2-40B4-BE49-F238E27FC236}">
                <a16:creationId xmlns:a16="http://schemas.microsoft.com/office/drawing/2014/main" id="{07A243F6-055B-37A6-6643-C48512485FA5}"/>
              </a:ext>
            </a:extLst>
          </p:cNvPr>
          <p:cNvSpPr/>
          <p:nvPr/>
        </p:nvSpPr>
        <p:spPr>
          <a:xfrm>
            <a:off x="387155" y="1372849"/>
            <a:ext cx="11439084" cy="4572727"/>
          </a:xfrm>
          <a:prstGeom prst="rect">
            <a:avLst/>
          </a:prstGeom>
        </p:spPr>
        <p:txBody>
          <a:bodyPr wrap="square">
            <a:spAutoFit/>
          </a:bodyPr>
          <a:lstStyle/>
          <a:p>
            <a:pPr algn="just">
              <a:lnSpc>
                <a:spcPct val="150000"/>
              </a:lnSpc>
              <a:spcBef>
                <a:spcPct val="0"/>
              </a:spcBef>
            </a:pPr>
            <a:r>
              <a:rPr lang="tr-TR" sz="1400" dirty="0">
                <a:latin typeface="Tahoma" panose="020B0604030504040204" pitchFamily="34" charset="0"/>
                <a:ea typeface="Tahoma" panose="020B0604030504040204" pitchFamily="34" charset="0"/>
                <a:cs typeface="Tahoma" panose="020B0604030504040204" pitchFamily="34" charset="0"/>
              </a:rPr>
              <a:t>1. Kişisel Gelişim Etkinlikleri (Eğitim, Kurs, Panel ve Seminer Katılımı)</a:t>
            </a:r>
          </a:p>
          <a:p>
            <a:pPr algn="just">
              <a:lnSpc>
                <a:spcPct val="150000"/>
              </a:lnSpc>
              <a:spcBef>
                <a:spcPct val="0"/>
              </a:spcBef>
            </a:pPr>
            <a:r>
              <a:rPr lang="tr-TR" sz="1400" dirty="0">
                <a:latin typeface="Tahoma" panose="020B0604030504040204" pitchFamily="34" charset="0"/>
                <a:ea typeface="Tahoma" panose="020B0604030504040204" pitchFamily="34" charset="0"/>
                <a:cs typeface="Tahoma" panose="020B0604030504040204" pitchFamily="34" charset="0"/>
              </a:rPr>
              <a:t>Madde 7 (3) - Her etkinlik 5 puan</a:t>
            </a:r>
          </a:p>
          <a:p>
            <a:pPr algn="just">
              <a:lnSpc>
                <a:spcPct val="150000"/>
              </a:lnSpc>
              <a:spcBef>
                <a:spcPct val="0"/>
              </a:spcBef>
            </a:pPr>
            <a:endParaRPr lang="tr-TR" sz="14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spcBef>
                <a:spcPct val="0"/>
              </a:spcBef>
            </a:pPr>
            <a:r>
              <a:rPr lang="tr-TR" sz="1400" dirty="0">
                <a:latin typeface="Tahoma" panose="020B0604030504040204" pitchFamily="34" charset="0"/>
                <a:ea typeface="Tahoma" panose="020B0604030504040204" pitchFamily="34" charset="0"/>
                <a:cs typeface="Tahoma" panose="020B0604030504040204" pitchFamily="34" charset="0"/>
              </a:rPr>
              <a:t>2. Ulusal/Uluslararası Kongre, Sempozyum, Konferans Organizasyonu (Katılımcı veya Görevli)</a:t>
            </a:r>
          </a:p>
          <a:p>
            <a:pPr algn="just">
              <a:lnSpc>
                <a:spcPct val="150000"/>
              </a:lnSpc>
              <a:spcBef>
                <a:spcPct val="0"/>
              </a:spcBef>
            </a:pPr>
            <a:r>
              <a:rPr lang="tr-TR" sz="1400" dirty="0">
                <a:latin typeface="Tahoma" panose="020B0604030504040204" pitchFamily="34" charset="0"/>
                <a:ea typeface="Tahoma" panose="020B0604030504040204" pitchFamily="34" charset="0"/>
                <a:cs typeface="Tahoma" panose="020B0604030504040204" pitchFamily="34" charset="0"/>
              </a:rPr>
              <a:t>Madde 7 (3) - Her etkinlik 15 puan (Uluslararası +5 puan)</a:t>
            </a:r>
          </a:p>
          <a:p>
            <a:pPr algn="just">
              <a:lnSpc>
                <a:spcPct val="150000"/>
              </a:lnSpc>
              <a:spcBef>
                <a:spcPct val="0"/>
              </a:spcBef>
            </a:pPr>
            <a:endParaRPr lang="tr-TR" sz="14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spcBef>
                <a:spcPct val="0"/>
              </a:spcBef>
            </a:pPr>
            <a:r>
              <a:rPr lang="tr-TR" sz="1400" dirty="0">
                <a:latin typeface="Tahoma" panose="020B0604030504040204" pitchFamily="34" charset="0"/>
                <a:ea typeface="Tahoma" panose="020B0604030504040204" pitchFamily="34" charset="0"/>
                <a:cs typeface="Tahoma" panose="020B0604030504040204" pitchFamily="34" charset="0"/>
              </a:rPr>
              <a:t>3. Her Tür Ar-</a:t>
            </a:r>
            <a:r>
              <a:rPr lang="tr-TR" sz="1400" dirty="0" err="1">
                <a:latin typeface="Tahoma" panose="020B0604030504040204" pitchFamily="34" charset="0"/>
                <a:ea typeface="Tahoma" panose="020B0604030504040204" pitchFamily="34" charset="0"/>
                <a:cs typeface="Tahoma" panose="020B0604030504040204" pitchFamily="34" charset="0"/>
              </a:rPr>
              <a:t>Ge</a:t>
            </a:r>
            <a:r>
              <a:rPr lang="tr-TR" sz="1400" dirty="0">
                <a:latin typeface="Tahoma" panose="020B0604030504040204" pitchFamily="34" charset="0"/>
                <a:ea typeface="Tahoma" panose="020B0604030504040204" pitchFamily="34" charset="0"/>
                <a:cs typeface="Tahoma" panose="020B0604030504040204" pitchFamily="34" charset="0"/>
              </a:rPr>
              <a:t>, Patent ve Girişimcilik Faaliyeti, Bilimsel Projeler ve Yayınlar </a:t>
            </a:r>
          </a:p>
          <a:p>
            <a:pPr algn="just">
              <a:lnSpc>
                <a:spcPct val="150000"/>
              </a:lnSpc>
              <a:spcBef>
                <a:spcPct val="0"/>
              </a:spcBef>
            </a:pPr>
            <a:r>
              <a:rPr lang="tr-TR" sz="1400" dirty="0">
                <a:latin typeface="Tahoma" panose="020B0604030504040204" pitchFamily="34" charset="0"/>
                <a:ea typeface="Tahoma" panose="020B0604030504040204" pitchFamily="34" charset="0"/>
                <a:cs typeface="Tahoma" panose="020B0604030504040204" pitchFamily="34" charset="0"/>
              </a:rPr>
              <a:t>Madde 7 (3) b) - Her etkinlik 20 puan (Uluslararası +5 puan)</a:t>
            </a:r>
          </a:p>
          <a:p>
            <a:pPr algn="just">
              <a:lnSpc>
                <a:spcPct val="150000"/>
              </a:lnSpc>
              <a:spcBef>
                <a:spcPct val="0"/>
              </a:spcBef>
            </a:pPr>
            <a:endParaRPr lang="tr-TR" sz="14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spcBef>
                <a:spcPct val="0"/>
              </a:spcBef>
            </a:pPr>
            <a:r>
              <a:rPr lang="tr-TR" sz="1400" dirty="0">
                <a:latin typeface="Tahoma" panose="020B0604030504040204" pitchFamily="34" charset="0"/>
                <a:ea typeface="Tahoma" panose="020B0604030504040204" pitchFamily="34" charset="0"/>
                <a:cs typeface="Tahoma" panose="020B0604030504040204" pitchFamily="34" charset="0"/>
              </a:rPr>
              <a:t>4. Özel Sektör ve Kamu Kurumlarında Gerçekleştirilen Gönüllü Staj, Proje, Görev ve Etkinlikler </a:t>
            </a:r>
          </a:p>
          <a:p>
            <a:pPr algn="just">
              <a:lnSpc>
                <a:spcPct val="150000"/>
              </a:lnSpc>
              <a:spcBef>
                <a:spcPct val="0"/>
              </a:spcBef>
            </a:pPr>
            <a:r>
              <a:rPr lang="tr-TR" sz="1400" dirty="0">
                <a:latin typeface="Tahoma" panose="020B0604030504040204" pitchFamily="34" charset="0"/>
                <a:ea typeface="Tahoma" panose="020B0604030504040204" pitchFamily="34" charset="0"/>
                <a:cs typeface="Tahoma" panose="020B0604030504040204" pitchFamily="34" charset="0"/>
              </a:rPr>
              <a:t>Madde 7 (3) c) - Her etkinlik 10 puan (Gönüllü Staj +5 puan)</a:t>
            </a:r>
          </a:p>
          <a:p>
            <a:pPr algn="just">
              <a:lnSpc>
                <a:spcPct val="150000"/>
              </a:lnSpc>
              <a:spcBef>
                <a:spcPct val="0"/>
              </a:spcBef>
            </a:pPr>
            <a:endParaRPr lang="tr-TR" sz="14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spcBef>
                <a:spcPct val="0"/>
              </a:spcBef>
            </a:pPr>
            <a:r>
              <a:rPr lang="tr-TR" altLang="tr-TR" sz="1400" dirty="0">
                <a:latin typeface="Tahoma" panose="020B0604030504040204" pitchFamily="34" charset="0"/>
                <a:ea typeface="Tahoma" panose="020B0604030504040204" pitchFamily="34" charset="0"/>
                <a:cs typeface="Tahoma" panose="020B0604030504040204" pitchFamily="34" charset="0"/>
              </a:rPr>
              <a:t>5. Sivil Toplum Kuruluşlarında Gönüllü Staj, Proje, Görev Gibi Toplumsal Katkı Faaliyetlerine Yönelik Etkinlikler</a:t>
            </a:r>
          </a:p>
          <a:p>
            <a:pPr algn="just">
              <a:lnSpc>
                <a:spcPct val="150000"/>
              </a:lnSpc>
              <a:spcBef>
                <a:spcPct val="0"/>
              </a:spcBef>
            </a:pPr>
            <a:r>
              <a:rPr lang="tr-TR" altLang="tr-TR" sz="1400" dirty="0">
                <a:latin typeface="Tahoma" panose="020B0604030504040204" pitchFamily="34" charset="0"/>
                <a:ea typeface="Tahoma" panose="020B0604030504040204" pitchFamily="34" charset="0"/>
                <a:cs typeface="Tahoma" panose="020B0604030504040204" pitchFamily="34" charset="0"/>
              </a:rPr>
              <a:t>Madde 7 (3) ç) - Her etkinlik 10 puan (Gönüllü Staj +5 puan) </a:t>
            </a: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3603012" y="222979"/>
            <a:ext cx="4735772" cy="1077218"/>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SOSYAL TRANSKRİPT</a:t>
            </a:r>
          </a:p>
          <a:p>
            <a:pPr algn="ctr"/>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Puan Cetveli</a:t>
            </a:r>
          </a:p>
        </p:txBody>
      </p:sp>
    </p:spTree>
    <p:extLst>
      <p:ext uri="{BB962C8B-B14F-4D97-AF65-F5344CB8AC3E}">
        <p14:creationId xmlns:p14="http://schemas.microsoft.com/office/powerpoint/2010/main" val="3060449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24</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18">
            <a:extLst>
              <a:ext uri="{FF2B5EF4-FFF2-40B4-BE49-F238E27FC236}">
                <a16:creationId xmlns:a16="http://schemas.microsoft.com/office/drawing/2014/main" id="{07A243F6-055B-37A6-6643-C48512485FA5}"/>
              </a:ext>
            </a:extLst>
          </p:cNvPr>
          <p:cNvSpPr/>
          <p:nvPr/>
        </p:nvSpPr>
        <p:spPr>
          <a:xfrm>
            <a:off x="387155" y="1300197"/>
            <a:ext cx="11439084" cy="4895892"/>
          </a:xfrm>
          <a:prstGeom prst="rect">
            <a:avLst/>
          </a:prstGeom>
        </p:spPr>
        <p:txBody>
          <a:bodyPr wrap="square">
            <a:spAutoFit/>
          </a:bodyPr>
          <a:lstStyle/>
          <a:p>
            <a:pPr algn="just">
              <a:lnSpc>
                <a:spcPct val="150000"/>
              </a:lnSpc>
              <a:spcBef>
                <a:spcPct val="0"/>
              </a:spcBef>
            </a:pPr>
            <a:r>
              <a:rPr lang="tr-TR" sz="1400" dirty="0">
                <a:latin typeface="Tahoma" panose="020B0604030504040204" pitchFamily="34" charset="0"/>
                <a:ea typeface="Tahoma" panose="020B0604030504040204" pitchFamily="34" charset="0"/>
                <a:cs typeface="Tahoma" panose="020B0604030504040204" pitchFamily="34" charset="0"/>
              </a:rPr>
              <a:t>6. Kurumsal Etkinlik ve Organizasyonlar (Katılımcı veya Görevli)</a:t>
            </a:r>
          </a:p>
          <a:p>
            <a:pPr algn="just">
              <a:lnSpc>
                <a:spcPct val="150000"/>
              </a:lnSpc>
              <a:spcBef>
                <a:spcPct val="0"/>
              </a:spcBef>
            </a:pPr>
            <a:r>
              <a:rPr lang="tr-TR" sz="1400" dirty="0">
                <a:latin typeface="Tahoma" panose="020B0604030504040204" pitchFamily="34" charset="0"/>
                <a:ea typeface="Tahoma" panose="020B0604030504040204" pitchFamily="34" charset="0"/>
                <a:cs typeface="Tahoma" panose="020B0604030504040204" pitchFamily="34" charset="0"/>
              </a:rPr>
              <a:t>Madde 7 (3) d), e) - Her etkinlik için katılımcı 5 puan  Her etkinlik için görevli 10 puan</a:t>
            </a:r>
          </a:p>
          <a:p>
            <a:pPr algn="just">
              <a:lnSpc>
                <a:spcPct val="150000"/>
              </a:lnSpc>
              <a:spcBef>
                <a:spcPct val="0"/>
              </a:spcBef>
            </a:pPr>
            <a:endParaRPr lang="tr-TR" sz="14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spcBef>
                <a:spcPct val="0"/>
              </a:spcBef>
            </a:pPr>
            <a:r>
              <a:rPr lang="tr-TR" sz="1400" dirty="0">
                <a:latin typeface="Tahoma" panose="020B0604030504040204" pitchFamily="34" charset="0"/>
                <a:ea typeface="Tahoma" panose="020B0604030504040204" pitchFamily="34" charset="0"/>
                <a:cs typeface="Tahoma" panose="020B0604030504040204" pitchFamily="34" charset="0"/>
              </a:rPr>
              <a:t>7. Öğrenci Konseyi, Öğrenci Kulübü ve Topluluklarına Yönelik Eğitim ve Etkinlikler</a:t>
            </a:r>
          </a:p>
          <a:p>
            <a:pPr algn="just">
              <a:lnSpc>
                <a:spcPct val="150000"/>
              </a:lnSpc>
              <a:spcBef>
                <a:spcPct val="0"/>
              </a:spcBef>
            </a:pPr>
            <a:r>
              <a:rPr lang="tr-TR" sz="1400" dirty="0">
                <a:latin typeface="Tahoma" panose="020B0604030504040204" pitchFamily="34" charset="0"/>
                <a:ea typeface="Tahoma" panose="020B0604030504040204" pitchFamily="34" charset="0"/>
                <a:cs typeface="Tahoma" panose="020B0604030504040204" pitchFamily="34" charset="0"/>
              </a:rPr>
              <a:t>Madde 7 (3) f) - Her etkinlik 10 puan</a:t>
            </a:r>
          </a:p>
          <a:p>
            <a:pPr algn="just">
              <a:lnSpc>
                <a:spcPct val="150000"/>
              </a:lnSpc>
              <a:spcBef>
                <a:spcPct val="0"/>
              </a:spcBef>
            </a:pPr>
            <a:endParaRPr lang="tr-TR" sz="14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spcBef>
                <a:spcPct val="0"/>
              </a:spcBef>
            </a:pPr>
            <a:r>
              <a:rPr lang="tr-TR" sz="1400" dirty="0">
                <a:latin typeface="Tahoma" panose="020B0604030504040204" pitchFamily="34" charset="0"/>
                <a:ea typeface="Tahoma" panose="020B0604030504040204" pitchFamily="34" charset="0"/>
                <a:cs typeface="Tahoma" panose="020B0604030504040204" pitchFamily="34" charset="0"/>
              </a:rPr>
              <a:t>8. Kültürel, Sanatsal ve Sportif Etkinlikler</a:t>
            </a:r>
          </a:p>
          <a:p>
            <a:pPr algn="just">
              <a:lnSpc>
                <a:spcPct val="150000"/>
              </a:lnSpc>
              <a:spcBef>
                <a:spcPct val="0"/>
              </a:spcBef>
            </a:pPr>
            <a:r>
              <a:rPr lang="tr-TR" sz="1400" dirty="0">
                <a:latin typeface="Tahoma" panose="020B0604030504040204" pitchFamily="34" charset="0"/>
                <a:ea typeface="Tahoma" panose="020B0604030504040204" pitchFamily="34" charset="0"/>
                <a:cs typeface="Tahoma" panose="020B0604030504040204" pitchFamily="34" charset="0"/>
              </a:rPr>
              <a:t>Madde 7 (3) g) - Her etkinlik 5 puan</a:t>
            </a:r>
          </a:p>
          <a:p>
            <a:pPr algn="just">
              <a:lnSpc>
                <a:spcPct val="150000"/>
              </a:lnSpc>
              <a:spcBef>
                <a:spcPct val="0"/>
              </a:spcBef>
            </a:pPr>
            <a:endParaRPr lang="tr-TR" sz="14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spcBef>
                <a:spcPct val="0"/>
              </a:spcBef>
            </a:pPr>
            <a:r>
              <a:rPr lang="tr-TR" sz="1400" dirty="0">
                <a:latin typeface="Tahoma" panose="020B0604030504040204" pitchFamily="34" charset="0"/>
                <a:ea typeface="Tahoma" panose="020B0604030504040204" pitchFamily="34" charset="0"/>
                <a:cs typeface="Tahoma" panose="020B0604030504040204" pitchFamily="34" charset="0"/>
              </a:rPr>
              <a:t>9. Kazanılan Dereceler, Ödüller ve Teşekkür Belgeleri</a:t>
            </a:r>
          </a:p>
          <a:p>
            <a:pPr algn="just">
              <a:lnSpc>
                <a:spcPct val="150000"/>
              </a:lnSpc>
              <a:spcBef>
                <a:spcPct val="0"/>
              </a:spcBef>
            </a:pPr>
            <a:r>
              <a:rPr lang="tr-TR" sz="1400" dirty="0">
                <a:latin typeface="Tahoma" panose="020B0604030504040204" pitchFamily="34" charset="0"/>
                <a:ea typeface="Tahoma" panose="020B0604030504040204" pitchFamily="34" charset="0"/>
                <a:cs typeface="Tahoma" panose="020B0604030504040204" pitchFamily="34" charset="0"/>
              </a:rPr>
              <a:t>Madde 7 (3) ğ) - Kazanılan Dereceler 20 puan Ödüller 20 puan Teşekkür Belgeleri 15 puan </a:t>
            </a:r>
          </a:p>
          <a:p>
            <a:pPr algn="just">
              <a:lnSpc>
                <a:spcPct val="150000"/>
              </a:lnSpc>
              <a:spcBef>
                <a:spcPct val="0"/>
              </a:spcBef>
            </a:pPr>
            <a:endParaRPr lang="tr-TR" sz="14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spcBef>
                <a:spcPct val="0"/>
              </a:spcBef>
            </a:pPr>
            <a:r>
              <a:rPr lang="tr-TR" sz="1400" dirty="0">
                <a:latin typeface="Tahoma" panose="020B0604030504040204" pitchFamily="34" charset="0"/>
                <a:ea typeface="Tahoma" panose="020B0604030504040204" pitchFamily="34" charset="0"/>
                <a:cs typeface="Tahoma" panose="020B0604030504040204" pitchFamily="34" charset="0"/>
              </a:rPr>
              <a:t>10. Afet Bölgelerinde veya Afet Bölgelerine Gerçekleştirilen Kurumsal Yardım Organizasyonlarına Yönelik Sosyal Sorumluluk Faaliyet ve Yardımlarında Aktif Görev Alma</a:t>
            </a:r>
          </a:p>
          <a:p>
            <a:pPr algn="just">
              <a:lnSpc>
                <a:spcPct val="150000"/>
              </a:lnSpc>
              <a:spcBef>
                <a:spcPct val="0"/>
              </a:spcBef>
            </a:pPr>
            <a:r>
              <a:rPr lang="tr-TR" sz="1400" dirty="0">
                <a:latin typeface="Tahoma" panose="020B0604030504040204" pitchFamily="34" charset="0"/>
                <a:ea typeface="Tahoma" panose="020B0604030504040204" pitchFamily="34" charset="0"/>
                <a:cs typeface="Tahoma" panose="020B0604030504040204" pitchFamily="34" charset="0"/>
              </a:rPr>
              <a:t>Madde 7 (3) - 15 puan </a:t>
            </a:r>
            <a:endParaRPr lang="tr-TR" altLang="tr-TR" sz="1400" dirty="0">
              <a:latin typeface="Tahoma" panose="020B0604030504040204" pitchFamily="34" charset="0"/>
              <a:ea typeface="Tahoma" panose="020B0604030504040204" pitchFamily="34"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3603012" y="222979"/>
            <a:ext cx="4735772" cy="1077218"/>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SOSYAL TRANSKRİPT</a:t>
            </a:r>
          </a:p>
          <a:p>
            <a:pPr algn="ctr"/>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Puan Cetveli</a:t>
            </a:r>
          </a:p>
        </p:txBody>
      </p:sp>
      <p:sp>
        <p:nvSpPr>
          <p:cNvPr id="5" name="Metin kutusu 4">
            <a:extLst>
              <a:ext uri="{FF2B5EF4-FFF2-40B4-BE49-F238E27FC236}">
                <a16:creationId xmlns:a16="http://schemas.microsoft.com/office/drawing/2014/main" id="{DB4BD8F9-1489-3017-1DCF-9A9446AD1E49}"/>
              </a:ext>
            </a:extLst>
          </p:cNvPr>
          <p:cNvSpPr txBox="1"/>
          <p:nvPr/>
        </p:nvSpPr>
        <p:spPr>
          <a:xfrm>
            <a:off x="3343035" y="5854230"/>
            <a:ext cx="6096000" cy="780791"/>
          </a:xfrm>
          <a:prstGeom prst="rect">
            <a:avLst/>
          </a:prstGeom>
          <a:noFill/>
        </p:spPr>
        <p:txBody>
          <a:bodyPr wrap="square">
            <a:spAutoFit/>
          </a:bodyPr>
          <a:lstStyle/>
          <a:p>
            <a:pPr>
              <a:lnSpc>
                <a:spcPct val="150000"/>
              </a:lnSpc>
            </a:pPr>
            <a:r>
              <a:rPr lang="tr-TR" sz="1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*Toplam GNO en fazla 100 puan olabilir </a:t>
            </a:r>
          </a:p>
          <a:p>
            <a:pPr>
              <a:lnSpc>
                <a:spcPct val="150000"/>
              </a:lnSpc>
            </a:pPr>
            <a:r>
              <a:rPr lang="tr-TR" sz="1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*Öncelikli alanlardaki çalışmalar için +5 puan verilir </a:t>
            </a:r>
          </a:p>
        </p:txBody>
      </p:sp>
    </p:spTree>
    <p:extLst>
      <p:ext uri="{BB962C8B-B14F-4D97-AF65-F5344CB8AC3E}">
        <p14:creationId xmlns:p14="http://schemas.microsoft.com/office/powerpoint/2010/main" val="3309776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25</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1111624" y="141699"/>
            <a:ext cx="9977717" cy="1077218"/>
          </a:xfrm>
          <a:prstGeom prst="rect">
            <a:avLst/>
          </a:prstGeom>
          <a:noFill/>
        </p:spPr>
        <p:txBody>
          <a:bodyPr wrap="square" rtlCol="0">
            <a:spAutoFit/>
          </a:bodyPr>
          <a:lstStyle/>
          <a:p>
            <a:pPr algn="ctr"/>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ÇOMÜ Kariyer ve Mezun İlişkileri Koordinatörlüğü</a:t>
            </a:r>
          </a:p>
        </p:txBody>
      </p:sp>
      <p:pic>
        <p:nvPicPr>
          <p:cNvPr id="5" name="Resim 4">
            <a:extLst>
              <a:ext uri="{FF2B5EF4-FFF2-40B4-BE49-F238E27FC236}">
                <a16:creationId xmlns:a16="http://schemas.microsoft.com/office/drawing/2014/main" id="{F06F5F5D-6496-2426-2EDD-4DD2476069AF}"/>
              </a:ext>
            </a:extLst>
          </p:cNvPr>
          <p:cNvPicPr>
            <a:picLocks noChangeAspect="1"/>
          </p:cNvPicPr>
          <p:nvPr/>
        </p:nvPicPr>
        <p:blipFill>
          <a:blip r:embed="rId4"/>
          <a:stretch>
            <a:fillRect/>
          </a:stretch>
        </p:blipFill>
        <p:spPr>
          <a:xfrm>
            <a:off x="978910" y="1218917"/>
            <a:ext cx="10176697" cy="5685113"/>
          </a:xfrm>
          <a:prstGeom prst="rect">
            <a:avLst/>
          </a:prstGeom>
        </p:spPr>
      </p:pic>
    </p:spTree>
    <p:extLst>
      <p:ext uri="{BB962C8B-B14F-4D97-AF65-F5344CB8AC3E}">
        <p14:creationId xmlns:p14="http://schemas.microsoft.com/office/powerpoint/2010/main" val="2640848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26</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3164094" y="139882"/>
            <a:ext cx="5845389" cy="1077218"/>
          </a:xfrm>
          <a:prstGeom prst="rect">
            <a:avLst/>
          </a:prstGeom>
          <a:noFill/>
        </p:spPr>
        <p:txBody>
          <a:bodyPr wrap="square" rtlCol="0">
            <a:spAutoFit/>
          </a:bodyPr>
          <a:lstStyle/>
          <a:p>
            <a:pPr algn="ctr"/>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MEZUN İLETİŞİM SİSTEMİ (MİS)</a:t>
            </a:r>
          </a:p>
        </p:txBody>
      </p:sp>
      <p:pic>
        <p:nvPicPr>
          <p:cNvPr id="5" name="Resim 4">
            <a:extLst>
              <a:ext uri="{FF2B5EF4-FFF2-40B4-BE49-F238E27FC236}">
                <a16:creationId xmlns:a16="http://schemas.microsoft.com/office/drawing/2014/main" id="{99377067-A050-FCDF-31B0-D1FF668082C5}"/>
              </a:ext>
            </a:extLst>
          </p:cNvPr>
          <p:cNvPicPr>
            <a:picLocks noChangeAspect="1"/>
          </p:cNvPicPr>
          <p:nvPr/>
        </p:nvPicPr>
        <p:blipFill>
          <a:blip r:embed="rId4"/>
          <a:stretch>
            <a:fillRect/>
          </a:stretch>
        </p:blipFill>
        <p:spPr>
          <a:xfrm>
            <a:off x="412129" y="1217100"/>
            <a:ext cx="11349318" cy="5640900"/>
          </a:xfrm>
          <a:prstGeom prst="rect">
            <a:avLst/>
          </a:prstGeom>
        </p:spPr>
      </p:pic>
    </p:spTree>
    <p:extLst>
      <p:ext uri="{BB962C8B-B14F-4D97-AF65-F5344CB8AC3E}">
        <p14:creationId xmlns:p14="http://schemas.microsoft.com/office/powerpoint/2010/main" val="168383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27</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2" name="Metin kutusu 1">
            <a:extLst>
              <a:ext uri="{FF2B5EF4-FFF2-40B4-BE49-F238E27FC236}">
                <a16:creationId xmlns:a16="http://schemas.microsoft.com/office/drawing/2014/main" id="{6685D89A-6B68-1F69-DA0D-0A56037B3367}"/>
              </a:ext>
            </a:extLst>
          </p:cNvPr>
          <p:cNvSpPr txBox="1"/>
          <p:nvPr/>
        </p:nvSpPr>
        <p:spPr>
          <a:xfrm>
            <a:off x="3164094" y="139882"/>
            <a:ext cx="5845389" cy="1077218"/>
          </a:xfrm>
          <a:prstGeom prst="rect">
            <a:avLst/>
          </a:prstGeom>
          <a:noFill/>
        </p:spPr>
        <p:txBody>
          <a:bodyPr wrap="square" rtlCol="0">
            <a:spAutoFit/>
          </a:bodyPr>
          <a:lstStyle/>
          <a:p>
            <a:pPr algn="ctr"/>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MEZUN İLETİŞİM SİSTEMİ </a:t>
            </a:r>
            <a:r>
              <a:rPr lang="tr-TR" sz="3200" b="1" dirty="0">
                <a:latin typeface="Tahoma" panose="020B0604030504040204" pitchFamily="34" charset="0"/>
                <a:ea typeface="Tahoma" panose="020B0604030504040204" pitchFamily="34" charset="0"/>
                <a:cs typeface="Tahoma" panose="020B0604030504040204" pitchFamily="34" charset="0"/>
              </a:rPr>
              <a:t>Neler Yapabilirsin?</a:t>
            </a:r>
          </a:p>
        </p:txBody>
      </p:sp>
      <p:pic>
        <p:nvPicPr>
          <p:cNvPr id="6" name="Resim 5">
            <a:extLst>
              <a:ext uri="{FF2B5EF4-FFF2-40B4-BE49-F238E27FC236}">
                <a16:creationId xmlns:a16="http://schemas.microsoft.com/office/drawing/2014/main" id="{B3ECD719-BAED-E348-ECA9-C66F96ED5A3E}"/>
              </a:ext>
            </a:extLst>
          </p:cNvPr>
          <p:cNvPicPr>
            <a:picLocks noChangeAspect="1"/>
          </p:cNvPicPr>
          <p:nvPr/>
        </p:nvPicPr>
        <p:blipFill rotWithShape="1">
          <a:blip r:embed="rId4"/>
          <a:srcRect l="2524" t="4008" r="2524" b="5964"/>
          <a:stretch/>
        </p:blipFill>
        <p:spPr>
          <a:xfrm>
            <a:off x="327677" y="1687188"/>
            <a:ext cx="3012142" cy="2787293"/>
          </a:xfrm>
          <a:prstGeom prst="rect">
            <a:avLst/>
          </a:prstGeom>
        </p:spPr>
      </p:pic>
      <p:pic>
        <p:nvPicPr>
          <p:cNvPr id="8" name="Resim 7">
            <a:extLst>
              <a:ext uri="{FF2B5EF4-FFF2-40B4-BE49-F238E27FC236}">
                <a16:creationId xmlns:a16="http://schemas.microsoft.com/office/drawing/2014/main" id="{73009465-133E-A6C4-CFC9-7C1839C77F6F}"/>
              </a:ext>
            </a:extLst>
          </p:cNvPr>
          <p:cNvPicPr>
            <a:picLocks noChangeAspect="1"/>
          </p:cNvPicPr>
          <p:nvPr/>
        </p:nvPicPr>
        <p:blipFill rotWithShape="1">
          <a:blip r:embed="rId5"/>
          <a:srcRect l="3700" t="2233" r="3330" b="7464"/>
          <a:stretch/>
        </p:blipFill>
        <p:spPr>
          <a:xfrm>
            <a:off x="3339819" y="3696978"/>
            <a:ext cx="2940424" cy="2623791"/>
          </a:xfrm>
          <a:prstGeom prst="rect">
            <a:avLst/>
          </a:prstGeom>
        </p:spPr>
      </p:pic>
      <p:pic>
        <p:nvPicPr>
          <p:cNvPr id="11" name="Resim 10">
            <a:extLst>
              <a:ext uri="{FF2B5EF4-FFF2-40B4-BE49-F238E27FC236}">
                <a16:creationId xmlns:a16="http://schemas.microsoft.com/office/drawing/2014/main" id="{596D0E16-A5E6-80A0-8A2E-2F0FEEB74A10}"/>
              </a:ext>
            </a:extLst>
          </p:cNvPr>
          <p:cNvPicPr>
            <a:picLocks noChangeAspect="1"/>
          </p:cNvPicPr>
          <p:nvPr/>
        </p:nvPicPr>
        <p:blipFill rotWithShape="1">
          <a:blip r:embed="rId6"/>
          <a:srcRect l="5899" t="7375" r="5548" b="7274"/>
          <a:stretch/>
        </p:blipFill>
        <p:spPr>
          <a:xfrm>
            <a:off x="6086788" y="1857151"/>
            <a:ext cx="2859741" cy="2447365"/>
          </a:xfrm>
          <a:prstGeom prst="rect">
            <a:avLst/>
          </a:prstGeom>
        </p:spPr>
      </p:pic>
      <p:pic>
        <p:nvPicPr>
          <p:cNvPr id="13" name="Resim 12">
            <a:extLst>
              <a:ext uri="{FF2B5EF4-FFF2-40B4-BE49-F238E27FC236}">
                <a16:creationId xmlns:a16="http://schemas.microsoft.com/office/drawing/2014/main" id="{635F8EC6-EAB7-0878-3C18-602057F4B0FC}"/>
              </a:ext>
            </a:extLst>
          </p:cNvPr>
          <p:cNvPicPr>
            <a:picLocks noChangeAspect="1"/>
          </p:cNvPicPr>
          <p:nvPr/>
        </p:nvPicPr>
        <p:blipFill rotWithShape="1">
          <a:blip r:embed="rId7"/>
          <a:srcRect l="6690" r="8951" b="7127"/>
          <a:stretch/>
        </p:blipFill>
        <p:spPr>
          <a:xfrm>
            <a:off x="8793635" y="3696978"/>
            <a:ext cx="2716306" cy="2317994"/>
          </a:xfrm>
          <a:prstGeom prst="rect">
            <a:avLst/>
          </a:prstGeom>
        </p:spPr>
      </p:pic>
    </p:spTree>
    <p:extLst>
      <p:ext uri="{BB962C8B-B14F-4D97-AF65-F5344CB8AC3E}">
        <p14:creationId xmlns:p14="http://schemas.microsoft.com/office/powerpoint/2010/main" val="2182458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28</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3245052" y="246578"/>
            <a:ext cx="5820033" cy="584775"/>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MTF INSTAGRAM SAYFASI</a:t>
            </a:r>
          </a:p>
        </p:txBody>
      </p:sp>
      <p:sp>
        <p:nvSpPr>
          <p:cNvPr id="2" name="object 5">
            <a:extLst>
              <a:ext uri="{FF2B5EF4-FFF2-40B4-BE49-F238E27FC236}">
                <a16:creationId xmlns:a16="http://schemas.microsoft.com/office/drawing/2014/main" id="{595B312B-33FB-368E-A098-8867299A1838}"/>
              </a:ext>
            </a:extLst>
          </p:cNvPr>
          <p:cNvSpPr txBox="1"/>
          <p:nvPr/>
        </p:nvSpPr>
        <p:spPr>
          <a:xfrm>
            <a:off x="386373" y="1566401"/>
            <a:ext cx="5543372" cy="874598"/>
          </a:xfrm>
          <a:prstGeom prst="rect">
            <a:avLst/>
          </a:prstGeom>
        </p:spPr>
        <p:txBody>
          <a:bodyPr vert="horz" wrap="square" lIns="0" tIns="12700" rIns="0" bIns="0" rtlCol="0">
            <a:spAutoFit/>
          </a:bodyPr>
          <a:lstStyle/>
          <a:p>
            <a:pPr marL="12700">
              <a:lnSpc>
                <a:spcPct val="100000"/>
              </a:lnSpc>
              <a:spcBef>
                <a:spcPts val="100"/>
              </a:spcBef>
            </a:pPr>
            <a:r>
              <a:rPr sz="2800" b="1" dirty="0">
                <a:solidFill>
                  <a:schemeClr val="accent2">
                    <a:lumMod val="75000"/>
                  </a:schemeClr>
                </a:solidFill>
                <a:latin typeface="Arial" panose="020B0604020202020204" pitchFamily="34" charset="0"/>
                <a:cs typeface="Arial" panose="020B0604020202020204" pitchFamily="34" charset="0"/>
              </a:rPr>
              <a:t>INSTAGRAM</a:t>
            </a:r>
            <a:r>
              <a:rPr sz="2800" b="1" spc="55" dirty="0">
                <a:solidFill>
                  <a:schemeClr val="accent2">
                    <a:lumMod val="75000"/>
                  </a:schemeClr>
                </a:solidFill>
                <a:latin typeface="Arial" panose="020B0604020202020204" pitchFamily="34" charset="0"/>
                <a:cs typeface="Arial" panose="020B0604020202020204" pitchFamily="34" charset="0"/>
              </a:rPr>
              <a:t> </a:t>
            </a:r>
            <a:r>
              <a:rPr sz="2800" b="1" spc="-75" dirty="0">
                <a:solidFill>
                  <a:schemeClr val="accent2">
                    <a:lumMod val="75000"/>
                  </a:schemeClr>
                </a:solidFill>
                <a:latin typeface="Arial" panose="020B0604020202020204" pitchFamily="34" charset="0"/>
                <a:cs typeface="Arial" panose="020B0604020202020204" pitchFamily="34" charset="0"/>
              </a:rPr>
              <a:t>SAYFASI</a:t>
            </a:r>
            <a:endParaRPr sz="2800" b="1" dirty="0">
              <a:solidFill>
                <a:schemeClr val="accent2">
                  <a:lumMod val="75000"/>
                </a:schemeClr>
              </a:solidFill>
              <a:latin typeface="Arial" panose="020B0604020202020204" pitchFamily="34" charset="0"/>
              <a:cs typeface="Arial" panose="020B0604020202020204" pitchFamily="34" charset="0"/>
            </a:endParaRPr>
          </a:p>
          <a:p>
            <a:pPr marL="12700">
              <a:lnSpc>
                <a:spcPct val="100000"/>
              </a:lnSpc>
              <a:spcBef>
                <a:spcPts val="20"/>
              </a:spcBef>
            </a:pPr>
            <a:r>
              <a:rPr sz="2800" b="1" spc="-10" dirty="0">
                <a:solidFill>
                  <a:schemeClr val="accent2">
                    <a:lumMod val="75000"/>
                  </a:schemeClr>
                </a:solidFill>
                <a:latin typeface="Arial" panose="020B0604020202020204" pitchFamily="34" charset="0"/>
                <a:cs typeface="Arial" panose="020B0604020202020204" pitchFamily="34" charset="0"/>
              </a:rPr>
              <a:t>@comu_mtf</a:t>
            </a:r>
            <a:endParaRPr sz="2800" b="1" dirty="0">
              <a:solidFill>
                <a:schemeClr val="accent2">
                  <a:lumMod val="75000"/>
                </a:schemeClr>
              </a:solidFill>
              <a:latin typeface="Arial" panose="020B0604020202020204" pitchFamily="34" charset="0"/>
              <a:cs typeface="Arial" panose="020B0604020202020204" pitchFamily="34" charset="0"/>
            </a:endParaRPr>
          </a:p>
        </p:txBody>
      </p:sp>
      <p:pic>
        <p:nvPicPr>
          <p:cNvPr id="3" name="Picture 9">
            <a:extLst>
              <a:ext uri="{FF2B5EF4-FFF2-40B4-BE49-F238E27FC236}">
                <a16:creationId xmlns:a16="http://schemas.microsoft.com/office/drawing/2014/main" id="{32E2982A-C46C-98D2-52D1-220263A7E5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91519"/>
            <a:ext cx="5826313" cy="3066481"/>
          </a:xfrm>
          <a:prstGeom prst="rect">
            <a:avLst/>
          </a:prstGeom>
        </p:spPr>
      </p:pic>
      <p:pic>
        <p:nvPicPr>
          <p:cNvPr id="13" name="Resim 12">
            <a:extLst>
              <a:ext uri="{FF2B5EF4-FFF2-40B4-BE49-F238E27FC236}">
                <a16:creationId xmlns:a16="http://schemas.microsoft.com/office/drawing/2014/main" id="{47A424E4-1B1B-9235-1252-3750CC58C0D9}"/>
              </a:ext>
            </a:extLst>
          </p:cNvPr>
          <p:cNvPicPr>
            <a:picLocks noChangeAspect="1"/>
          </p:cNvPicPr>
          <p:nvPr/>
        </p:nvPicPr>
        <p:blipFill rotWithShape="1">
          <a:blip r:embed="rId5"/>
          <a:srcRect b="904"/>
          <a:stretch/>
        </p:blipFill>
        <p:spPr>
          <a:xfrm>
            <a:off x="6690403" y="883024"/>
            <a:ext cx="3084843" cy="5974976"/>
          </a:xfrm>
          <a:prstGeom prst="rect">
            <a:avLst/>
          </a:prstGeom>
        </p:spPr>
      </p:pic>
    </p:spTree>
    <p:extLst>
      <p:ext uri="{BB962C8B-B14F-4D97-AF65-F5344CB8AC3E}">
        <p14:creationId xmlns:p14="http://schemas.microsoft.com/office/powerpoint/2010/main" val="949147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0669474C-69A1-8545-87B1-C3F596004E28}"/>
              </a:ext>
            </a:extLst>
          </p:cNvPr>
          <p:cNvSpPr txBox="1"/>
          <p:nvPr/>
        </p:nvSpPr>
        <p:spPr>
          <a:xfrm>
            <a:off x="0" y="6654999"/>
            <a:ext cx="12192000" cy="200055"/>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 name="Metin kutusu 5">
            <a:extLst>
              <a:ext uri="{FF2B5EF4-FFF2-40B4-BE49-F238E27FC236}">
                <a16:creationId xmlns:a16="http://schemas.microsoft.com/office/drawing/2014/main" id="{0669474C-69A1-8545-87B1-C3F596004E28}"/>
              </a:ext>
            </a:extLst>
          </p:cNvPr>
          <p:cNvSpPr txBox="1"/>
          <p:nvPr/>
        </p:nvSpPr>
        <p:spPr>
          <a:xfrm>
            <a:off x="-2255" y="0"/>
            <a:ext cx="12192000" cy="200055"/>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8" name="Unvan 1">
            <a:extLst>
              <a:ext uri="{FF2B5EF4-FFF2-40B4-BE49-F238E27FC236}">
                <a16:creationId xmlns:a16="http://schemas.microsoft.com/office/drawing/2014/main" id="{52F860A5-2A4C-CD41-A284-25166145D2AA}"/>
              </a:ext>
            </a:extLst>
          </p:cNvPr>
          <p:cNvSpPr txBox="1">
            <a:spLocks/>
          </p:cNvSpPr>
          <p:nvPr/>
        </p:nvSpPr>
        <p:spPr>
          <a:xfrm>
            <a:off x="637912" y="2619349"/>
            <a:ext cx="10916175" cy="954083"/>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defRPr/>
            </a:pPr>
            <a:r>
              <a:rPr lang="tr-TR" sz="36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Dinlediğiniz Teşekkür Ederiz.</a:t>
            </a:r>
          </a:p>
        </p:txBody>
      </p:sp>
      <p:pic>
        <p:nvPicPr>
          <p:cNvPr id="3" name="Picture 3" descr="çomü logo">
            <a:extLst>
              <a:ext uri="{FF2B5EF4-FFF2-40B4-BE49-F238E27FC236}">
                <a16:creationId xmlns:a16="http://schemas.microsoft.com/office/drawing/2014/main" id="{C239DF09-5744-2002-7BA9-95E84B1C0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0731" y="312494"/>
            <a:ext cx="895433" cy="89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ject 5"/>
          <p:cNvPicPr/>
          <p:nvPr/>
        </p:nvPicPr>
        <p:blipFill>
          <a:blip r:embed="rId3" cstate="print"/>
          <a:stretch>
            <a:fillRect/>
          </a:stretch>
        </p:blipFill>
        <p:spPr>
          <a:xfrm>
            <a:off x="101913" y="289432"/>
            <a:ext cx="989908" cy="961311"/>
          </a:xfrm>
          <a:prstGeom prst="rect">
            <a:avLst/>
          </a:prstGeom>
        </p:spPr>
      </p:pic>
    </p:spTree>
    <p:extLst>
      <p:ext uri="{BB962C8B-B14F-4D97-AF65-F5344CB8AC3E}">
        <p14:creationId xmlns:p14="http://schemas.microsoft.com/office/powerpoint/2010/main" val="1982264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3</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pic>
        <p:nvPicPr>
          <p:cNvPr id="5" name="Resim 4">
            <a:extLst>
              <a:ext uri="{FF2B5EF4-FFF2-40B4-BE49-F238E27FC236}">
                <a16:creationId xmlns:a16="http://schemas.microsoft.com/office/drawing/2014/main" id="{BC589DC7-5DF0-3416-7DDC-AA6A686312D2}"/>
              </a:ext>
            </a:extLst>
          </p:cNvPr>
          <p:cNvPicPr>
            <a:picLocks noChangeAspect="1"/>
          </p:cNvPicPr>
          <p:nvPr/>
        </p:nvPicPr>
        <p:blipFill>
          <a:blip r:embed="rId4"/>
          <a:stretch>
            <a:fillRect/>
          </a:stretch>
        </p:blipFill>
        <p:spPr>
          <a:xfrm>
            <a:off x="3485106" y="2420518"/>
            <a:ext cx="5221787" cy="4078110"/>
          </a:xfrm>
          <a:prstGeom prst="rect">
            <a:avLst/>
          </a:prstGeom>
        </p:spPr>
      </p:pic>
      <p:sp>
        <p:nvSpPr>
          <p:cNvPr id="8" name="Dikdörtgen 18">
            <a:extLst>
              <a:ext uri="{FF2B5EF4-FFF2-40B4-BE49-F238E27FC236}">
                <a16:creationId xmlns:a16="http://schemas.microsoft.com/office/drawing/2014/main" id="{06B39E28-9B7F-5479-50A1-108F59770BDE}"/>
              </a:ext>
            </a:extLst>
          </p:cNvPr>
          <p:cNvSpPr/>
          <p:nvPr/>
        </p:nvSpPr>
        <p:spPr>
          <a:xfrm>
            <a:off x="376458" y="1192925"/>
            <a:ext cx="11439084" cy="1150123"/>
          </a:xfrm>
          <a:prstGeom prst="rect">
            <a:avLst/>
          </a:prstGeom>
        </p:spPr>
        <p:txBody>
          <a:bodyPr wrap="square">
            <a:spAutoFit/>
          </a:bodyPr>
          <a:lstStyle/>
          <a:p>
            <a:pPr algn="just">
              <a:lnSpc>
                <a:spcPct val="150000"/>
              </a:lnSpc>
              <a:spcBef>
                <a:spcPct val="0"/>
              </a:spcBef>
            </a:pPr>
            <a:r>
              <a:rPr lang="tr-TR" altLang="tr-TR" sz="1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YÖKAK Dereceli Değerlendirme Anahtarı Nedir?</a:t>
            </a:r>
            <a:endParaRPr lang="tr-TR" altLang="tr-TR" sz="16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spcBef>
                <a:spcPct val="0"/>
              </a:spcBef>
            </a:pPr>
            <a:r>
              <a:rPr lang="tr-TR" altLang="tr-TR" sz="1600" dirty="0">
                <a:latin typeface="Tahoma" panose="020B0604030504040204" pitchFamily="34" charset="0"/>
                <a:ea typeface="Tahoma" panose="020B0604030504040204" pitchFamily="34" charset="0"/>
                <a:cs typeface="Tahoma" panose="020B0604030504040204" pitchFamily="34" charset="0"/>
              </a:rPr>
              <a:t>YÖKAK Dereceli Değerlendirme </a:t>
            </a:r>
            <a:r>
              <a:rPr lang="tr-TR" altLang="tr-TR" sz="1600" dirty="0" err="1">
                <a:latin typeface="Tahoma" panose="020B0604030504040204" pitchFamily="34" charset="0"/>
                <a:ea typeface="Tahoma" panose="020B0604030504040204" pitchFamily="34" charset="0"/>
                <a:cs typeface="Tahoma" panose="020B0604030504040204" pitchFamily="34" charset="0"/>
              </a:rPr>
              <a:t>Anahtarı’nda</a:t>
            </a:r>
            <a:r>
              <a:rPr lang="tr-TR" altLang="tr-TR" sz="1600" dirty="0">
                <a:latin typeface="Tahoma" panose="020B0604030504040204" pitchFamily="34" charset="0"/>
                <a:ea typeface="Tahoma" panose="020B0604030504040204" pitchFamily="34" charset="0"/>
                <a:cs typeface="Tahoma" panose="020B0604030504040204" pitchFamily="34" charset="0"/>
              </a:rPr>
              <a:t> her bir alt ölçüt için kalite güvencesi süreç ya da mekanizmaları; planlama, uygulama, kontrol etme ve önlem alma (PUKÖ) döngüsü basamaklarının olgunluk düzeyleri dikkate alınarak tanımlanmıştır.</a:t>
            </a:r>
          </a:p>
        </p:txBody>
      </p:sp>
      <p:sp>
        <p:nvSpPr>
          <p:cNvPr id="10" name="Metin kutusu 9">
            <a:extLst>
              <a:ext uri="{FF2B5EF4-FFF2-40B4-BE49-F238E27FC236}">
                <a16:creationId xmlns:a16="http://schemas.microsoft.com/office/drawing/2014/main" id="{E4CE5188-306B-16FA-E337-B7BB141D37B4}"/>
              </a:ext>
            </a:extLst>
          </p:cNvPr>
          <p:cNvSpPr txBox="1"/>
          <p:nvPr/>
        </p:nvSpPr>
        <p:spPr>
          <a:xfrm>
            <a:off x="3972575" y="222979"/>
            <a:ext cx="4268242" cy="584775"/>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KALİTE GÜVENCESİ</a:t>
            </a:r>
          </a:p>
        </p:txBody>
      </p:sp>
    </p:spTree>
    <p:extLst>
      <p:ext uri="{BB962C8B-B14F-4D97-AF65-F5344CB8AC3E}">
        <p14:creationId xmlns:p14="http://schemas.microsoft.com/office/powerpoint/2010/main" val="3575837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4</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18">
            <a:extLst>
              <a:ext uri="{FF2B5EF4-FFF2-40B4-BE49-F238E27FC236}">
                <a16:creationId xmlns:a16="http://schemas.microsoft.com/office/drawing/2014/main" id="{07A243F6-055B-37A6-6643-C48512485FA5}"/>
              </a:ext>
            </a:extLst>
          </p:cNvPr>
          <p:cNvSpPr/>
          <p:nvPr/>
        </p:nvSpPr>
        <p:spPr>
          <a:xfrm>
            <a:off x="387155" y="1079263"/>
            <a:ext cx="11439084" cy="411459"/>
          </a:xfrm>
          <a:prstGeom prst="rect">
            <a:avLst/>
          </a:prstGeom>
        </p:spPr>
        <p:txBody>
          <a:bodyPr wrap="square">
            <a:spAutoFit/>
          </a:bodyPr>
          <a:lstStyle/>
          <a:p>
            <a:pPr algn="just">
              <a:lnSpc>
                <a:spcPct val="150000"/>
              </a:lnSpc>
              <a:spcBef>
                <a:spcPct val="0"/>
              </a:spcBef>
            </a:pPr>
            <a:r>
              <a:rPr lang="tr-TR" altLang="tr-TR" sz="1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PUKÖ Döngüsü Nedir? (Planla-Uygula-Kontrol et-Önlem al) </a:t>
            </a: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4216873" y="192997"/>
            <a:ext cx="3589760" cy="584775"/>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PUKÖ DÖNGÜSÜ</a:t>
            </a:r>
          </a:p>
        </p:txBody>
      </p:sp>
      <p:pic>
        <p:nvPicPr>
          <p:cNvPr id="5" name="Resim 4">
            <a:extLst>
              <a:ext uri="{FF2B5EF4-FFF2-40B4-BE49-F238E27FC236}">
                <a16:creationId xmlns:a16="http://schemas.microsoft.com/office/drawing/2014/main" id="{EF502F7E-B115-37EC-22B5-957A98EF56BF}"/>
              </a:ext>
            </a:extLst>
          </p:cNvPr>
          <p:cNvPicPr>
            <a:picLocks noChangeAspect="1"/>
          </p:cNvPicPr>
          <p:nvPr/>
        </p:nvPicPr>
        <p:blipFill>
          <a:blip r:embed="rId4"/>
          <a:stretch>
            <a:fillRect/>
          </a:stretch>
        </p:blipFill>
        <p:spPr>
          <a:xfrm>
            <a:off x="7023387" y="1762231"/>
            <a:ext cx="4985732" cy="3469602"/>
          </a:xfrm>
          <a:prstGeom prst="rect">
            <a:avLst/>
          </a:prstGeom>
        </p:spPr>
      </p:pic>
      <p:sp>
        <p:nvSpPr>
          <p:cNvPr id="7" name="Metin kutusu 6">
            <a:extLst>
              <a:ext uri="{FF2B5EF4-FFF2-40B4-BE49-F238E27FC236}">
                <a16:creationId xmlns:a16="http://schemas.microsoft.com/office/drawing/2014/main" id="{F08CBB74-C046-0D42-8236-A45624578BC4}"/>
              </a:ext>
            </a:extLst>
          </p:cNvPr>
          <p:cNvSpPr txBox="1"/>
          <p:nvPr/>
        </p:nvSpPr>
        <p:spPr>
          <a:xfrm>
            <a:off x="387154" y="1681914"/>
            <a:ext cx="6528280" cy="5078313"/>
          </a:xfrm>
          <a:prstGeom prst="rect">
            <a:avLst/>
          </a:prstGeom>
          <a:noFill/>
        </p:spPr>
        <p:txBody>
          <a:bodyPr wrap="square">
            <a:spAutoFit/>
          </a:bodyPr>
          <a:lstStyle/>
          <a:p>
            <a:pPr algn="just"/>
            <a:r>
              <a:rPr lang="tr-TR" dirty="0"/>
              <a:t>“Planla”, PUKÖ döngüsünün ilk ve en önemli adımıdır. Gerçekleştirilmesi hedeflenen faaliyetlerin; neden, nasıl, kimler tarafından, ne zaman ve ne kadar sürede yapılacağının kararlaştırıldığı aşamadır.</a:t>
            </a:r>
          </a:p>
          <a:p>
            <a:pPr algn="just"/>
            <a:endParaRPr lang="tr-TR" dirty="0"/>
          </a:p>
          <a:p>
            <a:pPr algn="just"/>
            <a:r>
              <a:rPr lang="tr-TR" dirty="0"/>
              <a:t>“Uygula”, planlanan faaliyetlerin belirlenen kişilerce, planlanan yöntemlerle ve planlanan zamanda gerçekleştirildiği aşamadır.</a:t>
            </a:r>
          </a:p>
          <a:p>
            <a:pPr algn="just"/>
            <a:endParaRPr lang="tr-TR" dirty="0"/>
          </a:p>
          <a:p>
            <a:pPr algn="just"/>
            <a:r>
              <a:rPr lang="tr-TR" dirty="0"/>
              <a:t> “Kontrol et”, uygulama aşamasındaki faaliyetlere ilişkin olarak istatistiksel yöntemlerden elde edilen verilerin oluşturduğu aşamadır. Bir diğer ifadeyle, izlemenin ve buna bağlı değerlendirmelerin yapıldığı aşamadır. </a:t>
            </a:r>
          </a:p>
          <a:p>
            <a:pPr algn="just"/>
            <a:endParaRPr lang="tr-TR" dirty="0"/>
          </a:p>
          <a:p>
            <a:pPr algn="just"/>
            <a:r>
              <a:rPr lang="tr-TR" dirty="0"/>
              <a:t>“Önlem al”, planlanan hedeflere ne derecede ulaşıldığının belirlendiği ve ihtiyaç duyulan iyileştirmelerin gerçekleştirildiği aşamadır. Bu aşamadaki faaliyetler “Kontrol et” aşamasında yapılan izleme ve değerlendirmeler sonucunda belirlenen eylem planları dahilinde yürütülür.</a:t>
            </a:r>
          </a:p>
        </p:txBody>
      </p:sp>
    </p:spTree>
    <p:extLst>
      <p:ext uri="{BB962C8B-B14F-4D97-AF65-F5344CB8AC3E}">
        <p14:creationId xmlns:p14="http://schemas.microsoft.com/office/powerpoint/2010/main" val="3270022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5</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18">
            <a:extLst>
              <a:ext uri="{FF2B5EF4-FFF2-40B4-BE49-F238E27FC236}">
                <a16:creationId xmlns:a16="http://schemas.microsoft.com/office/drawing/2014/main" id="{07A243F6-055B-37A6-6643-C48512485FA5}"/>
              </a:ext>
            </a:extLst>
          </p:cNvPr>
          <p:cNvSpPr/>
          <p:nvPr/>
        </p:nvSpPr>
        <p:spPr>
          <a:xfrm>
            <a:off x="387155" y="1007279"/>
            <a:ext cx="11439084" cy="1519455"/>
          </a:xfrm>
          <a:prstGeom prst="rect">
            <a:avLst/>
          </a:prstGeom>
        </p:spPr>
        <p:txBody>
          <a:bodyPr wrap="square">
            <a:spAutoFit/>
          </a:bodyPr>
          <a:lstStyle/>
          <a:p>
            <a:pPr algn="just">
              <a:lnSpc>
                <a:spcPct val="150000"/>
              </a:lnSpc>
              <a:spcBef>
                <a:spcPct val="0"/>
              </a:spcBef>
            </a:pPr>
            <a:r>
              <a:rPr lang="tr-TR" altLang="tr-TR" sz="1600" dirty="0">
                <a:latin typeface="Tahoma" panose="020B0604030504040204" pitchFamily="34" charset="0"/>
                <a:ea typeface="Tahoma" panose="020B0604030504040204" pitchFamily="34" charset="0"/>
                <a:cs typeface="Tahoma" panose="020B0604030504040204" pitchFamily="34" charset="0"/>
              </a:rPr>
              <a:t>Yükseköğretim Kalite Kurulu (YÖKAK) Öğrenci Komisyonu, 01 Ekim 2019 tarihinde </a:t>
            </a:r>
            <a:r>
              <a:rPr lang="tr-TR" altLang="tr-TR" sz="1600" dirty="0" err="1">
                <a:latin typeface="Tahoma" panose="020B0604030504040204" pitchFamily="34" charset="0"/>
                <a:ea typeface="Tahoma" panose="020B0604030504040204" pitchFamily="34" charset="0"/>
                <a:cs typeface="Tahoma" panose="020B0604030504040204" pitchFamily="34" charset="0"/>
              </a:rPr>
              <a:t>YÖKAK’ın</a:t>
            </a:r>
            <a:r>
              <a:rPr lang="tr-TR" altLang="tr-TR" sz="1600" dirty="0">
                <a:latin typeface="Tahoma" panose="020B0604030504040204" pitchFamily="34" charset="0"/>
                <a:ea typeface="Tahoma" panose="020B0604030504040204" pitchFamily="34" charset="0"/>
                <a:cs typeface="Tahoma" panose="020B0604030504040204" pitchFamily="34" charset="0"/>
              </a:rPr>
              <a:t> aldığı karar doğrultusunda; yükseköğretim alanında kalite güvencesi kültürünün yaygınlaştırılması, kalite süreçlerinin içselleştirilmesi ve öğrencilerin kalite güvencesi sistemine katılımlarının artırılması ile birlikte, ulusal ve uluslararası düzeyde çalışmalar yürütmek amacıyla kurulmuştur.</a:t>
            </a: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2900725" y="222979"/>
            <a:ext cx="6411941" cy="584775"/>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YÖKAK ÖĞRENCİ KOMİSYONU</a:t>
            </a:r>
          </a:p>
        </p:txBody>
      </p:sp>
      <p:pic>
        <p:nvPicPr>
          <p:cNvPr id="7" name="Resim 6">
            <a:extLst>
              <a:ext uri="{FF2B5EF4-FFF2-40B4-BE49-F238E27FC236}">
                <a16:creationId xmlns:a16="http://schemas.microsoft.com/office/drawing/2014/main" id="{B9DEA134-D58A-3069-F1B0-20B311B8936F}"/>
              </a:ext>
            </a:extLst>
          </p:cNvPr>
          <p:cNvPicPr>
            <a:picLocks noChangeAspect="1"/>
          </p:cNvPicPr>
          <p:nvPr/>
        </p:nvPicPr>
        <p:blipFill>
          <a:blip r:embed="rId4"/>
          <a:stretch>
            <a:fillRect/>
          </a:stretch>
        </p:blipFill>
        <p:spPr>
          <a:xfrm>
            <a:off x="9745390" y="4626835"/>
            <a:ext cx="2008377" cy="1958788"/>
          </a:xfrm>
          <a:prstGeom prst="rect">
            <a:avLst/>
          </a:prstGeom>
        </p:spPr>
      </p:pic>
      <p:sp>
        <p:nvSpPr>
          <p:cNvPr id="10" name="Metin kutusu 9">
            <a:extLst>
              <a:ext uri="{FF2B5EF4-FFF2-40B4-BE49-F238E27FC236}">
                <a16:creationId xmlns:a16="http://schemas.microsoft.com/office/drawing/2014/main" id="{0D7019AA-D535-E36A-AA25-D14D3CCD2915}"/>
              </a:ext>
            </a:extLst>
          </p:cNvPr>
          <p:cNvSpPr txBox="1"/>
          <p:nvPr/>
        </p:nvSpPr>
        <p:spPr>
          <a:xfrm>
            <a:off x="387155" y="3053025"/>
            <a:ext cx="9285763" cy="2996782"/>
          </a:xfrm>
          <a:prstGeom prst="rect">
            <a:avLst/>
          </a:prstGeom>
          <a:noFill/>
        </p:spPr>
        <p:txBody>
          <a:bodyPr wrap="square">
            <a:spAutoFit/>
          </a:bodyPr>
          <a:lstStyle/>
          <a:p>
            <a:pPr algn="just">
              <a:lnSpc>
                <a:spcPct val="150000"/>
              </a:lnSpc>
              <a:spcBef>
                <a:spcPct val="0"/>
              </a:spcBef>
            </a:pPr>
            <a:r>
              <a:rPr lang="tr-TR" altLang="tr-TR" sz="1600" dirty="0">
                <a:latin typeface="Tahoma" panose="020B0604030504040204" pitchFamily="34" charset="0"/>
                <a:ea typeface="Tahoma" panose="020B0604030504040204" pitchFamily="34" charset="0"/>
                <a:cs typeface="Tahoma" panose="020B0604030504040204" pitchFamily="34" charset="0"/>
              </a:rPr>
              <a:t>13 kişiden oluşan Kurulun üyelerinden biri öğrenci üyedir. Bu üye Öğrenci Komisyonu üyeleri arasından seçilir. Kurul öğrenci üyesi olarak belirlenecek öğrenci;</a:t>
            </a:r>
          </a:p>
          <a:p>
            <a:pPr algn="just">
              <a:lnSpc>
                <a:spcPct val="150000"/>
              </a:lnSpc>
              <a:spcBef>
                <a:spcPct val="0"/>
              </a:spcBef>
            </a:pPr>
            <a:r>
              <a:rPr lang="tr-TR" altLang="tr-TR" sz="1600" dirty="0">
                <a:latin typeface="Tahoma" panose="020B0604030504040204" pitchFamily="34" charset="0"/>
                <a:ea typeface="Tahoma" panose="020B0604030504040204" pitchFamily="34" charset="0"/>
                <a:cs typeface="Tahoma" panose="020B0604030504040204" pitchFamily="34" charset="0"/>
              </a:rPr>
              <a:t>• 4 yıllık lisans programı öğrencisi ise ikinci veya üçüncü sınıf öğrencisi olması,</a:t>
            </a:r>
          </a:p>
          <a:p>
            <a:pPr algn="just">
              <a:lnSpc>
                <a:spcPct val="150000"/>
              </a:lnSpc>
              <a:spcBef>
                <a:spcPct val="0"/>
              </a:spcBef>
            </a:pPr>
            <a:r>
              <a:rPr lang="tr-TR" altLang="tr-TR" sz="1600" dirty="0">
                <a:latin typeface="Tahoma" panose="020B0604030504040204" pitchFamily="34" charset="0"/>
                <a:ea typeface="Tahoma" panose="020B0604030504040204" pitchFamily="34" charset="0"/>
                <a:cs typeface="Tahoma" panose="020B0604030504040204" pitchFamily="34" charset="0"/>
              </a:rPr>
              <a:t>• 5yıllık lisans programı öğrencisi ise ikinci, üçüncü veya dördüncü sınıf öğrencisi olması,</a:t>
            </a:r>
          </a:p>
          <a:p>
            <a:pPr algn="just">
              <a:lnSpc>
                <a:spcPct val="150000"/>
              </a:lnSpc>
              <a:spcBef>
                <a:spcPct val="0"/>
              </a:spcBef>
            </a:pPr>
            <a:r>
              <a:rPr lang="tr-TR" altLang="tr-TR" sz="1600" dirty="0">
                <a:latin typeface="Tahoma" panose="020B0604030504040204" pitchFamily="34" charset="0"/>
                <a:ea typeface="Tahoma" panose="020B0604030504040204" pitchFamily="34" charset="0"/>
                <a:cs typeface="Tahoma" panose="020B0604030504040204" pitchFamily="34" charset="0"/>
              </a:rPr>
              <a:t>• 6yıllık lisans programı öğrencisi ise ikinci, üçüncü, dördüncü veya beşinci sınıf öğrencisi olması,</a:t>
            </a:r>
          </a:p>
          <a:p>
            <a:pPr algn="just">
              <a:lnSpc>
                <a:spcPct val="150000"/>
              </a:lnSpc>
              <a:spcBef>
                <a:spcPct val="0"/>
              </a:spcBef>
            </a:pPr>
            <a:r>
              <a:rPr lang="tr-TR" altLang="tr-TR" sz="1600" dirty="0">
                <a:latin typeface="Tahoma" panose="020B0604030504040204" pitchFamily="34" charset="0"/>
                <a:ea typeface="Tahoma" panose="020B0604030504040204" pitchFamily="34" charset="0"/>
                <a:cs typeface="Tahoma" panose="020B0604030504040204" pitchFamily="34" charset="0"/>
              </a:rPr>
              <a:t>• Yüksek lisans veya doktora öğrencisi ise ders döneminde olması gerekir.</a:t>
            </a:r>
          </a:p>
          <a:p>
            <a:pPr algn="just">
              <a:lnSpc>
                <a:spcPct val="150000"/>
              </a:lnSpc>
              <a:spcBef>
                <a:spcPct val="0"/>
              </a:spcBef>
            </a:pPr>
            <a:r>
              <a:rPr lang="tr-TR" altLang="tr-TR" sz="1600" dirty="0">
                <a:latin typeface="Tahoma" panose="020B0604030504040204" pitchFamily="34" charset="0"/>
                <a:ea typeface="Tahoma" panose="020B0604030504040204" pitchFamily="34" charset="0"/>
                <a:cs typeface="Tahoma" panose="020B0604030504040204" pitchFamily="34" charset="0"/>
              </a:rPr>
              <a:t>Detaylı bilgi için "Yükseköğretim Kalite Kurulu Kurul Öğrenci Üyesi ve Öğrenci Komisyonu </a:t>
            </a:r>
            <a:r>
              <a:rPr lang="tr-TR" altLang="tr-TR" sz="1600" dirty="0" err="1">
                <a:latin typeface="Tahoma" panose="020B0604030504040204" pitchFamily="34" charset="0"/>
                <a:ea typeface="Tahoma" panose="020B0604030504040204" pitchFamily="34" charset="0"/>
                <a:cs typeface="Tahoma" panose="020B0604030504040204" pitchFamily="34" charset="0"/>
              </a:rPr>
              <a:t>Yönergesi"ni</a:t>
            </a:r>
            <a:r>
              <a:rPr lang="tr-TR" altLang="tr-TR" sz="1600" dirty="0">
                <a:latin typeface="Tahoma" panose="020B0604030504040204" pitchFamily="34" charset="0"/>
                <a:ea typeface="Tahoma" panose="020B0604030504040204" pitchFamily="34" charset="0"/>
                <a:cs typeface="Tahoma" panose="020B0604030504040204" pitchFamily="34" charset="0"/>
              </a:rPr>
              <a:t> inceleyiniz. Yönergeyi incelemek için QR kodu okutabilirsiniz.</a:t>
            </a:r>
          </a:p>
        </p:txBody>
      </p:sp>
    </p:spTree>
    <p:extLst>
      <p:ext uri="{BB962C8B-B14F-4D97-AF65-F5344CB8AC3E}">
        <p14:creationId xmlns:p14="http://schemas.microsoft.com/office/powerpoint/2010/main" val="174688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6</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18">
            <a:extLst>
              <a:ext uri="{FF2B5EF4-FFF2-40B4-BE49-F238E27FC236}">
                <a16:creationId xmlns:a16="http://schemas.microsoft.com/office/drawing/2014/main" id="{07A243F6-055B-37A6-6643-C48512485FA5}"/>
              </a:ext>
            </a:extLst>
          </p:cNvPr>
          <p:cNvSpPr/>
          <p:nvPr/>
        </p:nvSpPr>
        <p:spPr>
          <a:xfrm>
            <a:off x="4810580" y="1311824"/>
            <a:ext cx="6943085" cy="3370666"/>
          </a:xfrm>
          <a:prstGeom prst="rect">
            <a:avLst/>
          </a:prstGeom>
        </p:spPr>
        <p:txBody>
          <a:bodyPr wrap="square">
            <a:spAutoFit/>
          </a:bodyPr>
          <a:lstStyle/>
          <a:p>
            <a:pPr algn="just">
              <a:lnSpc>
                <a:spcPct val="150000"/>
              </a:lnSpc>
              <a:spcBef>
                <a:spcPct val="0"/>
              </a:spcBef>
            </a:pPr>
            <a:r>
              <a:rPr lang="tr-TR" altLang="tr-TR" sz="1600" dirty="0" err="1">
                <a:latin typeface="Tahoma" panose="020B0604030504040204" pitchFamily="34" charset="0"/>
                <a:ea typeface="Tahoma" panose="020B0604030504040204" pitchFamily="34" charset="0"/>
                <a:cs typeface="Tahoma" panose="020B0604030504040204" pitchFamily="34" charset="0"/>
              </a:rPr>
              <a:t>YÖKAK’ın</a:t>
            </a:r>
            <a:r>
              <a:rPr lang="tr-TR" altLang="tr-TR" sz="1600" dirty="0">
                <a:latin typeface="Tahoma" panose="020B0604030504040204" pitchFamily="34" charset="0"/>
                <a:ea typeface="Tahoma" panose="020B0604030504040204" pitchFamily="34" charset="0"/>
                <a:cs typeface="Tahoma" panose="020B0604030504040204" pitchFamily="34" charset="0"/>
              </a:rPr>
              <a:t> misyon ve hedefleri doğrultusunda yükseköğretimde kalite güvencesi süreçlerine öğrenci katılımını ve kalite güvencesi kültürünü yaygınlaştırmayı sağlamak üzere çalışmalar yürüten yükseköğretim öğrencisidir.</a:t>
            </a:r>
          </a:p>
          <a:p>
            <a:pPr algn="just">
              <a:lnSpc>
                <a:spcPct val="150000"/>
              </a:lnSpc>
              <a:spcBef>
                <a:spcPct val="0"/>
              </a:spcBef>
            </a:pPr>
            <a:endParaRPr lang="tr-TR" altLang="tr-TR" sz="16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spcBef>
                <a:spcPct val="0"/>
              </a:spcBef>
            </a:pPr>
            <a:r>
              <a:rPr lang="en-US" sz="1600" dirty="0" err="1">
                <a:latin typeface="Arial" panose="020B0604020202020204" pitchFamily="34" charset="0"/>
                <a:cs typeface="Arial" panose="020B0604020202020204" pitchFamily="34" charset="0"/>
              </a:rPr>
              <a:t>KEP’e</a:t>
            </a:r>
            <a:r>
              <a:rPr lang="en-US" sz="1600" dirty="0">
                <a:latin typeface="Arial" panose="020B0604020202020204" pitchFamily="34" charset="0"/>
                <a:cs typeface="Arial" panose="020B0604020202020204" pitchFamily="34" charset="0"/>
              </a:rPr>
              <a:t> YÖKAK </a:t>
            </a:r>
            <a:r>
              <a:rPr lang="en-US" sz="1600" dirty="0" err="1">
                <a:latin typeface="Arial" panose="020B0604020202020204" pitchFamily="34" charset="0"/>
                <a:cs typeface="Arial" panose="020B0604020202020204" pitchFamily="34" charset="0"/>
              </a:rPr>
              <a:t>tarafından</a:t>
            </a:r>
            <a:r>
              <a:rPr lang="en-US" sz="1600" dirty="0">
                <a:latin typeface="Arial" panose="020B0604020202020204" pitchFamily="34" charset="0"/>
                <a:cs typeface="Arial" panose="020B0604020202020204" pitchFamily="34" charset="0"/>
              </a:rPr>
              <a:t> internet </a:t>
            </a:r>
            <a:r>
              <a:rPr lang="en-US" sz="1600" dirty="0" err="1">
                <a:latin typeface="Arial" panose="020B0604020202020204" pitchFamily="34" charset="0"/>
                <a:cs typeface="Arial" panose="020B0604020202020204" pitchFamily="34" charset="0"/>
              </a:rPr>
              <a:t>sayfasında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ilan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edilen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başvuru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tarihinde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herhangi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bir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yükseköğretim</a:t>
            </a:r>
            <a:r>
              <a:rPr lang="tr-TR"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kurumunun</a:t>
            </a:r>
            <a:r>
              <a:rPr lang="tr-TR"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ön</a:t>
            </a:r>
            <a:r>
              <a:rPr lang="tr-TR"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lisans</a:t>
            </a:r>
            <a:r>
              <a:rPr lang="tr-T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lisans</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lisansüstü</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programına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kayıtlı</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öğrenime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aktif</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bir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şekilde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devam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eden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öğrenciler</a:t>
            </a:r>
            <a:r>
              <a:rPr lang="tr-TR"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başvurabilir</a:t>
            </a:r>
            <a:r>
              <a:rPr lang="en-US" sz="1600" dirty="0">
                <a:latin typeface="Arial" panose="020B0604020202020204" pitchFamily="34" charset="0"/>
                <a:cs typeface="Arial" panose="020B0604020202020204" pitchFamily="34" charset="0"/>
              </a:rPr>
              <a:t>.</a:t>
            </a: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4462503" y="222979"/>
            <a:ext cx="3266993" cy="584775"/>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KALİTE ELÇİSİ</a:t>
            </a:r>
          </a:p>
        </p:txBody>
      </p:sp>
      <p:pic>
        <p:nvPicPr>
          <p:cNvPr id="5" name="Resim 4">
            <a:extLst>
              <a:ext uri="{FF2B5EF4-FFF2-40B4-BE49-F238E27FC236}">
                <a16:creationId xmlns:a16="http://schemas.microsoft.com/office/drawing/2014/main" id="{2D7873F0-D17D-BF93-ACB7-DABA63C3653F}"/>
              </a:ext>
            </a:extLst>
          </p:cNvPr>
          <p:cNvPicPr>
            <a:picLocks noChangeAspect="1"/>
          </p:cNvPicPr>
          <p:nvPr/>
        </p:nvPicPr>
        <p:blipFill>
          <a:blip r:embed="rId4"/>
          <a:stretch>
            <a:fillRect/>
          </a:stretch>
        </p:blipFill>
        <p:spPr>
          <a:xfrm>
            <a:off x="147076" y="1101600"/>
            <a:ext cx="4590931" cy="5756400"/>
          </a:xfrm>
          <a:prstGeom prst="rect">
            <a:avLst/>
          </a:prstGeom>
        </p:spPr>
      </p:pic>
    </p:spTree>
    <p:extLst>
      <p:ext uri="{BB962C8B-B14F-4D97-AF65-F5344CB8AC3E}">
        <p14:creationId xmlns:p14="http://schemas.microsoft.com/office/powerpoint/2010/main" val="95087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7</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18">
            <a:extLst>
              <a:ext uri="{FF2B5EF4-FFF2-40B4-BE49-F238E27FC236}">
                <a16:creationId xmlns:a16="http://schemas.microsoft.com/office/drawing/2014/main" id="{07A243F6-055B-37A6-6643-C48512485FA5}"/>
              </a:ext>
            </a:extLst>
          </p:cNvPr>
          <p:cNvSpPr/>
          <p:nvPr/>
        </p:nvSpPr>
        <p:spPr>
          <a:xfrm>
            <a:off x="387155" y="1233298"/>
            <a:ext cx="11439084" cy="780791"/>
          </a:xfrm>
          <a:prstGeom prst="rect">
            <a:avLst/>
          </a:prstGeom>
        </p:spPr>
        <p:txBody>
          <a:bodyPr wrap="square">
            <a:spAutoFit/>
          </a:bodyPr>
          <a:lstStyle/>
          <a:p>
            <a:pPr algn="just">
              <a:lnSpc>
                <a:spcPct val="150000"/>
              </a:lnSpc>
              <a:spcBef>
                <a:spcPct val="0"/>
              </a:spcBef>
            </a:pPr>
            <a:r>
              <a:rPr lang="tr-TR" sz="1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Öğrencilerin Yükseköğretimde Kalite Güvencesi Süreçlerine Katılmasının Yararları Nelerdir?</a:t>
            </a:r>
          </a:p>
          <a:p>
            <a:pPr algn="just">
              <a:lnSpc>
                <a:spcPct val="150000"/>
              </a:lnSpc>
              <a:spcBef>
                <a:spcPct val="0"/>
              </a:spcBef>
            </a:pPr>
            <a:endParaRPr lang="tr-TR" altLang="tr-TR" sz="1600" dirty="0">
              <a:latin typeface="Tahoma" panose="020B0604030504040204" pitchFamily="34" charset="0"/>
              <a:ea typeface="Tahoma" panose="020B0604030504040204" pitchFamily="34"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3603012" y="222979"/>
            <a:ext cx="4735772" cy="584775"/>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KALİTE GÜVENCESİ</a:t>
            </a:r>
          </a:p>
        </p:txBody>
      </p:sp>
      <p:sp>
        <p:nvSpPr>
          <p:cNvPr id="6" name="Metin kutusu 5">
            <a:extLst>
              <a:ext uri="{FF2B5EF4-FFF2-40B4-BE49-F238E27FC236}">
                <a16:creationId xmlns:a16="http://schemas.microsoft.com/office/drawing/2014/main" id="{7DC0B201-9B93-FAE5-ABCF-78EF812C574F}"/>
              </a:ext>
            </a:extLst>
          </p:cNvPr>
          <p:cNvSpPr txBox="1"/>
          <p:nvPr/>
        </p:nvSpPr>
        <p:spPr>
          <a:xfrm>
            <a:off x="387155" y="1892808"/>
            <a:ext cx="11417690" cy="4247317"/>
          </a:xfrm>
          <a:prstGeom prst="rect">
            <a:avLst/>
          </a:prstGeom>
          <a:noFill/>
        </p:spPr>
        <p:txBody>
          <a:bodyPr wrap="square" numCol="2" rtlCol="0">
            <a:spAutoFit/>
          </a:bodyPr>
          <a:lstStyle/>
          <a:p>
            <a:pPr marL="742950" lvl="1" indent="-285750">
              <a:buFont typeface="Arial" panose="020B0604020202020204" pitchFamily="34" charset="0"/>
              <a:buChar char="•"/>
            </a:pPr>
            <a:r>
              <a:rPr lang="tr-TR" dirty="0"/>
              <a:t>İletişim becerileri geliştirme, </a:t>
            </a:r>
          </a:p>
          <a:p>
            <a:pPr marL="742950" lvl="1" indent="-285750">
              <a:buFont typeface="Arial" panose="020B0604020202020204" pitchFamily="34" charset="0"/>
              <a:buChar char="•"/>
            </a:pPr>
            <a:r>
              <a:rPr lang="tr-TR" dirty="0"/>
              <a:t>Çeşitli eğitimler alma, </a:t>
            </a:r>
          </a:p>
          <a:p>
            <a:pPr marL="742950" lvl="1" indent="-285750">
              <a:buFont typeface="Arial" panose="020B0604020202020204" pitchFamily="34" charset="0"/>
              <a:buChar char="•"/>
            </a:pPr>
            <a:r>
              <a:rPr lang="tr-TR" dirty="0"/>
              <a:t>Sosyal çevresini genişletme, </a:t>
            </a:r>
          </a:p>
          <a:p>
            <a:pPr marL="742950" lvl="1" indent="-285750">
              <a:buFont typeface="Arial" panose="020B0604020202020204" pitchFamily="34" charset="0"/>
              <a:buChar char="•"/>
            </a:pPr>
            <a:r>
              <a:rPr lang="tr-TR" dirty="0"/>
              <a:t>Sosyal ve kültürel özelliklerini geliştirme, </a:t>
            </a:r>
          </a:p>
          <a:p>
            <a:pPr marL="742950" lvl="1" indent="-285750">
              <a:buFont typeface="Arial" panose="020B0604020202020204" pitchFamily="34" charset="0"/>
              <a:buChar char="•"/>
            </a:pPr>
            <a:r>
              <a:rPr lang="tr-TR" dirty="0"/>
              <a:t>Daha geniş bakış açısına sahip olma, </a:t>
            </a:r>
          </a:p>
          <a:p>
            <a:pPr marL="742950" lvl="1" indent="-285750">
              <a:buFont typeface="Arial" panose="020B0604020202020204" pitchFamily="34" charset="0"/>
              <a:buChar char="•"/>
            </a:pPr>
            <a:r>
              <a:rPr lang="tr-TR" dirty="0"/>
              <a:t>Ülke ve dünya gündeminden haberdar olma,</a:t>
            </a:r>
          </a:p>
          <a:p>
            <a:pPr marL="742950" lvl="1" indent="-285750">
              <a:buFont typeface="Arial" panose="020B0604020202020204" pitchFamily="34" charset="0"/>
              <a:buChar char="•"/>
            </a:pPr>
            <a:r>
              <a:rPr lang="tr-TR" dirty="0"/>
              <a:t>Yaşam boyu öğrenmeyi benimseme,</a:t>
            </a:r>
          </a:p>
          <a:p>
            <a:pPr marL="742950" lvl="1" indent="-285750">
              <a:buFont typeface="Arial" panose="020B0604020202020204" pitchFamily="34" charset="0"/>
              <a:buChar char="•"/>
            </a:pPr>
            <a:r>
              <a:rPr lang="tr-TR" dirty="0"/>
              <a:t>Diğer disiplinlerden öğrencilerle tanışma ve çalışma fırsatı,</a:t>
            </a:r>
          </a:p>
          <a:p>
            <a:pPr marL="742950" lvl="1" indent="-285750">
              <a:buFont typeface="Arial" panose="020B0604020202020204" pitchFamily="34" charset="0"/>
              <a:buChar char="•"/>
            </a:pPr>
            <a:r>
              <a:rPr lang="tr-TR" dirty="0"/>
              <a:t>Takım çalışması ve iş birliği yapma becerilerini geliştirme, </a:t>
            </a:r>
          </a:p>
          <a:p>
            <a:pPr marL="742950" lvl="1" indent="-285750">
              <a:buFont typeface="Arial" panose="020B0604020202020204" pitchFamily="34" charset="0"/>
              <a:buChar char="•"/>
            </a:pPr>
            <a:r>
              <a:rPr lang="tr-TR" dirty="0"/>
              <a:t>Çalışmalarda zaman yönetimi sağlama,</a:t>
            </a:r>
          </a:p>
          <a:p>
            <a:pPr marL="742950" lvl="1" indent="-285750">
              <a:buFont typeface="Arial" panose="020B0604020202020204" pitchFamily="34" charset="0"/>
              <a:buChar char="•"/>
            </a:pPr>
            <a:r>
              <a:rPr lang="tr-TR" dirty="0"/>
              <a:t>Eleştirel düşünme, sorumluluk alma ve problem çözme gibi beceriler kazanma,</a:t>
            </a:r>
          </a:p>
          <a:p>
            <a:pPr marL="742950" lvl="1" indent="-285750">
              <a:buFont typeface="Arial" panose="020B0604020202020204" pitchFamily="34" charset="0"/>
              <a:buChar char="•"/>
            </a:pPr>
            <a:r>
              <a:rPr lang="tr-TR" dirty="0"/>
              <a:t>Girişimcilik liderlik ve yaratıcılık becerisi kazanma,</a:t>
            </a:r>
          </a:p>
          <a:p>
            <a:pPr marL="742950" lvl="1" indent="-285750">
              <a:buFont typeface="Arial" panose="020B0604020202020204" pitchFamily="34" charset="0"/>
              <a:buChar char="•"/>
            </a:pPr>
            <a:r>
              <a:rPr lang="tr-TR" dirty="0"/>
              <a:t>Öğrencisi olduğu Programı/Bölümü daha yakından tanıma,</a:t>
            </a:r>
          </a:p>
          <a:p>
            <a:pPr marL="742950" lvl="1" indent="-285750">
              <a:buFont typeface="Arial" panose="020B0604020202020204" pitchFamily="34" charset="0"/>
              <a:buChar char="•"/>
            </a:pPr>
            <a:r>
              <a:rPr lang="tr-TR" dirty="0"/>
              <a:t>Bölümünün akreditasyon kuruluşları hakkında bilgi sahibi olma, </a:t>
            </a:r>
          </a:p>
          <a:p>
            <a:pPr marL="742950" lvl="1" indent="-285750">
              <a:buFont typeface="Arial" panose="020B0604020202020204" pitchFamily="34" charset="0"/>
              <a:buChar char="•"/>
            </a:pPr>
            <a:r>
              <a:rPr lang="tr-TR" dirty="0"/>
              <a:t>Kendi eğitiminin kalitesini artırmada söz hakkını kullanma,</a:t>
            </a:r>
          </a:p>
          <a:p>
            <a:pPr marL="742950" lvl="1" indent="-285750">
              <a:buFont typeface="Arial" panose="020B0604020202020204" pitchFamily="34" charset="0"/>
              <a:buChar char="•"/>
            </a:pPr>
            <a:r>
              <a:rPr lang="tr-TR" dirty="0"/>
              <a:t>Kurumunu daha yakından tanıma,</a:t>
            </a:r>
          </a:p>
          <a:p>
            <a:pPr marL="742950" lvl="1" indent="-285750">
              <a:buFont typeface="Arial" panose="020B0604020202020204" pitchFamily="34" charset="0"/>
              <a:buChar char="•"/>
            </a:pPr>
            <a:r>
              <a:rPr lang="tr-TR" dirty="0"/>
              <a:t>Kurumunun diğer paydaşları ile iletişimde olma,</a:t>
            </a:r>
          </a:p>
          <a:p>
            <a:pPr marL="742950" lvl="1" indent="-285750">
              <a:buFont typeface="Arial" panose="020B0604020202020204" pitchFamily="34" charset="0"/>
              <a:buChar char="•"/>
            </a:pPr>
            <a:r>
              <a:rPr lang="tr-TR" dirty="0"/>
              <a:t>Kuruma aidiyet duyma,</a:t>
            </a:r>
          </a:p>
          <a:p>
            <a:pPr marL="742950" lvl="1" indent="-285750">
              <a:buFont typeface="Arial" panose="020B0604020202020204" pitchFamily="34" charset="0"/>
              <a:buChar char="•"/>
            </a:pPr>
            <a:r>
              <a:rPr lang="tr-TR" dirty="0"/>
              <a:t>Yükseköğretim Sistemi hakkında bilgi sahibi olma, Mesleğinde Kalite ilişkisini kurma,</a:t>
            </a:r>
          </a:p>
          <a:p>
            <a:pPr marL="742950" lvl="1" indent="-285750">
              <a:buFont typeface="Arial" panose="020B0604020202020204" pitchFamily="34" charset="0"/>
              <a:buChar char="•"/>
            </a:pPr>
            <a:r>
              <a:rPr lang="tr-TR" dirty="0"/>
              <a:t>İş hayatında daha görünür olma,</a:t>
            </a:r>
          </a:p>
          <a:p>
            <a:pPr marL="742950" lvl="1" indent="-285750">
              <a:buFont typeface="Arial" panose="020B0604020202020204" pitchFamily="34" charset="0"/>
              <a:buChar char="•"/>
            </a:pPr>
            <a:r>
              <a:rPr lang="tr-TR" dirty="0"/>
              <a:t>Kaliteyi yaşam biçimi olarak benimseme ve davranışlarına yansıtma olanağı sunmasıdır.</a:t>
            </a:r>
          </a:p>
        </p:txBody>
      </p:sp>
    </p:spTree>
    <p:extLst>
      <p:ext uri="{BB962C8B-B14F-4D97-AF65-F5344CB8AC3E}">
        <p14:creationId xmlns:p14="http://schemas.microsoft.com/office/powerpoint/2010/main" val="1786726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8</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18">
            <a:extLst>
              <a:ext uri="{FF2B5EF4-FFF2-40B4-BE49-F238E27FC236}">
                <a16:creationId xmlns:a16="http://schemas.microsoft.com/office/drawing/2014/main" id="{07A243F6-055B-37A6-6643-C48512485FA5}"/>
              </a:ext>
            </a:extLst>
          </p:cNvPr>
          <p:cNvSpPr/>
          <p:nvPr/>
        </p:nvSpPr>
        <p:spPr>
          <a:xfrm>
            <a:off x="376458" y="1428173"/>
            <a:ext cx="11439084" cy="4843442"/>
          </a:xfrm>
          <a:prstGeom prst="rect">
            <a:avLst/>
          </a:prstGeom>
        </p:spPr>
        <p:txBody>
          <a:bodyPr wrap="square">
            <a:spAutoFit/>
          </a:bodyPr>
          <a:lstStyle/>
          <a:p>
            <a:pPr algn="just">
              <a:lnSpc>
                <a:spcPct val="150000"/>
              </a:lnSpc>
              <a:spcBef>
                <a:spcPct val="0"/>
              </a:spcBef>
            </a:pPr>
            <a:r>
              <a:rPr lang="tr-TR" altLang="tr-TR" sz="1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Bologna Süreci Nedir?</a:t>
            </a:r>
          </a:p>
          <a:p>
            <a:pPr algn="just">
              <a:lnSpc>
                <a:spcPct val="150000"/>
              </a:lnSpc>
              <a:spcBef>
                <a:spcPct val="0"/>
              </a:spcBef>
            </a:pPr>
            <a:endParaRPr lang="tr-TR" altLang="tr-TR" sz="16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spcBef>
                <a:spcPct val="0"/>
              </a:spcBef>
            </a:pPr>
            <a:r>
              <a:rPr lang="tr-TR" altLang="tr-TR" sz="1600" dirty="0">
                <a:latin typeface="Tahoma" panose="020B0604030504040204" pitchFamily="34" charset="0"/>
                <a:ea typeface="Tahoma" panose="020B0604030504040204" pitchFamily="34" charset="0"/>
                <a:cs typeface="Tahoma" panose="020B0604030504040204" pitchFamily="34" charset="0"/>
              </a:rPr>
              <a:t>Avrupa Yükseköğretim Alanı (AYA) yaratmayı hedefleyen bir reform sürecidir. Avrupa'daki yükseköğretim sistemlerini daha tutarlı hale getirmeyi amaçlamaktadır. Bologna Süreci, 1999 yılında İtalya'nın Bologna kentinde düzenlenen ve 29 Avrupa ülkesinin yükseköğretimden sorumlu Bakanlarının imza attıkları Bologna Bildirgesi'yle resmen başlamıştır.</a:t>
            </a:r>
          </a:p>
          <a:p>
            <a:pPr algn="just">
              <a:lnSpc>
                <a:spcPct val="150000"/>
              </a:lnSpc>
              <a:spcBef>
                <a:spcPct val="0"/>
              </a:spcBef>
            </a:pPr>
            <a:endParaRPr lang="tr-TR" altLang="tr-TR" sz="16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spcBef>
                <a:spcPct val="0"/>
              </a:spcBef>
            </a:pPr>
            <a:r>
              <a:rPr lang="tr-TR" altLang="tr-TR" sz="1600" b="1" dirty="0">
                <a:latin typeface="Tahoma" panose="020B0604030504040204" pitchFamily="34" charset="0"/>
                <a:ea typeface="Tahoma" panose="020B0604030504040204" pitchFamily="34" charset="0"/>
                <a:cs typeface="Tahoma" panose="020B0604030504040204" pitchFamily="34" charset="0"/>
              </a:rPr>
              <a:t>Bologna Sürecinin Hedefleri Nedir?</a:t>
            </a:r>
          </a:p>
          <a:p>
            <a:pPr algn="just">
              <a:lnSpc>
                <a:spcPct val="150000"/>
              </a:lnSpc>
              <a:spcBef>
                <a:spcPct val="0"/>
              </a:spcBef>
            </a:pPr>
            <a:r>
              <a:rPr lang="tr-TR" altLang="tr-TR" sz="1600" dirty="0">
                <a:latin typeface="Tahoma" panose="020B0604030504040204" pitchFamily="34" charset="0"/>
                <a:ea typeface="Tahoma" panose="020B0604030504040204" pitchFamily="34" charset="0"/>
                <a:cs typeface="Tahoma" panose="020B0604030504040204" pitchFamily="34" charset="0"/>
              </a:rPr>
              <a:t>• Öğrenme ve öğretme kalitesini ve uygunluğunu güçlendirmek için kalite güvencesi sistemi uygulamak, </a:t>
            </a:r>
          </a:p>
          <a:p>
            <a:pPr algn="just">
              <a:lnSpc>
                <a:spcPct val="150000"/>
              </a:lnSpc>
              <a:spcBef>
                <a:spcPct val="0"/>
              </a:spcBef>
            </a:pPr>
            <a:r>
              <a:rPr lang="tr-TR" altLang="tr-TR" sz="1600" dirty="0">
                <a:latin typeface="Tahoma" panose="020B0604030504040204" pitchFamily="34" charset="0"/>
                <a:ea typeface="Tahoma" panose="020B0604030504040204" pitchFamily="34" charset="0"/>
                <a:cs typeface="Tahoma" panose="020B0604030504040204" pitchFamily="34" charset="0"/>
              </a:rPr>
              <a:t>• Lisans, yüksek lisans ve doktora çalışmalarından oluşan üç aşamalı bir yükseköğretim sistemi getirmek, </a:t>
            </a:r>
          </a:p>
          <a:p>
            <a:pPr algn="just">
              <a:lnSpc>
                <a:spcPct val="150000"/>
              </a:lnSpc>
              <a:spcBef>
                <a:spcPct val="0"/>
              </a:spcBef>
            </a:pPr>
            <a:r>
              <a:rPr lang="tr-TR" altLang="tr-TR" sz="1600" dirty="0">
                <a:latin typeface="Tahoma" panose="020B0604030504040204" pitchFamily="34" charset="0"/>
                <a:ea typeface="Tahoma" panose="020B0604030504040204" pitchFamily="34" charset="0"/>
                <a:cs typeface="Tahoma" panose="020B0604030504040204" pitchFamily="34" charset="0"/>
              </a:rPr>
              <a:t>• Kolay anlaşılır ve birbiriyle karşılaştırılabilir yükseköğretim diploma ve dereceleri oluşturmak (Diploma Eki Uygulaması),</a:t>
            </a:r>
          </a:p>
          <a:p>
            <a:pPr algn="just">
              <a:lnSpc>
                <a:spcPct val="150000"/>
              </a:lnSpc>
              <a:spcBef>
                <a:spcPct val="0"/>
              </a:spcBef>
            </a:pPr>
            <a:r>
              <a:rPr lang="tr-TR" altLang="tr-TR" sz="1600" dirty="0">
                <a:latin typeface="Tahoma" panose="020B0604030504040204" pitchFamily="34" charset="0"/>
                <a:ea typeface="Tahoma" panose="020B0604030504040204" pitchFamily="34" charset="0"/>
                <a:cs typeface="Tahoma" panose="020B0604030504040204" pitchFamily="34" charset="0"/>
              </a:rPr>
              <a:t>• Avrupa Kredi Transfer Sistemini (AKTS) uygulamak,</a:t>
            </a:r>
          </a:p>
          <a:p>
            <a:pPr algn="just">
              <a:lnSpc>
                <a:spcPct val="150000"/>
              </a:lnSpc>
              <a:spcBef>
                <a:spcPct val="0"/>
              </a:spcBef>
            </a:pPr>
            <a:r>
              <a:rPr lang="tr-TR" altLang="tr-TR" sz="1600" dirty="0">
                <a:latin typeface="Tahoma" panose="020B0604030504040204" pitchFamily="34" charset="0"/>
                <a:ea typeface="Tahoma" panose="020B0604030504040204" pitchFamily="34" charset="0"/>
                <a:cs typeface="Tahoma" panose="020B0604030504040204" pitchFamily="34" charset="0"/>
              </a:rPr>
              <a:t>• Öğrencilerin ve öğretim elemanlarının hareketliliğini sağlamak ve yaygınlaştırmak,</a:t>
            </a:r>
          </a:p>
          <a:p>
            <a:pPr algn="just">
              <a:lnSpc>
                <a:spcPct val="150000"/>
              </a:lnSpc>
              <a:spcBef>
                <a:spcPct val="0"/>
              </a:spcBef>
            </a:pPr>
            <a:r>
              <a:rPr lang="tr-TR" altLang="tr-TR" sz="1600" dirty="0">
                <a:latin typeface="Tahoma" panose="020B0604030504040204" pitchFamily="34" charset="0"/>
                <a:ea typeface="Tahoma" panose="020B0604030504040204" pitchFamily="34" charset="0"/>
                <a:cs typeface="Tahoma" panose="020B0604030504040204" pitchFamily="34" charset="0"/>
              </a:rPr>
              <a:t>• Yurt dışında diğer üniversitelerde kazanılan yeterliliklerin ve öğrenme sürelerinin karşılıklı olarak tanınmasını sağlamak.</a:t>
            </a: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3972575" y="222979"/>
            <a:ext cx="4268242" cy="584775"/>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BOLOGNA SÜRECİ</a:t>
            </a:r>
          </a:p>
        </p:txBody>
      </p:sp>
    </p:spTree>
    <p:extLst>
      <p:ext uri="{BB962C8B-B14F-4D97-AF65-F5344CB8AC3E}">
        <p14:creationId xmlns:p14="http://schemas.microsoft.com/office/powerpoint/2010/main" val="1776488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1">
            <a:extLst>
              <a:ext uri="{FF2B5EF4-FFF2-40B4-BE49-F238E27FC236}">
                <a16:creationId xmlns:a16="http://schemas.microsoft.com/office/drawing/2014/main" id="{A75B134F-1381-6643-9892-EF3795A8B89E}"/>
              </a:ext>
            </a:extLst>
          </p:cNvPr>
          <p:cNvSpPr>
            <a:spLocks noGrp="1"/>
          </p:cNvSpPr>
          <p:nvPr>
            <p:ph type="sldNum" sz="quarter" idx="12"/>
          </p:nvPr>
        </p:nvSpPr>
        <p:spPr>
          <a:xfrm>
            <a:off x="11826239" y="6216292"/>
            <a:ext cx="365761" cy="369331"/>
          </a:xfrm>
          <a:solidFill>
            <a:srgbClr val="0A948D"/>
          </a:solidFill>
        </p:spPr>
        <p:txBody>
          <a:bodyPr/>
          <a:lstStyle/>
          <a:p>
            <a:pPr algn="ctr"/>
            <a:fld id="{4CAB4C11-8927-437F-8A98-1C2DE8C96300}" type="slidenum">
              <a:rPr lang="tr-TR" sz="1000" b="1">
                <a:solidFill>
                  <a:schemeClr val="bg1"/>
                </a:solidFill>
                <a:latin typeface="Tahoma" panose="020B0604030504040204" pitchFamily="34" charset="0"/>
                <a:ea typeface="Tahoma" panose="020B0604030504040204" pitchFamily="34" charset="0"/>
                <a:cs typeface="Tahoma" panose="020B0604030504040204" pitchFamily="34" charset="0"/>
              </a:rPr>
              <a:t>9</a:t>
            </a:fld>
            <a:endParaRPr lang="tr-TR"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3" descr="çomü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07" y="112210"/>
            <a:ext cx="853512" cy="85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18">
            <a:extLst>
              <a:ext uri="{FF2B5EF4-FFF2-40B4-BE49-F238E27FC236}">
                <a16:creationId xmlns:a16="http://schemas.microsoft.com/office/drawing/2014/main" id="{07A243F6-055B-37A6-6643-C48512485FA5}"/>
              </a:ext>
            </a:extLst>
          </p:cNvPr>
          <p:cNvSpPr/>
          <p:nvPr/>
        </p:nvSpPr>
        <p:spPr>
          <a:xfrm>
            <a:off x="367247" y="993992"/>
            <a:ext cx="11439084" cy="5582106"/>
          </a:xfrm>
          <a:prstGeom prst="rect">
            <a:avLst/>
          </a:prstGeom>
        </p:spPr>
        <p:txBody>
          <a:bodyPr wrap="square">
            <a:spAutoFit/>
          </a:bodyPr>
          <a:lstStyle/>
          <a:p>
            <a:pPr algn="just">
              <a:lnSpc>
                <a:spcPct val="150000"/>
              </a:lnSpc>
              <a:spcBef>
                <a:spcPct val="0"/>
              </a:spcBef>
            </a:pPr>
            <a:r>
              <a:rPr lang="tr-TR" sz="1600" dirty="0">
                <a:latin typeface="Tahoma" panose="020B0604030504040204" pitchFamily="34" charset="0"/>
                <a:ea typeface="Tahoma" panose="020B0604030504040204" pitchFamily="34" charset="0"/>
                <a:cs typeface="Tahoma" panose="020B0604030504040204" pitchFamily="34" charset="0"/>
              </a:rPr>
              <a:t>	Kurumsal Akreditasyon Programı (KAP) yükseköğretim kurumlarındaki kalite güvencesi, eğitim-öğretim, araştırma-geliştirme, toplumsal katkı ve yönetim sistemi süreçlerinin “planlama, uygulama, kontrol etme ve önlem alma” döngüsü kapsamında değerlendirilmesini sağlayan bir dış değerlendirme yöntemidir.</a:t>
            </a:r>
          </a:p>
          <a:p>
            <a:pPr algn="just">
              <a:lnSpc>
                <a:spcPct val="150000"/>
              </a:lnSpc>
              <a:spcBef>
                <a:spcPct val="0"/>
              </a:spcBef>
            </a:pPr>
            <a:r>
              <a:rPr lang="tr-TR" sz="1600" dirty="0">
                <a:latin typeface="Tahoma" panose="020B0604030504040204" pitchFamily="34" charset="0"/>
                <a:ea typeface="Tahoma" panose="020B0604030504040204" pitchFamily="34" charset="0"/>
                <a:cs typeface="Tahoma" panose="020B0604030504040204" pitchFamily="34" charset="0"/>
              </a:rPr>
              <a:t>	KAP Yükseköğretim Kalite Kurulu tarafından oluşturulan değerlendirme takımları tarafından Kurumsal Dış Değerlendirme ve Akreditasyon Ölçütleri ile Kurumsal Dış Değerlendirme ve Akreditasyon Kılavuzu kapsamında yürütülmektedir.</a:t>
            </a:r>
          </a:p>
          <a:p>
            <a:pPr algn="just">
              <a:lnSpc>
                <a:spcPct val="150000"/>
              </a:lnSpc>
              <a:spcBef>
                <a:spcPct val="0"/>
              </a:spcBef>
            </a:pPr>
            <a:r>
              <a:rPr lang="tr-TR" sz="1600" dirty="0">
                <a:latin typeface="Tahoma" panose="020B0604030504040204" pitchFamily="34" charset="0"/>
                <a:ea typeface="Tahoma" panose="020B0604030504040204" pitchFamily="34" charset="0"/>
                <a:cs typeface="Tahoma" panose="020B0604030504040204" pitchFamily="34" charset="0"/>
              </a:rPr>
              <a:t>	Her yıl </a:t>
            </a:r>
            <a:r>
              <a:rPr lang="tr-TR" sz="1600" dirty="0" err="1">
                <a:latin typeface="Tahoma" panose="020B0604030504040204" pitchFamily="34" charset="0"/>
                <a:ea typeface="Tahoma" panose="020B0604030504040204" pitchFamily="34" charset="0"/>
                <a:cs typeface="Tahoma" panose="020B0604030504040204" pitchFamily="34" charset="0"/>
              </a:rPr>
              <a:t>KAP’a</a:t>
            </a:r>
            <a:r>
              <a:rPr lang="tr-TR" sz="1600" dirty="0">
                <a:latin typeface="Tahoma" panose="020B0604030504040204" pitchFamily="34" charset="0"/>
                <a:ea typeface="Tahoma" panose="020B0604030504040204" pitchFamily="34" charset="0"/>
                <a:cs typeface="Tahoma" panose="020B0604030504040204" pitchFamily="34" charset="0"/>
              </a:rPr>
              <a:t> dâhil edilecek yükseköğretim kurumları YÖKAK tarafından belirlenmekte ve belirlenen bu yükseköğretim kurumlarının yapısına uygun olarak değerlendirme takımları oluşturulmaktadır. Söz konusu değerlendirme takımları tarafından ilgili yükseköğretim kurumlarına iki ziyaret (ön ziyaret ve saha ziyareti) gerçekleştirilmektedir.</a:t>
            </a:r>
          </a:p>
          <a:p>
            <a:pPr algn="just">
              <a:lnSpc>
                <a:spcPct val="150000"/>
              </a:lnSpc>
              <a:spcBef>
                <a:spcPct val="0"/>
              </a:spcBef>
            </a:pPr>
            <a:r>
              <a:rPr lang="tr-TR" sz="1600" dirty="0">
                <a:latin typeface="Tahoma" panose="020B0604030504040204" pitchFamily="34" charset="0"/>
                <a:ea typeface="Tahoma" panose="020B0604030504040204" pitchFamily="34" charset="0"/>
                <a:cs typeface="Tahoma" panose="020B0604030504040204" pitchFamily="34" charset="0"/>
              </a:rPr>
              <a:t>	Bu ziyaretleri neticesinde değerlendirme takımları tarafından Kurumsal Akreditasyon Raporları (KAR) hazırlanmakta ve bu raporlar göz önünde bulundurularak YÖKAK tarafından akreditasyona ilişkin karar verilmektedir.</a:t>
            </a:r>
          </a:p>
          <a:p>
            <a:pPr algn="just">
              <a:lnSpc>
                <a:spcPct val="150000"/>
              </a:lnSpc>
              <a:spcBef>
                <a:spcPct val="0"/>
              </a:spcBef>
            </a:pPr>
            <a:r>
              <a:rPr lang="tr-TR" sz="1600" dirty="0">
                <a:latin typeface="Tahoma" panose="020B0604030504040204" pitchFamily="34" charset="0"/>
                <a:ea typeface="Tahoma" panose="020B0604030504040204" pitchFamily="34" charset="0"/>
                <a:cs typeface="Tahoma" panose="020B0604030504040204" pitchFamily="34" charset="0"/>
              </a:rPr>
              <a:t>YÖKAK tarafından KAP kapsamında aşağıdaki kararlar verilmektedir:</a:t>
            </a:r>
          </a:p>
          <a:p>
            <a:pPr marL="285750" indent="-285750" algn="just">
              <a:lnSpc>
                <a:spcPct val="150000"/>
              </a:lnSpc>
              <a:spcBef>
                <a:spcPct val="0"/>
              </a:spcBef>
              <a:buFont typeface="Arial" panose="020B0604020202020204" pitchFamily="34" charset="0"/>
              <a:buChar char="•"/>
            </a:pPr>
            <a:r>
              <a:rPr lang="tr-TR" sz="1600" b="1" dirty="0">
                <a:solidFill>
                  <a:srgbClr val="0A948D"/>
                </a:solidFill>
                <a:latin typeface="Tahoma" panose="020B0604030504040204" pitchFamily="34" charset="0"/>
                <a:ea typeface="Tahoma" panose="020B0604030504040204" pitchFamily="34" charset="0"/>
                <a:cs typeface="Tahoma" panose="020B0604030504040204" pitchFamily="34" charset="0"/>
              </a:rPr>
              <a:t>Tam akreditasyon (beş yıl süreyle)</a:t>
            </a:r>
          </a:p>
          <a:p>
            <a:pPr marL="285750" indent="-285750" algn="just">
              <a:lnSpc>
                <a:spcPct val="150000"/>
              </a:lnSpc>
              <a:spcBef>
                <a:spcPct val="0"/>
              </a:spcBef>
              <a:buFont typeface="Arial" panose="020B0604020202020204" pitchFamily="34" charset="0"/>
              <a:buChar char="•"/>
            </a:pPr>
            <a:r>
              <a:rPr lang="tr-TR" sz="1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Koşullu akreditasyon (iki yıl süreyle)</a:t>
            </a:r>
          </a:p>
          <a:p>
            <a:pPr marL="285750" indent="-285750" algn="just">
              <a:lnSpc>
                <a:spcPct val="150000"/>
              </a:lnSpc>
              <a:spcBef>
                <a:spcPct val="0"/>
              </a:spcBef>
              <a:buFont typeface="Arial" panose="020B0604020202020204" pitchFamily="34" charset="0"/>
              <a:buChar char="•"/>
            </a:pPr>
            <a:r>
              <a:rPr lang="tr-TR" sz="1600" b="1" dirty="0">
                <a:latin typeface="Tahoma" panose="020B0604030504040204" pitchFamily="34" charset="0"/>
                <a:ea typeface="Tahoma" panose="020B0604030504040204" pitchFamily="34" charset="0"/>
                <a:cs typeface="Tahoma" panose="020B0604030504040204" pitchFamily="34" charset="0"/>
              </a:rPr>
              <a:t>Akreditasyonun reddi kararı</a:t>
            </a:r>
            <a:endParaRPr lang="tr-TR" altLang="tr-TR" sz="1600" b="1" dirty="0">
              <a:latin typeface="Tahoma" panose="020B0604030504040204" pitchFamily="34" charset="0"/>
              <a:ea typeface="Tahoma" panose="020B0604030504040204" pitchFamily="34" charset="0"/>
              <a:cs typeface="Tahoma" panose="020B0604030504040204" pitchFamily="34" charset="0"/>
            </a:endParaRPr>
          </a:p>
        </p:txBody>
      </p:sp>
      <p:sp>
        <p:nvSpPr>
          <p:cNvPr id="19" name="Alt Bilgi Yer Tutucusu 5">
            <a:extLst>
              <a:ext uri="{FF2B5EF4-FFF2-40B4-BE49-F238E27FC236}">
                <a16:creationId xmlns:a16="http://schemas.microsoft.com/office/drawing/2014/main" id="{C0845EE0-2C3B-17C2-CB98-D0C579894132}"/>
              </a:ext>
            </a:extLst>
          </p:cNvPr>
          <p:cNvSpPr>
            <a:spLocks noGrp="1"/>
          </p:cNvSpPr>
          <p:nvPr>
            <p:ph type="ftr" sz="quarter" idx="11"/>
          </p:nvPr>
        </p:nvSpPr>
        <p:spPr>
          <a:xfrm>
            <a:off x="4792843" y="6576098"/>
            <a:ext cx="2627707" cy="230231"/>
          </a:xfrm>
          <a:noFill/>
          <a:ln>
            <a:solidFill>
              <a:schemeClr val="accent3">
                <a:lumMod val="50000"/>
                <a:alpha val="0"/>
              </a:schemeClr>
            </a:solidFill>
          </a:ln>
        </p:spPr>
        <p:style>
          <a:lnRef idx="2">
            <a:schemeClr val="accent1"/>
          </a:lnRef>
          <a:fillRef idx="1">
            <a:schemeClr val="lt1"/>
          </a:fillRef>
          <a:effectRef idx="0">
            <a:schemeClr val="accent1"/>
          </a:effectRef>
          <a:fontRef idx="minor">
            <a:schemeClr val="dk1"/>
          </a:fontRef>
        </p:style>
        <p:txBody>
          <a:bodyPr rtlCol="0"/>
          <a:lstStyle/>
          <a:p>
            <a:pPr algn="just"/>
            <a:r>
              <a:rPr lang="tr-TR" b="1" dirty="0">
                <a:solidFill>
                  <a:schemeClr val="bg1"/>
                </a:solidFill>
              </a:rPr>
              <a:t>02 Nisan 2024, İM-5030 Özel Betonlar</a:t>
            </a:r>
            <a:endParaRPr lang="en-US" b="1" dirty="0">
              <a:solidFill>
                <a:schemeClr val="bg1"/>
              </a:solidFill>
            </a:endParaRPr>
          </a:p>
        </p:txBody>
      </p:sp>
      <p:pic>
        <p:nvPicPr>
          <p:cNvPr id="18" name="object 5"/>
          <p:cNvPicPr/>
          <p:nvPr/>
        </p:nvPicPr>
        <p:blipFill>
          <a:blip r:embed="rId3" cstate="print"/>
          <a:stretch>
            <a:fillRect/>
          </a:stretch>
        </p:blipFill>
        <p:spPr>
          <a:xfrm>
            <a:off x="122829" y="80726"/>
            <a:ext cx="895142" cy="869282"/>
          </a:xfrm>
          <a:prstGeom prst="rect">
            <a:avLst/>
          </a:prstGeom>
        </p:spPr>
      </p:pic>
      <p:sp>
        <p:nvSpPr>
          <p:cNvPr id="9" name="Metin kutusu 8"/>
          <p:cNvSpPr txBox="1"/>
          <p:nvPr/>
        </p:nvSpPr>
        <p:spPr>
          <a:xfrm>
            <a:off x="3069160" y="246578"/>
            <a:ext cx="6035258" cy="584775"/>
          </a:xfrm>
          <a:prstGeom prst="rect">
            <a:avLst/>
          </a:prstGeom>
          <a:noFill/>
        </p:spPr>
        <p:txBody>
          <a:bodyPr wrap="square" rtlCol="0">
            <a:spAutoFit/>
          </a:bodyPr>
          <a:lstStyle/>
          <a:p>
            <a:r>
              <a:rPr lang="tr-TR" sz="3200" b="1" dirty="0">
                <a:solidFill>
                  <a:srgbClr val="0A948D"/>
                </a:solidFill>
                <a:latin typeface="Tahoma" panose="020B0604030504040204" pitchFamily="34" charset="0"/>
                <a:ea typeface="Tahoma" panose="020B0604030504040204" pitchFamily="34" charset="0"/>
                <a:cs typeface="Tahoma" panose="020B0604030504040204" pitchFamily="34" charset="0"/>
              </a:rPr>
              <a:t>KURUMSAL AKREDİTASYON</a:t>
            </a:r>
          </a:p>
        </p:txBody>
      </p:sp>
    </p:spTree>
    <p:extLst>
      <p:ext uri="{BB962C8B-B14F-4D97-AF65-F5344CB8AC3E}">
        <p14:creationId xmlns:p14="http://schemas.microsoft.com/office/powerpoint/2010/main" val="192130303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3382</TotalTime>
  <Words>1751</Words>
  <Application>Microsoft Office PowerPoint</Application>
  <PresentationFormat>Geniş ekran</PresentationFormat>
  <Paragraphs>212</Paragraphs>
  <Slides>29</Slides>
  <Notes>0</Notes>
  <HiddenSlides>0</HiddenSlides>
  <MMClips>1</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29</vt:i4>
      </vt:variant>
    </vt:vector>
  </HeadingPairs>
  <TitlesOfParts>
    <vt:vector size="34" baseType="lpstr">
      <vt:lpstr>Arial</vt:lpstr>
      <vt:lpstr>Calibri</vt:lpstr>
      <vt:lpstr>Calibri Light</vt:lpstr>
      <vt:lpstr>Tahoma</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Acer</dc:creator>
  <cp:lastModifiedBy>Merve Temiz Topsakal</cp:lastModifiedBy>
  <cp:revision>87</cp:revision>
  <dcterms:created xsi:type="dcterms:W3CDTF">2023-09-20T10:07:38Z</dcterms:created>
  <dcterms:modified xsi:type="dcterms:W3CDTF">2024-04-24T23:41:36Z</dcterms:modified>
</cp:coreProperties>
</file>