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935" r:id="rId2"/>
    <p:sldId id="1020" r:id="rId3"/>
    <p:sldId id="1008" r:id="rId4"/>
    <p:sldId id="1007" r:id="rId5"/>
    <p:sldId id="1011" r:id="rId6"/>
    <p:sldId id="966" r:id="rId7"/>
    <p:sldId id="962" r:id="rId8"/>
    <p:sldId id="1027" r:id="rId9"/>
    <p:sldId id="1028" r:id="rId10"/>
    <p:sldId id="395" r:id="rId11"/>
    <p:sldId id="462" r:id="rId12"/>
    <p:sldId id="479" r:id="rId13"/>
    <p:sldId id="1030" r:id="rId14"/>
    <p:sldId id="949" r:id="rId15"/>
    <p:sldId id="1024" r:id="rId16"/>
    <p:sldId id="1025" r:id="rId17"/>
    <p:sldId id="1014" r:id="rId18"/>
    <p:sldId id="1021" r:id="rId19"/>
    <p:sldId id="955" r:id="rId20"/>
    <p:sldId id="99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D06E"/>
    <a:srgbClr val="92D050"/>
    <a:srgbClr val="C7DD97"/>
    <a:srgbClr val="81B681"/>
    <a:srgbClr val="C3DCC3"/>
    <a:srgbClr val="A6CDAC"/>
    <a:srgbClr val="90C097"/>
    <a:srgbClr val="759A98"/>
    <a:srgbClr val="53817E"/>
    <a:srgbClr val="FF8C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Orta Stil 1 - Vurgu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69CF1AB2-1976-4502-BF36-3FF5EA218861}" styleName="Orta Stil 4 - Vurgu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Orta Stil 2 - Vurgu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162" autoAdjust="0"/>
    <p:restoredTop sz="96247" autoAdjust="0"/>
  </p:normalViewPr>
  <p:slideViewPr>
    <p:cSldViewPr snapToGrid="0" showGuides="1">
      <p:cViewPr varScale="1">
        <p:scale>
          <a:sx n="115" d="100"/>
          <a:sy n="115" d="100"/>
        </p:scale>
        <p:origin x="822" y="114"/>
      </p:cViewPr>
      <p:guideLst>
        <p:guide orient="horz" pos="2160"/>
        <p:guide pos="3840"/>
      </p:guideLst>
    </p:cSldViewPr>
  </p:slideViewPr>
  <p:notesTextViewPr>
    <p:cViewPr>
      <p:scale>
        <a:sx n="300" d="100"/>
        <a:sy n="300" d="100"/>
      </p:scale>
      <p:origin x="0" y="0"/>
    </p:cViewPr>
  </p:notesTextViewPr>
  <p:sorterViewPr>
    <p:cViewPr varScale="1">
      <p:scale>
        <a:sx n="1" d="1"/>
        <a:sy n="1" d="1"/>
      </p:scale>
      <p:origin x="0" y="-2707"/>
    </p:cViewPr>
  </p:sorterViewPr>
  <p:notesViewPr>
    <p:cSldViewPr snapToGrid="0" showGuides="1">
      <p:cViewPr varScale="1">
        <p:scale>
          <a:sx n="95" d="100"/>
          <a:sy n="95" d="100"/>
        </p:scale>
        <p:origin x="4042" y="5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6D8E802-5C67-4240-8B1E-A5606DA6DEE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a:p>
        </p:txBody>
      </p:sp>
      <p:sp>
        <p:nvSpPr>
          <p:cNvPr id="3" name="Date Placeholder 2">
            <a:extLst>
              <a:ext uri="{FF2B5EF4-FFF2-40B4-BE49-F238E27FC236}">
                <a16:creationId xmlns:a16="http://schemas.microsoft.com/office/drawing/2014/main" id="{576BBCA9-E970-468C-BB1E-A8677811631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76FAE03-5BF8-4AF9-BAB3-2269F07176B9}" type="datetimeFigureOut">
              <a:rPr lang="en-ID" smtClean="0"/>
              <a:t>06/08/2025</a:t>
            </a:fld>
            <a:endParaRPr lang="en-ID"/>
          </a:p>
        </p:txBody>
      </p:sp>
      <p:sp>
        <p:nvSpPr>
          <p:cNvPr id="4" name="Footer Placeholder 3">
            <a:extLst>
              <a:ext uri="{FF2B5EF4-FFF2-40B4-BE49-F238E27FC236}">
                <a16:creationId xmlns:a16="http://schemas.microsoft.com/office/drawing/2014/main" id="{D643E240-23E1-4541-B3A0-3749A8F1B65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a:p>
        </p:txBody>
      </p:sp>
      <p:sp>
        <p:nvSpPr>
          <p:cNvPr id="5" name="Slide Number Placeholder 4">
            <a:extLst>
              <a:ext uri="{FF2B5EF4-FFF2-40B4-BE49-F238E27FC236}">
                <a16:creationId xmlns:a16="http://schemas.microsoft.com/office/drawing/2014/main" id="{A1C67777-E8E5-46CD-A307-CE4EB852972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B191114-8A14-4899-885F-A0C594CC7283}" type="slidenum">
              <a:rPr lang="en-ID" smtClean="0"/>
              <a:t>‹#›</a:t>
            </a:fld>
            <a:endParaRPr lang="en-ID"/>
          </a:p>
        </p:txBody>
      </p:sp>
    </p:spTree>
    <p:extLst>
      <p:ext uri="{BB962C8B-B14F-4D97-AF65-F5344CB8AC3E}">
        <p14:creationId xmlns:p14="http://schemas.microsoft.com/office/powerpoint/2010/main" val="40600963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Open Sans" panose="020B0606030504020204" pitchFamily="34" charset="0"/>
              </a:defRPr>
            </a:lvl1pPr>
          </a:lstStyle>
          <a:p>
            <a:endParaRPr lang="en-ID"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Open Sans" panose="020B0606030504020204" pitchFamily="34" charset="0"/>
              </a:defRPr>
            </a:lvl1pPr>
          </a:lstStyle>
          <a:p>
            <a:fld id="{644B0B42-073E-4123-BD99-08A4BBDFA8F8}" type="datetimeFigureOut">
              <a:rPr lang="en-ID" smtClean="0"/>
              <a:pPr/>
              <a:t>06/08/2025</a:t>
            </a:fld>
            <a:endParaRPr lang="en-ID"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D"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D"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Open Sans" panose="020B0606030504020204" pitchFamily="34" charset="0"/>
              </a:defRPr>
            </a:lvl1pPr>
          </a:lstStyle>
          <a:p>
            <a:endParaRPr lang="en-ID"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Open Sans" panose="020B0606030504020204" pitchFamily="34" charset="0"/>
              </a:defRPr>
            </a:lvl1pPr>
          </a:lstStyle>
          <a:p>
            <a:fld id="{0FDE1082-EAEB-4522-8363-5223E0D6991D}" type="slidenum">
              <a:rPr lang="en-ID" smtClean="0"/>
              <a:pPr/>
              <a:t>‹#›</a:t>
            </a:fld>
            <a:endParaRPr lang="en-ID" dirty="0"/>
          </a:p>
        </p:txBody>
      </p:sp>
    </p:spTree>
    <p:extLst>
      <p:ext uri="{BB962C8B-B14F-4D97-AF65-F5344CB8AC3E}">
        <p14:creationId xmlns:p14="http://schemas.microsoft.com/office/powerpoint/2010/main" val="207138790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Open Sans" panose="020B0606030504020204" pitchFamily="34" charset="0"/>
        <a:ea typeface="+mn-ea"/>
        <a:cs typeface="+mn-cs"/>
      </a:defRPr>
    </a:lvl1pPr>
    <a:lvl2pPr marL="457200" algn="l" defTabSz="914400" rtl="0" eaLnBrk="1" latinLnBrk="0" hangingPunct="1">
      <a:defRPr sz="1200" kern="1200">
        <a:solidFill>
          <a:schemeClr val="tx1"/>
        </a:solidFill>
        <a:latin typeface="Open Sans" panose="020B0606030504020204" pitchFamily="34" charset="0"/>
        <a:ea typeface="+mn-ea"/>
        <a:cs typeface="+mn-cs"/>
      </a:defRPr>
    </a:lvl2pPr>
    <a:lvl3pPr marL="914400" algn="l" defTabSz="914400" rtl="0" eaLnBrk="1" latinLnBrk="0" hangingPunct="1">
      <a:defRPr sz="1200" kern="1200">
        <a:solidFill>
          <a:schemeClr val="tx1"/>
        </a:solidFill>
        <a:latin typeface="Open Sans" panose="020B0606030504020204" pitchFamily="34" charset="0"/>
        <a:ea typeface="+mn-ea"/>
        <a:cs typeface="+mn-cs"/>
      </a:defRPr>
    </a:lvl3pPr>
    <a:lvl4pPr marL="1371600" algn="l" defTabSz="914400" rtl="0" eaLnBrk="1" latinLnBrk="0" hangingPunct="1">
      <a:defRPr sz="1200" kern="1200">
        <a:solidFill>
          <a:schemeClr val="tx1"/>
        </a:solidFill>
        <a:latin typeface="Open Sans" panose="020B0606030504020204" pitchFamily="34" charset="0"/>
        <a:ea typeface="+mn-ea"/>
        <a:cs typeface="+mn-cs"/>
      </a:defRPr>
    </a:lvl4pPr>
    <a:lvl5pPr marL="1828800" algn="l" defTabSz="914400" rtl="0" eaLnBrk="1" latinLnBrk="0" hangingPunct="1">
      <a:defRPr sz="120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9885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C5893B3-EC73-4795-A2F0-F3D05418407A}"/>
              </a:ext>
            </a:extLst>
          </p:cNvPr>
          <p:cNvSpPr>
            <a:spLocks noGrp="1"/>
          </p:cNvSpPr>
          <p:nvPr>
            <p:ph type="pic" sz="quarter" idx="10"/>
          </p:nvPr>
        </p:nvSpPr>
        <p:spPr>
          <a:xfrm>
            <a:off x="0" y="0"/>
            <a:ext cx="12192000" cy="3186113"/>
          </a:xfrm>
          <a:prstGeom prst="rect">
            <a:avLst/>
          </a:prstGeom>
        </p:spPr>
        <p:txBody>
          <a:bodyPr vert="horz" anchor="ctr"/>
          <a:lstStyle>
            <a:lvl1pPr algn="ctr">
              <a:defRPr sz="1200">
                <a:solidFill>
                  <a:schemeClr val="bg1">
                    <a:lumMod val="75000"/>
                  </a:schemeClr>
                </a:solidFill>
              </a:defRPr>
            </a:lvl1pPr>
          </a:lstStyle>
          <a:p>
            <a:endParaRPr lang="en-US" dirty="0"/>
          </a:p>
        </p:txBody>
      </p:sp>
      <p:sp>
        <p:nvSpPr>
          <p:cNvPr id="5" name="Picture Placeholder 4">
            <a:extLst>
              <a:ext uri="{FF2B5EF4-FFF2-40B4-BE49-F238E27FC236}">
                <a16:creationId xmlns:a16="http://schemas.microsoft.com/office/drawing/2014/main" id="{E8BBA733-9582-49FC-95AF-8F5BEC62C725}"/>
              </a:ext>
            </a:extLst>
          </p:cNvPr>
          <p:cNvSpPr>
            <a:spLocks noGrp="1"/>
          </p:cNvSpPr>
          <p:nvPr>
            <p:ph type="pic" sz="quarter" idx="11"/>
          </p:nvPr>
        </p:nvSpPr>
        <p:spPr>
          <a:xfrm>
            <a:off x="5276399" y="2509840"/>
            <a:ext cx="1352548" cy="1352546"/>
          </a:xfrm>
          <a:prstGeom prst="diamond">
            <a:avLst/>
          </a:prstGeom>
          <a:solidFill>
            <a:schemeClr val="bg1"/>
          </a:solidFill>
          <a:ln w="63500">
            <a:solidFill>
              <a:schemeClr val="bg2"/>
            </a:solidFill>
          </a:ln>
          <a:effectLst>
            <a:outerShdw blurRad="368300" dist="152400" dir="5400000" sx="97000" sy="97000" algn="ctr" rotWithShape="0">
              <a:prstClr val="black">
                <a:alpha val="35000"/>
              </a:prstClr>
            </a:outerShdw>
          </a:effectLst>
        </p:spPr>
        <p:txBody>
          <a:bodyPr/>
          <a:lstStyle>
            <a:lvl1pPr>
              <a:defRPr sz="1000"/>
            </a:lvl1pPr>
          </a:lstStyle>
          <a:p>
            <a:endParaRPr lang="en-US" dirty="0"/>
          </a:p>
        </p:txBody>
      </p:sp>
      <p:sp>
        <p:nvSpPr>
          <p:cNvPr id="9" name="Text Placeholder 2">
            <a:extLst>
              <a:ext uri="{FF2B5EF4-FFF2-40B4-BE49-F238E27FC236}">
                <a16:creationId xmlns:a16="http://schemas.microsoft.com/office/drawing/2014/main" id="{E9413012-ED55-4102-8C37-5F69795F6799}"/>
              </a:ext>
            </a:extLst>
          </p:cNvPr>
          <p:cNvSpPr>
            <a:spLocks noGrp="1"/>
          </p:cNvSpPr>
          <p:nvPr>
            <p:ph type="body" sz="quarter" idx="17"/>
          </p:nvPr>
        </p:nvSpPr>
        <p:spPr>
          <a:xfrm>
            <a:off x="3091543" y="829808"/>
            <a:ext cx="6008914" cy="1332742"/>
          </a:xfrm>
          <a:prstGeom prst="rect">
            <a:avLst/>
          </a:prstGeom>
        </p:spPr>
        <p:txBody>
          <a:bodyPr anchor="ctr"/>
          <a:lstStyle>
            <a:lvl1pPr marL="0" indent="0" algn="ctr">
              <a:buNone/>
              <a:defRPr sz="3800" spc="600">
                <a:solidFill>
                  <a:schemeClr val="bg2"/>
                </a:solidFill>
                <a:latin typeface="+mj-lt"/>
              </a:defRPr>
            </a:lvl1pPr>
          </a:lstStyle>
          <a:p>
            <a:pPr lvl="0"/>
            <a:endParaRPr lang="en-US" dirty="0"/>
          </a:p>
        </p:txBody>
      </p:sp>
    </p:spTree>
    <p:extLst>
      <p:ext uri="{BB962C8B-B14F-4D97-AF65-F5344CB8AC3E}">
        <p14:creationId xmlns:p14="http://schemas.microsoft.com/office/powerpoint/2010/main" val="2836623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8CCE159-54E5-404E-9C62-1D3D8E046448}"/>
              </a:ext>
            </a:extLst>
          </p:cNvPr>
          <p:cNvSpPr>
            <a:spLocks noGrp="1"/>
          </p:cNvSpPr>
          <p:nvPr>
            <p:ph type="pic" sz="quarter" idx="10"/>
          </p:nvPr>
        </p:nvSpPr>
        <p:spPr>
          <a:xfrm>
            <a:off x="0" y="-19050"/>
            <a:ext cx="6430297" cy="687705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2971800 w 6096000"/>
              <a:gd name="connsiteY1" fmla="*/ 3810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2971800 w 6096000"/>
              <a:gd name="connsiteY1" fmla="*/ 38100 h 6858000"/>
              <a:gd name="connsiteX2" fmla="*/ 5314950 w 6096000"/>
              <a:gd name="connsiteY2" fmla="*/ 5200650 h 6858000"/>
              <a:gd name="connsiteX3" fmla="*/ 6096000 w 6096000"/>
              <a:gd name="connsiteY3" fmla="*/ 6858000 h 6858000"/>
              <a:gd name="connsiteX4" fmla="*/ 0 w 6096000"/>
              <a:gd name="connsiteY4" fmla="*/ 6858000 h 6858000"/>
              <a:gd name="connsiteX5" fmla="*/ 0 w 6096000"/>
              <a:gd name="connsiteY5" fmla="*/ 0 h 6858000"/>
              <a:gd name="connsiteX0" fmla="*/ 0 w 6124575"/>
              <a:gd name="connsiteY0" fmla="*/ 0 h 6858000"/>
              <a:gd name="connsiteX1" fmla="*/ 2971800 w 6124575"/>
              <a:gd name="connsiteY1" fmla="*/ 38100 h 6858000"/>
              <a:gd name="connsiteX2" fmla="*/ 6124575 w 6124575"/>
              <a:gd name="connsiteY2" fmla="*/ 4162425 h 6858000"/>
              <a:gd name="connsiteX3" fmla="*/ 6096000 w 6124575"/>
              <a:gd name="connsiteY3" fmla="*/ 6858000 h 6858000"/>
              <a:gd name="connsiteX4" fmla="*/ 0 w 6124575"/>
              <a:gd name="connsiteY4" fmla="*/ 6858000 h 6858000"/>
              <a:gd name="connsiteX5" fmla="*/ 0 w 6124575"/>
              <a:gd name="connsiteY5" fmla="*/ 0 h 6858000"/>
              <a:gd name="connsiteX0" fmla="*/ 0 w 6124575"/>
              <a:gd name="connsiteY0" fmla="*/ 0 h 6858000"/>
              <a:gd name="connsiteX1" fmla="*/ 2971800 w 6124575"/>
              <a:gd name="connsiteY1" fmla="*/ 38100 h 6858000"/>
              <a:gd name="connsiteX2" fmla="*/ 6124575 w 6124575"/>
              <a:gd name="connsiteY2" fmla="*/ 4162425 h 6858000"/>
              <a:gd name="connsiteX3" fmla="*/ 4210050 w 6124575"/>
              <a:gd name="connsiteY3" fmla="*/ 6858000 h 6858000"/>
              <a:gd name="connsiteX4" fmla="*/ 0 w 6124575"/>
              <a:gd name="connsiteY4" fmla="*/ 6858000 h 6858000"/>
              <a:gd name="connsiteX5" fmla="*/ 0 w 6124575"/>
              <a:gd name="connsiteY5" fmla="*/ 0 h 6858000"/>
              <a:gd name="connsiteX0" fmla="*/ 0 w 6124575"/>
              <a:gd name="connsiteY0" fmla="*/ 19050 h 6877050"/>
              <a:gd name="connsiteX1" fmla="*/ 3000375 w 6124575"/>
              <a:gd name="connsiteY1" fmla="*/ 0 h 6877050"/>
              <a:gd name="connsiteX2" fmla="*/ 6124575 w 6124575"/>
              <a:gd name="connsiteY2" fmla="*/ 4181475 h 6877050"/>
              <a:gd name="connsiteX3" fmla="*/ 4210050 w 6124575"/>
              <a:gd name="connsiteY3" fmla="*/ 6877050 h 6877050"/>
              <a:gd name="connsiteX4" fmla="*/ 0 w 6124575"/>
              <a:gd name="connsiteY4" fmla="*/ 6877050 h 6877050"/>
              <a:gd name="connsiteX5" fmla="*/ 0 w 6124575"/>
              <a:gd name="connsiteY5" fmla="*/ 19050 h 687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4575" h="6877050">
                <a:moveTo>
                  <a:pt x="0" y="19050"/>
                </a:moveTo>
                <a:lnTo>
                  <a:pt x="3000375" y="0"/>
                </a:lnTo>
                <a:lnTo>
                  <a:pt x="6124575" y="4181475"/>
                </a:lnTo>
                <a:lnTo>
                  <a:pt x="4210050" y="6877050"/>
                </a:lnTo>
                <a:lnTo>
                  <a:pt x="0" y="6877050"/>
                </a:lnTo>
                <a:lnTo>
                  <a:pt x="0" y="19050"/>
                </a:lnTo>
                <a:close/>
              </a:path>
            </a:pathLst>
          </a:custGeom>
          <a:solidFill>
            <a:schemeClr val="bg1"/>
          </a:solidFill>
          <a:effectLst>
            <a:outerShdw blurRad="482600" dist="114300" sx="102000" sy="102000" algn="ctr" rotWithShape="0">
              <a:prstClr val="black">
                <a:alpha val="34000"/>
              </a:prstClr>
            </a:outerShdw>
          </a:effectLst>
        </p:spPr>
        <p:txBody>
          <a:bodyPr/>
          <a:lstStyle>
            <a:lvl1pPr>
              <a:defRPr sz="1000"/>
            </a:lvl1pPr>
          </a:lstStyle>
          <a:p>
            <a:endParaRPr lang="en-US" dirty="0"/>
          </a:p>
        </p:txBody>
      </p:sp>
      <p:sp>
        <p:nvSpPr>
          <p:cNvPr id="9" name="Text Placeholder 2">
            <a:extLst>
              <a:ext uri="{FF2B5EF4-FFF2-40B4-BE49-F238E27FC236}">
                <a16:creationId xmlns:a16="http://schemas.microsoft.com/office/drawing/2014/main" id="{3AACA77F-1860-412C-AF05-F2CF4E59EA77}"/>
              </a:ext>
            </a:extLst>
          </p:cNvPr>
          <p:cNvSpPr>
            <a:spLocks noGrp="1"/>
          </p:cNvSpPr>
          <p:nvPr>
            <p:ph type="body" sz="quarter" idx="17"/>
          </p:nvPr>
        </p:nvSpPr>
        <p:spPr>
          <a:xfrm>
            <a:off x="5967412" y="590470"/>
            <a:ext cx="3990616" cy="1332742"/>
          </a:xfrm>
          <a:prstGeom prst="rect">
            <a:avLst/>
          </a:prstGeom>
        </p:spPr>
        <p:txBody>
          <a:bodyPr anchor="ctr"/>
          <a:lstStyle>
            <a:lvl1pPr marL="0" indent="0" algn="l">
              <a:buNone/>
              <a:defRPr sz="3800">
                <a:solidFill>
                  <a:schemeClr val="tx1">
                    <a:lumMod val="85000"/>
                    <a:lumOff val="15000"/>
                  </a:schemeClr>
                </a:solidFill>
                <a:latin typeface="+mj-lt"/>
              </a:defRPr>
            </a:lvl1pPr>
          </a:lstStyle>
          <a:p>
            <a:pPr lvl="0"/>
            <a:endParaRPr lang="en-US" dirty="0"/>
          </a:p>
        </p:txBody>
      </p:sp>
    </p:spTree>
    <p:extLst>
      <p:ext uri="{BB962C8B-B14F-4D97-AF65-F5344CB8AC3E}">
        <p14:creationId xmlns:p14="http://schemas.microsoft.com/office/powerpoint/2010/main" val="34844498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66FCE5C-3A25-4E22-A3C1-EE203317987D}"/>
              </a:ext>
            </a:extLst>
          </p:cNvPr>
          <p:cNvSpPr>
            <a:spLocks noGrp="1"/>
          </p:cNvSpPr>
          <p:nvPr>
            <p:ph type="pic" sz="quarter" idx="10"/>
          </p:nvPr>
        </p:nvSpPr>
        <p:spPr>
          <a:xfrm>
            <a:off x="6563377" y="1898072"/>
            <a:ext cx="2192696" cy="1773383"/>
          </a:xfrm>
          <a:prstGeom prst="rect">
            <a:avLst/>
          </a:prstGeom>
        </p:spPr>
        <p:txBody>
          <a:bodyPr/>
          <a:lstStyle>
            <a:lvl1pPr>
              <a:defRPr sz="1000"/>
            </a:lvl1pPr>
          </a:lstStyle>
          <a:p>
            <a:endParaRPr lang="en-US" dirty="0"/>
          </a:p>
        </p:txBody>
      </p:sp>
      <p:sp>
        <p:nvSpPr>
          <p:cNvPr id="6" name="Title 1">
            <a:extLst>
              <a:ext uri="{FF2B5EF4-FFF2-40B4-BE49-F238E27FC236}">
                <a16:creationId xmlns:a16="http://schemas.microsoft.com/office/drawing/2014/main" id="{5918B2AF-45CC-4115-BC8B-892F7235296F}"/>
              </a:ext>
            </a:extLst>
          </p:cNvPr>
          <p:cNvSpPr>
            <a:spLocks noGrp="1"/>
          </p:cNvSpPr>
          <p:nvPr>
            <p:ph type="title"/>
          </p:nvPr>
        </p:nvSpPr>
        <p:spPr>
          <a:xfrm>
            <a:off x="0" y="599817"/>
            <a:ext cx="12211049" cy="626701"/>
          </a:xfrm>
          <a:prstGeom prst="rect">
            <a:avLst/>
          </a:prstGeom>
        </p:spPr>
        <p:txBody>
          <a:bodyPr anchor="ctr"/>
          <a:lstStyle>
            <a:lvl1pPr algn="ctr">
              <a:defRPr sz="3600">
                <a:solidFill>
                  <a:schemeClr val="tx1">
                    <a:lumMod val="75000"/>
                    <a:lumOff val="25000"/>
                  </a:schemeClr>
                </a:solidFill>
                <a:latin typeface="+mj-lt"/>
              </a:defRPr>
            </a:lvl1pPr>
          </a:lstStyle>
          <a:p>
            <a:endParaRPr lang="en-US" dirty="0"/>
          </a:p>
        </p:txBody>
      </p:sp>
      <p:sp>
        <p:nvSpPr>
          <p:cNvPr id="7" name="Subtitle 2">
            <a:extLst>
              <a:ext uri="{FF2B5EF4-FFF2-40B4-BE49-F238E27FC236}">
                <a16:creationId xmlns:a16="http://schemas.microsoft.com/office/drawing/2014/main" id="{8E1F3F10-D8C9-47D7-9DE4-9BBFD58812EA}"/>
              </a:ext>
            </a:extLst>
          </p:cNvPr>
          <p:cNvSpPr>
            <a:spLocks noGrp="1"/>
          </p:cNvSpPr>
          <p:nvPr>
            <p:ph type="body" sz="quarter" idx="13"/>
          </p:nvPr>
        </p:nvSpPr>
        <p:spPr>
          <a:xfrm>
            <a:off x="0" y="1176144"/>
            <a:ext cx="12211049" cy="257369"/>
          </a:xfrm>
          <a:prstGeom prst="rect">
            <a:avLst/>
          </a:prstGeom>
        </p:spPr>
        <p:txBody>
          <a:bodyPr wrap="square" lIns="72000" tIns="36000" rIns="72000" bIns="36000" anchor="ctr">
            <a:spAutoFit/>
          </a:bodyPr>
          <a:lstStyle>
            <a:lvl1pPr marL="0" indent="0" algn="ctr">
              <a:lnSpc>
                <a:spcPct val="100000"/>
              </a:lnSpc>
              <a:spcBef>
                <a:spcPts val="0"/>
              </a:spcBef>
              <a:buNone/>
              <a:defRPr sz="1200" b="0">
                <a:solidFill>
                  <a:schemeClr val="bg1">
                    <a:lumMod val="50000"/>
                  </a:schemeClr>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endParaRPr lang="en-US" dirty="0"/>
          </a:p>
        </p:txBody>
      </p:sp>
      <p:sp>
        <p:nvSpPr>
          <p:cNvPr id="9" name="Picture Placeholder 4">
            <a:extLst>
              <a:ext uri="{FF2B5EF4-FFF2-40B4-BE49-F238E27FC236}">
                <a16:creationId xmlns:a16="http://schemas.microsoft.com/office/drawing/2014/main" id="{F3AE534B-EF83-4FDF-98B4-5BAD7CE987BA}"/>
              </a:ext>
            </a:extLst>
          </p:cNvPr>
          <p:cNvSpPr>
            <a:spLocks noGrp="1"/>
          </p:cNvSpPr>
          <p:nvPr>
            <p:ph type="pic" sz="quarter" idx="14"/>
          </p:nvPr>
        </p:nvSpPr>
        <p:spPr>
          <a:xfrm>
            <a:off x="609600" y="4095173"/>
            <a:ext cx="5156200" cy="1594428"/>
          </a:xfrm>
          <a:prstGeom prst="rect">
            <a:avLst/>
          </a:prstGeom>
        </p:spPr>
        <p:txBody>
          <a:bodyPr/>
          <a:lstStyle>
            <a:lvl1pPr>
              <a:defRPr sz="1000"/>
            </a:lvl1pPr>
          </a:lstStyle>
          <a:p>
            <a:endParaRPr lang="en-US" dirty="0"/>
          </a:p>
        </p:txBody>
      </p:sp>
    </p:spTree>
    <p:extLst>
      <p:ext uri="{BB962C8B-B14F-4D97-AF65-F5344CB8AC3E}">
        <p14:creationId xmlns:p14="http://schemas.microsoft.com/office/powerpoint/2010/main" val="16003962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4286337" y="1921396"/>
            <a:ext cx="3619328" cy="3619328"/>
          </a:xfrm>
          <a:custGeom>
            <a:avLst/>
            <a:gdLst>
              <a:gd name="connsiteX0" fmla="*/ 1809664 w 3619328"/>
              <a:gd name="connsiteY0" fmla="*/ 0 h 3619328"/>
              <a:gd name="connsiteX1" fmla="*/ 3619328 w 3619328"/>
              <a:gd name="connsiteY1" fmla="*/ 1809664 h 3619328"/>
              <a:gd name="connsiteX2" fmla="*/ 1809664 w 3619328"/>
              <a:gd name="connsiteY2" fmla="*/ 3619328 h 3619328"/>
              <a:gd name="connsiteX3" fmla="*/ 0 w 3619328"/>
              <a:gd name="connsiteY3" fmla="*/ 1809664 h 3619328"/>
              <a:gd name="connsiteX4" fmla="*/ 1809664 w 3619328"/>
              <a:gd name="connsiteY4" fmla="*/ 0 h 3619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9328" h="3619328">
                <a:moveTo>
                  <a:pt x="1809664" y="0"/>
                </a:moveTo>
                <a:cubicBezTo>
                  <a:pt x="2809114" y="0"/>
                  <a:pt x="3619328" y="810214"/>
                  <a:pt x="3619328" y="1809664"/>
                </a:cubicBezTo>
                <a:cubicBezTo>
                  <a:pt x="3619328" y="2809114"/>
                  <a:pt x="2809114" y="3619328"/>
                  <a:pt x="1809664" y="3619328"/>
                </a:cubicBezTo>
                <a:cubicBezTo>
                  <a:pt x="810214" y="3619328"/>
                  <a:pt x="0" y="2809114"/>
                  <a:pt x="0" y="1809664"/>
                </a:cubicBezTo>
                <a:cubicBezTo>
                  <a:pt x="0" y="810214"/>
                  <a:pt x="810214" y="0"/>
                  <a:pt x="1809664" y="0"/>
                </a:cubicBezTo>
                <a:close/>
              </a:path>
            </a:pathLst>
          </a:custGeom>
        </p:spPr>
        <p:txBody>
          <a:bodyPr wrap="square">
            <a:noAutofit/>
          </a:bodyPr>
          <a:lstStyle/>
          <a:p>
            <a:endParaRPr lang="en-US" dirty="0"/>
          </a:p>
        </p:txBody>
      </p:sp>
    </p:spTree>
    <p:extLst>
      <p:ext uri="{BB962C8B-B14F-4D97-AF65-F5344CB8AC3E}">
        <p14:creationId xmlns:p14="http://schemas.microsoft.com/office/powerpoint/2010/main" val="2111293054"/>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A5CFD38C-DE6F-4830-B0C8-710AAACB0FE1}" type="datetimeFigureOut">
              <a:rPr lang="tr-TR" smtClean="0"/>
              <a:pPr/>
              <a:t>6.08.2025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A6283167-F349-4BE4-A3F6-690A9832BA54}" type="slidenum">
              <a:rPr lang="tr-TR" smtClean="0"/>
              <a:pPr/>
              <a:t>‹#›</a:t>
            </a:fld>
            <a:endParaRPr lang="tr-TR"/>
          </a:p>
        </p:txBody>
      </p:sp>
    </p:spTree>
    <p:extLst>
      <p:ext uri="{BB962C8B-B14F-4D97-AF65-F5344CB8AC3E}">
        <p14:creationId xmlns:p14="http://schemas.microsoft.com/office/powerpoint/2010/main" val="920911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B24F18C-A210-485C-9BA0-E9D76772F524}"/>
              </a:ext>
            </a:extLst>
          </p:cNvPr>
          <p:cNvSpPr>
            <a:spLocks noGrp="1"/>
          </p:cNvSpPr>
          <p:nvPr>
            <p:ph type="pic" sz="quarter" idx="10"/>
          </p:nvPr>
        </p:nvSpPr>
        <p:spPr>
          <a:xfrm flipH="1">
            <a:off x="1" y="0"/>
            <a:ext cx="12192000" cy="6858000"/>
          </a:xfrm>
          <a:prstGeom prst="rect">
            <a:avLst/>
          </a:prstGeom>
        </p:spPr>
        <p:txBody>
          <a:bodyPr/>
          <a:lstStyle>
            <a:lvl1pPr>
              <a:defRPr sz="1000"/>
            </a:lvl1pPr>
          </a:lstStyle>
          <a:p>
            <a:endParaRPr lang="en-US" dirty="0"/>
          </a:p>
        </p:txBody>
      </p:sp>
      <p:sp>
        <p:nvSpPr>
          <p:cNvPr id="6" name="Text Placeholder 2">
            <a:extLst>
              <a:ext uri="{FF2B5EF4-FFF2-40B4-BE49-F238E27FC236}">
                <a16:creationId xmlns:a16="http://schemas.microsoft.com/office/drawing/2014/main" id="{4EA8C486-68B3-4A34-ACD3-1737CD1DE5C5}"/>
              </a:ext>
            </a:extLst>
          </p:cNvPr>
          <p:cNvSpPr>
            <a:spLocks noGrp="1"/>
          </p:cNvSpPr>
          <p:nvPr>
            <p:ph type="body" sz="quarter" idx="11"/>
          </p:nvPr>
        </p:nvSpPr>
        <p:spPr>
          <a:xfrm>
            <a:off x="2533650" y="1524001"/>
            <a:ext cx="7124700" cy="1437106"/>
          </a:xfrm>
          <a:prstGeom prst="rect">
            <a:avLst/>
          </a:prstGeom>
        </p:spPr>
        <p:txBody>
          <a:bodyPr anchor="ctr"/>
          <a:lstStyle>
            <a:lvl1pPr marL="0" indent="0" algn="ctr">
              <a:buNone/>
              <a:defRPr sz="4000">
                <a:solidFill>
                  <a:schemeClr val="tx1">
                    <a:lumMod val="85000"/>
                    <a:lumOff val="15000"/>
                  </a:schemeClr>
                </a:solidFill>
                <a:latin typeface="+mj-lt"/>
              </a:defRPr>
            </a:lvl1pPr>
          </a:lstStyle>
          <a:p>
            <a:pPr lvl="0"/>
            <a:endParaRPr lang="en-US" dirty="0"/>
          </a:p>
        </p:txBody>
      </p:sp>
    </p:spTree>
    <p:extLst>
      <p:ext uri="{BB962C8B-B14F-4D97-AF65-F5344CB8AC3E}">
        <p14:creationId xmlns:p14="http://schemas.microsoft.com/office/powerpoint/2010/main" val="2869463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B24F18C-A210-485C-9BA0-E9D76772F524}"/>
              </a:ext>
            </a:extLst>
          </p:cNvPr>
          <p:cNvSpPr>
            <a:spLocks noGrp="1"/>
          </p:cNvSpPr>
          <p:nvPr>
            <p:ph type="pic" sz="quarter" idx="10"/>
          </p:nvPr>
        </p:nvSpPr>
        <p:spPr>
          <a:xfrm flipH="1">
            <a:off x="1" y="0"/>
            <a:ext cx="12192000" cy="3937518"/>
          </a:xfrm>
          <a:prstGeom prst="rect">
            <a:avLst/>
          </a:prstGeom>
        </p:spPr>
        <p:txBody>
          <a:bodyPr/>
          <a:lstStyle>
            <a:lvl1pPr>
              <a:defRPr sz="1000"/>
            </a:lvl1pPr>
          </a:lstStyle>
          <a:p>
            <a:endParaRPr lang="en-US" dirty="0"/>
          </a:p>
        </p:txBody>
      </p:sp>
      <p:sp>
        <p:nvSpPr>
          <p:cNvPr id="6" name="Text Placeholder 2">
            <a:extLst>
              <a:ext uri="{FF2B5EF4-FFF2-40B4-BE49-F238E27FC236}">
                <a16:creationId xmlns:a16="http://schemas.microsoft.com/office/drawing/2014/main" id="{4EA8C486-68B3-4A34-ACD3-1737CD1DE5C5}"/>
              </a:ext>
            </a:extLst>
          </p:cNvPr>
          <p:cNvSpPr>
            <a:spLocks noGrp="1"/>
          </p:cNvSpPr>
          <p:nvPr>
            <p:ph type="body" sz="quarter" idx="11"/>
          </p:nvPr>
        </p:nvSpPr>
        <p:spPr>
          <a:xfrm>
            <a:off x="2533650" y="1524001"/>
            <a:ext cx="7124700" cy="1437106"/>
          </a:xfrm>
          <a:prstGeom prst="rect">
            <a:avLst/>
          </a:prstGeom>
        </p:spPr>
        <p:txBody>
          <a:bodyPr anchor="ctr"/>
          <a:lstStyle>
            <a:lvl1pPr marL="0" indent="0" algn="ctr">
              <a:buNone/>
              <a:defRPr sz="4000">
                <a:solidFill>
                  <a:schemeClr val="tx1">
                    <a:lumMod val="85000"/>
                    <a:lumOff val="15000"/>
                  </a:schemeClr>
                </a:solidFill>
                <a:latin typeface="+mj-lt"/>
              </a:defRPr>
            </a:lvl1pPr>
          </a:lstStyle>
          <a:p>
            <a:pPr lvl="0"/>
            <a:endParaRPr lang="en-US" dirty="0"/>
          </a:p>
        </p:txBody>
      </p:sp>
    </p:spTree>
    <p:extLst>
      <p:ext uri="{BB962C8B-B14F-4D97-AF65-F5344CB8AC3E}">
        <p14:creationId xmlns:p14="http://schemas.microsoft.com/office/powerpoint/2010/main" val="1871591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74A8E77-CF2E-4F75-AB16-3C52D09F017E}"/>
              </a:ext>
            </a:extLst>
          </p:cNvPr>
          <p:cNvSpPr>
            <a:spLocks noGrp="1"/>
          </p:cNvSpPr>
          <p:nvPr>
            <p:ph type="pic" sz="quarter" idx="10"/>
          </p:nvPr>
        </p:nvSpPr>
        <p:spPr>
          <a:xfrm>
            <a:off x="7848599" y="0"/>
            <a:ext cx="4343401" cy="6858000"/>
          </a:xfrm>
          <a:prstGeom prst="rect">
            <a:avLst/>
          </a:prstGeom>
        </p:spPr>
        <p:txBody>
          <a:bodyPr/>
          <a:lstStyle>
            <a:lvl1pPr>
              <a:defRPr sz="1000"/>
            </a:lvl1pPr>
          </a:lstStyle>
          <a:p>
            <a:endParaRPr lang="en-US" dirty="0"/>
          </a:p>
        </p:txBody>
      </p:sp>
      <p:sp>
        <p:nvSpPr>
          <p:cNvPr id="5" name="Text Placeholder 2">
            <a:extLst>
              <a:ext uri="{FF2B5EF4-FFF2-40B4-BE49-F238E27FC236}">
                <a16:creationId xmlns:a16="http://schemas.microsoft.com/office/drawing/2014/main" id="{A47A18F9-D724-46E3-A9DD-B05AD9A36189}"/>
              </a:ext>
            </a:extLst>
          </p:cNvPr>
          <p:cNvSpPr>
            <a:spLocks noGrp="1"/>
          </p:cNvSpPr>
          <p:nvPr>
            <p:ph type="body" sz="quarter" idx="11"/>
          </p:nvPr>
        </p:nvSpPr>
        <p:spPr>
          <a:xfrm>
            <a:off x="1009650" y="1714500"/>
            <a:ext cx="3676650" cy="1866900"/>
          </a:xfrm>
          <a:prstGeom prst="rect">
            <a:avLst/>
          </a:prstGeom>
        </p:spPr>
        <p:txBody>
          <a:bodyPr anchor="ctr"/>
          <a:lstStyle>
            <a:lvl1pPr marL="0" indent="0" algn="l">
              <a:buNone/>
              <a:defRPr sz="3800">
                <a:solidFill>
                  <a:schemeClr val="tx1">
                    <a:lumMod val="85000"/>
                    <a:lumOff val="15000"/>
                  </a:schemeClr>
                </a:solidFill>
                <a:latin typeface="+mj-lt"/>
              </a:defRPr>
            </a:lvl1pPr>
          </a:lstStyle>
          <a:p>
            <a:pPr lvl="0"/>
            <a:endParaRPr lang="en-US" dirty="0"/>
          </a:p>
        </p:txBody>
      </p:sp>
    </p:spTree>
    <p:extLst>
      <p:ext uri="{BB962C8B-B14F-4D97-AF65-F5344CB8AC3E}">
        <p14:creationId xmlns:p14="http://schemas.microsoft.com/office/powerpoint/2010/main" val="1505539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E37FE8C-E256-41A8-B185-81709F51CC3B}"/>
              </a:ext>
            </a:extLst>
          </p:cNvPr>
          <p:cNvSpPr>
            <a:spLocks noGrp="1"/>
          </p:cNvSpPr>
          <p:nvPr>
            <p:ph type="title"/>
          </p:nvPr>
        </p:nvSpPr>
        <p:spPr>
          <a:xfrm>
            <a:off x="0" y="599817"/>
            <a:ext cx="12211049" cy="626701"/>
          </a:xfrm>
          <a:prstGeom prst="rect">
            <a:avLst/>
          </a:prstGeom>
        </p:spPr>
        <p:txBody>
          <a:bodyPr anchor="ctr"/>
          <a:lstStyle>
            <a:lvl1pPr algn="ctr">
              <a:defRPr sz="3600">
                <a:solidFill>
                  <a:schemeClr val="tx1">
                    <a:lumMod val="75000"/>
                    <a:lumOff val="25000"/>
                  </a:schemeClr>
                </a:solidFill>
                <a:latin typeface="+mj-lt"/>
              </a:defRPr>
            </a:lvl1pPr>
          </a:lstStyle>
          <a:p>
            <a:endParaRPr lang="en-US" dirty="0"/>
          </a:p>
        </p:txBody>
      </p:sp>
      <p:sp>
        <p:nvSpPr>
          <p:cNvPr id="8" name="Subtitle 2">
            <a:extLst>
              <a:ext uri="{FF2B5EF4-FFF2-40B4-BE49-F238E27FC236}">
                <a16:creationId xmlns:a16="http://schemas.microsoft.com/office/drawing/2014/main" id="{F847E451-79B6-4D9B-B6F4-091AA6ADC498}"/>
              </a:ext>
            </a:extLst>
          </p:cNvPr>
          <p:cNvSpPr>
            <a:spLocks noGrp="1"/>
          </p:cNvSpPr>
          <p:nvPr>
            <p:ph type="body" sz="quarter" idx="13"/>
          </p:nvPr>
        </p:nvSpPr>
        <p:spPr>
          <a:xfrm>
            <a:off x="0" y="1176144"/>
            <a:ext cx="12211049" cy="257369"/>
          </a:xfrm>
          <a:prstGeom prst="rect">
            <a:avLst/>
          </a:prstGeom>
        </p:spPr>
        <p:txBody>
          <a:bodyPr wrap="square" lIns="72000" tIns="36000" rIns="72000" bIns="36000" anchor="ctr">
            <a:spAutoFit/>
          </a:bodyPr>
          <a:lstStyle>
            <a:lvl1pPr marL="0" indent="0" algn="ctr">
              <a:lnSpc>
                <a:spcPct val="100000"/>
              </a:lnSpc>
              <a:spcBef>
                <a:spcPts val="0"/>
              </a:spcBef>
              <a:buNone/>
              <a:defRPr sz="1200" b="0">
                <a:solidFill>
                  <a:schemeClr val="bg1">
                    <a:lumMod val="50000"/>
                  </a:schemeClr>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endParaRPr lang="en-US" dirty="0"/>
          </a:p>
        </p:txBody>
      </p:sp>
    </p:spTree>
    <p:extLst>
      <p:ext uri="{BB962C8B-B14F-4D97-AF65-F5344CB8AC3E}">
        <p14:creationId xmlns:p14="http://schemas.microsoft.com/office/powerpoint/2010/main" val="2361811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43E223F6-A1E5-437C-A173-FDF259062109}"/>
              </a:ext>
            </a:extLst>
          </p:cNvPr>
          <p:cNvSpPr>
            <a:spLocks noGrp="1"/>
          </p:cNvSpPr>
          <p:nvPr>
            <p:ph type="body" sz="quarter" idx="17"/>
          </p:nvPr>
        </p:nvSpPr>
        <p:spPr>
          <a:xfrm>
            <a:off x="952859" y="1035504"/>
            <a:ext cx="3990616" cy="1332742"/>
          </a:xfrm>
          <a:prstGeom prst="rect">
            <a:avLst/>
          </a:prstGeom>
        </p:spPr>
        <p:txBody>
          <a:bodyPr anchor="ctr"/>
          <a:lstStyle>
            <a:lvl1pPr marL="0" indent="0" algn="l">
              <a:buNone/>
              <a:defRPr sz="3800">
                <a:solidFill>
                  <a:schemeClr val="tx1">
                    <a:lumMod val="85000"/>
                    <a:lumOff val="15000"/>
                  </a:schemeClr>
                </a:solidFill>
                <a:latin typeface="+mj-lt"/>
              </a:defRPr>
            </a:lvl1pPr>
          </a:lstStyle>
          <a:p>
            <a:pPr lvl="0"/>
            <a:endParaRPr lang="en-US" dirty="0"/>
          </a:p>
        </p:txBody>
      </p:sp>
    </p:spTree>
    <p:extLst>
      <p:ext uri="{BB962C8B-B14F-4D97-AF65-F5344CB8AC3E}">
        <p14:creationId xmlns:p14="http://schemas.microsoft.com/office/powerpoint/2010/main" val="352311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57E3B366-9FCC-4242-B9C8-5D6D1528C111}"/>
              </a:ext>
            </a:extLst>
          </p:cNvPr>
          <p:cNvSpPr>
            <a:spLocks noGrp="1"/>
          </p:cNvSpPr>
          <p:nvPr>
            <p:ph type="body" sz="quarter" idx="17"/>
          </p:nvPr>
        </p:nvSpPr>
        <p:spPr>
          <a:xfrm>
            <a:off x="867135" y="3935866"/>
            <a:ext cx="3990616" cy="1332742"/>
          </a:xfrm>
          <a:prstGeom prst="rect">
            <a:avLst/>
          </a:prstGeom>
        </p:spPr>
        <p:txBody>
          <a:bodyPr anchor="ctr"/>
          <a:lstStyle>
            <a:lvl1pPr marL="0" indent="0" algn="l">
              <a:buNone/>
              <a:defRPr sz="3800">
                <a:solidFill>
                  <a:schemeClr val="tx1">
                    <a:lumMod val="85000"/>
                    <a:lumOff val="15000"/>
                  </a:schemeClr>
                </a:solidFill>
                <a:latin typeface="+mj-lt"/>
              </a:defRPr>
            </a:lvl1pPr>
          </a:lstStyle>
          <a:p>
            <a:pPr lvl="0"/>
            <a:endParaRPr lang="en-US" dirty="0"/>
          </a:p>
        </p:txBody>
      </p:sp>
    </p:spTree>
    <p:extLst>
      <p:ext uri="{BB962C8B-B14F-4D97-AF65-F5344CB8AC3E}">
        <p14:creationId xmlns:p14="http://schemas.microsoft.com/office/powerpoint/2010/main" val="1732503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C33309F9-6BB7-4655-8AE5-528243274406}"/>
              </a:ext>
            </a:extLst>
          </p:cNvPr>
          <p:cNvSpPr>
            <a:spLocks noGrp="1"/>
          </p:cNvSpPr>
          <p:nvPr>
            <p:ph type="body" sz="quarter" idx="17"/>
          </p:nvPr>
        </p:nvSpPr>
        <p:spPr>
          <a:xfrm>
            <a:off x="1133835" y="868816"/>
            <a:ext cx="3990616" cy="1332742"/>
          </a:xfrm>
          <a:prstGeom prst="rect">
            <a:avLst/>
          </a:prstGeom>
        </p:spPr>
        <p:txBody>
          <a:bodyPr anchor="ctr"/>
          <a:lstStyle>
            <a:lvl1pPr marL="0" indent="0" algn="l">
              <a:buNone/>
              <a:defRPr sz="3800">
                <a:solidFill>
                  <a:schemeClr val="tx1">
                    <a:lumMod val="85000"/>
                    <a:lumOff val="15000"/>
                  </a:schemeClr>
                </a:solidFill>
                <a:latin typeface="+mj-lt"/>
              </a:defRPr>
            </a:lvl1pPr>
          </a:lstStyle>
          <a:p>
            <a:pPr lvl="0"/>
            <a:endParaRPr lang="en-US" dirty="0"/>
          </a:p>
        </p:txBody>
      </p:sp>
    </p:spTree>
    <p:extLst>
      <p:ext uri="{BB962C8B-B14F-4D97-AF65-F5344CB8AC3E}">
        <p14:creationId xmlns:p14="http://schemas.microsoft.com/office/powerpoint/2010/main" val="2048132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7E35A384-051D-4329-BBC0-4D0FD2D13C96}"/>
              </a:ext>
            </a:extLst>
          </p:cNvPr>
          <p:cNvSpPr>
            <a:spLocks noGrp="1"/>
          </p:cNvSpPr>
          <p:nvPr>
            <p:ph type="body" sz="quarter" idx="17"/>
          </p:nvPr>
        </p:nvSpPr>
        <p:spPr>
          <a:xfrm>
            <a:off x="1334061" y="921204"/>
            <a:ext cx="3990616" cy="1332742"/>
          </a:xfrm>
          <a:prstGeom prst="rect">
            <a:avLst/>
          </a:prstGeom>
        </p:spPr>
        <p:txBody>
          <a:bodyPr anchor="ctr"/>
          <a:lstStyle>
            <a:lvl1pPr marL="0" indent="0" algn="l">
              <a:buNone/>
              <a:defRPr sz="3800">
                <a:solidFill>
                  <a:schemeClr val="tx1">
                    <a:lumMod val="85000"/>
                    <a:lumOff val="15000"/>
                  </a:schemeClr>
                </a:solidFill>
                <a:latin typeface="+mj-lt"/>
              </a:defRPr>
            </a:lvl1pPr>
          </a:lstStyle>
          <a:p>
            <a:pPr lvl="0"/>
            <a:endParaRPr lang="en-US" dirty="0"/>
          </a:p>
        </p:txBody>
      </p:sp>
    </p:spTree>
    <p:extLst>
      <p:ext uri="{BB962C8B-B14F-4D97-AF65-F5344CB8AC3E}">
        <p14:creationId xmlns:p14="http://schemas.microsoft.com/office/powerpoint/2010/main" val="1712247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BAEF1B4-8419-462A-B995-F52C347DCD2C}"/>
              </a:ext>
            </a:extLst>
          </p:cNvPr>
          <p:cNvSpPr txBox="1"/>
          <p:nvPr userDrawn="1"/>
        </p:nvSpPr>
        <p:spPr>
          <a:xfrm>
            <a:off x="134621" y="6523470"/>
            <a:ext cx="3103879" cy="261610"/>
          </a:xfrm>
          <a:prstGeom prst="rect">
            <a:avLst/>
          </a:prstGeom>
          <a:noFill/>
        </p:spPr>
        <p:txBody>
          <a:bodyPr wrap="square" rtlCol="0">
            <a:spAutoFit/>
          </a:bodyPr>
          <a:lstStyle/>
          <a:p>
            <a:pPr algn="l"/>
            <a:r>
              <a:rPr lang="id-ID" sz="1100" spc="300" dirty="0">
                <a:solidFill>
                  <a:schemeClr val="tx1">
                    <a:lumMod val="75000"/>
                    <a:lumOff val="25000"/>
                    <a:alpha val="40000"/>
                  </a:schemeClr>
                </a:solidFill>
                <a:latin typeface="Calibri" panose="020F0502020204030204" pitchFamily="34" charset="0"/>
                <a:cs typeface="Calibri" panose="020F0502020204030204" pitchFamily="34" charset="0"/>
              </a:rPr>
              <a:t>www.yourwebsite.com</a:t>
            </a:r>
            <a:endParaRPr lang="en-US" sz="1100" spc="300" dirty="0">
              <a:solidFill>
                <a:schemeClr val="tx1">
                  <a:lumMod val="75000"/>
                  <a:lumOff val="25000"/>
                  <a:alpha val="40000"/>
                </a:schemeClr>
              </a:solidFill>
              <a:latin typeface="Calibri" panose="020F0502020204030204" pitchFamily="34" charset="0"/>
              <a:cs typeface="Calibri" panose="020F0502020204030204" pitchFamily="34" charset="0"/>
            </a:endParaRPr>
          </a:p>
        </p:txBody>
      </p:sp>
      <p:sp>
        <p:nvSpPr>
          <p:cNvPr id="12" name="Slide Number Placeholder 5">
            <a:extLst>
              <a:ext uri="{FF2B5EF4-FFF2-40B4-BE49-F238E27FC236}">
                <a16:creationId xmlns:a16="http://schemas.microsoft.com/office/drawing/2014/main" id="{C0B47605-840A-40D4-BD38-936555019B5E}"/>
              </a:ext>
            </a:extLst>
          </p:cNvPr>
          <p:cNvSpPr txBox="1">
            <a:spLocks/>
          </p:cNvSpPr>
          <p:nvPr userDrawn="1"/>
        </p:nvSpPr>
        <p:spPr>
          <a:xfrm>
            <a:off x="11511222" y="43081"/>
            <a:ext cx="54793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92F652B-5928-45E9-9709-4855C50FD0FE}" type="slidenum">
              <a:rPr lang="en-US" sz="1000" smtClean="0">
                <a:solidFill>
                  <a:schemeClr val="tx1">
                    <a:lumMod val="75000"/>
                    <a:lumOff val="25000"/>
                  </a:schemeClr>
                </a:solidFill>
                <a:latin typeface="Abadi" panose="020B0604020104020204" pitchFamily="34" charset="0"/>
              </a:rPr>
              <a:pPr algn="ctr"/>
              <a:t>‹#›</a:t>
            </a:fld>
            <a:endParaRPr lang="en-US" sz="1200" dirty="0">
              <a:solidFill>
                <a:schemeClr val="tx1">
                  <a:lumMod val="75000"/>
                  <a:lumOff val="25000"/>
                </a:schemeClr>
              </a:solidFill>
              <a:latin typeface="Abadi" panose="020B0604020104020204" pitchFamily="34" charset="0"/>
            </a:endParaRPr>
          </a:p>
        </p:txBody>
      </p:sp>
      <p:grpSp>
        <p:nvGrpSpPr>
          <p:cNvPr id="6" name="Group 5">
            <a:extLst>
              <a:ext uri="{FF2B5EF4-FFF2-40B4-BE49-F238E27FC236}">
                <a16:creationId xmlns:a16="http://schemas.microsoft.com/office/drawing/2014/main" id="{33BA7F00-71F1-4020-A98B-7474A8615AD9}"/>
              </a:ext>
            </a:extLst>
          </p:cNvPr>
          <p:cNvGrpSpPr/>
          <p:nvPr userDrawn="1"/>
        </p:nvGrpSpPr>
        <p:grpSpPr>
          <a:xfrm>
            <a:off x="11534746" y="163319"/>
            <a:ext cx="500886" cy="124648"/>
            <a:chOff x="11579196" y="201419"/>
            <a:chExt cx="500886" cy="124648"/>
          </a:xfrm>
        </p:grpSpPr>
        <p:pic>
          <p:nvPicPr>
            <p:cNvPr id="3" name="Graphic 2" descr="Play">
              <a:extLst>
                <a:ext uri="{FF2B5EF4-FFF2-40B4-BE49-F238E27FC236}">
                  <a16:creationId xmlns:a16="http://schemas.microsoft.com/office/drawing/2014/main" id="{601CB499-6BEE-4243-82AF-B2598A8E29D0}"/>
                </a:ext>
              </a:extLst>
            </p:cNvPr>
            <p:cNvPicPr>
              <a:picLocks noChangeAspect="1"/>
            </p:cNvPicPr>
            <p:nvPr userDrawn="1"/>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a:off x="11579196" y="201419"/>
              <a:ext cx="124648" cy="124648"/>
            </a:xfrm>
            <a:prstGeom prst="rect">
              <a:avLst/>
            </a:prstGeom>
          </p:spPr>
        </p:pic>
        <p:pic>
          <p:nvPicPr>
            <p:cNvPr id="8" name="Graphic 7" descr="Play">
              <a:extLst>
                <a:ext uri="{FF2B5EF4-FFF2-40B4-BE49-F238E27FC236}">
                  <a16:creationId xmlns:a16="http://schemas.microsoft.com/office/drawing/2014/main" id="{A73CFF0D-0EB0-460B-A105-D86B64E1189F}"/>
                </a:ext>
              </a:extLst>
            </p:cNvPr>
            <p:cNvPicPr>
              <a:picLocks noChangeAspect="1"/>
            </p:cNvPicPr>
            <p:nvPr userDrawn="1"/>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flipH="1">
              <a:off x="11955434" y="201419"/>
              <a:ext cx="124648" cy="124648"/>
            </a:xfrm>
            <a:prstGeom prst="rect">
              <a:avLst/>
            </a:prstGeom>
          </p:spPr>
        </p:pic>
      </p:grpSp>
    </p:spTree>
    <p:extLst>
      <p:ext uri="{BB962C8B-B14F-4D97-AF65-F5344CB8AC3E}">
        <p14:creationId xmlns:p14="http://schemas.microsoft.com/office/powerpoint/2010/main" val="1238710213"/>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80" r:id="rId3"/>
    <p:sldLayoutId id="2147483649" r:id="rId4"/>
    <p:sldLayoutId id="2147483653" r:id="rId5"/>
    <p:sldLayoutId id="2147483667" r:id="rId6"/>
    <p:sldLayoutId id="2147483668" r:id="rId7"/>
    <p:sldLayoutId id="2147483669" r:id="rId8"/>
    <p:sldLayoutId id="2147483670" r:id="rId9"/>
    <p:sldLayoutId id="2147483676" r:id="rId10"/>
    <p:sldLayoutId id="2147483677" r:id="rId11"/>
    <p:sldLayoutId id="2147483678" r:id="rId12"/>
    <p:sldLayoutId id="2147483679" r:id="rId13"/>
    <p:sldLayoutId id="2147483681" r:id="rId14"/>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4.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4.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F1FD6-AF62-8A9C-5B6B-5BC1AD417241}"/>
            </a:ext>
          </a:extLst>
        </p:cNvPr>
        <p:cNvGrpSpPr/>
        <p:nvPr/>
      </p:nvGrpSpPr>
      <p:grpSpPr>
        <a:xfrm>
          <a:off x="0" y="0"/>
          <a:ext cx="0" cy="0"/>
          <a:chOff x="0" y="0"/>
          <a:chExt cx="0" cy="0"/>
        </a:xfrm>
      </p:grpSpPr>
      <p:sp>
        <p:nvSpPr>
          <p:cNvPr id="17" name="TextBox 1">
            <a:extLst>
              <a:ext uri="{FF2B5EF4-FFF2-40B4-BE49-F238E27FC236}">
                <a16:creationId xmlns:a16="http://schemas.microsoft.com/office/drawing/2014/main" id="{C1ED96B8-E3B8-0CD8-3170-5ECDA59DD537}"/>
              </a:ext>
            </a:extLst>
          </p:cNvPr>
          <p:cNvSpPr txBox="1"/>
          <p:nvPr/>
        </p:nvSpPr>
        <p:spPr>
          <a:xfrm>
            <a:off x="1584659" y="2438086"/>
            <a:ext cx="3785199" cy="3046988"/>
          </a:xfrm>
          <a:prstGeom prst="rect">
            <a:avLst/>
          </a:prstGeom>
          <a:noFill/>
        </p:spPr>
        <p:txBody>
          <a:bodyPr wrap="square" rtlCol="0" anchor="ctr">
            <a:spAutoFit/>
          </a:bodyPr>
          <a:lstStyle/>
          <a:p>
            <a:pPr algn="ctr"/>
            <a:r>
              <a:rPr lang="tr-TR" sz="3200" dirty="0">
                <a:solidFill>
                  <a:schemeClr val="tx1">
                    <a:lumMod val="75000"/>
                    <a:lumOff val="25000"/>
                  </a:schemeClr>
                </a:solidFill>
              </a:rPr>
              <a:t>ÇANAKKALE ONSEKİZ MART ÜNİVERSİTESİ</a:t>
            </a:r>
          </a:p>
          <a:p>
            <a:pPr algn="ctr"/>
            <a:r>
              <a:rPr lang="tr-TR" sz="3200" dirty="0">
                <a:solidFill>
                  <a:schemeClr val="tx1">
                    <a:lumMod val="75000"/>
                    <a:lumOff val="25000"/>
                  </a:schemeClr>
                </a:solidFill>
              </a:rPr>
              <a:t>MİMARLIK VE TASARIM FAKÜLTESİ</a:t>
            </a:r>
          </a:p>
          <a:p>
            <a:pPr algn="ctr"/>
            <a:r>
              <a:rPr lang="tr-TR" sz="3200" b="1" dirty="0">
                <a:solidFill>
                  <a:schemeClr val="tx1">
                    <a:lumMod val="75000"/>
                    <a:lumOff val="25000"/>
                  </a:schemeClr>
                </a:solidFill>
              </a:rPr>
              <a:t>ŞEHİR VE BÖLGE PLANLAMA BÖLÜMÜ</a:t>
            </a:r>
          </a:p>
        </p:txBody>
      </p:sp>
      <p:pic>
        <p:nvPicPr>
          <p:cNvPr id="18" name="Picture 3" descr="çomü logo">
            <a:extLst>
              <a:ext uri="{FF2B5EF4-FFF2-40B4-BE49-F238E27FC236}">
                <a16:creationId xmlns:a16="http://schemas.microsoft.com/office/drawing/2014/main" id="{8A42FC55-13A0-5F6C-CE48-86456DD466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0324" y="1005229"/>
            <a:ext cx="107721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sim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656533" y="938582"/>
            <a:ext cx="1246524" cy="1210513"/>
          </a:xfrm>
          <a:prstGeom prst="rect">
            <a:avLst/>
          </a:prstGeom>
        </p:spPr>
      </p:pic>
      <p:pic>
        <p:nvPicPr>
          <p:cNvPr id="5" name="Resim 4" descr="ölçekli maket, otoyol, kesişim, yol, karayolu içeren bir resim&#10;&#10;Yapay zeka tarafından oluşturulmuş içerik yanlış olabilir.">
            <a:extLst>
              <a:ext uri="{FF2B5EF4-FFF2-40B4-BE49-F238E27FC236}">
                <a16:creationId xmlns:a16="http://schemas.microsoft.com/office/drawing/2014/main" id="{8381B2D7-5770-1A3C-9E66-AF8C6364B8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1728" y="795292"/>
            <a:ext cx="3953853" cy="5267416"/>
          </a:xfrm>
          <a:prstGeom prst="rect">
            <a:avLst/>
          </a:prstGeom>
        </p:spPr>
      </p:pic>
    </p:spTree>
    <p:extLst>
      <p:ext uri="{BB962C8B-B14F-4D97-AF65-F5344CB8AC3E}">
        <p14:creationId xmlns:p14="http://schemas.microsoft.com/office/powerpoint/2010/main" val="3487394980"/>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ppt_x"/>
                                          </p:val>
                                        </p:tav>
                                        <p:tav tm="100000">
                                          <p:val>
                                            <p:strVal val="#ppt_x"/>
                                          </p:val>
                                        </p:tav>
                                      </p:tavLst>
                                    </p:anim>
                                    <p:anim calcmode="lin" valueType="num">
                                      <p:cBhvr additive="base">
                                        <p:cTn id="8" dur="75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Resim 12" descr="adam, dik, tutma, genç içeren bir resim&#10;&#10;Açıklama otomatik olarak oluşturuldu">
            <a:extLst>
              <a:ext uri="{FF2B5EF4-FFF2-40B4-BE49-F238E27FC236}">
                <a16:creationId xmlns:a16="http://schemas.microsoft.com/office/drawing/2014/main" id="{655DC090-3119-401C-9ABC-978F152A18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60" y="3891570"/>
            <a:ext cx="4565636" cy="2568170"/>
          </a:xfrm>
          <a:prstGeom prst="rect">
            <a:avLst/>
          </a:prstGeom>
        </p:spPr>
      </p:pic>
      <p:sp>
        <p:nvSpPr>
          <p:cNvPr id="2" name="Metin kutusu 1">
            <a:extLst>
              <a:ext uri="{FF2B5EF4-FFF2-40B4-BE49-F238E27FC236}">
                <a16:creationId xmlns:a16="http://schemas.microsoft.com/office/drawing/2014/main" id="{B18ED160-4279-F184-7F79-02A8F3AF285B}"/>
              </a:ext>
            </a:extLst>
          </p:cNvPr>
          <p:cNvSpPr txBox="1"/>
          <p:nvPr/>
        </p:nvSpPr>
        <p:spPr>
          <a:xfrm>
            <a:off x="7067550" y="428625"/>
            <a:ext cx="3590925" cy="707886"/>
          </a:xfrm>
          <a:prstGeom prst="rect">
            <a:avLst/>
          </a:prstGeom>
          <a:noFill/>
        </p:spPr>
        <p:txBody>
          <a:bodyPr wrap="square" rtlCol="0">
            <a:spAutoFit/>
          </a:bodyPr>
          <a:lstStyle/>
          <a:p>
            <a:r>
              <a:rPr lang="tr-TR" sz="4000" b="1" dirty="0">
                <a:solidFill>
                  <a:srgbClr val="FF0000"/>
                </a:solidFill>
                <a:effectLst>
                  <a:outerShdw blurRad="38100" dist="38100" dir="2700000" algn="tl">
                    <a:srgbClr val="000000">
                      <a:alpha val="43137"/>
                    </a:srgbClr>
                  </a:outerShdw>
                </a:effectLst>
              </a:rPr>
              <a:t>JURİ SİSTEMİ</a:t>
            </a:r>
          </a:p>
        </p:txBody>
      </p:sp>
      <p:sp>
        <p:nvSpPr>
          <p:cNvPr id="4" name="Metin kutusu 3">
            <a:extLst>
              <a:ext uri="{FF2B5EF4-FFF2-40B4-BE49-F238E27FC236}">
                <a16:creationId xmlns:a16="http://schemas.microsoft.com/office/drawing/2014/main" id="{20E6E243-AAFF-3A08-5567-71A26DFECBDF}"/>
              </a:ext>
            </a:extLst>
          </p:cNvPr>
          <p:cNvSpPr txBox="1"/>
          <p:nvPr/>
        </p:nvSpPr>
        <p:spPr>
          <a:xfrm>
            <a:off x="5857874" y="1495425"/>
            <a:ext cx="5960959" cy="4524315"/>
          </a:xfrm>
          <a:prstGeom prst="rect">
            <a:avLst/>
          </a:prstGeom>
          <a:noFill/>
        </p:spPr>
        <p:txBody>
          <a:bodyPr wrap="square" rtlCol="0">
            <a:spAutoFit/>
          </a:bodyPr>
          <a:lstStyle/>
          <a:p>
            <a:pPr marL="285750" indent="-285750">
              <a:buFont typeface="Arial" panose="020B0604020202020204" pitchFamily="34" charset="0"/>
              <a:buChar char="•"/>
            </a:pPr>
            <a:r>
              <a:rPr lang="tr-TR" sz="2400" dirty="0"/>
              <a:t>Bir günde </a:t>
            </a:r>
            <a:r>
              <a:rPr lang="tr-TR" sz="2400" b="1" dirty="0"/>
              <a:t>maksimum 15 </a:t>
            </a:r>
            <a:r>
              <a:rPr lang="tr-TR" sz="2400" dirty="0"/>
              <a:t>öğrenci değerlendirilebilmektedir. </a:t>
            </a:r>
            <a:r>
              <a:rPr lang="tr-TR" sz="2400" b="1" dirty="0"/>
              <a:t>80-90 kişilik </a:t>
            </a:r>
            <a:r>
              <a:rPr lang="tr-TR" sz="2400" dirty="0"/>
              <a:t>sınıflarda jüri sistemi çalışamamaktadır.</a:t>
            </a:r>
          </a:p>
          <a:p>
            <a:pPr marL="285750" indent="-285750">
              <a:buFont typeface="Arial" panose="020B0604020202020204" pitchFamily="34" charset="0"/>
              <a:buChar char="•"/>
            </a:pPr>
            <a:r>
              <a:rPr lang="tr-TR" sz="2400" dirty="0"/>
              <a:t>Sınav haftaları </a:t>
            </a:r>
            <a:r>
              <a:rPr lang="tr-TR" sz="2400" b="1" dirty="0"/>
              <a:t>tüm gün süre ile sınıf tahsis </a:t>
            </a:r>
            <a:r>
              <a:rPr lang="tr-TR" sz="2400" dirty="0"/>
              <a:t>edilememektedir.</a:t>
            </a:r>
          </a:p>
          <a:p>
            <a:pPr marL="285750" indent="-285750">
              <a:buFont typeface="Arial" panose="020B0604020202020204" pitchFamily="34" charset="0"/>
              <a:buChar char="•"/>
            </a:pPr>
            <a:r>
              <a:rPr lang="tr-TR" sz="2400" dirty="0"/>
              <a:t>Öğretim üyeleri birden fazla stüdyo dersinin jürisinde görev almak zorunda kalmaktadır.</a:t>
            </a:r>
          </a:p>
          <a:p>
            <a:pPr marL="285750" indent="-285750">
              <a:buFont typeface="Arial" panose="020B0604020202020204" pitchFamily="34" charset="0"/>
              <a:buChar char="•"/>
            </a:pPr>
            <a:r>
              <a:rPr lang="tr-TR" sz="2400" dirty="0"/>
              <a:t>Sistem iyi kurulamadığı için başka bölümlerden ve </a:t>
            </a:r>
            <a:r>
              <a:rPr lang="tr-TR" sz="2400" b="1" dirty="0"/>
              <a:t>profesyonellerden</a:t>
            </a:r>
            <a:r>
              <a:rPr lang="tr-TR" sz="2400" dirty="0"/>
              <a:t> jüri üyesi davet edilememektedir.</a:t>
            </a:r>
          </a:p>
          <a:p>
            <a:pPr marL="285750" indent="-285750">
              <a:buFont typeface="Arial" panose="020B0604020202020204" pitchFamily="34" charset="0"/>
              <a:buChar char="•"/>
            </a:pPr>
            <a:r>
              <a:rPr lang="tr-TR" sz="2400" dirty="0"/>
              <a:t>Çok sayıda pafta ve maketin notlamasını yapmak için bile mekan bulunamamaktadır.</a:t>
            </a:r>
          </a:p>
        </p:txBody>
      </p:sp>
      <p:pic>
        <p:nvPicPr>
          <p:cNvPr id="7" name="6 Resim" descr="IMG-20200802-WA0021-01.jpeg">
            <a:extLst>
              <a:ext uri="{FF2B5EF4-FFF2-40B4-BE49-F238E27FC236}">
                <a16:creationId xmlns:a16="http://schemas.microsoft.com/office/drawing/2014/main" id="{F052B8F4-BA89-0FED-3B01-17B8D92C2BE8}"/>
              </a:ext>
            </a:extLst>
          </p:cNvPr>
          <p:cNvPicPr>
            <a:picLocks noChangeAspect="1"/>
          </p:cNvPicPr>
          <p:nvPr/>
        </p:nvPicPr>
        <p:blipFill>
          <a:blip r:embed="rId3" cstate="print"/>
          <a:stretch>
            <a:fillRect/>
          </a:stretch>
        </p:blipFill>
        <p:spPr>
          <a:xfrm>
            <a:off x="571560" y="286445"/>
            <a:ext cx="4552891" cy="3397630"/>
          </a:xfrm>
          <a:prstGeom prst="rect">
            <a:avLst/>
          </a:prstGeom>
        </p:spPr>
      </p:pic>
    </p:spTree>
    <p:extLst>
      <p:ext uri="{BB962C8B-B14F-4D97-AF65-F5344CB8AC3E}">
        <p14:creationId xmlns:p14="http://schemas.microsoft.com/office/powerpoint/2010/main" val="40783710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13262" y="251462"/>
            <a:ext cx="4473633" cy="970509"/>
          </a:xfrm>
        </p:spPr>
        <p:txBody>
          <a:bodyPr/>
          <a:lstStyle/>
          <a:p>
            <a:r>
              <a:rPr lang="tr-TR" b="1" dirty="0">
                <a:solidFill>
                  <a:srgbClr val="FF0000"/>
                </a:solidFill>
              </a:rPr>
              <a:t>Saha çalışmaları</a:t>
            </a:r>
          </a:p>
        </p:txBody>
      </p:sp>
      <p:pic>
        <p:nvPicPr>
          <p:cNvPr id="4" name="Resim 3" descr="açık hava, kişi, bina, insanlar içeren bir resim&#10;&#10;Açıklama otomatik olarak oluşturuldu">
            <a:extLst>
              <a:ext uri="{FF2B5EF4-FFF2-40B4-BE49-F238E27FC236}">
                <a16:creationId xmlns:a16="http://schemas.microsoft.com/office/drawing/2014/main" id="{024E9D74-1B5C-4992-8A88-40A604FE05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172" y="2006277"/>
            <a:ext cx="6369916" cy="2845445"/>
          </a:xfrm>
          <a:prstGeom prst="rect">
            <a:avLst/>
          </a:prstGeom>
        </p:spPr>
      </p:pic>
      <p:pic>
        <p:nvPicPr>
          <p:cNvPr id="1026" name="Picture 2" descr="https://cdn.comu.edu.tr/cms/mtf.sbp/galeri/214-18122019.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1849" y="3332857"/>
            <a:ext cx="6059979" cy="34099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cdn.comu.edu.tr/cms/mtf.sbp/galeri/178-0110201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9220" y="115187"/>
            <a:ext cx="4652760" cy="3101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0713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5F28BC-BB14-4D02-286E-1C068146EB3A}"/>
            </a:ext>
          </a:extLst>
        </p:cNvPr>
        <p:cNvGrpSpPr/>
        <p:nvPr/>
      </p:nvGrpSpPr>
      <p:grpSpPr>
        <a:xfrm>
          <a:off x="0" y="0"/>
          <a:ext cx="0" cy="0"/>
          <a:chOff x="0" y="0"/>
          <a:chExt cx="0" cy="0"/>
        </a:xfrm>
      </p:grpSpPr>
      <p:pic>
        <p:nvPicPr>
          <p:cNvPr id="2" name="Resim 1" descr="iç mekan, tavan, oda, tablo içeren bir resim&#10;&#10;Açıklama otomatik olarak oluşturuldu">
            <a:extLst>
              <a:ext uri="{FF2B5EF4-FFF2-40B4-BE49-F238E27FC236}">
                <a16:creationId xmlns:a16="http://schemas.microsoft.com/office/drawing/2014/main" id="{6FDC7C32-8C99-8F58-6E6F-6A17C33D3E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0" y="3527671"/>
            <a:ext cx="5791200" cy="3257550"/>
          </a:xfrm>
          <a:prstGeom prst="rect">
            <a:avLst/>
          </a:prstGeom>
        </p:spPr>
      </p:pic>
      <p:pic>
        <p:nvPicPr>
          <p:cNvPr id="3074" name="Picture 2" descr="https://cdn.comu.edu.tr/cms/mtf.sbp/galeri/115-08012019.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5250" y="72779"/>
            <a:ext cx="5797379" cy="3270077"/>
          </a:xfrm>
          <a:prstGeom prst="rect">
            <a:avLst/>
          </a:prstGeom>
          <a:noFill/>
          <a:extLst>
            <a:ext uri="{909E8E84-426E-40DD-AFC4-6F175D3DCCD1}">
              <a14:hiddenFill xmlns:a14="http://schemas.microsoft.com/office/drawing/2010/main">
                <a:solidFill>
                  <a:srgbClr val="FFFFFF"/>
                </a:solidFill>
              </a14:hiddenFill>
            </a:ext>
          </a:extLst>
        </p:spPr>
      </p:pic>
      <p:pic>
        <p:nvPicPr>
          <p:cNvPr id="5" name="Resim 4" descr="kişi, insanlar, kadın, dik içeren bir resim&#10;&#10;Açıklama otomatik olarak oluşturuldu">
            <a:extLst>
              <a:ext uri="{FF2B5EF4-FFF2-40B4-BE49-F238E27FC236}">
                <a16:creationId xmlns:a16="http://schemas.microsoft.com/office/drawing/2014/main" id="{6CD82F84-8386-4C97-A5B1-FA5B6AD7CB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3575990"/>
            <a:ext cx="5619402" cy="3160912"/>
          </a:xfrm>
          <a:prstGeom prst="rect">
            <a:avLst/>
          </a:prstGeom>
        </p:spPr>
      </p:pic>
      <p:sp>
        <p:nvSpPr>
          <p:cNvPr id="4" name="2 İçerik Yer Tutucusu">
            <a:extLst>
              <a:ext uri="{FF2B5EF4-FFF2-40B4-BE49-F238E27FC236}">
                <a16:creationId xmlns:a16="http://schemas.microsoft.com/office/drawing/2014/main" id="{1F167053-B833-077F-5E85-6266B4ED898F}"/>
              </a:ext>
            </a:extLst>
          </p:cNvPr>
          <p:cNvSpPr txBox="1">
            <a:spLocks/>
          </p:cNvSpPr>
          <p:nvPr/>
        </p:nvSpPr>
        <p:spPr>
          <a:xfrm>
            <a:off x="6299373" y="1707817"/>
            <a:ext cx="5514626" cy="696686"/>
          </a:xfrm>
          <a:prstGeom prst="rect">
            <a:avLst/>
          </a:prstGeom>
        </p:spPr>
        <p:txBody>
          <a:bodyPr vert="horz" lIns="91440" tIns="45720" rIns="91440" bIns="45720" rtlCol="0" anchor="ctr">
            <a:noAutofit/>
          </a:bodyPr>
          <a:lstStyle/>
          <a:p>
            <a:pPr indent="0">
              <a:buNone/>
            </a:pPr>
            <a:r>
              <a:rPr lang="tr-TR" sz="3200" b="1" dirty="0">
                <a:solidFill>
                  <a:srgbClr val="FF0000"/>
                </a:solidFill>
                <a:effectLst>
                  <a:outerShdw blurRad="38100" dist="38100" dir="2700000" algn="tl">
                    <a:srgbClr val="000000">
                      <a:alpha val="43137"/>
                    </a:srgbClr>
                  </a:outerShdw>
                </a:effectLst>
              </a:rPr>
              <a:t>Sürekli ve geçici sergiler</a:t>
            </a:r>
            <a:endParaRPr kumimoji="0" lang="en-US" sz="3200" b="1" i="0" u="none" strike="noStrike"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mj-cs"/>
            </a:endParaRPr>
          </a:p>
        </p:txBody>
      </p:sp>
    </p:spTree>
    <p:extLst>
      <p:ext uri="{BB962C8B-B14F-4D97-AF65-F5344CB8AC3E}">
        <p14:creationId xmlns:p14="http://schemas.microsoft.com/office/powerpoint/2010/main" val="1425737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9837C-20C8-4195-A381-587D21454D94}"/>
            </a:ext>
          </a:extLst>
        </p:cNvPr>
        <p:cNvGrpSpPr/>
        <p:nvPr/>
      </p:nvGrpSpPr>
      <p:grpSpPr>
        <a:xfrm>
          <a:off x="0" y="0"/>
          <a:ext cx="0" cy="0"/>
          <a:chOff x="0" y="0"/>
          <a:chExt cx="0" cy="0"/>
        </a:xfrm>
      </p:grpSpPr>
      <p:sp>
        <p:nvSpPr>
          <p:cNvPr id="13" name="Rectangle 6">
            <a:extLst>
              <a:ext uri="{FF2B5EF4-FFF2-40B4-BE49-F238E27FC236}">
                <a16:creationId xmlns:a16="http://schemas.microsoft.com/office/drawing/2014/main" id="{D6C03F0B-4EC2-D311-02C2-905342C0E06C}"/>
              </a:ext>
            </a:extLst>
          </p:cNvPr>
          <p:cNvSpPr/>
          <p:nvPr/>
        </p:nvSpPr>
        <p:spPr>
          <a:xfrm>
            <a:off x="0" y="342689"/>
            <a:ext cx="12192000" cy="67335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24" name="Metin kutusu 23">
            <a:extLst>
              <a:ext uri="{FF2B5EF4-FFF2-40B4-BE49-F238E27FC236}">
                <a16:creationId xmlns:a16="http://schemas.microsoft.com/office/drawing/2014/main" id="{AAF58BA2-2102-A6E1-80F0-64E4F78C0D6A}"/>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8" name="Resim 7" descr="metin, ekran görüntüsü, yazı tipi, yazılım içeren bir resim&#10;&#10;Yapay zeka tarafından oluşturulmuş içerik yanlış olabilir.">
            <a:extLst>
              <a:ext uri="{FF2B5EF4-FFF2-40B4-BE49-F238E27FC236}">
                <a16:creationId xmlns:a16="http://schemas.microsoft.com/office/drawing/2014/main" id="{B7C04232-3050-47F8-C3C9-18A2BB41B8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410" y="-13"/>
            <a:ext cx="5143500" cy="6858000"/>
          </a:xfrm>
          <a:prstGeom prst="rect">
            <a:avLst/>
          </a:prstGeom>
        </p:spPr>
      </p:pic>
      <p:pic>
        <p:nvPicPr>
          <p:cNvPr id="4" name="Resim 3" descr="metin, ekran görüntüsü, yazı tipi, tasarım içeren bir resim&#10;&#10;Yapay zeka tarafından oluşturulmuş içerik yanlış olabilir.">
            <a:extLst>
              <a:ext uri="{FF2B5EF4-FFF2-40B4-BE49-F238E27FC236}">
                <a16:creationId xmlns:a16="http://schemas.microsoft.com/office/drawing/2014/main" id="{5EF794DC-5DAB-CCCA-2288-1692E446E0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0091" y="-13"/>
            <a:ext cx="5143500" cy="6858000"/>
          </a:xfrm>
          <a:prstGeom prst="rect">
            <a:avLst/>
          </a:prstGeom>
        </p:spPr>
      </p:pic>
    </p:spTree>
    <p:extLst>
      <p:ext uri="{BB962C8B-B14F-4D97-AF65-F5344CB8AC3E}">
        <p14:creationId xmlns:p14="http://schemas.microsoft.com/office/powerpoint/2010/main" val="3130974105"/>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2FD35-BF0B-55E5-2B99-7E5DCE4879FE}"/>
            </a:ext>
          </a:extLst>
        </p:cNvPr>
        <p:cNvGrpSpPr/>
        <p:nvPr/>
      </p:nvGrpSpPr>
      <p:grpSpPr>
        <a:xfrm>
          <a:off x="0" y="0"/>
          <a:ext cx="0" cy="0"/>
          <a:chOff x="0" y="0"/>
          <a:chExt cx="0" cy="0"/>
        </a:xfrm>
      </p:grpSpPr>
      <p:sp>
        <p:nvSpPr>
          <p:cNvPr id="20" name="Rectangle 6">
            <a:extLst>
              <a:ext uri="{FF2B5EF4-FFF2-40B4-BE49-F238E27FC236}">
                <a16:creationId xmlns:a16="http://schemas.microsoft.com/office/drawing/2014/main" id="{88B9AB1D-1803-3BA5-701A-C64942232F8C}"/>
              </a:ext>
            </a:extLst>
          </p:cNvPr>
          <p:cNvSpPr/>
          <p:nvPr/>
        </p:nvSpPr>
        <p:spPr>
          <a:xfrm>
            <a:off x="0" y="342689"/>
            <a:ext cx="12192000" cy="673354"/>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21" name="Metin kutusu 20">
            <a:extLst>
              <a:ext uri="{FF2B5EF4-FFF2-40B4-BE49-F238E27FC236}">
                <a16:creationId xmlns:a16="http://schemas.microsoft.com/office/drawing/2014/main" id="{D9FF9267-9363-8289-E93C-A97221A75801}"/>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2" name="Metin kutusu 21">
            <a:extLst>
              <a:ext uri="{FF2B5EF4-FFF2-40B4-BE49-F238E27FC236}">
                <a16:creationId xmlns:a16="http://schemas.microsoft.com/office/drawing/2014/main" id="{D7A25030-8A2D-3B6F-9CE6-6DE3B9E5726F}"/>
              </a:ext>
            </a:extLst>
          </p:cNvPr>
          <p:cNvSpPr txBox="1"/>
          <p:nvPr/>
        </p:nvSpPr>
        <p:spPr>
          <a:xfrm>
            <a:off x="3875988" y="504592"/>
            <a:ext cx="4883451" cy="400110"/>
          </a:xfrm>
          <a:prstGeom prst="rect">
            <a:avLst/>
          </a:prstGeom>
          <a:noFill/>
        </p:spPr>
        <p:txBody>
          <a:bodyPr wrap="square">
            <a:spAutoFit/>
          </a:bodyPr>
          <a:lstStyle/>
          <a:p>
            <a:pPr indent="361950"/>
            <a:r>
              <a:rPr lang="tr-TR" sz="2000" b="1" dirty="0">
                <a:solidFill>
                  <a:schemeClr val="bg1"/>
                </a:solidFill>
              </a:rPr>
              <a:t>Uluslararası İkili Erasmus Anlaşmalar</a:t>
            </a:r>
          </a:p>
        </p:txBody>
      </p:sp>
      <p:sp>
        <p:nvSpPr>
          <p:cNvPr id="51" name="Metin kutusu 50">
            <a:extLst>
              <a:ext uri="{FF2B5EF4-FFF2-40B4-BE49-F238E27FC236}">
                <a16:creationId xmlns:a16="http://schemas.microsoft.com/office/drawing/2014/main" id="{1A98AFA0-B9E5-331A-FA67-A1A55730E77B}"/>
              </a:ext>
            </a:extLst>
          </p:cNvPr>
          <p:cNvSpPr txBox="1"/>
          <p:nvPr/>
        </p:nvSpPr>
        <p:spPr>
          <a:xfrm>
            <a:off x="5269888" y="2670588"/>
            <a:ext cx="3027221" cy="584775"/>
          </a:xfrm>
          <a:prstGeom prst="rect">
            <a:avLst/>
          </a:prstGeom>
          <a:noFill/>
        </p:spPr>
        <p:txBody>
          <a:bodyPr wrap="square">
            <a:spAutoFit/>
          </a:bodyPr>
          <a:lstStyle/>
          <a:p>
            <a:pPr algn="ctr">
              <a:lnSpc>
                <a:spcPct val="100000"/>
              </a:lnSpc>
            </a:pPr>
            <a:r>
              <a:rPr lang="tr-TR" sz="1600" b="1" dirty="0"/>
              <a:t>2 - YUNANİSTAN</a:t>
            </a:r>
            <a:r>
              <a:rPr lang="tr-TR" sz="1600" dirty="0"/>
              <a:t> (2022-2027)</a:t>
            </a:r>
          </a:p>
          <a:p>
            <a:pPr algn="ctr">
              <a:lnSpc>
                <a:spcPct val="100000"/>
              </a:lnSpc>
            </a:pPr>
            <a:r>
              <a:rPr lang="tr-TR" sz="1600" dirty="0" err="1"/>
              <a:t>University</a:t>
            </a:r>
            <a:r>
              <a:rPr lang="tr-TR" sz="1600" dirty="0"/>
              <a:t> of </a:t>
            </a:r>
            <a:r>
              <a:rPr lang="tr-TR" sz="1600" dirty="0" err="1"/>
              <a:t>Thessaly</a:t>
            </a:r>
            <a:endParaRPr lang="tr-TR" sz="1600" dirty="0"/>
          </a:p>
        </p:txBody>
      </p:sp>
      <p:sp>
        <p:nvSpPr>
          <p:cNvPr id="52" name="Metin kutusu 51">
            <a:extLst>
              <a:ext uri="{FF2B5EF4-FFF2-40B4-BE49-F238E27FC236}">
                <a16:creationId xmlns:a16="http://schemas.microsoft.com/office/drawing/2014/main" id="{1A98AFA0-B9E5-331A-FA67-A1A55730E77B}"/>
              </a:ext>
            </a:extLst>
          </p:cNvPr>
          <p:cNvSpPr txBox="1"/>
          <p:nvPr/>
        </p:nvSpPr>
        <p:spPr>
          <a:xfrm>
            <a:off x="5193390" y="1764810"/>
            <a:ext cx="3180218" cy="584775"/>
          </a:xfrm>
          <a:prstGeom prst="rect">
            <a:avLst/>
          </a:prstGeom>
          <a:noFill/>
        </p:spPr>
        <p:txBody>
          <a:bodyPr wrap="square">
            <a:spAutoFit/>
          </a:bodyPr>
          <a:lstStyle/>
          <a:p>
            <a:pPr algn="ctr"/>
            <a:r>
              <a:rPr lang="tr-TR" sz="1600" b="1" dirty="0"/>
              <a:t>1 - YUNANİSTAN</a:t>
            </a:r>
            <a:r>
              <a:rPr lang="tr-TR" sz="1600" dirty="0"/>
              <a:t> (2022-2027)</a:t>
            </a:r>
          </a:p>
          <a:p>
            <a:pPr algn="ctr">
              <a:lnSpc>
                <a:spcPct val="100000"/>
              </a:lnSpc>
            </a:pPr>
            <a:r>
              <a:rPr lang="tr-TR" sz="1600" dirty="0" err="1"/>
              <a:t>University</a:t>
            </a:r>
            <a:r>
              <a:rPr lang="tr-TR" sz="1600" dirty="0"/>
              <a:t> of </a:t>
            </a:r>
            <a:r>
              <a:rPr lang="tr-TR" sz="1600" dirty="0" err="1"/>
              <a:t>Aegean</a:t>
            </a:r>
            <a:r>
              <a:rPr lang="tr-TR" sz="1600" dirty="0"/>
              <a:t> </a:t>
            </a:r>
          </a:p>
        </p:txBody>
      </p:sp>
      <p:sp>
        <p:nvSpPr>
          <p:cNvPr id="53" name="Metin kutusu 52">
            <a:extLst>
              <a:ext uri="{FF2B5EF4-FFF2-40B4-BE49-F238E27FC236}">
                <a16:creationId xmlns:a16="http://schemas.microsoft.com/office/drawing/2014/main" id="{1A98AFA0-B9E5-331A-FA67-A1A55730E77B}"/>
              </a:ext>
            </a:extLst>
          </p:cNvPr>
          <p:cNvSpPr txBox="1"/>
          <p:nvPr/>
        </p:nvSpPr>
        <p:spPr>
          <a:xfrm>
            <a:off x="4771166" y="3564596"/>
            <a:ext cx="3757794" cy="584775"/>
          </a:xfrm>
          <a:prstGeom prst="rect">
            <a:avLst/>
          </a:prstGeom>
          <a:noFill/>
        </p:spPr>
        <p:txBody>
          <a:bodyPr wrap="square">
            <a:spAutoFit/>
          </a:bodyPr>
          <a:lstStyle/>
          <a:p>
            <a:pPr algn="ctr">
              <a:lnSpc>
                <a:spcPct val="100000"/>
              </a:lnSpc>
            </a:pPr>
            <a:r>
              <a:rPr lang="tr-TR" sz="1600" b="1" dirty="0"/>
              <a:t>3 - POLONYA</a:t>
            </a:r>
            <a:r>
              <a:rPr lang="tr-TR" sz="1600" dirty="0"/>
              <a:t> (2024-2027)</a:t>
            </a:r>
          </a:p>
          <a:p>
            <a:pPr algn="ctr">
              <a:lnSpc>
                <a:spcPct val="100000"/>
              </a:lnSpc>
            </a:pPr>
            <a:r>
              <a:rPr lang="tr-TR" sz="1600" dirty="0" err="1"/>
              <a:t>Uniwersytet</a:t>
            </a:r>
            <a:r>
              <a:rPr lang="tr-TR" sz="1600" dirty="0"/>
              <a:t> </a:t>
            </a:r>
            <a:r>
              <a:rPr lang="tr-TR" sz="1600" dirty="0" err="1"/>
              <a:t>Przyrodniczy</a:t>
            </a:r>
            <a:r>
              <a:rPr lang="tr-TR" sz="1600" dirty="0"/>
              <a:t> </a:t>
            </a:r>
            <a:r>
              <a:rPr lang="tr-TR" sz="1600" dirty="0" err="1"/>
              <a:t>we</a:t>
            </a:r>
            <a:r>
              <a:rPr lang="tr-TR" sz="1600" dirty="0"/>
              <a:t> </a:t>
            </a:r>
            <a:r>
              <a:rPr lang="tr-TR" sz="1600" dirty="0" err="1"/>
              <a:t>Wroclawiu</a:t>
            </a:r>
            <a:endParaRPr lang="tr-TR" sz="1600" dirty="0"/>
          </a:p>
        </p:txBody>
      </p:sp>
      <p:sp>
        <p:nvSpPr>
          <p:cNvPr id="57" name="Freeform 25"/>
          <p:cNvSpPr>
            <a:spLocks noChangeArrowheads="1"/>
          </p:cNvSpPr>
          <p:nvPr/>
        </p:nvSpPr>
        <p:spPr bwMode="auto">
          <a:xfrm>
            <a:off x="856023" y="2139494"/>
            <a:ext cx="2305571" cy="2309137"/>
          </a:xfrm>
          <a:custGeom>
            <a:avLst/>
            <a:gdLst>
              <a:gd name="connsiteX0" fmla="*/ 2169503 w 4343040"/>
              <a:gd name="connsiteY0" fmla="*/ 323947 h 4349760"/>
              <a:gd name="connsiteX1" fmla="*/ 323946 w 4343040"/>
              <a:gd name="connsiteY1" fmla="*/ 2172864 h 4349760"/>
              <a:gd name="connsiteX2" fmla="*/ 2169503 w 4343040"/>
              <a:gd name="connsiteY2" fmla="*/ 4021781 h 4349760"/>
              <a:gd name="connsiteX3" fmla="*/ 4015060 w 4343040"/>
              <a:gd name="connsiteY3" fmla="*/ 2172864 h 4349760"/>
              <a:gd name="connsiteX4" fmla="*/ 2169503 w 4343040"/>
              <a:gd name="connsiteY4" fmla="*/ 323947 h 4349760"/>
              <a:gd name="connsiteX5" fmla="*/ 2171520 w 4343040"/>
              <a:gd name="connsiteY5" fmla="*/ 0 h 4349760"/>
              <a:gd name="connsiteX6" fmla="*/ 4343040 w 4343040"/>
              <a:gd name="connsiteY6" fmla="*/ 2174880 h 4349760"/>
              <a:gd name="connsiteX7" fmla="*/ 2171520 w 4343040"/>
              <a:gd name="connsiteY7" fmla="*/ 4349760 h 4349760"/>
              <a:gd name="connsiteX8" fmla="*/ 0 w 4343040"/>
              <a:gd name="connsiteY8" fmla="*/ 2174880 h 4349760"/>
              <a:gd name="connsiteX9" fmla="*/ 2171520 w 4343040"/>
              <a:gd name="connsiteY9" fmla="*/ 0 h 434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43040" h="4349760">
                <a:moveTo>
                  <a:pt x="2169503" y="323947"/>
                </a:moveTo>
                <a:cubicBezTo>
                  <a:pt x="1150230" y="323947"/>
                  <a:pt x="323946" y="1151735"/>
                  <a:pt x="323946" y="2172864"/>
                </a:cubicBezTo>
                <a:cubicBezTo>
                  <a:pt x="323946" y="3193993"/>
                  <a:pt x="1150230" y="4021781"/>
                  <a:pt x="2169503" y="4021781"/>
                </a:cubicBezTo>
                <a:cubicBezTo>
                  <a:pt x="3188776" y="4021781"/>
                  <a:pt x="4015060" y="3193993"/>
                  <a:pt x="4015060" y="2172864"/>
                </a:cubicBezTo>
                <a:cubicBezTo>
                  <a:pt x="4015060" y="1151735"/>
                  <a:pt x="3188776" y="323947"/>
                  <a:pt x="2169503" y="323947"/>
                </a:cubicBezTo>
                <a:close/>
                <a:moveTo>
                  <a:pt x="2171520" y="0"/>
                </a:moveTo>
                <a:cubicBezTo>
                  <a:pt x="3370817" y="0"/>
                  <a:pt x="4343040" y="973727"/>
                  <a:pt x="4343040" y="2174880"/>
                </a:cubicBezTo>
                <a:cubicBezTo>
                  <a:pt x="4343040" y="3376033"/>
                  <a:pt x="3370817" y="4349760"/>
                  <a:pt x="2171520" y="4349760"/>
                </a:cubicBezTo>
                <a:cubicBezTo>
                  <a:pt x="972223" y="4349760"/>
                  <a:pt x="0" y="3376033"/>
                  <a:pt x="0" y="2174880"/>
                </a:cubicBezTo>
                <a:cubicBezTo>
                  <a:pt x="0" y="973727"/>
                  <a:pt x="972223" y="0"/>
                  <a:pt x="2171520" y="0"/>
                </a:cubicBezTo>
                <a:close/>
              </a:path>
            </a:pathLst>
          </a:custGeom>
          <a:solidFill>
            <a:schemeClr val="accent6">
              <a:lumMod val="40000"/>
              <a:lumOff val="60000"/>
            </a:schemeClr>
          </a:solidFill>
          <a:ln w="14288" cap="flat">
            <a:noFill/>
            <a:prstDash val="solid"/>
            <a:miter lim="800000"/>
            <a:headEnd/>
            <a:tailEnd/>
          </a:ln>
        </p:spPr>
        <p:txBody>
          <a:bodyPr vert="horz" wrap="square" lIns="91440" tIns="45720" rIns="91440" bIns="45720" numCol="1" anchor="t" anchorCtr="0" compatLnSpc="1">
            <a:prstTxWarp prst="textNoShape">
              <a:avLst/>
            </a:prstTxWarp>
            <a:noAutofit/>
          </a:bodyPr>
          <a:lstStyle/>
          <a:p>
            <a:endParaRPr lang="en-US"/>
          </a:p>
        </p:txBody>
      </p:sp>
      <p:sp>
        <p:nvSpPr>
          <p:cNvPr id="58" name="Metin kutusu 57">
            <a:extLst>
              <a:ext uri="{FF2B5EF4-FFF2-40B4-BE49-F238E27FC236}">
                <a16:creationId xmlns:a16="http://schemas.microsoft.com/office/drawing/2014/main" id="{119396CB-376E-7E2A-53D7-32470E6ECDDE}"/>
              </a:ext>
            </a:extLst>
          </p:cNvPr>
          <p:cNvSpPr txBox="1"/>
          <p:nvPr/>
        </p:nvSpPr>
        <p:spPr>
          <a:xfrm>
            <a:off x="933572" y="2845037"/>
            <a:ext cx="2150472" cy="707886"/>
          </a:xfrm>
          <a:prstGeom prst="rect">
            <a:avLst/>
          </a:prstGeom>
          <a:noFill/>
        </p:spPr>
        <p:txBody>
          <a:bodyPr wrap="square">
            <a:spAutoFit/>
          </a:bodyPr>
          <a:lstStyle/>
          <a:p>
            <a:pPr algn="ctr"/>
            <a:r>
              <a:rPr lang="tr-TR" sz="2000" b="1" dirty="0">
                <a:ea typeface="Times New Roman" panose="02020603050405020304" pitchFamily="18" charset="0"/>
              </a:rPr>
              <a:t>Şehir ve Bölge Planlama Bölümü</a:t>
            </a:r>
          </a:p>
        </p:txBody>
      </p:sp>
      <p:sp>
        <p:nvSpPr>
          <p:cNvPr id="64" name="Metin kutusu 63">
            <a:extLst>
              <a:ext uri="{FF2B5EF4-FFF2-40B4-BE49-F238E27FC236}">
                <a16:creationId xmlns:a16="http://schemas.microsoft.com/office/drawing/2014/main" id="{1A98AFA0-B9E5-331A-FA67-A1A55730E77B}"/>
              </a:ext>
            </a:extLst>
          </p:cNvPr>
          <p:cNvSpPr txBox="1"/>
          <p:nvPr/>
        </p:nvSpPr>
        <p:spPr>
          <a:xfrm>
            <a:off x="4728690" y="5384513"/>
            <a:ext cx="4030749" cy="584775"/>
          </a:xfrm>
          <a:prstGeom prst="rect">
            <a:avLst/>
          </a:prstGeom>
          <a:noFill/>
        </p:spPr>
        <p:txBody>
          <a:bodyPr wrap="square">
            <a:spAutoFit/>
          </a:bodyPr>
          <a:lstStyle/>
          <a:p>
            <a:pPr algn="ctr">
              <a:lnSpc>
                <a:spcPct val="100000"/>
              </a:lnSpc>
            </a:pPr>
            <a:r>
              <a:rPr lang="tr-TR" sz="1600" b="1" dirty="0"/>
              <a:t>5</a:t>
            </a:r>
            <a:r>
              <a:rPr lang="tr-TR" sz="1600" dirty="0"/>
              <a:t> </a:t>
            </a:r>
            <a:r>
              <a:rPr lang="tr-TR" sz="1600" b="1" dirty="0"/>
              <a:t>-</a:t>
            </a:r>
            <a:r>
              <a:rPr lang="tr-TR" sz="1600" dirty="0"/>
              <a:t> </a:t>
            </a:r>
            <a:r>
              <a:rPr lang="tr-TR" sz="1600" b="1" dirty="0"/>
              <a:t>ROMANYA </a:t>
            </a:r>
            <a:r>
              <a:rPr lang="tr-TR" sz="1600" dirty="0"/>
              <a:t>(2025-2027)</a:t>
            </a:r>
          </a:p>
          <a:p>
            <a:pPr algn="ctr">
              <a:lnSpc>
                <a:spcPct val="100000"/>
              </a:lnSpc>
            </a:pPr>
            <a:r>
              <a:rPr lang="it-IT" sz="1600" dirty="0"/>
              <a:t>Universitatea Tehnica Gheorghe Asachi Din Iasi</a:t>
            </a:r>
          </a:p>
        </p:txBody>
      </p:sp>
      <p:sp>
        <p:nvSpPr>
          <p:cNvPr id="23" name="Metin kutusu 22">
            <a:extLst>
              <a:ext uri="{FF2B5EF4-FFF2-40B4-BE49-F238E27FC236}">
                <a16:creationId xmlns:a16="http://schemas.microsoft.com/office/drawing/2014/main" id="{1A98AFA0-B9E5-331A-FA67-A1A55730E77B}"/>
              </a:ext>
            </a:extLst>
          </p:cNvPr>
          <p:cNvSpPr txBox="1"/>
          <p:nvPr/>
        </p:nvSpPr>
        <p:spPr>
          <a:xfrm>
            <a:off x="5074477" y="4543356"/>
            <a:ext cx="3299129" cy="584775"/>
          </a:xfrm>
          <a:prstGeom prst="rect">
            <a:avLst/>
          </a:prstGeom>
          <a:noFill/>
        </p:spPr>
        <p:txBody>
          <a:bodyPr wrap="square">
            <a:spAutoFit/>
          </a:bodyPr>
          <a:lstStyle/>
          <a:p>
            <a:pPr algn="ctr">
              <a:lnSpc>
                <a:spcPct val="100000"/>
              </a:lnSpc>
            </a:pPr>
            <a:r>
              <a:rPr lang="tr-TR" sz="1600" b="1" dirty="0"/>
              <a:t>4</a:t>
            </a:r>
            <a:r>
              <a:rPr lang="tr-TR" sz="1600" dirty="0"/>
              <a:t> </a:t>
            </a:r>
            <a:r>
              <a:rPr lang="tr-TR" sz="1600" b="1" dirty="0"/>
              <a:t>-</a:t>
            </a:r>
            <a:r>
              <a:rPr lang="tr-TR" sz="1600" dirty="0"/>
              <a:t> </a:t>
            </a:r>
            <a:r>
              <a:rPr lang="tr-TR" sz="1600" b="1" dirty="0"/>
              <a:t>SIRBİSTAN </a:t>
            </a:r>
            <a:r>
              <a:rPr lang="tr-TR" sz="1600" dirty="0"/>
              <a:t>(2025-2027)</a:t>
            </a:r>
          </a:p>
          <a:p>
            <a:pPr algn="ctr">
              <a:lnSpc>
                <a:spcPct val="100000"/>
              </a:lnSpc>
            </a:pPr>
            <a:r>
              <a:rPr lang="tr-TR" sz="1600" dirty="0" err="1"/>
              <a:t>University</a:t>
            </a:r>
            <a:r>
              <a:rPr lang="tr-TR" sz="1600" dirty="0"/>
              <a:t> of </a:t>
            </a:r>
            <a:r>
              <a:rPr lang="tr-TR" sz="1600" dirty="0" err="1"/>
              <a:t>Niš</a:t>
            </a:r>
            <a:endParaRPr lang="tr-TR" sz="1600" dirty="0"/>
          </a:p>
        </p:txBody>
      </p:sp>
    </p:spTree>
    <p:extLst>
      <p:ext uri="{BB962C8B-B14F-4D97-AF65-F5344CB8AC3E}">
        <p14:creationId xmlns:p14="http://schemas.microsoft.com/office/powerpoint/2010/main" val="2964366698"/>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ppt_x"/>
                                          </p:val>
                                        </p:tav>
                                        <p:tav tm="100000">
                                          <p:val>
                                            <p:strVal val="#ppt_x"/>
                                          </p:val>
                                        </p:tav>
                                      </p:tavLst>
                                    </p:anim>
                                    <p:anim calcmode="lin" valueType="num">
                                      <p:cBhvr additive="base">
                                        <p:cTn id="8" dur="500" fill="hold"/>
                                        <p:tgtEl>
                                          <p:spTgt spid="5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additive="base">
                                        <p:cTn id="12" dur="500" fill="hold"/>
                                        <p:tgtEl>
                                          <p:spTgt spid="51"/>
                                        </p:tgtEl>
                                        <p:attrNameLst>
                                          <p:attrName>ppt_x</p:attrName>
                                        </p:attrNameLst>
                                      </p:cBhvr>
                                      <p:tavLst>
                                        <p:tav tm="0">
                                          <p:val>
                                            <p:strVal val="#ppt_x"/>
                                          </p:val>
                                        </p:tav>
                                        <p:tav tm="100000">
                                          <p:val>
                                            <p:strVal val="#ppt_x"/>
                                          </p:val>
                                        </p:tav>
                                      </p:tavLst>
                                    </p:anim>
                                    <p:anim calcmode="lin" valueType="num">
                                      <p:cBhvr additive="base">
                                        <p:cTn id="13" dur="500" fill="hold"/>
                                        <p:tgtEl>
                                          <p:spTgt spid="5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anim calcmode="lin" valueType="num">
                                      <p:cBhvr additive="base">
                                        <p:cTn id="17" dur="500" fill="hold"/>
                                        <p:tgtEl>
                                          <p:spTgt spid="53"/>
                                        </p:tgtEl>
                                        <p:attrNameLst>
                                          <p:attrName>ppt_x</p:attrName>
                                        </p:attrNameLst>
                                      </p:cBhvr>
                                      <p:tavLst>
                                        <p:tav tm="0">
                                          <p:val>
                                            <p:strVal val="#ppt_x"/>
                                          </p:val>
                                        </p:tav>
                                        <p:tav tm="100000">
                                          <p:val>
                                            <p:strVal val="#ppt_x"/>
                                          </p:val>
                                        </p:tav>
                                      </p:tavLst>
                                    </p:anim>
                                    <p:anim calcmode="lin" valueType="num">
                                      <p:cBhvr additive="base">
                                        <p:cTn id="18" dur="500" fill="hold"/>
                                        <p:tgtEl>
                                          <p:spTgt spid="5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fill="hold"/>
                                        <p:tgtEl>
                                          <p:spTgt spid="23"/>
                                        </p:tgtEl>
                                        <p:attrNameLst>
                                          <p:attrName>ppt_x</p:attrName>
                                        </p:attrNameLst>
                                      </p:cBhvr>
                                      <p:tavLst>
                                        <p:tav tm="0">
                                          <p:val>
                                            <p:strVal val="#ppt_x"/>
                                          </p:val>
                                        </p:tav>
                                        <p:tav tm="100000">
                                          <p:val>
                                            <p:strVal val="#ppt_x"/>
                                          </p:val>
                                        </p:tav>
                                      </p:tavLst>
                                    </p:anim>
                                    <p:anim calcmode="lin" valueType="num">
                                      <p:cBhvr additive="base">
                                        <p:cTn id="23" dur="500" fill="hold"/>
                                        <p:tgtEl>
                                          <p:spTgt spid="23"/>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64"/>
                                        </p:tgtEl>
                                        <p:attrNameLst>
                                          <p:attrName>style.visibility</p:attrName>
                                        </p:attrNameLst>
                                      </p:cBhvr>
                                      <p:to>
                                        <p:strVal val="visible"/>
                                      </p:to>
                                    </p:set>
                                    <p:anim calcmode="lin" valueType="num">
                                      <p:cBhvr additive="base">
                                        <p:cTn id="27" dur="500" fill="hold"/>
                                        <p:tgtEl>
                                          <p:spTgt spid="64"/>
                                        </p:tgtEl>
                                        <p:attrNameLst>
                                          <p:attrName>ppt_x</p:attrName>
                                        </p:attrNameLst>
                                      </p:cBhvr>
                                      <p:tavLst>
                                        <p:tav tm="0">
                                          <p:val>
                                            <p:strVal val="#ppt_x"/>
                                          </p:val>
                                        </p:tav>
                                        <p:tav tm="100000">
                                          <p:val>
                                            <p:strVal val="#ppt_x"/>
                                          </p:val>
                                        </p:tav>
                                      </p:tavLst>
                                    </p:anim>
                                    <p:anim calcmode="lin" valueType="num">
                                      <p:cBhvr additive="base">
                                        <p:cTn id="28"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P spid="64"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F2B10-8DCF-D66E-992E-25579F79417A}"/>
            </a:ext>
          </a:extLst>
        </p:cNvPr>
        <p:cNvGrpSpPr/>
        <p:nvPr/>
      </p:nvGrpSpPr>
      <p:grpSpPr>
        <a:xfrm>
          <a:off x="0" y="0"/>
          <a:ext cx="0" cy="0"/>
          <a:chOff x="0" y="0"/>
          <a:chExt cx="0" cy="0"/>
        </a:xfrm>
      </p:grpSpPr>
      <p:sp>
        <p:nvSpPr>
          <p:cNvPr id="13" name="Rectangle 6">
            <a:extLst>
              <a:ext uri="{FF2B5EF4-FFF2-40B4-BE49-F238E27FC236}">
                <a16:creationId xmlns:a16="http://schemas.microsoft.com/office/drawing/2014/main" id="{D167B390-1E81-CF39-F7C9-CA7269063E37}"/>
              </a:ext>
            </a:extLst>
          </p:cNvPr>
          <p:cNvSpPr/>
          <p:nvPr/>
        </p:nvSpPr>
        <p:spPr>
          <a:xfrm>
            <a:off x="0" y="342689"/>
            <a:ext cx="12192000" cy="67335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15" name="Metin kutusu 14">
            <a:extLst>
              <a:ext uri="{FF2B5EF4-FFF2-40B4-BE49-F238E27FC236}">
                <a16:creationId xmlns:a16="http://schemas.microsoft.com/office/drawing/2014/main" id="{A691ABE2-399E-10D1-D378-F59498148DFE}"/>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7" name="Metin kutusu 16">
            <a:extLst>
              <a:ext uri="{FF2B5EF4-FFF2-40B4-BE49-F238E27FC236}">
                <a16:creationId xmlns:a16="http://schemas.microsoft.com/office/drawing/2014/main" id="{2E3F8C75-FC55-269A-31DE-8E571CC7F1E0}"/>
              </a:ext>
            </a:extLst>
          </p:cNvPr>
          <p:cNvSpPr txBox="1"/>
          <p:nvPr/>
        </p:nvSpPr>
        <p:spPr>
          <a:xfrm>
            <a:off x="4146839" y="507190"/>
            <a:ext cx="3898316" cy="400110"/>
          </a:xfrm>
          <a:prstGeom prst="rect">
            <a:avLst/>
          </a:prstGeom>
          <a:noFill/>
        </p:spPr>
        <p:txBody>
          <a:bodyPr wrap="square">
            <a:spAutoFit/>
          </a:bodyPr>
          <a:lstStyle/>
          <a:p>
            <a:pPr indent="361950"/>
            <a:r>
              <a:rPr lang="tr-TR" sz="2000" b="1" dirty="0">
                <a:solidFill>
                  <a:schemeClr val="bg1"/>
                </a:solidFill>
              </a:rPr>
              <a:t>İşletmede Mesleki Eğitim (İME)</a:t>
            </a:r>
          </a:p>
        </p:txBody>
      </p:sp>
      <p:sp>
        <p:nvSpPr>
          <p:cNvPr id="2" name="Metin kutusu 1">
            <a:extLst>
              <a:ext uri="{FF2B5EF4-FFF2-40B4-BE49-F238E27FC236}">
                <a16:creationId xmlns:a16="http://schemas.microsoft.com/office/drawing/2014/main" id="{2FDA41FC-EAE4-D215-F801-FA3AC7923C38}"/>
              </a:ext>
            </a:extLst>
          </p:cNvPr>
          <p:cNvSpPr txBox="1"/>
          <p:nvPr/>
        </p:nvSpPr>
        <p:spPr>
          <a:xfrm>
            <a:off x="2926224" y="1640793"/>
            <a:ext cx="6956276" cy="4154984"/>
          </a:xfrm>
          <a:prstGeom prst="rect">
            <a:avLst/>
          </a:prstGeom>
          <a:noFill/>
        </p:spPr>
        <p:txBody>
          <a:bodyPr wrap="square" rtlCol="0">
            <a:spAutoFit/>
          </a:bodyPr>
          <a:lstStyle/>
          <a:p>
            <a:r>
              <a:rPr lang="tr-TR" sz="2400" dirty="0"/>
              <a:t>Başarılı öğrenciler, istedikleri takdirde son dönemlerini (8.yarıyıl) bir kamu kurumunda ya da nitelikli bir özel planlama bürosunda staj yaparak tamamlayabilirler. </a:t>
            </a:r>
          </a:p>
          <a:p>
            <a:endParaRPr lang="tr-TR" sz="2400" dirty="0"/>
          </a:p>
          <a:p>
            <a:r>
              <a:rPr lang="tr-TR" sz="2400" dirty="0"/>
              <a:t>Bölüm ile iş yeri arasında düzenlenen protokol ile stajın verimliliği sürekli olarak kontrol edilmekte, öğrencinin iş yaşamına adaptasyonu ve uygulama deneyimi sağlanmaya çalışılmaktadır.  </a:t>
            </a:r>
          </a:p>
          <a:p>
            <a:endParaRPr lang="tr-TR" sz="2400" dirty="0"/>
          </a:p>
          <a:p>
            <a:r>
              <a:rPr lang="tr-TR" sz="2400" dirty="0"/>
              <a:t>40 Şehir ve Bölge Planlama Bölümü içinde İME Programı uygulayan ikinci bölümüz.</a:t>
            </a:r>
          </a:p>
        </p:txBody>
      </p:sp>
    </p:spTree>
    <p:extLst>
      <p:ext uri="{BB962C8B-B14F-4D97-AF65-F5344CB8AC3E}">
        <p14:creationId xmlns:p14="http://schemas.microsoft.com/office/powerpoint/2010/main" val="425109937"/>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B59B6-8355-F817-A4E5-1ECBC7DC526F}"/>
            </a:ext>
          </a:extLst>
        </p:cNvPr>
        <p:cNvGrpSpPr/>
        <p:nvPr/>
      </p:nvGrpSpPr>
      <p:grpSpPr>
        <a:xfrm>
          <a:off x="0" y="0"/>
          <a:ext cx="0" cy="0"/>
          <a:chOff x="0" y="0"/>
          <a:chExt cx="0" cy="0"/>
        </a:xfrm>
      </p:grpSpPr>
      <p:sp>
        <p:nvSpPr>
          <p:cNvPr id="13" name="Rectangle 6">
            <a:extLst>
              <a:ext uri="{FF2B5EF4-FFF2-40B4-BE49-F238E27FC236}">
                <a16:creationId xmlns:a16="http://schemas.microsoft.com/office/drawing/2014/main" id="{23BBA26B-E796-32FE-5112-501160741335}"/>
              </a:ext>
            </a:extLst>
          </p:cNvPr>
          <p:cNvSpPr/>
          <p:nvPr/>
        </p:nvSpPr>
        <p:spPr>
          <a:xfrm>
            <a:off x="0" y="342689"/>
            <a:ext cx="12192000" cy="67335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15" name="Metin kutusu 14">
            <a:extLst>
              <a:ext uri="{FF2B5EF4-FFF2-40B4-BE49-F238E27FC236}">
                <a16:creationId xmlns:a16="http://schemas.microsoft.com/office/drawing/2014/main" id="{7E109752-83F5-7A02-55FC-74EA865CF90D}"/>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7" name="Metin kutusu 16">
            <a:extLst>
              <a:ext uri="{FF2B5EF4-FFF2-40B4-BE49-F238E27FC236}">
                <a16:creationId xmlns:a16="http://schemas.microsoft.com/office/drawing/2014/main" id="{651B4C06-F724-C4E0-4688-FFF966EEC306}"/>
              </a:ext>
            </a:extLst>
          </p:cNvPr>
          <p:cNvSpPr txBox="1"/>
          <p:nvPr/>
        </p:nvSpPr>
        <p:spPr>
          <a:xfrm>
            <a:off x="4146839" y="507190"/>
            <a:ext cx="3898316" cy="400110"/>
          </a:xfrm>
          <a:prstGeom prst="rect">
            <a:avLst/>
          </a:prstGeom>
          <a:noFill/>
        </p:spPr>
        <p:txBody>
          <a:bodyPr wrap="square">
            <a:spAutoFit/>
          </a:bodyPr>
          <a:lstStyle/>
          <a:p>
            <a:pPr indent="361950"/>
            <a:r>
              <a:rPr lang="tr-TR" sz="2000" b="1" dirty="0" err="1">
                <a:solidFill>
                  <a:schemeClr val="bg1"/>
                </a:solidFill>
              </a:rPr>
              <a:t>Yandal</a:t>
            </a:r>
            <a:r>
              <a:rPr lang="tr-TR" sz="2000" b="1" dirty="0">
                <a:solidFill>
                  <a:schemeClr val="bg1"/>
                </a:solidFill>
              </a:rPr>
              <a:t> Uygulamaları</a:t>
            </a:r>
          </a:p>
        </p:txBody>
      </p:sp>
      <p:sp>
        <p:nvSpPr>
          <p:cNvPr id="2" name="Metin kutusu 1">
            <a:extLst>
              <a:ext uri="{FF2B5EF4-FFF2-40B4-BE49-F238E27FC236}">
                <a16:creationId xmlns:a16="http://schemas.microsoft.com/office/drawing/2014/main" id="{72A07174-38A6-AE7D-7F3D-B1CC5E2CE138}"/>
              </a:ext>
            </a:extLst>
          </p:cNvPr>
          <p:cNvSpPr txBox="1"/>
          <p:nvPr/>
        </p:nvSpPr>
        <p:spPr>
          <a:xfrm>
            <a:off x="2900587" y="2274838"/>
            <a:ext cx="6956276" cy="2308324"/>
          </a:xfrm>
          <a:prstGeom prst="rect">
            <a:avLst/>
          </a:prstGeom>
          <a:noFill/>
        </p:spPr>
        <p:txBody>
          <a:bodyPr wrap="square" rtlCol="0">
            <a:spAutoFit/>
          </a:bodyPr>
          <a:lstStyle/>
          <a:p>
            <a:r>
              <a:rPr lang="tr-TR" sz="2400" dirty="0"/>
              <a:t>Başarılı öğrenciler, istedikleri takdirde 2. veya 3. sınıflarında Harita Mühendisliği Bölümünde </a:t>
            </a:r>
            <a:r>
              <a:rPr lang="tr-TR" sz="2400" dirty="0" err="1"/>
              <a:t>yandal</a:t>
            </a:r>
            <a:r>
              <a:rPr lang="tr-TR" sz="2400" dirty="0"/>
              <a:t> yapabilmektedirler. </a:t>
            </a:r>
          </a:p>
          <a:p>
            <a:endParaRPr lang="tr-TR" sz="2400" dirty="0"/>
          </a:p>
          <a:p>
            <a:r>
              <a:rPr lang="tr-TR" sz="2400" dirty="0"/>
              <a:t>Programı başarıyla tamamlayan öğrenciye «sertifika» verilmektedir.   </a:t>
            </a:r>
          </a:p>
        </p:txBody>
      </p:sp>
    </p:spTree>
    <p:extLst>
      <p:ext uri="{BB962C8B-B14F-4D97-AF65-F5344CB8AC3E}">
        <p14:creationId xmlns:p14="http://schemas.microsoft.com/office/powerpoint/2010/main" val="1012942702"/>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05B95-DB83-CF46-7A94-5548C310142F}"/>
            </a:ext>
          </a:extLst>
        </p:cNvPr>
        <p:cNvGrpSpPr/>
        <p:nvPr/>
      </p:nvGrpSpPr>
      <p:grpSpPr>
        <a:xfrm>
          <a:off x="0" y="0"/>
          <a:ext cx="0" cy="0"/>
          <a:chOff x="0" y="0"/>
          <a:chExt cx="0" cy="0"/>
        </a:xfrm>
      </p:grpSpPr>
      <p:sp>
        <p:nvSpPr>
          <p:cNvPr id="13" name="Rectangle 6">
            <a:extLst>
              <a:ext uri="{FF2B5EF4-FFF2-40B4-BE49-F238E27FC236}">
                <a16:creationId xmlns:a16="http://schemas.microsoft.com/office/drawing/2014/main" id="{4878FFBF-50E6-B2C0-5F5A-FD3C759886C3}"/>
              </a:ext>
            </a:extLst>
          </p:cNvPr>
          <p:cNvSpPr/>
          <p:nvPr/>
        </p:nvSpPr>
        <p:spPr>
          <a:xfrm>
            <a:off x="0" y="342689"/>
            <a:ext cx="12192000" cy="67335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66" name="Metin kutusu 65">
            <a:extLst>
              <a:ext uri="{FF2B5EF4-FFF2-40B4-BE49-F238E27FC236}">
                <a16:creationId xmlns:a16="http://schemas.microsoft.com/office/drawing/2014/main" id="{CDCEAC46-107F-D5AE-413C-17FDE3347F11}"/>
              </a:ext>
            </a:extLst>
          </p:cNvPr>
          <p:cNvSpPr txBox="1"/>
          <p:nvPr/>
        </p:nvSpPr>
        <p:spPr>
          <a:xfrm>
            <a:off x="1241946" y="1269242"/>
            <a:ext cx="10558818" cy="1477328"/>
          </a:xfrm>
          <a:prstGeom prst="rect">
            <a:avLst/>
          </a:prstGeom>
          <a:noFill/>
        </p:spPr>
        <p:txBody>
          <a:bodyPr wrap="square">
            <a:spAutoFit/>
          </a:bodyPr>
          <a:lstStyle/>
          <a:p>
            <a:r>
              <a:rPr lang="tr-TR" b="1" dirty="0"/>
              <a:t>Şehir ve Bölge Planlama Bölümü</a:t>
            </a:r>
          </a:p>
          <a:p>
            <a:pPr algn="just">
              <a:lnSpc>
                <a:spcPct val="100000"/>
              </a:lnSpc>
            </a:pPr>
            <a:endParaRPr lang="tr-TR" b="1" dirty="0"/>
          </a:p>
          <a:p>
            <a:pPr algn="just">
              <a:lnSpc>
                <a:spcPct val="100000"/>
              </a:lnSpc>
            </a:pPr>
            <a:r>
              <a:rPr lang="tr-TR" dirty="0"/>
              <a:t>Geniş bir uygulama alanına sahip Şehir ve Bölge Planlama ülkemizde imar mevzuatı tarafından da güvence altına alınmış bir meslektir. İmza yetkisi ile mezun olunmaktadır. </a:t>
            </a:r>
          </a:p>
          <a:p>
            <a:pPr algn="just">
              <a:lnSpc>
                <a:spcPct val="100000"/>
              </a:lnSpc>
            </a:pPr>
            <a:endParaRPr lang="tr-TR" dirty="0"/>
          </a:p>
        </p:txBody>
      </p:sp>
      <p:sp>
        <p:nvSpPr>
          <p:cNvPr id="70" name="Metin kutusu 69">
            <a:extLst>
              <a:ext uri="{FF2B5EF4-FFF2-40B4-BE49-F238E27FC236}">
                <a16:creationId xmlns:a16="http://schemas.microsoft.com/office/drawing/2014/main" id="{D9FF9267-9363-8289-E93C-A97221A75801}"/>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grpSp>
        <p:nvGrpSpPr>
          <p:cNvPr id="10" name="Group 23">
            <a:extLst>
              <a:ext uri="{FF2B5EF4-FFF2-40B4-BE49-F238E27FC236}">
                <a16:creationId xmlns:a16="http://schemas.microsoft.com/office/drawing/2014/main" id="{FD91DD7E-A8DC-4A93-8BA0-6257D9726FEF}"/>
              </a:ext>
            </a:extLst>
          </p:cNvPr>
          <p:cNvGrpSpPr/>
          <p:nvPr/>
        </p:nvGrpSpPr>
        <p:grpSpPr>
          <a:xfrm>
            <a:off x="192398" y="1446832"/>
            <a:ext cx="858746" cy="858744"/>
            <a:chOff x="912987" y="3985306"/>
            <a:chExt cx="1332461" cy="1332461"/>
          </a:xfrm>
        </p:grpSpPr>
        <p:sp>
          <p:nvSpPr>
            <p:cNvPr id="11" name="Oval 10">
              <a:extLst>
                <a:ext uri="{FF2B5EF4-FFF2-40B4-BE49-F238E27FC236}">
                  <a16:creationId xmlns:a16="http://schemas.microsoft.com/office/drawing/2014/main" id="{5737EB05-FEB5-4321-9087-ED7CCB363653}"/>
                </a:ext>
              </a:extLst>
            </p:cNvPr>
            <p:cNvSpPr/>
            <p:nvPr/>
          </p:nvSpPr>
          <p:spPr>
            <a:xfrm>
              <a:off x="912987" y="3985306"/>
              <a:ext cx="1332461" cy="1332461"/>
            </a:xfrm>
            <a:prstGeom prst="ellipse">
              <a:avLst/>
            </a:prstGeom>
            <a:solidFill>
              <a:schemeClr val="accent1">
                <a:lumMod val="25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76" dirty="0">
                <a:solidFill>
                  <a:schemeClr val="bg1"/>
                </a:solidFill>
                <a:latin typeface="Montserrat Light" panose="00000400000000000000" pitchFamily="50" charset="0"/>
              </a:endParaRPr>
            </a:p>
          </p:txBody>
        </p:sp>
        <p:sp>
          <p:nvSpPr>
            <p:cNvPr id="12" name="Oval 11">
              <a:extLst>
                <a:ext uri="{FF2B5EF4-FFF2-40B4-BE49-F238E27FC236}">
                  <a16:creationId xmlns:a16="http://schemas.microsoft.com/office/drawing/2014/main" id="{6092CC0C-B9EB-4719-A439-F13943E9C9E5}"/>
                </a:ext>
              </a:extLst>
            </p:cNvPr>
            <p:cNvSpPr/>
            <p:nvPr/>
          </p:nvSpPr>
          <p:spPr>
            <a:xfrm>
              <a:off x="1008481" y="4080800"/>
              <a:ext cx="1141474" cy="1141474"/>
            </a:xfrm>
            <a:prstGeom prst="ellipse">
              <a:avLst/>
            </a:prstGeom>
            <a:solidFill>
              <a:schemeClr val="accent1">
                <a:lumMod val="50000"/>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76" dirty="0">
                <a:solidFill>
                  <a:schemeClr val="bg1"/>
                </a:solidFill>
                <a:latin typeface="Montserrat Light" panose="00000400000000000000" pitchFamily="50" charset="0"/>
              </a:endParaRPr>
            </a:p>
          </p:txBody>
        </p:sp>
        <p:sp>
          <p:nvSpPr>
            <p:cNvPr id="15" name="Oval 14">
              <a:extLst>
                <a:ext uri="{FF2B5EF4-FFF2-40B4-BE49-F238E27FC236}">
                  <a16:creationId xmlns:a16="http://schemas.microsoft.com/office/drawing/2014/main" id="{37A3FFB5-8075-42E1-9551-77131623B182}"/>
                </a:ext>
              </a:extLst>
            </p:cNvPr>
            <p:cNvSpPr/>
            <p:nvPr/>
          </p:nvSpPr>
          <p:spPr>
            <a:xfrm>
              <a:off x="1108900" y="4181219"/>
              <a:ext cx="940635" cy="940635"/>
            </a:xfrm>
            <a:prstGeom prst="ellipse">
              <a:avLst/>
            </a:prstGeom>
            <a:solidFill>
              <a:schemeClr val="accent3">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dirty="0">
                <a:solidFill>
                  <a:schemeClr val="bg1"/>
                </a:solidFill>
                <a:latin typeface="Montserrat SemiBold" panose="00000700000000000000" pitchFamily="2" charset="0"/>
              </a:endParaRPr>
            </a:p>
          </p:txBody>
        </p:sp>
      </p:grpSp>
      <p:sp>
        <p:nvSpPr>
          <p:cNvPr id="16" name="Metin kutusu 15">
            <a:extLst>
              <a:ext uri="{FF2B5EF4-FFF2-40B4-BE49-F238E27FC236}">
                <a16:creationId xmlns:a16="http://schemas.microsoft.com/office/drawing/2014/main" id="{A23683C0-7F43-E7BD-BE64-621155C1F703}"/>
              </a:ext>
            </a:extLst>
          </p:cNvPr>
          <p:cNvSpPr txBox="1"/>
          <p:nvPr/>
        </p:nvSpPr>
        <p:spPr>
          <a:xfrm>
            <a:off x="4690619" y="479311"/>
            <a:ext cx="2810762" cy="400110"/>
          </a:xfrm>
          <a:prstGeom prst="rect">
            <a:avLst/>
          </a:prstGeom>
          <a:noFill/>
        </p:spPr>
        <p:txBody>
          <a:bodyPr wrap="square">
            <a:spAutoFit/>
          </a:bodyPr>
          <a:lstStyle/>
          <a:p>
            <a:pPr indent="361950"/>
            <a:r>
              <a:rPr lang="tr-TR" sz="2000" b="1" dirty="0">
                <a:solidFill>
                  <a:schemeClr val="bg1"/>
                </a:solidFill>
              </a:rPr>
              <a:t>İstihdam Olanakları</a:t>
            </a:r>
          </a:p>
        </p:txBody>
      </p:sp>
      <p:sp>
        <p:nvSpPr>
          <p:cNvPr id="2" name="Metin kutusu 1">
            <a:extLst>
              <a:ext uri="{FF2B5EF4-FFF2-40B4-BE49-F238E27FC236}">
                <a16:creationId xmlns:a16="http://schemas.microsoft.com/office/drawing/2014/main" id="{B0CDDCDE-087D-9394-6A73-1911CDCE252D}"/>
              </a:ext>
            </a:extLst>
          </p:cNvPr>
          <p:cNvSpPr txBox="1"/>
          <p:nvPr/>
        </p:nvSpPr>
        <p:spPr>
          <a:xfrm>
            <a:off x="1051144" y="2798225"/>
            <a:ext cx="3230311" cy="3416320"/>
          </a:xfrm>
          <a:prstGeom prst="rect">
            <a:avLst/>
          </a:prstGeom>
          <a:noFill/>
        </p:spPr>
        <p:txBody>
          <a:bodyPr wrap="square" rtlCol="0">
            <a:spAutoFit/>
          </a:bodyPr>
          <a:lstStyle/>
          <a:p>
            <a:r>
              <a:rPr lang="tr-TR" b="1" dirty="0"/>
              <a:t>Kamu</a:t>
            </a:r>
            <a:r>
              <a:rPr lang="tr-TR" dirty="0"/>
              <a:t>; </a:t>
            </a:r>
          </a:p>
          <a:p>
            <a:pPr marL="285750" indent="-285750">
              <a:buFont typeface="Arial" panose="020B0604020202020204" pitchFamily="34" charset="0"/>
              <a:buChar char="•"/>
            </a:pPr>
            <a:r>
              <a:rPr lang="tr-TR" dirty="0"/>
              <a:t>Belediyeler, </a:t>
            </a:r>
          </a:p>
          <a:p>
            <a:pPr marL="285750" indent="-285750">
              <a:buFont typeface="Arial" panose="020B0604020202020204" pitchFamily="34" charset="0"/>
              <a:buChar char="•"/>
            </a:pPr>
            <a:r>
              <a:rPr lang="tr-TR" dirty="0"/>
              <a:t>İl Özel İdareleri, </a:t>
            </a:r>
          </a:p>
          <a:p>
            <a:pPr marL="285750" indent="-285750">
              <a:buFont typeface="Arial" panose="020B0604020202020204" pitchFamily="34" charset="0"/>
              <a:buChar char="•"/>
            </a:pPr>
            <a:r>
              <a:rPr lang="tr-TR" dirty="0"/>
              <a:t>Çevre, Şehircilik ve İklim Değişikliği Bakanlığı, </a:t>
            </a:r>
          </a:p>
          <a:p>
            <a:pPr marL="285750" indent="-285750">
              <a:buFont typeface="Arial" panose="020B0604020202020204" pitchFamily="34" charset="0"/>
              <a:buChar char="•"/>
            </a:pPr>
            <a:r>
              <a:rPr lang="tr-TR" dirty="0"/>
              <a:t>Kültür ve Turizm Bakanlığı, Ulaştırma Bakanlığı, </a:t>
            </a:r>
          </a:p>
          <a:p>
            <a:pPr marL="285750" indent="-285750">
              <a:buFont typeface="Arial" panose="020B0604020202020204" pitchFamily="34" charset="0"/>
              <a:buChar char="•"/>
            </a:pPr>
            <a:r>
              <a:rPr lang="tr-TR" dirty="0"/>
              <a:t>Bölgesel Kalkınma Ajansları, Devlet Su İşleri (DSİ), </a:t>
            </a:r>
          </a:p>
          <a:p>
            <a:pPr marL="285750" indent="-285750">
              <a:buFont typeface="Arial" panose="020B0604020202020204" pitchFamily="34" charset="0"/>
              <a:buChar char="•"/>
            </a:pPr>
            <a:r>
              <a:rPr lang="tr-TR" dirty="0"/>
              <a:t>Toplu Konut İdaresi (TOKİ), </a:t>
            </a:r>
          </a:p>
          <a:p>
            <a:endParaRPr lang="tr-TR" dirty="0"/>
          </a:p>
          <a:p>
            <a:endParaRPr lang="tr-TR" dirty="0"/>
          </a:p>
        </p:txBody>
      </p:sp>
      <p:sp>
        <p:nvSpPr>
          <p:cNvPr id="3" name="Metin kutusu 2">
            <a:extLst>
              <a:ext uri="{FF2B5EF4-FFF2-40B4-BE49-F238E27FC236}">
                <a16:creationId xmlns:a16="http://schemas.microsoft.com/office/drawing/2014/main" id="{D22FAD84-99E9-A456-AA12-557EA0ABE8F6}"/>
              </a:ext>
            </a:extLst>
          </p:cNvPr>
          <p:cNvSpPr txBox="1"/>
          <p:nvPr/>
        </p:nvSpPr>
        <p:spPr>
          <a:xfrm>
            <a:off x="4449510" y="2808114"/>
            <a:ext cx="3335709" cy="3139321"/>
          </a:xfrm>
          <a:prstGeom prst="rect">
            <a:avLst/>
          </a:prstGeom>
          <a:noFill/>
        </p:spPr>
        <p:txBody>
          <a:bodyPr wrap="square" rtlCol="0">
            <a:spAutoFit/>
          </a:bodyPr>
          <a:lstStyle/>
          <a:p>
            <a:r>
              <a:rPr lang="tr-TR" b="1" dirty="0"/>
              <a:t>Özel sektör; </a:t>
            </a:r>
          </a:p>
          <a:p>
            <a:pPr marL="285750" indent="-285750">
              <a:buFont typeface="Arial" panose="020B0604020202020204" pitchFamily="34" charset="0"/>
              <a:buChar char="•"/>
            </a:pPr>
            <a:r>
              <a:rPr lang="tr-TR" dirty="0"/>
              <a:t>Kendi planlama ve danışmanlık firmalarını kurabilmektedir. </a:t>
            </a:r>
          </a:p>
          <a:p>
            <a:pPr marL="285750" indent="-285750">
              <a:buFont typeface="Arial" panose="020B0604020202020204" pitchFamily="34" charset="0"/>
              <a:buChar char="•"/>
            </a:pPr>
            <a:r>
              <a:rPr lang="tr-TR" dirty="0"/>
              <a:t>Gayrimenkul yatırım ortaklıkları, </a:t>
            </a:r>
          </a:p>
          <a:p>
            <a:pPr marL="285750" indent="-285750">
              <a:buFont typeface="Arial" panose="020B0604020202020204" pitchFamily="34" charset="0"/>
              <a:buChar char="•"/>
            </a:pPr>
            <a:r>
              <a:rPr lang="tr-TR" dirty="0"/>
              <a:t>Gayrimenkul değerleme </a:t>
            </a:r>
          </a:p>
          <a:p>
            <a:pPr marL="285750" indent="-285750">
              <a:buFont typeface="Arial" panose="020B0604020202020204" pitchFamily="34" charset="0"/>
              <a:buChar char="•"/>
            </a:pPr>
            <a:r>
              <a:rPr lang="tr-TR" dirty="0"/>
              <a:t>Alan araştırması yapan firmalar, </a:t>
            </a:r>
          </a:p>
          <a:p>
            <a:pPr marL="285750" indent="-285750">
              <a:buFont typeface="Arial" panose="020B0604020202020204" pitchFamily="34" charset="0"/>
              <a:buChar char="•"/>
            </a:pPr>
            <a:r>
              <a:rPr lang="tr-TR" dirty="0"/>
              <a:t>İnşaat sektörü ve toplu konut üreten firmalar</a:t>
            </a:r>
          </a:p>
          <a:p>
            <a:pPr marL="285750" indent="-285750">
              <a:buFont typeface="Arial" panose="020B0604020202020204" pitchFamily="34" charset="0"/>
              <a:buChar char="•"/>
            </a:pPr>
            <a:r>
              <a:rPr lang="tr-TR" dirty="0"/>
              <a:t>Konut kredisi veren bankalar</a:t>
            </a:r>
          </a:p>
        </p:txBody>
      </p:sp>
      <p:sp>
        <p:nvSpPr>
          <p:cNvPr id="4" name="Metin kutusu 3">
            <a:extLst>
              <a:ext uri="{FF2B5EF4-FFF2-40B4-BE49-F238E27FC236}">
                <a16:creationId xmlns:a16="http://schemas.microsoft.com/office/drawing/2014/main" id="{635958F9-744A-B8DE-D5A2-233AFA9AF0DE}"/>
              </a:ext>
            </a:extLst>
          </p:cNvPr>
          <p:cNvSpPr txBox="1"/>
          <p:nvPr/>
        </p:nvSpPr>
        <p:spPr>
          <a:xfrm>
            <a:off x="8124204" y="2818769"/>
            <a:ext cx="3230311" cy="2031325"/>
          </a:xfrm>
          <a:prstGeom prst="rect">
            <a:avLst/>
          </a:prstGeom>
          <a:noFill/>
        </p:spPr>
        <p:txBody>
          <a:bodyPr wrap="square" rtlCol="0">
            <a:spAutoFit/>
          </a:bodyPr>
          <a:lstStyle/>
          <a:p>
            <a:r>
              <a:rPr lang="tr-TR" b="1" dirty="0"/>
              <a:t>Sivil Toplum Kuruluşları;</a:t>
            </a:r>
          </a:p>
          <a:p>
            <a:pPr marL="285750" indent="-285750">
              <a:buFont typeface="Arial" panose="020B0604020202020204" pitchFamily="34" charset="0"/>
              <a:buChar char="•"/>
            </a:pPr>
            <a:r>
              <a:rPr lang="tr-TR" dirty="0"/>
              <a:t>Kent, çevre, toplum gibi konularda faaliyet gösteren sivil toplum örgütlenmeleri</a:t>
            </a:r>
          </a:p>
          <a:p>
            <a:pPr marL="285750" indent="-285750">
              <a:buFont typeface="Arial" panose="020B0604020202020204" pitchFamily="34" charset="0"/>
              <a:buChar char="•"/>
            </a:pPr>
            <a:r>
              <a:rPr lang="tr-TR" dirty="0"/>
              <a:t>Dünya Bankası ve Birleşmiş Milletler gibi uluslararası kuruluşlar</a:t>
            </a:r>
          </a:p>
        </p:txBody>
      </p:sp>
    </p:spTree>
    <p:extLst>
      <p:ext uri="{BB962C8B-B14F-4D97-AF65-F5344CB8AC3E}">
        <p14:creationId xmlns:p14="http://schemas.microsoft.com/office/powerpoint/2010/main" val="4226379291"/>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6"/>
                                        </p:tgtEl>
                                        <p:attrNameLst>
                                          <p:attrName>style.visibility</p:attrName>
                                        </p:attrNameLst>
                                      </p:cBhvr>
                                      <p:to>
                                        <p:strVal val="visible"/>
                                      </p:to>
                                    </p:set>
                                    <p:anim calcmode="lin" valueType="num">
                                      <p:cBhvr additive="base">
                                        <p:cTn id="11" dur="500" fill="hold"/>
                                        <p:tgtEl>
                                          <p:spTgt spid="66"/>
                                        </p:tgtEl>
                                        <p:attrNameLst>
                                          <p:attrName>ppt_x</p:attrName>
                                        </p:attrNameLst>
                                      </p:cBhvr>
                                      <p:tavLst>
                                        <p:tav tm="0">
                                          <p:val>
                                            <p:strVal val="#ppt_x"/>
                                          </p:val>
                                        </p:tav>
                                        <p:tav tm="100000">
                                          <p:val>
                                            <p:strVal val="#ppt_x"/>
                                          </p:val>
                                        </p:tav>
                                      </p:tavLst>
                                    </p:anim>
                                    <p:anim calcmode="lin" valueType="num">
                                      <p:cBhvr additive="base">
                                        <p:cTn id="12"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016B040-BF00-DC6C-7C10-29F24A46BD81}"/>
              </a:ext>
            </a:extLst>
          </p:cNvPr>
          <p:cNvSpPr>
            <a:spLocks noGrp="1"/>
          </p:cNvSpPr>
          <p:nvPr>
            <p:ph type="title"/>
          </p:nvPr>
        </p:nvSpPr>
        <p:spPr/>
        <p:txBody>
          <a:bodyPr/>
          <a:lstStyle/>
          <a:p>
            <a:r>
              <a:rPr lang="tr-TR" dirty="0"/>
              <a:t>Şehir Plancısı ne yapar?</a:t>
            </a:r>
          </a:p>
        </p:txBody>
      </p:sp>
      <p:sp>
        <p:nvSpPr>
          <p:cNvPr id="4" name="Metin Yer Tutucusu 2">
            <a:extLst>
              <a:ext uri="{FF2B5EF4-FFF2-40B4-BE49-F238E27FC236}">
                <a16:creationId xmlns:a16="http://schemas.microsoft.com/office/drawing/2014/main" id="{92EC386B-6184-B6C2-C1F7-9A7D68F8ACD4}"/>
              </a:ext>
            </a:extLst>
          </p:cNvPr>
          <p:cNvSpPr>
            <a:spLocks noGrp="1"/>
          </p:cNvSpPr>
          <p:nvPr>
            <p:ph type="body" sz="quarter" idx="13"/>
          </p:nvPr>
        </p:nvSpPr>
        <p:spPr>
          <a:xfrm>
            <a:off x="5153114" y="1410056"/>
            <a:ext cx="7038886" cy="3743058"/>
          </a:xfrm>
        </p:spPr>
        <p:txBody>
          <a:bodyPr/>
          <a:lstStyle/>
          <a:p>
            <a:pPr algn="r"/>
            <a:r>
              <a:rPr lang="tr-TR" sz="2000" dirty="0">
                <a:solidFill>
                  <a:schemeClr val="tx1"/>
                </a:solidFill>
              </a:rPr>
              <a:t>Şehir ve Bölge Plancısı, yerleşmelerin planlı gelişmesinin sağlayabilmek, yaşam kalitesini geliştirmek, sürdürülebilir çevre ve yerleşimler tasarlayabilmek için bilimsel veri ve yöntemler kullanarak, objektif, toplumsal yararı önceleyen, katılımcı ve müzakereci karar süreçleri tasarlayarak geleceğe yönelik vizyon ve hedefler koyan, karar vericilere alternatif öneriler oluşturan ve bunların uygulanmasında rol alan uzmandır.</a:t>
            </a:r>
          </a:p>
        </p:txBody>
      </p:sp>
      <p:pic>
        <p:nvPicPr>
          <p:cNvPr id="11" name="Resim 10" descr="ölçekli maket, oyuncak, lego, oyun alanı, çocuk bahçesi içeren bir resim&#10;&#10;Yapay zeka tarafından oluşturulmuş içerik yanlış olabilir.">
            <a:extLst>
              <a:ext uri="{FF2B5EF4-FFF2-40B4-BE49-F238E27FC236}">
                <a16:creationId xmlns:a16="http://schemas.microsoft.com/office/drawing/2014/main" id="{06DDD43D-D9B6-D0CA-AE9E-4B676A8A3D1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475132" y="1669001"/>
            <a:ext cx="3288586" cy="4381131"/>
          </a:xfrm>
          <a:prstGeom prst="rect">
            <a:avLst/>
          </a:prstGeom>
        </p:spPr>
      </p:pic>
    </p:spTree>
    <p:extLst>
      <p:ext uri="{BB962C8B-B14F-4D97-AF65-F5344CB8AC3E}">
        <p14:creationId xmlns:p14="http://schemas.microsoft.com/office/powerpoint/2010/main" val="25333379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2FD35-BF0B-55E5-2B99-7E5DCE4879FE}"/>
            </a:ext>
          </a:extLst>
        </p:cNvPr>
        <p:cNvGrpSpPr/>
        <p:nvPr/>
      </p:nvGrpSpPr>
      <p:grpSpPr>
        <a:xfrm>
          <a:off x="0" y="0"/>
          <a:ext cx="0" cy="0"/>
          <a:chOff x="0" y="0"/>
          <a:chExt cx="0" cy="0"/>
        </a:xfrm>
      </p:grpSpPr>
      <p:sp>
        <p:nvSpPr>
          <p:cNvPr id="28" name="Rectangle 6">
            <a:extLst>
              <a:ext uri="{FF2B5EF4-FFF2-40B4-BE49-F238E27FC236}">
                <a16:creationId xmlns:a16="http://schemas.microsoft.com/office/drawing/2014/main" id="{88B9AB1D-1803-3BA5-701A-C64942232F8C}"/>
              </a:ext>
            </a:extLst>
          </p:cNvPr>
          <p:cNvSpPr/>
          <p:nvPr/>
        </p:nvSpPr>
        <p:spPr>
          <a:xfrm>
            <a:off x="0" y="342689"/>
            <a:ext cx="12192000" cy="673354"/>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56" name="Metin kutusu 55">
            <a:extLst>
              <a:ext uri="{FF2B5EF4-FFF2-40B4-BE49-F238E27FC236}">
                <a16:creationId xmlns:a16="http://schemas.microsoft.com/office/drawing/2014/main" id="{D9FF9267-9363-8289-E93C-A97221A75801}"/>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61" name="Metin kutusu 60">
            <a:extLst>
              <a:ext uri="{FF2B5EF4-FFF2-40B4-BE49-F238E27FC236}">
                <a16:creationId xmlns:a16="http://schemas.microsoft.com/office/drawing/2014/main" id="{D7A25030-8A2D-3B6F-9CE6-6DE3B9E5726F}"/>
              </a:ext>
            </a:extLst>
          </p:cNvPr>
          <p:cNvSpPr txBox="1"/>
          <p:nvPr/>
        </p:nvSpPr>
        <p:spPr>
          <a:xfrm>
            <a:off x="2944479" y="490301"/>
            <a:ext cx="6303042" cy="400110"/>
          </a:xfrm>
          <a:prstGeom prst="rect">
            <a:avLst/>
          </a:prstGeom>
          <a:noFill/>
        </p:spPr>
        <p:txBody>
          <a:bodyPr wrap="square">
            <a:spAutoFit/>
          </a:bodyPr>
          <a:lstStyle/>
          <a:p>
            <a:pPr indent="361950"/>
            <a:r>
              <a:rPr lang="tr-TR" sz="2000" b="1" dirty="0">
                <a:solidFill>
                  <a:schemeClr val="bg1"/>
                </a:solidFill>
              </a:rPr>
              <a:t>Toplumsal Katkılar ve Sosyal Sorumluluk Projeleri</a:t>
            </a:r>
          </a:p>
        </p:txBody>
      </p:sp>
      <p:grpSp>
        <p:nvGrpSpPr>
          <p:cNvPr id="2" name="Grup 1"/>
          <p:cNvGrpSpPr/>
          <p:nvPr/>
        </p:nvGrpSpPr>
        <p:grpSpPr>
          <a:xfrm>
            <a:off x="278814" y="1127676"/>
            <a:ext cx="11634371" cy="5317601"/>
            <a:chOff x="78658" y="950526"/>
            <a:chExt cx="12034684" cy="5500568"/>
          </a:xfrm>
        </p:grpSpPr>
        <p:pic>
          <p:nvPicPr>
            <p:cNvPr id="10" name="Resim 9">
              <a:extLst>
                <a:ext uri="{FF2B5EF4-FFF2-40B4-BE49-F238E27FC236}">
                  <a16:creationId xmlns:a16="http://schemas.microsoft.com/office/drawing/2014/main" id="{7AB7DD1C-2085-9416-9E05-754701B04992}"/>
                </a:ext>
              </a:extLst>
            </p:cNvPr>
            <p:cNvPicPr>
              <a:picLocks noChangeAspect="1"/>
            </p:cNvPicPr>
            <p:nvPr/>
          </p:nvPicPr>
          <p:blipFill>
            <a:blip r:embed="rId2"/>
            <a:stretch>
              <a:fillRect/>
            </a:stretch>
          </p:blipFill>
          <p:spPr>
            <a:xfrm>
              <a:off x="3681908" y="1417781"/>
              <a:ext cx="4612368" cy="4612368"/>
            </a:xfrm>
            <a:prstGeom prst="rect">
              <a:avLst/>
            </a:prstGeom>
          </p:spPr>
        </p:pic>
        <p:pic>
          <p:nvPicPr>
            <p:cNvPr id="11" name="Resim 10">
              <a:extLst>
                <a:ext uri="{FF2B5EF4-FFF2-40B4-BE49-F238E27FC236}">
                  <a16:creationId xmlns:a16="http://schemas.microsoft.com/office/drawing/2014/main" id="{86C97762-267A-F2EF-CD71-9DF7B71BAB23}"/>
                </a:ext>
              </a:extLst>
            </p:cNvPr>
            <p:cNvPicPr>
              <a:picLocks noChangeAspect="1"/>
            </p:cNvPicPr>
            <p:nvPr/>
          </p:nvPicPr>
          <p:blipFill>
            <a:blip r:embed="rId3" cstate="print"/>
            <a:stretch>
              <a:fillRect/>
            </a:stretch>
          </p:blipFill>
          <p:spPr>
            <a:xfrm>
              <a:off x="78658" y="960358"/>
              <a:ext cx="3583586" cy="2688650"/>
            </a:xfrm>
            <a:prstGeom prst="rect">
              <a:avLst/>
            </a:prstGeom>
          </p:spPr>
        </p:pic>
        <p:pic>
          <p:nvPicPr>
            <p:cNvPr id="12" name="Resim 11">
              <a:extLst>
                <a:ext uri="{FF2B5EF4-FFF2-40B4-BE49-F238E27FC236}">
                  <a16:creationId xmlns:a16="http://schemas.microsoft.com/office/drawing/2014/main" id="{0ABBFC66-4A86-55E8-6FE0-4A5E0C84B6DF}"/>
                </a:ext>
              </a:extLst>
            </p:cNvPr>
            <p:cNvPicPr>
              <a:picLocks noChangeAspect="1"/>
            </p:cNvPicPr>
            <p:nvPr/>
          </p:nvPicPr>
          <p:blipFill>
            <a:blip r:embed="rId4" cstate="print"/>
            <a:stretch>
              <a:fillRect/>
            </a:stretch>
          </p:blipFill>
          <p:spPr>
            <a:xfrm>
              <a:off x="78658" y="3762444"/>
              <a:ext cx="3583586" cy="2688650"/>
            </a:xfrm>
            <a:prstGeom prst="rect">
              <a:avLst/>
            </a:prstGeom>
          </p:spPr>
        </p:pic>
        <p:pic>
          <p:nvPicPr>
            <p:cNvPr id="13" name="Resim 12">
              <a:extLst>
                <a:ext uri="{FF2B5EF4-FFF2-40B4-BE49-F238E27FC236}">
                  <a16:creationId xmlns:a16="http://schemas.microsoft.com/office/drawing/2014/main" id="{95B06E14-0806-C895-222F-1EACA027B7CA}"/>
                </a:ext>
              </a:extLst>
            </p:cNvPr>
            <p:cNvPicPr>
              <a:picLocks noChangeAspect="1"/>
            </p:cNvPicPr>
            <p:nvPr/>
          </p:nvPicPr>
          <p:blipFill>
            <a:blip r:embed="rId5" cstate="print"/>
            <a:stretch>
              <a:fillRect/>
            </a:stretch>
          </p:blipFill>
          <p:spPr>
            <a:xfrm>
              <a:off x="8328456" y="950526"/>
              <a:ext cx="3784886" cy="2839679"/>
            </a:xfrm>
            <a:prstGeom prst="rect">
              <a:avLst/>
            </a:prstGeom>
          </p:spPr>
        </p:pic>
        <p:pic>
          <p:nvPicPr>
            <p:cNvPr id="14" name="Resim 13">
              <a:extLst>
                <a:ext uri="{FF2B5EF4-FFF2-40B4-BE49-F238E27FC236}">
                  <a16:creationId xmlns:a16="http://schemas.microsoft.com/office/drawing/2014/main" id="{265E83C6-6F01-31C0-FC58-56311A73093A}"/>
                </a:ext>
              </a:extLst>
            </p:cNvPr>
            <p:cNvPicPr>
              <a:picLocks noChangeAspect="1"/>
            </p:cNvPicPr>
            <p:nvPr/>
          </p:nvPicPr>
          <p:blipFill>
            <a:blip r:embed="rId6" cstate="print"/>
            <a:srcRect t="5366"/>
            <a:stretch/>
          </p:blipFill>
          <p:spPr>
            <a:xfrm>
              <a:off x="8328456" y="3903333"/>
              <a:ext cx="3583586" cy="2544389"/>
            </a:xfrm>
            <a:prstGeom prst="rect">
              <a:avLst/>
            </a:prstGeom>
          </p:spPr>
        </p:pic>
      </p:grpSp>
    </p:spTree>
    <p:extLst>
      <p:ext uri="{BB962C8B-B14F-4D97-AF65-F5344CB8AC3E}">
        <p14:creationId xmlns:p14="http://schemas.microsoft.com/office/powerpoint/2010/main" val="2629069462"/>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50EB5C5-D707-E2AA-DF49-6FB631855D57}"/>
              </a:ext>
            </a:extLst>
          </p:cNvPr>
          <p:cNvSpPr>
            <a:spLocks noGrp="1"/>
          </p:cNvSpPr>
          <p:nvPr>
            <p:ph type="title"/>
          </p:nvPr>
        </p:nvSpPr>
        <p:spPr/>
        <p:txBody>
          <a:bodyPr/>
          <a:lstStyle/>
          <a:p>
            <a:r>
              <a:rPr lang="tr-TR" dirty="0"/>
              <a:t>Şehir ve Bölge Planlama Nedir?</a:t>
            </a:r>
          </a:p>
        </p:txBody>
      </p:sp>
      <p:sp>
        <p:nvSpPr>
          <p:cNvPr id="3" name="Metin Yer Tutucusu 2">
            <a:extLst>
              <a:ext uri="{FF2B5EF4-FFF2-40B4-BE49-F238E27FC236}">
                <a16:creationId xmlns:a16="http://schemas.microsoft.com/office/drawing/2014/main" id="{A89D03BD-B90D-5F67-544A-6A7DEE690C52}"/>
              </a:ext>
            </a:extLst>
          </p:cNvPr>
          <p:cNvSpPr>
            <a:spLocks noGrp="1"/>
          </p:cNvSpPr>
          <p:nvPr>
            <p:ph type="body" sz="quarter" idx="13"/>
          </p:nvPr>
        </p:nvSpPr>
        <p:spPr>
          <a:xfrm>
            <a:off x="7896314" y="1961228"/>
            <a:ext cx="3734512" cy="3766022"/>
          </a:xfrm>
        </p:spPr>
        <p:txBody>
          <a:bodyPr/>
          <a:lstStyle/>
          <a:p>
            <a:pPr algn="r"/>
            <a:r>
              <a:rPr lang="tr-TR" sz="2400" dirty="0">
                <a:solidFill>
                  <a:schemeClr val="tx1"/>
                </a:solidFill>
              </a:rPr>
              <a:t>Şehir ve Bölge Planlama, her ölçekteki insan yerleşimini mekânsal, sosyal, kültürel, ekonomik ve ekolojik boyutları ile analiz ederek yerleşimlerin sorunlara çözüm üreten ve geleceğine yön veren bir bilimdir.</a:t>
            </a:r>
            <a:br>
              <a:rPr lang="tr-TR" sz="2400" dirty="0">
                <a:solidFill>
                  <a:schemeClr val="tx1"/>
                </a:solidFill>
              </a:rPr>
            </a:br>
            <a:r>
              <a:rPr lang="tr-TR" sz="2400" dirty="0">
                <a:solidFill>
                  <a:schemeClr val="tx1"/>
                </a:solidFill>
              </a:rPr>
              <a:t/>
            </a:r>
            <a:br>
              <a:rPr lang="tr-TR" sz="2400" dirty="0">
                <a:solidFill>
                  <a:schemeClr val="tx1"/>
                </a:solidFill>
              </a:rPr>
            </a:br>
            <a:endParaRPr lang="tr-TR" sz="2400" dirty="0">
              <a:solidFill>
                <a:schemeClr val="tx1"/>
              </a:solidFill>
            </a:endParaRPr>
          </a:p>
        </p:txBody>
      </p:sp>
      <p:pic>
        <p:nvPicPr>
          <p:cNvPr id="4" name="Picture 2" descr="high density residential area ile ilgili görsel sonucu">
            <a:extLst>
              <a:ext uri="{FF2B5EF4-FFF2-40B4-BE49-F238E27FC236}">
                <a16:creationId xmlns:a16="http://schemas.microsoft.com/office/drawing/2014/main" id="{D7711C1B-67CA-4CA7-B55D-1F3BB934AC6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90258" y="1562985"/>
            <a:ext cx="7144080" cy="4085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13055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F1FD6-AF62-8A9C-5B6B-5BC1AD417241}"/>
            </a:ext>
          </a:extLst>
        </p:cNvPr>
        <p:cNvGrpSpPr/>
        <p:nvPr/>
      </p:nvGrpSpPr>
      <p:grpSpPr>
        <a:xfrm>
          <a:off x="0" y="0"/>
          <a:ext cx="0" cy="0"/>
          <a:chOff x="0" y="0"/>
          <a:chExt cx="0" cy="0"/>
        </a:xfrm>
      </p:grpSpPr>
      <p:sp>
        <p:nvSpPr>
          <p:cNvPr id="11" name="Rectangle 15">
            <a:extLst>
              <a:ext uri="{FF2B5EF4-FFF2-40B4-BE49-F238E27FC236}">
                <a16:creationId xmlns:a16="http://schemas.microsoft.com/office/drawing/2014/main" id="{DAFDE99C-B988-4745-3337-B80EA22FCBAD}"/>
              </a:ext>
            </a:extLst>
          </p:cNvPr>
          <p:cNvSpPr/>
          <p:nvPr/>
        </p:nvSpPr>
        <p:spPr>
          <a:xfrm>
            <a:off x="0" y="0"/>
            <a:ext cx="12191999" cy="6858000"/>
          </a:xfrm>
          <a:prstGeom prst="rect">
            <a:avLst/>
          </a:pr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Resim 7"/>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 y="0"/>
            <a:ext cx="2656332" cy="6858000"/>
          </a:xfrm>
          <a:prstGeom prst="rect">
            <a:avLst/>
          </a:prstGeom>
        </p:spPr>
      </p:pic>
      <p:sp>
        <p:nvSpPr>
          <p:cNvPr id="9" name="Dikdörtgen 8"/>
          <p:cNvSpPr/>
          <p:nvPr/>
        </p:nvSpPr>
        <p:spPr>
          <a:xfrm>
            <a:off x="2048586" y="5021995"/>
            <a:ext cx="4597092" cy="461665"/>
          </a:xfrm>
          <a:prstGeom prst="rect">
            <a:avLst/>
          </a:prstGeom>
        </p:spPr>
        <p:txBody>
          <a:bodyPr wrap="none">
            <a:spAutoFit/>
          </a:bodyPr>
          <a:lstStyle/>
          <a:p>
            <a:r>
              <a:rPr lang="tr-TR" sz="2400" b="1" dirty="0">
                <a:solidFill>
                  <a:schemeClr val="bg1"/>
                </a:solidFill>
              </a:rPr>
              <a:t>DİNLEDİĞİNİZ İÇİN TEŞEKKÜRLER…</a:t>
            </a:r>
          </a:p>
        </p:txBody>
      </p:sp>
    </p:spTree>
    <p:extLst>
      <p:ext uri="{BB962C8B-B14F-4D97-AF65-F5344CB8AC3E}">
        <p14:creationId xmlns:p14="http://schemas.microsoft.com/office/powerpoint/2010/main" val="3508012097"/>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05B95-DB83-CF46-7A94-5548C310142F}"/>
            </a:ext>
          </a:extLst>
        </p:cNvPr>
        <p:cNvGrpSpPr/>
        <p:nvPr/>
      </p:nvGrpSpPr>
      <p:grpSpPr>
        <a:xfrm>
          <a:off x="0" y="0"/>
          <a:ext cx="0" cy="0"/>
          <a:chOff x="0" y="0"/>
          <a:chExt cx="0" cy="0"/>
        </a:xfrm>
      </p:grpSpPr>
      <p:sp>
        <p:nvSpPr>
          <p:cNvPr id="13" name="Rectangle 6">
            <a:extLst>
              <a:ext uri="{FF2B5EF4-FFF2-40B4-BE49-F238E27FC236}">
                <a16:creationId xmlns:a16="http://schemas.microsoft.com/office/drawing/2014/main" id="{4878FFBF-50E6-B2C0-5F5A-FD3C759886C3}"/>
              </a:ext>
            </a:extLst>
          </p:cNvPr>
          <p:cNvSpPr/>
          <p:nvPr/>
        </p:nvSpPr>
        <p:spPr>
          <a:xfrm>
            <a:off x="0" y="342689"/>
            <a:ext cx="12192000" cy="67335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14" name="Metin kutusu 13">
            <a:extLst>
              <a:ext uri="{FF2B5EF4-FFF2-40B4-BE49-F238E27FC236}">
                <a16:creationId xmlns:a16="http://schemas.microsoft.com/office/drawing/2014/main" id="{A23683C0-7F43-E7BD-BE64-621155C1F703}"/>
              </a:ext>
            </a:extLst>
          </p:cNvPr>
          <p:cNvSpPr txBox="1"/>
          <p:nvPr/>
        </p:nvSpPr>
        <p:spPr>
          <a:xfrm>
            <a:off x="4791041" y="479311"/>
            <a:ext cx="2609916" cy="400110"/>
          </a:xfrm>
          <a:prstGeom prst="rect">
            <a:avLst/>
          </a:prstGeom>
          <a:noFill/>
        </p:spPr>
        <p:txBody>
          <a:bodyPr wrap="square">
            <a:spAutoFit/>
          </a:bodyPr>
          <a:lstStyle/>
          <a:p>
            <a:pPr indent="361950"/>
            <a:r>
              <a:rPr lang="tr-TR" sz="2000" b="1" dirty="0">
                <a:solidFill>
                  <a:schemeClr val="bg1"/>
                </a:solidFill>
              </a:rPr>
              <a:t>Bölümün Tarihçesi</a:t>
            </a:r>
          </a:p>
        </p:txBody>
      </p:sp>
      <p:sp>
        <p:nvSpPr>
          <p:cNvPr id="66" name="Metin kutusu 65">
            <a:extLst>
              <a:ext uri="{FF2B5EF4-FFF2-40B4-BE49-F238E27FC236}">
                <a16:creationId xmlns:a16="http://schemas.microsoft.com/office/drawing/2014/main" id="{CDCEAC46-107F-D5AE-413C-17FDE3347F11}"/>
              </a:ext>
            </a:extLst>
          </p:cNvPr>
          <p:cNvSpPr txBox="1"/>
          <p:nvPr/>
        </p:nvSpPr>
        <p:spPr>
          <a:xfrm>
            <a:off x="3617095" y="1417682"/>
            <a:ext cx="7176824" cy="4247317"/>
          </a:xfrm>
          <a:prstGeom prst="rect">
            <a:avLst/>
          </a:prstGeom>
          <a:noFill/>
        </p:spPr>
        <p:txBody>
          <a:bodyPr wrap="square">
            <a:spAutoFit/>
          </a:bodyPr>
          <a:lstStyle/>
          <a:p>
            <a:r>
              <a:rPr lang="tr-TR" b="1" dirty="0"/>
              <a:t>Şehir ve Bölge Planlama Bölümü</a:t>
            </a:r>
          </a:p>
          <a:p>
            <a:endParaRPr lang="tr-TR" b="1" dirty="0"/>
          </a:p>
          <a:p>
            <a:pPr algn="just"/>
            <a:r>
              <a:rPr lang="tr-TR" dirty="0"/>
              <a:t>2009 yılında Mühendislik ve Mimarlık Fakültesi  altında kurulan Şehir ve Bölge Planlama Bölümü, ilerleyen yıllarda 2012 yılında kurulan Mimarlık ve Tasarım Fakültesi’ne bağlanmıştır. </a:t>
            </a:r>
          </a:p>
          <a:p>
            <a:pPr algn="just"/>
            <a:endParaRPr lang="tr-TR" dirty="0"/>
          </a:p>
          <a:p>
            <a:pPr algn="just"/>
            <a:r>
              <a:rPr lang="tr-TR" dirty="0"/>
              <a:t>2018-2019 eğitim-öğretim yılında ilk defa öğrenci almıştır. Bu yıl üçüncü mezunlarını vermiştir.</a:t>
            </a:r>
          </a:p>
          <a:p>
            <a:pPr algn="just"/>
            <a:endParaRPr lang="tr-TR" dirty="0"/>
          </a:p>
          <a:p>
            <a:pPr algn="just"/>
            <a:r>
              <a:rPr lang="tr-TR" dirty="0"/>
              <a:t>2018 yılında liderliğinde kurulan </a:t>
            </a:r>
            <a:r>
              <a:rPr lang="tr-TR" dirty="0" err="1"/>
              <a:t>Disiplinlerarası</a:t>
            </a:r>
            <a:r>
              <a:rPr lang="tr-TR" dirty="0"/>
              <a:t> Gayrimenkul Geliştirme Yüksek Lisans Programının Anabilim Dalı Başkanlığını sürdürmektedir. </a:t>
            </a:r>
          </a:p>
          <a:p>
            <a:pPr algn="just"/>
            <a:endParaRPr lang="tr-TR" dirty="0"/>
          </a:p>
          <a:p>
            <a:pPr algn="just"/>
            <a:r>
              <a:rPr lang="tr-TR" dirty="0"/>
              <a:t>2023 yılında İşletmede Mesleki Eğitim Programına başlamıştır.</a:t>
            </a:r>
          </a:p>
          <a:p>
            <a:pPr algn="just"/>
            <a:endParaRPr lang="tr-TR" dirty="0"/>
          </a:p>
          <a:p>
            <a:pPr algn="just"/>
            <a:r>
              <a:rPr lang="tr-TR" dirty="0"/>
              <a:t>2025 yılında Harita Mühendisliği ile </a:t>
            </a:r>
            <a:r>
              <a:rPr lang="tr-TR" dirty="0" err="1"/>
              <a:t>Yandal</a:t>
            </a:r>
            <a:r>
              <a:rPr lang="tr-TR" dirty="0"/>
              <a:t> Programına başlamıştır.</a:t>
            </a:r>
          </a:p>
        </p:txBody>
      </p:sp>
      <p:sp>
        <p:nvSpPr>
          <p:cNvPr id="70" name="Metin kutusu 69">
            <a:extLst>
              <a:ext uri="{FF2B5EF4-FFF2-40B4-BE49-F238E27FC236}">
                <a16:creationId xmlns:a16="http://schemas.microsoft.com/office/drawing/2014/main" id="{D9FF9267-9363-8289-E93C-A97221A75801}"/>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grpSp>
        <p:nvGrpSpPr>
          <p:cNvPr id="10" name="Group 23">
            <a:extLst>
              <a:ext uri="{FF2B5EF4-FFF2-40B4-BE49-F238E27FC236}">
                <a16:creationId xmlns:a16="http://schemas.microsoft.com/office/drawing/2014/main" id="{FD91DD7E-A8DC-4A93-8BA0-6257D9726FEF}"/>
              </a:ext>
            </a:extLst>
          </p:cNvPr>
          <p:cNvGrpSpPr/>
          <p:nvPr/>
        </p:nvGrpSpPr>
        <p:grpSpPr>
          <a:xfrm>
            <a:off x="2550175" y="2002753"/>
            <a:ext cx="858746" cy="858744"/>
            <a:chOff x="912987" y="3985306"/>
            <a:chExt cx="1332461" cy="1332461"/>
          </a:xfrm>
        </p:grpSpPr>
        <p:sp>
          <p:nvSpPr>
            <p:cNvPr id="11" name="Oval 10">
              <a:extLst>
                <a:ext uri="{FF2B5EF4-FFF2-40B4-BE49-F238E27FC236}">
                  <a16:creationId xmlns:a16="http://schemas.microsoft.com/office/drawing/2014/main" id="{5737EB05-FEB5-4321-9087-ED7CCB363653}"/>
                </a:ext>
              </a:extLst>
            </p:cNvPr>
            <p:cNvSpPr/>
            <p:nvPr/>
          </p:nvSpPr>
          <p:spPr>
            <a:xfrm>
              <a:off x="912987" y="3985306"/>
              <a:ext cx="1332461" cy="1332461"/>
            </a:xfrm>
            <a:prstGeom prst="ellipse">
              <a:avLst/>
            </a:prstGeom>
            <a:solidFill>
              <a:schemeClr val="accent1">
                <a:lumMod val="25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76" dirty="0">
                <a:solidFill>
                  <a:schemeClr val="bg1"/>
                </a:solidFill>
                <a:latin typeface="Montserrat Light" panose="00000400000000000000" pitchFamily="50" charset="0"/>
              </a:endParaRPr>
            </a:p>
          </p:txBody>
        </p:sp>
        <p:sp>
          <p:nvSpPr>
            <p:cNvPr id="12" name="Oval 11">
              <a:extLst>
                <a:ext uri="{FF2B5EF4-FFF2-40B4-BE49-F238E27FC236}">
                  <a16:creationId xmlns:a16="http://schemas.microsoft.com/office/drawing/2014/main" id="{6092CC0C-B9EB-4719-A439-F13943E9C9E5}"/>
                </a:ext>
              </a:extLst>
            </p:cNvPr>
            <p:cNvSpPr/>
            <p:nvPr/>
          </p:nvSpPr>
          <p:spPr>
            <a:xfrm>
              <a:off x="1008481" y="4080800"/>
              <a:ext cx="1141474" cy="1141474"/>
            </a:xfrm>
            <a:prstGeom prst="ellipse">
              <a:avLst/>
            </a:prstGeom>
            <a:solidFill>
              <a:schemeClr val="accent1">
                <a:lumMod val="50000"/>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76" dirty="0">
                <a:solidFill>
                  <a:schemeClr val="bg1"/>
                </a:solidFill>
                <a:latin typeface="Montserrat Light" panose="00000400000000000000" pitchFamily="50" charset="0"/>
              </a:endParaRPr>
            </a:p>
          </p:txBody>
        </p:sp>
        <p:sp>
          <p:nvSpPr>
            <p:cNvPr id="15" name="Oval 14">
              <a:extLst>
                <a:ext uri="{FF2B5EF4-FFF2-40B4-BE49-F238E27FC236}">
                  <a16:creationId xmlns:a16="http://schemas.microsoft.com/office/drawing/2014/main" id="{37A3FFB5-8075-42E1-9551-77131623B182}"/>
                </a:ext>
              </a:extLst>
            </p:cNvPr>
            <p:cNvSpPr/>
            <p:nvPr/>
          </p:nvSpPr>
          <p:spPr>
            <a:xfrm>
              <a:off x="1108900" y="4181219"/>
              <a:ext cx="940635" cy="940635"/>
            </a:xfrm>
            <a:prstGeom prst="ellipse">
              <a:avLst/>
            </a:prstGeom>
            <a:solidFill>
              <a:schemeClr val="accent3">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dirty="0">
                <a:solidFill>
                  <a:schemeClr val="bg1"/>
                </a:solidFill>
                <a:latin typeface="Montserrat SemiBold" panose="00000700000000000000" pitchFamily="2" charset="0"/>
              </a:endParaRPr>
            </a:p>
          </p:txBody>
        </p:sp>
      </p:grpSp>
      <p:grpSp>
        <p:nvGrpSpPr>
          <p:cNvPr id="25" name="Group 23">
            <a:extLst>
              <a:ext uri="{FF2B5EF4-FFF2-40B4-BE49-F238E27FC236}">
                <a16:creationId xmlns:a16="http://schemas.microsoft.com/office/drawing/2014/main" id="{46057F22-4DB7-F098-BF0B-3F3A59C0B2F1}"/>
              </a:ext>
            </a:extLst>
          </p:cNvPr>
          <p:cNvGrpSpPr/>
          <p:nvPr/>
        </p:nvGrpSpPr>
        <p:grpSpPr>
          <a:xfrm>
            <a:off x="2751459" y="5192882"/>
            <a:ext cx="485146" cy="502061"/>
            <a:chOff x="912987" y="3985306"/>
            <a:chExt cx="1332461" cy="1332461"/>
          </a:xfrm>
        </p:grpSpPr>
        <p:sp>
          <p:nvSpPr>
            <p:cNvPr id="26" name="Oval 25">
              <a:extLst>
                <a:ext uri="{FF2B5EF4-FFF2-40B4-BE49-F238E27FC236}">
                  <a16:creationId xmlns:a16="http://schemas.microsoft.com/office/drawing/2014/main" id="{6AAAC820-D24B-9C59-1010-72B6E204667D}"/>
                </a:ext>
              </a:extLst>
            </p:cNvPr>
            <p:cNvSpPr/>
            <p:nvPr/>
          </p:nvSpPr>
          <p:spPr>
            <a:xfrm>
              <a:off x="912987" y="3985306"/>
              <a:ext cx="1332461" cy="1332461"/>
            </a:xfrm>
            <a:prstGeom prst="ellipse">
              <a:avLst/>
            </a:prstGeom>
            <a:solidFill>
              <a:schemeClr val="accent1">
                <a:lumMod val="25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76" dirty="0">
                <a:solidFill>
                  <a:schemeClr val="bg1"/>
                </a:solidFill>
                <a:latin typeface="Montserrat Light" panose="00000400000000000000" pitchFamily="50" charset="0"/>
              </a:endParaRPr>
            </a:p>
          </p:txBody>
        </p:sp>
        <p:sp>
          <p:nvSpPr>
            <p:cNvPr id="27" name="Oval 26">
              <a:extLst>
                <a:ext uri="{FF2B5EF4-FFF2-40B4-BE49-F238E27FC236}">
                  <a16:creationId xmlns:a16="http://schemas.microsoft.com/office/drawing/2014/main" id="{707C8580-FA3B-11F4-0440-99216387D52F}"/>
                </a:ext>
              </a:extLst>
            </p:cNvPr>
            <p:cNvSpPr/>
            <p:nvPr/>
          </p:nvSpPr>
          <p:spPr>
            <a:xfrm>
              <a:off x="1008481" y="4080800"/>
              <a:ext cx="1141474" cy="1141474"/>
            </a:xfrm>
            <a:prstGeom prst="ellipse">
              <a:avLst/>
            </a:prstGeom>
            <a:solidFill>
              <a:schemeClr val="accent1">
                <a:lumMod val="50000"/>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76" dirty="0">
                <a:solidFill>
                  <a:schemeClr val="bg1"/>
                </a:solidFill>
                <a:latin typeface="Montserrat Light" panose="00000400000000000000" pitchFamily="50" charset="0"/>
              </a:endParaRPr>
            </a:p>
          </p:txBody>
        </p:sp>
        <p:sp>
          <p:nvSpPr>
            <p:cNvPr id="28" name="Oval 27">
              <a:extLst>
                <a:ext uri="{FF2B5EF4-FFF2-40B4-BE49-F238E27FC236}">
                  <a16:creationId xmlns:a16="http://schemas.microsoft.com/office/drawing/2014/main" id="{3CADBB4B-DF3D-5929-5FC8-EF44F071193A}"/>
                </a:ext>
              </a:extLst>
            </p:cNvPr>
            <p:cNvSpPr/>
            <p:nvPr/>
          </p:nvSpPr>
          <p:spPr>
            <a:xfrm>
              <a:off x="1108900" y="4181219"/>
              <a:ext cx="940635" cy="940635"/>
            </a:xfrm>
            <a:prstGeom prst="ellipse">
              <a:avLst/>
            </a:prstGeom>
            <a:solidFill>
              <a:schemeClr val="accent3">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dirty="0">
                <a:solidFill>
                  <a:schemeClr val="bg1"/>
                </a:solidFill>
                <a:latin typeface="Montserrat SemiBold" panose="00000700000000000000" pitchFamily="2" charset="0"/>
              </a:endParaRPr>
            </a:p>
          </p:txBody>
        </p:sp>
      </p:grpSp>
      <p:grpSp>
        <p:nvGrpSpPr>
          <p:cNvPr id="29" name="Group 23">
            <a:extLst>
              <a:ext uri="{FF2B5EF4-FFF2-40B4-BE49-F238E27FC236}">
                <a16:creationId xmlns:a16="http://schemas.microsoft.com/office/drawing/2014/main" id="{EF07C632-7A26-D19A-1C94-7C63EA5BC37B}"/>
              </a:ext>
            </a:extLst>
          </p:cNvPr>
          <p:cNvGrpSpPr/>
          <p:nvPr/>
        </p:nvGrpSpPr>
        <p:grpSpPr>
          <a:xfrm>
            <a:off x="2746080" y="4629489"/>
            <a:ext cx="485146" cy="502061"/>
            <a:chOff x="912987" y="3985306"/>
            <a:chExt cx="1332461" cy="1332461"/>
          </a:xfrm>
        </p:grpSpPr>
        <p:sp>
          <p:nvSpPr>
            <p:cNvPr id="30" name="Oval 29">
              <a:extLst>
                <a:ext uri="{FF2B5EF4-FFF2-40B4-BE49-F238E27FC236}">
                  <a16:creationId xmlns:a16="http://schemas.microsoft.com/office/drawing/2014/main" id="{A3703248-D983-8A5C-40A8-9F8E0C0783CE}"/>
                </a:ext>
              </a:extLst>
            </p:cNvPr>
            <p:cNvSpPr/>
            <p:nvPr/>
          </p:nvSpPr>
          <p:spPr>
            <a:xfrm>
              <a:off x="912987" y="3985306"/>
              <a:ext cx="1332461" cy="1332461"/>
            </a:xfrm>
            <a:prstGeom prst="ellipse">
              <a:avLst/>
            </a:prstGeom>
            <a:solidFill>
              <a:schemeClr val="accent1">
                <a:lumMod val="25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76" dirty="0">
                <a:solidFill>
                  <a:schemeClr val="bg1"/>
                </a:solidFill>
                <a:latin typeface="Montserrat Light" panose="00000400000000000000" pitchFamily="50" charset="0"/>
              </a:endParaRPr>
            </a:p>
          </p:txBody>
        </p:sp>
        <p:sp>
          <p:nvSpPr>
            <p:cNvPr id="31" name="Oval 30">
              <a:extLst>
                <a:ext uri="{FF2B5EF4-FFF2-40B4-BE49-F238E27FC236}">
                  <a16:creationId xmlns:a16="http://schemas.microsoft.com/office/drawing/2014/main" id="{9EE09B76-C57B-A758-13F9-94E31E33A948}"/>
                </a:ext>
              </a:extLst>
            </p:cNvPr>
            <p:cNvSpPr/>
            <p:nvPr/>
          </p:nvSpPr>
          <p:spPr>
            <a:xfrm>
              <a:off x="1008481" y="4080800"/>
              <a:ext cx="1141474" cy="1141474"/>
            </a:xfrm>
            <a:prstGeom prst="ellipse">
              <a:avLst/>
            </a:prstGeom>
            <a:solidFill>
              <a:schemeClr val="accent1">
                <a:lumMod val="50000"/>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76" dirty="0">
                <a:solidFill>
                  <a:schemeClr val="bg1"/>
                </a:solidFill>
                <a:latin typeface="Montserrat Light" panose="00000400000000000000" pitchFamily="50" charset="0"/>
              </a:endParaRPr>
            </a:p>
          </p:txBody>
        </p:sp>
        <p:sp>
          <p:nvSpPr>
            <p:cNvPr id="64" name="Oval 63">
              <a:extLst>
                <a:ext uri="{FF2B5EF4-FFF2-40B4-BE49-F238E27FC236}">
                  <a16:creationId xmlns:a16="http://schemas.microsoft.com/office/drawing/2014/main" id="{85B7502A-B5D9-6526-4C6D-851CB9B085D1}"/>
                </a:ext>
              </a:extLst>
            </p:cNvPr>
            <p:cNvSpPr/>
            <p:nvPr/>
          </p:nvSpPr>
          <p:spPr>
            <a:xfrm>
              <a:off x="1108900" y="4181219"/>
              <a:ext cx="940635" cy="940635"/>
            </a:xfrm>
            <a:prstGeom prst="ellipse">
              <a:avLst/>
            </a:prstGeom>
            <a:solidFill>
              <a:schemeClr val="accent3">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dirty="0">
                <a:solidFill>
                  <a:schemeClr val="bg1"/>
                </a:solidFill>
                <a:latin typeface="Montserrat SemiBold" panose="00000700000000000000" pitchFamily="2" charset="0"/>
              </a:endParaRPr>
            </a:p>
          </p:txBody>
        </p:sp>
      </p:grpSp>
      <p:grpSp>
        <p:nvGrpSpPr>
          <p:cNvPr id="65" name="Group 23">
            <a:extLst>
              <a:ext uri="{FF2B5EF4-FFF2-40B4-BE49-F238E27FC236}">
                <a16:creationId xmlns:a16="http://schemas.microsoft.com/office/drawing/2014/main" id="{CD1DBFB7-81ED-48E4-77FF-21C46AE3ABB5}"/>
              </a:ext>
            </a:extLst>
          </p:cNvPr>
          <p:cNvGrpSpPr/>
          <p:nvPr/>
        </p:nvGrpSpPr>
        <p:grpSpPr>
          <a:xfrm>
            <a:off x="2746080" y="3938556"/>
            <a:ext cx="485146" cy="502061"/>
            <a:chOff x="912987" y="3985306"/>
            <a:chExt cx="1332461" cy="1332461"/>
          </a:xfrm>
        </p:grpSpPr>
        <p:sp>
          <p:nvSpPr>
            <p:cNvPr id="67" name="Oval 66">
              <a:extLst>
                <a:ext uri="{FF2B5EF4-FFF2-40B4-BE49-F238E27FC236}">
                  <a16:creationId xmlns:a16="http://schemas.microsoft.com/office/drawing/2014/main" id="{09C64A43-56F6-04BD-5B51-739C2E01A6A4}"/>
                </a:ext>
              </a:extLst>
            </p:cNvPr>
            <p:cNvSpPr/>
            <p:nvPr/>
          </p:nvSpPr>
          <p:spPr>
            <a:xfrm>
              <a:off x="912987" y="3985306"/>
              <a:ext cx="1332461" cy="1332461"/>
            </a:xfrm>
            <a:prstGeom prst="ellipse">
              <a:avLst/>
            </a:prstGeom>
            <a:solidFill>
              <a:schemeClr val="accent1">
                <a:lumMod val="25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76" dirty="0">
                <a:solidFill>
                  <a:schemeClr val="bg1"/>
                </a:solidFill>
                <a:latin typeface="Montserrat Light" panose="00000400000000000000" pitchFamily="50" charset="0"/>
              </a:endParaRPr>
            </a:p>
          </p:txBody>
        </p:sp>
        <p:sp>
          <p:nvSpPr>
            <p:cNvPr id="68" name="Oval 67">
              <a:extLst>
                <a:ext uri="{FF2B5EF4-FFF2-40B4-BE49-F238E27FC236}">
                  <a16:creationId xmlns:a16="http://schemas.microsoft.com/office/drawing/2014/main" id="{D81659EE-07E7-E76B-4663-CF8E56C14A65}"/>
                </a:ext>
              </a:extLst>
            </p:cNvPr>
            <p:cNvSpPr/>
            <p:nvPr/>
          </p:nvSpPr>
          <p:spPr>
            <a:xfrm>
              <a:off x="1008481" y="4080800"/>
              <a:ext cx="1141474" cy="1141474"/>
            </a:xfrm>
            <a:prstGeom prst="ellipse">
              <a:avLst/>
            </a:prstGeom>
            <a:solidFill>
              <a:schemeClr val="accent1">
                <a:lumMod val="50000"/>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76" dirty="0">
                <a:solidFill>
                  <a:schemeClr val="bg1"/>
                </a:solidFill>
                <a:latin typeface="Montserrat Light" panose="00000400000000000000" pitchFamily="50" charset="0"/>
              </a:endParaRPr>
            </a:p>
          </p:txBody>
        </p:sp>
        <p:sp>
          <p:nvSpPr>
            <p:cNvPr id="69" name="Oval 68">
              <a:extLst>
                <a:ext uri="{FF2B5EF4-FFF2-40B4-BE49-F238E27FC236}">
                  <a16:creationId xmlns:a16="http://schemas.microsoft.com/office/drawing/2014/main" id="{0F1BC1A3-10EC-2D58-F72B-E74C5152F328}"/>
                </a:ext>
              </a:extLst>
            </p:cNvPr>
            <p:cNvSpPr/>
            <p:nvPr/>
          </p:nvSpPr>
          <p:spPr>
            <a:xfrm>
              <a:off x="1108900" y="4181219"/>
              <a:ext cx="940635" cy="940635"/>
            </a:xfrm>
            <a:prstGeom prst="ellipse">
              <a:avLst/>
            </a:prstGeom>
            <a:solidFill>
              <a:schemeClr val="accent3">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dirty="0">
                <a:solidFill>
                  <a:schemeClr val="bg1"/>
                </a:solidFill>
                <a:latin typeface="Montserrat SemiBold" panose="00000700000000000000" pitchFamily="2" charset="0"/>
              </a:endParaRPr>
            </a:p>
          </p:txBody>
        </p:sp>
      </p:grpSp>
      <p:grpSp>
        <p:nvGrpSpPr>
          <p:cNvPr id="71" name="Group 23">
            <a:extLst>
              <a:ext uri="{FF2B5EF4-FFF2-40B4-BE49-F238E27FC236}">
                <a16:creationId xmlns:a16="http://schemas.microsoft.com/office/drawing/2014/main" id="{DF09293C-9B86-BC02-B9AA-F96D0650F148}"/>
              </a:ext>
            </a:extLst>
          </p:cNvPr>
          <p:cNvGrpSpPr/>
          <p:nvPr/>
        </p:nvGrpSpPr>
        <p:grpSpPr>
          <a:xfrm>
            <a:off x="2736976" y="3160144"/>
            <a:ext cx="485146" cy="502061"/>
            <a:chOff x="912987" y="3985306"/>
            <a:chExt cx="1332461" cy="1332461"/>
          </a:xfrm>
        </p:grpSpPr>
        <p:sp>
          <p:nvSpPr>
            <p:cNvPr id="72" name="Oval 71">
              <a:extLst>
                <a:ext uri="{FF2B5EF4-FFF2-40B4-BE49-F238E27FC236}">
                  <a16:creationId xmlns:a16="http://schemas.microsoft.com/office/drawing/2014/main" id="{4D032D11-26DE-9059-A9CD-8AD1FDCE038A}"/>
                </a:ext>
              </a:extLst>
            </p:cNvPr>
            <p:cNvSpPr/>
            <p:nvPr/>
          </p:nvSpPr>
          <p:spPr>
            <a:xfrm>
              <a:off x="912987" y="3985306"/>
              <a:ext cx="1332461" cy="1332461"/>
            </a:xfrm>
            <a:prstGeom prst="ellipse">
              <a:avLst/>
            </a:prstGeom>
            <a:solidFill>
              <a:schemeClr val="accent1">
                <a:lumMod val="25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76" dirty="0">
                <a:solidFill>
                  <a:schemeClr val="bg1"/>
                </a:solidFill>
                <a:latin typeface="Montserrat Light" panose="00000400000000000000" pitchFamily="50" charset="0"/>
              </a:endParaRPr>
            </a:p>
          </p:txBody>
        </p:sp>
        <p:sp>
          <p:nvSpPr>
            <p:cNvPr id="73" name="Oval 72">
              <a:extLst>
                <a:ext uri="{FF2B5EF4-FFF2-40B4-BE49-F238E27FC236}">
                  <a16:creationId xmlns:a16="http://schemas.microsoft.com/office/drawing/2014/main" id="{DD37DC66-FCF0-5AFD-A05F-0D65B3F5C6B0}"/>
                </a:ext>
              </a:extLst>
            </p:cNvPr>
            <p:cNvSpPr/>
            <p:nvPr/>
          </p:nvSpPr>
          <p:spPr>
            <a:xfrm>
              <a:off x="1008481" y="4080800"/>
              <a:ext cx="1141474" cy="1141474"/>
            </a:xfrm>
            <a:prstGeom prst="ellipse">
              <a:avLst/>
            </a:prstGeom>
            <a:solidFill>
              <a:schemeClr val="accent1">
                <a:lumMod val="50000"/>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76" dirty="0">
                <a:solidFill>
                  <a:schemeClr val="bg1"/>
                </a:solidFill>
                <a:latin typeface="Montserrat Light" panose="00000400000000000000" pitchFamily="50" charset="0"/>
              </a:endParaRPr>
            </a:p>
          </p:txBody>
        </p:sp>
        <p:sp>
          <p:nvSpPr>
            <p:cNvPr id="74" name="Oval 73">
              <a:extLst>
                <a:ext uri="{FF2B5EF4-FFF2-40B4-BE49-F238E27FC236}">
                  <a16:creationId xmlns:a16="http://schemas.microsoft.com/office/drawing/2014/main" id="{E8A4548F-83A6-5AC8-20B7-91501D2732E1}"/>
                </a:ext>
              </a:extLst>
            </p:cNvPr>
            <p:cNvSpPr/>
            <p:nvPr/>
          </p:nvSpPr>
          <p:spPr>
            <a:xfrm>
              <a:off x="1108900" y="4181219"/>
              <a:ext cx="940635" cy="940635"/>
            </a:xfrm>
            <a:prstGeom prst="ellipse">
              <a:avLst/>
            </a:prstGeom>
            <a:solidFill>
              <a:schemeClr val="accent3">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dirty="0">
                <a:solidFill>
                  <a:schemeClr val="bg1"/>
                </a:solidFill>
                <a:latin typeface="Montserrat SemiBold" panose="00000700000000000000" pitchFamily="2" charset="0"/>
              </a:endParaRPr>
            </a:p>
          </p:txBody>
        </p:sp>
      </p:grpSp>
    </p:spTree>
    <p:extLst>
      <p:ext uri="{BB962C8B-B14F-4D97-AF65-F5344CB8AC3E}">
        <p14:creationId xmlns:p14="http://schemas.microsoft.com/office/powerpoint/2010/main" val="101900697"/>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6"/>
                                        </p:tgtEl>
                                        <p:attrNameLst>
                                          <p:attrName>style.visibility</p:attrName>
                                        </p:attrNameLst>
                                      </p:cBhvr>
                                      <p:to>
                                        <p:strVal val="visible"/>
                                      </p:to>
                                    </p:set>
                                    <p:anim calcmode="lin" valueType="num">
                                      <p:cBhvr additive="base">
                                        <p:cTn id="11" dur="500" fill="hold"/>
                                        <p:tgtEl>
                                          <p:spTgt spid="66"/>
                                        </p:tgtEl>
                                        <p:attrNameLst>
                                          <p:attrName>ppt_x</p:attrName>
                                        </p:attrNameLst>
                                      </p:cBhvr>
                                      <p:tavLst>
                                        <p:tav tm="0">
                                          <p:val>
                                            <p:strVal val="#ppt_x"/>
                                          </p:val>
                                        </p:tav>
                                        <p:tav tm="100000">
                                          <p:val>
                                            <p:strVal val="#ppt_x"/>
                                          </p:val>
                                        </p:tav>
                                      </p:tavLst>
                                    </p:anim>
                                    <p:anim calcmode="lin" valueType="num">
                                      <p:cBhvr additive="base">
                                        <p:cTn id="12"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ppt_x"/>
                                          </p:val>
                                        </p:tav>
                                        <p:tav tm="100000">
                                          <p:val>
                                            <p:strVal val="#ppt_x"/>
                                          </p:val>
                                        </p:tav>
                                      </p:tavLst>
                                    </p:anim>
                                    <p:anim calcmode="lin" valueType="num">
                                      <p:cBhvr additive="base">
                                        <p:cTn id="2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5"/>
                                        </p:tgtEl>
                                        <p:attrNameLst>
                                          <p:attrName>style.visibility</p:attrName>
                                        </p:attrNameLst>
                                      </p:cBhvr>
                                      <p:to>
                                        <p:strVal val="visible"/>
                                      </p:to>
                                    </p:set>
                                    <p:anim calcmode="lin" valueType="num">
                                      <p:cBhvr additive="base">
                                        <p:cTn id="29" dur="500" fill="hold"/>
                                        <p:tgtEl>
                                          <p:spTgt spid="65"/>
                                        </p:tgtEl>
                                        <p:attrNameLst>
                                          <p:attrName>ppt_x</p:attrName>
                                        </p:attrNameLst>
                                      </p:cBhvr>
                                      <p:tavLst>
                                        <p:tav tm="0">
                                          <p:val>
                                            <p:strVal val="#ppt_x"/>
                                          </p:val>
                                        </p:tav>
                                        <p:tav tm="100000">
                                          <p:val>
                                            <p:strVal val="#ppt_x"/>
                                          </p:val>
                                        </p:tav>
                                      </p:tavLst>
                                    </p:anim>
                                    <p:anim calcmode="lin" valueType="num">
                                      <p:cBhvr additive="base">
                                        <p:cTn id="30"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71"/>
                                        </p:tgtEl>
                                        <p:attrNameLst>
                                          <p:attrName>style.visibility</p:attrName>
                                        </p:attrNameLst>
                                      </p:cBhvr>
                                      <p:to>
                                        <p:strVal val="visible"/>
                                      </p:to>
                                    </p:set>
                                    <p:anim calcmode="lin" valueType="num">
                                      <p:cBhvr additive="base">
                                        <p:cTn id="35" dur="500" fill="hold"/>
                                        <p:tgtEl>
                                          <p:spTgt spid="71"/>
                                        </p:tgtEl>
                                        <p:attrNameLst>
                                          <p:attrName>ppt_x</p:attrName>
                                        </p:attrNameLst>
                                      </p:cBhvr>
                                      <p:tavLst>
                                        <p:tav tm="0">
                                          <p:val>
                                            <p:strVal val="#ppt_x"/>
                                          </p:val>
                                        </p:tav>
                                        <p:tav tm="100000">
                                          <p:val>
                                            <p:strVal val="#ppt_x"/>
                                          </p:val>
                                        </p:tav>
                                      </p:tavLst>
                                    </p:anim>
                                    <p:anim calcmode="lin" valueType="num">
                                      <p:cBhvr additive="base">
                                        <p:cTn id="36"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05B95-DB83-CF46-7A94-5548C310142F}"/>
            </a:ext>
          </a:extLst>
        </p:cNvPr>
        <p:cNvGrpSpPr/>
        <p:nvPr/>
      </p:nvGrpSpPr>
      <p:grpSpPr>
        <a:xfrm>
          <a:off x="0" y="0"/>
          <a:ext cx="0" cy="0"/>
          <a:chOff x="0" y="0"/>
          <a:chExt cx="0" cy="0"/>
        </a:xfrm>
      </p:grpSpPr>
      <p:sp>
        <p:nvSpPr>
          <p:cNvPr id="13" name="Rectangle 6">
            <a:extLst>
              <a:ext uri="{FF2B5EF4-FFF2-40B4-BE49-F238E27FC236}">
                <a16:creationId xmlns:a16="http://schemas.microsoft.com/office/drawing/2014/main" id="{4878FFBF-50E6-B2C0-5F5A-FD3C759886C3}"/>
              </a:ext>
            </a:extLst>
          </p:cNvPr>
          <p:cNvSpPr/>
          <p:nvPr/>
        </p:nvSpPr>
        <p:spPr>
          <a:xfrm>
            <a:off x="0" y="342689"/>
            <a:ext cx="12192000" cy="67335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14" name="Metin kutusu 13">
            <a:extLst>
              <a:ext uri="{FF2B5EF4-FFF2-40B4-BE49-F238E27FC236}">
                <a16:creationId xmlns:a16="http://schemas.microsoft.com/office/drawing/2014/main" id="{A23683C0-7F43-E7BD-BE64-621155C1F703}"/>
              </a:ext>
            </a:extLst>
          </p:cNvPr>
          <p:cNvSpPr txBox="1"/>
          <p:nvPr/>
        </p:nvSpPr>
        <p:spPr>
          <a:xfrm>
            <a:off x="4104636" y="442913"/>
            <a:ext cx="3982727" cy="400110"/>
          </a:xfrm>
          <a:prstGeom prst="rect">
            <a:avLst/>
          </a:prstGeom>
          <a:noFill/>
        </p:spPr>
        <p:txBody>
          <a:bodyPr wrap="square">
            <a:spAutoFit/>
          </a:bodyPr>
          <a:lstStyle/>
          <a:p>
            <a:pPr indent="361950"/>
            <a:r>
              <a:rPr lang="tr-TR" sz="2000" b="1" dirty="0">
                <a:solidFill>
                  <a:schemeClr val="bg1"/>
                </a:solidFill>
              </a:rPr>
              <a:t>Şehir ve Bölge Planlama Bölümü</a:t>
            </a:r>
          </a:p>
        </p:txBody>
      </p:sp>
      <p:sp>
        <p:nvSpPr>
          <p:cNvPr id="70" name="Metin kutusu 69">
            <a:extLst>
              <a:ext uri="{FF2B5EF4-FFF2-40B4-BE49-F238E27FC236}">
                <a16:creationId xmlns:a16="http://schemas.microsoft.com/office/drawing/2014/main" id="{D9FF9267-9363-8289-E93C-A97221A75801}"/>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5" name="Metin kutusu 14">
            <a:extLst>
              <a:ext uri="{FF2B5EF4-FFF2-40B4-BE49-F238E27FC236}">
                <a16:creationId xmlns:a16="http://schemas.microsoft.com/office/drawing/2014/main" id="{C65770C9-BC0B-DA26-4920-D5D83B51B5EC}"/>
              </a:ext>
            </a:extLst>
          </p:cNvPr>
          <p:cNvSpPr txBox="1"/>
          <p:nvPr/>
        </p:nvSpPr>
        <p:spPr>
          <a:xfrm>
            <a:off x="2350093" y="1757096"/>
            <a:ext cx="7802311" cy="3549690"/>
          </a:xfrm>
          <a:prstGeom prst="rect">
            <a:avLst/>
          </a:prstGeom>
          <a:noFill/>
        </p:spPr>
        <p:txBody>
          <a:bodyPr wrap="square">
            <a:spAutoFit/>
          </a:bodyPr>
          <a:lstStyle/>
          <a:p>
            <a:pPr algn="just">
              <a:spcAft>
                <a:spcPts val="750"/>
              </a:spcAft>
              <a:buNone/>
            </a:pPr>
            <a:r>
              <a:rPr lang="tr-TR" b="1" i="0" dirty="0">
                <a:solidFill>
                  <a:srgbClr val="333333"/>
                </a:solidFill>
                <a:effectLst/>
                <a:latin typeface="Source Sans Pro" panose="020B0503030403020204" pitchFamily="34" charset="0"/>
              </a:rPr>
              <a:t>Vizyon</a:t>
            </a:r>
            <a:endParaRPr lang="tr-TR" b="0" i="0" dirty="0">
              <a:solidFill>
                <a:srgbClr val="333333"/>
              </a:solidFill>
              <a:effectLst/>
              <a:latin typeface="Source Sans Pro" panose="020B0503030403020204" pitchFamily="34" charset="0"/>
            </a:endParaRPr>
          </a:p>
          <a:p>
            <a:pPr algn="just">
              <a:spcAft>
                <a:spcPts val="750"/>
              </a:spcAft>
              <a:buNone/>
            </a:pPr>
            <a:r>
              <a:rPr lang="tr-TR" b="0" i="0" dirty="0">
                <a:solidFill>
                  <a:srgbClr val="333333"/>
                </a:solidFill>
                <a:effectLst/>
                <a:latin typeface="Source Sans Pro" panose="020B0503030403020204" pitchFamily="34" charset="0"/>
              </a:rPr>
              <a:t>Eğitim-öğretim ve araştırma altyapısını geliştirmiş, bölgesel kurumlarla işbirliği içerisinde olan ve bölgenin yaşam kalitesinin geliştirilmesine ürettiği araştırma ve uygulama projeleri ile katkı sunan, ulusal ve uluslararası düzeyde kabul görmüş bir kurum olmak.</a:t>
            </a:r>
          </a:p>
          <a:p>
            <a:pPr algn="just">
              <a:spcAft>
                <a:spcPts val="750"/>
              </a:spcAft>
              <a:buNone/>
            </a:pPr>
            <a:endParaRPr lang="tr-TR" b="0" i="0" dirty="0">
              <a:solidFill>
                <a:srgbClr val="333333"/>
              </a:solidFill>
              <a:effectLst/>
              <a:latin typeface="Source Sans Pro" panose="020B0503030403020204" pitchFamily="34" charset="0"/>
            </a:endParaRPr>
          </a:p>
          <a:p>
            <a:pPr algn="just">
              <a:spcAft>
                <a:spcPts val="750"/>
              </a:spcAft>
              <a:buNone/>
            </a:pPr>
            <a:r>
              <a:rPr lang="tr-TR" b="1" i="0" dirty="0">
                <a:solidFill>
                  <a:srgbClr val="333333"/>
                </a:solidFill>
                <a:effectLst/>
                <a:latin typeface="Source Sans Pro" panose="020B0503030403020204" pitchFamily="34" charset="0"/>
              </a:rPr>
              <a:t>Misyon</a:t>
            </a:r>
            <a:endParaRPr lang="tr-TR" b="0" i="0" dirty="0">
              <a:solidFill>
                <a:srgbClr val="333333"/>
              </a:solidFill>
              <a:effectLst/>
              <a:latin typeface="Source Sans Pro" panose="020B0503030403020204" pitchFamily="34" charset="0"/>
            </a:endParaRPr>
          </a:p>
          <a:p>
            <a:pPr algn="just">
              <a:spcAft>
                <a:spcPts val="750"/>
              </a:spcAft>
              <a:buNone/>
            </a:pPr>
            <a:r>
              <a:rPr lang="tr-TR" b="0" i="0" dirty="0">
                <a:solidFill>
                  <a:srgbClr val="333333"/>
                </a:solidFill>
                <a:effectLst/>
                <a:latin typeface="Source Sans Pro" panose="020B0503030403020204" pitchFamily="34" charset="0"/>
              </a:rPr>
              <a:t>Şehir ve Bölge Planlama Bölümü, yaşanabilir yerleşmeler planlayan, yaratıcı, yenilikçi, meslek etiğine ve değerlere sahip, kamu yararı önceliğine inanan, doğaya ve kültürel mirasa saygılı, teknolojiyi kullanabilen şehir ve bölge plancıları yetiştiren bir bölüm olmaktır.</a:t>
            </a:r>
          </a:p>
        </p:txBody>
      </p:sp>
    </p:spTree>
    <p:extLst>
      <p:ext uri="{BB962C8B-B14F-4D97-AF65-F5344CB8AC3E}">
        <p14:creationId xmlns:p14="http://schemas.microsoft.com/office/powerpoint/2010/main" val="3576553677"/>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05B95-DB83-CF46-7A94-5548C310142F}"/>
            </a:ext>
          </a:extLst>
        </p:cNvPr>
        <p:cNvGrpSpPr/>
        <p:nvPr/>
      </p:nvGrpSpPr>
      <p:grpSpPr>
        <a:xfrm>
          <a:off x="0" y="0"/>
          <a:ext cx="0" cy="0"/>
          <a:chOff x="0" y="0"/>
          <a:chExt cx="0" cy="0"/>
        </a:xfrm>
      </p:grpSpPr>
      <p:sp>
        <p:nvSpPr>
          <p:cNvPr id="13" name="Rectangle 6">
            <a:extLst>
              <a:ext uri="{FF2B5EF4-FFF2-40B4-BE49-F238E27FC236}">
                <a16:creationId xmlns:a16="http://schemas.microsoft.com/office/drawing/2014/main" id="{4878FFBF-50E6-B2C0-5F5A-FD3C759886C3}"/>
              </a:ext>
            </a:extLst>
          </p:cNvPr>
          <p:cNvSpPr/>
          <p:nvPr/>
        </p:nvSpPr>
        <p:spPr>
          <a:xfrm>
            <a:off x="0" y="342689"/>
            <a:ext cx="12192000" cy="67335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14" name="Metin kutusu 13">
            <a:extLst>
              <a:ext uri="{FF2B5EF4-FFF2-40B4-BE49-F238E27FC236}">
                <a16:creationId xmlns:a16="http://schemas.microsoft.com/office/drawing/2014/main" id="{A23683C0-7F43-E7BD-BE64-621155C1F703}"/>
              </a:ext>
            </a:extLst>
          </p:cNvPr>
          <p:cNvSpPr txBox="1"/>
          <p:nvPr/>
        </p:nvSpPr>
        <p:spPr>
          <a:xfrm>
            <a:off x="2873121" y="479311"/>
            <a:ext cx="7040000" cy="400110"/>
          </a:xfrm>
          <a:prstGeom prst="rect">
            <a:avLst/>
          </a:prstGeom>
          <a:noFill/>
        </p:spPr>
        <p:txBody>
          <a:bodyPr wrap="square">
            <a:spAutoFit/>
          </a:bodyPr>
          <a:lstStyle/>
          <a:p>
            <a:pPr indent="361950"/>
            <a:r>
              <a:rPr lang="tr-TR" sz="2000" b="1" dirty="0">
                <a:solidFill>
                  <a:schemeClr val="bg1"/>
                </a:solidFill>
              </a:rPr>
              <a:t>Son 5 Yıla Ait Merkezi Yerleştirme Sınavı Puanları</a:t>
            </a:r>
          </a:p>
        </p:txBody>
      </p:sp>
      <p:sp>
        <p:nvSpPr>
          <p:cNvPr id="66" name="Metin kutusu 65">
            <a:extLst>
              <a:ext uri="{FF2B5EF4-FFF2-40B4-BE49-F238E27FC236}">
                <a16:creationId xmlns:a16="http://schemas.microsoft.com/office/drawing/2014/main" id="{CDCEAC46-107F-D5AE-413C-17FDE3347F11}"/>
              </a:ext>
            </a:extLst>
          </p:cNvPr>
          <p:cNvSpPr txBox="1"/>
          <p:nvPr/>
        </p:nvSpPr>
        <p:spPr>
          <a:xfrm>
            <a:off x="3645753" y="1397675"/>
            <a:ext cx="8080585" cy="1200329"/>
          </a:xfrm>
          <a:prstGeom prst="rect">
            <a:avLst/>
          </a:prstGeom>
          <a:noFill/>
        </p:spPr>
        <p:txBody>
          <a:bodyPr wrap="square">
            <a:spAutoFit/>
          </a:bodyPr>
          <a:lstStyle/>
          <a:p>
            <a:pPr algn="just"/>
            <a:endParaRPr lang="tr-TR" b="1" dirty="0"/>
          </a:p>
          <a:p>
            <a:pPr algn="just"/>
            <a:r>
              <a:rPr lang="tr-TR" dirty="0"/>
              <a:t>Dört yıllık lisans programı olan bölüme Yükseköğretim Kurumları Sınavı (YKS) sayısal puanı ile öğrenci alınmaktadır. </a:t>
            </a:r>
          </a:p>
          <a:p>
            <a:pPr algn="just"/>
            <a:endParaRPr lang="tr-TR" dirty="0"/>
          </a:p>
        </p:txBody>
      </p:sp>
      <p:sp>
        <p:nvSpPr>
          <p:cNvPr id="70" name="Metin kutusu 69">
            <a:extLst>
              <a:ext uri="{FF2B5EF4-FFF2-40B4-BE49-F238E27FC236}">
                <a16:creationId xmlns:a16="http://schemas.microsoft.com/office/drawing/2014/main" id="{D9FF9267-9363-8289-E93C-A97221A75801}"/>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grpSp>
        <p:nvGrpSpPr>
          <p:cNvPr id="10" name="Group 23">
            <a:extLst>
              <a:ext uri="{FF2B5EF4-FFF2-40B4-BE49-F238E27FC236}">
                <a16:creationId xmlns:a16="http://schemas.microsoft.com/office/drawing/2014/main" id="{FD91DD7E-A8DC-4A93-8BA0-6257D9726FEF}"/>
              </a:ext>
            </a:extLst>
          </p:cNvPr>
          <p:cNvGrpSpPr/>
          <p:nvPr/>
        </p:nvGrpSpPr>
        <p:grpSpPr>
          <a:xfrm>
            <a:off x="2621127" y="1568467"/>
            <a:ext cx="858746" cy="858744"/>
            <a:chOff x="912987" y="3985306"/>
            <a:chExt cx="1332461" cy="1332461"/>
          </a:xfrm>
        </p:grpSpPr>
        <p:sp>
          <p:nvSpPr>
            <p:cNvPr id="11" name="Oval 10">
              <a:extLst>
                <a:ext uri="{FF2B5EF4-FFF2-40B4-BE49-F238E27FC236}">
                  <a16:creationId xmlns:a16="http://schemas.microsoft.com/office/drawing/2014/main" id="{5737EB05-FEB5-4321-9087-ED7CCB363653}"/>
                </a:ext>
              </a:extLst>
            </p:cNvPr>
            <p:cNvSpPr/>
            <p:nvPr/>
          </p:nvSpPr>
          <p:spPr>
            <a:xfrm>
              <a:off x="912987" y="3985306"/>
              <a:ext cx="1332461" cy="1332461"/>
            </a:xfrm>
            <a:prstGeom prst="ellipse">
              <a:avLst/>
            </a:prstGeom>
            <a:solidFill>
              <a:schemeClr val="accent1">
                <a:lumMod val="25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76" dirty="0">
                <a:solidFill>
                  <a:schemeClr val="bg1"/>
                </a:solidFill>
                <a:latin typeface="Montserrat Light" panose="00000400000000000000" pitchFamily="50" charset="0"/>
              </a:endParaRPr>
            </a:p>
          </p:txBody>
        </p:sp>
        <p:sp>
          <p:nvSpPr>
            <p:cNvPr id="12" name="Oval 11">
              <a:extLst>
                <a:ext uri="{FF2B5EF4-FFF2-40B4-BE49-F238E27FC236}">
                  <a16:creationId xmlns:a16="http://schemas.microsoft.com/office/drawing/2014/main" id="{6092CC0C-B9EB-4719-A439-F13943E9C9E5}"/>
                </a:ext>
              </a:extLst>
            </p:cNvPr>
            <p:cNvSpPr/>
            <p:nvPr/>
          </p:nvSpPr>
          <p:spPr>
            <a:xfrm>
              <a:off x="1008481" y="4080800"/>
              <a:ext cx="1141474" cy="1141474"/>
            </a:xfrm>
            <a:prstGeom prst="ellipse">
              <a:avLst/>
            </a:prstGeom>
            <a:solidFill>
              <a:schemeClr val="accent1">
                <a:lumMod val="50000"/>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76" dirty="0">
                <a:solidFill>
                  <a:schemeClr val="bg1"/>
                </a:solidFill>
                <a:latin typeface="Montserrat Light" panose="00000400000000000000" pitchFamily="50" charset="0"/>
              </a:endParaRPr>
            </a:p>
          </p:txBody>
        </p:sp>
        <p:sp>
          <p:nvSpPr>
            <p:cNvPr id="15" name="Oval 14">
              <a:extLst>
                <a:ext uri="{FF2B5EF4-FFF2-40B4-BE49-F238E27FC236}">
                  <a16:creationId xmlns:a16="http://schemas.microsoft.com/office/drawing/2014/main" id="{37A3FFB5-8075-42E1-9551-77131623B182}"/>
                </a:ext>
              </a:extLst>
            </p:cNvPr>
            <p:cNvSpPr/>
            <p:nvPr/>
          </p:nvSpPr>
          <p:spPr>
            <a:xfrm>
              <a:off x="1108900" y="4181219"/>
              <a:ext cx="940635" cy="940635"/>
            </a:xfrm>
            <a:prstGeom prst="ellipse">
              <a:avLst/>
            </a:prstGeom>
            <a:solidFill>
              <a:schemeClr val="accent3">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dirty="0">
                <a:solidFill>
                  <a:schemeClr val="bg1"/>
                </a:solidFill>
                <a:latin typeface="Montserrat SemiBold" panose="00000700000000000000" pitchFamily="2" charset="0"/>
              </a:endParaRPr>
            </a:p>
          </p:txBody>
        </p:sp>
      </p:grpSp>
      <p:graphicFrame>
        <p:nvGraphicFramePr>
          <p:cNvPr id="3" name="Tablo 2">
            <a:extLst>
              <a:ext uri="{FF2B5EF4-FFF2-40B4-BE49-F238E27FC236}">
                <a16:creationId xmlns:a16="http://schemas.microsoft.com/office/drawing/2014/main" id="{07A03975-A053-5680-221B-A6A3A1EC1B9C}"/>
              </a:ext>
            </a:extLst>
          </p:cNvPr>
          <p:cNvGraphicFramePr>
            <a:graphicFrameLocks noGrp="1"/>
          </p:cNvGraphicFramePr>
          <p:nvPr>
            <p:extLst>
              <p:ext uri="{D42A27DB-BD31-4B8C-83A1-F6EECF244321}">
                <p14:modId xmlns:p14="http://schemas.microsoft.com/office/powerpoint/2010/main" val="1729183844"/>
              </p:ext>
            </p:extLst>
          </p:nvPr>
        </p:nvGraphicFramePr>
        <p:xfrm>
          <a:off x="1854379" y="3545415"/>
          <a:ext cx="9286543" cy="2225040"/>
        </p:xfrm>
        <a:graphic>
          <a:graphicData uri="http://schemas.openxmlformats.org/drawingml/2006/table">
            <a:tbl>
              <a:tblPr firstRow="1" bandRow="1">
                <a:tableStyleId>{21E4AEA4-8DFA-4A89-87EB-49C32662AFE0}</a:tableStyleId>
              </a:tblPr>
              <a:tblGrid>
                <a:gridCol w="4094328">
                  <a:extLst>
                    <a:ext uri="{9D8B030D-6E8A-4147-A177-3AD203B41FA5}">
                      <a16:colId xmlns:a16="http://schemas.microsoft.com/office/drawing/2014/main" val="2828537159"/>
                    </a:ext>
                  </a:extLst>
                </a:gridCol>
                <a:gridCol w="1128215">
                  <a:extLst>
                    <a:ext uri="{9D8B030D-6E8A-4147-A177-3AD203B41FA5}">
                      <a16:colId xmlns:a16="http://schemas.microsoft.com/office/drawing/2014/main" val="2551605022"/>
                    </a:ext>
                  </a:extLst>
                </a:gridCol>
                <a:gridCol w="2032000">
                  <a:extLst>
                    <a:ext uri="{9D8B030D-6E8A-4147-A177-3AD203B41FA5}">
                      <a16:colId xmlns:a16="http://schemas.microsoft.com/office/drawing/2014/main" val="3947873531"/>
                    </a:ext>
                  </a:extLst>
                </a:gridCol>
                <a:gridCol w="2032000">
                  <a:extLst>
                    <a:ext uri="{9D8B030D-6E8A-4147-A177-3AD203B41FA5}">
                      <a16:colId xmlns:a16="http://schemas.microsoft.com/office/drawing/2014/main" val="1524051734"/>
                    </a:ext>
                  </a:extLst>
                </a:gridCol>
              </a:tblGrid>
              <a:tr h="370840">
                <a:tc>
                  <a:txBody>
                    <a:bodyPr/>
                    <a:lstStyle/>
                    <a:p>
                      <a:r>
                        <a:rPr lang="tr-TR" dirty="0"/>
                        <a:t>Program Adı</a:t>
                      </a:r>
                    </a:p>
                  </a:txBody>
                  <a:tcPr/>
                </a:tc>
                <a:tc>
                  <a:txBody>
                    <a:bodyPr/>
                    <a:lstStyle/>
                    <a:p>
                      <a:r>
                        <a:rPr lang="tr-TR" dirty="0"/>
                        <a:t>Yıllar</a:t>
                      </a:r>
                    </a:p>
                  </a:txBody>
                  <a:tcPr/>
                </a:tc>
                <a:tc>
                  <a:txBody>
                    <a:bodyPr/>
                    <a:lstStyle/>
                    <a:p>
                      <a:r>
                        <a:rPr lang="tr-TR" dirty="0"/>
                        <a:t>Taban</a:t>
                      </a:r>
                    </a:p>
                  </a:txBody>
                  <a:tcPr/>
                </a:tc>
                <a:tc>
                  <a:txBody>
                    <a:bodyPr/>
                    <a:lstStyle/>
                    <a:p>
                      <a:r>
                        <a:rPr lang="tr-TR" dirty="0"/>
                        <a:t>Tavan</a:t>
                      </a:r>
                    </a:p>
                  </a:txBody>
                  <a:tcPr/>
                </a:tc>
                <a:extLst>
                  <a:ext uri="{0D108BD9-81ED-4DB2-BD59-A6C34878D82A}">
                    <a16:rowId xmlns:a16="http://schemas.microsoft.com/office/drawing/2014/main" val="147876572"/>
                  </a:ext>
                </a:extLst>
              </a:tr>
              <a:tr h="370840">
                <a:tc>
                  <a:txBody>
                    <a:bodyPr/>
                    <a:lstStyle/>
                    <a:p>
                      <a:r>
                        <a:rPr lang="tr-TR" dirty="0"/>
                        <a:t>Şehir ve Bölge Planlama Lisans Programı</a:t>
                      </a:r>
                    </a:p>
                  </a:txBody>
                  <a:tcPr/>
                </a:tc>
                <a:tc>
                  <a:txBody>
                    <a:bodyPr/>
                    <a:lstStyle/>
                    <a:p>
                      <a:r>
                        <a:rPr lang="tr-TR" dirty="0"/>
                        <a:t>2024</a:t>
                      </a:r>
                    </a:p>
                  </a:txBody>
                  <a:tcPr/>
                </a:tc>
                <a:tc>
                  <a:txBody>
                    <a:bodyPr/>
                    <a:lstStyle/>
                    <a:p>
                      <a:r>
                        <a:rPr lang="tr-TR" dirty="0"/>
                        <a:t>269,28526</a:t>
                      </a:r>
                    </a:p>
                  </a:txBody>
                  <a:tcPr/>
                </a:tc>
                <a:tc>
                  <a:txBody>
                    <a:bodyPr/>
                    <a:lstStyle/>
                    <a:p>
                      <a:r>
                        <a:rPr lang="tr-TR" dirty="0"/>
                        <a:t>291,15137</a:t>
                      </a:r>
                    </a:p>
                  </a:txBody>
                  <a:tcPr/>
                </a:tc>
                <a:extLst>
                  <a:ext uri="{0D108BD9-81ED-4DB2-BD59-A6C34878D82A}">
                    <a16:rowId xmlns:a16="http://schemas.microsoft.com/office/drawing/2014/main" val="3622304996"/>
                  </a:ext>
                </a:extLst>
              </a:tr>
              <a:tr h="370840">
                <a:tc>
                  <a:txBody>
                    <a:bodyPr/>
                    <a:lstStyle/>
                    <a:p>
                      <a:r>
                        <a:rPr lang="tr-TR" dirty="0"/>
                        <a:t>Şehir ve Bölge Planlama Lisans Programı</a:t>
                      </a:r>
                    </a:p>
                  </a:txBody>
                  <a:tcPr/>
                </a:tc>
                <a:tc>
                  <a:txBody>
                    <a:bodyPr/>
                    <a:lstStyle/>
                    <a:p>
                      <a:r>
                        <a:rPr lang="tr-TR" dirty="0"/>
                        <a:t>2023</a:t>
                      </a:r>
                    </a:p>
                  </a:txBody>
                  <a:tcPr/>
                </a:tc>
                <a:tc>
                  <a:txBody>
                    <a:bodyPr/>
                    <a:lstStyle/>
                    <a:p>
                      <a:r>
                        <a:rPr lang="tr-TR" dirty="0"/>
                        <a:t>277,07726 </a:t>
                      </a:r>
                    </a:p>
                  </a:txBody>
                  <a:tcPr/>
                </a:tc>
                <a:tc>
                  <a:txBody>
                    <a:bodyPr/>
                    <a:lstStyle/>
                    <a:p>
                      <a:r>
                        <a:rPr lang="tr-TR" dirty="0"/>
                        <a:t>313,04153</a:t>
                      </a:r>
                    </a:p>
                  </a:txBody>
                  <a:tcPr/>
                </a:tc>
                <a:extLst>
                  <a:ext uri="{0D108BD9-81ED-4DB2-BD59-A6C34878D82A}">
                    <a16:rowId xmlns:a16="http://schemas.microsoft.com/office/drawing/2014/main" val="4207476199"/>
                  </a:ext>
                </a:extLst>
              </a:tr>
              <a:tr h="370840">
                <a:tc>
                  <a:txBody>
                    <a:bodyPr/>
                    <a:lstStyle/>
                    <a:p>
                      <a:r>
                        <a:rPr lang="tr-TR" dirty="0"/>
                        <a:t>Şehir ve Bölge Planlama Lisans Programı</a:t>
                      </a:r>
                    </a:p>
                  </a:txBody>
                  <a:tcPr/>
                </a:tc>
                <a:tc>
                  <a:txBody>
                    <a:bodyPr/>
                    <a:lstStyle/>
                    <a:p>
                      <a:r>
                        <a:rPr lang="tr-TR" dirty="0"/>
                        <a:t>2022</a:t>
                      </a:r>
                    </a:p>
                  </a:txBody>
                  <a:tcPr/>
                </a:tc>
                <a:tc>
                  <a:txBody>
                    <a:bodyPr/>
                    <a:lstStyle/>
                    <a:p>
                      <a:r>
                        <a:rPr lang="tr-TR" dirty="0"/>
                        <a:t>261,36240 </a:t>
                      </a:r>
                    </a:p>
                  </a:txBody>
                  <a:tcPr/>
                </a:tc>
                <a:tc>
                  <a:txBody>
                    <a:bodyPr/>
                    <a:lstStyle/>
                    <a:p>
                      <a:r>
                        <a:rPr lang="tr-TR" dirty="0"/>
                        <a:t>290,93899 </a:t>
                      </a:r>
                    </a:p>
                  </a:txBody>
                  <a:tcPr/>
                </a:tc>
                <a:extLst>
                  <a:ext uri="{0D108BD9-81ED-4DB2-BD59-A6C34878D82A}">
                    <a16:rowId xmlns:a16="http://schemas.microsoft.com/office/drawing/2014/main" val="3529735156"/>
                  </a:ext>
                </a:extLst>
              </a:tr>
              <a:tr h="370840">
                <a:tc>
                  <a:txBody>
                    <a:bodyPr/>
                    <a:lstStyle/>
                    <a:p>
                      <a:r>
                        <a:rPr lang="tr-TR" dirty="0"/>
                        <a:t>Şehir ve Bölge Planlama Lisans Programı</a:t>
                      </a:r>
                    </a:p>
                  </a:txBody>
                  <a:tcPr/>
                </a:tc>
                <a:tc>
                  <a:txBody>
                    <a:bodyPr/>
                    <a:lstStyle/>
                    <a:p>
                      <a:r>
                        <a:rPr lang="tr-TR" dirty="0"/>
                        <a:t>2021</a:t>
                      </a:r>
                    </a:p>
                  </a:txBody>
                  <a:tcPr/>
                </a:tc>
                <a:tc>
                  <a:txBody>
                    <a:bodyPr/>
                    <a:lstStyle/>
                    <a:p>
                      <a:r>
                        <a:rPr lang="tr-TR" dirty="0"/>
                        <a:t>205,98839</a:t>
                      </a:r>
                    </a:p>
                  </a:txBody>
                  <a:tcPr/>
                </a:tc>
                <a:tc>
                  <a:txBody>
                    <a:bodyPr/>
                    <a:lstStyle/>
                    <a:p>
                      <a:r>
                        <a:rPr lang="tr-TR" dirty="0"/>
                        <a:t>244,46764 </a:t>
                      </a:r>
                    </a:p>
                  </a:txBody>
                  <a:tcPr/>
                </a:tc>
                <a:extLst>
                  <a:ext uri="{0D108BD9-81ED-4DB2-BD59-A6C34878D82A}">
                    <a16:rowId xmlns:a16="http://schemas.microsoft.com/office/drawing/2014/main" val="831564219"/>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a:t>Şehir ve Bölge Planlama Lisans Programı</a:t>
                      </a:r>
                    </a:p>
                  </a:txBody>
                  <a:tcPr/>
                </a:tc>
                <a:tc>
                  <a:txBody>
                    <a:bodyPr/>
                    <a:lstStyle/>
                    <a:p>
                      <a:r>
                        <a:rPr lang="tr-TR" dirty="0"/>
                        <a:t>2020</a:t>
                      </a:r>
                    </a:p>
                  </a:txBody>
                  <a:tcPr/>
                </a:tc>
                <a:tc>
                  <a:txBody>
                    <a:bodyPr/>
                    <a:lstStyle/>
                    <a:p>
                      <a:r>
                        <a:rPr lang="tr-TR" dirty="0"/>
                        <a:t>252,127</a:t>
                      </a:r>
                    </a:p>
                  </a:txBody>
                  <a:tcPr/>
                </a:tc>
                <a:tc>
                  <a:txBody>
                    <a:bodyPr/>
                    <a:lstStyle/>
                    <a:p>
                      <a:r>
                        <a:rPr lang="tr-TR" dirty="0"/>
                        <a:t>303,957 </a:t>
                      </a:r>
                    </a:p>
                  </a:txBody>
                  <a:tcPr/>
                </a:tc>
                <a:extLst>
                  <a:ext uri="{0D108BD9-81ED-4DB2-BD59-A6C34878D82A}">
                    <a16:rowId xmlns:a16="http://schemas.microsoft.com/office/drawing/2014/main" val="1491573651"/>
                  </a:ext>
                </a:extLst>
              </a:tr>
            </a:tbl>
          </a:graphicData>
        </a:graphic>
      </p:graphicFrame>
    </p:spTree>
    <p:extLst>
      <p:ext uri="{BB962C8B-B14F-4D97-AF65-F5344CB8AC3E}">
        <p14:creationId xmlns:p14="http://schemas.microsoft.com/office/powerpoint/2010/main" val="3681061964"/>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6"/>
                                        </p:tgtEl>
                                        <p:attrNameLst>
                                          <p:attrName>style.visibility</p:attrName>
                                        </p:attrNameLst>
                                      </p:cBhvr>
                                      <p:to>
                                        <p:strVal val="visible"/>
                                      </p:to>
                                    </p:set>
                                    <p:anim calcmode="lin" valueType="num">
                                      <p:cBhvr additive="base">
                                        <p:cTn id="11" dur="500" fill="hold"/>
                                        <p:tgtEl>
                                          <p:spTgt spid="66"/>
                                        </p:tgtEl>
                                        <p:attrNameLst>
                                          <p:attrName>ppt_x</p:attrName>
                                        </p:attrNameLst>
                                      </p:cBhvr>
                                      <p:tavLst>
                                        <p:tav tm="0">
                                          <p:val>
                                            <p:strVal val="#ppt_x"/>
                                          </p:val>
                                        </p:tav>
                                        <p:tav tm="100000">
                                          <p:val>
                                            <p:strVal val="#ppt_x"/>
                                          </p:val>
                                        </p:tav>
                                      </p:tavLst>
                                    </p:anim>
                                    <p:anim calcmode="lin" valueType="num">
                                      <p:cBhvr additive="base">
                                        <p:cTn id="12" dur="500" fill="hold"/>
                                        <p:tgtEl>
                                          <p:spTgt spid="6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1C248-25BF-53BE-298B-4307CC4DB3D0}"/>
            </a:ext>
          </a:extLst>
        </p:cNvPr>
        <p:cNvGrpSpPr/>
        <p:nvPr/>
      </p:nvGrpSpPr>
      <p:grpSpPr>
        <a:xfrm>
          <a:off x="0" y="0"/>
          <a:ext cx="0" cy="0"/>
          <a:chOff x="0" y="0"/>
          <a:chExt cx="0" cy="0"/>
        </a:xfrm>
      </p:grpSpPr>
      <p:sp>
        <p:nvSpPr>
          <p:cNvPr id="13" name="Rectangle 6">
            <a:extLst>
              <a:ext uri="{FF2B5EF4-FFF2-40B4-BE49-F238E27FC236}">
                <a16:creationId xmlns:a16="http://schemas.microsoft.com/office/drawing/2014/main" id="{CCA696E9-FD09-F5AC-C0C9-7DE7E42D680B}"/>
              </a:ext>
            </a:extLst>
          </p:cNvPr>
          <p:cNvSpPr/>
          <p:nvPr/>
        </p:nvSpPr>
        <p:spPr>
          <a:xfrm>
            <a:off x="0" y="342689"/>
            <a:ext cx="12192000" cy="67335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40" name="Freeform 359">
            <a:extLst>
              <a:ext uri="{FF2B5EF4-FFF2-40B4-BE49-F238E27FC236}">
                <a16:creationId xmlns:a16="http://schemas.microsoft.com/office/drawing/2014/main" id="{5F2C1043-0E0B-5707-1815-2F2D3CDC2762}"/>
              </a:ext>
            </a:extLst>
          </p:cNvPr>
          <p:cNvSpPr>
            <a:spLocks/>
          </p:cNvSpPr>
          <p:nvPr/>
        </p:nvSpPr>
        <p:spPr bwMode="auto">
          <a:xfrm rot="5400000">
            <a:off x="2214943" y="652898"/>
            <a:ext cx="549197" cy="4791075"/>
          </a:xfrm>
          <a:custGeom>
            <a:avLst/>
            <a:gdLst>
              <a:gd name="T0" fmla="*/ 179 w 359"/>
              <a:gd name="T1" fmla="*/ 0 h 931"/>
              <a:gd name="T2" fmla="*/ 359 w 359"/>
              <a:gd name="T3" fmla="*/ 102 h 931"/>
              <a:gd name="T4" fmla="*/ 359 w 359"/>
              <a:gd name="T5" fmla="*/ 931 h 931"/>
              <a:gd name="T6" fmla="*/ 0 w 359"/>
              <a:gd name="T7" fmla="*/ 931 h 931"/>
              <a:gd name="T8" fmla="*/ 0 w 359"/>
              <a:gd name="T9" fmla="*/ 102 h 931"/>
              <a:gd name="T10" fmla="*/ 179 w 359"/>
              <a:gd name="T11" fmla="*/ 0 h 931"/>
            </a:gdLst>
            <a:ahLst/>
            <a:cxnLst>
              <a:cxn ang="0">
                <a:pos x="T0" y="T1"/>
              </a:cxn>
              <a:cxn ang="0">
                <a:pos x="T2" y="T3"/>
              </a:cxn>
              <a:cxn ang="0">
                <a:pos x="T4" y="T5"/>
              </a:cxn>
              <a:cxn ang="0">
                <a:pos x="T6" y="T7"/>
              </a:cxn>
              <a:cxn ang="0">
                <a:pos x="T8" y="T9"/>
              </a:cxn>
              <a:cxn ang="0">
                <a:pos x="T10" y="T11"/>
              </a:cxn>
            </a:cxnLst>
            <a:rect l="0" t="0" r="r" b="b"/>
            <a:pathLst>
              <a:path w="359" h="931">
                <a:moveTo>
                  <a:pt x="179" y="0"/>
                </a:moveTo>
                <a:lnTo>
                  <a:pt x="359" y="102"/>
                </a:lnTo>
                <a:lnTo>
                  <a:pt x="359" y="931"/>
                </a:lnTo>
                <a:lnTo>
                  <a:pt x="0" y="931"/>
                </a:lnTo>
                <a:lnTo>
                  <a:pt x="0" y="102"/>
                </a:lnTo>
                <a:lnTo>
                  <a:pt x="179" y="0"/>
                </a:lnTo>
                <a:close/>
              </a:path>
            </a:pathLst>
          </a:custGeom>
          <a:solidFill>
            <a:schemeClr val="accent6">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TextBox 126">
            <a:extLst>
              <a:ext uri="{FF2B5EF4-FFF2-40B4-BE49-F238E27FC236}">
                <a16:creationId xmlns:a16="http://schemas.microsoft.com/office/drawing/2014/main" id="{79F4C194-33E8-519F-43CA-8D819A6F541E}"/>
              </a:ext>
            </a:extLst>
          </p:cNvPr>
          <p:cNvSpPr txBox="1"/>
          <p:nvPr/>
        </p:nvSpPr>
        <p:spPr>
          <a:xfrm>
            <a:off x="463906" y="2863770"/>
            <a:ext cx="3267433" cy="369332"/>
          </a:xfrm>
          <a:prstGeom prst="rect">
            <a:avLst/>
          </a:prstGeom>
          <a:noFill/>
        </p:spPr>
        <p:txBody>
          <a:bodyPr wrap="none" rtlCol="0">
            <a:spAutoFit/>
          </a:bodyPr>
          <a:lstStyle/>
          <a:p>
            <a:pPr algn="ctr"/>
            <a:r>
              <a:rPr lang="tr-TR" b="1" dirty="0">
                <a:ea typeface="Adobe Fan Heiti Std B" panose="020B0700000000000000" pitchFamily="34" charset="-128"/>
              </a:rPr>
              <a:t>Şehir ve Bölge Planlama Bölümü</a:t>
            </a:r>
            <a:endParaRPr lang="en-US" b="1" dirty="0">
              <a:ea typeface="Adobe Fan Heiti Std B" panose="020B0700000000000000" pitchFamily="34" charset="-128"/>
            </a:endParaRPr>
          </a:p>
        </p:txBody>
      </p:sp>
      <p:sp>
        <p:nvSpPr>
          <p:cNvPr id="54" name="Metin kutusu 53">
            <a:extLst>
              <a:ext uri="{FF2B5EF4-FFF2-40B4-BE49-F238E27FC236}">
                <a16:creationId xmlns:a16="http://schemas.microsoft.com/office/drawing/2014/main" id="{AB4A0562-DD0E-9734-D473-AA00AF2953D8}"/>
              </a:ext>
            </a:extLst>
          </p:cNvPr>
          <p:cNvSpPr txBox="1"/>
          <p:nvPr/>
        </p:nvSpPr>
        <p:spPr>
          <a:xfrm>
            <a:off x="5160977" y="2032774"/>
            <a:ext cx="3102806" cy="2031325"/>
          </a:xfrm>
          <a:prstGeom prst="rect">
            <a:avLst/>
          </a:prstGeom>
          <a:noFill/>
        </p:spPr>
        <p:txBody>
          <a:bodyPr wrap="square">
            <a:spAutoFit/>
          </a:bodyPr>
          <a:lstStyle/>
          <a:p>
            <a:r>
              <a:rPr lang="tr-TR" b="1" dirty="0"/>
              <a:t>2 Profesör </a:t>
            </a:r>
          </a:p>
          <a:p>
            <a:endParaRPr lang="tr-TR" b="1" dirty="0"/>
          </a:p>
          <a:p>
            <a:r>
              <a:rPr lang="tr-TR" b="1" dirty="0"/>
              <a:t>2 Doçent</a:t>
            </a:r>
          </a:p>
          <a:p>
            <a:endParaRPr lang="tr-TR" b="1" dirty="0"/>
          </a:p>
          <a:p>
            <a:r>
              <a:rPr lang="tr-TR" b="1" dirty="0"/>
              <a:t>2 Doktor Öğretim Üyesi</a:t>
            </a:r>
          </a:p>
          <a:p>
            <a:endParaRPr lang="tr-TR" b="1" dirty="0"/>
          </a:p>
          <a:p>
            <a:r>
              <a:rPr lang="tr-TR" b="1" dirty="0"/>
              <a:t>1 Arş. Gör. (35. Madde)</a:t>
            </a:r>
          </a:p>
        </p:txBody>
      </p:sp>
      <p:sp>
        <p:nvSpPr>
          <p:cNvPr id="15" name="Metin kutusu 14">
            <a:extLst>
              <a:ext uri="{FF2B5EF4-FFF2-40B4-BE49-F238E27FC236}">
                <a16:creationId xmlns:a16="http://schemas.microsoft.com/office/drawing/2014/main" id="{D9FF9267-9363-8289-E93C-A97221A75801}"/>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7" name="Metin kutusu 16">
            <a:extLst>
              <a:ext uri="{FF2B5EF4-FFF2-40B4-BE49-F238E27FC236}">
                <a16:creationId xmlns:a16="http://schemas.microsoft.com/office/drawing/2014/main" id="{6CD4584C-78E6-ACD7-E17B-B63AA3895640}"/>
              </a:ext>
            </a:extLst>
          </p:cNvPr>
          <p:cNvSpPr txBox="1"/>
          <p:nvPr/>
        </p:nvSpPr>
        <p:spPr>
          <a:xfrm>
            <a:off x="4146839" y="507190"/>
            <a:ext cx="3898316" cy="400110"/>
          </a:xfrm>
          <a:prstGeom prst="rect">
            <a:avLst/>
          </a:prstGeom>
          <a:noFill/>
        </p:spPr>
        <p:txBody>
          <a:bodyPr wrap="square">
            <a:spAutoFit/>
          </a:bodyPr>
          <a:lstStyle/>
          <a:p>
            <a:pPr indent="361950"/>
            <a:r>
              <a:rPr lang="tr-TR" sz="2000" b="1" dirty="0">
                <a:solidFill>
                  <a:schemeClr val="bg1"/>
                </a:solidFill>
              </a:rPr>
              <a:t>Akademik Personel Yapısı</a:t>
            </a:r>
          </a:p>
        </p:txBody>
      </p:sp>
    </p:spTree>
    <p:extLst>
      <p:ext uri="{BB962C8B-B14F-4D97-AF65-F5344CB8AC3E}">
        <p14:creationId xmlns:p14="http://schemas.microsoft.com/office/powerpoint/2010/main" val="1831689211"/>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decel="100000" fill="hold" grpId="0" nodeType="after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additive="base">
                                        <p:cTn id="12" dur="10" fill="hold"/>
                                        <p:tgtEl>
                                          <p:spTgt spid="46"/>
                                        </p:tgtEl>
                                        <p:attrNameLst>
                                          <p:attrName>ppt_x</p:attrName>
                                        </p:attrNameLst>
                                      </p:cBhvr>
                                      <p:tavLst>
                                        <p:tav tm="0">
                                          <p:val>
                                            <p:strVal val="#ppt_x"/>
                                          </p:val>
                                        </p:tav>
                                        <p:tav tm="100000">
                                          <p:val>
                                            <p:strVal val="#ppt_x"/>
                                          </p:val>
                                        </p:tav>
                                      </p:tavLst>
                                    </p:anim>
                                    <p:anim calcmode="lin" valueType="num">
                                      <p:cBhvr additive="base">
                                        <p:cTn id="13" dur="10" fill="hold"/>
                                        <p:tgtEl>
                                          <p:spTgt spid="46"/>
                                        </p:tgtEl>
                                        <p:attrNameLst>
                                          <p:attrName>ppt_y</p:attrName>
                                        </p:attrNameLst>
                                      </p:cBhvr>
                                      <p:tavLst>
                                        <p:tav tm="0">
                                          <p:val>
                                            <p:strVal val="1+#ppt_h/2"/>
                                          </p:val>
                                        </p:tav>
                                        <p:tav tm="100000">
                                          <p:val>
                                            <p:strVal val="#ppt_y"/>
                                          </p:val>
                                        </p:tav>
                                      </p:tavLst>
                                    </p:anim>
                                  </p:childTnLst>
                                </p:cTn>
                              </p:par>
                            </p:childTnLst>
                          </p:cTn>
                        </p:par>
                        <p:par>
                          <p:cTn id="14" fill="hold">
                            <p:stCondLst>
                              <p:cond delay="510"/>
                            </p:stCondLst>
                            <p:childTnLst>
                              <p:par>
                                <p:cTn id="15" presetID="2" presetClass="entr" presetSubtype="4" fill="hold" grpId="0" nodeType="afterEffect">
                                  <p:stCondLst>
                                    <p:cond delay="0"/>
                                  </p:stCondLst>
                                  <p:childTnLst>
                                    <p:set>
                                      <p:cBhvr>
                                        <p:cTn id="16" dur="1" fill="hold">
                                          <p:stCondLst>
                                            <p:cond delay="0"/>
                                          </p:stCondLst>
                                        </p:cTn>
                                        <p:tgtEl>
                                          <p:spTgt spid="54"/>
                                        </p:tgtEl>
                                        <p:attrNameLst>
                                          <p:attrName>style.visibility</p:attrName>
                                        </p:attrNameLst>
                                      </p:cBhvr>
                                      <p:to>
                                        <p:strVal val="visible"/>
                                      </p:to>
                                    </p:set>
                                    <p:anim calcmode="lin" valueType="num">
                                      <p:cBhvr additive="base">
                                        <p:cTn id="17" dur="500" fill="hold"/>
                                        <p:tgtEl>
                                          <p:spTgt spid="54"/>
                                        </p:tgtEl>
                                        <p:attrNameLst>
                                          <p:attrName>ppt_x</p:attrName>
                                        </p:attrNameLst>
                                      </p:cBhvr>
                                      <p:tavLst>
                                        <p:tav tm="0">
                                          <p:val>
                                            <p:strVal val="#ppt_x"/>
                                          </p:val>
                                        </p:tav>
                                        <p:tav tm="100000">
                                          <p:val>
                                            <p:strVal val="#ppt_x"/>
                                          </p:val>
                                        </p:tav>
                                      </p:tavLst>
                                    </p:anim>
                                    <p:anim calcmode="lin" valueType="num">
                                      <p:cBhvr additive="base">
                                        <p:cTn id="18"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6" grpId="0"/>
      <p:bldP spid="5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BD1F7-17A8-0534-7E1E-6F32F5DE4C53}"/>
            </a:ext>
          </a:extLst>
        </p:cNvPr>
        <p:cNvGrpSpPr/>
        <p:nvPr/>
      </p:nvGrpSpPr>
      <p:grpSpPr>
        <a:xfrm>
          <a:off x="0" y="0"/>
          <a:ext cx="0" cy="0"/>
          <a:chOff x="0" y="0"/>
          <a:chExt cx="0" cy="0"/>
        </a:xfrm>
      </p:grpSpPr>
      <p:sp>
        <p:nvSpPr>
          <p:cNvPr id="13" name="Rectangle 6">
            <a:extLst>
              <a:ext uri="{FF2B5EF4-FFF2-40B4-BE49-F238E27FC236}">
                <a16:creationId xmlns:a16="http://schemas.microsoft.com/office/drawing/2014/main" id="{321651AF-3787-D308-7C18-0C2E7AB952DE}"/>
              </a:ext>
            </a:extLst>
          </p:cNvPr>
          <p:cNvSpPr/>
          <p:nvPr/>
        </p:nvSpPr>
        <p:spPr>
          <a:xfrm>
            <a:off x="0" y="342689"/>
            <a:ext cx="12192000" cy="67335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24" name="Metin kutusu 23">
            <a:extLst>
              <a:ext uri="{FF2B5EF4-FFF2-40B4-BE49-F238E27FC236}">
                <a16:creationId xmlns:a16="http://schemas.microsoft.com/office/drawing/2014/main" id="{D9FF9267-9363-8289-E93C-A97221A75801}"/>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cxnSp>
        <p:nvCxnSpPr>
          <p:cNvPr id="27" name="Straight Connector 14"/>
          <p:cNvCxnSpPr/>
          <p:nvPr/>
        </p:nvCxnSpPr>
        <p:spPr>
          <a:xfrm>
            <a:off x="1718070" y="4239484"/>
            <a:ext cx="0" cy="337259"/>
          </a:xfrm>
          <a:prstGeom prst="line">
            <a:avLst/>
          </a:prstGeom>
          <a:ln w="28575">
            <a:solidFill>
              <a:srgbClr val="B2D06E"/>
            </a:solidFill>
          </a:ln>
        </p:spPr>
        <p:style>
          <a:lnRef idx="1">
            <a:schemeClr val="accent1"/>
          </a:lnRef>
          <a:fillRef idx="0">
            <a:schemeClr val="accent1"/>
          </a:fillRef>
          <a:effectRef idx="0">
            <a:schemeClr val="accent1"/>
          </a:effectRef>
          <a:fontRef idx="minor">
            <a:schemeClr val="tx1"/>
          </a:fontRef>
        </p:style>
      </p:cxnSp>
      <p:sp>
        <p:nvSpPr>
          <p:cNvPr id="28" name="Rounded Rectangle 4"/>
          <p:cNvSpPr/>
          <p:nvPr/>
        </p:nvSpPr>
        <p:spPr>
          <a:xfrm rot="2700000">
            <a:off x="705926" y="1950584"/>
            <a:ext cx="2024289" cy="2024290"/>
          </a:xfrm>
          <a:prstGeom prst="roundRect">
            <a:avLst/>
          </a:prstGeom>
          <a:solidFill>
            <a:srgbClr val="B2D06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5"/>
          <p:cNvSpPr/>
          <p:nvPr/>
        </p:nvSpPr>
        <p:spPr>
          <a:xfrm rot="2700000">
            <a:off x="3672127" y="1950585"/>
            <a:ext cx="2024289" cy="2024290"/>
          </a:xfrm>
          <a:prstGeom prst="roundRect">
            <a:avLst/>
          </a:prstGeom>
          <a:solidFill>
            <a:schemeClr val="accent1">
              <a:lumMod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6"/>
          <p:cNvSpPr/>
          <p:nvPr/>
        </p:nvSpPr>
        <p:spPr>
          <a:xfrm rot="2700000">
            <a:off x="6638327" y="1950584"/>
            <a:ext cx="2024289" cy="2024290"/>
          </a:xfrm>
          <a:prstGeom prst="roundRect">
            <a:avLst/>
          </a:prstGeom>
          <a:solidFill>
            <a:schemeClr val="accent2">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7"/>
          <p:cNvSpPr/>
          <p:nvPr/>
        </p:nvSpPr>
        <p:spPr>
          <a:xfrm rot="2700000">
            <a:off x="9580402" y="1950584"/>
            <a:ext cx="2024289" cy="2024290"/>
          </a:xfrm>
          <a:prstGeom prst="roundRect">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70"/>
          <p:cNvCxnSpPr/>
          <p:nvPr/>
        </p:nvCxnSpPr>
        <p:spPr>
          <a:xfrm>
            <a:off x="7650470" y="4239483"/>
            <a:ext cx="0" cy="337259"/>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5" name="Straight Connector 70"/>
          <p:cNvCxnSpPr/>
          <p:nvPr/>
        </p:nvCxnSpPr>
        <p:spPr>
          <a:xfrm>
            <a:off x="4667784" y="4239483"/>
            <a:ext cx="0" cy="337259"/>
          </a:xfrm>
          <a:prstGeom prst="line">
            <a:avLst/>
          </a:prstGeom>
          <a:ln w="28575">
            <a:solidFill>
              <a:srgbClr val="A6CDAC"/>
            </a:solidFill>
          </a:ln>
        </p:spPr>
        <p:style>
          <a:lnRef idx="1">
            <a:schemeClr val="accent1"/>
          </a:lnRef>
          <a:fillRef idx="0">
            <a:schemeClr val="accent1"/>
          </a:fillRef>
          <a:effectRef idx="0">
            <a:schemeClr val="accent1"/>
          </a:effectRef>
          <a:fontRef idx="minor">
            <a:schemeClr val="tx1"/>
          </a:fontRef>
        </p:style>
      </p:cxnSp>
      <p:cxnSp>
        <p:nvCxnSpPr>
          <p:cNvPr id="66" name="Straight Connector 70"/>
          <p:cNvCxnSpPr/>
          <p:nvPr/>
        </p:nvCxnSpPr>
        <p:spPr>
          <a:xfrm>
            <a:off x="10589613" y="4239483"/>
            <a:ext cx="0" cy="337259"/>
          </a:xfrm>
          <a:prstGeom prst="line">
            <a:avLst/>
          </a:prstGeom>
          <a:ln w="28575">
            <a:solidFill>
              <a:srgbClr val="759A98"/>
            </a:solidFill>
          </a:ln>
        </p:spPr>
        <p:style>
          <a:lnRef idx="1">
            <a:schemeClr val="accent1"/>
          </a:lnRef>
          <a:fillRef idx="0">
            <a:schemeClr val="accent1"/>
          </a:fillRef>
          <a:effectRef idx="0">
            <a:schemeClr val="accent1"/>
          </a:effectRef>
          <a:fontRef idx="minor">
            <a:schemeClr val="tx1"/>
          </a:fontRef>
        </p:style>
      </p:cxnSp>
      <p:sp>
        <p:nvSpPr>
          <p:cNvPr id="68" name="Metin kutusu 67">
            <a:extLst>
              <a:ext uri="{FF2B5EF4-FFF2-40B4-BE49-F238E27FC236}">
                <a16:creationId xmlns:a16="http://schemas.microsoft.com/office/drawing/2014/main" id="{119396CB-376E-7E2A-53D7-32470E6ECDDE}"/>
              </a:ext>
            </a:extLst>
          </p:cNvPr>
          <p:cNvSpPr txBox="1"/>
          <p:nvPr/>
        </p:nvSpPr>
        <p:spPr>
          <a:xfrm>
            <a:off x="720050" y="2639563"/>
            <a:ext cx="1996043" cy="646331"/>
          </a:xfrm>
          <a:prstGeom prst="rect">
            <a:avLst/>
          </a:prstGeom>
          <a:noFill/>
        </p:spPr>
        <p:txBody>
          <a:bodyPr wrap="square">
            <a:spAutoFit/>
          </a:bodyPr>
          <a:lstStyle/>
          <a:p>
            <a:pPr algn="ctr">
              <a:lnSpc>
                <a:spcPct val="100000"/>
              </a:lnSpc>
            </a:pPr>
            <a:r>
              <a:rPr lang="tr-TR" sz="1800" b="1" dirty="0"/>
              <a:t>ŞEHİR PLANLAMA</a:t>
            </a:r>
          </a:p>
          <a:p>
            <a:pPr algn="ctr">
              <a:lnSpc>
                <a:spcPct val="100000"/>
              </a:lnSpc>
            </a:pPr>
            <a:r>
              <a:rPr lang="tr-TR" b="1" dirty="0"/>
              <a:t>ABD</a:t>
            </a:r>
            <a:endParaRPr lang="tr-TR" sz="1800" b="1" dirty="0"/>
          </a:p>
        </p:txBody>
      </p:sp>
      <p:sp>
        <p:nvSpPr>
          <p:cNvPr id="69" name="Metin kutusu 68">
            <a:extLst>
              <a:ext uri="{FF2B5EF4-FFF2-40B4-BE49-F238E27FC236}">
                <a16:creationId xmlns:a16="http://schemas.microsoft.com/office/drawing/2014/main" id="{119396CB-376E-7E2A-53D7-32470E6ECDDE}"/>
              </a:ext>
            </a:extLst>
          </p:cNvPr>
          <p:cNvSpPr txBox="1"/>
          <p:nvPr/>
        </p:nvSpPr>
        <p:spPr>
          <a:xfrm>
            <a:off x="3686249" y="2639563"/>
            <a:ext cx="1996043" cy="646331"/>
          </a:xfrm>
          <a:prstGeom prst="rect">
            <a:avLst/>
          </a:prstGeom>
          <a:noFill/>
        </p:spPr>
        <p:txBody>
          <a:bodyPr wrap="square">
            <a:spAutoFit/>
          </a:bodyPr>
          <a:lstStyle/>
          <a:p>
            <a:pPr algn="ctr">
              <a:lnSpc>
                <a:spcPct val="100000"/>
              </a:lnSpc>
            </a:pPr>
            <a:r>
              <a:rPr lang="tr-TR" sz="1800" b="1" dirty="0"/>
              <a:t>BÖLGE PLANLAMA</a:t>
            </a:r>
          </a:p>
          <a:p>
            <a:pPr algn="ctr">
              <a:lnSpc>
                <a:spcPct val="100000"/>
              </a:lnSpc>
            </a:pPr>
            <a:r>
              <a:rPr lang="tr-TR" b="1" dirty="0"/>
              <a:t>ABD</a:t>
            </a:r>
            <a:endParaRPr lang="tr-TR" sz="1800" b="1" dirty="0"/>
          </a:p>
        </p:txBody>
      </p:sp>
      <p:sp>
        <p:nvSpPr>
          <p:cNvPr id="70" name="Metin kutusu 69">
            <a:extLst>
              <a:ext uri="{FF2B5EF4-FFF2-40B4-BE49-F238E27FC236}">
                <a16:creationId xmlns:a16="http://schemas.microsoft.com/office/drawing/2014/main" id="{119396CB-376E-7E2A-53D7-32470E6ECDDE}"/>
              </a:ext>
            </a:extLst>
          </p:cNvPr>
          <p:cNvSpPr txBox="1"/>
          <p:nvPr/>
        </p:nvSpPr>
        <p:spPr>
          <a:xfrm>
            <a:off x="6652447" y="2603145"/>
            <a:ext cx="1996043" cy="646331"/>
          </a:xfrm>
          <a:prstGeom prst="rect">
            <a:avLst/>
          </a:prstGeom>
          <a:noFill/>
        </p:spPr>
        <p:txBody>
          <a:bodyPr wrap="square">
            <a:spAutoFit/>
          </a:bodyPr>
          <a:lstStyle/>
          <a:p>
            <a:pPr algn="ctr">
              <a:lnSpc>
                <a:spcPct val="100000"/>
              </a:lnSpc>
            </a:pPr>
            <a:r>
              <a:rPr lang="tr-TR" sz="1800" b="1" dirty="0"/>
              <a:t>KENTSEL TASARIM</a:t>
            </a:r>
          </a:p>
          <a:p>
            <a:pPr algn="ctr">
              <a:lnSpc>
                <a:spcPct val="100000"/>
              </a:lnSpc>
            </a:pPr>
            <a:r>
              <a:rPr lang="tr-TR" b="1" dirty="0"/>
              <a:t>ABD</a:t>
            </a:r>
            <a:endParaRPr lang="tr-TR" sz="1800" b="1" dirty="0"/>
          </a:p>
        </p:txBody>
      </p:sp>
      <p:sp>
        <p:nvSpPr>
          <p:cNvPr id="71" name="Metin kutusu 70">
            <a:extLst>
              <a:ext uri="{FF2B5EF4-FFF2-40B4-BE49-F238E27FC236}">
                <a16:creationId xmlns:a16="http://schemas.microsoft.com/office/drawing/2014/main" id="{119396CB-376E-7E2A-53D7-32470E6ECDDE}"/>
              </a:ext>
            </a:extLst>
          </p:cNvPr>
          <p:cNvSpPr txBox="1"/>
          <p:nvPr/>
        </p:nvSpPr>
        <p:spPr>
          <a:xfrm>
            <a:off x="9591591" y="2639561"/>
            <a:ext cx="1996043" cy="646331"/>
          </a:xfrm>
          <a:prstGeom prst="rect">
            <a:avLst/>
          </a:prstGeom>
          <a:noFill/>
        </p:spPr>
        <p:txBody>
          <a:bodyPr wrap="square">
            <a:spAutoFit/>
          </a:bodyPr>
          <a:lstStyle/>
          <a:p>
            <a:pPr algn="ctr">
              <a:lnSpc>
                <a:spcPct val="100000"/>
              </a:lnSpc>
            </a:pPr>
            <a:r>
              <a:rPr lang="tr-TR" sz="1800" b="1" dirty="0"/>
              <a:t>KENTSEL KORUMA</a:t>
            </a:r>
          </a:p>
          <a:p>
            <a:pPr algn="ctr">
              <a:lnSpc>
                <a:spcPct val="100000"/>
              </a:lnSpc>
            </a:pPr>
            <a:r>
              <a:rPr lang="tr-TR" b="1" dirty="0"/>
              <a:t>ABD</a:t>
            </a:r>
            <a:endParaRPr lang="tr-TR" sz="1800" b="1" dirty="0"/>
          </a:p>
        </p:txBody>
      </p:sp>
      <p:sp>
        <p:nvSpPr>
          <p:cNvPr id="72" name="Metin kutusu 71">
            <a:extLst>
              <a:ext uri="{FF2B5EF4-FFF2-40B4-BE49-F238E27FC236}">
                <a16:creationId xmlns:a16="http://schemas.microsoft.com/office/drawing/2014/main" id="{119396CB-376E-7E2A-53D7-32470E6ECDDE}"/>
              </a:ext>
            </a:extLst>
          </p:cNvPr>
          <p:cNvSpPr txBox="1"/>
          <p:nvPr/>
        </p:nvSpPr>
        <p:spPr>
          <a:xfrm>
            <a:off x="720048" y="4590894"/>
            <a:ext cx="1996043" cy="646331"/>
          </a:xfrm>
          <a:prstGeom prst="rect">
            <a:avLst/>
          </a:prstGeom>
          <a:noFill/>
        </p:spPr>
        <p:txBody>
          <a:bodyPr wrap="square">
            <a:spAutoFit/>
          </a:bodyPr>
          <a:lstStyle/>
          <a:p>
            <a:pPr algn="ctr">
              <a:lnSpc>
                <a:spcPct val="100000"/>
              </a:lnSpc>
            </a:pPr>
            <a:r>
              <a:rPr lang="tr-TR" sz="1800" b="1" dirty="0"/>
              <a:t>1 Prof. Dr.</a:t>
            </a:r>
          </a:p>
          <a:p>
            <a:pPr algn="ctr">
              <a:lnSpc>
                <a:spcPct val="100000"/>
              </a:lnSpc>
            </a:pPr>
            <a:r>
              <a:rPr lang="tr-TR" b="1" dirty="0"/>
              <a:t>1 Doç. Dr.</a:t>
            </a:r>
            <a:endParaRPr lang="tr-TR" sz="1800" b="1" dirty="0"/>
          </a:p>
        </p:txBody>
      </p:sp>
      <p:sp>
        <p:nvSpPr>
          <p:cNvPr id="73" name="Metin kutusu 72">
            <a:extLst>
              <a:ext uri="{FF2B5EF4-FFF2-40B4-BE49-F238E27FC236}">
                <a16:creationId xmlns:a16="http://schemas.microsoft.com/office/drawing/2014/main" id="{119396CB-376E-7E2A-53D7-32470E6ECDDE}"/>
              </a:ext>
            </a:extLst>
          </p:cNvPr>
          <p:cNvSpPr txBox="1"/>
          <p:nvPr/>
        </p:nvSpPr>
        <p:spPr>
          <a:xfrm>
            <a:off x="3904814" y="1170045"/>
            <a:ext cx="4382367" cy="400110"/>
          </a:xfrm>
          <a:prstGeom prst="rect">
            <a:avLst/>
          </a:prstGeom>
          <a:noFill/>
        </p:spPr>
        <p:txBody>
          <a:bodyPr wrap="square">
            <a:spAutoFit/>
          </a:bodyPr>
          <a:lstStyle/>
          <a:p>
            <a:pPr algn="ctr">
              <a:lnSpc>
                <a:spcPct val="100000"/>
              </a:lnSpc>
            </a:pPr>
            <a:r>
              <a:rPr lang="tr-TR" sz="2000" b="1" dirty="0">
                <a:solidFill>
                  <a:schemeClr val="accent1">
                    <a:lumMod val="50000"/>
                  </a:schemeClr>
                </a:solidFill>
              </a:rPr>
              <a:t>ŞEHİR VE BÖLGE PLANLAMA BÖLÜMÜ</a:t>
            </a:r>
          </a:p>
        </p:txBody>
      </p:sp>
      <p:sp>
        <p:nvSpPr>
          <p:cNvPr id="75" name="Metin kutusu 74">
            <a:extLst>
              <a:ext uri="{FF2B5EF4-FFF2-40B4-BE49-F238E27FC236}">
                <a16:creationId xmlns:a16="http://schemas.microsoft.com/office/drawing/2014/main" id="{119396CB-376E-7E2A-53D7-32470E6ECDDE}"/>
              </a:ext>
            </a:extLst>
          </p:cNvPr>
          <p:cNvSpPr txBox="1"/>
          <p:nvPr/>
        </p:nvSpPr>
        <p:spPr>
          <a:xfrm>
            <a:off x="3534903" y="4590894"/>
            <a:ext cx="2266582" cy="923330"/>
          </a:xfrm>
          <a:prstGeom prst="rect">
            <a:avLst/>
          </a:prstGeom>
          <a:noFill/>
        </p:spPr>
        <p:txBody>
          <a:bodyPr wrap="square">
            <a:spAutoFit/>
          </a:bodyPr>
          <a:lstStyle/>
          <a:p>
            <a:pPr algn="ctr">
              <a:lnSpc>
                <a:spcPct val="100000"/>
              </a:lnSpc>
            </a:pPr>
            <a:r>
              <a:rPr lang="tr-TR" sz="1800" b="1" dirty="0"/>
              <a:t>1 Prof. Dr.</a:t>
            </a:r>
          </a:p>
          <a:p>
            <a:pPr algn="ctr">
              <a:lnSpc>
                <a:spcPct val="100000"/>
              </a:lnSpc>
            </a:pPr>
            <a:r>
              <a:rPr lang="tr-TR" b="1" dirty="0"/>
              <a:t>1 Dr. </a:t>
            </a:r>
            <a:r>
              <a:rPr lang="tr-TR" b="1" dirty="0" err="1"/>
              <a:t>Öğr</a:t>
            </a:r>
            <a:r>
              <a:rPr lang="tr-TR" b="1" dirty="0"/>
              <a:t>. Üyesi</a:t>
            </a:r>
          </a:p>
          <a:p>
            <a:pPr algn="ctr">
              <a:lnSpc>
                <a:spcPct val="100000"/>
              </a:lnSpc>
            </a:pPr>
            <a:r>
              <a:rPr lang="tr-TR" sz="1800" b="1" dirty="0"/>
              <a:t>1 Arş. Gör. (35. Mad.)</a:t>
            </a:r>
          </a:p>
        </p:txBody>
      </p:sp>
      <p:sp>
        <p:nvSpPr>
          <p:cNvPr id="26" name="Metin kutusu 25">
            <a:extLst>
              <a:ext uri="{FF2B5EF4-FFF2-40B4-BE49-F238E27FC236}">
                <a16:creationId xmlns:a16="http://schemas.microsoft.com/office/drawing/2014/main" id="{119396CB-376E-7E2A-53D7-32470E6ECDDE}"/>
              </a:ext>
            </a:extLst>
          </p:cNvPr>
          <p:cNvSpPr txBox="1"/>
          <p:nvPr/>
        </p:nvSpPr>
        <p:spPr>
          <a:xfrm>
            <a:off x="6506197" y="4583160"/>
            <a:ext cx="2266582" cy="369332"/>
          </a:xfrm>
          <a:prstGeom prst="rect">
            <a:avLst/>
          </a:prstGeom>
          <a:noFill/>
        </p:spPr>
        <p:txBody>
          <a:bodyPr wrap="square">
            <a:spAutoFit/>
          </a:bodyPr>
          <a:lstStyle/>
          <a:p>
            <a:pPr algn="ctr">
              <a:lnSpc>
                <a:spcPct val="100000"/>
              </a:lnSpc>
            </a:pPr>
            <a:r>
              <a:rPr lang="tr-TR" sz="1800" b="1" dirty="0"/>
              <a:t>1 Doç. Dr.</a:t>
            </a:r>
          </a:p>
        </p:txBody>
      </p:sp>
      <p:sp>
        <p:nvSpPr>
          <p:cNvPr id="32" name="Metin kutusu 31">
            <a:extLst>
              <a:ext uri="{FF2B5EF4-FFF2-40B4-BE49-F238E27FC236}">
                <a16:creationId xmlns:a16="http://schemas.microsoft.com/office/drawing/2014/main" id="{119396CB-376E-7E2A-53D7-32470E6ECDDE}"/>
              </a:ext>
            </a:extLst>
          </p:cNvPr>
          <p:cNvSpPr txBox="1"/>
          <p:nvPr/>
        </p:nvSpPr>
        <p:spPr>
          <a:xfrm>
            <a:off x="9456321" y="4590894"/>
            <a:ext cx="2266582" cy="369332"/>
          </a:xfrm>
          <a:prstGeom prst="rect">
            <a:avLst/>
          </a:prstGeom>
          <a:noFill/>
        </p:spPr>
        <p:txBody>
          <a:bodyPr wrap="square">
            <a:spAutoFit/>
          </a:bodyPr>
          <a:lstStyle/>
          <a:p>
            <a:pPr algn="ctr">
              <a:lnSpc>
                <a:spcPct val="100000"/>
              </a:lnSpc>
            </a:pPr>
            <a:r>
              <a:rPr lang="tr-TR" b="1" dirty="0"/>
              <a:t>1 Dr. </a:t>
            </a:r>
            <a:r>
              <a:rPr lang="tr-TR" b="1" dirty="0" err="1"/>
              <a:t>Öğr</a:t>
            </a:r>
            <a:r>
              <a:rPr lang="tr-TR" b="1" dirty="0"/>
              <a:t>. Üyesi</a:t>
            </a:r>
          </a:p>
        </p:txBody>
      </p:sp>
      <p:sp>
        <p:nvSpPr>
          <p:cNvPr id="33" name="Metin kutusu 32">
            <a:extLst>
              <a:ext uri="{FF2B5EF4-FFF2-40B4-BE49-F238E27FC236}">
                <a16:creationId xmlns:a16="http://schemas.microsoft.com/office/drawing/2014/main" id="{6CD4584C-78E6-ACD7-E17B-B63AA3895640}"/>
              </a:ext>
            </a:extLst>
          </p:cNvPr>
          <p:cNvSpPr txBox="1"/>
          <p:nvPr/>
        </p:nvSpPr>
        <p:spPr>
          <a:xfrm>
            <a:off x="4146839" y="507190"/>
            <a:ext cx="3898316" cy="400110"/>
          </a:xfrm>
          <a:prstGeom prst="rect">
            <a:avLst/>
          </a:prstGeom>
          <a:noFill/>
        </p:spPr>
        <p:txBody>
          <a:bodyPr wrap="square">
            <a:spAutoFit/>
          </a:bodyPr>
          <a:lstStyle/>
          <a:p>
            <a:pPr indent="361950" algn="ctr"/>
            <a:r>
              <a:rPr lang="tr-TR" sz="2000" b="1" dirty="0">
                <a:solidFill>
                  <a:schemeClr val="bg1"/>
                </a:solidFill>
              </a:rPr>
              <a:t>Anabilim Dalları</a:t>
            </a:r>
          </a:p>
        </p:txBody>
      </p:sp>
    </p:spTree>
    <p:extLst>
      <p:ext uri="{BB962C8B-B14F-4D97-AF65-F5344CB8AC3E}">
        <p14:creationId xmlns:p14="http://schemas.microsoft.com/office/powerpoint/2010/main" val="287052432"/>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1000"/>
                                        <p:tgtEl>
                                          <p:spTgt spid="30"/>
                                        </p:tgtEl>
                                      </p:cBhvr>
                                    </p:animEffect>
                                    <p:anim calcmode="lin" valueType="num">
                                      <p:cBhvr>
                                        <p:cTn id="23" dur="1000" fill="hold"/>
                                        <p:tgtEl>
                                          <p:spTgt spid="30"/>
                                        </p:tgtEl>
                                        <p:attrNameLst>
                                          <p:attrName>ppt_x</p:attrName>
                                        </p:attrNameLst>
                                      </p:cBhvr>
                                      <p:tavLst>
                                        <p:tav tm="0">
                                          <p:val>
                                            <p:strVal val="#ppt_x"/>
                                          </p:val>
                                        </p:tav>
                                        <p:tav tm="100000">
                                          <p:val>
                                            <p:strVal val="#ppt_x"/>
                                          </p:val>
                                        </p:tav>
                                      </p:tavLst>
                                    </p:anim>
                                    <p:anim calcmode="lin" valueType="num">
                                      <p:cBhvr>
                                        <p:cTn id="24" dur="1000" fill="hold"/>
                                        <p:tgtEl>
                                          <p:spTgt spid="3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1000"/>
                                        <p:tgtEl>
                                          <p:spTgt spid="31"/>
                                        </p:tgtEl>
                                      </p:cBhvr>
                                    </p:animEffect>
                                    <p:anim calcmode="lin" valueType="num">
                                      <p:cBhvr>
                                        <p:cTn id="28" dur="1000" fill="hold"/>
                                        <p:tgtEl>
                                          <p:spTgt spid="31"/>
                                        </p:tgtEl>
                                        <p:attrNameLst>
                                          <p:attrName>ppt_x</p:attrName>
                                        </p:attrNameLst>
                                      </p:cBhvr>
                                      <p:tavLst>
                                        <p:tav tm="0">
                                          <p:val>
                                            <p:strVal val="#ppt_x"/>
                                          </p:val>
                                        </p:tav>
                                        <p:tav tm="100000">
                                          <p:val>
                                            <p:strVal val="#ppt_x"/>
                                          </p:val>
                                        </p:tav>
                                      </p:tavLst>
                                    </p:anim>
                                    <p:anim calcmode="lin" valueType="num">
                                      <p:cBhvr>
                                        <p:cTn id="29" dur="1000" fill="hold"/>
                                        <p:tgtEl>
                                          <p:spTgt spid="3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9"/>
                                        </p:tgtEl>
                                        <p:attrNameLst>
                                          <p:attrName>style.visibility</p:attrName>
                                        </p:attrNameLst>
                                      </p:cBhvr>
                                      <p:to>
                                        <p:strVal val="visible"/>
                                      </p:to>
                                    </p:set>
                                    <p:animEffect transition="in" filter="fade">
                                      <p:cBhvr>
                                        <p:cTn id="32" dur="1000"/>
                                        <p:tgtEl>
                                          <p:spTgt spid="59"/>
                                        </p:tgtEl>
                                      </p:cBhvr>
                                    </p:animEffect>
                                    <p:anim calcmode="lin" valueType="num">
                                      <p:cBhvr>
                                        <p:cTn id="33" dur="1000" fill="hold"/>
                                        <p:tgtEl>
                                          <p:spTgt spid="59"/>
                                        </p:tgtEl>
                                        <p:attrNameLst>
                                          <p:attrName>ppt_x</p:attrName>
                                        </p:attrNameLst>
                                      </p:cBhvr>
                                      <p:tavLst>
                                        <p:tav tm="0">
                                          <p:val>
                                            <p:strVal val="#ppt_x"/>
                                          </p:val>
                                        </p:tav>
                                        <p:tav tm="100000">
                                          <p:val>
                                            <p:strVal val="#ppt_x"/>
                                          </p:val>
                                        </p:tav>
                                      </p:tavLst>
                                    </p:anim>
                                    <p:anim calcmode="lin" valueType="num">
                                      <p:cBhvr>
                                        <p:cTn id="34" dur="1000" fill="hold"/>
                                        <p:tgtEl>
                                          <p:spTgt spid="5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65"/>
                                        </p:tgtEl>
                                        <p:attrNameLst>
                                          <p:attrName>style.visibility</p:attrName>
                                        </p:attrNameLst>
                                      </p:cBhvr>
                                      <p:to>
                                        <p:strVal val="visible"/>
                                      </p:to>
                                    </p:set>
                                    <p:animEffect transition="in" filter="fade">
                                      <p:cBhvr>
                                        <p:cTn id="37" dur="1000"/>
                                        <p:tgtEl>
                                          <p:spTgt spid="65"/>
                                        </p:tgtEl>
                                      </p:cBhvr>
                                    </p:animEffect>
                                    <p:anim calcmode="lin" valueType="num">
                                      <p:cBhvr>
                                        <p:cTn id="38" dur="1000" fill="hold"/>
                                        <p:tgtEl>
                                          <p:spTgt spid="65"/>
                                        </p:tgtEl>
                                        <p:attrNameLst>
                                          <p:attrName>ppt_x</p:attrName>
                                        </p:attrNameLst>
                                      </p:cBhvr>
                                      <p:tavLst>
                                        <p:tav tm="0">
                                          <p:val>
                                            <p:strVal val="#ppt_x"/>
                                          </p:val>
                                        </p:tav>
                                        <p:tav tm="100000">
                                          <p:val>
                                            <p:strVal val="#ppt_x"/>
                                          </p:val>
                                        </p:tav>
                                      </p:tavLst>
                                    </p:anim>
                                    <p:anim calcmode="lin" valueType="num">
                                      <p:cBhvr>
                                        <p:cTn id="39" dur="1000" fill="hold"/>
                                        <p:tgtEl>
                                          <p:spTgt spid="65"/>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fade">
                                      <p:cBhvr>
                                        <p:cTn id="42" dur="1000"/>
                                        <p:tgtEl>
                                          <p:spTgt spid="66"/>
                                        </p:tgtEl>
                                      </p:cBhvr>
                                    </p:animEffect>
                                    <p:anim calcmode="lin" valueType="num">
                                      <p:cBhvr>
                                        <p:cTn id="43" dur="1000" fill="hold"/>
                                        <p:tgtEl>
                                          <p:spTgt spid="66"/>
                                        </p:tgtEl>
                                        <p:attrNameLst>
                                          <p:attrName>ppt_x</p:attrName>
                                        </p:attrNameLst>
                                      </p:cBhvr>
                                      <p:tavLst>
                                        <p:tav tm="0">
                                          <p:val>
                                            <p:strVal val="#ppt_x"/>
                                          </p:val>
                                        </p:tav>
                                        <p:tav tm="100000">
                                          <p:val>
                                            <p:strVal val="#ppt_x"/>
                                          </p:val>
                                        </p:tav>
                                      </p:tavLst>
                                    </p:anim>
                                    <p:anim calcmode="lin" valueType="num">
                                      <p:cBhvr>
                                        <p:cTn id="44" dur="1000" fill="hold"/>
                                        <p:tgtEl>
                                          <p:spTgt spid="66"/>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68"/>
                                        </p:tgtEl>
                                        <p:attrNameLst>
                                          <p:attrName>style.visibility</p:attrName>
                                        </p:attrNameLst>
                                      </p:cBhvr>
                                      <p:to>
                                        <p:strVal val="visible"/>
                                      </p:to>
                                    </p:set>
                                    <p:animEffect transition="in" filter="fade">
                                      <p:cBhvr>
                                        <p:cTn id="47" dur="1000"/>
                                        <p:tgtEl>
                                          <p:spTgt spid="68"/>
                                        </p:tgtEl>
                                      </p:cBhvr>
                                    </p:animEffect>
                                    <p:anim calcmode="lin" valueType="num">
                                      <p:cBhvr>
                                        <p:cTn id="48" dur="1000" fill="hold"/>
                                        <p:tgtEl>
                                          <p:spTgt spid="68"/>
                                        </p:tgtEl>
                                        <p:attrNameLst>
                                          <p:attrName>ppt_x</p:attrName>
                                        </p:attrNameLst>
                                      </p:cBhvr>
                                      <p:tavLst>
                                        <p:tav tm="0">
                                          <p:val>
                                            <p:strVal val="#ppt_x"/>
                                          </p:val>
                                        </p:tav>
                                        <p:tav tm="100000">
                                          <p:val>
                                            <p:strVal val="#ppt_x"/>
                                          </p:val>
                                        </p:tav>
                                      </p:tavLst>
                                    </p:anim>
                                    <p:anim calcmode="lin" valueType="num">
                                      <p:cBhvr>
                                        <p:cTn id="49" dur="1000" fill="hold"/>
                                        <p:tgtEl>
                                          <p:spTgt spid="68"/>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69"/>
                                        </p:tgtEl>
                                        <p:attrNameLst>
                                          <p:attrName>style.visibility</p:attrName>
                                        </p:attrNameLst>
                                      </p:cBhvr>
                                      <p:to>
                                        <p:strVal val="visible"/>
                                      </p:to>
                                    </p:set>
                                    <p:animEffect transition="in" filter="fade">
                                      <p:cBhvr>
                                        <p:cTn id="52" dur="1000"/>
                                        <p:tgtEl>
                                          <p:spTgt spid="69"/>
                                        </p:tgtEl>
                                      </p:cBhvr>
                                    </p:animEffect>
                                    <p:anim calcmode="lin" valueType="num">
                                      <p:cBhvr>
                                        <p:cTn id="53" dur="1000" fill="hold"/>
                                        <p:tgtEl>
                                          <p:spTgt spid="69"/>
                                        </p:tgtEl>
                                        <p:attrNameLst>
                                          <p:attrName>ppt_x</p:attrName>
                                        </p:attrNameLst>
                                      </p:cBhvr>
                                      <p:tavLst>
                                        <p:tav tm="0">
                                          <p:val>
                                            <p:strVal val="#ppt_x"/>
                                          </p:val>
                                        </p:tav>
                                        <p:tav tm="100000">
                                          <p:val>
                                            <p:strVal val="#ppt_x"/>
                                          </p:val>
                                        </p:tav>
                                      </p:tavLst>
                                    </p:anim>
                                    <p:anim calcmode="lin" valueType="num">
                                      <p:cBhvr>
                                        <p:cTn id="54" dur="1000" fill="hold"/>
                                        <p:tgtEl>
                                          <p:spTgt spid="69"/>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70"/>
                                        </p:tgtEl>
                                        <p:attrNameLst>
                                          <p:attrName>style.visibility</p:attrName>
                                        </p:attrNameLst>
                                      </p:cBhvr>
                                      <p:to>
                                        <p:strVal val="visible"/>
                                      </p:to>
                                    </p:set>
                                    <p:animEffect transition="in" filter="fade">
                                      <p:cBhvr>
                                        <p:cTn id="57" dur="1000"/>
                                        <p:tgtEl>
                                          <p:spTgt spid="70"/>
                                        </p:tgtEl>
                                      </p:cBhvr>
                                    </p:animEffect>
                                    <p:anim calcmode="lin" valueType="num">
                                      <p:cBhvr>
                                        <p:cTn id="58" dur="1000" fill="hold"/>
                                        <p:tgtEl>
                                          <p:spTgt spid="70"/>
                                        </p:tgtEl>
                                        <p:attrNameLst>
                                          <p:attrName>ppt_x</p:attrName>
                                        </p:attrNameLst>
                                      </p:cBhvr>
                                      <p:tavLst>
                                        <p:tav tm="0">
                                          <p:val>
                                            <p:strVal val="#ppt_x"/>
                                          </p:val>
                                        </p:tav>
                                        <p:tav tm="100000">
                                          <p:val>
                                            <p:strVal val="#ppt_x"/>
                                          </p:val>
                                        </p:tav>
                                      </p:tavLst>
                                    </p:anim>
                                    <p:anim calcmode="lin" valueType="num">
                                      <p:cBhvr>
                                        <p:cTn id="59" dur="1000" fill="hold"/>
                                        <p:tgtEl>
                                          <p:spTgt spid="70"/>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71"/>
                                        </p:tgtEl>
                                        <p:attrNameLst>
                                          <p:attrName>style.visibility</p:attrName>
                                        </p:attrNameLst>
                                      </p:cBhvr>
                                      <p:to>
                                        <p:strVal val="visible"/>
                                      </p:to>
                                    </p:set>
                                    <p:animEffect transition="in" filter="fade">
                                      <p:cBhvr>
                                        <p:cTn id="62" dur="1000"/>
                                        <p:tgtEl>
                                          <p:spTgt spid="71"/>
                                        </p:tgtEl>
                                      </p:cBhvr>
                                    </p:animEffect>
                                    <p:anim calcmode="lin" valueType="num">
                                      <p:cBhvr>
                                        <p:cTn id="63" dur="1000" fill="hold"/>
                                        <p:tgtEl>
                                          <p:spTgt spid="71"/>
                                        </p:tgtEl>
                                        <p:attrNameLst>
                                          <p:attrName>ppt_x</p:attrName>
                                        </p:attrNameLst>
                                      </p:cBhvr>
                                      <p:tavLst>
                                        <p:tav tm="0">
                                          <p:val>
                                            <p:strVal val="#ppt_x"/>
                                          </p:val>
                                        </p:tav>
                                        <p:tav tm="100000">
                                          <p:val>
                                            <p:strVal val="#ppt_x"/>
                                          </p:val>
                                        </p:tav>
                                      </p:tavLst>
                                    </p:anim>
                                    <p:anim calcmode="lin" valueType="num">
                                      <p:cBhvr>
                                        <p:cTn id="64" dur="1000" fill="hold"/>
                                        <p:tgtEl>
                                          <p:spTgt spid="71"/>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72"/>
                                        </p:tgtEl>
                                        <p:attrNameLst>
                                          <p:attrName>style.visibility</p:attrName>
                                        </p:attrNameLst>
                                      </p:cBhvr>
                                      <p:to>
                                        <p:strVal val="visible"/>
                                      </p:to>
                                    </p:set>
                                    <p:animEffect transition="in" filter="fade">
                                      <p:cBhvr>
                                        <p:cTn id="67" dur="1000"/>
                                        <p:tgtEl>
                                          <p:spTgt spid="72"/>
                                        </p:tgtEl>
                                      </p:cBhvr>
                                    </p:animEffect>
                                    <p:anim calcmode="lin" valueType="num">
                                      <p:cBhvr>
                                        <p:cTn id="68" dur="1000" fill="hold"/>
                                        <p:tgtEl>
                                          <p:spTgt spid="72"/>
                                        </p:tgtEl>
                                        <p:attrNameLst>
                                          <p:attrName>ppt_x</p:attrName>
                                        </p:attrNameLst>
                                      </p:cBhvr>
                                      <p:tavLst>
                                        <p:tav tm="0">
                                          <p:val>
                                            <p:strVal val="#ppt_x"/>
                                          </p:val>
                                        </p:tav>
                                        <p:tav tm="100000">
                                          <p:val>
                                            <p:strVal val="#ppt_x"/>
                                          </p:val>
                                        </p:tav>
                                      </p:tavLst>
                                    </p:anim>
                                    <p:anim calcmode="lin" valueType="num">
                                      <p:cBhvr>
                                        <p:cTn id="69" dur="1000" fill="hold"/>
                                        <p:tgtEl>
                                          <p:spTgt spid="72"/>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75"/>
                                        </p:tgtEl>
                                        <p:attrNameLst>
                                          <p:attrName>style.visibility</p:attrName>
                                        </p:attrNameLst>
                                      </p:cBhvr>
                                      <p:to>
                                        <p:strVal val="visible"/>
                                      </p:to>
                                    </p:set>
                                    <p:animEffect transition="in" filter="fade">
                                      <p:cBhvr>
                                        <p:cTn id="72" dur="1000"/>
                                        <p:tgtEl>
                                          <p:spTgt spid="75"/>
                                        </p:tgtEl>
                                      </p:cBhvr>
                                    </p:animEffect>
                                    <p:anim calcmode="lin" valueType="num">
                                      <p:cBhvr>
                                        <p:cTn id="73" dur="1000" fill="hold"/>
                                        <p:tgtEl>
                                          <p:spTgt spid="75"/>
                                        </p:tgtEl>
                                        <p:attrNameLst>
                                          <p:attrName>ppt_x</p:attrName>
                                        </p:attrNameLst>
                                      </p:cBhvr>
                                      <p:tavLst>
                                        <p:tav tm="0">
                                          <p:val>
                                            <p:strVal val="#ppt_x"/>
                                          </p:val>
                                        </p:tav>
                                        <p:tav tm="100000">
                                          <p:val>
                                            <p:strVal val="#ppt_x"/>
                                          </p:val>
                                        </p:tav>
                                      </p:tavLst>
                                    </p:anim>
                                    <p:anim calcmode="lin" valueType="num">
                                      <p:cBhvr>
                                        <p:cTn id="74" dur="1000" fill="hold"/>
                                        <p:tgtEl>
                                          <p:spTgt spid="75"/>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fade">
                                      <p:cBhvr>
                                        <p:cTn id="77" dur="1000"/>
                                        <p:tgtEl>
                                          <p:spTgt spid="26"/>
                                        </p:tgtEl>
                                      </p:cBhvr>
                                    </p:animEffect>
                                    <p:anim calcmode="lin" valueType="num">
                                      <p:cBhvr>
                                        <p:cTn id="78" dur="1000" fill="hold"/>
                                        <p:tgtEl>
                                          <p:spTgt spid="26"/>
                                        </p:tgtEl>
                                        <p:attrNameLst>
                                          <p:attrName>ppt_x</p:attrName>
                                        </p:attrNameLst>
                                      </p:cBhvr>
                                      <p:tavLst>
                                        <p:tav tm="0">
                                          <p:val>
                                            <p:strVal val="#ppt_x"/>
                                          </p:val>
                                        </p:tav>
                                        <p:tav tm="100000">
                                          <p:val>
                                            <p:strVal val="#ppt_x"/>
                                          </p:val>
                                        </p:tav>
                                      </p:tavLst>
                                    </p:anim>
                                    <p:anim calcmode="lin" valueType="num">
                                      <p:cBhvr>
                                        <p:cTn id="79" dur="1000" fill="hold"/>
                                        <p:tgtEl>
                                          <p:spTgt spid="26"/>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fade">
                                      <p:cBhvr>
                                        <p:cTn id="82" dur="1000"/>
                                        <p:tgtEl>
                                          <p:spTgt spid="32"/>
                                        </p:tgtEl>
                                      </p:cBhvr>
                                    </p:animEffect>
                                    <p:anim calcmode="lin" valueType="num">
                                      <p:cBhvr>
                                        <p:cTn id="83" dur="1000" fill="hold"/>
                                        <p:tgtEl>
                                          <p:spTgt spid="32"/>
                                        </p:tgtEl>
                                        <p:attrNameLst>
                                          <p:attrName>ppt_x</p:attrName>
                                        </p:attrNameLst>
                                      </p:cBhvr>
                                      <p:tavLst>
                                        <p:tav tm="0">
                                          <p:val>
                                            <p:strVal val="#ppt_x"/>
                                          </p:val>
                                        </p:tav>
                                        <p:tav tm="100000">
                                          <p:val>
                                            <p:strVal val="#ppt_x"/>
                                          </p:val>
                                        </p:tav>
                                      </p:tavLst>
                                    </p:anim>
                                    <p:anim calcmode="lin" valueType="num">
                                      <p:cBhvr>
                                        <p:cTn id="8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68" grpId="0"/>
      <p:bldP spid="69" grpId="0"/>
      <p:bldP spid="70" grpId="0"/>
      <p:bldP spid="71" grpId="0"/>
      <p:bldP spid="72" grpId="0"/>
      <p:bldP spid="75" grpId="0"/>
      <p:bldP spid="26" grpId="0"/>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2D3A2-CC18-8DD0-FDE5-B10D7DAC1B6E}"/>
            </a:ext>
          </a:extLst>
        </p:cNvPr>
        <p:cNvGrpSpPr/>
        <p:nvPr/>
      </p:nvGrpSpPr>
      <p:grpSpPr>
        <a:xfrm>
          <a:off x="0" y="0"/>
          <a:ext cx="0" cy="0"/>
          <a:chOff x="0" y="0"/>
          <a:chExt cx="0" cy="0"/>
        </a:xfrm>
      </p:grpSpPr>
      <p:sp>
        <p:nvSpPr>
          <p:cNvPr id="13" name="Rectangle 6">
            <a:extLst>
              <a:ext uri="{FF2B5EF4-FFF2-40B4-BE49-F238E27FC236}">
                <a16:creationId xmlns:a16="http://schemas.microsoft.com/office/drawing/2014/main" id="{128CEDD6-4620-8EA2-E2CB-148649177AB4}"/>
              </a:ext>
            </a:extLst>
          </p:cNvPr>
          <p:cNvSpPr/>
          <p:nvPr/>
        </p:nvSpPr>
        <p:spPr>
          <a:xfrm>
            <a:off x="0" y="342689"/>
            <a:ext cx="12192000" cy="67335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24" name="Metin kutusu 23">
            <a:extLst>
              <a:ext uri="{FF2B5EF4-FFF2-40B4-BE49-F238E27FC236}">
                <a16:creationId xmlns:a16="http://schemas.microsoft.com/office/drawing/2014/main" id="{7138FF78-258C-7F88-901F-E8A403083435}"/>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3" name="Metin kutusu 32">
            <a:extLst>
              <a:ext uri="{FF2B5EF4-FFF2-40B4-BE49-F238E27FC236}">
                <a16:creationId xmlns:a16="http://schemas.microsoft.com/office/drawing/2014/main" id="{361F45F7-EADC-6354-132E-CBE5505DDA27}"/>
              </a:ext>
            </a:extLst>
          </p:cNvPr>
          <p:cNvSpPr txBox="1"/>
          <p:nvPr/>
        </p:nvSpPr>
        <p:spPr>
          <a:xfrm>
            <a:off x="4146839" y="507190"/>
            <a:ext cx="4625940" cy="400110"/>
          </a:xfrm>
          <a:prstGeom prst="rect">
            <a:avLst/>
          </a:prstGeom>
          <a:noFill/>
        </p:spPr>
        <p:txBody>
          <a:bodyPr wrap="square">
            <a:spAutoFit/>
          </a:bodyPr>
          <a:lstStyle/>
          <a:p>
            <a:pPr indent="361950"/>
            <a:r>
              <a:rPr lang="tr-TR" sz="2000" b="1" dirty="0">
                <a:solidFill>
                  <a:schemeClr val="bg1"/>
                </a:solidFill>
              </a:rPr>
              <a:t>Eğitim-Öğretim / Stüdyo Çalışmaları</a:t>
            </a:r>
          </a:p>
        </p:txBody>
      </p:sp>
      <p:pic>
        <p:nvPicPr>
          <p:cNvPr id="2" name="İçerik Yer Tutucusu 3">
            <a:extLst>
              <a:ext uri="{FF2B5EF4-FFF2-40B4-BE49-F238E27FC236}">
                <a16:creationId xmlns:a16="http://schemas.microsoft.com/office/drawing/2014/main" id="{9366D75D-02A1-9998-2625-37C9A93144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0755" y="1795143"/>
            <a:ext cx="5395245" cy="3043842"/>
          </a:xfrm>
          <a:prstGeom prst="rect">
            <a:avLst/>
          </a:prstGeom>
        </p:spPr>
      </p:pic>
      <p:pic>
        <p:nvPicPr>
          <p:cNvPr id="3" name="Resim 2">
            <a:extLst>
              <a:ext uri="{FF2B5EF4-FFF2-40B4-BE49-F238E27FC236}">
                <a16:creationId xmlns:a16="http://schemas.microsoft.com/office/drawing/2014/main" id="{8E45C661-83AE-4449-3592-7E96C06918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2494" y="1294688"/>
            <a:ext cx="5691499" cy="4268624"/>
          </a:xfrm>
          <a:prstGeom prst="rect">
            <a:avLst/>
          </a:prstGeom>
        </p:spPr>
      </p:pic>
    </p:spTree>
    <p:extLst>
      <p:ext uri="{BB962C8B-B14F-4D97-AF65-F5344CB8AC3E}">
        <p14:creationId xmlns:p14="http://schemas.microsoft.com/office/powerpoint/2010/main" val="1044616594"/>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C4488CC-CF75-0E9C-D22C-AFB5ADFBC13F}"/>
              </a:ext>
            </a:extLst>
          </p:cNvPr>
          <p:cNvSpPr>
            <a:spLocks noGrp="1"/>
          </p:cNvSpPr>
          <p:nvPr>
            <p:ph type="title"/>
          </p:nvPr>
        </p:nvSpPr>
        <p:spPr/>
        <p:txBody>
          <a:bodyPr/>
          <a:lstStyle/>
          <a:p>
            <a:endParaRPr lang="tr-TR"/>
          </a:p>
        </p:txBody>
      </p:sp>
      <p:sp>
        <p:nvSpPr>
          <p:cNvPr id="3" name="Metin Yer Tutucusu 2">
            <a:extLst>
              <a:ext uri="{FF2B5EF4-FFF2-40B4-BE49-F238E27FC236}">
                <a16:creationId xmlns:a16="http://schemas.microsoft.com/office/drawing/2014/main" id="{250353C2-D31A-8F98-05D4-2E65AE5BFA98}"/>
              </a:ext>
            </a:extLst>
          </p:cNvPr>
          <p:cNvSpPr>
            <a:spLocks noGrp="1"/>
          </p:cNvSpPr>
          <p:nvPr>
            <p:ph type="body" sz="quarter" idx="13"/>
          </p:nvPr>
        </p:nvSpPr>
        <p:spPr/>
        <p:txBody>
          <a:bodyPr/>
          <a:lstStyle/>
          <a:p>
            <a:endParaRPr lang="tr-TR"/>
          </a:p>
        </p:txBody>
      </p:sp>
      <p:pic>
        <p:nvPicPr>
          <p:cNvPr id="5" name="Resim 4" descr="metin, harita içeren bir resim&#10;&#10;Yapay zeka tarafından oluşturulmuş içerik yanlış olabilir.">
            <a:extLst>
              <a:ext uri="{FF2B5EF4-FFF2-40B4-BE49-F238E27FC236}">
                <a16:creationId xmlns:a16="http://schemas.microsoft.com/office/drawing/2014/main" id="{D60D3587-6FFF-B094-6095-40285ACED0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25887586"/>
      </p:ext>
    </p:extLst>
  </p:cSld>
  <p:clrMapOvr>
    <a:masterClrMapping/>
  </p:clrMapOvr>
</p:sld>
</file>

<file path=ppt/theme/theme1.xml><?xml version="1.0" encoding="utf-8"?>
<a:theme xmlns:a="http://schemas.openxmlformats.org/drawingml/2006/main" name="Office Theme">
  <a:themeElements>
    <a:clrScheme name="Education">
      <a:dk1>
        <a:sysClr val="windowText" lastClr="000000"/>
      </a:dk1>
      <a:lt1>
        <a:sysClr val="window" lastClr="FFFFFF"/>
      </a:lt1>
      <a:dk2>
        <a:srgbClr val="000000"/>
      </a:dk2>
      <a:lt2>
        <a:srgbClr val="FFFFFF"/>
      </a:lt2>
      <a:accent1>
        <a:srgbClr val="C3DCC3"/>
      </a:accent1>
      <a:accent2>
        <a:srgbClr val="90C097"/>
      </a:accent2>
      <a:accent3>
        <a:srgbClr val="6CA08B"/>
      </a:accent3>
      <a:accent4>
        <a:srgbClr val="53817E"/>
      </a:accent4>
      <a:accent5>
        <a:srgbClr val="487068"/>
      </a:accent5>
      <a:accent6>
        <a:srgbClr val="294958"/>
      </a:accent6>
      <a:hlink>
        <a:srgbClr val="000000"/>
      </a:hlink>
      <a:folHlink>
        <a:srgbClr val="3F3F3F"/>
      </a:folHlink>
    </a:clrScheme>
    <a:fontScheme name="Custom 1">
      <a:majorFont>
        <a:latin typeface="Raleway SemiBold"/>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8907</TotalTime>
  <Words>743</Words>
  <Application>Microsoft Office PowerPoint</Application>
  <PresentationFormat>Geniş ekran</PresentationFormat>
  <Paragraphs>132</Paragraphs>
  <Slides>20</Slides>
  <Notes>0</Notes>
  <HiddenSlides>0</HiddenSlides>
  <MMClips>0</MMClips>
  <ScaleCrop>false</ScaleCrop>
  <HeadingPairs>
    <vt:vector size="6" baseType="variant">
      <vt:variant>
        <vt:lpstr>Kullanılan Yazı Tipleri</vt:lpstr>
      </vt:variant>
      <vt:variant>
        <vt:i4>11</vt:i4>
      </vt:variant>
      <vt:variant>
        <vt:lpstr>Tema</vt:lpstr>
      </vt:variant>
      <vt:variant>
        <vt:i4>1</vt:i4>
      </vt:variant>
      <vt:variant>
        <vt:lpstr>Slayt Başlıkları</vt:lpstr>
      </vt:variant>
      <vt:variant>
        <vt:i4>20</vt:i4>
      </vt:variant>
    </vt:vector>
  </HeadingPairs>
  <TitlesOfParts>
    <vt:vector size="32" baseType="lpstr">
      <vt:lpstr>Abadi</vt:lpstr>
      <vt:lpstr>Adobe Fan Heiti Std B</vt:lpstr>
      <vt:lpstr>Arial</vt:lpstr>
      <vt:lpstr>Calibri</vt:lpstr>
      <vt:lpstr>Montserrat Light</vt:lpstr>
      <vt:lpstr>Montserrat SemiBold</vt:lpstr>
      <vt:lpstr>Open Sans</vt:lpstr>
      <vt:lpstr>Raleway SemiBold</vt:lpstr>
      <vt:lpstr>Source Sans Pro</vt:lpstr>
      <vt:lpstr>Tahoma</vt:lpstr>
      <vt:lpstr>Times New Roman</vt:lpstr>
      <vt:lpstr>Office Theme</vt:lpstr>
      <vt:lpstr>PowerPoint Sunusu</vt:lpstr>
      <vt:lpstr>Şehir ve Bölge Planlama Nedir?</vt:lpstr>
      <vt:lpstr>PowerPoint Sunusu</vt:lpstr>
      <vt:lpstr>PowerPoint Sunusu</vt:lpstr>
      <vt:lpstr>PowerPoint Sunusu</vt:lpstr>
      <vt:lpstr>PowerPoint Sunusu</vt:lpstr>
      <vt:lpstr>PowerPoint Sunusu</vt:lpstr>
      <vt:lpstr>PowerPoint Sunusu</vt:lpstr>
      <vt:lpstr>PowerPoint Sunusu</vt:lpstr>
      <vt:lpstr>PowerPoint Sunusu</vt:lpstr>
      <vt:lpstr>Saha çalışmaları</vt:lpstr>
      <vt:lpstr>PowerPoint Sunusu</vt:lpstr>
      <vt:lpstr>PowerPoint Sunusu</vt:lpstr>
      <vt:lpstr>PowerPoint Sunusu</vt:lpstr>
      <vt:lpstr>PowerPoint Sunusu</vt:lpstr>
      <vt:lpstr>PowerPoint Sunusu</vt:lpstr>
      <vt:lpstr>PowerPoint Sunusu</vt:lpstr>
      <vt:lpstr>Şehir Plancısı ne yapar?</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ICONIC</dc:title>
  <dc:creator>Musedsmh</dc:creator>
  <cp:lastModifiedBy>comu</cp:lastModifiedBy>
  <cp:revision>1104</cp:revision>
  <dcterms:created xsi:type="dcterms:W3CDTF">2017-01-10T11:09:36Z</dcterms:created>
  <dcterms:modified xsi:type="dcterms:W3CDTF">2025-08-06T11:58:10Z</dcterms:modified>
</cp:coreProperties>
</file>