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935" r:id="rId2"/>
    <p:sldId id="936" r:id="rId3"/>
    <p:sldId id="1020" r:id="rId4"/>
    <p:sldId id="1007" r:id="rId5"/>
    <p:sldId id="937" r:id="rId6"/>
    <p:sldId id="938" r:id="rId7"/>
    <p:sldId id="1010" r:id="rId8"/>
    <p:sldId id="1011" r:id="rId9"/>
    <p:sldId id="1013" r:id="rId10"/>
    <p:sldId id="1015" r:id="rId11"/>
    <p:sldId id="943" r:id="rId12"/>
    <p:sldId id="966" r:id="rId13"/>
    <p:sldId id="961" r:id="rId14"/>
    <p:sldId id="964" r:id="rId15"/>
    <p:sldId id="945" r:id="rId16"/>
    <p:sldId id="949" r:id="rId17"/>
    <p:sldId id="1003" r:id="rId18"/>
    <p:sldId id="951" r:id="rId19"/>
    <p:sldId id="952" r:id="rId20"/>
    <p:sldId id="953" r:id="rId21"/>
    <p:sldId id="954" r:id="rId22"/>
    <p:sldId id="955" r:id="rId23"/>
    <p:sldId id="1017" r:id="rId24"/>
    <p:sldId id="1019" r:id="rId25"/>
    <p:sldId id="1018" r:id="rId26"/>
    <p:sldId id="9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D06E"/>
    <a:srgbClr val="92D050"/>
    <a:srgbClr val="C7DD97"/>
    <a:srgbClr val="81B681"/>
    <a:srgbClr val="C3DCC3"/>
    <a:srgbClr val="A6CDAC"/>
    <a:srgbClr val="90C097"/>
    <a:srgbClr val="759A98"/>
    <a:srgbClr val="53817E"/>
    <a:srgbClr val="FF8C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Orta Stil 1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62" autoAdjust="0"/>
    <p:restoredTop sz="96247" autoAdjust="0"/>
  </p:normalViewPr>
  <p:slideViewPr>
    <p:cSldViewPr snapToGrid="0" showGuides="1">
      <p:cViewPr varScale="1">
        <p:scale>
          <a:sx n="70" d="100"/>
          <a:sy n="70" d="100"/>
        </p:scale>
        <p:origin x="936" y="60"/>
      </p:cViewPr>
      <p:guideLst>
        <p:guide orient="horz" pos="2160"/>
        <p:guide pos="3840"/>
      </p:guideLst>
    </p:cSldViewPr>
  </p:slideViewPr>
  <p:notesTextViewPr>
    <p:cViewPr>
      <p:scale>
        <a:sx n="300" d="100"/>
        <a:sy n="300" d="100"/>
      </p:scale>
      <p:origin x="0" y="0"/>
    </p:cViewPr>
  </p:notesTextViewPr>
  <p:sorterViewPr>
    <p:cViewPr varScale="1">
      <p:scale>
        <a:sx n="1" d="1"/>
        <a:sy n="1" d="1"/>
      </p:scale>
      <p:origin x="0" y="-2707"/>
    </p:cViewPr>
  </p:sorterViewPr>
  <p:notesViewPr>
    <p:cSldViewPr snapToGrid="0" showGuides="1">
      <p:cViewPr varScale="1">
        <p:scale>
          <a:sx n="95" d="100"/>
          <a:sy n="95" d="100"/>
        </p:scale>
        <p:origin x="4042"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D8E802-5C67-4240-8B1E-A5606DA6DE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576BBCA9-E970-468C-BB1E-A867781163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6FAE03-5BF8-4AF9-BAB3-2269F07176B9}" type="datetimeFigureOut">
              <a:rPr lang="en-ID" smtClean="0"/>
              <a:t>05/08/2025</a:t>
            </a:fld>
            <a:endParaRPr lang="en-ID"/>
          </a:p>
        </p:txBody>
      </p:sp>
      <p:sp>
        <p:nvSpPr>
          <p:cNvPr id="4" name="Footer Placeholder 3">
            <a:extLst>
              <a:ext uri="{FF2B5EF4-FFF2-40B4-BE49-F238E27FC236}">
                <a16:creationId xmlns:a16="http://schemas.microsoft.com/office/drawing/2014/main" id="{D643E240-23E1-4541-B3A0-3749A8F1B6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A1C67777-E8E5-46CD-A307-CE4EB85297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191114-8A14-4899-885F-A0C594CC7283}" type="slidenum">
              <a:rPr lang="en-ID" smtClean="0"/>
              <a:t>‹#›</a:t>
            </a:fld>
            <a:endParaRPr lang="en-ID"/>
          </a:p>
        </p:txBody>
      </p:sp>
    </p:spTree>
    <p:extLst>
      <p:ext uri="{BB962C8B-B14F-4D97-AF65-F5344CB8AC3E}">
        <p14:creationId xmlns:p14="http://schemas.microsoft.com/office/powerpoint/2010/main" val="40600963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ID"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644B0B42-073E-4123-BD99-08A4BBDFA8F8}" type="datetimeFigureOut">
              <a:rPr lang="en-ID" smtClean="0"/>
              <a:pPr/>
              <a:t>05/08/2025</a:t>
            </a:fld>
            <a:endParaRPr lang="en-ID"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ID"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0FDE1082-EAEB-4522-8363-5223E0D6991D}" type="slidenum">
              <a:rPr lang="en-ID" smtClean="0"/>
              <a:pPr/>
              <a:t>‹#›</a:t>
            </a:fld>
            <a:endParaRPr lang="en-ID" dirty="0"/>
          </a:p>
        </p:txBody>
      </p:sp>
    </p:spTree>
    <p:extLst>
      <p:ext uri="{BB962C8B-B14F-4D97-AF65-F5344CB8AC3E}">
        <p14:creationId xmlns:p14="http://schemas.microsoft.com/office/powerpoint/2010/main" val="207138790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885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5893B3-EC73-4795-A2F0-F3D05418407A}"/>
              </a:ext>
            </a:extLst>
          </p:cNvPr>
          <p:cNvSpPr>
            <a:spLocks noGrp="1"/>
          </p:cNvSpPr>
          <p:nvPr>
            <p:ph type="pic" sz="quarter" idx="10"/>
          </p:nvPr>
        </p:nvSpPr>
        <p:spPr>
          <a:xfrm>
            <a:off x="0" y="0"/>
            <a:ext cx="12192000" cy="3186113"/>
          </a:xfrm>
          <a:prstGeom prst="rect">
            <a:avLst/>
          </a:prstGeom>
        </p:spPr>
        <p:txBody>
          <a:bodyPr vert="horz" anchor="ctr"/>
          <a:lstStyle>
            <a:lvl1pPr algn="ctr">
              <a:defRPr sz="1200">
                <a:solidFill>
                  <a:schemeClr val="bg1">
                    <a:lumMod val="75000"/>
                  </a:schemeClr>
                </a:solidFill>
              </a:defRPr>
            </a:lvl1pPr>
          </a:lstStyle>
          <a:p>
            <a:endParaRPr lang="en-US" dirty="0"/>
          </a:p>
        </p:txBody>
      </p:sp>
      <p:sp>
        <p:nvSpPr>
          <p:cNvPr id="5" name="Picture Placeholder 4">
            <a:extLst>
              <a:ext uri="{FF2B5EF4-FFF2-40B4-BE49-F238E27FC236}">
                <a16:creationId xmlns:a16="http://schemas.microsoft.com/office/drawing/2014/main" id="{E8BBA733-9582-49FC-95AF-8F5BEC62C725}"/>
              </a:ext>
            </a:extLst>
          </p:cNvPr>
          <p:cNvSpPr>
            <a:spLocks noGrp="1"/>
          </p:cNvSpPr>
          <p:nvPr>
            <p:ph type="pic" sz="quarter" idx="11"/>
          </p:nvPr>
        </p:nvSpPr>
        <p:spPr>
          <a:xfrm>
            <a:off x="5276399" y="2509840"/>
            <a:ext cx="1352548" cy="1352546"/>
          </a:xfrm>
          <a:prstGeom prst="diamond">
            <a:avLst/>
          </a:prstGeom>
          <a:solidFill>
            <a:schemeClr val="bg1"/>
          </a:solidFill>
          <a:ln w="63500">
            <a:solidFill>
              <a:schemeClr val="bg2"/>
            </a:solidFill>
          </a:ln>
          <a:effectLst>
            <a:outerShdw blurRad="368300" dist="152400" dir="5400000" sx="97000" sy="97000" algn="ctr" rotWithShape="0">
              <a:prstClr val="black">
                <a:alpha val="35000"/>
              </a:prstClr>
            </a:outerShdw>
          </a:effectLst>
        </p:spPr>
        <p:txBody>
          <a:bodyPr/>
          <a:lstStyle>
            <a:lvl1pPr>
              <a:defRPr sz="1000"/>
            </a:lvl1pPr>
          </a:lstStyle>
          <a:p>
            <a:endParaRPr lang="en-US" dirty="0"/>
          </a:p>
        </p:txBody>
      </p:sp>
      <p:sp>
        <p:nvSpPr>
          <p:cNvPr id="9" name="Text Placeholder 2">
            <a:extLst>
              <a:ext uri="{FF2B5EF4-FFF2-40B4-BE49-F238E27FC236}">
                <a16:creationId xmlns:a16="http://schemas.microsoft.com/office/drawing/2014/main" id="{E9413012-ED55-4102-8C37-5F69795F6799}"/>
              </a:ext>
            </a:extLst>
          </p:cNvPr>
          <p:cNvSpPr>
            <a:spLocks noGrp="1"/>
          </p:cNvSpPr>
          <p:nvPr>
            <p:ph type="body" sz="quarter" idx="17"/>
          </p:nvPr>
        </p:nvSpPr>
        <p:spPr>
          <a:xfrm>
            <a:off x="3091543" y="829808"/>
            <a:ext cx="6008914" cy="1332742"/>
          </a:xfrm>
          <a:prstGeom prst="rect">
            <a:avLst/>
          </a:prstGeom>
        </p:spPr>
        <p:txBody>
          <a:bodyPr anchor="ctr"/>
          <a:lstStyle>
            <a:lvl1pPr marL="0" indent="0" algn="ctr">
              <a:buNone/>
              <a:defRPr sz="3800" spc="600">
                <a:solidFill>
                  <a:schemeClr val="bg2"/>
                </a:solidFill>
                <a:latin typeface="+mj-lt"/>
              </a:defRPr>
            </a:lvl1pPr>
          </a:lstStyle>
          <a:p>
            <a:pPr lvl="0"/>
            <a:endParaRPr lang="en-US" dirty="0"/>
          </a:p>
        </p:txBody>
      </p:sp>
    </p:spTree>
    <p:extLst>
      <p:ext uri="{BB962C8B-B14F-4D97-AF65-F5344CB8AC3E}">
        <p14:creationId xmlns:p14="http://schemas.microsoft.com/office/powerpoint/2010/main" val="2836623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8CCE159-54E5-404E-9C62-1D3D8E046448}"/>
              </a:ext>
            </a:extLst>
          </p:cNvPr>
          <p:cNvSpPr>
            <a:spLocks noGrp="1"/>
          </p:cNvSpPr>
          <p:nvPr>
            <p:ph type="pic" sz="quarter" idx="10"/>
          </p:nvPr>
        </p:nvSpPr>
        <p:spPr>
          <a:xfrm>
            <a:off x="0" y="-19050"/>
            <a:ext cx="6430297" cy="687705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2971800 w 6096000"/>
              <a:gd name="connsiteY1" fmla="*/ 3810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2971800 w 6096000"/>
              <a:gd name="connsiteY1" fmla="*/ 38100 h 6858000"/>
              <a:gd name="connsiteX2" fmla="*/ 5314950 w 6096000"/>
              <a:gd name="connsiteY2" fmla="*/ 5200650 h 6858000"/>
              <a:gd name="connsiteX3" fmla="*/ 6096000 w 6096000"/>
              <a:gd name="connsiteY3" fmla="*/ 6858000 h 6858000"/>
              <a:gd name="connsiteX4" fmla="*/ 0 w 6096000"/>
              <a:gd name="connsiteY4" fmla="*/ 6858000 h 6858000"/>
              <a:gd name="connsiteX5" fmla="*/ 0 w 6096000"/>
              <a:gd name="connsiteY5" fmla="*/ 0 h 6858000"/>
              <a:gd name="connsiteX0" fmla="*/ 0 w 6124575"/>
              <a:gd name="connsiteY0" fmla="*/ 0 h 6858000"/>
              <a:gd name="connsiteX1" fmla="*/ 2971800 w 6124575"/>
              <a:gd name="connsiteY1" fmla="*/ 38100 h 6858000"/>
              <a:gd name="connsiteX2" fmla="*/ 6124575 w 6124575"/>
              <a:gd name="connsiteY2" fmla="*/ 4162425 h 6858000"/>
              <a:gd name="connsiteX3" fmla="*/ 6096000 w 6124575"/>
              <a:gd name="connsiteY3" fmla="*/ 6858000 h 6858000"/>
              <a:gd name="connsiteX4" fmla="*/ 0 w 6124575"/>
              <a:gd name="connsiteY4" fmla="*/ 6858000 h 6858000"/>
              <a:gd name="connsiteX5" fmla="*/ 0 w 6124575"/>
              <a:gd name="connsiteY5" fmla="*/ 0 h 6858000"/>
              <a:gd name="connsiteX0" fmla="*/ 0 w 6124575"/>
              <a:gd name="connsiteY0" fmla="*/ 0 h 6858000"/>
              <a:gd name="connsiteX1" fmla="*/ 2971800 w 6124575"/>
              <a:gd name="connsiteY1" fmla="*/ 38100 h 6858000"/>
              <a:gd name="connsiteX2" fmla="*/ 6124575 w 6124575"/>
              <a:gd name="connsiteY2" fmla="*/ 4162425 h 6858000"/>
              <a:gd name="connsiteX3" fmla="*/ 4210050 w 6124575"/>
              <a:gd name="connsiteY3" fmla="*/ 6858000 h 6858000"/>
              <a:gd name="connsiteX4" fmla="*/ 0 w 6124575"/>
              <a:gd name="connsiteY4" fmla="*/ 6858000 h 6858000"/>
              <a:gd name="connsiteX5" fmla="*/ 0 w 6124575"/>
              <a:gd name="connsiteY5" fmla="*/ 0 h 6858000"/>
              <a:gd name="connsiteX0" fmla="*/ 0 w 6124575"/>
              <a:gd name="connsiteY0" fmla="*/ 19050 h 6877050"/>
              <a:gd name="connsiteX1" fmla="*/ 3000375 w 6124575"/>
              <a:gd name="connsiteY1" fmla="*/ 0 h 6877050"/>
              <a:gd name="connsiteX2" fmla="*/ 6124575 w 6124575"/>
              <a:gd name="connsiteY2" fmla="*/ 4181475 h 6877050"/>
              <a:gd name="connsiteX3" fmla="*/ 4210050 w 6124575"/>
              <a:gd name="connsiteY3" fmla="*/ 6877050 h 6877050"/>
              <a:gd name="connsiteX4" fmla="*/ 0 w 6124575"/>
              <a:gd name="connsiteY4" fmla="*/ 6877050 h 6877050"/>
              <a:gd name="connsiteX5" fmla="*/ 0 w 6124575"/>
              <a:gd name="connsiteY5"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4575" h="6877050">
                <a:moveTo>
                  <a:pt x="0" y="19050"/>
                </a:moveTo>
                <a:lnTo>
                  <a:pt x="3000375" y="0"/>
                </a:lnTo>
                <a:lnTo>
                  <a:pt x="6124575" y="4181475"/>
                </a:lnTo>
                <a:lnTo>
                  <a:pt x="4210050" y="6877050"/>
                </a:lnTo>
                <a:lnTo>
                  <a:pt x="0" y="6877050"/>
                </a:lnTo>
                <a:lnTo>
                  <a:pt x="0" y="19050"/>
                </a:lnTo>
                <a:close/>
              </a:path>
            </a:pathLst>
          </a:custGeom>
          <a:solidFill>
            <a:schemeClr val="bg1"/>
          </a:solidFill>
          <a:effectLst>
            <a:outerShdw blurRad="482600" dist="114300" sx="102000" sy="102000" algn="ctr" rotWithShape="0">
              <a:prstClr val="black">
                <a:alpha val="34000"/>
              </a:prstClr>
            </a:outerShdw>
          </a:effectLst>
        </p:spPr>
        <p:txBody>
          <a:bodyPr/>
          <a:lstStyle>
            <a:lvl1pPr>
              <a:defRPr sz="1000"/>
            </a:lvl1pPr>
          </a:lstStyle>
          <a:p>
            <a:endParaRPr lang="en-US" dirty="0"/>
          </a:p>
        </p:txBody>
      </p:sp>
      <p:sp>
        <p:nvSpPr>
          <p:cNvPr id="9" name="Text Placeholder 2">
            <a:extLst>
              <a:ext uri="{FF2B5EF4-FFF2-40B4-BE49-F238E27FC236}">
                <a16:creationId xmlns:a16="http://schemas.microsoft.com/office/drawing/2014/main" id="{3AACA77F-1860-412C-AF05-F2CF4E59EA77}"/>
              </a:ext>
            </a:extLst>
          </p:cNvPr>
          <p:cNvSpPr>
            <a:spLocks noGrp="1"/>
          </p:cNvSpPr>
          <p:nvPr>
            <p:ph type="body" sz="quarter" idx="17"/>
          </p:nvPr>
        </p:nvSpPr>
        <p:spPr>
          <a:xfrm>
            <a:off x="5967412" y="590470"/>
            <a:ext cx="3990616" cy="1332742"/>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3484449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66FCE5C-3A25-4E22-A3C1-EE203317987D}"/>
              </a:ext>
            </a:extLst>
          </p:cNvPr>
          <p:cNvSpPr>
            <a:spLocks noGrp="1"/>
          </p:cNvSpPr>
          <p:nvPr>
            <p:ph type="pic" sz="quarter" idx="10"/>
          </p:nvPr>
        </p:nvSpPr>
        <p:spPr>
          <a:xfrm>
            <a:off x="6563377" y="1898072"/>
            <a:ext cx="2192696" cy="1773383"/>
          </a:xfrm>
          <a:prstGeom prst="rect">
            <a:avLst/>
          </a:prstGeom>
        </p:spPr>
        <p:txBody>
          <a:bodyPr/>
          <a:lstStyle>
            <a:lvl1pPr>
              <a:defRPr sz="1000"/>
            </a:lvl1pPr>
          </a:lstStyle>
          <a:p>
            <a:endParaRPr lang="en-US" dirty="0"/>
          </a:p>
        </p:txBody>
      </p:sp>
      <p:sp>
        <p:nvSpPr>
          <p:cNvPr id="6" name="Title 1">
            <a:extLst>
              <a:ext uri="{FF2B5EF4-FFF2-40B4-BE49-F238E27FC236}">
                <a16:creationId xmlns:a16="http://schemas.microsoft.com/office/drawing/2014/main" id="{5918B2AF-45CC-4115-BC8B-892F7235296F}"/>
              </a:ext>
            </a:extLst>
          </p:cNvPr>
          <p:cNvSpPr>
            <a:spLocks noGrp="1"/>
          </p:cNvSpPr>
          <p:nvPr>
            <p:ph type="title"/>
          </p:nvPr>
        </p:nvSpPr>
        <p:spPr>
          <a:xfrm>
            <a:off x="0" y="599817"/>
            <a:ext cx="12211049" cy="626701"/>
          </a:xfrm>
          <a:prstGeom prst="rect">
            <a:avLst/>
          </a:prstGeom>
        </p:spPr>
        <p:txBody>
          <a:bodyPr anchor="ctr"/>
          <a:lstStyle>
            <a:lvl1pPr algn="ctr">
              <a:defRPr sz="3600">
                <a:solidFill>
                  <a:schemeClr val="tx1">
                    <a:lumMod val="75000"/>
                    <a:lumOff val="25000"/>
                  </a:schemeClr>
                </a:solidFill>
                <a:latin typeface="+mj-lt"/>
              </a:defRPr>
            </a:lvl1pPr>
          </a:lstStyle>
          <a:p>
            <a:endParaRPr lang="en-US" dirty="0"/>
          </a:p>
        </p:txBody>
      </p:sp>
      <p:sp>
        <p:nvSpPr>
          <p:cNvPr id="7" name="Subtitle 2">
            <a:extLst>
              <a:ext uri="{FF2B5EF4-FFF2-40B4-BE49-F238E27FC236}">
                <a16:creationId xmlns:a16="http://schemas.microsoft.com/office/drawing/2014/main" id="{8E1F3F10-D8C9-47D7-9DE4-9BBFD58812EA}"/>
              </a:ext>
            </a:extLst>
          </p:cNvPr>
          <p:cNvSpPr>
            <a:spLocks noGrp="1"/>
          </p:cNvSpPr>
          <p:nvPr>
            <p:ph type="body" sz="quarter" idx="13"/>
          </p:nvPr>
        </p:nvSpPr>
        <p:spPr>
          <a:xfrm>
            <a:off x="0" y="1176144"/>
            <a:ext cx="12211049" cy="257369"/>
          </a:xfrm>
          <a:prstGeom prst="rect">
            <a:avLst/>
          </a:prstGeom>
        </p:spPr>
        <p:txBody>
          <a:bodyPr wrap="square" lIns="72000" tIns="36000" rIns="72000" bIns="36000" anchor="ctr">
            <a:spAutoFit/>
          </a:bodyPr>
          <a:lstStyle>
            <a:lvl1pPr marL="0" indent="0" algn="ctr">
              <a:lnSpc>
                <a:spcPct val="100000"/>
              </a:lnSpc>
              <a:spcBef>
                <a:spcPts val="0"/>
              </a:spcBef>
              <a:buNone/>
              <a:defRPr sz="1200" b="0">
                <a:solidFill>
                  <a:schemeClr val="bg1">
                    <a:lumMod val="50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9" name="Picture Placeholder 4">
            <a:extLst>
              <a:ext uri="{FF2B5EF4-FFF2-40B4-BE49-F238E27FC236}">
                <a16:creationId xmlns:a16="http://schemas.microsoft.com/office/drawing/2014/main" id="{F3AE534B-EF83-4FDF-98B4-5BAD7CE987BA}"/>
              </a:ext>
            </a:extLst>
          </p:cNvPr>
          <p:cNvSpPr>
            <a:spLocks noGrp="1"/>
          </p:cNvSpPr>
          <p:nvPr>
            <p:ph type="pic" sz="quarter" idx="14"/>
          </p:nvPr>
        </p:nvSpPr>
        <p:spPr>
          <a:xfrm>
            <a:off x="609600" y="4095173"/>
            <a:ext cx="5156200" cy="1594428"/>
          </a:xfrm>
          <a:prstGeom prst="rect">
            <a:avLst/>
          </a:prstGeom>
        </p:spPr>
        <p:txBody>
          <a:bodyPr/>
          <a:lstStyle>
            <a:lvl1pPr>
              <a:defRPr sz="1000"/>
            </a:lvl1pPr>
          </a:lstStyle>
          <a:p>
            <a:endParaRPr lang="en-US" dirty="0"/>
          </a:p>
        </p:txBody>
      </p:sp>
    </p:spTree>
    <p:extLst>
      <p:ext uri="{BB962C8B-B14F-4D97-AF65-F5344CB8AC3E}">
        <p14:creationId xmlns:p14="http://schemas.microsoft.com/office/powerpoint/2010/main" val="1600396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286337" y="1921396"/>
            <a:ext cx="3619328" cy="3619328"/>
          </a:xfrm>
          <a:custGeom>
            <a:avLst/>
            <a:gdLst>
              <a:gd name="connsiteX0" fmla="*/ 1809664 w 3619328"/>
              <a:gd name="connsiteY0" fmla="*/ 0 h 3619328"/>
              <a:gd name="connsiteX1" fmla="*/ 3619328 w 3619328"/>
              <a:gd name="connsiteY1" fmla="*/ 1809664 h 3619328"/>
              <a:gd name="connsiteX2" fmla="*/ 1809664 w 3619328"/>
              <a:gd name="connsiteY2" fmla="*/ 3619328 h 3619328"/>
              <a:gd name="connsiteX3" fmla="*/ 0 w 3619328"/>
              <a:gd name="connsiteY3" fmla="*/ 1809664 h 3619328"/>
              <a:gd name="connsiteX4" fmla="*/ 1809664 w 3619328"/>
              <a:gd name="connsiteY4" fmla="*/ 0 h 3619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328" h="3619328">
                <a:moveTo>
                  <a:pt x="1809664" y="0"/>
                </a:moveTo>
                <a:cubicBezTo>
                  <a:pt x="2809114" y="0"/>
                  <a:pt x="3619328" y="810214"/>
                  <a:pt x="3619328" y="1809664"/>
                </a:cubicBezTo>
                <a:cubicBezTo>
                  <a:pt x="3619328" y="2809114"/>
                  <a:pt x="2809114" y="3619328"/>
                  <a:pt x="1809664" y="3619328"/>
                </a:cubicBezTo>
                <a:cubicBezTo>
                  <a:pt x="810214" y="3619328"/>
                  <a:pt x="0" y="2809114"/>
                  <a:pt x="0" y="1809664"/>
                </a:cubicBezTo>
                <a:cubicBezTo>
                  <a:pt x="0" y="810214"/>
                  <a:pt x="810214" y="0"/>
                  <a:pt x="1809664"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11129305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B24F18C-A210-485C-9BA0-E9D76772F524}"/>
              </a:ext>
            </a:extLst>
          </p:cNvPr>
          <p:cNvSpPr>
            <a:spLocks noGrp="1"/>
          </p:cNvSpPr>
          <p:nvPr>
            <p:ph type="pic" sz="quarter" idx="10"/>
          </p:nvPr>
        </p:nvSpPr>
        <p:spPr>
          <a:xfrm flipH="1">
            <a:off x="1" y="0"/>
            <a:ext cx="12192000" cy="6858000"/>
          </a:xfrm>
          <a:prstGeom prst="rect">
            <a:avLst/>
          </a:prstGeom>
        </p:spPr>
        <p:txBody>
          <a:bodyPr/>
          <a:lstStyle>
            <a:lvl1pPr>
              <a:defRPr sz="1000"/>
            </a:lvl1pPr>
          </a:lstStyle>
          <a:p>
            <a:endParaRPr lang="en-US" dirty="0"/>
          </a:p>
        </p:txBody>
      </p:sp>
      <p:sp>
        <p:nvSpPr>
          <p:cNvPr id="6" name="Text Placeholder 2">
            <a:extLst>
              <a:ext uri="{FF2B5EF4-FFF2-40B4-BE49-F238E27FC236}">
                <a16:creationId xmlns:a16="http://schemas.microsoft.com/office/drawing/2014/main" id="{4EA8C486-68B3-4A34-ACD3-1737CD1DE5C5}"/>
              </a:ext>
            </a:extLst>
          </p:cNvPr>
          <p:cNvSpPr>
            <a:spLocks noGrp="1"/>
          </p:cNvSpPr>
          <p:nvPr>
            <p:ph type="body" sz="quarter" idx="11"/>
          </p:nvPr>
        </p:nvSpPr>
        <p:spPr>
          <a:xfrm>
            <a:off x="2533650" y="1524001"/>
            <a:ext cx="7124700" cy="1437106"/>
          </a:xfrm>
          <a:prstGeom prst="rect">
            <a:avLst/>
          </a:prstGeom>
        </p:spPr>
        <p:txBody>
          <a:bodyPr anchor="ctr"/>
          <a:lstStyle>
            <a:lvl1pPr marL="0" indent="0" algn="ctr">
              <a:buNone/>
              <a:defRPr sz="40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286946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B24F18C-A210-485C-9BA0-E9D76772F524}"/>
              </a:ext>
            </a:extLst>
          </p:cNvPr>
          <p:cNvSpPr>
            <a:spLocks noGrp="1"/>
          </p:cNvSpPr>
          <p:nvPr>
            <p:ph type="pic" sz="quarter" idx="10"/>
          </p:nvPr>
        </p:nvSpPr>
        <p:spPr>
          <a:xfrm flipH="1">
            <a:off x="1" y="0"/>
            <a:ext cx="12192000" cy="3937518"/>
          </a:xfrm>
          <a:prstGeom prst="rect">
            <a:avLst/>
          </a:prstGeom>
        </p:spPr>
        <p:txBody>
          <a:bodyPr/>
          <a:lstStyle>
            <a:lvl1pPr>
              <a:defRPr sz="1000"/>
            </a:lvl1pPr>
          </a:lstStyle>
          <a:p>
            <a:endParaRPr lang="en-US" dirty="0"/>
          </a:p>
        </p:txBody>
      </p:sp>
      <p:sp>
        <p:nvSpPr>
          <p:cNvPr id="6" name="Text Placeholder 2">
            <a:extLst>
              <a:ext uri="{FF2B5EF4-FFF2-40B4-BE49-F238E27FC236}">
                <a16:creationId xmlns:a16="http://schemas.microsoft.com/office/drawing/2014/main" id="{4EA8C486-68B3-4A34-ACD3-1737CD1DE5C5}"/>
              </a:ext>
            </a:extLst>
          </p:cNvPr>
          <p:cNvSpPr>
            <a:spLocks noGrp="1"/>
          </p:cNvSpPr>
          <p:nvPr>
            <p:ph type="body" sz="quarter" idx="11"/>
          </p:nvPr>
        </p:nvSpPr>
        <p:spPr>
          <a:xfrm>
            <a:off x="2533650" y="1524001"/>
            <a:ext cx="7124700" cy="1437106"/>
          </a:xfrm>
          <a:prstGeom prst="rect">
            <a:avLst/>
          </a:prstGeom>
        </p:spPr>
        <p:txBody>
          <a:bodyPr anchor="ctr"/>
          <a:lstStyle>
            <a:lvl1pPr marL="0" indent="0" algn="ctr">
              <a:buNone/>
              <a:defRPr sz="40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1871591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4A8E77-CF2E-4F75-AB16-3C52D09F017E}"/>
              </a:ext>
            </a:extLst>
          </p:cNvPr>
          <p:cNvSpPr>
            <a:spLocks noGrp="1"/>
          </p:cNvSpPr>
          <p:nvPr>
            <p:ph type="pic" sz="quarter" idx="10"/>
          </p:nvPr>
        </p:nvSpPr>
        <p:spPr>
          <a:xfrm>
            <a:off x="7848599" y="0"/>
            <a:ext cx="4343401" cy="6858000"/>
          </a:xfrm>
          <a:prstGeom prst="rect">
            <a:avLst/>
          </a:prstGeom>
        </p:spPr>
        <p:txBody>
          <a:bodyPr/>
          <a:lstStyle>
            <a:lvl1pPr>
              <a:defRPr sz="1000"/>
            </a:lvl1pPr>
          </a:lstStyle>
          <a:p>
            <a:endParaRPr lang="en-US" dirty="0"/>
          </a:p>
        </p:txBody>
      </p:sp>
      <p:sp>
        <p:nvSpPr>
          <p:cNvPr id="5" name="Text Placeholder 2">
            <a:extLst>
              <a:ext uri="{FF2B5EF4-FFF2-40B4-BE49-F238E27FC236}">
                <a16:creationId xmlns:a16="http://schemas.microsoft.com/office/drawing/2014/main" id="{A47A18F9-D724-46E3-A9DD-B05AD9A36189}"/>
              </a:ext>
            </a:extLst>
          </p:cNvPr>
          <p:cNvSpPr>
            <a:spLocks noGrp="1"/>
          </p:cNvSpPr>
          <p:nvPr>
            <p:ph type="body" sz="quarter" idx="11"/>
          </p:nvPr>
        </p:nvSpPr>
        <p:spPr>
          <a:xfrm>
            <a:off x="1009650" y="1714500"/>
            <a:ext cx="3676650" cy="1866900"/>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1505539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37FE8C-E256-41A8-B185-81709F51CC3B}"/>
              </a:ext>
            </a:extLst>
          </p:cNvPr>
          <p:cNvSpPr>
            <a:spLocks noGrp="1"/>
          </p:cNvSpPr>
          <p:nvPr>
            <p:ph type="title"/>
          </p:nvPr>
        </p:nvSpPr>
        <p:spPr>
          <a:xfrm>
            <a:off x="0" y="599817"/>
            <a:ext cx="12211049" cy="626701"/>
          </a:xfrm>
          <a:prstGeom prst="rect">
            <a:avLst/>
          </a:prstGeom>
        </p:spPr>
        <p:txBody>
          <a:bodyPr anchor="ctr"/>
          <a:lstStyle>
            <a:lvl1pPr algn="ctr">
              <a:defRPr sz="3600">
                <a:solidFill>
                  <a:schemeClr val="tx1">
                    <a:lumMod val="75000"/>
                    <a:lumOff val="25000"/>
                  </a:schemeClr>
                </a:solidFill>
                <a:latin typeface="+mj-lt"/>
              </a:defRPr>
            </a:lvl1pPr>
          </a:lstStyle>
          <a:p>
            <a:endParaRPr lang="en-US" dirty="0"/>
          </a:p>
        </p:txBody>
      </p:sp>
      <p:sp>
        <p:nvSpPr>
          <p:cNvPr id="8" name="Subtitle 2">
            <a:extLst>
              <a:ext uri="{FF2B5EF4-FFF2-40B4-BE49-F238E27FC236}">
                <a16:creationId xmlns:a16="http://schemas.microsoft.com/office/drawing/2014/main" id="{F847E451-79B6-4D9B-B6F4-091AA6ADC498}"/>
              </a:ext>
            </a:extLst>
          </p:cNvPr>
          <p:cNvSpPr>
            <a:spLocks noGrp="1"/>
          </p:cNvSpPr>
          <p:nvPr>
            <p:ph type="body" sz="quarter" idx="13"/>
          </p:nvPr>
        </p:nvSpPr>
        <p:spPr>
          <a:xfrm>
            <a:off x="0" y="1176144"/>
            <a:ext cx="12211049" cy="257369"/>
          </a:xfrm>
          <a:prstGeom prst="rect">
            <a:avLst/>
          </a:prstGeom>
        </p:spPr>
        <p:txBody>
          <a:bodyPr wrap="square" lIns="72000" tIns="36000" rIns="72000" bIns="36000" anchor="ctr">
            <a:spAutoFit/>
          </a:bodyPr>
          <a:lstStyle>
            <a:lvl1pPr marL="0" indent="0" algn="ctr">
              <a:lnSpc>
                <a:spcPct val="100000"/>
              </a:lnSpc>
              <a:spcBef>
                <a:spcPts val="0"/>
              </a:spcBef>
              <a:buNone/>
              <a:defRPr sz="1200" b="0">
                <a:solidFill>
                  <a:schemeClr val="bg1">
                    <a:lumMod val="50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Tree>
    <p:extLst>
      <p:ext uri="{BB962C8B-B14F-4D97-AF65-F5344CB8AC3E}">
        <p14:creationId xmlns:p14="http://schemas.microsoft.com/office/powerpoint/2010/main" val="2361811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3E223F6-A1E5-437C-A173-FDF259062109}"/>
              </a:ext>
            </a:extLst>
          </p:cNvPr>
          <p:cNvSpPr>
            <a:spLocks noGrp="1"/>
          </p:cNvSpPr>
          <p:nvPr>
            <p:ph type="body" sz="quarter" idx="17"/>
          </p:nvPr>
        </p:nvSpPr>
        <p:spPr>
          <a:xfrm>
            <a:off x="952859" y="1035504"/>
            <a:ext cx="3990616" cy="1332742"/>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35231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7E3B366-9FCC-4242-B9C8-5D6D1528C111}"/>
              </a:ext>
            </a:extLst>
          </p:cNvPr>
          <p:cNvSpPr>
            <a:spLocks noGrp="1"/>
          </p:cNvSpPr>
          <p:nvPr>
            <p:ph type="body" sz="quarter" idx="17"/>
          </p:nvPr>
        </p:nvSpPr>
        <p:spPr>
          <a:xfrm>
            <a:off x="867135" y="3935866"/>
            <a:ext cx="3990616" cy="1332742"/>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1732503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33309F9-6BB7-4655-8AE5-528243274406}"/>
              </a:ext>
            </a:extLst>
          </p:cNvPr>
          <p:cNvSpPr>
            <a:spLocks noGrp="1"/>
          </p:cNvSpPr>
          <p:nvPr>
            <p:ph type="body" sz="quarter" idx="17"/>
          </p:nvPr>
        </p:nvSpPr>
        <p:spPr>
          <a:xfrm>
            <a:off x="1133835" y="868816"/>
            <a:ext cx="3990616" cy="1332742"/>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2048132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E35A384-051D-4329-BBC0-4D0FD2D13C96}"/>
              </a:ext>
            </a:extLst>
          </p:cNvPr>
          <p:cNvSpPr>
            <a:spLocks noGrp="1"/>
          </p:cNvSpPr>
          <p:nvPr>
            <p:ph type="body" sz="quarter" idx="17"/>
          </p:nvPr>
        </p:nvSpPr>
        <p:spPr>
          <a:xfrm>
            <a:off x="1334061" y="921204"/>
            <a:ext cx="3990616" cy="1332742"/>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1712247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BAEF1B4-8419-462A-B995-F52C347DCD2C}"/>
              </a:ext>
            </a:extLst>
          </p:cNvPr>
          <p:cNvSpPr txBox="1"/>
          <p:nvPr userDrawn="1"/>
        </p:nvSpPr>
        <p:spPr>
          <a:xfrm>
            <a:off x="134621" y="6523470"/>
            <a:ext cx="3103879" cy="261610"/>
          </a:xfrm>
          <a:prstGeom prst="rect">
            <a:avLst/>
          </a:prstGeom>
          <a:noFill/>
        </p:spPr>
        <p:txBody>
          <a:bodyPr wrap="square" rtlCol="0">
            <a:spAutoFit/>
          </a:bodyPr>
          <a:lstStyle/>
          <a:p>
            <a:pPr algn="l"/>
            <a:r>
              <a:rPr lang="id-ID" sz="1100" spc="300" dirty="0">
                <a:solidFill>
                  <a:schemeClr val="tx1">
                    <a:lumMod val="75000"/>
                    <a:lumOff val="25000"/>
                    <a:alpha val="40000"/>
                  </a:schemeClr>
                </a:solidFill>
                <a:latin typeface="Calibri" panose="020F0502020204030204" pitchFamily="34" charset="0"/>
                <a:cs typeface="Calibri" panose="020F0502020204030204" pitchFamily="34" charset="0"/>
              </a:rPr>
              <a:t>www.yourwebsite.com</a:t>
            </a:r>
            <a:endParaRPr lang="en-US" sz="1100" spc="300" dirty="0">
              <a:solidFill>
                <a:schemeClr val="tx1">
                  <a:lumMod val="75000"/>
                  <a:lumOff val="25000"/>
                  <a:alpha val="40000"/>
                </a:schemeClr>
              </a:solidFill>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C0B47605-840A-40D4-BD38-936555019B5E}"/>
              </a:ext>
            </a:extLst>
          </p:cNvPr>
          <p:cNvSpPr txBox="1">
            <a:spLocks/>
          </p:cNvSpPr>
          <p:nvPr userDrawn="1"/>
        </p:nvSpPr>
        <p:spPr>
          <a:xfrm>
            <a:off x="11511222" y="43081"/>
            <a:ext cx="5479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92F652B-5928-45E9-9709-4855C50FD0FE}" type="slidenum">
              <a:rPr lang="en-US" sz="1000" smtClean="0">
                <a:solidFill>
                  <a:schemeClr val="tx1">
                    <a:lumMod val="75000"/>
                    <a:lumOff val="25000"/>
                  </a:schemeClr>
                </a:solidFill>
                <a:latin typeface="Abadi" panose="020B0604020104020204" pitchFamily="34" charset="0"/>
              </a:rPr>
              <a:pPr algn="ctr"/>
              <a:t>‹#›</a:t>
            </a:fld>
            <a:endParaRPr lang="en-US" sz="1200" dirty="0">
              <a:solidFill>
                <a:schemeClr val="tx1">
                  <a:lumMod val="75000"/>
                  <a:lumOff val="25000"/>
                </a:schemeClr>
              </a:solidFill>
              <a:latin typeface="Abadi" panose="020B0604020104020204" pitchFamily="34" charset="0"/>
            </a:endParaRPr>
          </a:p>
        </p:txBody>
      </p:sp>
      <p:grpSp>
        <p:nvGrpSpPr>
          <p:cNvPr id="6" name="Group 5">
            <a:extLst>
              <a:ext uri="{FF2B5EF4-FFF2-40B4-BE49-F238E27FC236}">
                <a16:creationId xmlns:a16="http://schemas.microsoft.com/office/drawing/2014/main" id="{33BA7F00-71F1-4020-A98B-7474A8615AD9}"/>
              </a:ext>
            </a:extLst>
          </p:cNvPr>
          <p:cNvGrpSpPr/>
          <p:nvPr userDrawn="1"/>
        </p:nvGrpSpPr>
        <p:grpSpPr>
          <a:xfrm>
            <a:off x="11534746" y="163319"/>
            <a:ext cx="500886" cy="124648"/>
            <a:chOff x="11579196" y="201419"/>
            <a:chExt cx="500886" cy="124648"/>
          </a:xfrm>
        </p:grpSpPr>
        <p:pic>
          <p:nvPicPr>
            <p:cNvPr id="3" name="Graphic 2" descr="Play">
              <a:extLst>
                <a:ext uri="{FF2B5EF4-FFF2-40B4-BE49-F238E27FC236}">
                  <a16:creationId xmlns:a16="http://schemas.microsoft.com/office/drawing/2014/main" id="{601CB499-6BEE-4243-82AF-B2598A8E29D0}"/>
                </a:ext>
              </a:extLst>
            </p:cNvPr>
            <p:cNvPicPr>
              <a:picLocks noChangeAspect="1"/>
            </p:cNvPicPr>
            <p:nvPr userDrawn="1"/>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11579196" y="201419"/>
              <a:ext cx="124648" cy="124648"/>
            </a:xfrm>
            <a:prstGeom prst="rect">
              <a:avLst/>
            </a:prstGeom>
          </p:spPr>
        </p:pic>
        <p:pic>
          <p:nvPicPr>
            <p:cNvPr id="8" name="Graphic 7" descr="Play">
              <a:extLst>
                <a:ext uri="{FF2B5EF4-FFF2-40B4-BE49-F238E27FC236}">
                  <a16:creationId xmlns:a16="http://schemas.microsoft.com/office/drawing/2014/main" id="{A73CFF0D-0EB0-460B-A105-D86B64E1189F}"/>
                </a:ext>
              </a:extLst>
            </p:cNvPr>
            <p:cNvPicPr>
              <a:picLocks noChangeAspect="1"/>
            </p:cNvPicPr>
            <p:nvPr userDrawn="1"/>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flipH="1">
              <a:off x="11955434" y="201419"/>
              <a:ext cx="124648" cy="124648"/>
            </a:xfrm>
            <a:prstGeom prst="rect">
              <a:avLst/>
            </a:prstGeom>
          </p:spPr>
        </p:pic>
      </p:grpSp>
    </p:spTree>
    <p:extLst>
      <p:ext uri="{BB962C8B-B14F-4D97-AF65-F5344CB8AC3E}">
        <p14:creationId xmlns:p14="http://schemas.microsoft.com/office/powerpoint/2010/main" val="123871021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80" r:id="rId3"/>
    <p:sldLayoutId id="2147483649" r:id="rId4"/>
    <p:sldLayoutId id="2147483653" r:id="rId5"/>
    <p:sldLayoutId id="2147483667" r:id="rId6"/>
    <p:sldLayoutId id="2147483668" r:id="rId7"/>
    <p:sldLayoutId id="2147483669" r:id="rId8"/>
    <p:sldLayoutId id="2147483670" r:id="rId9"/>
    <p:sldLayoutId id="2147483676" r:id="rId10"/>
    <p:sldLayoutId id="2147483677" r:id="rId11"/>
    <p:sldLayoutId id="2147483678" r:id="rId12"/>
    <p:sldLayoutId id="2147483679"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F1FD6-AF62-8A9C-5B6B-5BC1AD417241}"/>
            </a:ext>
          </a:extLst>
        </p:cNvPr>
        <p:cNvGrpSpPr/>
        <p:nvPr/>
      </p:nvGrpSpPr>
      <p:grpSpPr>
        <a:xfrm>
          <a:off x="0" y="0"/>
          <a:ext cx="0" cy="0"/>
          <a:chOff x="0" y="0"/>
          <a:chExt cx="0" cy="0"/>
        </a:xfrm>
      </p:grpSpPr>
      <p:sp>
        <p:nvSpPr>
          <p:cNvPr id="17" name="TextBox 1">
            <a:extLst>
              <a:ext uri="{FF2B5EF4-FFF2-40B4-BE49-F238E27FC236}">
                <a16:creationId xmlns:a16="http://schemas.microsoft.com/office/drawing/2014/main" id="{C1ED96B8-E3B8-0CD8-3170-5ECDA59DD537}"/>
              </a:ext>
            </a:extLst>
          </p:cNvPr>
          <p:cNvSpPr txBox="1"/>
          <p:nvPr/>
        </p:nvSpPr>
        <p:spPr>
          <a:xfrm>
            <a:off x="2123044" y="1021603"/>
            <a:ext cx="7896482" cy="1077218"/>
          </a:xfrm>
          <a:prstGeom prst="rect">
            <a:avLst/>
          </a:prstGeom>
          <a:noFill/>
        </p:spPr>
        <p:txBody>
          <a:bodyPr wrap="square" rtlCol="0" anchor="ctr">
            <a:spAutoFit/>
          </a:bodyPr>
          <a:lstStyle/>
          <a:p>
            <a:pPr algn="ctr"/>
            <a:r>
              <a:rPr lang="tr-TR" sz="3200" b="1" dirty="0">
                <a:solidFill>
                  <a:schemeClr val="tx1">
                    <a:lumMod val="75000"/>
                    <a:lumOff val="25000"/>
                  </a:schemeClr>
                </a:solidFill>
              </a:rPr>
              <a:t>ÇANAKKALE ONSEKİZ MART ÜNİVERSİTESİ</a:t>
            </a:r>
          </a:p>
          <a:p>
            <a:pPr algn="ctr"/>
            <a:r>
              <a:rPr lang="tr-TR" sz="3200" b="1" dirty="0">
                <a:solidFill>
                  <a:schemeClr val="tx1">
                    <a:lumMod val="75000"/>
                    <a:lumOff val="25000"/>
                  </a:schemeClr>
                </a:solidFill>
              </a:rPr>
              <a:t>MİMARLIK VE TASARIM </a:t>
            </a:r>
            <a:r>
              <a:rPr lang="tr-TR" sz="3200" b="1" dirty="0" smtClean="0">
                <a:solidFill>
                  <a:schemeClr val="tx1">
                    <a:lumMod val="75000"/>
                    <a:lumOff val="25000"/>
                  </a:schemeClr>
                </a:solidFill>
              </a:rPr>
              <a:t>FAKÜLTESİ</a:t>
            </a:r>
            <a:endParaRPr lang="tr-TR" sz="3200" b="1" dirty="0" smtClean="0">
              <a:solidFill>
                <a:schemeClr val="tx1">
                  <a:lumMod val="75000"/>
                  <a:lumOff val="25000"/>
                </a:schemeClr>
              </a:solidFill>
            </a:endParaRPr>
          </a:p>
        </p:txBody>
      </p:sp>
      <p:pic>
        <p:nvPicPr>
          <p:cNvPr id="18" name="Picture 3" descr="çomü logo">
            <a:extLst>
              <a:ext uri="{FF2B5EF4-FFF2-40B4-BE49-F238E27FC236}">
                <a16:creationId xmlns:a16="http://schemas.microsoft.com/office/drawing/2014/main" id="{8A42FC55-13A0-5F6C-CE48-86456DD46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371" y="938582"/>
            <a:ext cx="107721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09505" y="888308"/>
            <a:ext cx="1246524" cy="1210513"/>
          </a:xfrm>
          <a:prstGeom prst="rect">
            <a:avLst/>
          </a:prstGeom>
        </p:spPr>
      </p:pic>
      <p:pic>
        <p:nvPicPr>
          <p:cNvPr id="3" name="Resim 2"/>
          <p:cNvPicPr>
            <a:picLocks noChangeAspect="1"/>
          </p:cNvPicPr>
          <p:nvPr/>
        </p:nvPicPr>
        <p:blipFill rotWithShape="1">
          <a:blip r:embed="rId4" cstate="hqprint">
            <a:extLst>
              <a:ext uri="{28A0092B-C50C-407E-A947-70E740481C1C}">
                <a14:useLocalDpi xmlns:a14="http://schemas.microsoft.com/office/drawing/2010/main" val="0"/>
              </a:ext>
            </a:extLst>
          </a:blip>
          <a:srcRect t="32783" b="28645"/>
          <a:stretch/>
        </p:blipFill>
        <p:spPr>
          <a:xfrm>
            <a:off x="0" y="4506686"/>
            <a:ext cx="12192000" cy="2351314"/>
          </a:xfrm>
          <a:prstGeom prst="rect">
            <a:avLst/>
          </a:prstGeom>
        </p:spPr>
      </p:pic>
      <p:sp>
        <p:nvSpPr>
          <p:cNvPr id="9" name="TextBox 1">
            <a:extLst>
              <a:ext uri="{FF2B5EF4-FFF2-40B4-BE49-F238E27FC236}">
                <a16:creationId xmlns:a16="http://schemas.microsoft.com/office/drawing/2014/main" id="{C1ED96B8-E3B8-0CD8-3170-5ECDA59DD537}"/>
              </a:ext>
            </a:extLst>
          </p:cNvPr>
          <p:cNvSpPr txBox="1"/>
          <p:nvPr/>
        </p:nvSpPr>
        <p:spPr>
          <a:xfrm>
            <a:off x="2286589" y="3051876"/>
            <a:ext cx="7896482" cy="584775"/>
          </a:xfrm>
          <a:prstGeom prst="rect">
            <a:avLst/>
          </a:prstGeom>
          <a:noFill/>
        </p:spPr>
        <p:txBody>
          <a:bodyPr wrap="square" rtlCol="0" anchor="ctr">
            <a:spAutoFit/>
          </a:bodyPr>
          <a:lstStyle/>
          <a:p>
            <a:pPr algn="ctr"/>
            <a:r>
              <a:rPr lang="tr-TR" sz="3200" b="1" dirty="0" smtClean="0">
                <a:solidFill>
                  <a:schemeClr val="tx1">
                    <a:lumMod val="75000"/>
                    <a:lumOff val="25000"/>
                  </a:schemeClr>
                </a:solidFill>
              </a:rPr>
              <a:t>PEYZAJ MİMARLIĞI BÖLÜMÜ</a:t>
            </a:r>
            <a:endParaRPr lang="tr-TR" sz="3200" b="1" dirty="0" smtClean="0">
              <a:solidFill>
                <a:schemeClr val="tx1">
                  <a:lumMod val="75000"/>
                  <a:lumOff val="25000"/>
                </a:schemeClr>
              </a:solidFill>
            </a:endParaRPr>
          </a:p>
        </p:txBody>
      </p:sp>
    </p:spTree>
    <p:extLst>
      <p:ext uri="{BB962C8B-B14F-4D97-AF65-F5344CB8AC3E}">
        <p14:creationId xmlns:p14="http://schemas.microsoft.com/office/powerpoint/2010/main" val="348739498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ppt_x"/>
                                          </p:val>
                                        </p:tav>
                                        <p:tav tm="100000">
                                          <p:val>
                                            <p:strVal val="#ppt_x"/>
                                          </p:val>
                                        </p:tav>
                                      </p:tavLst>
                                    </p:anim>
                                    <p:anim calcmode="lin" valueType="num">
                                      <p:cBhvr additive="base">
                                        <p:cTn id="8" dur="75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ppt_x"/>
                                          </p:val>
                                        </p:tav>
                                        <p:tav tm="100000">
                                          <p:val>
                                            <p:strVal val="#ppt_x"/>
                                          </p:val>
                                        </p:tav>
                                      </p:tavLst>
                                    </p:anim>
                                    <p:anim calcmode="lin" valueType="num">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5B95-DB83-CF46-7A94-5548C310142F}"/>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4878FFBF-50E6-B2C0-5F5A-FD3C759886C3}"/>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70" name="Metin kutusu 69">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6" name="Metin kutusu 15">
            <a:extLst>
              <a:ext uri="{FF2B5EF4-FFF2-40B4-BE49-F238E27FC236}">
                <a16:creationId xmlns:a16="http://schemas.microsoft.com/office/drawing/2014/main" id="{A23683C0-7F43-E7BD-BE64-621155C1F703}"/>
              </a:ext>
            </a:extLst>
          </p:cNvPr>
          <p:cNvSpPr txBox="1"/>
          <p:nvPr/>
        </p:nvSpPr>
        <p:spPr>
          <a:xfrm>
            <a:off x="3025254" y="502819"/>
            <a:ext cx="6141491" cy="400110"/>
          </a:xfrm>
          <a:prstGeom prst="rect">
            <a:avLst/>
          </a:prstGeom>
          <a:noFill/>
        </p:spPr>
        <p:txBody>
          <a:bodyPr wrap="square">
            <a:spAutoFit/>
          </a:bodyPr>
          <a:lstStyle/>
          <a:p>
            <a:pPr indent="361950"/>
            <a:r>
              <a:rPr lang="tr-TR" sz="2000" b="1" dirty="0">
                <a:solidFill>
                  <a:schemeClr val="bg1"/>
                </a:solidFill>
              </a:rPr>
              <a:t> Son </a:t>
            </a:r>
            <a:r>
              <a:rPr lang="tr-TR" sz="2000" b="1" dirty="0" smtClean="0">
                <a:solidFill>
                  <a:schemeClr val="bg1"/>
                </a:solidFill>
              </a:rPr>
              <a:t>5 </a:t>
            </a:r>
            <a:r>
              <a:rPr lang="tr-TR" sz="2000" b="1" dirty="0">
                <a:solidFill>
                  <a:schemeClr val="bg1"/>
                </a:solidFill>
              </a:rPr>
              <a:t>Yıla Ait Merkezi Yerleştirme Sınavı Puanları </a:t>
            </a:r>
          </a:p>
        </p:txBody>
      </p:sp>
      <p:graphicFrame>
        <p:nvGraphicFramePr>
          <p:cNvPr id="4" name="Tablo 3"/>
          <p:cNvGraphicFramePr>
            <a:graphicFrameLocks noGrp="1"/>
          </p:cNvGraphicFramePr>
          <p:nvPr>
            <p:extLst>
              <p:ext uri="{D42A27DB-BD31-4B8C-83A1-F6EECF244321}">
                <p14:modId xmlns:p14="http://schemas.microsoft.com/office/powerpoint/2010/main" val="1254393253"/>
              </p:ext>
            </p:extLst>
          </p:nvPr>
        </p:nvGraphicFramePr>
        <p:xfrm>
          <a:off x="1452727" y="2107302"/>
          <a:ext cx="9286543" cy="2225040"/>
        </p:xfrm>
        <a:graphic>
          <a:graphicData uri="http://schemas.openxmlformats.org/drawingml/2006/table">
            <a:tbl>
              <a:tblPr firstRow="1" bandRow="1">
                <a:tableStyleId>{21E4AEA4-8DFA-4A89-87EB-49C32662AFE0}</a:tableStyleId>
              </a:tblPr>
              <a:tblGrid>
                <a:gridCol w="4094328">
                  <a:extLst>
                    <a:ext uri="{9D8B030D-6E8A-4147-A177-3AD203B41FA5}">
                      <a16:colId xmlns:a16="http://schemas.microsoft.com/office/drawing/2014/main" val="2828537159"/>
                    </a:ext>
                  </a:extLst>
                </a:gridCol>
                <a:gridCol w="1128215">
                  <a:extLst>
                    <a:ext uri="{9D8B030D-6E8A-4147-A177-3AD203B41FA5}">
                      <a16:colId xmlns:a16="http://schemas.microsoft.com/office/drawing/2014/main" val="2551605022"/>
                    </a:ext>
                  </a:extLst>
                </a:gridCol>
                <a:gridCol w="2032000">
                  <a:extLst>
                    <a:ext uri="{9D8B030D-6E8A-4147-A177-3AD203B41FA5}">
                      <a16:colId xmlns:a16="http://schemas.microsoft.com/office/drawing/2014/main" val="3947873531"/>
                    </a:ext>
                  </a:extLst>
                </a:gridCol>
                <a:gridCol w="2032000">
                  <a:extLst>
                    <a:ext uri="{9D8B030D-6E8A-4147-A177-3AD203B41FA5}">
                      <a16:colId xmlns:a16="http://schemas.microsoft.com/office/drawing/2014/main" val="1524051734"/>
                    </a:ext>
                  </a:extLst>
                </a:gridCol>
              </a:tblGrid>
              <a:tr h="370840">
                <a:tc>
                  <a:txBody>
                    <a:bodyPr/>
                    <a:lstStyle/>
                    <a:p>
                      <a:r>
                        <a:rPr lang="tr-TR" dirty="0" smtClean="0"/>
                        <a:t>Program Adı</a:t>
                      </a:r>
                      <a:endParaRPr lang="tr-TR" dirty="0"/>
                    </a:p>
                  </a:txBody>
                  <a:tcPr/>
                </a:tc>
                <a:tc>
                  <a:txBody>
                    <a:bodyPr/>
                    <a:lstStyle/>
                    <a:p>
                      <a:r>
                        <a:rPr lang="tr-TR" dirty="0" smtClean="0"/>
                        <a:t>Yıllar</a:t>
                      </a:r>
                      <a:endParaRPr lang="tr-TR" dirty="0"/>
                    </a:p>
                  </a:txBody>
                  <a:tcPr/>
                </a:tc>
                <a:tc>
                  <a:txBody>
                    <a:bodyPr/>
                    <a:lstStyle/>
                    <a:p>
                      <a:r>
                        <a:rPr lang="tr-TR" dirty="0" smtClean="0"/>
                        <a:t>Taban</a:t>
                      </a:r>
                      <a:endParaRPr lang="tr-TR" dirty="0"/>
                    </a:p>
                  </a:txBody>
                  <a:tcPr/>
                </a:tc>
                <a:tc>
                  <a:txBody>
                    <a:bodyPr/>
                    <a:lstStyle/>
                    <a:p>
                      <a:r>
                        <a:rPr lang="tr-TR" dirty="0" smtClean="0"/>
                        <a:t>Tavan</a:t>
                      </a:r>
                      <a:endParaRPr lang="tr-TR" dirty="0"/>
                    </a:p>
                  </a:txBody>
                  <a:tcPr/>
                </a:tc>
                <a:extLst>
                  <a:ext uri="{0D108BD9-81ED-4DB2-BD59-A6C34878D82A}">
                    <a16:rowId xmlns:a16="http://schemas.microsoft.com/office/drawing/2014/main" val="147876572"/>
                  </a:ext>
                </a:extLst>
              </a:tr>
              <a:tr h="370840">
                <a:tc>
                  <a:txBody>
                    <a:bodyPr/>
                    <a:lstStyle/>
                    <a:p>
                      <a:r>
                        <a:rPr lang="tr-TR" dirty="0" smtClean="0"/>
                        <a:t>Peyzaj Mimarlığı Lisans Programı</a:t>
                      </a:r>
                      <a:endParaRPr lang="tr-TR" dirty="0"/>
                    </a:p>
                  </a:txBody>
                  <a:tcPr/>
                </a:tc>
                <a:tc>
                  <a:txBody>
                    <a:bodyPr/>
                    <a:lstStyle/>
                    <a:p>
                      <a:r>
                        <a:rPr lang="tr-TR" dirty="0" smtClean="0"/>
                        <a:t>2024</a:t>
                      </a:r>
                      <a:endParaRPr lang="tr-TR" dirty="0"/>
                    </a:p>
                  </a:txBody>
                  <a:tcPr/>
                </a:tc>
                <a:tc>
                  <a:txBody>
                    <a:bodyPr/>
                    <a:lstStyle/>
                    <a:p>
                      <a:r>
                        <a:rPr lang="tr-TR" dirty="0" smtClean="0"/>
                        <a:t>274,87879 </a:t>
                      </a:r>
                      <a:endParaRPr lang="tr-TR" dirty="0"/>
                    </a:p>
                  </a:txBody>
                  <a:tcPr/>
                </a:tc>
                <a:tc>
                  <a:txBody>
                    <a:bodyPr/>
                    <a:lstStyle/>
                    <a:p>
                      <a:r>
                        <a:rPr lang="tr-TR" dirty="0" smtClean="0"/>
                        <a:t>303,86682 </a:t>
                      </a:r>
                      <a:endParaRPr lang="tr-TR" dirty="0"/>
                    </a:p>
                  </a:txBody>
                  <a:tcPr/>
                </a:tc>
                <a:extLst>
                  <a:ext uri="{0D108BD9-81ED-4DB2-BD59-A6C34878D82A}">
                    <a16:rowId xmlns:a16="http://schemas.microsoft.com/office/drawing/2014/main" val="36223049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smtClean="0">
                          <a:ln>
                            <a:noFill/>
                          </a:ln>
                          <a:solidFill>
                            <a:prstClr val="black"/>
                          </a:solidFill>
                          <a:effectLst/>
                          <a:uLnTx/>
                          <a:uFillTx/>
                          <a:latin typeface="Calibri"/>
                          <a:ea typeface="+mn-ea"/>
                          <a:cs typeface="+mn-cs"/>
                        </a:rPr>
                        <a:t>Peyzaj Mimarlığı Lisans Programı</a:t>
                      </a: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r>
                        <a:rPr lang="tr-TR" dirty="0" smtClean="0"/>
                        <a:t>2023</a:t>
                      </a:r>
                      <a:endParaRPr lang="tr-TR" dirty="0"/>
                    </a:p>
                  </a:txBody>
                  <a:tcPr/>
                </a:tc>
                <a:tc>
                  <a:txBody>
                    <a:bodyPr/>
                    <a:lstStyle/>
                    <a:p>
                      <a:r>
                        <a:rPr lang="tr-TR" dirty="0" smtClean="0"/>
                        <a:t>288.61679 </a:t>
                      </a:r>
                      <a:endParaRPr lang="tr-TR" dirty="0"/>
                    </a:p>
                  </a:txBody>
                  <a:tcPr/>
                </a:tc>
                <a:tc>
                  <a:txBody>
                    <a:bodyPr/>
                    <a:lstStyle/>
                    <a:p>
                      <a:r>
                        <a:rPr lang="tr-TR" dirty="0" smtClean="0"/>
                        <a:t>313.84408 </a:t>
                      </a:r>
                      <a:endParaRPr lang="tr-TR" dirty="0"/>
                    </a:p>
                  </a:txBody>
                  <a:tcPr/>
                </a:tc>
                <a:extLst>
                  <a:ext uri="{0D108BD9-81ED-4DB2-BD59-A6C34878D82A}">
                    <a16:rowId xmlns:a16="http://schemas.microsoft.com/office/drawing/2014/main" val="42074761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smtClean="0">
                          <a:ln>
                            <a:noFill/>
                          </a:ln>
                          <a:solidFill>
                            <a:prstClr val="black"/>
                          </a:solidFill>
                          <a:effectLst/>
                          <a:uLnTx/>
                          <a:uFillTx/>
                          <a:latin typeface="Calibri"/>
                          <a:ea typeface="+mn-ea"/>
                          <a:cs typeface="+mn-cs"/>
                        </a:rPr>
                        <a:t>Peyzaj Mimarlığı Lisans Programı</a:t>
                      </a: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r>
                        <a:rPr lang="tr-TR" dirty="0" smtClean="0"/>
                        <a:t>2022</a:t>
                      </a:r>
                      <a:endParaRPr lang="tr-TR" dirty="0"/>
                    </a:p>
                  </a:txBody>
                  <a:tcPr/>
                </a:tc>
                <a:tc>
                  <a:txBody>
                    <a:bodyPr/>
                    <a:lstStyle/>
                    <a:p>
                      <a:r>
                        <a:rPr lang="tr-TR" dirty="0" smtClean="0"/>
                        <a:t>278,31014 </a:t>
                      </a:r>
                      <a:endParaRPr lang="tr-TR" dirty="0"/>
                    </a:p>
                  </a:txBody>
                  <a:tcPr/>
                </a:tc>
                <a:tc>
                  <a:txBody>
                    <a:bodyPr/>
                    <a:lstStyle/>
                    <a:p>
                      <a:r>
                        <a:rPr lang="tr-TR" dirty="0" smtClean="0"/>
                        <a:t>377,79944</a:t>
                      </a:r>
                      <a:endParaRPr lang="tr-TR" dirty="0"/>
                    </a:p>
                  </a:txBody>
                  <a:tcPr/>
                </a:tc>
                <a:extLst>
                  <a:ext uri="{0D108BD9-81ED-4DB2-BD59-A6C34878D82A}">
                    <a16:rowId xmlns:a16="http://schemas.microsoft.com/office/drawing/2014/main" val="35297351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smtClean="0">
                          <a:ln>
                            <a:noFill/>
                          </a:ln>
                          <a:solidFill>
                            <a:prstClr val="black"/>
                          </a:solidFill>
                          <a:effectLst/>
                          <a:uLnTx/>
                          <a:uFillTx/>
                          <a:latin typeface="Calibri"/>
                          <a:ea typeface="+mn-ea"/>
                          <a:cs typeface="+mn-cs"/>
                        </a:rPr>
                        <a:t>Peyzaj Mimarlığı Lisans Programı</a:t>
                      </a: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r>
                        <a:rPr lang="tr-TR" dirty="0" smtClean="0"/>
                        <a:t>2021</a:t>
                      </a:r>
                      <a:endParaRPr lang="tr-TR" dirty="0"/>
                    </a:p>
                  </a:txBody>
                  <a:tcPr/>
                </a:tc>
                <a:tc>
                  <a:txBody>
                    <a:bodyPr/>
                    <a:lstStyle/>
                    <a:p>
                      <a:r>
                        <a:rPr lang="tr-TR" dirty="0" smtClean="0"/>
                        <a:t>231,27296</a:t>
                      </a:r>
                      <a:endParaRPr lang="tr-TR" dirty="0"/>
                    </a:p>
                  </a:txBody>
                  <a:tcPr/>
                </a:tc>
                <a:tc>
                  <a:txBody>
                    <a:bodyPr/>
                    <a:lstStyle/>
                    <a:p>
                      <a:r>
                        <a:rPr lang="tr-TR" dirty="0" smtClean="0"/>
                        <a:t>275,87394</a:t>
                      </a:r>
                      <a:endParaRPr lang="tr-TR" dirty="0"/>
                    </a:p>
                  </a:txBody>
                  <a:tcPr/>
                </a:tc>
                <a:extLst>
                  <a:ext uri="{0D108BD9-81ED-4DB2-BD59-A6C34878D82A}">
                    <a16:rowId xmlns:a16="http://schemas.microsoft.com/office/drawing/2014/main" val="8315642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Calibri"/>
                          <a:ea typeface="+mn-ea"/>
                          <a:cs typeface="+mn-cs"/>
                        </a:rPr>
                        <a:t>Peyzaj Mimarlığı Lisans Programı</a:t>
                      </a: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r>
                        <a:rPr lang="tr-TR" dirty="0" smtClean="0"/>
                        <a:t>2020</a:t>
                      </a:r>
                      <a:endParaRPr lang="tr-TR" dirty="0"/>
                    </a:p>
                  </a:txBody>
                  <a:tcPr/>
                </a:tc>
                <a:tc>
                  <a:txBody>
                    <a:bodyPr/>
                    <a:lstStyle/>
                    <a:p>
                      <a:r>
                        <a:rPr lang="tr-TR" dirty="0" smtClean="0"/>
                        <a:t>263,91072 </a:t>
                      </a:r>
                      <a:endParaRPr lang="tr-TR" dirty="0"/>
                    </a:p>
                  </a:txBody>
                  <a:tcPr/>
                </a:tc>
                <a:tc>
                  <a:txBody>
                    <a:bodyPr/>
                    <a:lstStyle/>
                    <a:p>
                      <a:r>
                        <a:rPr lang="tr-TR" dirty="0" smtClean="0"/>
                        <a:t>311,75197</a:t>
                      </a:r>
                      <a:endParaRPr lang="tr-TR" dirty="0"/>
                    </a:p>
                  </a:txBody>
                  <a:tcPr/>
                </a:tc>
                <a:extLst>
                  <a:ext uri="{0D108BD9-81ED-4DB2-BD59-A6C34878D82A}">
                    <a16:rowId xmlns:a16="http://schemas.microsoft.com/office/drawing/2014/main" val="1491573651"/>
                  </a:ext>
                </a:extLst>
              </a:tr>
            </a:tbl>
          </a:graphicData>
        </a:graphic>
      </p:graphicFrame>
      <p:sp>
        <p:nvSpPr>
          <p:cNvPr id="6" name="Metin kutusu 5">
            <a:extLst>
              <a:ext uri="{FF2B5EF4-FFF2-40B4-BE49-F238E27FC236}">
                <a16:creationId xmlns:a16="http://schemas.microsoft.com/office/drawing/2014/main" id="{CDCEAC46-107F-D5AE-413C-17FDE3347F11}"/>
              </a:ext>
            </a:extLst>
          </p:cNvPr>
          <p:cNvSpPr txBox="1"/>
          <p:nvPr/>
        </p:nvSpPr>
        <p:spPr>
          <a:xfrm>
            <a:off x="2197291" y="4897627"/>
            <a:ext cx="8065826" cy="369332"/>
          </a:xfrm>
          <a:prstGeom prst="rect">
            <a:avLst/>
          </a:prstGeom>
          <a:noFill/>
        </p:spPr>
        <p:txBody>
          <a:bodyPr wrap="square">
            <a:spAutoFit/>
          </a:bodyPr>
          <a:lstStyle/>
          <a:p>
            <a:pPr algn="just">
              <a:lnSpc>
                <a:spcPct val="100000"/>
              </a:lnSpc>
            </a:pPr>
            <a:r>
              <a:rPr lang="tr-TR" dirty="0" smtClean="0"/>
              <a:t>Bölümümüz, son 5 yıldır 42 devlet üniversitesi arasından </a:t>
            </a:r>
            <a:r>
              <a:rPr lang="tr-TR" b="1" dirty="0" smtClean="0"/>
              <a:t>9. sırada </a:t>
            </a:r>
            <a:r>
              <a:rPr lang="tr-TR" dirty="0" smtClean="0"/>
              <a:t>yerini almaktadır.</a:t>
            </a:r>
            <a:endParaRPr lang="tr-TR" dirty="0"/>
          </a:p>
        </p:txBody>
      </p:sp>
    </p:spTree>
    <p:extLst>
      <p:ext uri="{BB962C8B-B14F-4D97-AF65-F5344CB8AC3E}">
        <p14:creationId xmlns:p14="http://schemas.microsoft.com/office/powerpoint/2010/main" val="400778672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BD1F7-17A8-0534-7E1E-6F32F5DE4C53}"/>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321651AF-3787-D308-7C18-0C2E7AB952DE}"/>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14" name="Metin kutusu 13">
            <a:extLst>
              <a:ext uri="{FF2B5EF4-FFF2-40B4-BE49-F238E27FC236}">
                <a16:creationId xmlns:a16="http://schemas.microsoft.com/office/drawing/2014/main" id="{6CD4584C-78E6-ACD7-E17B-B63AA3895640}"/>
              </a:ext>
            </a:extLst>
          </p:cNvPr>
          <p:cNvSpPr txBox="1"/>
          <p:nvPr/>
        </p:nvSpPr>
        <p:spPr>
          <a:xfrm>
            <a:off x="4727207" y="479311"/>
            <a:ext cx="2737586" cy="400110"/>
          </a:xfrm>
          <a:prstGeom prst="rect">
            <a:avLst/>
          </a:prstGeom>
          <a:noFill/>
        </p:spPr>
        <p:txBody>
          <a:bodyPr wrap="square">
            <a:spAutoFit/>
          </a:bodyPr>
          <a:lstStyle/>
          <a:p>
            <a:pPr indent="361950"/>
            <a:r>
              <a:rPr lang="tr-TR" sz="2000" b="1" dirty="0" smtClean="0">
                <a:solidFill>
                  <a:schemeClr val="bg1"/>
                </a:solidFill>
              </a:rPr>
              <a:t>Sunulan Programlar</a:t>
            </a:r>
            <a:endParaRPr lang="tr-TR" sz="2000" b="1" dirty="0">
              <a:solidFill>
                <a:schemeClr val="bg1"/>
              </a:solidFill>
            </a:endParaRPr>
          </a:p>
        </p:txBody>
      </p:sp>
      <p:sp>
        <p:nvSpPr>
          <p:cNvPr id="24" name="Metin kutusu 23">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6" name="Freeform 24"/>
          <p:cNvSpPr>
            <a:spLocks noChangeArrowheads="1"/>
          </p:cNvSpPr>
          <p:nvPr/>
        </p:nvSpPr>
        <p:spPr bwMode="auto">
          <a:xfrm>
            <a:off x="5159424" y="1678776"/>
            <a:ext cx="1937920" cy="1941520"/>
          </a:xfrm>
          <a:custGeom>
            <a:avLst/>
            <a:gdLst>
              <a:gd name="connsiteX0" fmla="*/ 2172191 w 4341696"/>
              <a:gd name="connsiteY0" fmla="*/ 323947 h 4349760"/>
              <a:gd name="connsiteX1" fmla="*/ 326634 w 4341696"/>
              <a:gd name="connsiteY1" fmla="*/ 2172864 h 4349760"/>
              <a:gd name="connsiteX2" fmla="*/ 2172191 w 4341696"/>
              <a:gd name="connsiteY2" fmla="*/ 4021781 h 4349760"/>
              <a:gd name="connsiteX3" fmla="*/ 4017748 w 4341696"/>
              <a:gd name="connsiteY3" fmla="*/ 2172864 h 4349760"/>
              <a:gd name="connsiteX4" fmla="*/ 2172191 w 4341696"/>
              <a:gd name="connsiteY4" fmla="*/ 323947 h 4349760"/>
              <a:gd name="connsiteX5" fmla="*/ 2170848 w 4341696"/>
              <a:gd name="connsiteY5" fmla="*/ 0 h 4349760"/>
              <a:gd name="connsiteX6" fmla="*/ 4341696 w 4341696"/>
              <a:gd name="connsiteY6" fmla="*/ 2174880 h 4349760"/>
              <a:gd name="connsiteX7" fmla="*/ 2170848 w 4341696"/>
              <a:gd name="connsiteY7" fmla="*/ 4349760 h 4349760"/>
              <a:gd name="connsiteX8" fmla="*/ 0 w 4341696"/>
              <a:gd name="connsiteY8" fmla="*/ 2174880 h 4349760"/>
              <a:gd name="connsiteX9" fmla="*/ 2170848 w 4341696"/>
              <a:gd name="connsiteY9" fmla="*/ 0 h 43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1696" h="4349760">
                <a:moveTo>
                  <a:pt x="2172191" y="323947"/>
                </a:moveTo>
                <a:cubicBezTo>
                  <a:pt x="1152918" y="323947"/>
                  <a:pt x="326634" y="1151735"/>
                  <a:pt x="326634" y="2172864"/>
                </a:cubicBezTo>
                <a:cubicBezTo>
                  <a:pt x="326634" y="3193993"/>
                  <a:pt x="1152918" y="4021781"/>
                  <a:pt x="2172191" y="4021781"/>
                </a:cubicBezTo>
                <a:cubicBezTo>
                  <a:pt x="3191464" y="4021781"/>
                  <a:pt x="4017748" y="3193993"/>
                  <a:pt x="4017748" y="2172864"/>
                </a:cubicBezTo>
                <a:cubicBezTo>
                  <a:pt x="4017748" y="1151735"/>
                  <a:pt x="3191464" y="323947"/>
                  <a:pt x="2172191" y="323947"/>
                </a:cubicBezTo>
                <a:close/>
                <a:moveTo>
                  <a:pt x="2170848" y="0"/>
                </a:moveTo>
                <a:cubicBezTo>
                  <a:pt x="3369774" y="0"/>
                  <a:pt x="4341696" y="973727"/>
                  <a:pt x="4341696" y="2174880"/>
                </a:cubicBezTo>
                <a:cubicBezTo>
                  <a:pt x="4341696" y="3376033"/>
                  <a:pt x="3369774" y="4349760"/>
                  <a:pt x="2170848" y="4349760"/>
                </a:cubicBezTo>
                <a:cubicBezTo>
                  <a:pt x="971922" y="4349760"/>
                  <a:pt x="0" y="3376033"/>
                  <a:pt x="0" y="2174880"/>
                </a:cubicBezTo>
                <a:cubicBezTo>
                  <a:pt x="0" y="973727"/>
                  <a:pt x="971922" y="0"/>
                  <a:pt x="2170848" y="0"/>
                </a:cubicBezTo>
                <a:close/>
              </a:path>
            </a:pathLst>
          </a:custGeom>
          <a:solidFill>
            <a:srgbClr val="B2D06E"/>
          </a:solidFill>
          <a:ln w="14288"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33" name="Metin kutusu 32">
            <a:extLst>
              <a:ext uri="{FF2B5EF4-FFF2-40B4-BE49-F238E27FC236}">
                <a16:creationId xmlns:a16="http://schemas.microsoft.com/office/drawing/2014/main" id="{119396CB-376E-7E2A-53D7-32470E6ECDDE}"/>
              </a:ext>
            </a:extLst>
          </p:cNvPr>
          <p:cNvSpPr txBox="1"/>
          <p:nvPr/>
        </p:nvSpPr>
        <p:spPr>
          <a:xfrm>
            <a:off x="5224327" y="2234036"/>
            <a:ext cx="1808114" cy="830997"/>
          </a:xfrm>
          <a:prstGeom prst="rect">
            <a:avLst/>
          </a:prstGeom>
          <a:noFill/>
        </p:spPr>
        <p:txBody>
          <a:bodyPr wrap="square">
            <a:spAutoFit/>
          </a:bodyPr>
          <a:lstStyle/>
          <a:p>
            <a:pPr algn="ctr">
              <a:lnSpc>
                <a:spcPct val="100000"/>
              </a:lnSpc>
            </a:pPr>
            <a:r>
              <a:rPr lang="tr-TR" sz="2400" b="1" dirty="0" smtClean="0"/>
              <a:t>Peyzaj Mimarlığı</a:t>
            </a:r>
          </a:p>
        </p:txBody>
      </p:sp>
      <p:sp>
        <p:nvSpPr>
          <p:cNvPr id="2" name="Dikdörtgen 1"/>
          <p:cNvSpPr/>
          <p:nvPr/>
        </p:nvSpPr>
        <p:spPr>
          <a:xfrm>
            <a:off x="3930555" y="3966656"/>
            <a:ext cx="4408227" cy="1295868"/>
          </a:xfrm>
          <a:prstGeom prst="rect">
            <a:avLst/>
          </a:prstGeom>
        </p:spPr>
        <p:txBody>
          <a:bodyPr wrap="square">
            <a:spAutoFit/>
          </a:bodyPr>
          <a:lstStyle/>
          <a:p>
            <a:pPr algn="ctr">
              <a:lnSpc>
                <a:spcPct val="150000"/>
              </a:lnSpc>
            </a:pPr>
            <a:r>
              <a:rPr lang="tr-TR" b="1" dirty="0" smtClean="0"/>
              <a:t>Peyzaj Mimarlığı Bölümü (Lisans)</a:t>
            </a:r>
          </a:p>
          <a:p>
            <a:pPr algn="ctr">
              <a:lnSpc>
                <a:spcPct val="150000"/>
              </a:lnSpc>
            </a:pPr>
            <a:r>
              <a:rPr lang="tr-TR" b="1" dirty="0" smtClean="0"/>
              <a:t>Peyzaj </a:t>
            </a:r>
            <a:r>
              <a:rPr lang="tr-TR" b="1" dirty="0"/>
              <a:t>Mimarlığı ABD Tezli Yüksek </a:t>
            </a:r>
            <a:r>
              <a:rPr lang="tr-TR" b="1" dirty="0" smtClean="0"/>
              <a:t>Lisans</a:t>
            </a:r>
          </a:p>
          <a:p>
            <a:pPr algn="ctr">
              <a:lnSpc>
                <a:spcPct val="150000"/>
              </a:lnSpc>
            </a:pPr>
            <a:r>
              <a:rPr lang="tr-TR" b="1" dirty="0" smtClean="0"/>
              <a:t>Peyzaj </a:t>
            </a:r>
            <a:r>
              <a:rPr lang="tr-TR" b="1" dirty="0"/>
              <a:t>Mimarlığı ABD </a:t>
            </a:r>
            <a:r>
              <a:rPr lang="tr-TR" b="1" dirty="0" smtClean="0"/>
              <a:t>Tezli Doktora</a:t>
            </a:r>
            <a:endParaRPr lang="tr-TR" dirty="0"/>
          </a:p>
        </p:txBody>
      </p:sp>
    </p:spTree>
    <p:extLst>
      <p:ext uri="{BB962C8B-B14F-4D97-AF65-F5344CB8AC3E}">
        <p14:creationId xmlns:p14="http://schemas.microsoft.com/office/powerpoint/2010/main" val="280132528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1C248-25BF-53BE-298B-4307CC4DB3D0}"/>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CCA696E9-FD09-F5AC-C0C9-7DE7E42D680B}"/>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38" name="Freeform 359">
            <a:extLst>
              <a:ext uri="{FF2B5EF4-FFF2-40B4-BE49-F238E27FC236}">
                <a16:creationId xmlns:a16="http://schemas.microsoft.com/office/drawing/2014/main" id="{93E57E0A-73CA-D6C3-292E-C4B82087756D}"/>
              </a:ext>
            </a:extLst>
          </p:cNvPr>
          <p:cNvSpPr>
            <a:spLocks/>
          </p:cNvSpPr>
          <p:nvPr/>
        </p:nvSpPr>
        <p:spPr bwMode="auto">
          <a:xfrm rot="5400000">
            <a:off x="2120938" y="558032"/>
            <a:ext cx="549197" cy="4791075"/>
          </a:xfrm>
          <a:custGeom>
            <a:avLst/>
            <a:gdLst>
              <a:gd name="T0" fmla="*/ 179 w 359"/>
              <a:gd name="T1" fmla="*/ 0 h 931"/>
              <a:gd name="T2" fmla="*/ 359 w 359"/>
              <a:gd name="T3" fmla="*/ 102 h 931"/>
              <a:gd name="T4" fmla="*/ 359 w 359"/>
              <a:gd name="T5" fmla="*/ 931 h 931"/>
              <a:gd name="T6" fmla="*/ 0 w 359"/>
              <a:gd name="T7" fmla="*/ 931 h 931"/>
              <a:gd name="T8" fmla="*/ 0 w 359"/>
              <a:gd name="T9" fmla="*/ 102 h 931"/>
              <a:gd name="T10" fmla="*/ 179 w 359"/>
              <a:gd name="T11" fmla="*/ 0 h 931"/>
            </a:gdLst>
            <a:ahLst/>
            <a:cxnLst>
              <a:cxn ang="0">
                <a:pos x="T0" y="T1"/>
              </a:cxn>
              <a:cxn ang="0">
                <a:pos x="T2" y="T3"/>
              </a:cxn>
              <a:cxn ang="0">
                <a:pos x="T4" y="T5"/>
              </a:cxn>
              <a:cxn ang="0">
                <a:pos x="T6" y="T7"/>
              </a:cxn>
              <a:cxn ang="0">
                <a:pos x="T8" y="T9"/>
              </a:cxn>
              <a:cxn ang="0">
                <a:pos x="T10" y="T11"/>
              </a:cxn>
            </a:cxnLst>
            <a:rect l="0" t="0" r="r" b="b"/>
            <a:pathLst>
              <a:path w="359" h="931">
                <a:moveTo>
                  <a:pt x="179" y="0"/>
                </a:moveTo>
                <a:lnTo>
                  <a:pt x="359" y="102"/>
                </a:lnTo>
                <a:lnTo>
                  <a:pt x="359" y="931"/>
                </a:lnTo>
                <a:lnTo>
                  <a:pt x="0" y="931"/>
                </a:lnTo>
                <a:lnTo>
                  <a:pt x="0" y="102"/>
                </a:lnTo>
                <a:lnTo>
                  <a:pt x="179" y="0"/>
                </a:lnTo>
                <a:close/>
              </a:path>
            </a:pathLst>
          </a:custGeom>
          <a:solidFill>
            <a:srgbClr val="C7DD9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TextBox 126">
            <a:extLst>
              <a:ext uri="{FF2B5EF4-FFF2-40B4-BE49-F238E27FC236}">
                <a16:creationId xmlns:a16="http://schemas.microsoft.com/office/drawing/2014/main" id="{D8D0F3B8-D9D2-9F06-365A-6C72DB2EB6FC}"/>
              </a:ext>
            </a:extLst>
          </p:cNvPr>
          <p:cNvSpPr txBox="1"/>
          <p:nvPr/>
        </p:nvSpPr>
        <p:spPr>
          <a:xfrm>
            <a:off x="852856" y="2768904"/>
            <a:ext cx="2554995" cy="369332"/>
          </a:xfrm>
          <a:prstGeom prst="rect">
            <a:avLst/>
          </a:prstGeom>
          <a:noFill/>
        </p:spPr>
        <p:txBody>
          <a:bodyPr wrap="none" rtlCol="0">
            <a:spAutoFit/>
          </a:bodyPr>
          <a:lstStyle/>
          <a:p>
            <a:pPr algn="ctr"/>
            <a:r>
              <a:rPr lang="tr-TR" b="1" dirty="0">
                <a:ea typeface="Adobe Fan Heiti Std B" panose="020B0700000000000000" pitchFamily="34" charset="-128"/>
              </a:rPr>
              <a:t>Peyzaj Mimarlığı Bölümü</a:t>
            </a:r>
            <a:endParaRPr lang="en-US" b="1" dirty="0">
              <a:ea typeface="Adobe Fan Heiti Std B" panose="020B0700000000000000" pitchFamily="34" charset="-128"/>
            </a:endParaRPr>
          </a:p>
        </p:txBody>
      </p:sp>
      <p:sp>
        <p:nvSpPr>
          <p:cNvPr id="53" name="Metin kutusu 52">
            <a:extLst>
              <a:ext uri="{FF2B5EF4-FFF2-40B4-BE49-F238E27FC236}">
                <a16:creationId xmlns:a16="http://schemas.microsoft.com/office/drawing/2014/main" id="{6DF061F2-DF05-6B48-497B-B0FAA65373AD}"/>
              </a:ext>
            </a:extLst>
          </p:cNvPr>
          <p:cNvSpPr txBox="1"/>
          <p:nvPr/>
        </p:nvSpPr>
        <p:spPr>
          <a:xfrm>
            <a:off x="4791070" y="2765117"/>
            <a:ext cx="6391279" cy="369332"/>
          </a:xfrm>
          <a:prstGeom prst="rect">
            <a:avLst/>
          </a:prstGeom>
          <a:noFill/>
        </p:spPr>
        <p:txBody>
          <a:bodyPr wrap="square">
            <a:spAutoFit/>
          </a:bodyPr>
          <a:lstStyle/>
          <a:p>
            <a:r>
              <a:rPr lang="tr-TR" b="1" dirty="0"/>
              <a:t>6 Prof. Dr., 3 Doç. Dr., 4 Dr. Öğr. Üyesi, 1 Arş. Gör. Dr., 1 Arş. Gör.</a:t>
            </a:r>
          </a:p>
        </p:txBody>
      </p:sp>
      <p:sp>
        <p:nvSpPr>
          <p:cNvPr id="7" name="İçerik Yer Tutucusu 2">
            <a:extLst>
              <a:ext uri="{FF2B5EF4-FFF2-40B4-BE49-F238E27FC236}">
                <a16:creationId xmlns:a16="http://schemas.microsoft.com/office/drawing/2014/main" id="{7AE73961-26D8-9163-277D-9F5829D235E4}"/>
              </a:ext>
            </a:extLst>
          </p:cNvPr>
          <p:cNvSpPr txBox="1">
            <a:spLocks/>
          </p:cNvSpPr>
          <p:nvPr/>
        </p:nvSpPr>
        <p:spPr>
          <a:xfrm>
            <a:off x="486410" y="1319500"/>
            <a:ext cx="11523970" cy="10998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tr-TR" sz="1800" b="1" dirty="0" smtClean="0"/>
              <a:t>Bölümümüz </a:t>
            </a:r>
            <a:r>
              <a:rPr lang="tr-TR" sz="1800" b="1" dirty="0"/>
              <a:t>Akademik Kadro Dağılımı</a:t>
            </a:r>
          </a:p>
          <a:p>
            <a:pPr marL="0" indent="363538" algn="just">
              <a:lnSpc>
                <a:spcPct val="120000"/>
              </a:lnSpc>
              <a:buNone/>
            </a:pPr>
            <a:r>
              <a:rPr lang="tr-TR" sz="1800" dirty="0" smtClean="0"/>
              <a:t>Bölümümüzde görev </a:t>
            </a:r>
            <a:r>
              <a:rPr lang="tr-TR" sz="1800" dirty="0"/>
              <a:t>yapan Öğretim Elemanlarımıza ilişkin veriler:</a:t>
            </a:r>
          </a:p>
        </p:txBody>
      </p:sp>
      <p:sp>
        <p:nvSpPr>
          <p:cNvPr id="15" name="Metin kutusu 14">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Metin kutusu 16">
            <a:extLst>
              <a:ext uri="{FF2B5EF4-FFF2-40B4-BE49-F238E27FC236}">
                <a16:creationId xmlns:a16="http://schemas.microsoft.com/office/drawing/2014/main" id="{6CD4584C-78E6-ACD7-E17B-B63AA3895640}"/>
              </a:ext>
            </a:extLst>
          </p:cNvPr>
          <p:cNvSpPr txBox="1"/>
          <p:nvPr/>
        </p:nvSpPr>
        <p:spPr>
          <a:xfrm>
            <a:off x="4402637" y="475635"/>
            <a:ext cx="3386725" cy="400110"/>
          </a:xfrm>
          <a:prstGeom prst="rect">
            <a:avLst/>
          </a:prstGeom>
          <a:noFill/>
        </p:spPr>
        <p:txBody>
          <a:bodyPr wrap="square">
            <a:spAutoFit/>
          </a:bodyPr>
          <a:lstStyle/>
          <a:p>
            <a:pPr indent="361950"/>
            <a:r>
              <a:rPr lang="tr-TR" sz="2000" b="1" dirty="0" smtClean="0">
                <a:solidFill>
                  <a:schemeClr val="bg1"/>
                </a:solidFill>
              </a:rPr>
              <a:t>Akademik </a:t>
            </a:r>
            <a:r>
              <a:rPr lang="tr-TR" sz="2000" b="1" dirty="0">
                <a:solidFill>
                  <a:schemeClr val="bg1"/>
                </a:solidFill>
              </a:rPr>
              <a:t>Personel Yapısı</a:t>
            </a:r>
          </a:p>
        </p:txBody>
      </p:sp>
    </p:spTree>
    <p:extLst>
      <p:ext uri="{BB962C8B-B14F-4D97-AF65-F5344CB8AC3E}">
        <p14:creationId xmlns:p14="http://schemas.microsoft.com/office/powerpoint/2010/main" val="183168921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decel="100000"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10" fill="hold"/>
                                        <p:tgtEl>
                                          <p:spTgt spid="45"/>
                                        </p:tgtEl>
                                        <p:attrNameLst>
                                          <p:attrName>ppt_x</p:attrName>
                                        </p:attrNameLst>
                                      </p:cBhvr>
                                      <p:tavLst>
                                        <p:tav tm="0">
                                          <p:val>
                                            <p:strVal val="#ppt_x"/>
                                          </p:val>
                                        </p:tav>
                                        <p:tav tm="100000">
                                          <p:val>
                                            <p:strVal val="#ppt_x"/>
                                          </p:val>
                                        </p:tav>
                                      </p:tavLst>
                                    </p:anim>
                                    <p:anim calcmode="lin" valueType="num">
                                      <p:cBhvr additive="base">
                                        <p:cTn id="13" dur="10" fill="hold"/>
                                        <p:tgtEl>
                                          <p:spTgt spid="45"/>
                                        </p:tgtEl>
                                        <p:attrNameLst>
                                          <p:attrName>ppt_y</p:attrName>
                                        </p:attrNameLst>
                                      </p:cBhvr>
                                      <p:tavLst>
                                        <p:tav tm="0">
                                          <p:val>
                                            <p:strVal val="1+#ppt_h/2"/>
                                          </p:val>
                                        </p:tav>
                                        <p:tav tm="100000">
                                          <p:val>
                                            <p:strVal val="#ppt_y"/>
                                          </p:val>
                                        </p:tav>
                                      </p:tavLst>
                                    </p:anim>
                                  </p:childTnLst>
                                </p:cTn>
                              </p:par>
                            </p:childTnLst>
                          </p:cTn>
                        </p:par>
                        <p:par>
                          <p:cTn id="14" fill="hold">
                            <p:stCondLst>
                              <p:cond delay="510"/>
                            </p:stCondLst>
                            <p:childTnLst>
                              <p:par>
                                <p:cTn id="15" presetID="2" presetClass="entr" presetSubtype="4"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ppt_x"/>
                                          </p:val>
                                        </p:tav>
                                        <p:tav tm="100000">
                                          <p:val>
                                            <p:strVal val="#ppt_x"/>
                                          </p:val>
                                        </p:tav>
                                      </p:tavLst>
                                    </p:anim>
                                    <p:anim calcmode="lin" valueType="num">
                                      <p:cBhvr additive="base">
                                        <p:cTn id="1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5" grpId="0"/>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BD1F7-17A8-0534-7E1E-6F32F5DE4C53}"/>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321651AF-3787-D308-7C18-0C2E7AB952DE}"/>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24" name="Metin kutusu 23">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27" name="Straight Connector 14"/>
          <p:cNvCxnSpPr/>
          <p:nvPr/>
        </p:nvCxnSpPr>
        <p:spPr>
          <a:xfrm>
            <a:off x="1718070" y="4239484"/>
            <a:ext cx="0" cy="337259"/>
          </a:xfrm>
          <a:prstGeom prst="line">
            <a:avLst/>
          </a:prstGeom>
          <a:ln w="28575">
            <a:solidFill>
              <a:srgbClr val="B2D06E"/>
            </a:solidFill>
          </a:ln>
        </p:spPr>
        <p:style>
          <a:lnRef idx="1">
            <a:schemeClr val="accent1"/>
          </a:lnRef>
          <a:fillRef idx="0">
            <a:schemeClr val="accent1"/>
          </a:fillRef>
          <a:effectRef idx="0">
            <a:schemeClr val="accent1"/>
          </a:effectRef>
          <a:fontRef idx="minor">
            <a:schemeClr val="tx1"/>
          </a:fontRef>
        </p:style>
      </p:cxnSp>
      <p:sp>
        <p:nvSpPr>
          <p:cNvPr id="28" name="Rounded Rectangle 4"/>
          <p:cNvSpPr/>
          <p:nvPr/>
        </p:nvSpPr>
        <p:spPr>
          <a:xfrm rot="2700000">
            <a:off x="705926" y="1950584"/>
            <a:ext cx="2024289" cy="2024290"/>
          </a:xfrm>
          <a:prstGeom prst="roundRect">
            <a:avLst/>
          </a:prstGeom>
          <a:solidFill>
            <a:srgbClr val="B2D06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5"/>
          <p:cNvSpPr/>
          <p:nvPr/>
        </p:nvSpPr>
        <p:spPr>
          <a:xfrm rot="2700000">
            <a:off x="3672127" y="1950585"/>
            <a:ext cx="2024289" cy="2024290"/>
          </a:xfrm>
          <a:prstGeom prst="roundRect">
            <a:avLst/>
          </a:prstGeom>
          <a:solidFill>
            <a:schemeClr val="accent1">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6"/>
          <p:cNvSpPr/>
          <p:nvPr/>
        </p:nvSpPr>
        <p:spPr>
          <a:xfrm rot="2700000">
            <a:off x="6638327" y="1950584"/>
            <a:ext cx="2024289" cy="2024290"/>
          </a:xfrm>
          <a:prstGeom prst="roundRect">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7"/>
          <p:cNvSpPr/>
          <p:nvPr/>
        </p:nvSpPr>
        <p:spPr>
          <a:xfrm rot="2700000">
            <a:off x="9580402" y="1950584"/>
            <a:ext cx="2024289" cy="2024290"/>
          </a:xfrm>
          <a:prstGeom prst="round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70"/>
          <p:cNvCxnSpPr/>
          <p:nvPr/>
        </p:nvCxnSpPr>
        <p:spPr>
          <a:xfrm>
            <a:off x="7650470" y="4239483"/>
            <a:ext cx="0" cy="33725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5" name="Straight Connector 70"/>
          <p:cNvCxnSpPr/>
          <p:nvPr/>
        </p:nvCxnSpPr>
        <p:spPr>
          <a:xfrm>
            <a:off x="4667784" y="4239483"/>
            <a:ext cx="0" cy="337259"/>
          </a:xfrm>
          <a:prstGeom prst="line">
            <a:avLst/>
          </a:prstGeom>
          <a:ln w="28575">
            <a:solidFill>
              <a:srgbClr val="A6CDAC"/>
            </a:solidFill>
          </a:ln>
        </p:spPr>
        <p:style>
          <a:lnRef idx="1">
            <a:schemeClr val="accent1"/>
          </a:lnRef>
          <a:fillRef idx="0">
            <a:schemeClr val="accent1"/>
          </a:fillRef>
          <a:effectRef idx="0">
            <a:schemeClr val="accent1"/>
          </a:effectRef>
          <a:fontRef idx="minor">
            <a:schemeClr val="tx1"/>
          </a:fontRef>
        </p:style>
      </p:cxnSp>
      <p:cxnSp>
        <p:nvCxnSpPr>
          <p:cNvPr id="66" name="Straight Connector 70"/>
          <p:cNvCxnSpPr/>
          <p:nvPr/>
        </p:nvCxnSpPr>
        <p:spPr>
          <a:xfrm>
            <a:off x="10589613" y="4239483"/>
            <a:ext cx="0" cy="337259"/>
          </a:xfrm>
          <a:prstGeom prst="line">
            <a:avLst/>
          </a:prstGeom>
          <a:ln w="28575">
            <a:solidFill>
              <a:srgbClr val="759A98"/>
            </a:solidFill>
          </a:ln>
        </p:spPr>
        <p:style>
          <a:lnRef idx="1">
            <a:schemeClr val="accent1"/>
          </a:lnRef>
          <a:fillRef idx="0">
            <a:schemeClr val="accent1"/>
          </a:fillRef>
          <a:effectRef idx="0">
            <a:schemeClr val="accent1"/>
          </a:effectRef>
          <a:fontRef idx="minor">
            <a:schemeClr val="tx1"/>
          </a:fontRef>
        </p:style>
      </p:cxnSp>
      <p:sp>
        <p:nvSpPr>
          <p:cNvPr id="68" name="Metin kutusu 67">
            <a:extLst>
              <a:ext uri="{FF2B5EF4-FFF2-40B4-BE49-F238E27FC236}">
                <a16:creationId xmlns:a16="http://schemas.microsoft.com/office/drawing/2014/main" id="{119396CB-376E-7E2A-53D7-32470E6ECDDE}"/>
              </a:ext>
            </a:extLst>
          </p:cNvPr>
          <p:cNvSpPr txBox="1"/>
          <p:nvPr/>
        </p:nvSpPr>
        <p:spPr>
          <a:xfrm>
            <a:off x="720050" y="2639563"/>
            <a:ext cx="1996043" cy="646331"/>
          </a:xfrm>
          <a:prstGeom prst="rect">
            <a:avLst/>
          </a:prstGeom>
          <a:noFill/>
        </p:spPr>
        <p:txBody>
          <a:bodyPr wrap="square">
            <a:spAutoFit/>
          </a:bodyPr>
          <a:lstStyle/>
          <a:p>
            <a:pPr algn="ctr">
              <a:lnSpc>
                <a:spcPct val="100000"/>
              </a:lnSpc>
            </a:pPr>
            <a:r>
              <a:rPr lang="tr-TR" sz="1800" b="1" dirty="0" smtClean="0"/>
              <a:t>PEYZAJ PLANLAMA</a:t>
            </a:r>
          </a:p>
          <a:p>
            <a:pPr algn="ctr">
              <a:lnSpc>
                <a:spcPct val="100000"/>
              </a:lnSpc>
            </a:pPr>
            <a:r>
              <a:rPr lang="tr-TR" b="1" dirty="0" smtClean="0"/>
              <a:t>ABD</a:t>
            </a:r>
            <a:endParaRPr lang="tr-TR" sz="1800" b="1" dirty="0"/>
          </a:p>
        </p:txBody>
      </p:sp>
      <p:sp>
        <p:nvSpPr>
          <p:cNvPr id="69" name="Metin kutusu 68">
            <a:extLst>
              <a:ext uri="{FF2B5EF4-FFF2-40B4-BE49-F238E27FC236}">
                <a16:creationId xmlns:a16="http://schemas.microsoft.com/office/drawing/2014/main" id="{119396CB-376E-7E2A-53D7-32470E6ECDDE}"/>
              </a:ext>
            </a:extLst>
          </p:cNvPr>
          <p:cNvSpPr txBox="1"/>
          <p:nvPr/>
        </p:nvSpPr>
        <p:spPr>
          <a:xfrm>
            <a:off x="3686249" y="2639563"/>
            <a:ext cx="1996043" cy="646331"/>
          </a:xfrm>
          <a:prstGeom prst="rect">
            <a:avLst/>
          </a:prstGeom>
          <a:noFill/>
        </p:spPr>
        <p:txBody>
          <a:bodyPr wrap="square">
            <a:spAutoFit/>
          </a:bodyPr>
          <a:lstStyle/>
          <a:p>
            <a:pPr algn="ctr">
              <a:lnSpc>
                <a:spcPct val="100000"/>
              </a:lnSpc>
            </a:pPr>
            <a:r>
              <a:rPr lang="tr-TR" sz="1800" b="1" dirty="0" smtClean="0"/>
              <a:t>PEYZAJ TASARIMI</a:t>
            </a:r>
          </a:p>
          <a:p>
            <a:pPr algn="ctr">
              <a:lnSpc>
                <a:spcPct val="100000"/>
              </a:lnSpc>
            </a:pPr>
            <a:r>
              <a:rPr lang="tr-TR" b="1" dirty="0" smtClean="0"/>
              <a:t>ABD</a:t>
            </a:r>
            <a:endParaRPr lang="tr-TR" sz="1800" b="1" dirty="0"/>
          </a:p>
        </p:txBody>
      </p:sp>
      <p:sp>
        <p:nvSpPr>
          <p:cNvPr id="70" name="Metin kutusu 69">
            <a:extLst>
              <a:ext uri="{FF2B5EF4-FFF2-40B4-BE49-F238E27FC236}">
                <a16:creationId xmlns:a16="http://schemas.microsoft.com/office/drawing/2014/main" id="{119396CB-376E-7E2A-53D7-32470E6ECDDE}"/>
              </a:ext>
            </a:extLst>
          </p:cNvPr>
          <p:cNvSpPr txBox="1"/>
          <p:nvPr/>
        </p:nvSpPr>
        <p:spPr>
          <a:xfrm>
            <a:off x="6652448" y="2520699"/>
            <a:ext cx="1996043" cy="923330"/>
          </a:xfrm>
          <a:prstGeom prst="rect">
            <a:avLst/>
          </a:prstGeom>
          <a:noFill/>
        </p:spPr>
        <p:txBody>
          <a:bodyPr wrap="square">
            <a:spAutoFit/>
          </a:bodyPr>
          <a:lstStyle/>
          <a:p>
            <a:pPr algn="ctr">
              <a:lnSpc>
                <a:spcPct val="100000"/>
              </a:lnSpc>
            </a:pPr>
            <a:r>
              <a:rPr lang="tr-TR" sz="1800" b="1" dirty="0" smtClean="0"/>
              <a:t>BİTKİ MATERYALİ VE YETİŞTİRİCİLİĞİ</a:t>
            </a:r>
          </a:p>
          <a:p>
            <a:pPr algn="ctr">
              <a:lnSpc>
                <a:spcPct val="100000"/>
              </a:lnSpc>
            </a:pPr>
            <a:r>
              <a:rPr lang="tr-TR" b="1" dirty="0" smtClean="0"/>
              <a:t>ABD</a:t>
            </a:r>
            <a:endParaRPr lang="tr-TR" sz="1800" b="1" dirty="0"/>
          </a:p>
        </p:txBody>
      </p:sp>
      <p:sp>
        <p:nvSpPr>
          <p:cNvPr id="71" name="Metin kutusu 70">
            <a:extLst>
              <a:ext uri="{FF2B5EF4-FFF2-40B4-BE49-F238E27FC236}">
                <a16:creationId xmlns:a16="http://schemas.microsoft.com/office/drawing/2014/main" id="{119396CB-376E-7E2A-53D7-32470E6ECDDE}"/>
              </a:ext>
            </a:extLst>
          </p:cNvPr>
          <p:cNvSpPr txBox="1"/>
          <p:nvPr/>
        </p:nvSpPr>
        <p:spPr>
          <a:xfrm>
            <a:off x="9591591" y="2639561"/>
            <a:ext cx="1996043" cy="646331"/>
          </a:xfrm>
          <a:prstGeom prst="rect">
            <a:avLst/>
          </a:prstGeom>
          <a:noFill/>
        </p:spPr>
        <p:txBody>
          <a:bodyPr wrap="square">
            <a:spAutoFit/>
          </a:bodyPr>
          <a:lstStyle/>
          <a:p>
            <a:pPr algn="ctr">
              <a:lnSpc>
                <a:spcPct val="100000"/>
              </a:lnSpc>
            </a:pPr>
            <a:r>
              <a:rPr lang="tr-TR" sz="1800" b="1" dirty="0" smtClean="0"/>
              <a:t>PEYZAJ TEKNİKLERİ</a:t>
            </a:r>
          </a:p>
          <a:p>
            <a:pPr algn="ctr">
              <a:lnSpc>
                <a:spcPct val="100000"/>
              </a:lnSpc>
            </a:pPr>
            <a:r>
              <a:rPr lang="tr-TR" b="1" dirty="0" smtClean="0"/>
              <a:t>ABD</a:t>
            </a:r>
            <a:endParaRPr lang="tr-TR" sz="1800" b="1" dirty="0"/>
          </a:p>
        </p:txBody>
      </p:sp>
      <p:sp>
        <p:nvSpPr>
          <p:cNvPr id="72" name="Metin kutusu 71">
            <a:extLst>
              <a:ext uri="{FF2B5EF4-FFF2-40B4-BE49-F238E27FC236}">
                <a16:creationId xmlns:a16="http://schemas.microsoft.com/office/drawing/2014/main" id="{119396CB-376E-7E2A-53D7-32470E6ECDDE}"/>
              </a:ext>
            </a:extLst>
          </p:cNvPr>
          <p:cNvSpPr txBox="1"/>
          <p:nvPr/>
        </p:nvSpPr>
        <p:spPr>
          <a:xfrm>
            <a:off x="720048" y="4590894"/>
            <a:ext cx="1996043" cy="646331"/>
          </a:xfrm>
          <a:prstGeom prst="rect">
            <a:avLst/>
          </a:prstGeom>
          <a:noFill/>
        </p:spPr>
        <p:txBody>
          <a:bodyPr wrap="square">
            <a:spAutoFit/>
          </a:bodyPr>
          <a:lstStyle/>
          <a:p>
            <a:pPr algn="ctr">
              <a:lnSpc>
                <a:spcPct val="100000"/>
              </a:lnSpc>
            </a:pPr>
            <a:r>
              <a:rPr lang="tr-TR" sz="1800" b="1" dirty="0" smtClean="0"/>
              <a:t>2 Prof. Dr.</a:t>
            </a:r>
          </a:p>
          <a:p>
            <a:pPr algn="ctr">
              <a:lnSpc>
                <a:spcPct val="100000"/>
              </a:lnSpc>
            </a:pPr>
            <a:r>
              <a:rPr lang="tr-TR" b="1" dirty="0" smtClean="0"/>
              <a:t>2 Doç. Dr.</a:t>
            </a:r>
            <a:endParaRPr lang="tr-TR" sz="1800" b="1" dirty="0"/>
          </a:p>
        </p:txBody>
      </p:sp>
      <p:sp>
        <p:nvSpPr>
          <p:cNvPr id="73" name="Metin kutusu 72">
            <a:extLst>
              <a:ext uri="{FF2B5EF4-FFF2-40B4-BE49-F238E27FC236}">
                <a16:creationId xmlns:a16="http://schemas.microsoft.com/office/drawing/2014/main" id="{119396CB-376E-7E2A-53D7-32470E6ECDDE}"/>
              </a:ext>
            </a:extLst>
          </p:cNvPr>
          <p:cNvSpPr txBox="1"/>
          <p:nvPr/>
        </p:nvSpPr>
        <p:spPr>
          <a:xfrm>
            <a:off x="4266124" y="1170045"/>
            <a:ext cx="3659748" cy="400110"/>
          </a:xfrm>
          <a:prstGeom prst="rect">
            <a:avLst/>
          </a:prstGeom>
          <a:noFill/>
        </p:spPr>
        <p:txBody>
          <a:bodyPr wrap="square">
            <a:spAutoFit/>
          </a:bodyPr>
          <a:lstStyle/>
          <a:p>
            <a:pPr algn="ctr">
              <a:lnSpc>
                <a:spcPct val="100000"/>
              </a:lnSpc>
            </a:pPr>
            <a:r>
              <a:rPr lang="tr-TR" sz="2000" b="1" dirty="0" smtClean="0">
                <a:solidFill>
                  <a:schemeClr val="accent1">
                    <a:lumMod val="50000"/>
                  </a:schemeClr>
                </a:solidFill>
              </a:rPr>
              <a:t>PEYZAJ MİMARLIĞI BÖLÜMÜ</a:t>
            </a:r>
            <a:endParaRPr lang="tr-TR" sz="2000" b="1" dirty="0">
              <a:solidFill>
                <a:schemeClr val="accent1">
                  <a:lumMod val="50000"/>
                </a:schemeClr>
              </a:solidFill>
            </a:endParaRPr>
          </a:p>
        </p:txBody>
      </p:sp>
      <p:sp>
        <p:nvSpPr>
          <p:cNvPr id="75" name="Metin kutusu 74">
            <a:extLst>
              <a:ext uri="{FF2B5EF4-FFF2-40B4-BE49-F238E27FC236}">
                <a16:creationId xmlns:a16="http://schemas.microsoft.com/office/drawing/2014/main" id="{119396CB-376E-7E2A-53D7-32470E6ECDDE}"/>
              </a:ext>
            </a:extLst>
          </p:cNvPr>
          <p:cNvSpPr txBox="1"/>
          <p:nvPr/>
        </p:nvSpPr>
        <p:spPr>
          <a:xfrm>
            <a:off x="3669761" y="4568678"/>
            <a:ext cx="1996043" cy="1200329"/>
          </a:xfrm>
          <a:prstGeom prst="rect">
            <a:avLst/>
          </a:prstGeom>
          <a:noFill/>
        </p:spPr>
        <p:txBody>
          <a:bodyPr wrap="square">
            <a:spAutoFit/>
          </a:bodyPr>
          <a:lstStyle/>
          <a:p>
            <a:pPr algn="ctr">
              <a:lnSpc>
                <a:spcPct val="100000"/>
              </a:lnSpc>
            </a:pPr>
            <a:r>
              <a:rPr lang="tr-TR" sz="1800" b="1" dirty="0" smtClean="0"/>
              <a:t>2 Prof. Dr.</a:t>
            </a:r>
          </a:p>
          <a:p>
            <a:pPr algn="ctr">
              <a:lnSpc>
                <a:spcPct val="100000"/>
              </a:lnSpc>
            </a:pPr>
            <a:r>
              <a:rPr lang="tr-TR" b="1" dirty="0" smtClean="0"/>
              <a:t>1 Dr. </a:t>
            </a:r>
            <a:r>
              <a:rPr lang="tr-TR" b="1" dirty="0" err="1" smtClean="0"/>
              <a:t>Öğr</a:t>
            </a:r>
            <a:r>
              <a:rPr lang="tr-TR" b="1" dirty="0" smtClean="0"/>
              <a:t>. Üyesi</a:t>
            </a:r>
          </a:p>
          <a:p>
            <a:pPr algn="ctr">
              <a:lnSpc>
                <a:spcPct val="100000"/>
              </a:lnSpc>
            </a:pPr>
            <a:r>
              <a:rPr lang="tr-TR" sz="1800" b="1" dirty="0" smtClean="0"/>
              <a:t>1 Arş. Gör. Dr.</a:t>
            </a:r>
          </a:p>
          <a:p>
            <a:pPr algn="ctr">
              <a:lnSpc>
                <a:spcPct val="100000"/>
              </a:lnSpc>
            </a:pPr>
            <a:r>
              <a:rPr lang="tr-TR" b="1" dirty="0" smtClean="0"/>
              <a:t>1 Arş. Gör.</a:t>
            </a:r>
            <a:endParaRPr lang="tr-TR" sz="1800" b="1" dirty="0"/>
          </a:p>
        </p:txBody>
      </p:sp>
      <p:sp>
        <p:nvSpPr>
          <p:cNvPr id="76" name="Metin kutusu 75">
            <a:extLst>
              <a:ext uri="{FF2B5EF4-FFF2-40B4-BE49-F238E27FC236}">
                <a16:creationId xmlns:a16="http://schemas.microsoft.com/office/drawing/2014/main" id="{119396CB-376E-7E2A-53D7-32470E6ECDDE}"/>
              </a:ext>
            </a:extLst>
          </p:cNvPr>
          <p:cNvSpPr txBox="1"/>
          <p:nvPr/>
        </p:nvSpPr>
        <p:spPr>
          <a:xfrm>
            <a:off x="6652448" y="4595855"/>
            <a:ext cx="1996043" cy="646331"/>
          </a:xfrm>
          <a:prstGeom prst="rect">
            <a:avLst/>
          </a:prstGeom>
          <a:noFill/>
        </p:spPr>
        <p:txBody>
          <a:bodyPr wrap="square">
            <a:spAutoFit/>
          </a:bodyPr>
          <a:lstStyle/>
          <a:p>
            <a:pPr algn="ctr">
              <a:lnSpc>
                <a:spcPct val="100000"/>
              </a:lnSpc>
            </a:pPr>
            <a:r>
              <a:rPr lang="tr-TR" sz="1800" b="1" dirty="0" smtClean="0"/>
              <a:t>1 Prof. Dr.</a:t>
            </a:r>
          </a:p>
          <a:p>
            <a:pPr algn="ctr">
              <a:lnSpc>
                <a:spcPct val="100000"/>
              </a:lnSpc>
            </a:pPr>
            <a:r>
              <a:rPr lang="tr-TR" b="1" dirty="0" smtClean="0"/>
              <a:t>1 Dr. </a:t>
            </a:r>
            <a:r>
              <a:rPr lang="tr-TR" b="1" dirty="0" err="1" smtClean="0"/>
              <a:t>Öğr</a:t>
            </a:r>
            <a:r>
              <a:rPr lang="tr-TR" b="1" dirty="0" smtClean="0"/>
              <a:t>. Üyesi</a:t>
            </a:r>
          </a:p>
        </p:txBody>
      </p:sp>
      <p:sp>
        <p:nvSpPr>
          <p:cNvPr id="77" name="Metin kutusu 76">
            <a:extLst>
              <a:ext uri="{FF2B5EF4-FFF2-40B4-BE49-F238E27FC236}">
                <a16:creationId xmlns:a16="http://schemas.microsoft.com/office/drawing/2014/main" id="{119396CB-376E-7E2A-53D7-32470E6ECDDE}"/>
              </a:ext>
            </a:extLst>
          </p:cNvPr>
          <p:cNvSpPr txBox="1"/>
          <p:nvPr/>
        </p:nvSpPr>
        <p:spPr>
          <a:xfrm>
            <a:off x="9591591" y="4581122"/>
            <a:ext cx="1996043" cy="923330"/>
          </a:xfrm>
          <a:prstGeom prst="rect">
            <a:avLst/>
          </a:prstGeom>
          <a:noFill/>
        </p:spPr>
        <p:txBody>
          <a:bodyPr wrap="square">
            <a:spAutoFit/>
          </a:bodyPr>
          <a:lstStyle/>
          <a:p>
            <a:pPr algn="ctr">
              <a:lnSpc>
                <a:spcPct val="100000"/>
              </a:lnSpc>
            </a:pPr>
            <a:r>
              <a:rPr lang="tr-TR" sz="1800" b="1" dirty="0" smtClean="0"/>
              <a:t>1 Prof. Dr.</a:t>
            </a:r>
          </a:p>
          <a:p>
            <a:pPr algn="ctr">
              <a:lnSpc>
                <a:spcPct val="100000"/>
              </a:lnSpc>
            </a:pPr>
            <a:r>
              <a:rPr lang="tr-TR" b="1" dirty="0" smtClean="0"/>
              <a:t>1 Doç. Dr.</a:t>
            </a:r>
          </a:p>
          <a:p>
            <a:pPr algn="ctr">
              <a:lnSpc>
                <a:spcPct val="100000"/>
              </a:lnSpc>
            </a:pPr>
            <a:r>
              <a:rPr lang="tr-TR" sz="1800" b="1" dirty="0" smtClean="0"/>
              <a:t>2 Dr. </a:t>
            </a:r>
            <a:r>
              <a:rPr lang="tr-TR" sz="1800" b="1" dirty="0" err="1" smtClean="0"/>
              <a:t>Öğr</a:t>
            </a:r>
            <a:r>
              <a:rPr lang="tr-TR" sz="1800" b="1" dirty="0" smtClean="0"/>
              <a:t>. Üyesi</a:t>
            </a:r>
          </a:p>
        </p:txBody>
      </p:sp>
      <p:sp>
        <p:nvSpPr>
          <p:cNvPr id="78" name="Metin kutusu 77">
            <a:extLst>
              <a:ext uri="{FF2B5EF4-FFF2-40B4-BE49-F238E27FC236}">
                <a16:creationId xmlns:a16="http://schemas.microsoft.com/office/drawing/2014/main" id="{6CD4584C-78E6-ACD7-E17B-B63AA3895640}"/>
              </a:ext>
            </a:extLst>
          </p:cNvPr>
          <p:cNvSpPr txBox="1"/>
          <p:nvPr/>
        </p:nvSpPr>
        <p:spPr>
          <a:xfrm>
            <a:off x="4266124" y="475311"/>
            <a:ext cx="3632385" cy="400110"/>
          </a:xfrm>
          <a:prstGeom prst="rect">
            <a:avLst/>
          </a:prstGeom>
          <a:noFill/>
        </p:spPr>
        <p:txBody>
          <a:bodyPr wrap="square">
            <a:spAutoFit/>
          </a:bodyPr>
          <a:lstStyle/>
          <a:p>
            <a:pPr indent="361950"/>
            <a:r>
              <a:rPr lang="tr-TR" sz="2000" b="1" dirty="0" smtClean="0">
                <a:solidFill>
                  <a:schemeClr val="bg1"/>
                </a:solidFill>
              </a:rPr>
              <a:t>Akademik </a:t>
            </a:r>
            <a:r>
              <a:rPr lang="tr-TR" sz="2000" b="1" dirty="0">
                <a:solidFill>
                  <a:schemeClr val="bg1"/>
                </a:solidFill>
              </a:rPr>
              <a:t>Personel Yapısı</a:t>
            </a:r>
          </a:p>
        </p:txBody>
      </p:sp>
    </p:spTree>
    <p:extLst>
      <p:ext uri="{BB962C8B-B14F-4D97-AF65-F5344CB8AC3E}">
        <p14:creationId xmlns:p14="http://schemas.microsoft.com/office/powerpoint/2010/main" val="343497900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1000"/>
                                        <p:tgtEl>
                                          <p:spTgt spid="59"/>
                                        </p:tgtEl>
                                      </p:cBhvr>
                                    </p:animEffect>
                                    <p:anim calcmode="lin" valueType="num">
                                      <p:cBhvr>
                                        <p:cTn id="33" dur="1000" fill="hold"/>
                                        <p:tgtEl>
                                          <p:spTgt spid="59"/>
                                        </p:tgtEl>
                                        <p:attrNameLst>
                                          <p:attrName>ppt_x</p:attrName>
                                        </p:attrNameLst>
                                      </p:cBhvr>
                                      <p:tavLst>
                                        <p:tav tm="0">
                                          <p:val>
                                            <p:strVal val="#ppt_x"/>
                                          </p:val>
                                        </p:tav>
                                        <p:tav tm="100000">
                                          <p:val>
                                            <p:strVal val="#ppt_x"/>
                                          </p:val>
                                        </p:tav>
                                      </p:tavLst>
                                    </p:anim>
                                    <p:anim calcmode="lin" valueType="num">
                                      <p:cBhvr>
                                        <p:cTn id="34" dur="1000" fill="hold"/>
                                        <p:tgtEl>
                                          <p:spTgt spid="5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1000"/>
                                        <p:tgtEl>
                                          <p:spTgt spid="65"/>
                                        </p:tgtEl>
                                      </p:cBhvr>
                                    </p:animEffect>
                                    <p:anim calcmode="lin" valueType="num">
                                      <p:cBhvr>
                                        <p:cTn id="38" dur="1000" fill="hold"/>
                                        <p:tgtEl>
                                          <p:spTgt spid="65"/>
                                        </p:tgtEl>
                                        <p:attrNameLst>
                                          <p:attrName>ppt_x</p:attrName>
                                        </p:attrNameLst>
                                      </p:cBhvr>
                                      <p:tavLst>
                                        <p:tav tm="0">
                                          <p:val>
                                            <p:strVal val="#ppt_x"/>
                                          </p:val>
                                        </p:tav>
                                        <p:tav tm="100000">
                                          <p:val>
                                            <p:strVal val="#ppt_x"/>
                                          </p:val>
                                        </p:tav>
                                      </p:tavLst>
                                    </p:anim>
                                    <p:anim calcmode="lin" valueType="num">
                                      <p:cBhvr>
                                        <p:cTn id="39" dur="1000" fill="hold"/>
                                        <p:tgtEl>
                                          <p:spTgt spid="6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1000"/>
                                        <p:tgtEl>
                                          <p:spTgt spid="66"/>
                                        </p:tgtEl>
                                      </p:cBhvr>
                                    </p:animEffect>
                                    <p:anim calcmode="lin" valueType="num">
                                      <p:cBhvr>
                                        <p:cTn id="43" dur="1000" fill="hold"/>
                                        <p:tgtEl>
                                          <p:spTgt spid="66"/>
                                        </p:tgtEl>
                                        <p:attrNameLst>
                                          <p:attrName>ppt_x</p:attrName>
                                        </p:attrNameLst>
                                      </p:cBhvr>
                                      <p:tavLst>
                                        <p:tav tm="0">
                                          <p:val>
                                            <p:strVal val="#ppt_x"/>
                                          </p:val>
                                        </p:tav>
                                        <p:tav tm="100000">
                                          <p:val>
                                            <p:strVal val="#ppt_x"/>
                                          </p:val>
                                        </p:tav>
                                      </p:tavLst>
                                    </p:anim>
                                    <p:anim calcmode="lin" valueType="num">
                                      <p:cBhvr>
                                        <p:cTn id="44" dur="1000" fill="hold"/>
                                        <p:tgtEl>
                                          <p:spTgt spid="6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1000"/>
                                        <p:tgtEl>
                                          <p:spTgt spid="68"/>
                                        </p:tgtEl>
                                      </p:cBhvr>
                                    </p:animEffect>
                                    <p:anim calcmode="lin" valueType="num">
                                      <p:cBhvr>
                                        <p:cTn id="48" dur="1000" fill="hold"/>
                                        <p:tgtEl>
                                          <p:spTgt spid="68"/>
                                        </p:tgtEl>
                                        <p:attrNameLst>
                                          <p:attrName>ppt_x</p:attrName>
                                        </p:attrNameLst>
                                      </p:cBhvr>
                                      <p:tavLst>
                                        <p:tav tm="0">
                                          <p:val>
                                            <p:strVal val="#ppt_x"/>
                                          </p:val>
                                        </p:tav>
                                        <p:tav tm="100000">
                                          <p:val>
                                            <p:strVal val="#ppt_x"/>
                                          </p:val>
                                        </p:tav>
                                      </p:tavLst>
                                    </p:anim>
                                    <p:anim calcmode="lin" valueType="num">
                                      <p:cBhvr>
                                        <p:cTn id="49" dur="1000" fill="hold"/>
                                        <p:tgtEl>
                                          <p:spTgt spid="6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1000"/>
                                        <p:tgtEl>
                                          <p:spTgt spid="69"/>
                                        </p:tgtEl>
                                      </p:cBhvr>
                                    </p:animEffect>
                                    <p:anim calcmode="lin" valueType="num">
                                      <p:cBhvr>
                                        <p:cTn id="53" dur="1000" fill="hold"/>
                                        <p:tgtEl>
                                          <p:spTgt spid="69"/>
                                        </p:tgtEl>
                                        <p:attrNameLst>
                                          <p:attrName>ppt_x</p:attrName>
                                        </p:attrNameLst>
                                      </p:cBhvr>
                                      <p:tavLst>
                                        <p:tav tm="0">
                                          <p:val>
                                            <p:strVal val="#ppt_x"/>
                                          </p:val>
                                        </p:tav>
                                        <p:tav tm="100000">
                                          <p:val>
                                            <p:strVal val="#ppt_x"/>
                                          </p:val>
                                        </p:tav>
                                      </p:tavLst>
                                    </p:anim>
                                    <p:anim calcmode="lin" valueType="num">
                                      <p:cBhvr>
                                        <p:cTn id="54" dur="1000" fill="hold"/>
                                        <p:tgtEl>
                                          <p:spTgt spid="6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1000"/>
                                        <p:tgtEl>
                                          <p:spTgt spid="70"/>
                                        </p:tgtEl>
                                      </p:cBhvr>
                                    </p:animEffect>
                                    <p:anim calcmode="lin" valueType="num">
                                      <p:cBhvr>
                                        <p:cTn id="58" dur="1000" fill="hold"/>
                                        <p:tgtEl>
                                          <p:spTgt spid="70"/>
                                        </p:tgtEl>
                                        <p:attrNameLst>
                                          <p:attrName>ppt_x</p:attrName>
                                        </p:attrNameLst>
                                      </p:cBhvr>
                                      <p:tavLst>
                                        <p:tav tm="0">
                                          <p:val>
                                            <p:strVal val="#ppt_x"/>
                                          </p:val>
                                        </p:tav>
                                        <p:tav tm="100000">
                                          <p:val>
                                            <p:strVal val="#ppt_x"/>
                                          </p:val>
                                        </p:tav>
                                      </p:tavLst>
                                    </p:anim>
                                    <p:anim calcmode="lin" valueType="num">
                                      <p:cBhvr>
                                        <p:cTn id="59" dur="1000" fill="hold"/>
                                        <p:tgtEl>
                                          <p:spTgt spid="7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71"/>
                                        </p:tgtEl>
                                        <p:attrNameLst>
                                          <p:attrName>style.visibility</p:attrName>
                                        </p:attrNameLst>
                                      </p:cBhvr>
                                      <p:to>
                                        <p:strVal val="visible"/>
                                      </p:to>
                                    </p:set>
                                    <p:animEffect transition="in" filter="fade">
                                      <p:cBhvr>
                                        <p:cTn id="62" dur="1000"/>
                                        <p:tgtEl>
                                          <p:spTgt spid="71"/>
                                        </p:tgtEl>
                                      </p:cBhvr>
                                    </p:animEffect>
                                    <p:anim calcmode="lin" valueType="num">
                                      <p:cBhvr>
                                        <p:cTn id="63" dur="1000" fill="hold"/>
                                        <p:tgtEl>
                                          <p:spTgt spid="71"/>
                                        </p:tgtEl>
                                        <p:attrNameLst>
                                          <p:attrName>ppt_x</p:attrName>
                                        </p:attrNameLst>
                                      </p:cBhvr>
                                      <p:tavLst>
                                        <p:tav tm="0">
                                          <p:val>
                                            <p:strVal val="#ppt_x"/>
                                          </p:val>
                                        </p:tav>
                                        <p:tav tm="100000">
                                          <p:val>
                                            <p:strVal val="#ppt_x"/>
                                          </p:val>
                                        </p:tav>
                                      </p:tavLst>
                                    </p:anim>
                                    <p:anim calcmode="lin" valueType="num">
                                      <p:cBhvr>
                                        <p:cTn id="64" dur="1000" fill="hold"/>
                                        <p:tgtEl>
                                          <p:spTgt spid="7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1000"/>
                                        <p:tgtEl>
                                          <p:spTgt spid="72"/>
                                        </p:tgtEl>
                                      </p:cBhvr>
                                    </p:animEffect>
                                    <p:anim calcmode="lin" valueType="num">
                                      <p:cBhvr>
                                        <p:cTn id="68" dur="1000" fill="hold"/>
                                        <p:tgtEl>
                                          <p:spTgt spid="72"/>
                                        </p:tgtEl>
                                        <p:attrNameLst>
                                          <p:attrName>ppt_x</p:attrName>
                                        </p:attrNameLst>
                                      </p:cBhvr>
                                      <p:tavLst>
                                        <p:tav tm="0">
                                          <p:val>
                                            <p:strVal val="#ppt_x"/>
                                          </p:val>
                                        </p:tav>
                                        <p:tav tm="100000">
                                          <p:val>
                                            <p:strVal val="#ppt_x"/>
                                          </p:val>
                                        </p:tav>
                                      </p:tavLst>
                                    </p:anim>
                                    <p:anim calcmode="lin" valueType="num">
                                      <p:cBhvr>
                                        <p:cTn id="69" dur="1000" fill="hold"/>
                                        <p:tgtEl>
                                          <p:spTgt spid="72"/>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fade">
                                      <p:cBhvr>
                                        <p:cTn id="72" dur="1000"/>
                                        <p:tgtEl>
                                          <p:spTgt spid="75"/>
                                        </p:tgtEl>
                                      </p:cBhvr>
                                    </p:animEffect>
                                    <p:anim calcmode="lin" valueType="num">
                                      <p:cBhvr>
                                        <p:cTn id="73" dur="1000" fill="hold"/>
                                        <p:tgtEl>
                                          <p:spTgt spid="75"/>
                                        </p:tgtEl>
                                        <p:attrNameLst>
                                          <p:attrName>ppt_x</p:attrName>
                                        </p:attrNameLst>
                                      </p:cBhvr>
                                      <p:tavLst>
                                        <p:tav tm="0">
                                          <p:val>
                                            <p:strVal val="#ppt_x"/>
                                          </p:val>
                                        </p:tav>
                                        <p:tav tm="100000">
                                          <p:val>
                                            <p:strVal val="#ppt_x"/>
                                          </p:val>
                                        </p:tav>
                                      </p:tavLst>
                                    </p:anim>
                                    <p:anim calcmode="lin" valueType="num">
                                      <p:cBhvr>
                                        <p:cTn id="74" dur="1000" fill="hold"/>
                                        <p:tgtEl>
                                          <p:spTgt spid="7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fade">
                                      <p:cBhvr>
                                        <p:cTn id="77" dur="1000"/>
                                        <p:tgtEl>
                                          <p:spTgt spid="76"/>
                                        </p:tgtEl>
                                      </p:cBhvr>
                                    </p:animEffect>
                                    <p:anim calcmode="lin" valueType="num">
                                      <p:cBhvr>
                                        <p:cTn id="78" dur="1000" fill="hold"/>
                                        <p:tgtEl>
                                          <p:spTgt spid="76"/>
                                        </p:tgtEl>
                                        <p:attrNameLst>
                                          <p:attrName>ppt_x</p:attrName>
                                        </p:attrNameLst>
                                      </p:cBhvr>
                                      <p:tavLst>
                                        <p:tav tm="0">
                                          <p:val>
                                            <p:strVal val="#ppt_x"/>
                                          </p:val>
                                        </p:tav>
                                        <p:tav tm="100000">
                                          <p:val>
                                            <p:strVal val="#ppt_x"/>
                                          </p:val>
                                        </p:tav>
                                      </p:tavLst>
                                    </p:anim>
                                    <p:anim calcmode="lin" valueType="num">
                                      <p:cBhvr>
                                        <p:cTn id="79" dur="1000" fill="hold"/>
                                        <p:tgtEl>
                                          <p:spTgt spid="7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fade">
                                      <p:cBhvr>
                                        <p:cTn id="82" dur="1000"/>
                                        <p:tgtEl>
                                          <p:spTgt spid="77"/>
                                        </p:tgtEl>
                                      </p:cBhvr>
                                    </p:animEffect>
                                    <p:anim calcmode="lin" valueType="num">
                                      <p:cBhvr>
                                        <p:cTn id="83" dur="1000" fill="hold"/>
                                        <p:tgtEl>
                                          <p:spTgt spid="77"/>
                                        </p:tgtEl>
                                        <p:attrNameLst>
                                          <p:attrName>ppt_x</p:attrName>
                                        </p:attrNameLst>
                                      </p:cBhvr>
                                      <p:tavLst>
                                        <p:tav tm="0">
                                          <p:val>
                                            <p:strVal val="#ppt_x"/>
                                          </p:val>
                                        </p:tav>
                                        <p:tav tm="100000">
                                          <p:val>
                                            <p:strVal val="#ppt_x"/>
                                          </p:val>
                                        </p:tav>
                                      </p:tavLst>
                                    </p:anim>
                                    <p:anim calcmode="lin" valueType="num">
                                      <p:cBhvr>
                                        <p:cTn id="84"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68" grpId="0"/>
      <p:bldP spid="69" grpId="0"/>
      <p:bldP spid="70" grpId="0"/>
      <p:bldP spid="71" grpId="0"/>
      <p:bldP spid="72" grpId="0"/>
      <p:bldP spid="75" grpId="0"/>
      <p:bldP spid="76" grpId="0"/>
      <p:bldP spid="7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BD1F7-17A8-0534-7E1E-6F32F5DE4C53}"/>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321651AF-3787-D308-7C18-0C2E7AB952DE}"/>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14" name="Metin kutusu 13">
            <a:extLst>
              <a:ext uri="{FF2B5EF4-FFF2-40B4-BE49-F238E27FC236}">
                <a16:creationId xmlns:a16="http://schemas.microsoft.com/office/drawing/2014/main" id="{6CD4584C-78E6-ACD7-E17B-B63AA3895640}"/>
              </a:ext>
            </a:extLst>
          </p:cNvPr>
          <p:cNvSpPr txBox="1"/>
          <p:nvPr/>
        </p:nvSpPr>
        <p:spPr>
          <a:xfrm>
            <a:off x="4579667" y="462815"/>
            <a:ext cx="3032665" cy="400110"/>
          </a:xfrm>
          <a:prstGeom prst="rect">
            <a:avLst/>
          </a:prstGeom>
          <a:noFill/>
        </p:spPr>
        <p:txBody>
          <a:bodyPr wrap="square">
            <a:spAutoFit/>
          </a:bodyPr>
          <a:lstStyle/>
          <a:p>
            <a:pPr indent="361950"/>
            <a:r>
              <a:rPr lang="tr-TR" sz="2000" b="1" dirty="0" smtClean="0">
                <a:solidFill>
                  <a:schemeClr val="bg1"/>
                </a:solidFill>
              </a:rPr>
              <a:t>İdari </a:t>
            </a:r>
            <a:r>
              <a:rPr lang="tr-TR" sz="2000" b="1" dirty="0">
                <a:solidFill>
                  <a:schemeClr val="bg1"/>
                </a:solidFill>
              </a:rPr>
              <a:t>Personel Yapısı</a:t>
            </a:r>
          </a:p>
        </p:txBody>
      </p:sp>
      <p:sp>
        <p:nvSpPr>
          <p:cNvPr id="24" name="Metin kutusu 23">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3" name="Oval 22"/>
          <p:cNvSpPr/>
          <p:nvPr/>
        </p:nvSpPr>
        <p:spPr>
          <a:xfrm>
            <a:off x="3519298" y="1095222"/>
            <a:ext cx="666507" cy="666506"/>
          </a:xfrm>
          <a:prstGeom prst="ellipse">
            <a:avLst/>
          </a:prstGeom>
          <a:solidFill>
            <a:srgbClr val="B2D06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25" name="Straight Connector 22"/>
          <p:cNvCxnSpPr>
            <a:endCxn id="23" idx="2"/>
          </p:cNvCxnSpPr>
          <p:nvPr/>
        </p:nvCxnSpPr>
        <p:spPr>
          <a:xfrm flipV="1">
            <a:off x="1244600" y="1428475"/>
            <a:ext cx="2274698" cy="6680"/>
          </a:xfrm>
          <a:prstGeom prst="line">
            <a:avLst/>
          </a:prstGeom>
          <a:ln w="57150">
            <a:solidFill>
              <a:srgbClr val="96BF3F"/>
            </a:solidFill>
          </a:ln>
        </p:spPr>
        <p:style>
          <a:lnRef idx="1">
            <a:schemeClr val="dk1"/>
          </a:lnRef>
          <a:fillRef idx="0">
            <a:schemeClr val="dk1"/>
          </a:fillRef>
          <a:effectRef idx="0">
            <a:schemeClr val="dk1"/>
          </a:effectRef>
          <a:fontRef idx="minor">
            <a:schemeClr val="tx1"/>
          </a:fontRef>
        </p:style>
      </p:cxnSp>
      <p:sp>
        <p:nvSpPr>
          <p:cNvPr id="36" name="Oval 35"/>
          <p:cNvSpPr/>
          <p:nvPr/>
        </p:nvSpPr>
        <p:spPr>
          <a:xfrm>
            <a:off x="3519298" y="1929378"/>
            <a:ext cx="666507" cy="666506"/>
          </a:xfrm>
          <a:prstGeom prst="ellipse">
            <a:avLst/>
          </a:prstGeom>
          <a:solidFill>
            <a:srgbClr val="90C09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37" name="Straight Connector 72"/>
          <p:cNvCxnSpPr>
            <a:endCxn id="36" idx="2"/>
          </p:cNvCxnSpPr>
          <p:nvPr/>
        </p:nvCxnSpPr>
        <p:spPr>
          <a:xfrm>
            <a:off x="2521453" y="2262631"/>
            <a:ext cx="99784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3519298" y="2903233"/>
            <a:ext cx="666507" cy="666506"/>
          </a:xfrm>
          <a:prstGeom prst="ellipse">
            <a:avLst/>
          </a:prstGeom>
          <a:solidFill>
            <a:schemeClr val="accent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2" name="Straight Connector 78"/>
          <p:cNvCxnSpPr>
            <a:endCxn id="41" idx="2"/>
          </p:cNvCxnSpPr>
          <p:nvPr/>
        </p:nvCxnSpPr>
        <p:spPr>
          <a:xfrm>
            <a:off x="2390817" y="3236486"/>
            <a:ext cx="1128481"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 name="Dikdörtgen 2"/>
          <p:cNvSpPr/>
          <p:nvPr/>
        </p:nvSpPr>
        <p:spPr>
          <a:xfrm>
            <a:off x="4374637" y="1109916"/>
            <a:ext cx="1994970" cy="461665"/>
          </a:xfrm>
          <a:prstGeom prst="rect">
            <a:avLst/>
          </a:prstGeom>
        </p:spPr>
        <p:txBody>
          <a:bodyPr wrap="none">
            <a:spAutoFit/>
          </a:bodyPr>
          <a:lstStyle/>
          <a:p>
            <a:pPr algn="just">
              <a:lnSpc>
                <a:spcPct val="150000"/>
              </a:lnSpc>
            </a:pPr>
            <a:r>
              <a:rPr lang="tr-TR" sz="1600" dirty="0">
                <a:solidFill>
                  <a:srgbClr val="000000"/>
                </a:solidFill>
                <a:ea typeface="Times New Roman" panose="02020603050405020304" pitchFamily="18" charset="0"/>
              </a:rPr>
              <a:t>Prof. Dr. Okan YILMAZ</a:t>
            </a:r>
          </a:p>
        </p:txBody>
      </p:sp>
      <p:sp>
        <p:nvSpPr>
          <p:cNvPr id="4" name="Dikdörtgen 3"/>
          <p:cNvSpPr/>
          <p:nvPr/>
        </p:nvSpPr>
        <p:spPr>
          <a:xfrm>
            <a:off x="4378069" y="1792455"/>
            <a:ext cx="6096000" cy="830997"/>
          </a:xfrm>
          <a:prstGeom prst="rect">
            <a:avLst/>
          </a:prstGeom>
        </p:spPr>
        <p:txBody>
          <a:bodyPr>
            <a:spAutoFit/>
          </a:bodyPr>
          <a:lstStyle/>
          <a:p>
            <a:pPr algn="just">
              <a:lnSpc>
                <a:spcPct val="150000"/>
              </a:lnSpc>
            </a:pPr>
            <a:r>
              <a:rPr lang="tr-TR" sz="1600" dirty="0">
                <a:solidFill>
                  <a:srgbClr val="000000"/>
                </a:solidFill>
                <a:ea typeface="Times New Roman" panose="02020603050405020304" pitchFamily="18" charset="0"/>
              </a:rPr>
              <a:t>Doç. Dr. Emre ÖZELKAN</a:t>
            </a:r>
          </a:p>
          <a:p>
            <a:pPr algn="just">
              <a:lnSpc>
                <a:spcPct val="150000"/>
              </a:lnSpc>
            </a:pPr>
            <a:r>
              <a:rPr lang="tr-TR" sz="1600" dirty="0">
                <a:solidFill>
                  <a:srgbClr val="000000"/>
                </a:solidFill>
                <a:ea typeface="Times New Roman" panose="02020603050405020304" pitchFamily="18" charset="0"/>
              </a:rPr>
              <a:t>Dr. </a:t>
            </a:r>
            <a:r>
              <a:rPr lang="tr-TR" sz="1600" dirty="0" err="1">
                <a:solidFill>
                  <a:srgbClr val="000000"/>
                </a:solidFill>
                <a:ea typeface="Times New Roman" panose="02020603050405020304" pitchFamily="18" charset="0"/>
              </a:rPr>
              <a:t>Öğr</a:t>
            </a:r>
            <a:r>
              <a:rPr lang="tr-TR" sz="1600" dirty="0">
                <a:solidFill>
                  <a:srgbClr val="000000"/>
                </a:solidFill>
                <a:ea typeface="Times New Roman" panose="02020603050405020304" pitchFamily="18" charset="0"/>
              </a:rPr>
              <a:t>. </a:t>
            </a:r>
            <a:r>
              <a:rPr lang="tr-TR" sz="1600" dirty="0" smtClean="0">
                <a:solidFill>
                  <a:srgbClr val="000000"/>
                </a:solidFill>
                <a:ea typeface="Times New Roman" panose="02020603050405020304" pitchFamily="18" charset="0"/>
              </a:rPr>
              <a:t>Üyesi Necla </a:t>
            </a:r>
            <a:r>
              <a:rPr lang="tr-TR" sz="1600" dirty="0">
                <a:solidFill>
                  <a:srgbClr val="000000"/>
                </a:solidFill>
                <a:ea typeface="Times New Roman" panose="02020603050405020304" pitchFamily="18" charset="0"/>
              </a:rPr>
              <a:t>Ece ÖNCÜL</a:t>
            </a:r>
          </a:p>
        </p:txBody>
      </p:sp>
      <p:sp>
        <p:nvSpPr>
          <p:cNvPr id="5" name="Dikdörtgen 4"/>
          <p:cNvSpPr/>
          <p:nvPr/>
        </p:nvSpPr>
        <p:spPr>
          <a:xfrm>
            <a:off x="4378069" y="2698464"/>
            <a:ext cx="7745602" cy="1200329"/>
          </a:xfrm>
          <a:prstGeom prst="rect">
            <a:avLst/>
          </a:prstGeom>
        </p:spPr>
        <p:txBody>
          <a:bodyPr wrap="square">
            <a:spAutoFit/>
          </a:bodyPr>
          <a:lstStyle/>
          <a:p>
            <a:pPr algn="just">
              <a:lnSpc>
                <a:spcPct val="150000"/>
              </a:lnSpc>
            </a:pPr>
            <a:r>
              <a:rPr lang="en-US" sz="1600" dirty="0">
                <a:solidFill>
                  <a:srgbClr val="000000"/>
                </a:solidFill>
                <a:ea typeface="Times New Roman" panose="02020603050405020304" pitchFamily="18" charset="0"/>
              </a:rPr>
              <a:t>Prof. Dr. </a:t>
            </a:r>
            <a:r>
              <a:rPr lang="en-US" sz="1600" dirty="0" err="1">
                <a:solidFill>
                  <a:srgbClr val="000000"/>
                </a:solidFill>
                <a:ea typeface="Times New Roman" panose="02020603050405020304" pitchFamily="18" charset="0"/>
              </a:rPr>
              <a:t>Füsun</a:t>
            </a:r>
            <a:r>
              <a:rPr lang="en-US" sz="1600" dirty="0">
                <a:solidFill>
                  <a:srgbClr val="000000"/>
                </a:solidFill>
                <a:ea typeface="Times New Roman" panose="02020603050405020304" pitchFamily="18" charset="0"/>
              </a:rPr>
              <a:t> ERDURAN NEMUTLU (</a:t>
            </a:r>
            <a:r>
              <a:rPr lang="en-US" sz="1600" dirty="0" err="1">
                <a:solidFill>
                  <a:srgbClr val="000000"/>
                </a:solidFill>
                <a:ea typeface="Times New Roman" panose="02020603050405020304" pitchFamily="18" charset="0"/>
              </a:rPr>
              <a:t>Peyzaj</a:t>
            </a:r>
            <a:r>
              <a:rPr lang="en-US" sz="1600" dirty="0">
                <a:solidFill>
                  <a:srgbClr val="000000"/>
                </a:solidFill>
                <a:ea typeface="Times New Roman" panose="02020603050405020304" pitchFamily="18" charset="0"/>
              </a:rPr>
              <a:t> </a:t>
            </a:r>
            <a:r>
              <a:rPr lang="en-US" sz="1600" dirty="0" err="1">
                <a:solidFill>
                  <a:srgbClr val="000000"/>
                </a:solidFill>
                <a:ea typeface="Times New Roman" panose="02020603050405020304" pitchFamily="18" charset="0"/>
              </a:rPr>
              <a:t>Mimarlığı</a:t>
            </a:r>
            <a:r>
              <a:rPr lang="en-US" sz="1600" dirty="0">
                <a:solidFill>
                  <a:srgbClr val="000000"/>
                </a:solidFill>
                <a:ea typeface="Times New Roman" panose="02020603050405020304" pitchFamily="18" charset="0"/>
              </a:rPr>
              <a:t> </a:t>
            </a:r>
            <a:r>
              <a:rPr lang="en-US" sz="1600" dirty="0" err="1">
                <a:solidFill>
                  <a:srgbClr val="000000"/>
                </a:solidFill>
                <a:ea typeface="Times New Roman" panose="02020603050405020304" pitchFamily="18" charset="0"/>
              </a:rPr>
              <a:t>Bölümü</a:t>
            </a:r>
            <a:r>
              <a:rPr lang="en-US" sz="1600" dirty="0">
                <a:solidFill>
                  <a:srgbClr val="000000"/>
                </a:solidFill>
                <a:ea typeface="Times New Roman" panose="02020603050405020304" pitchFamily="18" charset="0"/>
              </a:rPr>
              <a:t> </a:t>
            </a:r>
            <a:r>
              <a:rPr lang="en-US" sz="1600" dirty="0" err="1">
                <a:solidFill>
                  <a:srgbClr val="000000"/>
                </a:solidFill>
                <a:ea typeface="Times New Roman" panose="02020603050405020304" pitchFamily="18" charset="0"/>
              </a:rPr>
              <a:t>Başkanı</a:t>
            </a:r>
            <a:r>
              <a:rPr lang="en-US" sz="1600" dirty="0">
                <a:solidFill>
                  <a:srgbClr val="000000"/>
                </a:solidFill>
                <a:ea typeface="Times New Roman" panose="02020603050405020304" pitchFamily="18" charset="0"/>
              </a:rPr>
              <a:t>)</a:t>
            </a:r>
            <a:endParaRPr lang="tr-TR" sz="1600" b="1" dirty="0">
              <a:solidFill>
                <a:srgbClr val="000000"/>
              </a:solidFill>
              <a:ea typeface="Times New Roman" panose="02020603050405020304" pitchFamily="18" charset="0"/>
            </a:endParaRPr>
          </a:p>
          <a:p>
            <a:pPr algn="just">
              <a:lnSpc>
                <a:spcPct val="150000"/>
              </a:lnSpc>
            </a:pPr>
            <a:r>
              <a:rPr lang="en-US" sz="1600" dirty="0">
                <a:solidFill>
                  <a:srgbClr val="000000"/>
                </a:solidFill>
                <a:ea typeface="Times New Roman" panose="02020603050405020304" pitchFamily="18" charset="0"/>
              </a:rPr>
              <a:t>Prof. Dr. </a:t>
            </a:r>
            <a:r>
              <a:rPr lang="en-US" sz="1600" dirty="0" err="1">
                <a:solidFill>
                  <a:srgbClr val="000000"/>
                </a:solidFill>
                <a:ea typeface="Times New Roman" panose="02020603050405020304" pitchFamily="18" charset="0"/>
              </a:rPr>
              <a:t>Arzu</a:t>
            </a:r>
            <a:r>
              <a:rPr lang="en-US" sz="1600" dirty="0">
                <a:solidFill>
                  <a:srgbClr val="000000"/>
                </a:solidFill>
                <a:ea typeface="Times New Roman" panose="02020603050405020304" pitchFamily="18" charset="0"/>
              </a:rPr>
              <a:t> BAŞARAN UYSAL (</a:t>
            </a:r>
            <a:r>
              <a:rPr lang="en-US" sz="1600" dirty="0" err="1">
                <a:solidFill>
                  <a:srgbClr val="000000"/>
                </a:solidFill>
                <a:ea typeface="Times New Roman" panose="02020603050405020304" pitchFamily="18" charset="0"/>
              </a:rPr>
              <a:t>Şehir</a:t>
            </a:r>
            <a:r>
              <a:rPr lang="en-US" sz="1600" dirty="0">
                <a:solidFill>
                  <a:srgbClr val="000000"/>
                </a:solidFill>
                <a:ea typeface="Times New Roman" panose="02020603050405020304" pitchFamily="18" charset="0"/>
              </a:rPr>
              <a:t> </a:t>
            </a:r>
            <a:r>
              <a:rPr lang="en-US" sz="1600" dirty="0" err="1">
                <a:solidFill>
                  <a:srgbClr val="000000"/>
                </a:solidFill>
                <a:ea typeface="Times New Roman" panose="02020603050405020304" pitchFamily="18" charset="0"/>
              </a:rPr>
              <a:t>ve</a:t>
            </a:r>
            <a:r>
              <a:rPr lang="en-US" sz="1600" dirty="0">
                <a:solidFill>
                  <a:srgbClr val="000000"/>
                </a:solidFill>
                <a:ea typeface="Times New Roman" panose="02020603050405020304" pitchFamily="18" charset="0"/>
              </a:rPr>
              <a:t> </a:t>
            </a:r>
            <a:r>
              <a:rPr lang="en-US" sz="1600" dirty="0" err="1">
                <a:solidFill>
                  <a:srgbClr val="000000"/>
                </a:solidFill>
                <a:ea typeface="Times New Roman" panose="02020603050405020304" pitchFamily="18" charset="0"/>
              </a:rPr>
              <a:t>Bölge</a:t>
            </a:r>
            <a:r>
              <a:rPr lang="en-US" sz="1600" dirty="0">
                <a:solidFill>
                  <a:srgbClr val="000000"/>
                </a:solidFill>
                <a:ea typeface="Times New Roman" panose="02020603050405020304" pitchFamily="18" charset="0"/>
              </a:rPr>
              <a:t> </a:t>
            </a:r>
            <a:r>
              <a:rPr lang="en-US" sz="1600" dirty="0" err="1">
                <a:solidFill>
                  <a:srgbClr val="000000"/>
                </a:solidFill>
                <a:ea typeface="Times New Roman" panose="02020603050405020304" pitchFamily="18" charset="0"/>
              </a:rPr>
              <a:t>Planlama</a:t>
            </a:r>
            <a:r>
              <a:rPr lang="en-US" sz="1600" dirty="0">
                <a:solidFill>
                  <a:srgbClr val="000000"/>
                </a:solidFill>
                <a:ea typeface="Times New Roman" panose="02020603050405020304" pitchFamily="18" charset="0"/>
              </a:rPr>
              <a:t> </a:t>
            </a:r>
            <a:r>
              <a:rPr lang="en-US" sz="1600" dirty="0" err="1">
                <a:solidFill>
                  <a:srgbClr val="000000"/>
                </a:solidFill>
                <a:ea typeface="Times New Roman" panose="02020603050405020304" pitchFamily="18" charset="0"/>
              </a:rPr>
              <a:t>Bölümü</a:t>
            </a:r>
            <a:r>
              <a:rPr lang="en-US" sz="1600" dirty="0">
                <a:solidFill>
                  <a:srgbClr val="000000"/>
                </a:solidFill>
                <a:ea typeface="Times New Roman" panose="02020603050405020304" pitchFamily="18" charset="0"/>
              </a:rPr>
              <a:t> </a:t>
            </a:r>
            <a:r>
              <a:rPr lang="en-US" sz="1600" dirty="0" err="1">
                <a:solidFill>
                  <a:srgbClr val="000000"/>
                </a:solidFill>
                <a:ea typeface="Times New Roman" panose="02020603050405020304" pitchFamily="18" charset="0"/>
              </a:rPr>
              <a:t>Başkanı</a:t>
            </a:r>
            <a:r>
              <a:rPr lang="en-US" sz="1600" dirty="0">
                <a:solidFill>
                  <a:srgbClr val="000000"/>
                </a:solidFill>
                <a:ea typeface="Times New Roman" panose="02020603050405020304" pitchFamily="18" charset="0"/>
              </a:rPr>
              <a:t>)</a:t>
            </a:r>
            <a:endParaRPr lang="tr-TR" sz="1600" b="1" dirty="0">
              <a:solidFill>
                <a:srgbClr val="000000"/>
              </a:solidFill>
              <a:ea typeface="Times New Roman" panose="02020603050405020304" pitchFamily="18" charset="0"/>
            </a:endParaRPr>
          </a:p>
          <a:p>
            <a:pPr algn="just">
              <a:lnSpc>
                <a:spcPct val="150000"/>
              </a:lnSpc>
            </a:pPr>
            <a:r>
              <a:rPr lang="tr-TR" sz="1600" dirty="0" err="1">
                <a:solidFill>
                  <a:srgbClr val="000000"/>
                </a:solidFill>
                <a:ea typeface="Times New Roman" panose="02020603050405020304" pitchFamily="18" charset="0"/>
              </a:rPr>
              <a:t>Prof</a:t>
            </a:r>
            <a:r>
              <a:rPr lang="en-US" sz="1600" dirty="0">
                <a:solidFill>
                  <a:srgbClr val="000000"/>
                </a:solidFill>
                <a:ea typeface="Times New Roman" panose="02020603050405020304" pitchFamily="18" charset="0"/>
              </a:rPr>
              <a:t>. Dr. Ali </a:t>
            </a:r>
            <a:r>
              <a:rPr lang="en-US" sz="1600" dirty="0" err="1">
                <a:solidFill>
                  <a:srgbClr val="000000"/>
                </a:solidFill>
                <a:ea typeface="Times New Roman" panose="02020603050405020304" pitchFamily="18" charset="0"/>
              </a:rPr>
              <a:t>Tolga</a:t>
            </a:r>
            <a:r>
              <a:rPr lang="en-US" sz="1600" dirty="0">
                <a:solidFill>
                  <a:srgbClr val="000000"/>
                </a:solidFill>
                <a:ea typeface="Times New Roman" panose="02020603050405020304" pitchFamily="18" charset="0"/>
              </a:rPr>
              <a:t> ÖZDEN (</a:t>
            </a:r>
            <a:r>
              <a:rPr lang="en-US" sz="1600" dirty="0" err="1">
                <a:solidFill>
                  <a:srgbClr val="000000"/>
                </a:solidFill>
                <a:ea typeface="Times New Roman" panose="02020603050405020304" pitchFamily="18" charset="0"/>
              </a:rPr>
              <a:t>Mimarlık</a:t>
            </a:r>
            <a:r>
              <a:rPr lang="en-US" sz="1600" dirty="0">
                <a:solidFill>
                  <a:srgbClr val="000000"/>
                </a:solidFill>
                <a:ea typeface="Times New Roman" panose="02020603050405020304" pitchFamily="18" charset="0"/>
              </a:rPr>
              <a:t> </a:t>
            </a:r>
            <a:r>
              <a:rPr lang="en-US" sz="1600" dirty="0" err="1">
                <a:solidFill>
                  <a:srgbClr val="000000"/>
                </a:solidFill>
                <a:ea typeface="Times New Roman" panose="02020603050405020304" pitchFamily="18" charset="0"/>
              </a:rPr>
              <a:t>Bölümü</a:t>
            </a:r>
            <a:r>
              <a:rPr lang="en-US" sz="1600" dirty="0">
                <a:solidFill>
                  <a:srgbClr val="000000"/>
                </a:solidFill>
                <a:ea typeface="Times New Roman" panose="02020603050405020304" pitchFamily="18" charset="0"/>
              </a:rPr>
              <a:t> </a:t>
            </a:r>
            <a:r>
              <a:rPr lang="en-US" sz="1600" dirty="0" err="1">
                <a:solidFill>
                  <a:srgbClr val="000000"/>
                </a:solidFill>
                <a:ea typeface="Times New Roman" panose="02020603050405020304" pitchFamily="18" charset="0"/>
              </a:rPr>
              <a:t>Başkanı</a:t>
            </a:r>
            <a:r>
              <a:rPr lang="en-US" sz="1600" dirty="0">
                <a:solidFill>
                  <a:srgbClr val="000000"/>
                </a:solidFill>
                <a:ea typeface="Times New Roman" panose="02020603050405020304" pitchFamily="18" charset="0"/>
              </a:rPr>
              <a:t>)</a:t>
            </a:r>
            <a:endParaRPr lang="tr-TR" sz="1600" b="1" dirty="0">
              <a:solidFill>
                <a:srgbClr val="000000"/>
              </a:solidFill>
              <a:ea typeface="Times New Roman" panose="02020603050405020304" pitchFamily="18" charset="0"/>
            </a:endParaRPr>
          </a:p>
        </p:txBody>
      </p:sp>
      <p:sp>
        <p:nvSpPr>
          <p:cNvPr id="6" name="Dikdörtgen 5"/>
          <p:cNvSpPr/>
          <p:nvPr/>
        </p:nvSpPr>
        <p:spPr>
          <a:xfrm>
            <a:off x="4374638" y="4035415"/>
            <a:ext cx="7749033" cy="2308324"/>
          </a:xfrm>
          <a:prstGeom prst="rect">
            <a:avLst/>
          </a:prstGeom>
        </p:spPr>
        <p:txBody>
          <a:bodyPr wrap="square">
            <a:spAutoFit/>
          </a:bodyPr>
          <a:lstStyle/>
          <a:p>
            <a:pPr algn="just">
              <a:lnSpc>
                <a:spcPct val="150000"/>
              </a:lnSpc>
            </a:pPr>
            <a:r>
              <a:rPr lang="tr-TR" sz="1600" dirty="0">
                <a:solidFill>
                  <a:srgbClr val="000000"/>
                </a:solidFill>
                <a:ea typeface="Times New Roman" panose="02020603050405020304" pitchFamily="18" charset="0"/>
              </a:rPr>
              <a:t>Elvan BİRBEN </a:t>
            </a:r>
            <a:r>
              <a:rPr lang="en-US" sz="1600" dirty="0">
                <a:solidFill>
                  <a:srgbClr val="000000"/>
                </a:solidFill>
                <a:ea typeface="Times New Roman" panose="02020603050405020304" pitchFamily="18" charset="0"/>
              </a:rPr>
              <a:t>(</a:t>
            </a:r>
            <a:r>
              <a:rPr lang="en-US" sz="1600" dirty="0" err="1">
                <a:solidFill>
                  <a:srgbClr val="000000"/>
                </a:solidFill>
                <a:ea typeface="Times New Roman" panose="02020603050405020304" pitchFamily="18" charset="0"/>
              </a:rPr>
              <a:t>Fakülte</a:t>
            </a:r>
            <a:r>
              <a:rPr lang="en-US" sz="1600" dirty="0">
                <a:solidFill>
                  <a:srgbClr val="000000"/>
                </a:solidFill>
                <a:ea typeface="Times New Roman" panose="02020603050405020304" pitchFamily="18" charset="0"/>
              </a:rPr>
              <a:t> </a:t>
            </a:r>
            <a:r>
              <a:rPr lang="en-US" sz="1600" dirty="0" err="1">
                <a:solidFill>
                  <a:srgbClr val="000000"/>
                </a:solidFill>
                <a:ea typeface="Times New Roman" panose="02020603050405020304" pitchFamily="18" charset="0"/>
              </a:rPr>
              <a:t>Sekreteri</a:t>
            </a:r>
            <a:r>
              <a:rPr lang="en-US" sz="1600" dirty="0">
                <a:solidFill>
                  <a:srgbClr val="000000"/>
                </a:solidFill>
                <a:ea typeface="Times New Roman" panose="02020603050405020304" pitchFamily="18" charset="0"/>
              </a:rPr>
              <a:t>)</a:t>
            </a:r>
            <a:endParaRPr lang="tr-TR" sz="1600" dirty="0">
              <a:solidFill>
                <a:srgbClr val="000000"/>
              </a:solidFill>
              <a:ea typeface="Times New Roman" panose="02020603050405020304" pitchFamily="18" charset="0"/>
            </a:endParaRPr>
          </a:p>
          <a:p>
            <a:pPr algn="just">
              <a:lnSpc>
                <a:spcPct val="150000"/>
              </a:lnSpc>
            </a:pPr>
            <a:r>
              <a:rPr lang="en-US" sz="1600" dirty="0" err="1" smtClean="0">
                <a:solidFill>
                  <a:srgbClr val="000000"/>
                </a:solidFill>
                <a:ea typeface="Times New Roman" panose="02020603050405020304" pitchFamily="18" charset="0"/>
              </a:rPr>
              <a:t>Şükran</a:t>
            </a:r>
            <a:r>
              <a:rPr lang="en-US" sz="1600" dirty="0" smtClean="0">
                <a:solidFill>
                  <a:srgbClr val="000000"/>
                </a:solidFill>
                <a:ea typeface="Times New Roman" panose="02020603050405020304" pitchFamily="18" charset="0"/>
              </a:rPr>
              <a:t> </a:t>
            </a:r>
            <a:r>
              <a:rPr lang="en-US" sz="1600" dirty="0">
                <a:solidFill>
                  <a:srgbClr val="000000"/>
                </a:solidFill>
                <a:ea typeface="Times New Roman" panose="02020603050405020304" pitchFamily="18" charset="0"/>
              </a:rPr>
              <a:t>ERDAĞ (</a:t>
            </a:r>
            <a:r>
              <a:rPr lang="en-US" sz="1600" dirty="0" err="1">
                <a:solidFill>
                  <a:srgbClr val="000000"/>
                </a:solidFill>
                <a:ea typeface="Times New Roman" panose="02020603050405020304" pitchFamily="18" charset="0"/>
              </a:rPr>
              <a:t>Muhasebe</a:t>
            </a:r>
            <a:r>
              <a:rPr lang="en-US" sz="1600" dirty="0">
                <a:solidFill>
                  <a:srgbClr val="000000"/>
                </a:solidFill>
                <a:ea typeface="Times New Roman" panose="02020603050405020304" pitchFamily="18" charset="0"/>
              </a:rPr>
              <a:t>)</a:t>
            </a:r>
            <a:endParaRPr lang="tr-TR" sz="1600" b="1" dirty="0">
              <a:solidFill>
                <a:srgbClr val="000000"/>
              </a:solidFill>
              <a:ea typeface="Times New Roman" panose="02020603050405020304" pitchFamily="18" charset="0"/>
            </a:endParaRPr>
          </a:p>
          <a:p>
            <a:pPr algn="just">
              <a:lnSpc>
                <a:spcPct val="150000"/>
              </a:lnSpc>
            </a:pPr>
            <a:r>
              <a:rPr lang="en-US" sz="1600" dirty="0" err="1">
                <a:solidFill>
                  <a:srgbClr val="000000"/>
                </a:solidFill>
                <a:ea typeface="Times New Roman" panose="02020603050405020304" pitchFamily="18" charset="0"/>
              </a:rPr>
              <a:t>Bahar</a:t>
            </a:r>
            <a:r>
              <a:rPr lang="en-US" sz="1600" dirty="0">
                <a:solidFill>
                  <a:srgbClr val="000000"/>
                </a:solidFill>
                <a:ea typeface="Times New Roman" panose="02020603050405020304" pitchFamily="18" charset="0"/>
              </a:rPr>
              <a:t> ÜNALAN KODAL (</a:t>
            </a:r>
            <a:r>
              <a:rPr lang="en-US" sz="1600" dirty="0" err="1">
                <a:solidFill>
                  <a:srgbClr val="000000"/>
                </a:solidFill>
                <a:ea typeface="Times New Roman" panose="02020603050405020304" pitchFamily="18" charset="0"/>
              </a:rPr>
              <a:t>Yazı</a:t>
            </a:r>
            <a:r>
              <a:rPr lang="en-US" sz="1600" dirty="0">
                <a:solidFill>
                  <a:srgbClr val="000000"/>
                </a:solidFill>
                <a:ea typeface="Times New Roman" panose="02020603050405020304" pitchFamily="18" charset="0"/>
              </a:rPr>
              <a:t> </a:t>
            </a:r>
            <a:r>
              <a:rPr lang="en-US" sz="1600" dirty="0" err="1">
                <a:solidFill>
                  <a:srgbClr val="000000"/>
                </a:solidFill>
                <a:ea typeface="Times New Roman" panose="02020603050405020304" pitchFamily="18" charset="0"/>
              </a:rPr>
              <a:t>İşleri</a:t>
            </a:r>
            <a:r>
              <a:rPr lang="en-US" sz="1600" dirty="0">
                <a:solidFill>
                  <a:srgbClr val="000000"/>
                </a:solidFill>
                <a:ea typeface="Times New Roman" panose="02020603050405020304" pitchFamily="18" charset="0"/>
              </a:rPr>
              <a:t>)</a:t>
            </a:r>
            <a:endParaRPr lang="tr-TR" sz="1600" dirty="0">
              <a:solidFill>
                <a:srgbClr val="000000"/>
              </a:solidFill>
              <a:ea typeface="Times New Roman" panose="02020603050405020304" pitchFamily="18" charset="0"/>
            </a:endParaRPr>
          </a:p>
          <a:p>
            <a:pPr algn="just">
              <a:lnSpc>
                <a:spcPct val="150000"/>
              </a:lnSpc>
            </a:pPr>
            <a:r>
              <a:rPr lang="tr-TR" sz="1600" dirty="0">
                <a:solidFill>
                  <a:srgbClr val="000000"/>
                </a:solidFill>
                <a:ea typeface="Times New Roman" panose="02020603050405020304" pitchFamily="18" charset="0"/>
              </a:rPr>
              <a:t>Ebru PEKÇETİN (Öğrenci İşleri)</a:t>
            </a:r>
            <a:endParaRPr lang="tr-TR" sz="1600" b="1" dirty="0">
              <a:solidFill>
                <a:srgbClr val="000000"/>
              </a:solidFill>
              <a:ea typeface="Times New Roman" panose="02020603050405020304" pitchFamily="18" charset="0"/>
            </a:endParaRPr>
          </a:p>
          <a:p>
            <a:pPr algn="just">
              <a:lnSpc>
                <a:spcPct val="150000"/>
              </a:lnSpc>
            </a:pPr>
            <a:r>
              <a:rPr lang="tr-TR" sz="1600" dirty="0">
                <a:solidFill>
                  <a:srgbClr val="000000"/>
                </a:solidFill>
                <a:ea typeface="Times New Roman" panose="02020603050405020304" pitchFamily="18" charset="0"/>
              </a:rPr>
              <a:t>Ecrin EKİCİ </a:t>
            </a:r>
            <a:r>
              <a:rPr lang="en-US" sz="1600" dirty="0">
                <a:solidFill>
                  <a:srgbClr val="000000"/>
                </a:solidFill>
                <a:ea typeface="Times New Roman" panose="02020603050405020304" pitchFamily="18" charset="0"/>
              </a:rPr>
              <a:t>(</a:t>
            </a:r>
            <a:r>
              <a:rPr lang="en-US" sz="1600" dirty="0" err="1">
                <a:solidFill>
                  <a:srgbClr val="000000"/>
                </a:solidFill>
                <a:ea typeface="Times New Roman" panose="02020603050405020304" pitchFamily="18" charset="0"/>
              </a:rPr>
              <a:t>Öğrenci</a:t>
            </a:r>
            <a:r>
              <a:rPr lang="en-US" sz="1600" dirty="0">
                <a:solidFill>
                  <a:srgbClr val="000000"/>
                </a:solidFill>
                <a:ea typeface="Times New Roman" panose="02020603050405020304" pitchFamily="18" charset="0"/>
              </a:rPr>
              <a:t> </a:t>
            </a:r>
            <a:r>
              <a:rPr lang="en-US" sz="1600" dirty="0" err="1">
                <a:solidFill>
                  <a:srgbClr val="000000"/>
                </a:solidFill>
                <a:ea typeface="Times New Roman" panose="02020603050405020304" pitchFamily="18" charset="0"/>
              </a:rPr>
              <a:t>İşleri</a:t>
            </a:r>
            <a:r>
              <a:rPr lang="en-US" sz="1600" dirty="0">
                <a:solidFill>
                  <a:srgbClr val="000000"/>
                </a:solidFill>
                <a:ea typeface="Times New Roman" panose="02020603050405020304" pitchFamily="18" charset="0"/>
              </a:rPr>
              <a:t>)</a:t>
            </a:r>
            <a:endParaRPr lang="tr-TR" sz="1600" b="1" dirty="0">
              <a:solidFill>
                <a:srgbClr val="000000"/>
              </a:solidFill>
              <a:ea typeface="Times New Roman" panose="02020603050405020304" pitchFamily="18" charset="0"/>
            </a:endParaRPr>
          </a:p>
          <a:p>
            <a:pPr algn="just">
              <a:lnSpc>
                <a:spcPct val="150000"/>
              </a:lnSpc>
            </a:pPr>
            <a:r>
              <a:rPr lang="en-US" sz="1600" dirty="0" err="1">
                <a:solidFill>
                  <a:srgbClr val="000000"/>
                </a:solidFill>
                <a:ea typeface="Times New Roman" panose="02020603050405020304" pitchFamily="18" charset="0"/>
              </a:rPr>
              <a:t>Duygu</a:t>
            </a:r>
            <a:r>
              <a:rPr lang="en-US" sz="1600" dirty="0">
                <a:solidFill>
                  <a:srgbClr val="000000"/>
                </a:solidFill>
                <a:ea typeface="Times New Roman" panose="02020603050405020304" pitchFamily="18" charset="0"/>
              </a:rPr>
              <a:t> KARADEMİR ARAS (</a:t>
            </a:r>
            <a:r>
              <a:rPr lang="en-US" sz="1600" dirty="0" err="1">
                <a:solidFill>
                  <a:srgbClr val="000000"/>
                </a:solidFill>
                <a:ea typeface="Times New Roman" panose="02020603050405020304" pitchFamily="18" charset="0"/>
              </a:rPr>
              <a:t>Bölüm</a:t>
            </a:r>
            <a:r>
              <a:rPr lang="en-US" sz="1600" dirty="0">
                <a:solidFill>
                  <a:srgbClr val="000000"/>
                </a:solidFill>
                <a:ea typeface="Times New Roman" panose="02020603050405020304" pitchFamily="18" charset="0"/>
              </a:rPr>
              <a:t> </a:t>
            </a:r>
            <a:r>
              <a:rPr lang="en-US" sz="1600" dirty="0" err="1">
                <a:solidFill>
                  <a:srgbClr val="000000"/>
                </a:solidFill>
                <a:ea typeface="Times New Roman" panose="02020603050405020304" pitchFamily="18" charset="0"/>
              </a:rPr>
              <a:t>Sekreteri</a:t>
            </a:r>
            <a:r>
              <a:rPr lang="en-US" sz="1600" dirty="0">
                <a:solidFill>
                  <a:srgbClr val="000000"/>
                </a:solidFill>
                <a:ea typeface="Times New Roman" panose="02020603050405020304" pitchFamily="18" charset="0"/>
              </a:rPr>
              <a:t>)</a:t>
            </a:r>
            <a:endParaRPr lang="tr-TR" sz="1600" b="1" dirty="0">
              <a:solidFill>
                <a:srgbClr val="000000"/>
              </a:solidFill>
              <a:ea typeface="Times New Roman" panose="02020603050405020304" pitchFamily="18" charset="0"/>
            </a:endParaRPr>
          </a:p>
        </p:txBody>
      </p:sp>
      <p:sp>
        <p:nvSpPr>
          <p:cNvPr id="56" name="Dikdörtgen 55"/>
          <p:cNvSpPr/>
          <p:nvPr/>
        </p:nvSpPr>
        <p:spPr>
          <a:xfrm>
            <a:off x="346988" y="1184081"/>
            <a:ext cx="785793" cy="461665"/>
          </a:xfrm>
          <a:prstGeom prst="rect">
            <a:avLst/>
          </a:prstGeom>
        </p:spPr>
        <p:txBody>
          <a:bodyPr wrap="none">
            <a:spAutoFit/>
          </a:bodyPr>
          <a:lstStyle/>
          <a:p>
            <a:pPr algn="just">
              <a:lnSpc>
                <a:spcPct val="150000"/>
              </a:lnSpc>
            </a:pPr>
            <a:r>
              <a:rPr lang="tr-TR" sz="1600" b="1" dirty="0" smtClean="0">
                <a:solidFill>
                  <a:srgbClr val="000000"/>
                </a:solidFill>
                <a:ea typeface="Times New Roman" panose="02020603050405020304" pitchFamily="18" charset="0"/>
              </a:rPr>
              <a:t>DEKAN</a:t>
            </a:r>
            <a:endParaRPr lang="tr-TR" sz="1600" b="1" dirty="0">
              <a:solidFill>
                <a:srgbClr val="000000"/>
              </a:solidFill>
              <a:ea typeface="Times New Roman" panose="02020603050405020304" pitchFamily="18" charset="0"/>
            </a:endParaRPr>
          </a:p>
        </p:txBody>
      </p:sp>
      <p:sp>
        <p:nvSpPr>
          <p:cNvPr id="57" name="Dikdörtgen 56"/>
          <p:cNvSpPr/>
          <p:nvPr/>
        </p:nvSpPr>
        <p:spPr>
          <a:xfrm>
            <a:off x="345225" y="1989301"/>
            <a:ext cx="2071529" cy="461665"/>
          </a:xfrm>
          <a:prstGeom prst="rect">
            <a:avLst/>
          </a:prstGeom>
        </p:spPr>
        <p:txBody>
          <a:bodyPr wrap="none">
            <a:spAutoFit/>
          </a:bodyPr>
          <a:lstStyle/>
          <a:p>
            <a:pPr algn="just">
              <a:lnSpc>
                <a:spcPct val="150000"/>
              </a:lnSpc>
            </a:pPr>
            <a:r>
              <a:rPr lang="tr-TR" sz="1600" b="1" dirty="0" smtClean="0">
                <a:solidFill>
                  <a:srgbClr val="000000"/>
                </a:solidFill>
                <a:ea typeface="Times New Roman" panose="02020603050405020304" pitchFamily="18" charset="0"/>
              </a:rPr>
              <a:t>DEKAN YARDIMCILARI</a:t>
            </a:r>
            <a:endParaRPr lang="tr-TR" sz="1600" b="1" dirty="0">
              <a:solidFill>
                <a:srgbClr val="000000"/>
              </a:solidFill>
              <a:ea typeface="Times New Roman" panose="02020603050405020304" pitchFamily="18" charset="0"/>
            </a:endParaRPr>
          </a:p>
        </p:txBody>
      </p:sp>
      <p:sp>
        <p:nvSpPr>
          <p:cNvPr id="58" name="Dikdörtgen 57"/>
          <p:cNvSpPr/>
          <p:nvPr/>
        </p:nvSpPr>
        <p:spPr>
          <a:xfrm>
            <a:off x="340128" y="2953250"/>
            <a:ext cx="1971437" cy="461665"/>
          </a:xfrm>
          <a:prstGeom prst="rect">
            <a:avLst/>
          </a:prstGeom>
        </p:spPr>
        <p:txBody>
          <a:bodyPr wrap="none">
            <a:spAutoFit/>
          </a:bodyPr>
          <a:lstStyle/>
          <a:p>
            <a:pPr algn="just">
              <a:lnSpc>
                <a:spcPct val="150000"/>
              </a:lnSpc>
            </a:pPr>
            <a:r>
              <a:rPr lang="tr-TR" sz="1600" b="1" dirty="0" smtClean="0">
                <a:solidFill>
                  <a:srgbClr val="000000"/>
                </a:solidFill>
                <a:ea typeface="Times New Roman" panose="02020603050405020304" pitchFamily="18" charset="0"/>
              </a:rPr>
              <a:t>BÖLÜM BAŞKANLARI</a:t>
            </a:r>
            <a:endParaRPr lang="tr-TR" sz="1600" b="1" dirty="0">
              <a:solidFill>
                <a:srgbClr val="000000"/>
              </a:solidFill>
              <a:ea typeface="Times New Roman" panose="02020603050405020304" pitchFamily="18" charset="0"/>
            </a:endParaRPr>
          </a:p>
        </p:txBody>
      </p:sp>
      <p:sp>
        <p:nvSpPr>
          <p:cNvPr id="60" name="Oval 59"/>
          <p:cNvSpPr/>
          <p:nvPr/>
        </p:nvSpPr>
        <p:spPr>
          <a:xfrm>
            <a:off x="3531032" y="4802733"/>
            <a:ext cx="666507" cy="666506"/>
          </a:xfrm>
          <a:prstGeom prst="ellipse">
            <a:avLst/>
          </a:prstGeom>
          <a:solidFill>
            <a:srgbClr val="759A9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61" name="Straight Connector 78"/>
          <p:cNvCxnSpPr>
            <a:endCxn id="60" idx="2"/>
          </p:cNvCxnSpPr>
          <p:nvPr/>
        </p:nvCxnSpPr>
        <p:spPr>
          <a:xfrm flipV="1">
            <a:off x="2076754" y="5135986"/>
            <a:ext cx="1454278" cy="2014"/>
          </a:xfrm>
          <a:prstGeom prst="line">
            <a:avLst/>
          </a:prstGeom>
          <a:ln w="57150">
            <a:solidFill>
              <a:srgbClr val="759A98"/>
            </a:solidFill>
          </a:ln>
        </p:spPr>
        <p:style>
          <a:lnRef idx="1">
            <a:schemeClr val="accent1"/>
          </a:lnRef>
          <a:fillRef idx="0">
            <a:schemeClr val="accent1"/>
          </a:fillRef>
          <a:effectRef idx="0">
            <a:schemeClr val="accent1"/>
          </a:effectRef>
          <a:fontRef idx="minor">
            <a:schemeClr val="tx1"/>
          </a:fontRef>
        </p:style>
      </p:cxnSp>
      <p:sp>
        <p:nvSpPr>
          <p:cNvPr id="62" name="Dikdörtgen 61"/>
          <p:cNvSpPr/>
          <p:nvPr/>
        </p:nvSpPr>
        <p:spPr>
          <a:xfrm>
            <a:off x="340128" y="4853187"/>
            <a:ext cx="1585306" cy="461665"/>
          </a:xfrm>
          <a:prstGeom prst="rect">
            <a:avLst/>
          </a:prstGeom>
        </p:spPr>
        <p:txBody>
          <a:bodyPr wrap="none">
            <a:spAutoFit/>
          </a:bodyPr>
          <a:lstStyle/>
          <a:p>
            <a:pPr algn="just">
              <a:lnSpc>
                <a:spcPct val="150000"/>
              </a:lnSpc>
            </a:pPr>
            <a:r>
              <a:rPr lang="tr-TR" sz="1600" b="1" dirty="0" smtClean="0">
                <a:solidFill>
                  <a:srgbClr val="000000"/>
                </a:solidFill>
                <a:ea typeface="Times New Roman" panose="02020603050405020304" pitchFamily="18" charset="0"/>
              </a:rPr>
              <a:t>İDARİ PERSONEL</a:t>
            </a:r>
            <a:endParaRPr lang="tr-TR" sz="1600" b="1" dirty="0">
              <a:solidFill>
                <a:srgbClr val="000000"/>
              </a:solidFill>
              <a:ea typeface="Times New Roman" panose="02020603050405020304" pitchFamily="18" charset="0"/>
            </a:endParaRPr>
          </a:p>
        </p:txBody>
      </p:sp>
    </p:spTree>
    <p:extLst>
      <p:ext uri="{BB962C8B-B14F-4D97-AF65-F5344CB8AC3E}">
        <p14:creationId xmlns:p14="http://schemas.microsoft.com/office/powerpoint/2010/main" val="78929673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1000"/>
                                        <p:tgtEl>
                                          <p:spTgt spid="42"/>
                                        </p:tgtEl>
                                      </p:cBhvr>
                                    </p:animEffect>
                                    <p:anim calcmode="lin" valueType="num">
                                      <p:cBhvr>
                                        <p:cTn id="33" dur="1000" fill="hold"/>
                                        <p:tgtEl>
                                          <p:spTgt spid="42"/>
                                        </p:tgtEl>
                                        <p:attrNameLst>
                                          <p:attrName>ppt_x</p:attrName>
                                        </p:attrNameLst>
                                      </p:cBhvr>
                                      <p:tavLst>
                                        <p:tav tm="0">
                                          <p:val>
                                            <p:strVal val="#ppt_x"/>
                                          </p:val>
                                        </p:tav>
                                        <p:tav tm="100000">
                                          <p:val>
                                            <p:strVal val="#ppt_x"/>
                                          </p:val>
                                        </p:tav>
                                      </p:tavLst>
                                    </p:anim>
                                    <p:anim calcmode="lin" valueType="num">
                                      <p:cBhvr>
                                        <p:cTn id="34" dur="1000" fill="hold"/>
                                        <p:tgtEl>
                                          <p:spTgt spid="4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1000"/>
                                        <p:tgtEl>
                                          <p:spTgt spid="56"/>
                                        </p:tgtEl>
                                      </p:cBhvr>
                                    </p:animEffect>
                                    <p:anim calcmode="lin" valueType="num">
                                      <p:cBhvr>
                                        <p:cTn id="58" dur="1000" fill="hold"/>
                                        <p:tgtEl>
                                          <p:spTgt spid="56"/>
                                        </p:tgtEl>
                                        <p:attrNameLst>
                                          <p:attrName>ppt_x</p:attrName>
                                        </p:attrNameLst>
                                      </p:cBhvr>
                                      <p:tavLst>
                                        <p:tav tm="0">
                                          <p:val>
                                            <p:strVal val="#ppt_x"/>
                                          </p:val>
                                        </p:tav>
                                        <p:tav tm="100000">
                                          <p:val>
                                            <p:strVal val="#ppt_x"/>
                                          </p:val>
                                        </p:tav>
                                      </p:tavLst>
                                    </p:anim>
                                    <p:anim calcmode="lin" valueType="num">
                                      <p:cBhvr>
                                        <p:cTn id="59" dur="1000" fill="hold"/>
                                        <p:tgtEl>
                                          <p:spTgt spid="5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1000"/>
                                        <p:tgtEl>
                                          <p:spTgt spid="57"/>
                                        </p:tgtEl>
                                      </p:cBhvr>
                                    </p:animEffect>
                                    <p:anim calcmode="lin" valueType="num">
                                      <p:cBhvr>
                                        <p:cTn id="63" dur="1000" fill="hold"/>
                                        <p:tgtEl>
                                          <p:spTgt spid="57"/>
                                        </p:tgtEl>
                                        <p:attrNameLst>
                                          <p:attrName>ppt_x</p:attrName>
                                        </p:attrNameLst>
                                      </p:cBhvr>
                                      <p:tavLst>
                                        <p:tav tm="0">
                                          <p:val>
                                            <p:strVal val="#ppt_x"/>
                                          </p:val>
                                        </p:tav>
                                        <p:tav tm="100000">
                                          <p:val>
                                            <p:strVal val="#ppt_x"/>
                                          </p:val>
                                        </p:tav>
                                      </p:tavLst>
                                    </p:anim>
                                    <p:anim calcmode="lin" valueType="num">
                                      <p:cBhvr>
                                        <p:cTn id="64" dur="1000" fill="hold"/>
                                        <p:tgtEl>
                                          <p:spTgt spid="5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1000"/>
                                        <p:tgtEl>
                                          <p:spTgt spid="58"/>
                                        </p:tgtEl>
                                      </p:cBhvr>
                                    </p:animEffect>
                                    <p:anim calcmode="lin" valueType="num">
                                      <p:cBhvr>
                                        <p:cTn id="68" dur="1000" fill="hold"/>
                                        <p:tgtEl>
                                          <p:spTgt spid="58"/>
                                        </p:tgtEl>
                                        <p:attrNameLst>
                                          <p:attrName>ppt_x</p:attrName>
                                        </p:attrNameLst>
                                      </p:cBhvr>
                                      <p:tavLst>
                                        <p:tav tm="0">
                                          <p:val>
                                            <p:strVal val="#ppt_x"/>
                                          </p:val>
                                        </p:tav>
                                        <p:tav tm="100000">
                                          <p:val>
                                            <p:strVal val="#ppt_x"/>
                                          </p:val>
                                        </p:tav>
                                      </p:tavLst>
                                    </p:anim>
                                    <p:anim calcmode="lin" valueType="num">
                                      <p:cBhvr>
                                        <p:cTn id="69" dur="1000" fill="hold"/>
                                        <p:tgtEl>
                                          <p:spTgt spid="5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fade">
                                      <p:cBhvr>
                                        <p:cTn id="72" dur="1000"/>
                                        <p:tgtEl>
                                          <p:spTgt spid="60"/>
                                        </p:tgtEl>
                                      </p:cBhvr>
                                    </p:animEffect>
                                    <p:anim calcmode="lin" valueType="num">
                                      <p:cBhvr>
                                        <p:cTn id="73" dur="1000" fill="hold"/>
                                        <p:tgtEl>
                                          <p:spTgt spid="60"/>
                                        </p:tgtEl>
                                        <p:attrNameLst>
                                          <p:attrName>ppt_x</p:attrName>
                                        </p:attrNameLst>
                                      </p:cBhvr>
                                      <p:tavLst>
                                        <p:tav tm="0">
                                          <p:val>
                                            <p:strVal val="#ppt_x"/>
                                          </p:val>
                                        </p:tav>
                                        <p:tav tm="100000">
                                          <p:val>
                                            <p:strVal val="#ppt_x"/>
                                          </p:val>
                                        </p:tav>
                                      </p:tavLst>
                                    </p:anim>
                                    <p:anim calcmode="lin" valueType="num">
                                      <p:cBhvr>
                                        <p:cTn id="74" dur="1000" fill="hold"/>
                                        <p:tgtEl>
                                          <p:spTgt spid="6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1000"/>
                                        <p:tgtEl>
                                          <p:spTgt spid="61"/>
                                        </p:tgtEl>
                                      </p:cBhvr>
                                    </p:animEffect>
                                    <p:anim calcmode="lin" valueType="num">
                                      <p:cBhvr>
                                        <p:cTn id="78" dur="1000" fill="hold"/>
                                        <p:tgtEl>
                                          <p:spTgt spid="61"/>
                                        </p:tgtEl>
                                        <p:attrNameLst>
                                          <p:attrName>ppt_x</p:attrName>
                                        </p:attrNameLst>
                                      </p:cBhvr>
                                      <p:tavLst>
                                        <p:tav tm="0">
                                          <p:val>
                                            <p:strVal val="#ppt_x"/>
                                          </p:val>
                                        </p:tav>
                                        <p:tav tm="100000">
                                          <p:val>
                                            <p:strVal val="#ppt_x"/>
                                          </p:val>
                                        </p:tav>
                                      </p:tavLst>
                                    </p:anim>
                                    <p:anim calcmode="lin" valueType="num">
                                      <p:cBhvr>
                                        <p:cTn id="79" dur="1000" fill="hold"/>
                                        <p:tgtEl>
                                          <p:spTgt spid="6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fade">
                                      <p:cBhvr>
                                        <p:cTn id="82" dur="1000"/>
                                        <p:tgtEl>
                                          <p:spTgt spid="62"/>
                                        </p:tgtEl>
                                      </p:cBhvr>
                                    </p:animEffect>
                                    <p:anim calcmode="lin" valueType="num">
                                      <p:cBhvr>
                                        <p:cTn id="83" dur="1000" fill="hold"/>
                                        <p:tgtEl>
                                          <p:spTgt spid="62"/>
                                        </p:tgtEl>
                                        <p:attrNameLst>
                                          <p:attrName>ppt_x</p:attrName>
                                        </p:attrNameLst>
                                      </p:cBhvr>
                                      <p:tavLst>
                                        <p:tav tm="0">
                                          <p:val>
                                            <p:strVal val="#ppt_x"/>
                                          </p:val>
                                        </p:tav>
                                        <p:tav tm="100000">
                                          <p:val>
                                            <p:strVal val="#ppt_x"/>
                                          </p:val>
                                        </p:tav>
                                      </p:tavLst>
                                    </p:anim>
                                    <p:anim calcmode="lin" valueType="num">
                                      <p:cBhvr>
                                        <p:cTn id="8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 grpId="0" animBg="1"/>
      <p:bldP spid="41" grpId="0" animBg="1"/>
      <p:bldP spid="3" grpId="0"/>
      <p:bldP spid="4" grpId="0"/>
      <p:bldP spid="5" grpId="0"/>
      <p:bldP spid="6" grpId="0"/>
      <p:bldP spid="56" grpId="0"/>
      <p:bldP spid="57" grpId="0"/>
      <p:bldP spid="58" grpId="0"/>
      <p:bldP spid="60" grpId="0" animBg="1"/>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35" name="Freeform 359">
            <a:extLst>
              <a:ext uri="{FF2B5EF4-FFF2-40B4-BE49-F238E27FC236}">
                <a16:creationId xmlns:a16="http://schemas.microsoft.com/office/drawing/2014/main" id="{A6148083-41EB-622A-6761-F390100665E1}"/>
              </a:ext>
            </a:extLst>
          </p:cNvPr>
          <p:cNvSpPr>
            <a:spLocks/>
          </p:cNvSpPr>
          <p:nvPr/>
        </p:nvSpPr>
        <p:spPr bwMode="auto">
          <a:xfrm rot="5400000">
            <a:off x="1074544" y="1118628"/>
            <a:ext cx="484929" cy="2634016"/>
          </a:xfrm>
          <a:custGeom>
            <a:avLst/>
            <a:gdLst>
              <a:gd name="T0" fmla="*/ 179 w 359"/>
              <a:gd name="T1" fmla="*/ 0 h 931"/>
              <a:gd name="T2" fmla="*/ 359 w 359"/>
              <a:gd name="T3" fmla="*/ 102 h 931"/>
              <a:gd name="T4" fmla="*/ 359 w 359"/>
              <a:gd name="T5" fmla="*/ 931 h 931"/>
              <a:gd name="T6" fmla="*/ 0 w 359"/>
              <a:gd name="T7" fmla="*/ 931 h 931"/>
              <a:gd name="T8" fmla="*/ 0 w 359"/>
              <a:gd name="T9" fmla="*/ 102 h 931"/>
              <a:gd name="T10" fmla="*/ 179 w 359"/>
              <a:gd name="T11" fmla="*/ 0 h 931"/>
            </a:gdLst>
            <a:ahLst/>
            <a:cxnLst>
              <a:cxn ang="0">
                <a:pos x="T0" y="T1"/>
              </a:cxn>
              <a:cxn ang="0">
                <a:pos x="T2" y="T3"/>
              </a:cxn>
              <a:cxn ang="0">
                <a:pos x="T4" y="T5"/>
              </a:cxn>
              <a:cxn ang="0">
                <a:pos x="T6" y="T7"/>
              </a:cxn>
              <a:cxn ang="0">
                <a:pos x="T8" y="T9"/>
              </a:cxn>
              <a:cxn ang="0">
                <a:pos x="T10" y="T11"/>
              </a:cxn>
            </a:cxnLst>
            <a:rect l="0" t="0" r="r" b="b"/>
            <a:pathLst>
              <a:path w="359" h="931">
                <a:moveTo>
                  <a:pt x="179" y="0"/>
                </a:moveTo>
                <a:lnTo>
                  <a:pt x="359" y="102"/>
                </a:lnTo>
                <a:lnTo>
                  <a:pt x="359" y="931"/>
                </a:lnTo>
                <a:lnTo>
                  <a:pt x="0" y="931"/>
                </a:lnTo>
                <a:lnTo>
                  <a:pt x="0" y="102"/>
                </a:lnTo>
                <a:lnTo>
                  <a:pt x="17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59">
            <a:extLst>
              <a:ext uri="{FF2B5EF4-FFF2-40B4-BE49-F238E27FC236}">
                <a16:creationId xmlns:a16="http://schemas.microsoft.com/office/drawing/2014/main" id="{3B0F609B-13EF-3443-AD38-6D37C9A73B76}"/>
              </a:ext>
            </a:extLst>
          </p:cNvPr>
          <p:cNvSpPr>
            <a:spLocks/>
          </p:cNvSpPr>
          <p:nvPr/>
        </p:nvSpPr>
        <p:spPr bwMode="auto">
          <a:xfrm rot="5400000">
            <a:off x="1074545" y="1740154"/>
            <a:ext cx="484929" cy="2634016"/>
          </a:xfrm>
          <a:custGeom>
            <a:avLst/>
            <a:gdLst>
              <a:gd name="T0" fmla="*/ 179 w 359"/>
              <a:gd name="T1" fmla="*/ 0 h 931"/>
              <a:gd name="T2" fmla="*/ 359 w 359"/>
              <a:gd name="T3" fmla="*/ 102 h 931"/>
              <a:gd name="T4" fmla="*/ 359 w 359"/>
              <a:gd name="T5" fmla="*/ 931 h 931"/>
              <a:gd name="T6" fmla="*/ 0 w 359"/>
              <a:gd name="T7" fmla="*/ 931 h 931"/>
              <a:gd name="T8" fmla="*/ 0 w 359"/>
              <a:gd name="T9" fmla="*/ 102 h 931"/>
              <a:gd name="T10" fmla="*/ 179 w 359"/>
              <a:gd name="T11" fmla="*/ 0 h 931"/>
            </a:gdLst>
            <a:ahLst/>
            <a:cxnLst>
              <a:cxn ang="0">
                <a:pos x="T0" y="T1"/>
              </a:cxn>
              <a:cxn ang="0">
                <a:pos x="T2" y="T3"/>
              </a:cxn>
              <a:cxn ang="0">
                <a:pos x="T4" y="T5"/>
              </a:cxn>
              <a:cxn ang="0">
                <a:pos x="T6" y="T7"/>
              </a:cxn>
              <a:cxn ang="0">
                <a:pos x="T8" y="T9"/>
              </a:cxn>
              <a:cxn ang="0">
                <a:pos x="T10" y="T11"/>
              </a:cxn>
            </a:cxnLst>
            <a:rect l="0" t="0" r="r" b="b"/>
            <a:pathLst>
              <a:path w="359" h="931">
                <a:moveTo>
                  <a:pt x="179" y="0"/>
                </a:moveTo>
                <a:lnTo>
                  <a:pt x="359" y="102"/>
                </a:lnTo>
                <a:lnTo>
                  <a:pt x="359" y="931"/>
                </a:lnTo>
                <a:lnTo>
                  <a:pt x="0" y="931"/>
                </a:lnTo>
                <a:lnTo>
                  <a:pt x="0" y="102"/>
                </a:lnTo>
                <a:lnTo>
                  <a:pt x="179" y="0"/>
                </a:lnTo>
                <a:close/>
              </a:path>
            </a:pathLst>
          </a:custGeom>
          <a:solidFill>
            <a:srgbClr val="B2D06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a:p>
        </p:txBody>
      </p:sp>
      <p:sp>
        <p:nvSpPr>
          <p:cNvPr id="40" name="Freeform 359">
            <a:extLst>
              <a:ext uri="{FF2B5EF4-FFF2-40B4-BE49-F238E27FC236}">
                <a16:creationId xmlns:a16="http://schemas.microsoft.com/office/drawing/2014/main" id="{54DF6CA2-56AC-EF5C-988F-44E454C4E5E3}"/>
              </a:ext>
            </a:extLst>
          </p:cNvPr>
          <p:cNvSpPr>
            <a:spLocks/>
          </p:cNvSpPr>
          <p:nvPr/>
        </p:nvSpPr>
        <p:spPr bwMode="auto">
          <a:xfrm rot="5400000">
            <a:off x="1074543" y="2367282"/>
            <a:ext cx="484929" cy="2634016"/>
          </a:xfrm>
          <a:custGeom>
            <a:avLst/>
            <a:gdLst>
              <a:gd name="T0" fmla="*/ 179 w 359"/>
              <a:gd name="T1" fmla="*/ 0 h 931"/>
              <a:gd name="T2" fmla="*/ 359 w 359"/>
              <a:gd name="T3" fmla="*/ 102 h 931"/>
              <a:gd name="T4" fmla="*/ 359 w 359"/>
              <a:gd name="T5" fmla="*/ 931 h 931"/>
              <a:gd name="T6" fmla="*/ 0 w 359"/>
              <a:gd name="T7" fmla="*/ 931 h 931"/>
              <a:gd name="T8" fmla="*/ 0 w 359"/>
              <a:gd name="T9" fmla="*/ 102 h 931"/>
              <a:gd name="T10" fmla="*/ 179 w 359"/>
              <a:gd name="T11" fmla="*/ 0 h 931"/>
            </a:gdLst>
            <a:ahLst/>
            <a:cxnLst>
              <a:cxn ang="0">
                <a:pos x="T0" y="T1"/>
              </a:cxn>
              <a:cxn ang="0">
                <a:pos x="T2" y="T3"/>
              </a:cxn>
              <a:cxn ang="0">
                <a:pos x="T4" y="T5"/>
              </a:cxn>
              <a:cxn ang="0">
                <a:pos x="T6" y="T7"/>
              </a:cxn>
              <a:cxn ang="0">
                <a:pos x="T8" y="T9"/>
              </a:cxn>
              <a:cxn ang="0">
                <a:pos x="T10" y="T11"/>
              </a:cxn>
            </a:cxnLst>
            <a:rect l="0" t="0" r="r" b="b"/>
            <a:pathLst>
              <a:path w="359" h="931">
                <a:moveTo>
                  <a:pt x="179" y="0"/>
                </a:moveTo>
                <a:lnTo>
                  <a:pt x="359" y="102"/>
                </a:lnTo>
                <a:lnTo>
                  <a:pt x="359" y="931"/>
                </a:lnTo>
                <a:lnTo>
                  <a:pt x="0" y="931"/>
                </a:lnTo>
                <a:lnTo>
                  <a:pt x="0" y="102"/>
                </a:lnTo>
                <a:lnTo>
                  <a:pt x="179" y="0"/>
                </a:lnTo>
                <a:close/>
              </a:path>
            </a:pathLst>
          </a:custGeom>
          <a:solidFill>
            <a:srgbClr val="92D0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a:p>
        </p:txBody>
      </p:sp>
      <p:sp>
        <p:nvSpPr>
          <p:cNvPr id="41" name="Freeform 359">
            <a:extLst>
              <a:ext uri="{FF2B5EF4-FFF2-40B4-BE49-F238E27FC236}">
                <a16:creationId xmlns:a16="http://schemas.microsoft.com/office/drawing/2014/main" id="{0AA58779-308D-A791-BE6C-6E8985A12C21}"/>
              </a:ext>
            </a:extLst>
          </p:cNvPr>
          <p:cNvSpPr>
            <a:spLocks/>
          </p:cNvSpPr>
          <p:nvPr/>
        </p:nvSpPr>
        <p:spPr bwMode="auto">
          <a:xfrm rot="5400000">
            <a:off x="1074543" y="3003548"/>
            <a:ext cx="484929" cy="2634016"/>
          </a:xfrm>
          <a:custGeom>
            <a:avLst/>
            <a:gdLst>
              <a:gd name="T0" fmla="*/ 179 w 359"/>
              <a:gd name="T1" fmla="*/ 0 h 931"/>
              <a:gd name="T2" fmla="*/ 359 w 359"/>
              <a:gd name="T3" fmla="*/ 102 h 931"/>
              <a:gd name="T4" fmla="*/ 359 w 359"/>
              <a:gd name="T5" fmla="*/ 931 h 931"/>
              <a:gd name="T6" fmla="*/ 0 w 359"/>
              <a:gd name="T7" fmla="*/ 931 h 931"/>
              <a:gd name="T8" fmla="*/ 0 w 359"/>
              <a:gd name="T9" fmla="*/ 102 h 931"/>
              <a:gd name="T10" fmla="*/ 179 w 359"/>
              <a:gd name="T11" fmla="*/ 0 h 931"/>
            </a:gdLst>
            <a:ahLst/>
            <a:cxnLst>
              <a:cxn ang="0">
                <a:pos x="T0" y="T1"/>
              </a:cxn>
              <a:cxn ang="0">
                <a:pos x="T2" y="T3"/>
              </a:cxn>
              <a:cxn ang="0">
                <a:pos x="T4" y="T5"/>
              </a:cxn>
              <a:cxn ang="0">
                <a:pos x="T6" y="T7"/>
              </a:cxn>
              <a:cxn ang="0">
                <a:pos x="T8" y="T9"/>
              </a:cxn>
              <a:cxn ang="0">
                <a:pos x="T10" y="T11"/>
              </a:cxn>
            </a:cxnLst>
            <a:rect l="0" t="0" r="r" b="b"/>
            <a:pathLst>
              <a:path w="359" h="931">
                <a:moveTo>
                  <a:pt x="179" y="0"/>
                </a:moveTo>
                <a:lnTo>
                  <a:pt x="359" y="102"/>
                </a:lnTo>
                <a:lnTo>
                  <a:pt x="359" y="931"/>
                </a:lnTo>
                <a:lnTo>
                  <a:pt x="0" y="931"/>
                </a:lnTo>
                <a:lnTo>
                  <a:pt x="0" y="102"/>
                </a:lnTo>
                <a:lnTo>
                  <a:pt x="179" y="0"/>
                </a:lnTo>
                <a:close/>
              </a:path>
            </a:pathLst>
          </a:custGeom>
          <a:solidFill>
            <a:srgbClr val="90C09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a:p>
        </p:txBody>
      </p:sp>
      <p:sp>
        <p:nvSpPr>
          <p:cNvPr id="42" name="Freeform 359">
            <a:extLst>
              <a:ext uri="{FF2B5EF4-FFF2-40B4-BE49-F238E27FC236}">
                <a16:creationId xmlns:a16="http://schemas.microsoft.com/office/drawing/2014/main" id="{C1E7B8BC-F48E-8638-6CDD-2B7158ED083A}"/>
              </a:ext>
            </a:extLst>
          </p:cNvPr>
          <p:cNvSpPr>
            <a:spLocks/>
          </p:cNvSpPr>
          <p:nvPr/>
        </p:nvSpPr>
        <p:spPr bwMode="auto">
          <a:xfrm rot="5400000">
            <a:off x="1074543" y="3630281"/>
            <a:ext cx="484929" cy="2634016"/>
          </a:xfrm>
          <a:custGeom>
            <a:avLst/>
            <a:gdLst>
              <a:gd name="T0" fmla="*/ 179 w 359"/>
              <a:gd name="T1" fmla="*/ 0 h 931"/>
              <a:gd name="T2" fmla="*/ 359 w 359"/>
              <a:gd name="T3" fmla="*/ 102 h 931"/>
              <a:gd name="T4" fmla="*/ 359 w 359"/>
              <a:gd name="T5" fmla="*/ 931 h 931"/>
              <a:gd name="T6" fmla="*/ 0 w 359"/>
              <a:gd name="T7" fmla="*/ 931 h 931"/>
              <a:gd name="T8" fmla="*/ 0 w 359"/>
              <a:gd name="T9" fmla="*/ 102 h 931"/>
              <a:gd name="T10" fmla="*/ 179 w 359"/>
              <a:gd name="T11" fmla="*/ 0 h 931"/>
            </a:gdLst>
            <a:ahLst/>
            <a:cxnLst>
              <a:cxn ang="0">
                <a:pos x="T0" y="T1"/>
              </a:cxn>
              <a:cxn ang="0">
                <a:pos x="T2" y="T3"/>
              </a:cxn>
              <a:cxn ang="0">
                <a:pos x="T4" y="T5"/>
              </a:cxn>
              <a:cxn ang="0">
                <a:pos x="T6" y="T7"/>
              </a:cxn>
              <a:cxn ang="0">
                <a:pos x="T8" y="T9"/>
              </a:cxn>
              <a:cxn ang="0">
                <a:pos x="T10" y="T11"/>
              </a:cxn>
            </a:cxnLst>
            <a:rect l="0" t="0" r="r" b="b"/>
            <a:pathLst>
              <a:path w="359" h="931">
                <a:moveTo>
                  <a:pt x="179" y="0"/>
                </a:moveTo>
                <a:lnTo>
                  <a:pt x="359" y="102"/>
                </a:lnTo>
                <a:lnTo>
                  <a:pt x="359" y="931"/>
                </a:lnTo>
                <a:lnTo>
                  <a:pt x="0" y="931"/>
                </a:lnTo>
                <a:lnTo>
                  <a:pt x="0" y="102"/>
                </a:lnTo>
                <a:lnTo>
                  <a:pt x="179" y="0"/>
                </a:lnTo>
                <a:close/>
              </a:path>
            </a:pathLst>
          </a:custGeom>
          <a:solidFill>
            <a:srgbClr val="81B68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dirty="0"/>
          </a:p>
        </p:txBody>
      </p:sp>
      <p:sp>
        <p:nvSpPr>
          <p:cNvPr id="2" name="Freeform 359">
            <a:extLst>
              <a:ext uri="{FF2B5EF4-FFF2-40B4-BE49-F238E27FC236}">
                <a16:creationId xmlns:a16="http://schemas.microsoft.com/office/drawing/2014/main" id="{785B7BE7-D616-4A68-6E31-5AFE15215E04}"/>
              </a:ext>
            </a:extLst>
          </p:cNvPr>
          <p:cNvSpPr>
            <a:spLocks/>
          </p:cNvSpPr>
          <p:nvPr/>
        </p:nvSpPr>
        <p:spPr bwMode="auto">
          <a:xfrm rot="5400000">
            <a:off x="1074543" y="4225762"/>
            <a:ext cx="484929" cy="2634016"/>
          </a:xfrm>
          <a:custGeom>
            <a:avLst/>
            <a:gdLst>
              <a:gd name="T0" fmla="*/ 179 w 359"/>
              <a:gd name="T1" fmla="*/ 0 h 931"/>
              <a:gd name="T2" fmla="*/ 359 w 359"/>
              <a:gd name="T3" fmla="*/ 102 h 931"/>
              <a:gd name="T4" fmla="*/ 359 w 359"/>
              <a:gd name="T5" fmla="*/ 931 h 931"/>
              <a:gd name="T6" fmla="*/ 0 w 359"/>
              <a:gd name="T7" fmla="*/ 931 h 931"/>
              <a:gd name="T8" fmla="*/ 0 w 359"/>
              <a:gd name="T9" fmla="*/ 102 h 931"/>
              <a:gd name="T10" fmla="*/ 179 w 359"/>
              <a:gd name="T11" fmla="*/ 0 h 931"/>
            </a:gdLst>
            <a:ahLst/>
            <a:cxnLst>
              <a:cxn ang="0">
                <a:pos x="T0" y="T1"/>
              </a:cxn>
              <a:cxn ang="0">
                <a:pos x="T2" y="T3"/>
              </a:cxn>
              <a:cxn ang="0">
                <a:pos x="T4" y="T5"/>
              </a:cxn>
              <a:cxn ang="0">
                <a:pos x="T6" y="T7"/>
              </a:cxn>
              <a:cxn ang="0">
                <a:pos x="T8" y="T9"/>
              </a:cxn>
              <a:cxn ang="0">
                <a:pos x="T10" y="T11"/>
              </a:cxn>
            </a:cxnLst>
            <a:rect l="0" t="0" r="r" b="b"/>
            <a:pathLst>
              <a:path w="359" h="931">
                <a:moveTo>
                  <a:pt x="179" y="0"/>
                </a:moveTo>
                <a:lnTo>
                  <a:pt x="359" y="102"/>
                </a:lnTo>
                <a:lnTo>
                  <a:pt x="359" y="931"/>
                </a:lnTo>
                <a:lnTo>
                  <a:pt x="0" y="931"/>
                </a:lnTo>
                <a:lnTo>
                  <a:pt x="0" y="102"/>
                </a:lnTo>
                <a:lnTo>
                  <a:pt x="179" y="0"/>
                </a:lnTo>
                <a:close/>
              </a:path>
            </a:pathLst>
          </a:custGeom>
          <a:solidFill>
            <a:srgbClr val="759A9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1" dirty="0"/>
          </a:p>
        </p:txBody>
      </p:sp>
      <p:sp>
        <p:nvSpPr>
          <p:cNvPr id="13" name="Rectangle 6">
            <a:extLst>
              <a:ext uri="{FF2B5EF4-FFF2-40B4-BE49-F238E27FC236}">
                <a16:creationId xmlns:a16="http://schemas.microsoft.com/office/drawing/2014/main" id="{09BAD255-FE0F-A25C-CFE0-1973044CD49E}"/>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3" name="İçerik Yer Tutucusu 2">
            <a:extLst>
              <a:ext uri="{FF2B5EF4-FFF2-40B4-BE49-F238E27FC236}">
                <a16:creationId xmlns:a16="http://schemas.microsoft.com/office/drawing/2014/main" id="{D180157D-4616-1C24-9BD1-F5A642E97F83}"/>
              </a:ext>
            </a:extLst>
          </p:cNvPr>
          <p:cNvSpPr txBox="1">
            <a:spLocks/>
          </p:cNvSpPr>
          <p:nvPr/>
        </p:nvSpPr>
        <p:spPr>
          <a:xfrm>
            <a:off x="334010" y="1167099"/>
            <a:ext cx="11523970" cy="9155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tr-TR" sz="1800" b="1" dirty="0"/>
              <a:t>Fakültemiz İdari Kadro Dağılımı</a:t>
            </a:r>
          </a:p>
          <a:p>
            <a:pPr marL="0" indent="0" algn="just">
              <a:buNone/>
            </a:pPr>
            <a:r>
              <a:rPr lang="tr-TR" sz="1800" dirty="0"/>
              <a:t>Fakültemiz bünyesinde idari kadroda </a:t>
            </a:r>
            <a:r>
              <a:rPr lang="tr-TR" sz="1800" dirty="0" smtClean="0"/>
              <a:t>6 </a:t>
            </a:r>
            <a:r>
              <a:rPr lang="tr-TR" sz="1800" dirty="0"/>
              <a:t>idari personel ve 2 </a:t>
            </a:r>
            <a:r>
              <a:rPr lang="tr-TR" sz="1800" dirty="0" smtClean="0"/>
              <a:t>hizmet/temizlik </a:t>
            </a:r>
            <a:r>
              <a:rPr lang="tr-TR" sz="1800" dirty="0"/>
              <a:t>personeli bulunmaktadır</a:t>
            </a:r>
            <a:r>
              <a:rPr lang="tr-TR" sz="1800" dirty="0" smtClean="0"/>
              <a:t>.</a:t>
            </a:r>
            <a:endParaRPr lang="tr-TR" sz="1800" b="1" dirty="0" smtClean="0"/>
          </a:p>
        </p:txBody>
      </p:sp>
      <p:sp>
        <p:nvSpPr>
          <p:cNvPr id="43" name="TextBox 126">
            <a:extLst>
              <a:ext uri="{FF2B5EF4-FFF2-40B4-BE49-F238E27FC236}">
                <a16:creationId xmlns:a16="http://schemas.microsoft.com/office/drawing/2014/main" id="{2DBAEA99-86CD-D9FC-B78E-503C196AA3A0}"/>
              </a:ext>
            </a:extLst>
          </p:cNvPr>
          <p:cNvSpPr txBox="1"/>
          <p:nvPr/>
        </p:nvSpPr>
        <p:spPr>
          <a:xfrm>
            <a:off x="1600216" y="2232863"/>
            <a:ext cx="314509" cy="400110"/>
          </a:xfrm>
          <a:prstGeom prst="rect">
            <a:avLst/>
          </a:prstGeom>
          <a:noFill/>
        </p:spPr>
        <p:txBody>
          <a:bodyPr wrap="none" rtlCol="0">
            <a:spAutoFit/>
          </a:bodyPr>
          <a:lstStyle/>
          <a:p>
            <a:pPr algn="ctr"/>
            <a:r>
              <a:rPr lang="tr-TR" sz="2000" b="1" dirty="0">
                <a:ea typeface="Adobe Fan Heiti Std B" panose="020B0700000000000000" pitchFamily="34" charset="-128"/>
              </a:rPr>
              <a:t>1</a:t>
            </a:r>
            <a:endParaRPr lang="en-US" sz="2000" b="1" dirty="0">
              <a:ea typeface="Adobe Fan Heiti Std B" panose="020B0700000000000000" pitchFamily="34" charset="-128"/>
            </a:endParaRPr>
          </a:p>
        </p:txBody>
      </p:sp>
      <p:sp>
        <p:nvSpPr>
          <p:cNvPr id="45" name="TextBox 126">
            <a:extLst>
              <a:ext uri="{FF2B5EF4-FFF2-40B4-BE49-F238E27FC236}">
                <a16:creationId xmlns:a16="http://schemas.microsoft.com/office/drawing/2014/main" id="{2C73B0FE-3374-85D3-BBCA-FBE7C848F602}"/>
              </a:ext>
            </a:extLst>
          </p:cNvPr>
          <p:cNvSpPr txBox="1"/>
          <p:nvPr/>
        </p:nvSpPr>
        <p:spPr>
          <a:xfrm>
            <a:off x="1600216" y="2853662"/>
            <a:ext cx="314510" cy="400110"/>
          </a:xfrm>
          <a:prstGeom prst="rect">
            <a:avLst/>
          </a:prstGeom>
          <a:noFill/>
        </p:spPr>
        <p:txBody>
          <a:bodyPr wrap="none" rtlCol="0">
            <a:spAutoFit/>
          </a:bodyPr>
          <a:lstStyle/>
          <a:p>
            <a:pPr algn="ctr"/>
            <a:r>
              <a:rPr lang="tr-TR" sz="2000" b="1" dirty="0">
                <a:ea typeface="Adobe Fan Heiti Std B" panose="020B0700000000000000" pitchFamily="34" charset="-128"/>
              </a:rPr>
              <a:t>1</a:t>
            </a:r>
            <a:endParaRPr lang="en-US" sz="2000" b="1" dirty="0">
              <a:ea typeface="Adobe Fan Heiti Std B" panose="020B0700000000000000" pitchFamily="34" charset="-128"/>
            </a:endParaRPr>
          </a:p>
        </p:txBody>
      </p:sp>
      <p:sp>
        <p:nvSpPr>
          <p:cNvPr id="46" name="TextBox 126">
            <a:extLst>
              <a:ext uri="{FF2B5EF4-FFF2-40B4-BE49-F238E27FC236}">
                <a16:creationId xmlns:a16="http://schemas.microsoft.com/office/drawing/2014/main" id="{9B8A0BAB-4BA8-8C9A-A62B-629DD926A94D}"/>
              </a:ext>
            </a:extLst>
          </p:cNvPr>
          <p:cNvSpPr txBox="1"/>
          <p:nvPr/>
        </p:nvSpPr>
        <p:spPr>
          <a:xfrm>
            <a:off x="1600213" y="3480298"/>
            <a:ext cx="314509" cy="400110"/>
          </a:xfrm>
          <a:prstGeom prst="rect">
            <a:avLst/>
          </a:prstGeom>
          <a:noFill/>
        </p:spPr>
        <p:txBody>
          <a:bodyPr wrap="none" rtlCol="0">
            <a:spAutoFit/>
          </a:bodyPr>
          <a:lstStyle/>
          <a:p>
            <a:pPr algn="ctr"/>
            <a:r>
              <a:rPr lang="tr-TR" sz="2000" b="1" dirty="0">
                <a:ea typeface="Adobe Fan Heiti Std B" panose="020B0700000000000000" pitchFamily="34" charset="-128"/>
              </a:rPr>
              <a:t>2</a:t>
            </a:r>
            <a:endParaRPr lang="en-US" sz="2000" b="1" dirty="0">
              <a:ea typeface="Adobe Fan Heiti Std B" panose="020B0700000000000000" pitchFamily="34" charset="-128"/>
            </a:endParaRPr>
          </a:p>
        </p:txBody>
      </p:sp>
      <p:sp>
        <p:nvSpPr>
          <p:cNvPr id="47" name="TextBox 126">
            <a:extLst>
              <a:ext uri="{FF2B5EF4-FFF2-40B4-BE49-F238E27FC236}">
                <a16:creationId xmlns:a16="http://schemas.microsoft.com/office/drawing/2014/main" id="{51F9443F-6D64-6C09-70DF-57039EDC75EC}"/>
              </a:ext>
            </a:extLst>
          </p:cNvPr>
          <p:cNvSpPr txBox="1"/>
          <p:nvPr/>
        </p:nvSpPr>
        <p:spPr>
          <a:xfrm>
            <a:off x="1600215" y="4102956"/>
            <a:ext cx="314509" cy="400110"/>
          </a:xfrm>
          <a:prstGeom prst="rect">
            <a:avLst/>
          </a:prstGeom>
          <a:noFill/>
        </p:spPr>
        <p:txBody>
          <a:bodyPr wrap="none" rtlCol="0">
            <a:spAutoFit/>
          </a:bodyPr>
          <a:lstStyle/>
          <a:p>
            <a:pPr algn="ctr"/>
            <a:r>
              <a:rPr lang="tr-TR" sz="2000" b="1" dirty="0">
                <a:ea typeface="Adobe Fan Heiti Std B" panose="020B0700000000000000" pitchFamily="34" charset="-128"/>
              </a:rPr>
              <a:t>1</a:t>
            </a:r>
            <a:endParaRPr lang="en-US" sz="2000" b="1" dirty="0">
              <a:ea typeface="Adobe Fan Heiti Std B" panose="020B0700000000000000" pitchFamily="34" charset="-128"/>
            </a:endParaRPr>
          </a:p>
        </p:txBody>
      </p:sp>
      <p:sp>
        <p:nvSpPr>
          <p:cNvPr id="48" name="TextBox 126">
            <a:extLst>
              <a:ext uri="{FF2B5EF4-FFF2-40B4-BE49-F238E27FC236}">
                <a16:creationId xmlns:a16="http://schemas.microsoft.com/office/drawing/2014/main" id="{0E5C14ED-A9DF-10D6-5C72-BE9C58FF2BD2}"/>
              </a:ext>
            </a:extLst>
          </p:cNvPr>
          <p:cNvSpPr txBox="1"/>
          <p:nvPr/>
        </p:nvSpPr>
        <p:spPr>
          <a:xfrm>
            <a:off x="1600215" y="4755917"/>
            <a:ext cx="314509" cy="400110"/>
          </a:xfrm>
          <a:prstGeom prst="rect">
            <a:avLst/>
          </a:prstGeom>
          <a:noFill/>
        </p:spPr>
        <p:txBody>
          <a:bodyPr wrap="none" rtlCol="0">
            <a:spAutoFit/>
          </a:bodyPr>
          <a:lstStyle/>
          <a:p>
            <a:pPr algn="ctr"/>
            <a:r>
              <a:rPr lang="tr-TR" sz="2000" b="1" dirty="0">
                <a:ea typeface="Adobe Fan Heiti Std B" panose="020B0700000000000000" pitchFamily="34" charset="-128"/>
              </a:rPr>
              <a:t>1</a:t>
            </a:r>
            <a:endParaRPr lang="en-US" sz="2000" b="1" dirty="0">
              <a:ea typeface="Adobe Fan Heiti Std B" panose="020B0700000000000000" pitchFamily="34" charset="-128"/>
            </a:endParaRPr>
          </a:p>
        </p:txBody>
      </p:sp>
      <p:sp>
        <p:nvSpPr>
          <p:cNvPr id="50" name="Metin kutusu 49">
            <a:extLst>
              <a:ext uri="{FF2B5EF4-FFF2-40B4-BE49-F238E27FC236}">
                <a16:creationId xmlns:a16="http://schemas.microsoft.com/office/drawing/2014/main" id="{15622F7B-72B6-168B-4A9D-F75C628AEDAF}"/>
              </a:ext>
            </a:extLst>
          </p:cNvPr>
          <p:cNvSpPr txBox="1"/>
          <p:nvPr/>
        </p:nvSpPr>
        <p:spPr>
          <a:xfrm>
            <a:off x="2634016" y="2253153"/>
            <a:ext cx="4591054" cy="369332"/>
          </a:xfrm>
          <a:prstGeom prst="rect">
            <a:avLst/>
          </a:prstGeom>
          <a:noFill/>
        </p:spPr>
        <p:txBody>
          <a:bodyPr wrap="square">
            <a:spAutoFit/>
          </a:bodyPr>
          <a:lstStyle/>
          <a:p>
            <a:r>
              <a:rPr lang="tr-TR" b="1" dirty="0"/>
              <a:t>Fakülte Sekreteri</a:t>
            </a:r>
          </a:p>
        </p:txBody>
      </p:sp>
      <p:sp>
        <p:nvSpPr>
          <p:cNvPr id="52" name="Metin kutusu 51">
            <a:extLst>
              <a:ext uri="{FF2B5EF4-FFF2-40B4-BE49-F238E27FC236}">
                <a16:creationId xmlns:a16="http://schemas.microsoft.com/office/drawing/2014/main" id="{0F96225E-2371-F6A7-9238-532B637F90AD}"/>
              </a:ext>
            </a:extLst>
          </p:cNvPr>
          <p:cNvSpPr txBox="1"/>
          <p:nvPr/>
        </p:nvSpPr>
        <p:spPr>
          <a:xfrm>
            <a:off x="2634016" y="4763919"/>
            <a:ext cx="4591054" cy="369332"/>
          </a:xfrm>
          <a:prstGeom prst="rect">
            <a:avLst/>
          </a:prstGeom>
          <a:noFill/>
        </p:spPr>
        <p:txBody>
          <a:bodyPr wrap="square">
            <a:spAutoFit/>
          </a:bodyPr>
          <a:lstStyle/>
          <a:p>
            <a:r>
              <a:rPr lang="tr-TR" sz="1800" b="1" dirty="0"/>
              <a:t>Bölüm </a:t>
            </a:r>
            <a:r>
              <a:rPr lang="tr-TR" sz="1800" b="1" dirty="0" smtClean="0"/>
              <a:t>Sekreteri</a:t>
            </a:r>
            <a:endParaRPr lang="tr-TR" b="1" dirty="0"/>
          </a:p>
        </p:txBody>
      </p:sp>
      <p:sp>
        <p:nvSpPr>
          <p:cNvPr id="53" name="Metin kutusu 52">
            <a:extLst>
              <a:ext uri="{FF2B5EF4-FFF2-40B4-BE49-F238E27FC236}">
                <a16:creationId xmlns:a16="http://schemas.microsoft.com/office/drawing/2014/main" id="{BC9469E5-7CFF-A5BD-A73A-CE9FBD1D42CF}"/>
              </a:ext>
            </a:extLst>
          </p:cNvPr>
          <p:cNvSpPr txBox="1"/>
          <p:nvPr/>
        </p:nvSpPr>
        <p:spPr>
          <a:xfrm>
            <a:off x="2634016" y="2838408"/>
            <a:ext cx="4591054" cy="369332"/>
          </a:xfrm>
          <a:prstGeom prst="rect">
            <a:avLst/>
          </a:prstGeom>
          <a:noFill/>
        </p:spPr>
        <p:txBody>
          <a:bodyPr wrap="square">
            <a:spAutoFit/>
          </a:bodyPr>
          <a:lstStyle/>
          <a:p>
            <a:r>
              <a:rPr lang="tr-TR" sz="1800" b="1" dirty="0"/>
              <a:t>Muhasebe</a:t>
            </a:r>
            <a:endParaRPr lang="tr-TR" b="1" dirty="0"/>
          </a:p>
        </p:txBody>
      </p:sp>
      <p:sp>
        <p:nvSpPr>
          <p:cNvPr id="54" name="Metin kutusu 53">
            <a:extLst>
              <a:ext uri="{FF2B5EF4-FFF2-40B4-BE49-F238E27FC236}">
                <a16:creationId xmlns:a16="http://schemas.microsoft.com/office/drawing/2014/main" id="{3F9A9C22-0CAD-2981-83BD-6DAF10D169C7}"/>
              </a:ext>
            </a:extLst>
          </p:cNvPr>
          <p:cNvSpPr txBox="1"/>
          <p:nvPr/>
        </p:nvSpPr>
        <p:spPr>
          <a:xfrm>
            <a:off x="2634016" y="3483777"/>
            <a:ext cx="9403307" cy="369332"/>
          </a:xfrm>
          <a:prstGeom prst="rect">
            <a:avLst/>
          </a:prstGeom>
          <a:noFill/>
        </p:spPr>
        <p:txBody>
          <a:bodyPr wrap="square">
            <a:spAutoFit/>
          </a:bodyPr>
          <a:lstStyle/>
          <a:p>
            <a:r>
              <a:rPr lang="tr-TR" sz="1800" b="1" dirty="0"/>
              <a:t>Öğrenci </a:t>
            </a:r>
            <a:r>
              <a:rPr lang="tr-TR" sz="1800" b="1" dirty="0" smtClean="0"/>
              <a:t>İşleri</a:t>
            </a:r>
            <a:endParaRPr lang="tr-TR" b="1" dirty="0">
              <a:solidFill>
                <a:srgbClr val="FF8C0D"/>
              </a:solidFill>
            </a:endParaRPr>
          </a:p>
        </p:txBody>
      </p:sp>
      <p:sp>
        <p:nvSpPr>
          <p:cNvPr id="55" name="Metin kutusu 54">
            <a:extLst>
              <a:ext uri="{FF2B5EF4-FFF2-40B4-BE49-F238E27FC236}">
                <a16:creationId xmlns:a16="http://schemas.microsoft.com/office/drawing/2014/main" id="{5469B744-AE23-9100-41ED-5442F8B8F0BB}"/>
              </a:ext>
            </a:extLst>
          </p:cNvPr>
          <p:cNvSpPr txBox="1"/>
          <p:nvPr/>
        </p:nvSpPr>
        <p:spPr>
          <a:xfrm>
            <a:off x="2634016" y="4135226"/>
            <a:ext cx="4591054" cy="369332"/>
          </a:xfrm>
          <a:prstGeom prst="rect">
            <a:avLst/>
          </a:prstGeom>
          <a:noFill/>
        </p:spPr>
        <p:txBody>
          <a:bodyPr wrap="square">
            <a:spAutoFit/>
          </a:bodyPr>
          <a:lstStyle/>
          <a:p>
            <a:r>
              <a:rPr lang="tr-TR" sz="1800" b="1" dirty="0"/>
              <a:t>Yazı İşleri</a:t>
            </a:r>
            <a:endParaRPr lang="tr-TR" b="1" dirty="0"/>
          </a:p>
        </p:txBody>
      </p:sp>
      <p:sp>
        <p:nvSpPr>
          <p:cNvPr id="4" name="TextBox 126">
            <a:extLst>
              <a:ext uri="{FF2B5EF4-FFF2-40B4-BE49-F238E27FC236}">
                <a16:creationId xmlns:a16="http://schemas.microsoft.com/office/drawing/2014/main" id="{7ED54F90-F1F6-E0C0-0BB3-2DBA9447F592}"/>
              </a:ext>
            </a:extLst>
          </p:cNvPr>
          <p:cNvSpPr txBox="1"/>
          <p:nvPr/>
        </p:nvSpPr>
        <p:spPr>
          <a:xfrm>
            <a:off x="1600215" y="5350179"/>
            <a:ext cx="314509" cy="400110"/>
          </a:xfrm>
          <a:prstGeom prst="rect">
            <a:avLst/>
          </a:prstGeom>
          <a:noFill/>
        </p:spPr>
        <p:txBody>
          <a:bodyPr wrap="none" rtlCol="0">
            <a:spAutoFit/>
          </a:bodyPr>
          <a:lstStyle/>
          <a:p>
            <a:pPr algn="ctr"/>
            <a:r>
              <a:rPr lang="tr-TR" sz="2000" b="1" dirty="0">
                <a:ea typeface="Adobe Fan Heiti Std B" panose="020B0700000000000000" pitchFamily="34" charset="-128"/>
              </a:rPr>
              <a:t>2</a:t>
            </a:r>
            <a:endParaRPr lang="en-US" sz="2000" b="1" dirty="0">
              <a:ea typeface="Adobe Fan Heiti Std B" panose="020B0700000000000000" pitchFamily="34" charset="-128"/>
            </a:endParaRPr>
          </a:p>
        </p:txBody>
      </p:sp>
      <p:sp>
        <p:nvSpPr>
          <p:cNvPr id="5" name="Metin kutusu 4">
            <a:extLst>
              <a:ext uri="{FF2B5EF4-FFF2-40B4-BE49-F238E27FC236}">
                <a16:creationId xmlns:a16="http://schemas.microsoft.com/office/drawing/2014/main" id="{3328F17F-44CD-D993-85B6-E704C57EC039}"/>
              </a:ext>
            </a:extLst>
          </p:cNvPr>
          <p:cNvSpPr txBox="1"/>
          <p:nvPr/>
        </p:nvSpPr>
        <p:spPr>
          <a:xfrm>
            <a:off x="2634016" y="5382767"/>
            <a:ext cx="4591054" cy="369332"/>
          </a:xfrm>
          <a:prstGeom prst="rect">
            <a:avLst/>
          </a:prstGeom>
          <a:noFill/>
        </p:spPr>
        <p:txBody>
          <a:bodyPr wrap="square">
            <a:spAutoFit/>
          </a:bodyPr>
          <a:lstStyle/>
          <a:p>
            <a:r>
              <a:rPr lang="tr-TR" sz="1800" b="1" dirty="0" smtClean="0"/>
              <a:t>Hizmet/Temizlik </a:t>
            </a:r>
            <a:r>
              <a:rPr lang="tr-TR" sz="1800" b="1" dirty="0"/>
              <a:t>Personeli</a:t>
            </a:r>
            <a:endParaRPr lang="tr-TR" b="1" dirty="0"/>
          </a:p>
        </p:txBody>
      </p:sp>
      <p:sp>
        <p:nvSpPr>
          <p:cNvPr id="27" name="Metin kutusu 26">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8" name="Metin kutusu 27">
            <a:extLst>
              <a:ext uri="{FF2B5EF4-FFF2-40B4-BE49-F238E27FC236}">
                <a16:creationId xmlns:a16="http://schemas.microsoft.com/office/drawing/2014/main" id="{6CD4584C-78E6-ACD7-E17B-B63AA3895640}"/>
              </a:ext>
            </a:extLst>
          </p:cNvPr>
          <p:cNvSpPr txBox="1"/>
          <p:nvPr/>
        </p:nvSpPr>
        <p:spPr>
          <a:xfrm>
            <a:off x="4531895" y="479311"/>
            <a:ext cx="3128200" cy="400110"/>
          </a:xfrm>
          <a:prstGeom prst="rect">
            <a:avLst/>
          </a:prstGeom>
          <a:noFill/>
        </p:spPr>
        <p:txBody>
          <a:bodyPr wrap="square">
            <a:spAutoFit/>
          </a:bodyPr>
          <a:lstStyle/>
          <a:p>
            <a:pPr indent="361950"/>
            <a:r>
              <a:rPr lang="tr-TR" sz="2000" b="1" dirty="0" smtClean="0">
                <a:solidFill>
                  <a:schemeClr val="bg1"/>
                </a:solidFill>
              </a:rPr>
              <a:t>İdari </a:t>
            </a:r>
            <a:r>
              <a:rPr lang="tr-TR" sz="2000" b="1" dirty="0">
                <a:solidFill>
                  <a:schemeClr val="bg1"/>
                </a:solidFill>
              </a:rPr>
              <a:t>Personel Yapısı</a:t>
            </a:r>
          </a:p>
        </p:txBody>
      </p:sp>
    </p:spTree>
    <p:extLst>
      <p:ext uri="{BB962C8B-B14F-4D97-AF65-F5344CB8AC3E}">
        <p14:creationId xmlns:p14="http://schemas.microsoft.com/office/powerpoint/2010/main" val="153250865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1000" fill="hold"/>
                                        <p:tgtEl>
                                          <p:spTgt spid="4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anim calcmode="lin" valueType="num">
                                      <p:cBhvr>
                                        <p:cTn id="23" dur="1000" fill="hold"/>
                                        <p:tgtEl>
                                          <p:spTgt spid="53"/>
                                        </p:tgtEl>
                                        <p:attrNameLst>
                                          <p:attrName>ppt_x</p:attrName>
                                        </p:attrNameLst>
                                      </p:cBhvr>
                                      <p:tavLst>
                                        <p:tav tm="0">
                                          <p:val>
                                            <p:strVal val="#ppt_x"/>
                                          </p:val>
                                        </p:tav>
                                        <p:tav tm="100000">
                                          <p:val>
                                            <p:strVal val="#ppt_x"/>
                                          </p:val>
                                        </p:tav>
                                      </p:tavLst>
                                    </p:anim>
                                    <p:anim calcmode="lin" valueType="num">
                                      <p:cBhvr>
                                        <p:cTn id="24" dur="1000" fill="hold"/>
                                        <p:tgtEl>
                                          <p:spTgt spid="5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1000"/>
                                        <p:tgtEl>
                                          <p:spTgt spid="54"/>
                                        </p:tgtEl>
                                      </p:cBhvr>
                                    </p:animEffect>
                                    <p:anim calcmode="lin" valueType="num">
                                      <p:cBhvr>
                                        <p:cTn id="33" dur="1000" fill="hold"/>
                                        <p:tgtEl>
                                          <p:spTgt spid="54"/>
                                        </p:tgtEl>
                                        <p:attrNameLst>
                                          <p:attrName>ppt_x</p:attrName>
                                        </p:attrNameLst>
                                      </p:cBhvr>
                                      <p:tavLst>
                                        <p:tav tm="0">
                                          <p:val>
                                            <p:strVal val="#ppt_x"/>
                                          </p:val>
                                        </p:tav>
                                        <p:tav tm="100000">
                                          <p:val>
                                            <p:strVal val="#ppt_x"/>
                                          </p:val>
                                        </p:tav>
                                      </p:tavLst>
                                    </p:anim>
                                    <p:anim calcmode="lin" valueType="num">
                                      <p:cBhvr>
                                        <p:cTn id="34" dur="1000" fill="hold"/>
                                        <p:tgtEl>
                                          <p:spTgt spid="5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1000"/>
                                        <p:tgtEl>
                                          <p:spTgt spid="55"/>
                                        </p:tgtEl>
                                      </p:cBhvr>
                                    </p:animEffect>
                                    <p:anim calcmode="lin" valueType="num">
                                      <p:cBhvr>
                                        <p:cTn id="43" dur="1000" fill="hold"/>
                                        <p:tgtEl>
                                          <p:spTgt spid="55"/>
                                        </p:tgtEl>
                                        <p:attrNameLst>
                                          <p:attrName>ppt_x</p:attrName>
                                        </p:attrNameLst>
                                      </p:cBhvr>
                                      <p:tavLst>
                                        <p:tav tm="0">
                                          <p:val>
                                            <p:strVal val="#ppt_x"/>
                                          </p:val>
                                        </p:tav>
                                        <p:tav tm="100000">
                                          <p:val>
                                            <p:strVal val="#ppt_x"/>
                                          </p:val>
                                        </p:tav>
                                      </p:tavLst>
                                    </p:anim>
                                    <p:anim calcmode="lin" valueType="num">
                                      <p:cBhvr>
                                        <p:cTn id="44" dur="1000" fill="hold"/>
                                        <p:tgtEl>
                                          <p:spTgt spid="5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1000"/>
                                        <p:tgtEl>
                                          <p:spTgt spid="48"/>
                                        </p:tgtEl>
                                      </p:cBhvr>
                                    </p:animEffect>
                                    <p:anim calcmode="lin" valueType="num">
                                      <p:cBhvr>
                                        <p:cTn id="48" dur="1000" fill="hold"/>
                                        <p:tgtEl>
                                          <p:spTgt spid="48"/>
                                        </p:tgtEl>
                                        <p:attrNameLst>
                                          <p:attrName>ppt_x</p:attrName>
                                        </p:attrNameLst>
                                      </p:cBhvr>
                                      <p:tavLst>
                                        <p:tav tm="0">
                                          <p:val>
                                            <p:strVal val="#ppt_x"/>
                                          </p:val>
                                        </p:tav>
                                        <p:tav tm="100000">
                                          <p:val>
                                            <p:strVal val="#ppt_x"/>
                                          </p:val>
                                        </p:tav>
                                      </p:tavLst>
                                    </p:anim>
                                    <p:anim calcmode="lin" valueType="num">
                                      <p:cBhvr>
                                        <p:cTn id="49" dur="1000" fill="hold"/>
                                        <p:tgtEl>
                                          <p:spTgt spid="4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1000"/>
                                        <p:tgtEl>
                                          <p:spTgt spid="52"/>
                                        </p:tgtEl>
                                      </p:cBhvr>
                                    </p:animEffect>
                                    <p:anim calcmode="lin" valueType="num">
                                      <p:cBhvr>
                                        <p:cTn id="53" dur="1000" fill="hold"/>
                                        <p:tgtEl>
                                          <p:spTgt spid="52"/>
                                        </p:tgtEl>
                                        <p:attrNameLst>
                                          <p:attrName>ppt_x</p:attrName>
                                        </p:attrNameLst>
                                      </p:cBhvr>
                                      <p:tavLst>
                                        <p:tav tm="0">
                                          <p:val>
                                            <p:strVal val="#ppt_x"/>
                                          </p:val>
                                        </p:tav>
                                        <p:tav tm="100000">
                                          <p:val>
                                            <p:strVal val="#ppt_x"/>
                                          </p:val>
                                        </p:tav>
                                      </p:tavLst>
                                    </p:anim>
                                    <p:anim calcmode="lin" valueType="num">
                                      <p:cBhvr>
                                        <p:cTn id="54" dur="1000" fill="hold"/>
                                        <p:tgtEl>
                                          <p:spTgt spid="5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1000"/>
                                        <p:tgtEl>
                                          <p:spTgt spid="4"/>
                                        </p:tgtEl>
                                      </p:cBhvr>
                                    </p:animEffect>
                                    <p:anim calcmode="lin" valueType="num">
                                      <p:cBhvr>
                                        <p:cTn id="58" dur="1000" fill="hold"/>
                                        <p:tgtEl>
                                          <p:spTgt spid="4"/>
                                        </p:tgtEl>
                                        <p:attrNameLst>
                                          <p:attrName>ppt_x</p:attrName>
                                        </p:attrNameLst>
                                      </p:cBhvr>
                                      <p:tavLst>
                                        <p:tav tm="0">
                                          <p:val>
                                            <p:strVal val="#ppt_x"/>
                                          </p:val>
                                        </p:tav>
                                        <p:tav tm="100000">
                                          <p:val>
                                            <p:strVal val="#ppt_x"/>
                                          </p:val>
                                        </p:tav>
                                      </p:tavLst>
                                    </p:anim>
                                    <p:anim calcmode="lin" valueType="num">
                                      <p:cBhvr>
                                        <p:cTn id="59" dur="1000" fill="hold"/>
                                        <p:tgtEl>
                                          <p:spTgt spid="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1000"/>
                                        <p:tgtEl>
                                          <p:spTgt spid="5"/>
                                        </p:tgtEl>
                                      </p:cBhvr>
                                    </p:animEffect>
                                    <p:anim calcmode="lin" valueType="num">
                                      <p:cBhvr>
                                        <p:cTn id="63" dur="1000" fill="hold"/>
                                        <p:tgtEl>
                                          <p:spTgt spid="5"/>
                                        </p:tgtEl>
                                        <p:attrNameLst>
                                          <p:attrName>ppt_x</p:attrName>
                                        </p:attrNameLst>
                                      </p:cBhvr>
                                      <p:tavLst>
                                        <p:tav tm="0">
                                          <p:val>
                                            <p:strVal val="#ppt_x"/>
                                          </p:val>
                                        </p:tav>
                                        <p:tav tm="100000">
                                          <p:val>
                                            <p:strVal val="#ppt_x"/>
                                          </p:val>
                                        </p:tav>
                                      </p:tavLst>
                                    </p:anim>
                                    <p:anim calcmode="lin" valueType="num">
                                      <p:cBhvr>
                                        <p:cTn id="6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6" grpId="0"/>
      <p:bldP spid="47" grpId="0"/>
      <p:bldP spid="48" grpId="0"/>
      <p:bldP spid="50" grpId="0"/>
      <p:bldP spid="52" grpId="0"/>
      <p:bldP spid="53" grpId="0"/>
      <p:bldP spid="54" grpId="0"/>
      <p:bldP spid="55"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0"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21" name="Metin kutusu 20">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2" name="Metin kutusu 21">
            <a:extLst>
              <a:ext uri="{FF2B5EF4-FFF2-40B4-BE49-F238E27FC236}">
                <a16:creationId xmlns:a16="http://schemas.microsoft.com/office/drawing/2014/main" id="{D7A25030-8A2D-3B6F-9CE6-6DE3B9E5726F}"/>
              </a:ext>
            </a:extLst>
          </p:cNvPr>
          <p:cNvSpPr txBox="1"/>
          <p:nvPr/>
        </p:nvSpPr>
        <p:spPr>
          <a:xfrm>
            <a:off x="4882463" y="479311"/>
            <a:ext cx="2427073" cy="400110"/>
          </a:xfrm>
          <a:prstGeom prst="rect">
            <a:avLst/>
          </a:prstGeom>
          <a:noFill/>
        </p:spPr>
        <p:txBody>
          <a:bodyPr wrap="square">
            <a:spAutoFit/>
          </a:bodyPr>
          <a:lstStyle/>
          <a:p>
            <a:pPr indent="361950"/>
            <a:r>
              <a:rPr lang="tr-TR" sz="2000" b="1" dirty="0" smtClean="0">
                <a:solidFill>
                  <a:schemeClr val="bg1"/>
                </a:solidFill>
              </a:rPr>
              <a:t>İkili </a:t>
            </a:r>
            <a:r>
              <a:rPr lang="tr-TR" sz="2000" b="1" dirty="0" smtClean="0">
                <a:solidFill>
                  <a:schemeClr val="bg1"/>
                </a:solidFill>
              </a:rPr>
              <a:t>Anlaşmalar</a:t>
            </a:r>
            <a:endParaRPr lang="tr-TR" sz="2000" b="1" dirty="0">
              <a:solidFill>
                <a:schemeClr val="bg1"/>
              </a:solidFill>
            </a:endParaRPr>
          </a:p>
        </p:txBody>
      </p:sp>
      <p:sp>
        <p:nvSpPr>
          <p:cNvPr id="48" name="Metin kutusu 47">
            <a:extLst>
              <a:ext uri="{FF2B5EF4-FFF2-40B4-BE49-F238E27FC236}">
                <a16:creationId xmlns:a16="http://schemas.microsoft.com/office/drawing/2014/main" id="{1A98AFA0-B9E5-331A-FA67-A1A55730E77B}"/>
              </a:ext>
            </a:extLst>
          </p:cNvPr>
          <p:cNvSpPr txBox="1"/>
          <p:nvPr/>
        </p:nvSpPr>
        <p:spPr>
          <a:xfrm>
            <a:off x="4339560" y="4405655"/>
            <a:ext cx="3400934" cy="830997"/>
          </a:xfrm>
          <a:prstGeom prst="rect">
            <a:avLst/>
          </a:prstGeom>
          <a:noFill/>
        </p:spPr>
        <p:txBody>
          <a:bodyPr wrap="square">
            <a:spAutoFit/>
          </a:bodyPr>
          <a:lstStyle/>
          <a:p>
            <a:pPr algn="ctr">
              <a:lnSpc>
                <a:spcPct val="100000"/>
              </a:lnSpc>
            </a:pPr>
            <a:r>
              <a:rPr lang="tr-TR" sz="1600" b="1" dirty="0" smtClean="0"/>
              <a:t>2 - POLONYA</a:t>
            </a:r>
            <a:r>
              <a:rPr lang="tr-TR" sz="1600" dirty="0" smtClean="0"/>
              <a:t> (2021-2027)</a:t>
            </a:r>
          </a:p>
          <a:p>
            <a:pPr algn="ctr">
              <a:lnSpc>
                <a:spcPct val="100000"/>
              </a:lnSpc>
            </a:pPr>
            <a:r>
              <a:rPr lang="tr-TR" sz="1600" dirty="0" err="1" smtClean="0"/>
              <a:t>Wroclow</a:t>
            </a:r>
            <a:r>
              <a:rPr lang="tr-TR" sz="1600" dirty="0" smtClean="0"/>
              <a:t> </a:t>
            </a:r>
            <a:r>
              <a:rPr lang="tr-TR" sz="1600" dirty="0" err="1"/>
              <a:t>University</a:t>
            </a:r>
            <a:r>
              <a:rPr lang="tr-TR" sz="1600" dirty="0"/>
              <a:t> of </a:t>
            </a:r>
            <a:r>
              <a:rPr lang="tr-TR" sz="1600" dirty="0" err="1"/>
              <a:t>Environmental</a:t>
            </a:r>
            <a:r>
              <a:rPr lang="tr-TR" sz="1600" dirty="0"/>
              <a:t> </a:t>
            </a:r>
            <a:r>
              <a:rPr lang="tr-TR" sz="1600" dirty="0" err="1"/>
              <a:t>and</a:t>
            </a:r>
            <a:r>
              <a:rPr lang="tr-TR" sz="1600" dirty="0"/>
              <a:t> Life </a:t>
            </a:r>
            <a:r>
              <a:rPr lang="tr-TR" sz="1600" dirty="0" err="1" smtClean="0"/>
              <a:t>Sciences</a:t>
            </a:r>
            <a:endParaRPr lang="tr-TR" sz="1600" dirty="0" smtClean="0"/>
          </a:p>
        </p:txBody>
      </p:sp>
      <p:sp>
        <p:nvSpPr>
          <p:cNvPr id="50" name="Metin kutusu 49">
            <a:extLst>
              <a:ext uri="{FF2B5EF4-FFF2-40B4-BE49-F238E27FC236}">
                <a16:creationId xmlns:a16="http://schemas.microsoft.com/office/drawing/2014/main" id="{1A98AFA0-B9E5-331A-FA67-A1A55730E77B}"/>
              </a:ext>
            </a:extLst>
          </p:cNvPr>
          <p:cNvSpPr txBox="1"/>
          <p:nvPr/>
        </p:nvSpPr>
        <p:spPr>
          <a:xfrm>
            <a:off x="4589625" y="3600711"/>
            <a:ext cx="3107949" cy="830997"/>
          </a:xfrm>
          <a:prstGeom prst="rect">
            <a:avLst/>
          </a:prstGeom>
          <a:noFill/>
        </p:spPr>
        <p:txBody>
          <a:bodyPr wrap="square">
            <a:spAutoFit/>
          </a:bodyPr>
          <a:lstStyle/>
          <a:p>
            <a:pPr algn="ctr">
              <a:lnSpc>
                <a:spcPct val="100000"/>
              </a:lnSpc>
            </a:pPr>
            <a:r>
              <a:rPr lang="tr-TR" sz="1600" b="1" dirty="0" smtClean="0"/>
              <a:t>1 - LETONYA</a:t>
            </a:r>
            <a:r>
              <a:rPr lang="tr-TR" sz="1600" dirty="0" smtClean="0"/>
              <a:t> (2023-2027)</a:t>
            </a:r>
          </a:p>
          <a:p>
            <a:pPr algn="ctr">
              <a:lnSpc>
                <a:spcPct val="100000"/>
              </a:lnSpc>
            </a:pPr>
            <a:r>
              <a:rPr lang="tr-TR" sz="1600" dirty="0" err="1" smtClean="0"/>
              <a:t>Latvia</a:t>
            </a:r>
            <a:r>
              <a:rPr lang="tr-TR" sz="1600" dirty="0" smtClean="0"/>
              <a:t> </a:t>
            </a:r>
            <a:r>
              <a:rPr lang="tr-TR" sz="1600" dirty="0" err="1"/>
              <a:t>University</a:t>
            </a:r>
            <a:r>
              <a:rPr lang="tr-TR" sz="1600" dirty="0"/>
              <a:t> of Life </a:t>
            </a:r>
            <a:r>
              <a:rPr lang="tr-TR" sz="1600" dirty="0" err="1"/>
              <a:t>Sciences</a:t>
            </a:r>
            <a:r>
              <a:rPr lang="tr-TR" sz="1600" dirty="0"/>
              <a:t> </a:t>
            </a:r>
            <a:r>
              <a:rPr lang="tr-TR" sz="1600" dirty="0" err="1"/>
              <a:t>and</a:t>
            </a:r>
            <a:r>
              <a:rPr lang="tr-TR" sz="1600" dirty="0"/>
              <a:t> Technologies</a:t>
            </a:r>
          </a:p>
        </p:txBody>
      </p:sp>
      <p:sp>
        <p:nvSpPr>
          <p:cNvPr id="32" name="Freeform 25"/>
          <p:cNvSpPr>
            <a:spLocks noChangeArrowheads="1"/>
          </p:cNvSpPr>
          <p:nvPr/>
        </p:nvSpPr>
        <p:spPr bwMode="auto">
          <a:xfrm>
            <a:off x="4882463" y="1248689"/>
            <a:ext cx="2305571" cy="2309137"/>
          </a:xfrm>
          <a:custGeom>
            <a:avLst/>
            <a:gdLst>
              <a:gd name="connsiteX0" fmla="*/ 2169503 w 4343040"/>
              <a:gd name="connsiteY0" fmla="*/ 323947 h 4349760"/>
              <a:gd name="connsiteX1" fmla="*/ 323946 w 4343040"/>
              <a:gd name="connsiteY1" fmla="*/ 2172864 h 4349760"/>
              <a:gd name="connsiteX2" fmla="*/ 2169503 w 4343040"/>
              <a:gd name="connsiteY2" fmla="*/ 4021781 h 4349760"/>
              <a:gd name="connsiteX3" fmla="*/ 4015060 w 4343040"/>
              <a:gd name="connsiteY3" fmla="*/ 2172864 h 4349760"/>
              <a:gd name="connsiteX4" fmla="*/ 2169503 w 4343040"/>
              <a:gd name="connsiteY4" fmla="*/ 323947 h 4349760"/>
              <a:gd name="connsiteX5" fmla="*/ 2171520 w 4343040"/>
              <a:gd name="connsiteY5" fmla="*/ 0 h 4349760"/>
              <a:gd name="connsiteX6" fmla="*/ 4343040 w 4343040"/>
              <a:gd name="connsiteY6" fmla="*/ 2174880 h 4349760"/>
              <a:gd name="connsiteX7" fmla="*/ 2171520 w 4343040"/>
              <a:gd name="connsiteY7" fmla="*/ 4349760 h 4349760"/>
              <a:gd name="connsiteX8" fmla="*/ 0 w 4343040"/>
              <a:gd name="connsiteY8" fmla="*/ 2174880 h 4349760"/>
              <a:gd name="connsiteX9" fmla="*/ 2171520 w 4343040"/>
              <a:gd name="connsiteY9" fmla="*/ 0 h 43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040" h="4349760">
                <a:moveTo>
                  <a:pt x="2169503" y="323947"/>
                </a:moveTo>
                <a:cubicBezTo>
                  <a:pt x="1150230" y="323947"/>
                  <a:pt x="323946" y="1151735"/>
                  <a:pt x="323946" y="2172864"/>
                </a:cubicBezTo>
                <a:cubicBezTo>
                  <a:pt x="323946" y="3193993"/>
                  <a:pt x="1150230" y="4021781"/>
                  <a:pt x="2169503" y="4021781"/>
                </a:cubicBezTo>
                <a:cubicBezTo>
                  <a:pt x="3188776" y="4021781"/>
                  <a:pt x="4015060" y="3193993"/>
                  <a:pt x="4015060" y="2172864"/>
                </a:cubicBezTo>
                <a:cubicBezTo>
                  <a:pt x="4015060" y="1151735"/>
                  <a:pt x="3188776" y="323947"/>
                  <a:pt x="2169503" y="323947"/>
                </a:cubicBezTo>
                <a:close/>
                <a:moveTo>
                  <a:pt x="2171520" y="0"/>
                </a:moveTo>
                <a:cubicBezTo>
                  <a:pt x="3370817" y="0"/>
                  <a:pt x="4343040" y="973727"/>
                  <a:pt x="4343040" y="2174880"/>
                </a:cubicBezTo>
                <a:cubicBezTo>
                  <a:pt x="4343040" y="3376033"/>
                  <a:pt x="3370817" y="4349760"/>
                  <a:pt x="2171520" y="4349760"/>
                </a:cubicBezTo>
                <a:cubicBezTo>
                  <a:pt x="972223" y="4349760"/>
                  <a:pt x="0" y="3376033"/>
                  <a:pt x="0" y="2174880"/>
                </a:cubicBezTo>
                <a:cubicBezTo>
                  <a:pt x="0" y="973727"/>
                  <a:pt x="972223" y="0"/>
                  <a:pt x="2171520" y="0"/>
                </a:cubicBezTo>
                <a:close/>
              </a:path>
            </a:pathLst>
          </a:custGeom>
          <a:solidFill>
            <a:srgbClr val="92D050"/>
          </a:solidFill>
          <a:ln w="14288"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34" name="Metin kutusu 33">
            <a:extLst>
              <a:ext uri="{FF2B5EF4-FFF2-40B4-BE49-F238E27FC236}">
                <a16:creationId xmlns:a16="http://schemas.microsoft.com/office/drawing/2014/main" id="{119396CB-376E-7E2A-53D7-32470E6ECDDE}"/>
              </a:ext>
            </a:extLst>
          </p:cNvPr>
          <p:cNvSpPr txBox="1"/>
          <p:nvPr/>
        </p:nvSpPr>
        <p:spPr>
          <a:xfrm>
            <a:off x="4946595" y="2070652"/>
            <a:ext cx="2150472" cy="707886"/>
          </a:xfrm>
          <a:prstGeom prst="rect">
            <a:avLst/>
          </a:prstGeom>
          <a:noFill/>
        </p:spPr>
        <p:txBody>
          <a:bodyPr wrap="square">
            <a:spAutoFit/>
          </a:bodyPr>
          <a:lstStyle/>
          <a:p>
            <a:pPr algn="ctr"/>
            <a:r>
              <a:rPr lang="tr-TR" sz="2000" b="1" dirty="0" smtClean="0">
                <a:ea typeface="Times New Roman" panose="02020603050405020304" pitchFamily="18" charset="0"/>
              </a:rPr>
              <a:t>Peyzaj Mimarlığı Bölümü</a:t>
            </a:r>
          </a:p>
        </p:txBody>
      </p:sp>
      <p:sp>
        <p:nvSpPr>
          <p:cNvPr id="24" name="Metin kutusu 23">
            <a:extLst>
              <a:ext uri="{FF2B5EF4-FFF2-40B4-BE49-F238E27FC236}">
                <a16:creationId xmlns:a16="http://schemas.microsoft.com/office/drawing/2014/main" id="{1A98AFA0-B9E5-331A-FA67-A1A55730E77B}"/>
              </a:ext>
            </a:extLst>
          </p:cNvPr>
          <p:cNvSpPr txBox="1"/>
          <p:nvPr/>
        </p:nvSpPr>
        <p:spPr>
          <a:xfrm>
            <a:off x="4006456" y="5175429"/>
            <a:ext cx="4030749" cy="584775"/>
          </a:xfrm>
          <a:prstGeom prst="rect">
            <a:avLst/>
          </a:prstGeom>
          <a:noFill/>
        </p:spPr>
        <p:txBody>
          <a:bodyPr wrap="square">
            <a:spAutoFit/>
          </a:bodyPr>
          <a:lstStyle/>
          <a:p>
            <a:pPr algn="ctr">
              <a:lnSpc>
                <a:spcPct val="100000"/>
              </a:lnSpc>
            </a:pPr>
            <a:r>
              <a:rPr lang="tr-TR" sz="1600" b="1" dirty="0" smtClean="0"/>
              <a:t>3</a:t>
            </a:r>
            <a:r>
              <a:rPr lang="tr-TR" sz="1600" dirty="0" smtClean="0"/>
              <a:t> </a:t>
            </a:r>
            <a:r>
              <a:rPr lang="tr-TR" sz="1600" b="1" dirty="0"/>
              <a:t>-</a:t>
            </a:r>
            <a:r>
              <a:rPr lang="tr-TR" sz="1600" dirty="0"/>
              <a:t> </a:t>
            </a:r>
            <a:r>
              <a:rPr lang="tr-TR" sz="1600" b="1" dirty="0" smtClean="0"/>
              <a:t>Romanya </a:t>
            </a:r>
            <a:r>
              <a:rPr lang="tr-TR" sz="1600" dirty="0"/>
              <a:t>(2025-2027</a:t>
            </a:r>
            <a:r>
              <a:rPr lang="tr-TR" sz="1600" dirty="0" smtClean="0"/>
              <a:t>)</a:t>
            </a:r>
          </a:p>
          <a:p>
            <a:pPr algn="ctr">
              <a:lnSpc>
                <a:spcPct val="100000"/>
              </a:lnSpc>
            </a:pPr>
            <a:r>
              <a:rPr lang="it-IT" sz="1600" dirty="0"/>
              <a:t>Universitatea Tehnica Gheorghe Asachi Din </a:t>
            </a:r>
            <a:r>
              <a:rPr lang="it-IT" sz="1600" dirty="0" smtClean="0"/>
              <a:t>Iasi</a:t>
            </a:r>
            <a:endParaRPr lang="it-IT" sz="1600" dirty="0"/>
          </a:p>
        </p:txBody>
      </p:sp>
      <p:sp>
        <p:nvSpPr>
          <p:cNvPr id="25" name="Metin kutusu 24">
            <a:extLst>
              <a:ext uri="{FF2B5EF4-FFF2-40B4-BE49-F238E27FC236}">
                <a16:creationId xmlns:a16="http://schemas.microsoft.com/office/drawing/2014/main" id="{1A98AFA0-B9E5-331A-FA67-A1A55730E77B}"/>
              </a:ext>
            </a:extLst>
          </p:cNvPr>
          <p:cNvSpPr txBox="1"/>
          <p:nvPr/>
        </p:nvSpPr>
        <p:spPr>
          <a:xfrm>
            <a:off x="4385683" y="5753487"/>
            <a:ext cx="3299129" cy="584775"/>
          </a:xfrm>
          <a:prstGeom prst="rect">
            <a:avLst/>
          </a:prstGeom>
          <a:noFill/>
        </p:spPr>
        <p:txBody>
          <a:bodyPr wrap="square">
            <a:spAutoFit/>
          </a:bodyPr>
          <a:lstStyle/>
          <a:p>
            <a:pPr algn="ctr">
              <a:lnSpc>
                <a:spcPct val="100000"/>
              </a:lnSpc>
            </a:pPr>
            <a:r>
              <a:rPr lang="tr-TR" sz="1600" b="1" dirty="0" smtClean="0"/>
              <a:t>4</a:t>
            </a:r>
            <a:r>
              <a:rPr lang="tr-TR" sz="1600" dirty="0" smtClean="0"/>
              <a:t> </a:t>
            </a:r>
            <a:r>
              <a:rPr lang="tr-TR" sz="1600" b="1" dirty="0"/>
              <a:t>-</a:t>
            </a:r>
            <a:r>
              <a:rPr lang="tr-TR" sz="1600" dirty="0"/>
              <a:t> </a:t>
            </a:r>
            <a:r>
              <a:rPr lang="tr-TR" sz="1600" b="1" dirty="0"/>
              <a:t>SIRBİSTAN </a:t>
            </a:r>
            <a:r>
              <a:rPr lang="tr-TR" sz="1600" dirty="0"/>
              <a:t>(2025-2027)</a:t>
            </a:r>
          </a:p>
          <a:p>
            <a:pPr algn="ctr">
              <a:lnSpc>
                <a:spcPct val="100000"/>
              </a:lnSpc>
            </a:pPr>
            <a:r>
              <a:rPr lang="tr-TR" sz="1600" dirty="0" err="1"/>
              <a:t>University</a:t>
            </a:r>
            <a:r>
              <a:rPr lang="tr-TR" sz="1600" dirty="0"/>
              <a:t> of </a:t>
            </a:r>
            <a:r>
              <a:rPr lang="tr-TR" sz="1600" dirty="0" err="1" smtClean="0"/>
              <a:t>Niš</a:t>
            </a:r>
            <a:endParaRPr lang="tr-TR" sz="1600" dirty="0"/>
          </a:p>
        </p:txBody>
      </p:sp>
    </p:spTree>
    <p:extLst>
      <p:ext uri="{BB962C8B-B14F-4D97-AF65-F5344CB8AC3E}">
        <p14:creationId xmlns:p14="http://schemas.microsoft.com/office/powerpoint/2010/main" val="296436669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grpSp>
        <p:nvGrpSpPr>
          <p:cNvPr id="30" name="Group 17">
            <a:extLst>
              <a:ext uri="{FF2B5EF4-FFF2-40B4-BE49-F238E27FC236}">
                <a16:creationId xmlns:a16="http://schemas.microsoft.com/office/drawing/2014/main" id="{C151D7B4-860A-4B28-BF00-55E8A564BCD2}"/>
              </a:ext>
            </a:extLst>
          </p:cNvPr>
          <p:cNvGrpSpPr/>
          <p:nvPr/>
        </p:nvGrpSpPr>
        <p:grpSpPr>
          <a:xfrm>
            <a:off x="301580" y="3817291"/>
            <a:ext cx="858746" cy="858744"/>
            <a:chOff x="912987" y="3985306"/>
            <a:chExt cx="1332461" cy="1332461"/>
          </a:xfrm>
        </p:grpSpPr>
        <p:sp>
          <p:nvSpPr>
            <p:cNvPr id="31" name="Oval 30">
              <a:extLst>
                <a:ext uri="{FF2B5EF4-FFF2-40B4-BE49-F238E27FC236}">
                  <a16:creationId xmlns:a16="http://schemas.microsoft.com/office/drawing/2014/main" id="{A82D69CE-0042-4273-9631-D3734B27229A}"/>
                </a:ext>
              </a:extLst>
            </p:cNvPr>
            <p:cNvSpPr/>
            <p:nvPr/>
          </p:nvSpPr>
          <p:spPr>
            <a:xfrm>
              <a:off x="912987" y="3985306"/>
              <a:ext cx="1332461" cy="1332461"/>
            </a:xfrm>
            <a:prstGeom prst="ellipse">
              <a:avLst/>
            </a:prstGeom>
            <a:solidFill>
              <a:schemeClr val="accent1">
                <a:lumMod val="2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32" name="Oval 31">
              <a:extLst>
                <a:ext uri="{FF2B5EF4-FFF2-40B4-BE49-F238E27FC236}">
                  <a16:creationId xmlns:a16="http://schemas.microsoft.com/office/drawing/2014/main" id="{4D480A7D-DB37-47F5-98CB-4ADD21C107A1}"/>
                </a:ext>
              </a:extLst>
            </p:cNvPr>
            <p:cNvSpPr/>
            <p:nvPr/>
          </p:nvSpPr>
          <p:spPr>
            <a:xfrm>
              <a:off x="1008481" y="4080800"/>
              <a:ext cx="1141474" cy="1141474"/>
            </a:xfrm>
            <a:prstGeom prst="ellipse">
              <a:avLst/>
            </a:prstGeom>
            <a:solidFill>
              <a:schemeClr val="accent1">
                <a:lumMod val="5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33" name="Oval 32">
              <a:extLst>
                <a:ext uri="{FF2B5EF4-FFF2-40B4-BE49-F238E27FC236}">
                  <a16:creationId xmlns:a16="http://schemas.microsoft.com/office/drawing/2014/main" id="{0004D26B-8BB5-4DAF-8F00-DDFBAF9DA2C2}"/>
                </a:ext>
              </a:extLst>
            </p:cNvPr>
            <p:cNvSpPr/>
            <p:nvPr/>
          </p:nvSpPr>
          <p:spPr>
            <a:xfrm>
              <a:off x="1108900" y="4181219"/>
              <a:ext cx="940635" cy="940635"/>
            </a:xfrm>
            <a:prstGeom prst="ellipse">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dirty="0">
                <a:solidFill>
                  <a:schemeClr val="bg1"/>
                </a:solidFill>
                <a:latin typeface="Montserrat SemiBold" panose="00000700000000000000" pitchFamily="2" charset="0"/>
              </a:endParaRPr>
            </a:p>
          </p:txBody>
        </p:sp>
      </p:gr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57" name="Group 17">
            <a:extLst>
              <a:ext uri="{FF2B5EF4-FFF2-40B4-BE49-F238E27FC236}">
                <a16:creationId xmlns:a16="http://schemas.microsoft.com/office/drawing/2014/main" id="{D72A7246-19FC-4073-F0AE-E0CBAF973523}"/>
              </a:ext>
            </a:extLst>
          </p:cNvPr>
          <p:cNvGrpSpPr/>
          <p:nvPr/>
        </p:nvGrpSpPr>
        <p:grpSpPr>
          <a:xfrm>
            <a:off x="363124" y="1881966"/>
            <a:ext cx="858746" cy="858744"/>
            <a:chOff x="912987" y="3985306"/>
            <a:chExt cx="1332461" cy="1332461"/>
          </a:xfrm>
        </p:grpSpPr>
        <p:sp>
          <p:nvSpPr>
            <p:cNvPr id="58" name="Oval 57">
              <a:extLst>
                <a:ext uri="{FF2B5EF4-FFF2-40B4-BE49-F238E27FC236}">
                  <a16:creationId xmlns:a16="http://schemas.microsoft.com/office/drawing/2014/main" id="{8D8FC876-A4A1-FDFB-B155-60ECDE231E36}"/>
                </a:ext>
              </a:extLst>
            </p:cNvPr>
            <p:cNvSpPr/>
            <p:nvPr/>
          </p:nvSpPr>
          <p:spPr>
            <a:xfrm>
              <a:off x="912987" y="3985306"/>
              <a:ext cx="1332461" cy="1332461"/>
            </a:xfrm>
            <a:prstGeom prst="ellipse">
              <a:avLst/>
            </a:prstGeom>
            <a:solidFill>
              <a:schemeClr val="accent3">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59" name="Oval 58">
              <a:extLst>
                <a:ext uri="{FF2B5EF4-FFF2-40B4-BE49-F238E27FC236}">
                  <a16:creationId xmlns:a16="http://schemas.microsoft.com/office/drawing/2014/main" id="{84D4F42A-E700-4737-BC08-80F39691B67A}"/>
                </a:ext>
              </a:extLst>
            </p:cNvPr>
            <p:cNvSpPr/>
            <p:nvPr/>
          </p:nvSpPr>
          <p:spPr>
            <a:xfrm>
              <a:off x="1008481" y="4080800"/>
              <a:ext cx="1141474" cy="1141474"/>
            </a:xfrm>
            <a:prstGeom prst="ellipse">
              <a:avLst/>
            </a:prstGeom>
            <a:solidFill>
              <a:schemeClr val="accent1">
                <a:lumMod val="5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60" name="Oval 59">
              <a:extLst>
                <a:ext uri="{FF2B5EF4-FFF2-40B4-BE49-F238E27FC236}">
                  <a16:creationId xmlns:a16="http://schemas.microsoft.com/office/drawing/2014/main" id="{18D7BF8E-1DD0-EEFA-1006-897D0CCD2A81}"/>
                </a:ext>
              </a:extLst>
            </p:cNvPr>
            <p:cNvSpPr/>
            <p:nvPr/>
          </p:nvSpPr>
          <p:spPr>
            <a:xfrm>
              <a:off x="1108900" y="4181219"/>
              <a:ext cx="940635" cy="940635"/>
            </a:xfrm>
            <a:prstGeom prst="ellipse">
              <a:avLst/>
            </a:prstGeom>
            <a:solidFill>
              <a:srgbClr val="96BF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dirty="0">
                <a:solidFill>
                  <a:schemeClr val="bg1"/>
                </a:solidFill>
                <a:latin typeface="Montserrat SemiBold" panose="00000700000000000000" pitchFamily="2" charset="0"/>
              </a:endParaRPr>
            </a:p>
          </p:txBody>
        </p:sp>
      </p:grpSp>
      <p:sp>
        <p:nvSpPr>
          <p:cNvPr id="61" name="Metin kutusu 60">
            <a:extLst>
              <a:ext uri="{FF2B5EF4-FFF2-40B4-BE49-F238E27FC236}">
                <a16:creationId xmlns:a16="http://schemas.microsoft.com/office/drawing/2014/main" id="{D7A25030-8A2D-3B6F-9CE6-6DE3B9E5726F}"/>
              </a:ext>
            </a:extLst>
          </p:cNvPr>
          <p:cNvSpPr txBox="1"/>
          <p:nvPr/>
        </p:nvSpPr>
        <p:spPr>
          <a:xfrm>
            <a:off x="4241016" y="479311"/>
            <a:ext cx="3709968" cy="400110"/>
          </a:xfrm>
          <a:prstGeom prst="rect">
            <a:avLst/>
          </a:prstGeom>
          <a:noFill/>
        </p:spPr>
        <p:txBody>
          <a:bodyPr wrap="square">
            <a:spAutoFit/>
          </a:bodyPr>
          <a:lstStyle/>
          <a:p>
            <a:pPr indent="361950"/>
            <a:r>
              <a:rPr lang="tr-TR" sz="2000" b="1" dirty="0" smtClean="0">
                <a:solidFill>
                  <a:schemeClr val="bg1"/>
                </a:solidFill>
              </a:rPr>
              <a:t>Bölüm Tanınırlık </a:t>
            </a:r>
            <a:r>
              <a:rPr lang="tr-TR" sz="2000" b="1" dirty="0" smtClean="0">
                <a:solidFill>
                  <a:schemeClr val="bg1"/>
                </a:solidFill>
              </a:rPr>
              <a:t>Faaliyetleri</a:t>
            </a:r>
            <a:endParaRPr lang="tr-TR" sz="2000" b="1" dirty="0">
              <a:solidFill>
                <a:schemeClr val="bg1"/>
              </a:solidFill>
            </a:endParaRPr>
          </a:p>
        </p:txBody>
      </p:sp>
      <p:sp>
        <p:nvSpPr>
          <p:cNvPr id="19" name="Dikdörtgen 18"/>
          <p:cNvSpPr/>
          <p:nvPr/>
        </p:nvSpPr>
        <p:spPr>
          <a:xfrm>
            <a:off x="1376096" y="1253564"/>
            <a:ext cx="10468303" cy="2086725"/>
          </a:xfrm>
          <a:prstGeom prst="rect">
            <a:avLst/>
          </a:prstGeom>
        </p:spPr>
        <p:txBody>
          <a:bodyPr wrap="square">
            <a:spAutoFit/>
          </a:bodyPr>
          <a:lstStyle/>
          <a:p>
            <a:pPr indent="363538" algn="just">
              <a:lnSpc>
                <a:spcPct val="120000"/>
              </a:lnSpc>
            </a:pPr>
            <a:r>
              <a:rPr lang="tr-TR" b="1" dirty="0" smtClean="0"/>
              <a:t>Bölümümüz, </a:t>
            </a:r>
            <a:r>
              <a:rPr lang="tr-TR" b="1" dirty="0" smtClean="0"/>
              <a:t>Avrupa Peyzaj Mimarlığı Okulları Konseyi </a:t>
            </a:r>
            <a:r>
              <a:rPr lang="tr-TR" dirty="0" smtClean="0"/>
              <a:t>(ECLAS), </a:t>
            </a:r>
            <a:r>
              <a:rPr lang="tr-TR" b="1" dirty="0" smtClean="0"/>
              <a:t>LE: NOTRE Tematik Ağı </a:t>
            </a:r>
            <a:r>
              <a:rPr lang="tr-TR" dirty="0" smtClean="0"/>
              <a:t>(Peyzaj Eğitimi: Avrupa’da Yeni Öğretim ve Araştırma Fırsatları), </a:t>
            </a:r>
            <a:r>
              <a:rPr lang="tr-TR" b="1" dirty="0" smtClean="0"/>
              <a:t>Uluslararası Peyzaj Mimarları Federasyonu </a:t>
            </a:r>
            <a:r>
              <a:rPr lang="tr-TR" dirty="0" smtClean="0"/>
              <a:t>(IFLA), </a:t>
            </a:r>
            <a:r>
              <a:rPr lang="tr-TR" b="1" dirty="0" smtClean="0"/>
              <a:t>Avrupa Peyzaj Mimarlığı Okulları Konseyi </a:t>
            </a:r>
            <a:r>
              <a:rPr lang="tr-TR" dirty="0" smtClean="0"/>
              <a:t>(ECLAS), </a:t>
            </a:r>
            <a:r>
              <a:rPr lang="tr-TR" b="1" dirty="0" smtClean="0"/>
              <a:t>Amerikan Peyzaj Mimarları Topluluğu </a:t>
            </a:r>
            <a:r>
              <a:rPr lang="tr-TR" dirty="0" smtClean="0"/>
              <a:t>(ASLA) gibi birçok kuruluş ile </a:t>
            </a:r>
            <a:r>
              <a:rPr lang="tr-TR" b="1" dirty="0" smtClean="0"/>
              <a:t>Peyzaj Mimarlığı Derneği </a:t>
            </a:r>
            <a:r>
              <a:rPr lang="tr-TR" dirty="0" smtClean="0"/>
              <a:t>(PEMDER) ve </a:t>
            </a:r>
            <a:r>
              <a:rPr lang="tr-TR" b="1" dirty="0" smtClean="0"/>
              <a:t>Peyzaj Mimarlığı Bölüm Başkanları Konseyi </a:t>
            </a:r>
            <a:r>
              <a:rPr lang="tr-TR" dirty="0" smtClean="0"/>
              <a:t>(PEMKON) aracılığı ile bu ağa dahil olunmaktadır. Ülkemizdeki peyzaj mimarlığı eğitimindeki akreditasyon bu ağ ile sağlanmaya çalışılmaktadır.</a:t>
            </a:r>
            <a:endParaRPr lang="tr-TR" dirty="0"/>
          </a:p>
        </p:txBody>
      </p:sp>
      <p:sp>
        <p:nvSpPr>
          <p:cNvPr id="20" name="Dikdörtgen 19"/>
          <p:cNvSpPr/>
          <p:nvPr/>
        </p:nvSpPr>
        <p:spPr>
          <a:xfrm>
            <a:off x="1376095" y="3369500"/>
            <a:ext cx="10468303" cy="1754326"/>
          </a:xfrm>
          <a:prstGeom prst="rect">
            <a:avLst/>
          </a:prstGeom>
        </p:spPr>
        <p:txBody>
          <a:bodyPr wrap="square">
            <a:spAutoFit/>
          </a:bodyPr>
          <a:lstStyle/>
          <a:p>
            <a:pPr indent="363538" algn="just">
              <a:lnSpc>
                <a:spcPct val="120000"/>
              </a:lnSpc>
            </a:pPr>
            <a:r>
              <a:rPr lang="tr-TR" b="1" dirty="0" smtClean="0"/>
              <a:t>Bölümümüz,</a:t>
            </a:r>
            <a:r>
              <a:rPr lang="tr-TR" dirty="0" smtClean="0"/>
              <a:t> </a:t>
            </a:r>
            <a:r>
              <a:rPr lang="tr-TR" dirty="0" err="1"/>
              <a:t>uluslararasılaşma</a:t>
            </a:r>
            <a:r>
              <a:rPr lang="tr-TR" dirty="0"/>
              <a:t> faaliyetleri kapsamında yapmış olduğu ikili görüşmeler sonucunda, </a:t>
            </a:r>
            <a:r>
              <a:rPr lang="tr-TR" b="1" dirty="0"/>
              <a:t>Çanakkale </a:t>
            </a:r>
            <a:r>
              <a:rPr lang="tr-TR" b="1" dirty="0" err="1"/>
              <a:t>Onsekiz</a:t>
            </a:r>
            <a:r>
              <a:rPr lang="tr-TR" b="1" dirty="0"/>
              <a:t> Mart Üniversitesi ile </a:t>
            </a:r>
            <a:r>
              <a:rPr lang="tr-TR" b="1" dirty="0" smtClean="0"/>
              <a:t>Kıbrıs Arkın </a:t>
            </a:r>
            <a:r>
              <a:rPr lang="tr-TR" b="1" dirty="0"/>
              <a:t>Yaratıcı Sanatlar ve Tasarım Üniversitesi </a:t>
            </a:r>
            <a:r>
              <a:rPr lang="tr-TR" dirty="0"/>
              <a:t>arasında bilimsel, sanatsal, sosyal, araştırma ve kültürel </a:t>
            </a:r>
            <a:r>
              <a:rPr lang="tr-TR" b="1" dirty="0"/>
              <a:t>iş birliği </a:t>
            </a:r>
            <a:r>
              <a:rPr lang="tr-TR" dirty="0"/>
              <a:t>düzenlenmiştir. Bu kapsamda bilimsel ortak çalışmalar, bilimsel toplantılar (sempozyum, kongre, panel, </a:t>
            </a:r>
            <a:r>
              <a:rPr lang="tr-TR" dirty="0" err="1"/>
              <a:t>çalıştay</a:t>
            </a:r>
            <a:r>
              <a:rPr lang="tr-TR" dirty="0"/>
              <a:t> vb.), sergi ve uygulamalar (tasarımlar, alan çalışmaları ve destinasyonlar) için yıllık ve dönemlik planlamalar yapılacaktır.</a:t>
            </a:r>
          </a:p>
        </p:txBody>
      </p:sp>
    </p:spTree>
    <p:extLst>
      <p:ext uri="{BB962C8B-B14F-4D97-AF65-F5344CB8AC3E}">
        <p14:creationId xmlns:p14="http://schemas.microsoft.com/office/powerpoint/2010/main" val="287162094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2944479" y="490301"/>
            <a:ext cx="6063043" cy="400110"/>
          </a:xfrm>
          <a:prstGeom prst="rect">
            <a:avLst/>
          </a:prstGeom>
          <a:noFill/>
        </p:spPr>
        <p:txBody>
          <a:bodyPr wrap="square">
            <a:spAutoFit/>
          </a:bodyPr>
          <a:lstStyle/>
          <a:p>
            <a:pPr indent="361950"/>
            <a:r>
              <a:rPr lang="tr-TR" sz="2000" b="1" dirty="0" smtClean="0">
                <a:solidFill>
                  <a:schemeClr val="bg1"/>
                </a:solidFill>
              </a:rPr>
              <a:t>Toplumsal </a:t>
            </a:r>
            <a:r>
              <a:rPr lang="tr-TR" sz="2000" b="1" dirty="0">
                <a:solidFill>
                  <a:schemeClr val="bg1"/>
                </a:solidFill>
              </a:rPr>
              <a:t>Katkılar ve Sosyal Sorumluluk Projeleri</a:t>
            </a:r>
          </a:p>
        </p:txBody>
      </p:sp>
      <p:pic>
        <p:nvPicPr>
          <p:cNvPr id="36" name="Picture 4">
            <a:extLst>
              <a:ext uri="{FF2B5EF4-FFF2-40B4-BE49-F238E27FC236}">
                <a16:creationId xmlns:a16="http://schemas.microsoft.com/office/drawing/2014/main" id="{4C27D964-516C-7BAF-3C7C-B1A9B4EBA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1" y="1959773"/>
            <a:ext cx="4423544" cy="331884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a:extLst>
              <a:ext uri="{FF2B5EF4-FFF2-40B4-BE49-F238E27FC236}">
                <a16:creationId xmlns:a16="http://schemas.microsoft.com/office/drawing/2014/main" id="{73690DF2-8DB9-819E-9BD4-A180EDCD0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1959773"/>
            <a:ext cx="7196137" cy="331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68436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2944479" y="490301"/>
            <a:ext cx="6303042" cy="400110"/>
          </a:xfrm>
          <a:prstGeom prst="rect">
            <a:avLst/>
          </a:prstGeom>
          <a:noFill/>
        </p:spPr>
        <p:txBody>
          <a:bodyPr wrap="square">
            <a:spAutoFit/>
          </a:bodyPr>
          <a:lstStyle/>
          <a:p>
            <a:pPr indent="361950"/>
            <a:r>
              <a:rPr lang="tr-TR" sz="2000" b="1" dirty="0" smtClean="0">
                <a:solidFill>
                  <a:schemeClr val="bg1"/>
                </a:solidFill>
              </a:rPr>
              <a:t>Toplumsal </a:t>
            </a:r>
            <a:r>
              <a:rPr lang="tr-TR" sz="2000" b="1" dirty="0">
                <a:solidFill>
                  <a:schemeClr val="bg1"/>
                </a:solidFill>
              </a:rPr>
              <a:t>Katkılar ve Sosyal Sorumluluk Projeleri</a:t>
            </a:r>
          </a:p>
        </p:txBody>
      </p:sp>
      <p:pic>
        <p:nvPicPr>
          <p:cNvPr id="7" name="Picture 2">
            <a:extLst>
              <a:ext uri="{FF2B5EF4-FFF2-40B4-BE49-F238E27FC236}">
                <a16:creationId xmlns:a16="http://schemas.microsoft.com/office/drawing/2014/main" id="{FE56B016-2D92-1BE6-DBFA-919F1C0680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667"/>
          <a:stretch/>
        </p:blipFill>
        <p:spPr bwMode="auto">
          <a:xfrm>
            <a:off x="180747" y="2016813"/>
            <a:ext cx="4386198" cy="32218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47CC6F2-A7E5-77F1-E811-066C7D0CB2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4094" y="2016813"/>
            <a:ext cx="2416359" cy="3221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2CE5071C-3A27-ADA9-B2E3-2CB9D30ACB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110" y="2016813"/>
            <a:ext cx="2416359" cy="32218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87C2F6F0-C308-527C-830E-FC4FB4546F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7602" y="2016813"/>
            <a:ext cx="2416359" cy="322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36032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F8DA1-B2A8-5B42-118F-E87A53BB2D6E}"/>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792A06D1-FABF-A544-8915-E64251B711CF}"/>
              </a:ext>
            </a:extLst>
          </p:cNvPr>
          <p:cNvSpPr/>
          <p:nvPr/>
        </p:nvSpPr>
        <p:spPr>
          <a:xfrm>
            <a:off x="0" y="0"/>
            <a:ext cx="12191999"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6">
            <a:extLst>
              <a:ext uri="{FF2B5EF4-FFF2-40B4-BE49-F238E27FC236}">
                <a16:creationId xmlns:a16="http://schemas.microsoft.com/office/drawing/2014/main" id="{C5184ECC-8E4E-6BCB-39E9-20CBC76E6473}"/>
              </a:ext>
            </a:extLst>
          </p:cNvPr>
          <p:cNvSpPr/>
          <p:nvPr/>
        </p:nvSpPr>
        <p:spPr>
          <a:xfrm>
            <a:off x="0" y="342689"/>
            <a:ext cx="12192000" cy="6733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4" name="Metin kutusu 3">
            <a:extLst>
              <a:ext uri="{FF2B5EF4-FFF2-40B4-BE49-F238E27FC236}">
                <a16:creationId xmlns:a16="http://schemas.microsoft.com/office/drawing/2014/main" id="{61F21FCB-8710-0FC7-1F2B-8BF39F9B7E99}"/>
              </a:ext>
            </a:extLst>
          </p:cNvPr>
          <p:cNvSpPr txBox="1"/>
          <p:nvPr/>
        </p:nvSpPr>
        <p:spPr>
          <a:xfrm>
            <a:off x="4613384" y="479311"/>
            <a:ext cx="2748897" cy="400110"/>
          </a:xfrm>
          <a:prstGeom prst="rect">
            <a:avLst/>
          </a:prstGeom>
          <a:noFill/>
        </p:spPr>
        <p:txBody>
          <a:bodyPr wrap="square">
            <a:spAutoFit/>
          </a:bodyPr>
          <a:lstStyle/>
          <a:p>
            <a:pPr indent="361950"/>
            <a:r>
              <a:rPr lang="tr-TR" sz="2000" b="1" dirty="0" smtClean="0"/>
              <a:t>BÖLÜM </a:t>
            </a:r>
            <a:r>
              <a:rPr lang="tr-TR" sz="2000" b="1" dirty="0" smtClean="0"/>
              <a:t>TANITIMI</a:t>
            </a:r>
            <a:endParaRPr lang="tr-TR" sz="2000" b="1" dirty="0"/>
          </a:p>
        </p:txBody>
      </p:sp>
      <p:pic>
        <p:nvPicPr>
          <p:cNvPr id="8" name="Resim 7" descr="bitki, dış mekan, çim, göl içeren bir resim&#10;&#10;Yapay zeka tarafından oluşturulan içerik yanlış olabilir.">
            <a:extLst>
              <a:ext uri="{FF2B5EF4-FFF2-40B4-BE49-F238E27FC236}">
                <a16:creationId xmlns:a16="http://schemas.microsoft.com/office/drawing/2014/main" id="{FB8D1B1A-6826-2CA3-DE27-EDE5B393FE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47234" y="2977330"/>
            <a:ext cx="3848101" cy="2886076"/>
          </a:xfrm>
          <a:prstGeom prst="rect">
            <a:avLst/>
          </a:prstGeom>
        </p:spPr>
      </p:pic>
      <p:sp>
        <p:nvSpPr>
          <p:cNvPr id="10" name="Metin kutusu 9">
            <a:extLst>
              <a:ext uri="{FF2B5EF4-FFF2-40B4-BE49-F238E27FC236}">
                <a16:creationId xmlns:a16="http://schemas.microsoft.com/office/drawing/2014/main" id="{F275E92F-B60D-31E8-F294-35B8B093E4F6}"/>
              </a:ext>
            </a:extLst>
          </p:cNvPr>
          <p:cNvSpPr txBox="1"/>
          <p:nvPr/>
        </p:nvSpPr>
        <p:spPr>
          <a:xfrm>
            <a:off x="4981610" y="5930531"/>
            <a:ext cx="1996043" cy="646331"/>
          </a:xfrm>
          <a:prstGeom prst="rect">
            <a:avLst/>
          </a:prstGeom>
          <a:noFill/>
        </p:spPr>
        <p:txBody>
          <a:bodyPr wrap="square">
            <a:spAutoFit/>
          </a:bodyPr>
          <a:lstStyle/>
          <a:p>
            <a:pPr algn="ctr">
              <a:lnSpc>
                <a:spcPct val="100000"/>
              </a:lnSpc>
            </a:pPr>
            <a:r>
              <a:rPr lang="tr-TR" sz="1800" b="1" dirty="0">
                <a:solidFill>
                  <a:srgbClr val="B2D06E"/>
                </a:solidFill>
              </a:rPr>
              <a:t>Peyzaj Mimarlığı Bölümü</a:t>
            </a:r>
          </a:p>
        </p:txBody>
      </p:sp>
      <p:sp>
        <p:nvSpPr>
          <p:cNvPr id="5" name="İçerik Yer Tutucusu 2">
            <a:extLst>
              <a:ext uri="{FF2B5EF4-FFF2-40B4-BE49-F238E27FC236}">
                <a16:creationId xmlns:a16="http://schemas.microsoft.com/office/drawing/2014/main" id="{4F2D0450-69CB-8A94-2227-FB30D206067E}"/>
              </a:ext>
            </a:extLst>
          </p:cNvPr>
          <p:cNvSpPr txBox="1">
            <a:spLocks/>
          </p:cNvSpPr>
          <p:nvPr/>
        </p:nvSpPr>
        <p:spPr>
          <a:xfrm>
            <a:off x="1506019" y="1543093"/>
            <a:ext cx="10176465" cy="17446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3538" algn="just">
              <a:lnSpc>
                <a:spcPct val="120000"/>
              </a:lnSpc>
              <a:buNone/>
            </a:pPr>
            <a:r>
              <a:rPr lang="tr-TR" sz="1800" b="1" dirty="0" smtClean="0">
                <a:solidFill>
                  <a:schemeClr val="bg1"/>
                </a:solidFill>
              </a:rPr>
              <a:t>Peyzaj </a:t>
            </a:r>
            <a:r>
              <a:rPr lang="tr-TR" sz="1800" b="1" dirty="0">
                <a:solidFill>
                  <a:schemeClr val="bg1"/>
                </a:solidFill>
              </a:rPr>
              <a:t>Mimarlığı Bölümü, 08.09.2000 tarihinde Ziraat  Fakültesinde faaliyetlerine başlamıştır. 08 Mart 2012 tarihinde, 28227 sayılı Resmî Gazete’nin 2012/2734 sayılı kararı ile Mimarlık ve Tasarım Fakültesi kurularak bu fakülte bünyesine geçmiştir. 2007-2008 eğitim-öğretim yılında ek kontenjan ile ilk defa öğrenci almıştır. </a:t>
            </a:r>
          </a:p>
          <a:p>
            <a:pPr marL="0" indent="363538" algn="just">
              <a:lnSpc>
                <a:spcPct val="120000"/>
              </a:lnSpc>
              <a:buNone/>
            </a:pPr>
            <a:endParaRPr lang="tr-TR" sz="1800" b="1" dirty="0">
              <a:solidFill>
                <a:schemeClr val="bg1"/>
              </a:solidFill>
            </a:endParaRPr>
          </a:p>
        </p:txBody>
      </p:sp>
      <p:pic>
        <p:nvPicPr>
          <p:cNvPr id="16" name="Resim 15"/>
          <p:cNvPicPr>
            <a:picLocks noChangeAspect="1"/>
          </p:cNvPicPr>
          <p:nvPr/>
        </p:nvPicPr>
        <p:blipFill rotWithShape="1">
          <a:blip r:embed="rId3" cstate="hqprint">
            <a:extLst>
              <a:ext uri="{28A0092B-C50C-407E-A947-70E740481C1C}">
                <a14:useLocalDpi xmlns:a14="http://schemas.microsoft.com/office/drawing/2010/main" val="0"/>
              </a:ext>
            </a:extLst>
          </a:blip>
          <a:srcRect l="17362" r="7717"/>
          <a:stretch/>
        </p:blipFill>
        <p:spPr>
          <a:xfrm>
            <a:off x="-1" y="0"/>
            <a:ext cx="2532565" cy="6858000"/>
          </a:xfrm>
          <a:prstGeom prst="rect">
            <a:avLst/>
          </a:prstGeom>
        </p:spPr>
      </p:pic>
    </p:spTree>
    <p:extLst>
      <p:ext uri="{BB962C8B-B14F-4D97-AF65-F5344CB8AC3E}">
        <p14:creationId xmlns:p14="http://schemas.microsoft.com/office/powerpoint/2010/main" val="197656633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2944479" y="490301"/>
            <a:ext cx="6303042" cy="400110"/>
          </a:xfrm>
          <a:prstGeom prst="rect">
            <a:avLst/>
          </a:prstGeom>
          <a:noFill/>
        </p:spPr>
        <p:txBody>
          <a:bodyPr wrap="square">
            <a:spAutoFit/>
          </a:bodyPr>
          <a:lstStyle/>
          <a:p>
            <a:pPr indent="361950"/>
            <a:r>
              <a:rPr lang="tr-TR" sz="2000" b="1" dirty="0" smtClean="0">
                <a:solidFill>
                  <a:schemeClr val="bg1"/>
                </a:solidFill>
              </a:rPr>
              <a:t>Toplumsal </a:t>
            </a:r>
            <a:r>
              <a:rPr lang="tr-TR" sz="2000" b="1" dirty="0">
                <a:solidFill>
                  <a:schemeClr val="bg1"/>
                </a:solidFill>
              </a:rPr>
              <a:t>Katkılar ve Sosyal Sorumluluk Projeleri</a:t>
            </a:r>
          </a:p>
        </p:txBody>
      </p:sp>
      <p:grpSp>
        <p:nvGrpSpPr>
          <p:cNvPr id="2" name="Grup 1"/>
          <p:cNvGrpSpPr/>
          <p:nvPr/>
        </p:nvGrpSpPr>
        <p:grpSpPr>
          <a:xfrm>
            <a:off x="484024" y="1069512"/>
            <a:ext cx="11223951" cy="5428827"/>
            <a:chOff x="318935" y="911088"/>
            <a:chExt cx="11572673" cy="5597498"/>
          </a:xfrm>
        </p:grpSpPr>
        <p:pic>
          <p:nvPicPr>
            <p:cNvPr id="11" name="Resim 10">
              <a:extLst>
                <a:ext uri="{FF2B5EF4-FFF2-40B4-BE49-F238E27FC236}">
                  <a16:creationId xmlns:a16="http://schemas.microsoft.com/office/drawing/2014/main" id="{A5D497AA-FEB4-F5D6-FD91-27037E7E1C11}"/>
                </a:ext>
              </a:extLst>
            </p:cNvPr>
            <p:cNvPicPr>
              <a:picLocks noChangeAspect="1"/>
            </p:cNvPicPr>
            <p:nvPr/>
          </p:nvPicPr>
          <p:blipFill>
            <a:blip r:embed="rId2"/>
            <a:stretch>
              <a:fillRect/>
            </a:stretch>
          </p:blipFill>
          <p:spPr>
            <a:xfrm>
              <a:off x="2620045" y="911088"/>
              <a:ext cx="5255956" cy="2957532"/>
            </a:xfrm>
            <a:prstGeom prst="rect">
              <a:avLst/>
            </a:prstGeom>
          </p:spPr>
        </p:pic>
        <p:pic>
          <p:nvPicPr>
            <p:cNvPr id="12" name="Resim 11">
              <a:extLst>
                <a:ext uri="{FF2B5EF4-FFF2-40B4-BE49-F238E27FC236}">
                  <a16:creationId xmlns:a16="http://schemas.microsoft.com/office/drawing/2014/main" id="{FB4B279D-8374-1924-E9BD-1121028DBB56}"/>
                </a:ext>
              </a:extLst>
            </p:cNvPr>
            <p:cNvPicPr>
              <a:picLocks noChangeAspect="1"/>
            </p:cNvPicPr>
            <p:nvPr/>
          </p:nvPicPr>
          <p:blipFill>
            <a:blip r:embed="rId3" cstate="print"/>
            <a:stretch>
              <a:fillRect/>
            </a:stretch>
          </p:blipFill>
          <p:spPr>
            <a:xfrm>
              <a:off x="318935" y="927078"/>
              <a:ext cx="2206157" cy="2941542"/>
            </a:xfrm>
            <a:prstGeom prst="rect">
              <a:avLst/>
            </a:prstGeom>
          </p:spPr>
        </p:pic>
        <p:pic>
          <p:nvPicPr>
            <p:cNvPr id="13" name="Resim 12">
              <a:extLst>
                <a:ext uri="{FF2B5EF4-FFF2-40B4-BE49-F238E27FC236}">
                  <a16:creationId xmlns:a16="http://schemas.microsoft.com/office/drawing/2014/main" id="{AE9A58D6-0DBA-AFD2-E781-56A9CF57590D}"/>
                </a:ext>
              </a:extLst>
            </p:cNvPr>
            <p:cNvPicPr>
              <a:picLocks noChangeAspect="1"/>
            </p:cNvPicPr>
            <p:nvPr/>
          </p:nvPicPr>
          <p:blipFill>
            <a:blip r:embed="rId4" cstate="print"/>
            <a:stretch>
              <a:fillRect/>
            </a:stretch>
          </p:blipFill>
          <p:spPr>
            <a:xfrm>
              <a:off x="7584206" y="3944695"/>
              <a:ext cx="3406340" cy="2555668"/>
            </a:xfrm>
            <a:prstGeom prst="rect">
              <a:avLst/>
            </a:prstGeom>
          </p:spPr>
        </p:pic>
        <p:pic>
          <p:nvPicPr>
            <p:cNvPr id="14" name="Resim 13">
              <a:extLst>
                <a:ext uri="{FF2B5EF4-FFF2-40B4-BE49-F238E27FC236}">
                  <a16:creationId xmlns:a16="http://schemas.microsoft.com/office/drawing/2014/main" id="{FECADCB6-903E-AE88-C8B8-EE404E9DC3E8}"/>
                </a:ext>
              </a:extLst>
            </p:cNvPr>
            <p:cNvPicPr>
              <a:picLocks noChangeAspect="1"/>
            </p:cNvPicPr>
            <p:nvPr/>
          </p:nvPicPr>
          <p:blipFill>
            <a:blip r:embed="rId5" cstate="print"/>
            <a:stretch>
              <a:fillRect/>
            </a:stretch>
          </p:blipFill>
          <p:spPr>
            <a:xfrm>
              <a:off x="1095681" y="3952918"/>
              <a:ext cx="2906891" cy="2554834"/>
            </a:xfrm>
            <a:prstGeom prst="rect">
              <a:avLst/>
            </a:prstGeom>
          </p:spPr>
        </p:pic>
        <p:pic>
          <p:nvPicPr>
            <p:cNvPr id="15" name="Resim 14">
              <a:extLst>
                <a:ext uri="{FF2B5EF4-FFF2-40B4-BE49-F238E27FC236}">
                  <a16:creationId xmlns:a16="http://schemas.microsoft.com/office/drawing/2014/main" id="{89932777-E7BF-0C1D-1B3B-41F308CE3307}"/>
                </a:ext>
              </a:extLst>
            </p:cNvPr>
            <p:cNvPicPr>
              <a:picLocks noChangeAspect="1"/>
            </p:cNvPicPr>
            <p:nvPr/>
          </p:nvPicPr>
          <p:blipFill>
            <a:blip r:embed="rId6" cstate="print"/>
            <a:stretch>
              <a:fillRect/>
            </a:stretch>
          </p:blipFill>
          <p:spPr>
            <a:xfrm>
              <a:off x="4090219" y="3952918"/>
              <a:ext cx="3406340" cy="2555668"/>
            </a:xfrm>
            <a:prstGeom prst="rect">
              <a:avLst/>
            </a:prstGeom>
          </p:spPr>
        </p:pic>
        <p:pic>
          <p:nvPicPr>
            <p:cNvPr id="16" name="Picture 2">
              <a:extLst>
                <a:ext uri="{FF2B5EF4-FFF2-40B4-BE49-F238E27FC236}">
                  <a16:creationId xmlns:a16="http://schemas.microsoft.com/office/drawing/2014/main" id="{08AE95A7-ABA6-6D51-0A88-6482C52D08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0953" y="927078"/>
              <a:ext cx="3920655" cy="29415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10530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2944479" y="490301"/>
            <a:ext cx="6303042" cy="400110"/>
          </a:xfrm>
          <a:prstGeom prst="rect">
            <a:avLst/>
          </a:prstGeom>
          <a:noFill/>
        </p:spPr>
        <p:txBody>
          <a:bodyPr wrap="square">
            <a:spAutoFit/>
          </a:bodyPr>
          <a:lstStyle/>
          <a:p>
            <a:pPr indent="361950"/>
            <a:r>
              <a:rPr lang="tr-TR" sz="2000" b="1" dirty="0" smtClean="0">
                <a:solidFill>
                  <a:schemeClr val="bg1"/>
                </a:solidFill>
              </a:rPr>
              <a:t>Toplumsal </a:t>
            </a:r>
            <a:r>
              <a:rPr lang="tr-TR" sz="2000" b="1" dirty="0">
                <a:solidFill>
                  <a:schemeClr val="bg1"/>
                </a:solidFill>
              </a:rPr>
              <a:t>Katkılar ve Sosyal Sorumluluk Projeleri</a:t>
            </a:r>
          </a:p>
        </p:txBody>
      </p:sp>
      <p:grpSp>
        <p:nvGrpSpPr>
          <p:cNvPr id="3" name="Grup 2"/>
          <p:cNvGrpSpPr/>
          <p:nvPr/>
        </p:nvGrpSpPr>
        <p:grpSpPr>
          <a:xfrm>
            <a:off x="320347" y="1079840"/>
            <a:ext cx="11551306" cy="5418499"/>
            <a:chOff x="35562" y="872994"/>
            <a:chExt cx="12110830" cy="5680961"/>
          </a:xfrm>
        </p:grpSpPr>
        <p:pic>
          <p:nvPicPr>
            <p:cNvPr id="17" name="Resim 16" descr="bina, kişi, şahıs, dış mekan, grup içeren bir resim&#10;&#10;Açıklama otomatik olarak oluşturuldu">
              <a:extLst>
                <a:ext uri="{FF2B5EF4-FFF2-40B4-BE49-F238E27FC236}">
                  <a16:creationId xmlns:a16="http://schemas.microsoft.com/office/drawing/2014/main" id="{1F4FFFDF-65B4-FB49-0F69-7A1CF8590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2281" y="3263171"/>
              <a:ext cx="7312855" cy="3290784"/>
            </a:xfrm>
            <a:prstGeom prst="rect">
              <a:avLst/>
            </a:prstGeom>
          </p:spPr>
        </p:pic>
        <p:pic>
          <p:nvPicPr>
            <p:cNvPr id="18" name="Resim 17" descr="giyim, kişi, şahıs, ayakkabı, iç mekan içeren bir resim&#10;&#10;Açıklama otomatik olarak oluşturuldu">
              <a:extLst>
                <a:ext uri="{FF2B5EF4-FFF2-40B4-BE49-F238E27FC236}">
                  <a16:creationId xmlns:a16="http://schemas.microsoft.com/office/drawing/2014/main" id="{0917C167-D644-D42F-DFB2-A9FBFFD4FF17}"/>
                </a:ext>
              </a:extLst>
            </p:cNvPr>
            <p:cNvPicPr>
              <a:picLocks noChangeAspect="1"/>
            </p:cNvPicPr>
            <p:nvPr/>
          </p:nvPicPr>
          <p:blipFill>
            <a:blip r:embed="rId3" cstate="print">
              <a:extLst>
                <a:ext uri="{28A0092B-C50C-407E-A947-70E740481C1C}">
                  <a14:useLocalDpi xmlns:a14="http://schemas.microsoft.com/office/drawing/2010/main" val="0"/>
                </a:ext>
              </a:extLst>
            </a:blip>
            <a:srcRect r="9152"/>
            <a:stretch/>
          </p:blipFill>
          <p:spPr>
            <a:xfrm>
              <a:off x="4211941" y="879260"/>
              <a:ext cx="3773095" cy="2338267"/>
            </a:xfrm>
            <a:prstGeom prst="rect">
              <a:avLst/>
            </a:prstGeom>
          </p:spPr>
        </p:pic>
        <p:pic>
          <p:nvPicPr>
            <p:cNvPr id="19" name="Resim 18" descr="dış mekan, ağaç, kişi, şahıs, giyim içeren bir resim&#10;&#10;Açıklama otomatik olarak oluşturuldu">
              <a:extLst>
                <a:ext uri="{FF2B5EF4-FFF2-40B4-BE49-F238E27FC236}">
                  <a16:creationId xmlns:a16="http://schemas.microsoft.com/office/drawing/2014/main" id="{7236B50A-3CC3-566A-7ED3-6F0B9E14F4E6}"/>
                </a:ext>
              </a:extLst>
            </p:cNvPr>
            <p:cNvPicPr>
              <a:picLocks noChangeAspect="1"/>
            </p:cNvPicPr>
            <p:nvPr/>
          </p:nvPicPr>
          <p:blipFill>
            <a:blip r:embed="rId4" cstate="print">
              <a:extLst>
                <a:ext uri="{28A0092B-C50C-407E-A947-70E740481C1C}">
                  <a14:useLocalDpi xmlns:a14="http://schemas.microsoft.com/office/drawing/2010/main" val="0"/>
                </a:ext>
              </a:extLst>
            </a:blip>
            <a:srcRect r="21419"/>
            <a:stretch/>
          </p:blipFill>
          <p:spPr>
            <a:xfrm>
              <a:off x="8025229" y="879264"/>
              <a:ext cx="4121163" cy="2360031"/>
            </a:xfrm>
            <a:prstGeom prst="rect">
              <a:avLst/>
            </a:prstGeom>
          </p:spPr>
        </p:pic>
        <p:pic>
          <p:nvPicPr>
            <p:cNvPr id="20" name="Resim 19" descr="giyim, kişi, şahıs, dış mekan, ayakkabı içeren bir resim&#10;&#10;Açıklama otomatik olarak oluşturuldu">
              <a:extLst>
                <a:ext uri="{FF2B5EF4-FFF2-40B4-BE49-F238E27FC236}">
                  <a16:creationId xmlns:a16="http://schemas.microsoft.com/office/drawing/2014/main" id="{9D7DDB34-8096-7171-D2FC-9B7F30FF8C92}"/>
                </a:ext>
              </a:extLst>
            </p:cNvPr>
            <p:cNvPicPr>
              <a:picLocks noChangeAspect="1"/>
            </p:cNvPicPr>
            <p:nvPr/>
          </p:nvPicPr>
          <p:blipFill>
            <a:blip r:embed="rId5" cstate="hqprint">
              <a:extLst>
                <a:ext uri="{28A0092B-C50C-407E-A947-70E740481C1C}">
                  <a14:useLocalDpi xmlns:a14="http://schemas.microsoft.com/office/drawing/2010/main" val="0"/>
                </a:ext>
              </a:extLst>
            </a:blip>
            <a:srcRect l="11450" r="9578"/>
            <a:stretch/>
          </p:blipFill>
          <p:spPr>
            <a:xfrm>
              <a:off x="35562" y="872994"/>
              <a:ext cx="4121163" cy="2348314"/>
            </a:xfrm>
            <a:prstGeom prst="rect">
              <a:avLst/>
            </a:prstGeom>
          </p:spPr>
        </p:pic>
      </p:grpSp>
    </p:spTree>
    <p:extLst>
      <p:ext uri="{BB962C8B-B14F-4D97-AF65-F5344CB8AC3E}">
        <p14:creationId xmlns:p14="http://schemas.microsoft.com/office/powerpoint/2010/main" val="316587504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2944479" y="490301"/>
            <a:ext cx="6303042" cy="400110"/>
          </a:xfrm>
          <a:prstGeom prst="rect">
            <a:avLst/>
          </a:prstGeom>
          <a:noFill/>
        </p:spPr>
        <p:txBody>
          <a:bodyPr wrap="square">
            <a:spAutoFit/>
          </a:bodyPr>
          <a:lstStyle/>
          <a:p>
            <a:pPr indent="361950"/>
            <a:r>
              <a:rPr lang="tr-TR" sz="2000" b="1" dirty="0" smtClean="0">
                <a:solidFill>
                  <a:schemeClr val="bg1"/>
                </a:solidFill>
              </a:rPr>
              <a:t>Toplumsal </a:t>
            </a:r>
            <a:r>
              <a:rPr lang="tr-TR" sz="2000" b="1" dirty="0">
                <a:solidFill>
                  <a:schemeClr val="bg1"/>
                </a:solidFill>
              </a:rPr>
              <a:t>Katkılar ve Sosyal Sorumluluk Projeleri</a:t>
            </a:r>
          </a:p>
        </p:txBody>
      </p:sp>
      <p:grpSp>
        <p:nvGrpSpPr>
          <p:cNvPr id="2" name="Grup 1"/>
          <p:cNvGrpSpPr/>
          <p:nvPr/>
        </p:nvGrpSpPr>
        <p:grpSpPr>
          <a:xfrm>
            <a:off x="278814" y="1127676"/>
            <a:ext cx="11634371" cy="5317601"/>
            <a:chOff x="78658" y="950526"/>
            <a:chExt cx="12034684" cy="5500568"/>
          </a:xfrm>
        </p:grpSpPr>
        <p:pic>
          <p:nvPicPr>
            <p:cNvPr id="10" name="Resim 9">
              <a:extLst>
                <a:ext uri="{FF2B5EF4-FFF2-40B4-BE49-F238E27FC236}">
                  <a16:creationId xmlns:a16="http://schemas.microsoft.com/office/drawing/2014/main" id="{7AB7DD1C-2085-9416-9E05-754701B04992}"/>
                </a:ext>
              </a:extLst>
            </p:cNvPr>
            <p:cNvPicPr>
              <a:picLocks noChangeAspect="1"/>
            </p:cNvPicPr>
            <p:nvPr/>
          </p:nvPicPr>
          <p:blipFill>
            <a:blip r:embed="rId2"/>
            <a:stretch>
              <a:fillRect/>
            </a:stretch>
          </p:blipFill>
          <p:spPr>
            <a:xfrm>
              <a:off x="3681908" y="1417781"/>
              <a:ext cx="4612368" cy="4612368"/>
            </a:xfrm>
            <a:prstGeom prst="rect">
              <a:avLst/>
            </a:prstGeom>
          </p:spPr>
        </p:pic>
        <p:pic>
          <p:nvPicPr>
            <p:cNvPr id="11" name="Resim 10">
              <a:extLst>
                <a:ext uri="{FF2B5EF4-FFF2-40B4-BE49-F238E27FC236}">
                  <a16:creationId xmlns:a16="http://schemas.microsoft.com/office/drawing/2014/main" id="{86C97762-267A-F2EF-CD71-9DF7B71BAB23}"/>
                </a:ext>
              </a:extLst>
            </p:cNvPr>
            <p:cNvPicPr>
              <a:picLocks noChangeAspect="1"/>
            </p:cNvPicPr>
            <p:nvPr/>
          </p:nvPicPr>
          <p:blipFill>
            <a:blip r:embed="rId3" cstate="print"/>
            <a:stretch>
              <a:fillRect/>
            </a:stretch>
          </p:blipFill>
          <p:spPr>
            <a:xfrm>
              <a:off x="78658" y="960358"/>
              <a:ext cx="3583586" cy="2688650"/>
            </a:xfrm>
            <a:prstGeom prst="rect">
              <a:avLst/>
            </a:prstGeom>
          </p:spPr>
        </p:pic>
        <p:pic>
          <p:nvPicPr>
            <p:cNvPr id="12" name="Resim 11">
              <a:extLst>
                <a:ext uri="{FF2B5EF4-FFF2-40B4-BE49-F238E27FC236}">
                  <a16:creationId xmlns:a16="http://schemas.microsoft.com/office/drawing/2014/main" id="{0ABBFC66-4A86-55E8-6FE0-4A5E0C84B6DF}"/>
                </a:ext>
              </a:extLst>
            </p:cNvPr>
            <p:cNvPicPr>
              <a:picLocks noChangeAspect="1"/>
            </p:cNvPicPr>
            <p:nvPr/>
          </p:nvPicPr>
          <p:blipFill>
            <a:blip r:embed="rId4" cstate="print"/>
            <a:stretch>
              <a:fillRect/>
            </a:stretch>
          </p:blipFill>
          <p:spPr>
            <a:xfrm>
              <a:off x="78658" y="3762444"/>
              <a:ext cx="3583586" cy="2688650"/>
            </a:xfrm>
            <a:prstGeom prst="rect">
              <a:avLst/>
            </a:prstGeom>
          </p:spPr>
        </p:pic>
        <p:pic>
          <p:nvPicPr>
            <p:cNvPr id="13" name="Resim 12">
              <a:extLst>
                <a:ext uri="{FF2B5EF4-FFF2-40B4-BE49-F238E27FC236}">
                  <a16:creationId xmlns:a16="http://schemas.microsoft.com/office/drawing/2014/main" id="{95B06E14-0806-C895-222F-1EACA027B7CA}"/>
                </a:ext>
              </a:extLst>
            </p:cNvPr>
            <p:cNvPicPr>
              <a:picLocks noChangeAspect="1"/>
            </p:cNvPicPr>
            <p:nvPr/>
          </p:nvPicPr>
          <p:blipFill>
            <a:blip r:embed="rId5" cstate="print"/>
            <a:stretch>
              <a:fillRect/>
            </a:stretch>
          </p:blipFill>
          <p:spPr>
            <a:xfrm>
              <a:off x="8328456" y="950526"/>
              <a:ext cx="3784886" cy="2839679"/>
            </a:xfrm>
            <a:prstGeom prst="rect">
              <a:avLst/>
            </a:prstGeom>
          </p:spPr>
        </p:pic>
        <p:pic>
          <p:nvPicPr>
            <p:cNvPr id="14" name="Resim 13">
              <a:extLst>
                <a:ext uri="{FF2B5EF4-FFF2-40B4-BE49-F238E27FC236}">
                  <a16:creationId xmlns:a16="http://schemas.microsoft.com/office/drawing/2014/main" id="{265E83C6-6F01-31C0-FC58-56311A73093A}"/>
                </a:ext>
              </a:extLst>
            </p:cNvPr>
            <p:cNvPicPr>
              <a:picLocks noChangeAspect="1"/>
            </p:cNvPicPr>
            <p:nvPr/>
          </p:nvPicPr>
          <p:blipFill>
            <a:blip r:embed="rId6" cstate="print"/>
            <a:srcRect t="5366"/>
            <a:stretch/>
          </p:blipFill>
          <p:spPr>
            <a:xfrm>
              <a:off x="8328456" y="3903333"/>
              <a:ext cx="3583586" cy="2544389"/>
            </a:xfrm>
            <a:prstGeom prst="rect">
              <a:avLst/>
            </a:prstGeom>
          </p:spPr>
        </p:pic>
      </p:grpSp>
    </p:spTree>
    <p:extLst>
      <p:ext uri="{BB962C8B-B14F-4D97-AF65-F5344CB8AC3E}">
        <p14:creationId xmlns:p14="http://schemas.microsoft.com/office/powerpoint/2010/main" val="262906946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2944479" y="490301"/>
            <a:ext cx="6303042" cy="400110"/>
          </a:xfrm>
          <a:prstGeom prst="rect">
            <a:avLst/>
          </a:prstGeom>
          <a:noFill/>
        </p:spPr>
        <p:txBody>
          <a:bodyPr wrap="square">
            <a:spAutoFit/>
          </a:bodyPr>
          <a:lstStyle/>
          <a:p>
            <a:pPr indent="361950"/>
            <a:r>
              <a:rPr lang="tr-TR" sz="2000" b="1" dirty="0" smtClean="0">
                <a:solidFill>
                  <a:schemeClr val="bg1"/>
                </a:solidFill>
              </a:rPr>
              <a:t>Toplumsal </a:t>
            </a:r>
            <a:r>
              <a:rPr lang="tr-TR" sz="2000" b="1" dirty="0">
                <a:solidFill>
                  <a:schemeClr val="bg1"/>
                </a:solidFill>
              </a:rPr>
              <a:t>Katkılar ve Sosyal Sorumluluk Projeleri</a:t>
            </a:r>
          </a:p>
        </p:txBody>
      </p:sp>
      <p:pic>
        <p:nvPicPr>
          <p:cNvPr id="1036" name="Picture 12" descr="https://cdn.comu.edu.tr/cms/mtf/galeri/1607-04062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70" y="1689208"/>
            <a:ext cx="6312802" cy="420853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cdn.comu.edu.tr/cms/mtf/galeri/1619-04062025.jpg"/>
          <p:cNvPicPr>
            <a:picLocks noChangeAspect="1" noChangeArrowheads="1"/>
          </p:cNvPicPr>
          <p:nvPr/>
        </p:nvPicPr>
        <p:blipFill rotWithShape="1">
          <a:blip r:embed="rId3">
            <a:extLst>
              <a:ext uri="{28A0092B-C50C-407E-A947-70E740481C1C}">
                <a14:useLocalDpi xmlns:a14="http://schemas.microsoft.com/office/drawing/2010/main" val="0"/>
              </a:ext>
            </a:extLst>
          </a:blip>
          <a:srcRect l="9234" r="8397"/>
          <a:stretch/>
        </p:blipFill>
        <p:spPr bwMode="auto">
          <a:xfrm>
            <a:off x="6784100" y="1689208"/>
            <a:ext cx="5199798" cy="420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45224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2944479" y="490301"/>
            <a:ext cx="6303042" cy="400110"/>
          </a:xfrm>
          <a:prstGeom prst="rect">
            <a:avLst/>
          </a:prstGeom>
          <a:noFill/>
        </p:spPr>
        <p:txBody>
          <a:bodyPr wrap="square">
            <a:spAutoFit/>
          </a:bodyPr>
          <a:lstStyle/>
          <a:p>
            <a:pPr indent="361950"/>
            <a:r>
              <a:rPr lang="tr-TR" sz="2000" b="1" dirty="0" smtClean="0">
                <a:solidFill>
                  <a:schemeClr val="bg1"/>
                </a:solidFill>
              </a:rPr>
              <a:t>Toplumsal </a:t>
            </a:r>
            <a:r>
              <a:rPr lang="tr-TR" sz="2000" b="1" dirty="0">
                <a:solidFill>
                  <a:schemeClr val="bg1"/>
                </a:solidFill>
              </a:rPr>
              <a:t>Katkılar ve Sosyal Sorumluluk Projeleri</a:t>
            </a:r>
          </a:p>
        </p:txBody>
      </p:sp>
      <p:pic>
        <p:nvPicPr>
          <p:cNvPr id="3074" name="Picture 2" descr="https://cdn.comu.edu.tr/cms/mtf/foto/921-okulumu-renklendiriyorum-kale-projesi-gerceklest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54" y="1163655"/>
            <a:ext cx="6687404" cy="50173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cdn.comu.edu.tr/cms/mtf/galeri/1576-050520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541" y="1163655"/>
            <a:ext cx="5003279" cy="500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17559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2944479" y="490301"/>
            <a:ext cx="6303042" cy="400110"/>
          </a:xfrm>
          <a:prstGeom prst="rect">
            <a:avLst/>
          </a:prstGeom>
          <a:noFill/>
        </p:spPr>
        <p:txBody>
          <a:bodyPr wrap="square">
            <a:spAutoFit/>
          </a:bodyPr>
          <a:lstStyle/>
          <a:p>
            <a:pPr indent="361950"/>
            <a:r>
              <a:rPr lang="tr-TR" sz="2000" b="1" dirty="0" smtClean="0">
                <a:solidFill>
                  <a:schemeClr val="bg1"/>
                </a:solidFill>
              </a:rPr>
              <a:t>Toplumsal </a:t>
            </a:r>
            <a:r>
              <a:rPr lang="tr-TR" sz="2000" b="1" dirty="0">
                <a:solidFill>
                  <a:schemeClr val="bg1"/>
                </a:solidFill>
              </a:rPr>
              <a:t>Katkılar ve Sosyal Sorumluluk Projeleri</a:t>
            </a:r>
          </a:p>
        </p:txBody>
      </p:sp>
      <p:pic>
        <p:nvPicPr>
          <p:cNvPr id="1026" name="Picture 2" descr="https://cdn.comu.edu.tr/cms/mtf/foto/943-15-temmuz-demokrasi-ve-milli-birlik-gunu-kapsami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411" y="1727145"/>
            <a:ext cx="5508247" cy="41326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dn.comu.edu.tr/cms/mtf/galeri/1716-170720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8083" y="1729648"/>
            <a:ext cx="3097618" cy="41301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dn.comu.edu.tr/cms/mtf/galeri/1715-170720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299" y="1727147"/>
            <a:ext cx="3099495" cy="4132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6637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F1FD6-AF62-8A9C-5B6B-5BC1AD417241}"/>
            </a:ext>
          </a:extLst>
        </p:cNvPr>
        <p:cNvGrpSpPr/>
        <p:nvPr/>
      </p:nvGrpSpPr>
      <p:grpSpPr>
        <a:xfrm>
          <a:off x="0" y="0"/>
          <a:ext cx="0" cy="0"/>
          <a:chOff x="0" y="0"/>
          <a:chExt cx="0" cy="0"/>
        </a:xfrm>
      </p:grpSpPr>
      <p:sp>
        <p:nvSpPr>
          <p:cNvPr id="11" name="Rectangle 15">
            <a:extLst>
              <a:ext uri="{FF2B5EF4-FFF2-40B4-BE49-F238E27FC236}">
                <a16:creationId xmlns:a16="http://schemas.microsoft.com/office/drawing/2014/main" id="{DAFDE99C-B988-4745-3337-B80EA22FCBAD}"/>
              </a:ext>
            </a:extLst>
          </p:cNvPr>
          <p:cNvSpPr/>
          <p:nvPr/>
        </p:nvSpPr>
        <p:spPr>
          <a:xfrm>
            <a:off x="0" y="0"/>
            <a:ext cx="12191999" cy="6858000"/>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Resim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0"/>
            <a:ext cx="2656332" cy="6858000"/>
          </a:xfrm>
          <a:prstGeom prst="rect">
            <a:avLst/>
          </a:prstGeom>
        </p:spPr>
      </p:pic>
      <p:sp>
        <p:nvSpPr>
          <p:cNvPr id="9" name="Dikdörtgen 8"/>
          <p:cNvSpPr/>
          <p:nvPr/>
        </p:nvSpPr>
        <p:spPr>
          <a:xfrm>
            <a:off x="2048586" y="5021995"/>
            <a:ext cx="4597092" cy="461665"/>
          </a:xfrm>
          <a:prstGeom prst="rect">
            <a:avLst/>
          </a:prstGeom>
        </p:spPr>
        <p:txBody>
          <a:bodyPr wrap="none">
            <a:spAutoFit/>
          </a:bodyPr>
          <a:lstStyle/>
          <a:p>
            <a:r>
              <a:rPr lang="tr-TR" sz="2400" b="1" dirty="0">
                <a:solidFill>
                  <a:schemeClr val="bg1"/>
                </a:solidFill>
              </a:rPr>
              <a:t>DİNLEDİĞİNİZ İÇİN </a:t>
            </a:r>
            <a:r>
              <a:rPr lang="tr-TR" sz="2400" b="1" dirty="0" smtClean="0">
                <a:solidFill>
                  <a:schemeClr val="bg1"/>
                </a:solidFill>
              </a:rPr>
              <a:t>TEŞEKKÜRLER…</a:t>
            </a:r>
            <a:endParaRPr lang="tr-TR" sz="2400" b="1" dirty="0">
              <a:solidFill>
                <a:schemeClr val="bg1"/>
              </a:solidFill>
            </a:endParaRPr>
          </a:p>
        </p:txBody>
      </p:sp>
    </p:spTree>
    <p:extLst>
      <p:ext uri="{BB962C8B-B14F-4D97-AF65-F5344CB8AC3E}">
        <p14:creationId xmlns:p14="http://schemas.microsoft.com/office/powerpoint/2010/main" val="350801209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5B95-DB83-CF46-7A94-5548C310142F}"/>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4878FFBF-50E6-B2C0-5F5A-FD3C759886C3}"/>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14" name="Metin kutusu 13">
            <a:extLst>
              <a:ext uri="{FF2B5EF4-FFF2-40B4-BE49-F238E27FC236}">
                <a16:creationId xmlns:a16="http://schemas.microsoft.com/office/drawing/2014/main" id="{A23683C0-7F43-E7BD-BE64-621155C1F703}"/>
              </a:ext>
            </a:extLst>
          </p:cNvPr>
          <p:cNvSpPr txBox="1"/>
          <p:nvPr/>
        </p:nvSpPr>
        <p:spPr>
          <a:xfrm>
            <a:off x="4853132" y="479311"/>
            <a:ext cx="2271000" cy="400110"/>
          </a:xfrm>
          <a:prstGeom prst="rect">
            <a:avLst/>
          </a:prstGeom>
          <a:noFill/>
        </p:spPr>
        <p:txBody>
          <a:bodyPr wrap="square">
            <a:spAutoFit/>
          </a:bodyPr>
          <a:lstStyle/>
          <a:p>
            <a:pPr indent="361950"/>
            <a:r>
              <a:rPr lang="tr-TR" sz="2000" b="1" dirty="0" smtClean="0">
                <a:solidFill>
                  <a:schemeClr val="bg1"/>
                </a:solidFill>
              </a:rPr>
              <a:t>Bölüm Misyonu</a:t>
            </a:r>
            <a:endParaRPr lang="tr-TR" sz="2000" b="1" dirty="0">
              <a:solidFill>
                <a:schemeClr val="bg1"/>
              </a:solidFill>
            </a:endParaRPr>
          </a:p>
        </p:txBody>
      </p:sp>
      <p:sp>
        <p:nvSpPr>
          <p:cNvPr id="66" name="Metin kutusu 65">
            <a:extLst>
              <a:ext uri="{FF2B5EF4-FFF2-40B4-BE49-F238E27FC236}">
                <a16:creationId xmlns:a16="http://schemas.microsoft.com/office/drawing/2014/main" id="{CDCEAC46-107F-D5AE-413C-17FDE3347F11}"/>
              </a:ext>
            </a:extLst>
          </p:cNvPr>
          <p:cNvSpPr txBox="1"/>
          <p:nvPr/>
        </p:nvSpPr>
        <p:spPr>
          <a:xfrm>
            <a:off x="271356" y="1762150"/>
            <a:ext cx="11649288" cy="3000821"/>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tr-TR" dirty="0" smtClean="0"/>
              <a:t>Sürdürülebilir </a:t>
            </a:r>
            <a:r>
              <a:rPr lang="tr-TR" dirty="0"/>
              <a:t>peyzaj alanları planlayan, tasarlayan, yönetebilen ve </a:t>
            </a:r>
            <a:r>
              <a:rPr lang="tr-TR" dirty="0" smtClean="0"/>
              <a:t>onarımını yapabilen</a:t>
            </a:r>
            <a:r>
              <a:rPr lang="tr-TR" dirty="0"/>
              <a:t>, özetle Peyzaj Mimarlığı mesleğinin gerektirdiği bilgi ve </a:t>
            </a:r>
            <a:r>
              <a:rPr lang="tr-TR" dirty="0" smtClean="0"/>
              <a:t>becerilere sahip </a:t>
            </a:r>
            <a:r>
              <a:rPr lang="tr-TR" dirty="0"/>
              <a:t>bireyler yetiştirmek,</a:t>
            </a:r>
          </a:p>
          <a:p>
            <a:pPr marL="285750" indent="-285750" algn="just">
              <a:lnSpc>
                <a:spcPct val="150000"/>
              </a:lnSpc>
              <a:buFont typeface="Arial" panose="020B0604020202020204" pitchFamily="34" charset="0"/>
              <a:buChar char="•"/>
            </a:pPr>
            <a:r>
              <a:rPr lang="tr-TR" dirty="0" smtClean="0"/>
              <a:t>Peyzaj </a:t>
            </a:r>
            <a:r>
              <a:rPr lang="tr-TR" dirty="0"/>
              <a:t>Mimarlığı konularında bilimsel araştırma projelerini artırmak, ulusal </a:t>
            </a:r>
            <a:r>
              <a:rPr lang="tr-TR" dirty="0" smtClean="0"/>
              <a:t>ve uluslararası </a:t>
            </a:r>
            <a:r>
              <a:rPr lang="tr-TR" dirty="0"/>
              <a:t>kapsamda etkin sonuçlar alabilmek,</a:t>
            </a:r>
          </a:p>
          <a:p>
            <a:pPr marL="285750" indent="-285750" algn="just">
              <a:lnSpc>
                <a:spcPct val="150000"/>
              </a:lnSpc>
              <a:buFont typeface="Arial" panose="020B0604020202020204" pitchFamily="34" charset="0"/>
              <a:buChar char="•"/>
            </a:pPr>
            <a:r>
              <a:rPr lang="tr-TR" dirty="0" smtClean="0"/>
              <a:t>Uluslararası </a:t>
            </a:r>
            <a:r>
              <a:rPr lang="tr-TR" dirty="0"/>
              <a:t>projeler geliştirmek, ikili iş birliği ile araştırma </a:t>
            </a:r>
            <a:r>
              <a:rPr lang="tr-TR" dirty="0" smtClean="0"/>
              <a:t>potansiyelini artırmak</a:t>
            </a:r>
            <a:r>
              <a:rPr lang="tr-TR" dirty="0"/>
              <a:t>,</a:t>
            </a:r>
          </a:p>
          <a:p>
            <a:pPr marL="285750" indent="-285750" algn="just">
              <a:lnSpc>
                <a:spcPct val="150000"/>
              </a:lnSpc>
              <a:buFont typeface="Arial" panose="020B0604020202020204" pitchFamily="34" charset="0"/>
              <a:buChar char="•"/>
            </a:pPr>
            <a:r>
              <a:rPr lang="tr-TR" dirty="0" smtClean="0"/>
              <a:t>Toplum </a:t>
            </a:r>
            <a:r>
              <a:rPr lang="tr-TR" dirty="0"/>
              <a:t>projelerini artırarak toplum ve sektörle olan ilişkileri güçlendirmek,</a:t>
            </a:r>
          </a:p>
          <a:p>
            <a:pPr marL="285750" indent="-285750" algn="just">
              <a:lnSpc>
                <a:spcPct val="150000"/>
              </a:lnSpc>
              <a:buFont typeface="Arial" panose="020B0604020202020204" pitchFamily="34" charset="0"/>
              <a:buChar char="•"/>
            </a:pPr>
            <a:r>
              <a:rPr lang="tr-TR" dirty="0" smtClean="0"/>
              <a:t>Görsel</a:t>
            </a:r>
            <a:r>
              <a:rPr lang="tr-TR" dirty="0"/>
              <a:t>, işitsel, teknik, ekonomik ve ekolojik değerlere sahip yaşam </a:t>
            </a:r>
            <a:r>
              <a:rPr lang="tr-TR" dirty="0" smtClean="0"/>
              <a:t>kalitesini yükselten </a:t>
            </a:r>
            <a:r>
              <a:rPr lang="tr-TR" dirty="0"/>
              <a:t>mekânlar tasarlamaktır. </a:t>
            </a:r>
          </a:p>
        </p:txBody>
      </p:sp>
      <p:sp>
        <p:nvSpPr>
          <p:cNvPr id="70" name="Metin kutusu 69">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4322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5B95-DB83-CF46-7A94-5548C310142F}"/>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4878FFBF-50E6-B2C0-5F5A-FD3C759886C3}"/>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14" name="Metin kutusu 13">
            <a:extLst>
              <a:ext uri="{FF2B5EF4-FFF2-40B4-BE49-F238E27FC236}">
                <a16:creationId xmlns:a16="http://schemas.microsoft.com/office/drawing/2014/main" id="{A23683C0-7F43-E7BD-BE64-621155C1F703}"/>
              </a:ext>
            </a:extLst>
          </p:cNvPr>
          <p:cNvSpPr txBox="1"/>
          <p:nvPr/>
        </p:nvSpPr>
        <p:spPr>
          <a:xfrm>
            <a:off x="4853132" y="479311"/>
            <a:ext cx="2271000" cy="400110"/>
          </a:xfrm>
          <a:prstGeom prst="rect">
            <a:avLst/>
          </a:prstGeom>
          <a:noFill/>
        </p:spPr>
        <p:txBody>
          <a:bodyPr wrap="square">
            <a:spAutoFit/>
          </a:bodyPr>
          <a:lstStyle/>
          <a:p>
            <a:pPr indent="361950"/>
            <a:r>
              <a:rPr lang="tr-TR" sz="2000" b="1" dirty="0" smtClean="0">
                <a:solidFill>
                  <a:schemeClr val="bg1"/>
                </a:solidFill>
              </a:rPr>
              <a:t>Bölüm Vizyonu</a:t>
            </a:r>
            <a:endParaRPr lang="tr-TR" sz="2000" b="1" dirty="0">
              <a:solidFill>
                <a:schemeClr val="bg1"/>
              </a:solidFill>
            </a:endParaRPr>
          </a:p>
        </p:txBody>
      </p:sp>
      <p:sp>
        <p:nvSpPr>
          <p:cNvPr id="66" name="Metin kutusu 65">
            <a:extLst>
              <a:ext uri="{FF2B5EF4-FFF2-40B4-BE49-F238E27FC236}">
                <a16:creationId xmlns:a16="http://schemas.microsoft.com/office/drawing/2014/main" id="{CDCEAC46-107F-D5AE-413C-17FDE3347F11}"/>
              </a:ext>
            </a:extLst>
          </p:cNvPr>
          <p:cNvSpPr txBox="1"/>
          <p:nvPr/>
        </p:nvSpPr>
        <p:spPr>
          <a:xfrm>
            <a:off x="257708" y="1605064"/>
            <a:ext cx="11649288" cy="378885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tr-TR" dirty="0" smtClean="0"/>
              <a:t>Ulusal </a:t>
            </a:r>
            <a:r>
              <a:rPr lang="tr-TR" dirty="0"/>
              <a:t>ve uluslararası düzeyde eğitim veren Peyzaj Mimarlığı </a:t>
            </a:r>
            <a:r>
              <a:rPr lang="tr-TR" dirty="0" smtClean="0"/>
              <a:t>bölümleri arasında </a:t>
            </a:r>
            <a:r>
              <a:rPr lang="tr-TR" dirty="0"/>
              <a:t>eğitim ve araştırmada öncü olmak,</a:t>
            </a:r>
          </a:p>
          <a:p>
            <a:pPr marL="285750" indent="-285750" algn="just">
              <a:lnSpc>
                <a:spcPct val="150000"/>
              </a:lnSpc>
              <a:buFont typeface="Arial" panose="020B0604020202020204" pitchFamily="34" charset="0"/>
              <a:buChar char="•"/>
            </a:pPr>
            <a:r>
              <a:rPr lang="tr-TR" dirty="0" smtClean="0"/>
              <a:t>Toplum </a:t>
            </a:r>
            <a:r>
              <a:rPr lang="tr-TR" dirty="0"/>
              <a:t>ve sektörle daha güçlü ilişkiler kuran bir eğitim kurumu olmak,</a:t>
            </a:r>
          </a:p>
          <a:p>
            <a:pPr marL="285750" indent="-285750" algn="just">
              <a:lnSpc>
                <a:spcPct val="150000"/>
              </a:lnSpc>
              <a:buFont typeface="Arial" panose="020B0604020202020204" pitchFamily="34" charset="0"/>
              <a:buChar char="•"/>
            </a:pPr>
            <a:r>
              <a:rPr lang="tr-TR" dirty="0" smtClean="0"/>
              <a:t>Öğrenci </a:t>
            </a:r>
            <a:r>
              <a:rPr lang="tr-TR" dirty="0"/>
              <a:t>ve öğretim üyesi memnuniyeti yüksek olmak,</a:t>
            </a:r>
          </a:p>
          <a:p>
            <a:pPr marL="285750" indent="-285750" algn="just">
              <a:lnSpc>
                <a:spcPct val="150000"/>
              </a:lnSpc>
              <a:buFont typeface="Arial" panose="020B0604020202020204" pitchFamily="34" charset="0"/>
              <a:buChar char="•"/>
            </a:pPr>
            <a:r>
              <a:rPr lang="tr-TR" dirty="0" smtClean="0"/>
              <a:t>Ulusal </a:t>
            </a:r>
            <a:r>
              <a:rPr lang="tr-TR" dirty="0"/>
              <a:t>ve uluslararası ihtiyaçları giderecek şekilde araştırmalar yapan, </a:t>
            </a:r>
            <a:r>
              <a:rPr lang="tr-TR" dirty="0" smtClean="0"/>
              <a:t>kaliteli eğitim </a:t>
            </a:r>
            <a:r>
              <a:rPr lang="tr-TR" dirty="0"/>
              <a:t>veren Peyzaj Mimarlığı eğitiminde öncü olmak,</a:t>
            </a:r>
          </a:p>
          <a:p>
            <a:pPr marL="285750" indent="-285750" algn="just">
              <a:lnSpc>
                <a:spcPct val="150000"/>
              </a:lnSpc>
              <a:buFont typeface="Arial" panose="020B0604020202020204" pitchFamily="34" charset="0"/>
              <a:buChar char="•"/>
            </a:pPr>
            <a:r>
              <a:rPr lang="tr-TR" dirty="0" smtClean="0"/>
              <a:t>Nitelikli </a:t>
            </a:r>
            <a:r>
              <a:rPr lang="tr-TR" dirty="0"/>
              <a:t>Peyzaj Mimarları ve akademisyenler yetiştirmek,</a:t>
            </a:r>
          </a:p>
          <a:p>
            <a:pPr marL="285750" indent="-285750" algn="just">
              <a:lnSpc>
                <a:spcPct val="150000"/>
              </a:lnSpc>
              <a:buFont typeface="Arial" panose="020B0604020202020204" pitchFamily="34" charset="0"/>
              <a:buChar char="•"/>
            </a:pPr>
            <a:r>
              <a:rPr lang="tr-TR" dirty="0" smtClean="0"/>
              <a:t>Mekân </a:t>
            </a:r>
            <a:r>
              <a:rPr lang="tr-TR" dirty="0"/>
              <a:t>tasarımına, bilime ve teknolojiye uluslararası düzeyde </a:t>
            </a:r>
            <a:r>
              <a:rPr lang="tr-TR" dirty="0" smtClean="0"/>
              <a:t>katkıda bulunacak </a:t>
            </a:r>
            <a:r>
              <a:rPr lang="tr-TR" dirty="0"/>
              <a:t>araştırmaları yapmak, bu araştırmaları yapacak </a:t>
            </a:r>
            <a:r>
              <a:rPr lang="tr-TR" dirty="0" smtClean="0"/>
              <a:t>kadroları oluşturmak</a:t>
            </a:r>
            <a:r>
              <a:rPr lang="tr-TR" dirty="0"/>
              <a:t>,</a:t>
            </a:r>
          </a:p>
          <a:p>
            <a:pPr marL="285750" indent="-285750" algn="just">
              <a:lnSpc>
                <a:spcPct val="150000"/>
              </a:lnSpc>
              <a:buFont typeface="Arial" panose="020B0604020202020204" pitchFamily="34" charset="0"/>
              <a:buChar char="•"/>
            </a:pPr>
            <a:r>
              <a:rPr lang="tr-TR" dirty="0" smtClean="0"/>
              <a:t>Sürdürülebilir </a:t>
            </a:r>
            <a:r>
              <a:rPr lang="tr-TR" dirty="0"/>
              <a:t>bir çevre ve gelecek yaratmaktır</a:t>
            </a:r>
            <a:r>
              <a:rPr lang="tr-TR" dirty="0" smtClean="0"/>
              <a:t>.</a:t>
            </a:r>
            <a:endParaRPr lang="tr-TR" dirty="0"/>
          </a:p>
        </p:txBody>
      </p:sp>
      <p:sp>
        <p:nvSpPr>
          <p:cNvPr id="70" name="Metin kutusu 69">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7655367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5B95-DB83-CF46-7A94-5548C310142F}"/>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4878FFBF-50E6-B2C0-5F5A-FD3C759886C3}"/>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14" name="Metin kutusu 13">
            <a:extLst>
              <a:ext uri="{FF2B5EF4-FFF2-40B4-BE49-F238E27FC236}">
                <a16:creationId xmlns:a16="http://schemas.microsoft.com/office/drawing/2014/main" id="{A23683C0-7F43-E7BD-BE64-621155C1F703}"/>
              </a:ext>
            </a:extLst>
          </p:cNvPr>
          <p:cNvSpPr txBox="1"/>
          <p:nvPr/>
        </p:nvSpPr>
        <p:spPr>
          <a:xfrm>
            <a:off x="3886275" y="489303"/>
            <a:ext cx="4411420" cy="400110"/>
          </a:xfrm>
          <a:prstGeom prst="rect">
            <a:avLst/>
          </a:prstGeom>
          <a:noFill/>
        </p:spPr>
        <p:txBody>
          <a:bodyPr wrap="square">
            <a:spAutoFit/>
          </a:bodyPr>
          <a:lstStyle/>
          <a:p>
            <a:pPr indent="361950"/>
            <a:r>
              <a:rPr lang="tr-TR" sz="2000" b="1" dirty="0" smtClean="0">
                <a:solidFill>
                  <a:schemeClr val="bg1"/>
                </a:solidFill>
              </a:rPr>
              <a:t>Birim Araştırma </a:t>
            </a:r>
            <a:r>
              <a:rPr lang="tr-TR" sz="2000" b="1" dirty="0">
                <a:solidFill>
                  <a:schemeClr val="bg1"/>
                </a:solidFill>
              </a:rPr>
              <a:t>İmkânları ve Altyapı</a:t>
            </a:r>
          </a:p>
        </p:txBody>
      </p:sp>
      <p:grpSp>
        <p:nvGrpSpPr>
          <p:cNvPr id="15" name="Group 119">
            <a:extLst>
              <a:ext uri="{FF2B5EF4-FFF2-40B4-BE49-F238E27FC236}">
                <a16:creationId xmlns:a16="http://schemas.microsoft.com/office/drawing/2014/main" id="{0B4F82F2-23AF-06D4-72B1-D08DD859BBEA}"/>
              </a:ext>
            </a:extLst>
          </p:cNvPr>
          <p:cNvGrpSpPr/>
          <p:nvPr/>
        </p:nvGrpSpPr>
        <p:grpSpPr>
          <a:xfrm>
            <a:off x="2972487" y="4261860"/>
            <a:ext cx="1170424" cy="218542"/>
            <a:chOff x="3097993" y="3832978"/>
            <a:chExt cx="1170424" cy="218542"/>
          </a:xfrm>
        </p:grpSpPr>
        <p:sp>
          <p:nvSpPr>
            <p:cNvPr id="16" name="Line 18">
              <a:extLst>
                <a:ext uri="{FF2B5EF4-FFF2-40B4-BE49-F238E27FC236}">
                  <a16:creationId xmlns:a16="http://schemas.microsoft.com/office/drawing/2014/main" id="{19DBC05A-A679-0303-6B26-F7536F7E7F65}"/>
                </a:ext>
              </a:extLst>
            </p:cNvPr>
            <p:cNvSpPr>
              <a:spLocks noChangeShapeType="1"/>
            </p:cNvSpPr>
            <p:nvPr/>
          </p:nvSpPr>
          <p:spPr bwMode="auto">
            <a:xfrm rot="5400000" flipH="1">
              <a:off x="3805072" y="3478910"/>
              <a:ext cx="0" cy="926691"/>
            </a:xfrm>
            <a:prstGeom prst="line">
              <a:avLst/>
            </a:prstGeom>
            <a:ln w="25400" cap="rnd">
              <a:solidFill>
                <a:schemeClr val="tx1">
                  <a:lumMod val="60000"/>
                  <a:lumOff val="40000"/>
                </a:schemeClr>
              </a:solidFill>
              <a:prstDash val="sysDot"/>
              <a:miter lim="800000"/>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ru-RU"/>
            </a:p>
          </p:txBody>
        </p:sp>
        <p:grpSp>
          <p:nvGrpSpPr>
            <p:cNvPr id="17" name="Group 77">
              <a:extLst>
                <a:ext uri="{FF2B5EF4-FFF2-40B4-BE49-F238E27FC236}">
                  <a16:creationId xmlns:a16="http://schemas.microsoft.com/office/drawing/2014/main" id="{7DF0F846-BC05-B5E8-01D1-4815A60582E2}"/>
                </a:ext>
              </a:extLst>
            </p:cNvPr>
            <p:cNvGrpSpPr/>
            <p:nvPr/>
          </p:nvGrpSpPr>
          <p:grpSpPr>
            <a:xfrm rot="5400000">
              <a:off x="3095693" y="3835278"/>
              <a:ext cx="218542" cy="213942"/>
              <a:chOff x="1678410" y="4345887"/>
              <a:chExt cx="157534" cy="154218"/>
            </a:xfrm>
          </p:grpSpPr>
          <p:sp>
            <p:nvSpPr>
              <p:cNvPr id="18" name="Oval 10">
                <a:extLst>
                  <a:ext uri="{FF2B5EF4-FFF2-40B4-BE49-F238E27FC236}">
                    <a16:creationId xmlns:a16="http://schemas.microsoft.com/office/drawing/2014/main" id="{DBE25777-9BFA-A5A5-81FF-88895B2F86CF}"/>
                  </a:ext>
                </a:extLst>
              </p:cNvPr>
              <p:cNvSpPr>
                <a:spLocks noChangeArrowheads="1"/>
              </p:cNvSpPr>
              <p:nvPr/>
            </p:nvSpPr>
            <p:spPr bwMode="auto">
              <a:xfrm>
                <a:off x="1678410" y="4345887"/>
                <a:ext cx="157534" cy="154218"/>
              </a:xfrm>
              <a:prstGeom prst="ellipse">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19" name="Oval 10">
                <a:extLst>
                  <a:ext uri="{FF2B5EF4-FFF2-40B4-BE49-F238E27FC236}">
                    <a16:creationId xmlns:a16="http://schemas.microsoft.com/office/drawing/2014/main" id="{B16ED7BA-37BC-D72C-E6CF-223A9350F07D}"/>
                  </a:ext>
                </a:extLst>
              </p:cNvPr>
              <p:cNvSpPr>
                <a:spLocks noChangeArrowheads="1"/>
              </p:cNvSpPr>
              <p:nvPr/>
            </p:nvSpPr>
            <p:spPr bwMode="auto">
              <a:xfrm>
                <a:off x="1718249" y="4384887"/>
                <a:ext cx="77857" cy="7621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ru-RU"/>
              </a:p>
            </p:txBody>
          </p:sp>
        </p:grpSp>
      </p:grpSp>
      <p:grpSp>
        <p:nvGrpSpPr>
          <p:cNvPr id="20" name="Group 120">
            <a:extLst>
              <a:ext uri="{FF2B5EF4-FFF2-40B4-BE49-F238E27FC236}">
                <a16:creationId xmlns:a16="http://schemas.microsoft.com/office/drawing/2014/main" id="{36F84934-DFC6-CE2E-9B95-456150AE5BD0}"/>
              </a:ext>
            </a:extLst>
          </p:cNvPr>
          <p:cNvGrpSpPr/>
          <p:nvPr/>
        </p:nvGrpSpPr>
        <p:grpSpPr>
          <a:xfrm>
            <a:off x="2972487" y="2918835"/>
            <a:ext cx="1170424" cy="218542"/>
            <a:chOff x="3097993" y="2489953"/>
            <a:chExt cx="1170424" cy="218542"/>
          </a:xfrm>
        </p:grpSpPr>
        <p:sp>
          <p:nvSpPr>
            <p:cNvPr id="21" name="Line 18">
              <a:extLst>
                <a:ext uri="{FF2B5EF4-FFF2-40B4-BE49-F238E27FC236}">
                  <a16:creationId xmlns:a16="http://schemas.microsoft.com/office/drawing/2014/main" id="{795C860B-8633-E383-7990-8B95F5D0A6B6}"/>
                </a:ext>
              </a:extLst>
            </p:cNvPr>
            <p:cNvSpPr>
              <a:spLocks noChangeShapeType="1"/>
            </p:cNvSpPr>
            <p:nvPr/>
          </p:nvSpPr>
          <p:spPr bwMode="auto">
            <a:xfrm rot="5400000" flipH="1">
              <a:off x="3805072" y="2135885"/>
              <a:ext cx="0" cy="926691"/>
            </a:xfrm>
            <a:prstGeom prst="line">
              <a:avLst/>
            </a:prstGeom>
            <a:ln w="25400" cap="rnd">
              <a:solidFill>
                <a:schemeClr val="tx1">
                  <a:lumMod val="60000"/>
                  <a:lumOff val="40000"/>
                </a:schemeClr>
              </a:solidFill>
              <a:prstDash val="sysDot"/>
              <a:miter lim="800000"/>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ru-RU"/>
            </a:p>
          </p:txBody>
        </p:sp>
        <p:grpSp>
          <p:nvGrpSpPr>
            <p:cNvPr id="22" name="Group 81">
              <a:extLst>
                <a:ext uri="{FF2B5EF4-FFF2-40B4-BE49-F238E27FC236}">
                  <a16:creationId xmlns:a16="http://schemas.microsoft.com/office/drawing/2014/main" id="{9B245C3D-0436-C06A-7FB7-7491C030531D}"/>
                </a:ext>
              </a:extLst>
            </p:cNvPr>
            <p:cNvGrpSpPr/>
            <p:nvPr/>
          </p:nvGrpSpPr>
          <p:grpSpPr>
            <a:xfrm rot="5400000">
              <a:off x="3095693" y="2492253"/>
              <a:ext cx="218542" cy="213942"/>
              <a:chOff x="1678410" y="4345887"/>
              <a:chExt cx="157534" cy="154218"/>
            </a:xfrm>
          </p:grpSpPr>
          <p:sp>
            <p:nvSpPr>
              <p:cNvPr id="23" name="Oval 10">
                <a:extLst>
                  <a:ext uri="{FF2B5EF4-FFF2-40B4-BE49-F238E27FC236}">
                    <a16:creationId xmlns:a16="http://schemas.microsoft.com/office/drawing/2014/main" id="{8F1359E2-9588-EC97-754D-CBA40E358B3A}"/>
                  </a:ext>
                </a:extLst>
              </p:cNvPr>
              <p:cNvSpPr>
                <a:spLocks noChangeArrowheads="1"/>
              </p:cNvSpPr>
              <p:nvPr/>
            </p:nvSpPr>
            <p:spPr bwMode="auto">
              <a:xfrm>
                <a:off x="1678410" y="4345887"/>
                <a:ext cx="157534" cy="154218"/>
              </a:xfrm>
              <a:prstGeom prst="ellipse">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24" name="Oval 10">
                <a:extLst>
                  <a:ext uri="{FF2B5EF4-FFF2-40B4-BE49-F238E27FC236}">
                    <a16:creationId xmlns:a16="http://schemas.microsoft.com/office/drawing/2014/main" id="{02932296-240C-36BE-F15D-11239E3D2B5A}"/>
                  </a:ext>
                </a:extLst>
              </p:cNvPr>
              <p:cNvSpPr>
                <a:spLocks noChangeArrowheads="1"/>
              </p:cNvSpPr>
              <p:nvPr/>
            </p:nvSpPr>
            <p:spPr bwMode="auto">
              <a:xfrm>
                <a:off x="1718249" y="4384887"/>
                <a:ext cx="77857" cy="76218"/>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ru-RU"/>
              </a:p>
            </p:txBody>
          </p:sp>
        </p:grpSp>
      </p:grpSp>
      <p:grpSp>
        <p:nvGrpSpPr>
          <p:cNvPr id="25" name="Group 115">
            <a:extLst>
              <a:ext uri="{FF2B5EF4-FFF2-40B4-BE49-F238E27FC236}">
                <a16:creationId xmlns:a16="http://schemas.microsoft.com/office/drawing/2014/main" id="{89D7308E-CA74-90E2-0CC2-C7F50E4A06C5}"/>
              </a:ext>
            </a:extLst>
          </p:cNvPr>
          <p:cNvGrpSpPr/>
          <p:nvPr/>
        </p:nvGrpSpPr>
        <p:grpSpPr>
          <a:xfrm>
            <a:off x="7834349" y="2248910"/>
            <a:ext cx="1170425" cy="218542"/>
            <a:chOff x="7959855" y="1820028"/>
            <a:chExt cx="1170425" cy="218542"/>
          </a:xfrm>
        </p:grpSpPr>
        <p:sp>
          <p:nvSpPr>
            <p:cNvPr id="26" name="Line 18">
              <a:extLst>
                <a:ext uri="{FF2B5EF4-FFF2-40B4-BE49-F238E27FC236}">
                  <a16:creationId xmlns:a16="http://schemas.microsoft.com/office/drawing/2014/main" id="{B7B7BFD6-D790-88BD-CA5D-D013C93922A7}"/>
                </a:ext>
              </a:extLst>
            </p:cNvPr>
            <p:cNvSpPr>
              <a:spLocks noChangeShapeType="1"/>
            </p:cNvSpPr>
            <p:nvPr/>
          </p:nvSpPr>
          <p:spPr bwMode="auto">
            <a:xfrm rot="16200000" flipH="1">
              <a:off x="8423201" y="1465947"/>
              <a:ext cx="0" cy="926691"/>
            </a:xfrm>
            <a:prstGeom prst="line">
              <a:avLst/>
            </a:prstGeom>
            <a:ln w="25400" cap="rnd">
              <a:solidFill>
                <a:schemeClr val="tx1">
                  <a:lumMod val="60000"/>
                  <a:lumOff val="40000"/>
                </a:schemeClr>
              </a:solidFill>
              <a:prstDash val="sysDot"/>
              <a:miter lim="800000"/>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ru-RU"/>
            </a:p>
          </p:txBody>
        </p:sp>
        <p:grpSp>
          <p:nvGrpSpPr>
            <p:cNvPr id="27" name="Group 85">
              <a:extLst>
                <a:ext uri="{FF2B5EF4-FFF2-40B4-BE49-F238E27FC236}">
                  <a16:creationId xmlns:a16="http://schemas.microsoft.com/office/drawing/2014/main" id="{0C5416E8-6327-280C-A696-D68771567870}"/>
                </a:ext>
              </a:extLst>
            </p:cNvPr>
            <p:cNvGrpSpPr/>
            <p:nvPr/>
          </p:nvGrpSpPr>
          <p:grpSpPr>
            <a:xfrm rot="16200000">
              <a:off x="8914038" y="1822328"/>
              <a:ext cx="218542" cy="213942"/>
              <a:chOff x="1678410" y="4345887"/>
              <a:chExt cx="157534" cy="154218"/>
            </a:xfrm>
          </p:grpSpPr>
          <p:sp>
            <p:nvSpPr>
              <p:cNvPr id="28" name="Oval 10">
                <a:extLst>
                  <a:ext uri="{FF2B5EF4-FFF2-40B4-BE49-F238E27FC236}">
                    <a16:creationId xmlns:a16="http://schemas.microsoft.com/office/drawing/2014/main" id="{7F1DB0E4-4210-75B2-1855-280C7B74082C}"/>
                  </a:ext>
                </a:extLst>
              </p:cNvPr>
              <p:cNvSpPr>
                <a:spLocks noChangeArrowheads="1"/>
              </p:cNvSpPr>
              <p:nvPr/>
            </p:nvSpPr>
            <p:spPr bwMode="auto">
              <a:xfrm>
                <a:off x="1678410" y="4345887"/>
                <a:ext cx="157534" cy="154218"/>
              </a:xfrm>
              <a:prstGeom prst="ellipse">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29" name="Oval 10">
                <a:extLst>
                  <a:ext uri="{FF2B5EF4-FFF2-40B4-BE49-F238E27FC236}">
                    <a16:creationId xmlns:a16="http://schemas.microsoft.com/office/drawing/2014/main" id="{B47EB3FA-DC03-6727-0B03-5862B2C82F9D}"/>
                  </a:ext>
                </a:extLst>
              </p:cNvPr>
              <p:cNvSpPr>
                <a:spLocks noChangeArrowheads="1"/>
              </p:cNvSpPr>
              <p:nvPr/>
            </p:nvSpPr>
            <p:spPr bwMode="auto">
              <a:xfrm>
                <a:off x="1718249" y="4384887"/>
                <a:ext cx="77857" cy="76218"/>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grpSp>
      </p:grpSp>
      <p:grpSp>
        <p:nvGrpSpPr>
          <p:cNvPr id="30" name="Group 116">
            <a:extLst>
              <a:ext uri="{FF2B5EF4-FFF2-40B4-BE49-F238E27FC236}">
                <a16:creationId xmlns:a16="http://schemas.microsoft.com/office/drawing/2014/main" id="{A314C81D-89A6-D829-E1F7-6F6568728760}"/>
              </a:ext>
            </a:extLst>
          </p:cNvPr>
          <p:cNvGrpSpPr/>
          <p:nvPr/>
        </p:nvGrpSpPr>
        <p:grpSpPr>
          <a:xfrm>
            <a:off x="7834349" y="3579235"/>
            <a:ext cx="1170425" cy="218542"/>
            <a:chOff x="7959855" y="3150353"/>
            <a:chExt cx="1170425" cy="218542"/>
          </a:xfrm>
        </p:grpSpPr>
        <p:sp>
          <p:nvSpPr>
            <p:cNvPr id="31" name="Line 18">
              <a:extLst>
                <a:ext uri="{FF2B5EF4-FFF2-40B4-BE49-F238E27FC236}">
                  <a16:creationId xmlns:a16="http://schemas.microsoft.com/office/drawing/2014/main" id="{F7E5B2C0-B619-B9A6-D1D9-39CC29181807}"/>
                </a:ext>
              </a:extLst>
            </p:cNvPr>
            <p:cNvSpPr>
              <a:spLocks noChangeShapeType="1"/>
            </p:cNvSpPr>
            <p:nvPr/>
          </p:nvSpPr>
          <p:spPr bwMode="auto">
            <a:xfrm rot="16200000" flipH="1">
              <a:off x="8423201" y="2796272"/>
              <a:ext cx="0" cy="926691"/>
            </a:xfrm>
            <a:prstGeom prst="line">
              <a:avLst/>
            </a:prstGeom>
            <a:ln w="25400" cap="rnd">
              <a:solidFill>
                <a:schemeClr val="tx1">
                  <a:lumMod val="60000"/>
                  <a:lumOff val="40000"/>
                </a:schemeClr>
              </a:solidFill>
              <a:prstDash val="sysDot"/>
              <a:miter lim="800000"/>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ru-RU"/>
            </a:p>
          </p:txBody>
        </p:sp>
        <p:grpSp>
          <p:nvGrpSpPr>
            <p:cNvPr id="32" name="Group 91">
              <a:extLst>
                <a:ext uri="{FF2B5EF4-FFF2-40B4-BE49-F238E27FC236}">
                  <a16:creationId xmlns:a16="http://schemas.microsoft.com/office/drawing/2014/main" id="{7CAAEA4D-19D2-0C9F-7802-53F6B0A59A13}"/>
                </a:ext>
              </a:extLst>
            </p:cNvPr>
            <p:cNvGrpSpPr/>
            <p:nvPr/>
          </p:nvGrpSpPr>
          <p:grpSpPr>
            <a:xfrm rot="16200000">
              <a:off x="8914038" y="3152653"/>
              <a:ext cx="218542" cy="213942"/>
              <a:chOff x="1678410" y="4345887"/>
              <a:chExt cx="157534" cy="154218"/>
            </a:xfrm>
            <a:solidFill>
              <a:schemeClr val="accent3">
                <a:lumMod val="60000"/>
                <a:lumOff val="40000"/>
              </a:schemeClr>
            </a:solidFill>
          </p:grpSpPr>
          <p:sp>
            <p:nvSpPr>
              <p:cNvPr id="33" name="Oval 10">
                <a:extLst>
                  <a:ext uri="{FF2B5EF4-FFF2-40B4-BE49-F238E27FC236}">
                    <a16:creationId xmlns:a16="http://schemas.microsoft.com/office/drawing/2014/main" id="{4640FA21-5B7D-D96F-E0F1-E96B0B13133B}"/>
                  </a:ext>
                </a:extLst>
              </p:cNvPr>
              <p:cNvSpPr>
                <a:spLocks noChangeArrowheads="1"/>
              </p:cNvSpPr>
              <p:nvPr/>
            </p:nvSpPr>
            <p:spPr bwMode="auto">
              <a:xfrm>
                <a:off x="1678410" y="4345887"/>
                <a:ext cx="157534" cy="154218"/>
              </a:xfrm>
              <a:prstGeom prst="ellipse">
                <a:avLst/>
              </a:prstGeom>
              <a:grpFill/>
              <a:ln>
                <a:noFill/>
              </a:ln>
            </p:spPr>
            <p:txBody>
              <a:bodyPr vert="horz" wrap="square" lIns="91440" tIns="45720" rIns="91440" bIns="45720" numCol="1" anchor="t" anchorCtr="0" compatLnSpc="1">
                <a:prstTxWarp prst="textNoShape">
                  <a:avLst/>
                </a:prstTxWarp>
              </a:bodyPr>
              <a:lstStyle/>
              <a:p>
                <a:endParaRPr lang="ru-RU"/>
              </a:p>
            </p:txBody>
          </p:sp>
          <p:sp>
            <p:nvSpPr>
              <p:cNvPr id="34" name="Oval 10">
                <a:extLst>
                  <a:ext uri="{FF2B5EF4-FFF2-40B4-BE49-F238E27FC236}">
                    <a16:creationId xmlns:a16="http://schemas.microsoft.com/office/drawing/2014/main" id="{3846E79A-E439-3B06-0465-B9F7A268F782}"/>
                  </a:ext>
                </a:extLst>
              </p:cNvPr>
              <p:cNvSpPr>
                <a:spLocks noChangeArrowheads="1"/>
              </p:cNvSpPr>
              <p:nvPr/>
            </p:nvSpPr>
            <p:spPr bwMode="auto">
              <a:xfrm>
                <a:off x="1718249" y="4384887"/>
                <a:ext cx="77857" cy="7621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grpSp>
      </p:grpSp>
      <p:grpSp>
        <p:nvGrpSpPr>
          <p:cNvPr id="35" name="Group 117">
            <a:extLst>
              <a:ext uri="{FF2B5EF4-FFF2-40B4-BE49-F238E27FC236}">
                <a16:creationId xmlns:a16="http://schemas.microsoft.com/office/drawing/2014/main" id="{C369784F-179D-9137-A11D-97B95C0AA769}"/>
              </a:ext>
            </a:extLst>
          </p:cNvPr>
          <p:cNvGrpSpPr/>
          <p:nvPr/>
        </p:nvGrpSpPr>
        <p:grpSpPr>
          <a:xfrm>
            <a:off x="7834349" y="4900035"/>
            <a:ext cx="1170425" cy="218542"/>
            <a:chOff x="7959855" y="4471153"/>
            <a:chExt cx="1170425" cy="218542"/>
          </a:xfrm>
        </p:grpSpPr>
        <p:sp>
          <p:nvSpPr>
            <p:cNvPr id="36" name="Line 18">
              <a:extLst>
                <a:ext uri="{FF2B5EF4-FFF2-40B4-BE49-F238E27FC236}">
                  <a16:creationId xmlns:a16="http://schemas.microsoft.com/office/drawing/2014/main" id="{45EACEF5-B8A0-E0F3-790A-3C7D7073AAC5}"/>
                </a:ext>
              </a:extLst>
            </p:cNvPr>
            <p:cNvSpPr>
              <a:spLocks noChangeShapeType="1"/>
            </p:cNvSpPr>
            <p:nvPr/>
          </p:nvSpPr>
          <p:spPr bwMode="auto">
            <a:xfrm rot="16200000" flipH="1">
              <a:off x="8423201" y="4117072"/>
              <a:ext cx="0" cy="926691"/>
            </a:xfrm>
            <a:prstGeom prst="line">
              <a:avLst/>
            </a:prstGeom>
            <a:ln w="25400" cap="rnd">
              <a:solidFill>
                <a:schemeClr val="tx1">
                  <a:lumMod val="60000"/>
                  <a:lumOff val="40000"/>
                </a:schemeClr>
              </a:solidFill>
              <a:prstDash val="sysDot"/>
              <a:miter lim="800000"/>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ru-RU"/>
            </a:p>
          </p:txBody>
        </p:sp>
        <p:grpSp>
          <p:nvGrpSpPr>
            <p:cNvPr id="37" name="Group 96">
              <a:extLst>
                <a:ext uri="{FF2B5EF4-FFF2-40B4-BE49-F238E27FC236}">
                  <a16:creationId xmlns:a16="http://schemas.microsoft.com/office/drawing/2014/main" id="{BA8A1592-9D5E-FE23-55E1-94BB894CA074}"/>
                </a:ext>
              </a:extLst>
            </p:cNvPr>
            <p:cNvGrpSpPr/>
            <p:nvPr/>
          </p:nvGrpSpPr>
          <p:grpSpPr>
            <a:xfrm rot="16200000">
              <a:off x="8914038" y="4473453"/>
              <a:ext cx="218542" cy="213942"/>
              <a:chOff x="1678410" y="4345887"/>
              <a:chExt cx="157534" cy="154218"/>
            </a:xfrm>
          </p:grpSpPr>
          <p:sp>
            <p:nvSpPr>
              <p:cNvPr id="38" name="Oval 10">
                <a:extLst>
                  <a:ext uri="{FF2B5EF4-FFF2-40B4-BE49-F238E27FC236}">
                    <a16:creationId xmlns:a16="http://schemas.microsoft.com/office/drawing/2014/main" id="{E850DB7F-0A3E-C254-764E-4CA9B442133D}"/>
                  </a:ext>
                </a:extLst>
              </p:cNvPr>
              <p:cNvSpPr>
                <a:spLocks noChangeArrowheads="1"/>
              </p:cNvSpPr>
              <p:nvPr/>
            </p:nvSpPr>
            <p:spPr bwMode="auto">
              <a:xfrm>
                <a:off x="1678410" y="4345887"/>
                <a:ext cx="157534" cy="154218"/>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39" name="Oval 10">
                <a:extLst>
                  <a:ext uri="{FF2B5EF4-FFF2-40B4-BE49-F238E27FC236}">
                    <a16:creationId xmlns:a16="http://schemas.microsoft.com/office/drawing/2014/main" id="{ED9CF2A3-E358-FBAE-470F-FD7057F7E098}"/>
                  </a:ext>
                </a:extLst>
              </p:cNvPr>
              <p:cNvSpPr>
                <a:spLocks noChangeArrowheads="1"/>
              </p:cNvSpPr>
              <p:nvPr/>
            </p:nvSpPr>
            <p:spPr bwMode="auto">
              <a:xfrm>
                <a:off x="1718249" y="4384887"/>
                <a:ext cx="77857" cy="76218"/>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ru-RU"/>
              </a:p>
            </p:txBody>
          </p:sp>
        </p:grpSp>
      </p:grpSp>
      <p:grpSp>
        <p:nvGrpSpPr>
          <p:cNvPr id="40" name="Group 148">
            <a:extLst>
              <a:ext uri="{FF2B5EF4-FFF2-40B4-BE49-F238E27FC236}">
                <a16:creationId xmlns:a16="http://schemas.microsoft.com/office/drawing/2014/main" id="{48D23A5A-F9B6-A7BF-8016-460B0DA8EE75}"/>
              </a:ext>
            </a:extLst>
          </p:cNvPr>
          <p:cNvGrpSpPr/>
          <p:nvPr/>
        </p:nvGrpSpPr>
        <p:grpSpPr>
          <a:xfrm>
            <a:off x="4367012" y="3999607"/>
            <a:ext cx="3226542" cy="1864451"/>
            <a:chOff x="4843463" y="3386138"/>
            <a:chExt cx="2508250" cy="1449387"/>
          </a:xfrm>
        </p:grpSpPr>
        <p:sp>
          <p:nvSpPr>
            <p:cNvPr id="41" name="Freeform 15">
              <a:extLst>
                <a:ext uri="{FF2B5EF4-FFF2-40B4-BE49-F238E27FC236}">
                  <a16:creationId xmlns:a16="http://schemas.microsoft.com/office/drawing/2014/main" id="{383C5B42-6EA4-DDB6-8AA7-178D46057CBD}"/>
                </a:ext>
              </a:extLst>
            </p:cNvPr>
            <p:cNvSpPr>
              <a:spLocks/>
            </p:cNvSpPr>
            <p:nvPr/>
          </p:nvSpPr>
          <p:spPr bwMode="auto">
            <a:xfrm>
              <a:off x="5152215" y="3773467"/>
              <a:ext cx="1887570" cy="1062058"/>
            </a:xfrm>
            <a:custGeom>
              <a:avLst/>
              <a:gdLst>
                <a:gd name="T0" fmla="*/ 646 w 663"/>
                <a:gd name="T1" fmla="*/ 208 h 374"/>
                <a:gd name="T2" fmla="*/ 361 w 663"/>
                <a:gd name="T3" fmla="*/ 364 h 374"/>
                <a:gd name="T4" fmla="*/ 301 w 663"/>
                <a:gd name="T5" fmla="*/ 364 h 374"/>
                <a:gd name="T6" fmla="*/ 17 w 663"/>
                <a:gd name="T7" fmla="*/ 208 h 374"/>
                <a:gd name="T8" fmla="*/ 17 w 663"/>
                <a:gd name="T9" fmla="*/ 166 h 374"/>
                <a:gd name="T10" fmla="*/ 301 w 663"/>
                <a:gd name="T11" fmla="*/ 10 h 374"/>
                <a:gd name="T12" fmla="*/ 361 w 663"/>
                <a:gd name="T13" fmla="*/ 10 h 374"/>
                <a:gd name="T14" fmla="*/ 646 w 663"/>
                <a:gd name="T15" fmla="*/ 166 h 374"/>
                <a:gd name="T16" fmla="*/ 646 w 663"/>
                <a:gd name="T17" fmla="*/ 20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74">
                  <a:moveTo>
                    <a:pt x="646" y="208"/>
                  </a:moveTo>
                  <a:cubicBezTo>
                    <a:pt x="361" y="364"/>
                    <a:pt x="361" y="364"/>
                    <a:pt x="361" y="364"/>
                  </a:cubicBezTo>
                  <a:cubicBezTo>
                    <a:pt x="343" y="374"/>
                    <a:pt x="320" y="374"/>
                    <a:pt x="301" y="364"/>
                  </a:cubicBezTo>
                  <a:cubicBezTo>
                    <a:pt x="17" y="208"/>
                    <a:pt x="17" y="208"/>
                    <a:pt x="17" y="208"/>
                  </a:cubicBezTo>
                  <a:cubicBezTo>
                    <a:pt x="0" y="199"/>
                    <a:pt x="0" y="175"/>
                    <a:pt x="17" y="166"/>
                  </a:cubicBezTo>
                  <a:cubicBezTo>
                    <a:pt x="301" y="10"/>
                    <a:pt x="301" y="10"/>
                    <a:pt x="301" y="10"/>
                  </a:cubicBezTo>
                  <a:cubicBezTo>
                    <a:pt x="320" y="0"/>
                    <a:pt x="343" y="0"/>
                    <a:pt x="361" y="10"/>
                  </a:cubicBezTo>
                  <a:cubicBezTo>
                    <a:pt x="646" y="166"/>
                    <a:pt x="646" y="166"/>
                    <a:pt x="646" y="166"/>
                  </a:cubicBezTo>
                  <a:cubicBezTo>
                    <a:pt x="663" y="175"/>
                    <a:pt x="663" y="199"/>
                    <a:pt x="646" y="208"/>
                  </a:cubicBezTo>
                  <a:close/>
                </a:path>
              </a:pathLst>
            </a:custGeom>
            <a:solidFill>
              <a:schemeClr val="accent6"/>
            </a:solidFill>
            <a:ln>
              <a:noFill/>
            </a:ln>
            <a:effectLst>
              <a:outerShdw blurRad="177800" dist="76200" dir="5400000" algn="t" rotWithShape="0">
                <a:schemeClr val="accent5">
                  <a:lumMod val="50000"/>
                  <a:alpha val="81000"/>
                </a:schemeClr>
              </a:outerShdw>
            </a:effectLst>
          </p:spPr>
          <p:txBody>
            <a:bodyPr vert="horz" wrap="square" lIns="91440" tIns="45720" rIns="91440" bIns="45720" numCol="1" anchor="t" anchorCtr="0" compatLnSpc="1">
              <a:prstTxWarp prst="textNoShape">
                <a:avLst/>
              </a:prstTxWarp>
            </a:bodyPr>
            <a:lstStyle/>
            <a:p>
              <a:endParaRPr lang="ru-UA"/>
            </a:p>
          </p:txBody>
        </p:sp>
        <p:grpSp>
          <p:nvGrpSpPr>
            <p:cNvPr id="42" name="Group 150">
              <a:extLst>
                <a:ext uri="{FF2B5EF4-FFF2-40B4-BE49-F238E27FC236}">
                  <a16:creationId xmlns:a16="http://schemas.microsoft.com/office/drawing/2014/main" id="{6D8736E4-BA11-C204-98C9-C0ACEEC510BD}"/>
                </a:ext>
              </a:extLst>
            </p:cNvPr>
            <p:cNvGrpSpPr/>
            <p:nvPr/>
          </p:nvGrpSpPr>
          <p:grpSpPr>
            <a:xfrm>
              <a:off x="4843463" y="3386138"/>
              <a:ext cx="2508250" cy="1444625"/>
              <a:chOff x="4843463" y="3386138"/>
              <a:chExt cx="2508250" cy="1444625"/>
            </a:xfrm>
          </p:grpSpPr>
          <p:sp>
            <p:nvSpPr>
              <p:cNvPr id="43" name="Freeform 7">
                <a:extLst>
                  <a:ext uri="{FF2B5EF4-FFF2-40B4-BE49-F238E27FC236}">
                    <a16:creationId xmlns:a16="http://schemas.microsoft.com/office/drawing/2014/main" id="{B1216553-099B-9187-F561-57857CD41E0C}"/>
                  </a:ext>
                </a:extLst>
              </p:cNvPr>
              <p:cNvSpPr>
                <a:spLocks/>
              </p:cNvSpPr>
              <p:nvPr/>
            </p:nvSpPr>
            <p:spPr bwMode="auto">
              <a:xfrm>
                <a:off x="4843463" y="3386138"/>
                <a:ext cx="2508250" cy="1411288"/>
              </a:xfrm>
              <a:custGeom>
                <a:avLst/>
                <a:gdLst>
                  <a:gd name="T0" fmla="*/ 646 w 663"/>
                  <a:gd name="T1" fmla="*/ 208 h 374"/>
                  <a:gd name="T2" fmla="*/ 361 w 663"/>
                  <a:gd name="T3" fmla="*/ 364 h 374"/>
                  <a:gd name="T4" fmla="*/ 301 w 663"/>
                  <a:gd name="T5" fmla="*/ 364 h 374"/>
                  <a:gd name="T6" fmla="*/ 17 w 663"/>
                  <a:gd name="T7" fmla="*/ 208 h 374"/>
                  <a:gd name="T8" fmla="*/ 17 w 663"/>
                  <a:gd name="T9" fmla="*/ 166 h 374"/>
                  <a:gd name="T10" fmla="*/ 301 w 663"/>
                  <a:gd name="T11" fmla="*/ 10 h 374"/>
                  <a:gd name="T12" fmla="*/ 361 w 663"/>
                  <a:gd name="T13" fmla="*/ 10 h 374"/>
                  <a:gd name="T14" fmla="*/ 646 w 663"/>
                  <a:gd name="T15" fmla="*/ 166 h 374"/>
                  <a:gd name="T16" fmla="*/ 646 w 663"/>
                  <a:gd name="T17" fmla="*/ 20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74">
                    <a:moveTo>
                      <a:pt x="646" y="208"/>
                    </a:moveTo>
                    <a:cubicBezTo>
                      <a:pt x="361" y="364"/>
                      <a:pt x="361" y="364"/>
                      <a:pt x="361" y="364"/>
                    </a:cubicBezTo>
                    <a:cubicBezTo>
                      <a:pt x="343" y="374"/>
                      <a:pt x="320" y="374"/>
                      <a:pt x="301" y="364"/>
                    </a:cubicBezTo>
                    <a:cubicBezTo>
                      <a:pt x="17" y="208"/>
                      <a:pt x="17" y="208"/>
                      <a:pt x="17" y="208"/>
                    </a:cubicBezTo>
                    <a:cubicBezTo>
                      <a:pt x="0" y="199"/>
                      <a:pt x="0" y="175"/>
                      <a:pt x="17" y="166"/>
                    </a:cubicBezTo>
                    <a:cubicBezTo>
                      <a:pt x="301" y="10"/>
                      <a:pt x="301" y="10"/>
                      <a:pt x="301" y="10"/>
                    </a:cubicBezTo>
                    <a:cubicBezTo>
                      <a:pt x="320" y="0"/>
                      <a:pt x="343" y="0"/>
                      <a:pt x="361" y="10"/>
                    </a:cubicBezTo>
                    <a:cubicBezTo>
                      <a:pt x="646" y="166"/>
                      <a:pt x="646" y="166"/>
                      <a:pt x="646" y="166"/>
                    </a:cubicBezTo>
                    <a:cubicBezTo>
                      <a:pt x="663" y="175"/>
                      <a:pt x="663" y="199"/>
                      <a:pt x="646" y="20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ru-UA"/>
              </a:p>
            </p:txBody>
          </p:sp>
          <p:sp>
            <p:nvSpPr>
              <p:cNvPr id="44" name="Freeform 8">
                <a:extLst>
                  <a:ext uri="{FF2B5EF4-FFF2-40B4-BE49-F238E27FC236}">
                    <a16:creationId xmlns:a16="http://schemas.microsoft.com/office/drawing/2014/main" id="{D5B02AC0-F597-95CE-AF12-08EB5111E8F7}"/>
                  </a:ext>
                </a:extLst>
              </p:cNvPr>
              <p:cNvSpPr>
                <a:spLocks/>
              </p:cNvSpPr>
              <p:nvPr/>
            </p:nvSpPr>
            <p:spPr bwMode="auto">
              <a:xfrm>
                <a:off x="4859338" y="4087813"/>
                <a:ext cx="2476500" cy="742950"/>
              </a:xfrm>
              <a:custGeom>
                <a:avLst/>
                <a:gdLst>
                  <a:gd name="T0" fmla="*/ 654 w 655"/>
                  <a:gd name="T1" fmla="*/ 0 h 197"/>
                  <a:gd name="T2" fmla="*/ 642 w 655"/>
                  <a:gd name="T3" fmla="*/ 22 h 197"/>
                  <a:gd name="T4" fmla="*/ 357 w 655"/>
                  <a:gd name="T5" fmla="*/ 178 h 197"/>
                  <a:gd name="T6" fmla="*/ 297 w 655"/>
                  <a:gd name="T7" fmla="*/ 178 h 197"/>
                  <a:gd name="T8" fmla="*/ 13 w 655"/>
                  <a:gd name="T9" fmla="*/ 22 h 197"/>
                  <a:gd name="T10" fmla="*/ 1 w 655"/>
                  <a:gd name="T11" fmla="*/ 2 h 197"/>
                  <a:gd name="T12" fmla="*/ 0 w 655"/>
                  <a:gd name="T13" fmla="*/ 2 h 197"/>
                  <a:gd name="T14" fmla="*/ 0 w 655"/>
                  <a:gd name="T15" fmla="*/ 11 h 197"/>
                  <a:gd name="T16" fmla="*/ 1 w 655"/>
                  <a:gd name="T17" fmla="*/ 11 h 197"/>
                  <a:gd name="T18" fmla="*/ 13 w 655"/>
                  <a:gd name="T19" fmla="*/ 31 h 197"/>
                  <a:gd name="T20" fmla="*/ 297 w 655"/>
                  <a:gd name="T21" fmla="*/ 187 h 197"/>
                  <a:gd name="T22" fmla="*/ 357 w 655"/>
                  <a:gd name="T23" fmla="*/ 187 h 197"/>
                  <a:gd name="T24" fmla="*/ 642 w 655"/>
                  <a:gd name="T25" fmla="*/ 31 h 197"/>
                  <a:gd name="T26" fmla="*/ 654 w 655"/>
                  <a:gd name="T27" fmla="*/ 12 h 197"/>
                  <a:gd name="T28" fmla="*/ 654 w 655"/>
                  <a:gd name="T29" fmla="*/ 11 h 197"/>
                  <a:gd name="T30" fmla="*/ 654 w 655"/>
                  <a:gd name="T3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5" h="197">
                    <a:moveTo>
                      <a:pt x="654" y="0"/>
                    </a:moveTo>
                    <a:cubicBezTo>
                      <a:pt x="655" y="9"/>
                      <a:pt x="651" y="17"/>
                      <a:pt x="642" y="22"/>
                    </a:cubicBezTo>
                    <a:cubicBezTo>
                      <a:pt x="357" y="178"/>
                      <a:pt x="357" y="178"/>
                      <a:pt x="357" y="178"/>
                    </a:cubicBezTo>
                    <a:cubicBezTo>
                      <a:pt x="339" y="188"/>
                      <a:pt x="316" y="188"/>
                      <a:pt x="297" y="178"/>
                    </a:cubicBezTo>
                    <a:cubicBezTo>
                      <a:pt x="13" y="22"/>
                      <a:pt x="13" y="22"/>
                      <a:pt x="13" y="22"/>
                    </a:cubicBezTo>
                    <a:cubicBezTo>
                      <a:pt x="5" y="18"/>
                      <a:pt x="1" y="10"/>
                      <a:pt x="1" y="2"/>
                    </a:cubicBezTo>
                    <a:cubicBezTo>
                      <a:pt x="0" y="2"/>
                      <a:pt x="0" y="2"/>
                      <a:pt x="0" y="2"/>
                    </a:cubicBezTo>
                    <a:cubicBezTo>
                      <a:pt x="0" y="11"/>
                      <a:pt x="0" y="11"/>
                      <a:pt x="0" y="11"/>
                    </a:cubicBezTo>
                    <a:cubicBezTo>
                      <a:pt x="1" y="11"/>
                      <a:pt x="1" y="11"/>
                      <a:pt x="1" y="11"/>
                    </a:cubicBezTo>
                    <a:cubicBezTo>
                      <a:pt x="1" y="19"/>
                      <a:pt x="5" y="27"/>
                      <a:pt x="13" y="31"/>
                    </a:cubicBezTo>
                    <a:cubicBezTo>
                      <a:pt x="297" y="187"/>
                      <a:pt x="297" y="187"/>
                      <a:pt x="297" y="187"/>
                    </a:cubicBezTo>
                    <a:cubicBezTo>
                      <a:pt x="316" y="197"/>
                      <a:pt x="339" y="197"/>
                      <a:pt x="357" y="187"/>
                    </a:cubicBezTo>
                    <a:cubicBezTo>
                      <a:pt x="642" y="31"/>
                      <a:pt x="642" y="31"/>
                      <a:pt x="642" y="31"/>
                    </a:cubicBezTo>
                    <a:cubicBezTo>
                      <a:pt x="650" y="27"/>
                      <a:pt x="654" y="19"/>
                      <a:pt x="654" y="12"/>
                    </a:cubicBezTo>
                    <a:cubicBezTo>
                      <a:pt x="654" y="11"/>
                      <a:pt x="654" y="11"/>
                      <a:pt x="654" y="11"/>
                    </a:cubicBezTo>
                    <a:cubicBezTo>
                      <a:pt x="654" y="0"/>
                      <a:pt x="654" y="0"/>
                      <a:pt x="654" y="0"/>
                    </a:cubicBezTo>
                    <a:close/>
                  </a:path>
                </a:pathLst>
              </a:custGeom>
              <a:gradFill flip="none" rotWithShape="1">
                <a:gsLst>
                  <a:gs pos="0">
                    <a:srgbClr val="5B0E94">
                      <a:shade val="30000"/>
                      <a:satMod val="115000"/>
                    </a:srgbClr>
                  </a:gs>
                  <a:gs pos="50000">
                    <a:srgbClr val="5B0E94">
                      <a:shade val="67500"/>
                      <a:satMod val="115000"/>
                    </a:srgbClr>
                  </a:gs>
                  <a:gs pos="100000">
                    <a:schemeClr val="accent6">
                      <a:lumMod val="60000"/>
                      <a:lumOff val="4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ru-UA"/>
              </a:p>
            </p:txBody>
          </p:sp>
        </p:grpSp>
      </p:grpSp>
      <p:grpSp>
        <p:nvGrpSpPr>
          <p:cNvPr id="45" name="Group 153">
            <a:extLst>
              <a:ext uri="{FF2B5EF4-FFF2-40B4-BE49-F238E27FC236}">
                <a16:creationId xmlns:a16="http://schemas.microsoft.com/office/drawing/2014/main" id="{9CCA1901-0908-8B7E-6357-ECE27003D136}"/>
              </a:ext>
            </a:extLst>
          </p:cNvPr>
          <p:cNvGrpSpPr/>
          <p:nvPr/>
        </p:nvGrpSpPr>
        <p:grpSpPr>
          <a:xfrm>
            <a:off x="4367012" y="3367435"/>
            <a:ext cx="3226542" cy="1860367"/>
            <a:chOff x="4843463" y="2932113"/>
            <a:chExt cx="2508250" cy="1446213"/>
          </a:xfrm>
        </p:grpSpPr>
        <p:sp>
          <p:nvSpPr>
            <p:cNvPr id="46" name="Freeform 15">
              <a:extLst>
                <a:ext uri="{FF2B5EF4-FFF2-40B4-BE49-F238E27FC236}">
                  <a16:creationId xmlns:a16="http://schemas.microsoft.com/office/drawing/2014/main" id="{A203EA0C-0FDA-C1FC-DBD5-F8153EBA5C87}"/>
                </a:ext>
              </a:extLst>
            </p:cNvPr>
            <p:cNvSpPr>
              <a:spLocks/>
            </p:cNvSpPr>
            <p:nvPr/>
          </p:nvSpPr>
          <p:spPr bwMode="auto">
            <a:xfrm>
              <a:off x="5152215" y="3311505"/>
              <a:ext cx="1887570" cy="1062058"/>
            </a:xfrm>
            <a:custGeom>
              <a:avLst/>
              <a:gdLst>
                <a:gd name="T0" fmla="*/ 646 w 663"/>
                <a:gd name="T1" fmla="*/ 208 h 374"/>
                <a:gd name="T2" fmla="*/ 361 w 663"/>
                <a:gd name="T3" fmla="*/ 364 h 374"/>
                <a:gd name="T4" fmla="*/ 301 w 663"/>
                <a:gd name="T5" fmla="*/ 364 h 374"/>
                <a:gd name="T6" fmla="*/ 17 w 663"/>
                <a:gd name="T7" fmla="*/ 208 h 374"/>
                <a:gd name="T8" fmla="*/ 17 w 663"/>
                <a:gd name="T9" fmla="*/ 166 h 374"/>
                <a:gd name="T10" fmla="*/ 301 w 663"/>
                <a:gd name="T11" fmla="*/ 10 h 374"/>
                <a:gd name="T12" fmla="*/ 361 w 663"/>
                <a:gd name="T13" fmla="*/ 10 h 374"/>
                <a:gd name="T14" fmla="*/ 646 w 663"/>
                <a:gd name="T15" fmla="*/ 166 h 374"/>
                <a:gd name="T16" fmla="*/ 646 w 663"/>
                <a:gd name="T17" fmla="*/ 20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74">
                  <a:moveTo>
                    <a:pt x="646" y="208"/>
                  </a:moveTo>
                  <a:cubicBezTo>
                    <a:pt x="361" y="364"/>
                    <a:pt x="361" y="364"/>
                    <a:pt x="361" y="364"/>
                  </a:cubicBezTo>
                  <a:cubicBezTo>
                    <a:pt x="343" y="374"/>
                    <a:pt x="320" y="374"/>
                    <a:pt x="301" y="364"/>
                  </a:cubicBezTo>
                  <a:cubicBezTo>
                    <a:pt x="17" y="208"/>
                    <a:pt x="17" y="208"/>
                    <a:pt x="17" y="208"/>
                  </a:cubicBezTo>
                  <a:cubicBezTo>
                    <a:pt x="0" y="199"/>
                    <a:pt x="0" y="175"/>
                    <a:pt x="17" y="166"/>
                  </a:cubicBezTo>
                  <a:cubicBezTo>
                    <a:pt x="301" y="10"/>
                    <a:pt x="301" y="10"/>
                    <a:pt x="301" y="10"/>
                  </a:cubicBezTo>
                  <a:cubicBezTo>
                    <a:pt x="320" y="0"/>
                    <a:pt x="343" y="0"/>
                    <a:pt x="361" y="10"/>
                  </a:cubicBezTo>
                  <a:cubicBezTo>
                    <a:pt x="646" y="166"/>
                    <a:pt x="646" y="166"/>
                    <a:pt x="646" y="166"/>
                  </a:cubicBezTo>
                  <a:cubicBezTo>
                    <a:pt x="663" y="175"/>
                    <a:pt x="663" y="199"/>
                    <a:pt x="646" y="208"/>
                  </a:cubicBezTo>
                  <a:close/>
                </a:path>
              </a:pathLst>
            </a:custGeom>
            <a:solidFill>
              <a:schemeClr val="accent4"/>
            </a:solidFill>
            <a:ln>
              <a:noFill/>
            </a:ln>
            <a:effectLst>
              <a:outerShdw blurRad="177800" dist="76200" dir="5400000" algn="t" rotWithShape="0">
                <a:schemeClr val="accent4">
                  <a:lumMod val="50000"/>
                  <a:alpha val="81000"/>
                </a:schemeClr>
              </a:outerShdw>
            </a:effectLst>
          </p:spPr>
          <p:txBody>
            <a:bodyPr vert="horz" wrap="square" lIns="91440" tIns="45720" rIns="91440" bIns="45720" numCol="1" anchor="t" anchorCtr="0" compatLnSpc="1">
              <a:prstTxWarp prst="textNoShape">
                <a:avLst/>
              </a:prstTxWarp>
            </a:bodyPr>
            <a:lstStyle/>
            <a:p>
              <a:endParaRPr lang="ru-UA"/>
            </a:p>
          </p:txBody>
        </p:sp>
        <p:grpSp>
          <p:nvGrpSpPr>
            <p:cNvPr id="47" name="Group 155">
              <a:extLst>
                <a:ext uri="{FF2B5EF4-FFF2-40B4-BE49-F238E27FC236}">
                  <a16:creationId xmlns:a16="http://schemas.microsoft.com/office/drawing/2014/main" id="{63820DAD-D8E7-CEAD-B70E-359F5E78E5CC}"/>
                </a:ext>
              </a:extLst>
            </p:cNvPr>
            <p:cNvGrpSpPr/>
            <p:nvPr/>
          </p:nvGrpSpPr>
          <p:grpSpPr>
            <a:xfrm>
              <a:off x="4843463" y="2932113"/>
              <a:ext cx="2508250" cy="1446213"/>
              <a:chOff x="4843463" y="2932113"/>
              <a:chExt cx="2508250" cy="1446213"/>
            </a:xfrm>
          </p:grpSpPr>
          <p:sp>
            <p:nvSpPr>
              <p:cNvPr id="48" name="Freeform 9">
                <a:extLst>
                  <a:ext uri="{FF2B5EF4-FFF2-40B4-BE49-F238E27FC236}">
                    <a16:creationId xmlns:a16="http://schemas.microsoft.com/office/drawing/2014/main" id="{EA7C00E5-459A-E6E0-D509-818B1171A347}"/>
                  </a:ext>
                </a:extLst>
              </p:cNvPr>
              <p:cNvSpPr>
                <a:spLocks/>
              </p:cNvSpPr>
              <p:nvPr/>
            </p:nvSpPr>
            <p:spPr bwMode="auto">
              <a:xfrm>
                <a:off x="4843463" y="2932113"/>
                <a:ext cx="2508250" cy="1411288"/>
              </a:xfrm>
              <a:custGeom>
                <a:avLst/>
                <a:gdLst>
                  <a:gd name="T0" fmla="*/ 646 w 663"/>
                  <a:gd name="T1" fmla="*/ 208 h 374"/>
                  <a:gd name="T2" fmla="*/ 361 w 663"/>
                  <a:gd name="T3" fmla="*/ 364 h 374"/>
                  <a:gd name="T4" fmla="*/ 301 w 663"/>
                  <a:gd name="T5" fmla="*/ 364 h 374"/>
                  <a:gd name="T6" fmla="*/ 17 w 663"/>
                  <a:gd name="T7" fmla="*/ 208 h 374"/>
                  <a:gd name="T8" fmla="*/ 17 w 663"/>
                  <a:gd name="T9" fmla="*/ 166 h 374"/>
                  <a:gd name="T10" fmla="*/ 301 w 663"/>
                  <a:gd name="T11" fmla="*/ 10 h 374"/>
                  <a:gd name="T12" fmla="*/ 361 w 663"/>
                  <a:gd name="T13" fmla="*/ 10 h 374"/>
                  <a:gd name="T14" fmla="*/ 646 w 663"/>
                  <a:gd name="T15" fmla="*/ 166 h 374"/>
                  <a:gd name="T16" fmla="*/ 646 w 663"/>
                  <a:gd name="T17" fmla="*/ 20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74">
                    <a:moveTo>
                      <a:pt x="646" y="208"/>
                    </a:moveTo>
                    <a:cubicBezTo>
                      <a:pt x="361" y="364"/>
                      <a:pt x="361" y="364"/>
                      <a:pt x="361" y="364"/>
                    </a:cubicBezTo>
                    <a:cubicBezTo>
                      <a:pt x="343" y="374"/>
                      <a:pt x="320" y="374"/>
                      <a:pt x="301" y="364"/>
                    </a:cubicBezTo>
                    <a:cubicBezTo>
                      <a:pt x="17" y="208"/>
                      <a:pt x="17" y="208"/>
                      <a:pt x="17" y="208"/>
                    </a:cubicBezTo>
                    <a:cubicBezTo>
                      <a:pt x="0" y="199"/>
                      <a:pt x="0" y="175"/>
                      <a:pt x="17" y="166"/>
                    </a:cubicBezTo>
                    <a:cubicBezTo>
                      <a:pt x="301" y="10"/>
                      <a:pt x="301" y="10"/>
                      <a:pt x="301" y="10"/>
                    </a:cubicBezTo>
                    <a:cubicBezTo>
                      <a:pt x="320" y="0"/>
                      <a:pt x="343" y="0"/>
                      <a:pt x="361" y="10"/>
                    </a:cubicBezTo>
                    <a:cubicBezTo>
                      <a:pt x="646" y="166"/>
                      <a:pt x="646" y="166"/>
                      <a:pt x="646" y="166"/>
                    </a:cubicBezTo>
                    <a:cubicBezTo>
                      <a:pt x="663" y="175"/>
                      <a:pt x="663" y="199"/>
                      <a:pt x="646" y="20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ru-UA"/>
              </a:p>
            </p:txBody>
          </p:sp>
          <p:sp>
            <p:nvSpPr>
              <p:cNvPr id="49" name="Freeform 10">
                <a:extLst>
                  <a:ext uri="{FF2B5EF4-FFF2-40B4-BE49-F238E27FC236}">
                    <a16:creationId xmlns:a16="http://schemas.microsoft.com/office/drawing/2014/main" id="{F807AC05-152C-21EE-2BD7-0968DA556E5A}"/>
                  </a:ext>
                </a:extLst>
              </p:cNvPr>
              <p:cNvSpPr>
                <a:spLocks/>
              </p:cNvSpPr>
              <p:nvPr/>
            </p:nvSpPr>
            <p:spPr bwMode="auto">
              <a:xfrm>
                <a:off x="4859338" y="3633788"/>
                <a:ext cx="2476500" cy="744538"/>
              </a:xfrm>
              <a:custGeom>
                <a:avLst/>
                <a:gdLst>
                  <a:gd name="T0" fmla="*/ 654 w 655"/>
                  <a:gd name="T1" fmla="*/ 0 h 197"/>
                  <a:gd name="T2" fmla="*/ 642 w 655"/>
                  <a:gd name="T3" fmla="*/ 22 h 197"/>
                  <a:gd name="T4" fmla="*/ 357 w 655"/>
                  <a:gd name="T5" fmla="*/ 178 h 197"/>
                  <a:gd name="T6" fmla="*/ 297 w 655"/>
                  <a:gd name="T7" fmla="*/ 178 h 197"/>
                  <a:gd name="T8" fmla="*/ 13 w 655"/>
                  <a:gd name="T9" fmla="*/ 22 h 197"/>
                  <a:gd name="T10" fmla="*/ 1 w 655"/>
                  <a:gd name="T11" fmla="*/ 2 h 197"/>
                  <a:gd name="T12" fmla="*/ 0 w 655"/>
                  <a:gd name="T13" fmla="*/ 2 h 197"/>
                  <a:gd name="T14" fmla="*/ 0 w 655"/>
                  <a:gd name="T15" fmla="*/ 11 h 197"/>
                  <a:gd name="T16" fmla="*/ 1 w 655"/>
                  <a:gd name="T17" fmla="*/ 11 h 197"/>
                  <a:gd name="T18" fmla="*/ 13 w 655"/>
                  <a:gd name="T19" fmla="*/ 31 h 197"/>
                  <a:gd name="T20" fmla="*/ 297 w 655"/>
                  <a:gd name="T21" fmla="*/ 187 h 197"/>
                  <a:gd name="T22" fmla="*/ 357 w 655"/>
                  <a:gd name="T23" fmla="*/ 187 h 197"/>
                  <a:gd name="T24" fmla="*/ 642 w 655"/>
                  <a:gd name="T25" fmla="*/ 31 h 197"/>
                  <a:gd name="T26" fmla="*/ 654 w 655"/>
                  <a:gd name="T27" fmla="*/ 12 h 197"/>
                  <a:gd name="T28" fmla="*/ 654 w 655"/>
                  <a:gd name="T29" fmla="*/ 11 h 197"/>
                  <a:gd name="T30" fmla="*/ 654 w 655"/>
                  <a:gd name="T3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5" h="197">
                    <a:moveTo>
                      <a:pt x="654" y="0"/>
                    </a:moveTo>
                    <a:cubicBezTo>
                      <a:pt x="655" y="9"/>
                      <a:pt x="651" y="17"/>
                      <a:pt x="642" y="22"/>
                    </a:cubicBezTo>
                    <a:cubicBezTo>
                      <a:pt x="357" y="178"/>
                      <a:pt x="357" y="178"/>
                      <a:pt x="357" y="178"/>
                    </a:cubicBezTo>
                    <a:cubicBezTo>
                      <a:pt x="339" y="188"/>
                      <a:pt x="316" y="188"/>
                      <a:pt x="297" y="178"/>
                    </a:cubicBezTo>
                    <a:cubicBezTo>
                      <a:pt x="13" y="22"/>
                      <a:pt x="13" y="22"/>
                      <a:pt x="13" y="22"/>
                    </a:cubicBezTo>
                    <a:cubicBezTo>
                      <a:pt x="5" y="18"/>
                      <a:pt x="1" y="10"/>
                      <a:pt x="1" y="2"/>
                    </a:cubicBezTo>
                    <a:cubicBezTo>
                      <a:pt x="0" y="2"/>
                      <a:pt x="0" y="2"/>
                      <a:pt x="0" y="2"/>
                    </a:cubicBezTo>
                    <a:cubicBezTo>
                      <a:pt x="0" y="11"/>
                      <a:pt x="0" y="11"/>
                      <a:pt x="0" y="11"/>
                    </a:cubicBezTo>
                    <a:cubicBezTo>
                      <a:pt x="1" y="11"/>
                      <a:pt x="1" y="11"/>
                      <a:pt x="1" y="11"/>
                    </a:cubicBezTo>
                    <a:cubicBezTo>
                      <a:pt x="1" y="19"/>
                      <a:pt x="5" y="27"/>
                      <a:pt x="13" y="31"/>
                    </a:cubicBezTo>
                    <a:cubicBezTo>
                      <a:pt x="297" y="187"/>
                      <a:pt x="297" y="187"/>
                      <a:pt x="297" y="187"/>
                    </a:cubicBezTo>
                    <a:cubicBezTo>
                      <a:pt x="316" y="197"/>
                      <a:pt x="339" y="197"/>
                      <a:pt x="357" y="187"/>
                    </a:cubicBezTo>
                    <a:cubicBezTo>
                      <a:pt x="642" y="31"/>
                      <a:pt x="642" y="31"/>
                      <a:pt x="642" y="31"/>
                    </a:cubicBezTo>
                    <a:cubicBezTo>
                      <a:pt x="650" y="27"/>
                      <a:pt x="654" y="19"/>
                      <a:pt x="654" y="12"/>
                    </a:cubicBezTo>
                    <a:cubicBezTo>
                      <a:pt x="654" y="11"/>
                      <a:pt x="654" y="11"/>
                      <a:pt x="654" y="11"/>
                    </a:cubicBezTo>
                    <a:cubicBezTo>
                      <a:pt x="654" y="0"/>
                      <a:pt x="654" y="0"/>
                      <a:pt x="654" y="0"/>
                    </a:cubicBezTo>
                    <a:close/>
                  </a:path>
                </a:pathLst>
              </a:custGeom>
              <a:gradFill flip="none" rotWithShape="1">
                <a:gsLst>
                  <a:gs pos="0">
                    <a:srgbClr val="362EA4">
                      <a:shade val="30000"/>
                      <a:satMod val="115000"/>
                    </a:srgbClr>
                  </a:gs>
                  <a:gs pos="50000">
                    <a:srgbClr val="362EA4">
                      <a:shade val="67500"/>
                      <a:satMod val="115000"/>
                    </a:srgbClr>
                  </a:gs>
                  <a:gs pos="100000">
                    <a:schemeClr val="accent4">
                      <a:lumMod val="60000"/>
                      <a:lumOff val="4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ru-UA"/>
              </a:p>
            </p:txBody>
          </p:sp>
        </p:grpSp>
      </p:grpSp>
      <p:grpSp>
        <p:nvGrpSpPr>
          <p:cNvPr id="50" name="Group 158">
            <a:extLst>
              <a:ext uri="{FF2B5EF4-FFF2-40B4-BE49-F238E27FC236}">
                <a16:creationId xmlns:a16="http://schemas.microsoft.com/office/drawing/2014/main" id="{B3FA4ACF-FD6E-8CBF-1E52-A895A03BC6D8}"/>
              </a:ext>
            </a:extLst>
          </p:cNvPr>
          <p:cNvGrpSpPr/>
          <p:nvPr/>
        </p:nvGrpSpPr>
        <p:grpSpPr>
          <a:xfrm>
            <a:off x="4367012" y="2738871"/>
            <a:ext cx="3226542" cy="1860367"/>
            <a:chOff x="4843463" y="2479675"/>
            <a:chExt cx="2508250" cy="1446213"/>
          </a:xfrm>
        </p:grpSpPr>
        <p:sp>
          <p:nvSpPr>
            <p:cNvPr id="51" name="Freeform 15">
              <a:extLst>
                <a:ext uri="{FF2B5EF4-FFF2-40B4-BE49-F238E27FC236}">
                  <a16:creationId xmlns:a16="http://schemas.microsoft.com/office/drawing/2014/main" id="{CD28B273-73AD-92F3-25A8-9A62E3C729F3}"/>
                </a:ext>
              </a:extLst>
            </p:cNvPr>
            <p:cNvSpPr>
              <a:spLocks/>
            </p:cNvSpPr>
            <p:nvPr/>
          </p:nvSpPr>
          <p:spPr bwMode="auto">
            <a:xfrm>
              <a:off x="5152215" y="2863830"/>
              <a:ext cx="1887570" cy="1062058"/>
            </a:xfrm>
            <a:custGeom>
              <a:avLst/>
              <a:gdLst>
                <a:gd name="T0" fmla="*/ 646 w 663"/>
                <a:gd name="T1" fmla="*/ 208 h 374"/>
                <a:gd name="T2" fmla="*/ 361 w 663"/>
                <a:gd name="T3" fmla="*/ 364 h 374"/>
                <a:gd name="T4" fmla="*/ 301 w 663"/>
                <a:gd name="T5" fmla="*/ 364 h 374"/>
                <a:gd name="T6" fmla="*/ 17 w 663"/>
                <a:gd name="T7" fmla="*/ 208 h 374"/>
                <a:gd name="T8" fmla="*/ 17 w 663"/>
                <a:gd name="T9" fmla="*/ 166 h 374"/>
                <a:gd name="T10" fmla="*/ 301 w 663"/>
                <a:gd name="T11" fmla="*/ 10 h 374"/>
                <a:gd name="T12" fmla="*/ 361 w 663"/>
                <a:gd name="T13" fmla="*/ 10 h 374"/>
                <a:gd name="T14" fmla="*/ 646 w 663"/>
                <a:gd name="T15" fmla="*/ 166 h 374"/>
                <a:gd name="T16" fmla="*/ 646 w 663"/>
                <a:gd name="T17" fmla="*/ 20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74">
                  <a:moveTo>
                    <a:pt x="646" y="208"/>
                  </a:moveTo>
                  <a:cubicBezTo>
                    <a:pt x="361" y="364"/>
                    <a:pt x="361" y="364"/>
                    <a:pt x="361" y="364"/>
                  </a:cubicBezTo>
                  <a:cubicBezTo>
                    <a:pt x="343" y="374"/>
                    <a:pt x="320" y="374"/>
                    <a:pt x="301" y="364"/>
                  </a:cubicBezTo>
                  <a:cubicBezTo>
                    <a:pt x="17" y="208"/>
                    <a:pt x="17" y="208"/>
                    <a:pt x="17" y="208"/>
                  </a:cubicBezTo>
                  <a:cubicBezTo>
                    <a:pt x="0" y="199"/>
                    <a:pt x="0" y="175"/>
                    <a:pt x="17" y="166"/>
                  </a:cubicBezTo>
                  <a:cubicBezTo>
                    <a:pt x="301" y="10"/>
                    <a:pt x="301" y="10"/>
                    <a:pt x="301" y="10"/>
                  </a:cubicBezTo>
                  <a:cubicBezTo>
                    <a:pt x="320" y="0"/>
                    <a:pt x="343" y="0"/>
                    <a:pt x="361" y="10"/>
                  </a:cubicBezTo>
                  <a:cubicBezTo>
                    <a:pt x="646" y="166"/>
                    <a:pt x="646" y="166"/>
                    <a:pt x="646" y="166"/>
                  </a:cubicBezTo>
                  <a:cubicBezTo>
                    <a:pt x="663" y="175"/>
                    <a:pt x="663" y="199"/>
                    <a:pt x="646" y="208"/>
                  </a:cubicBezTo>
                  <a:close/>
                </a:path>
              </a:pathLst>
            </a:custGeom>
            <a:solidFill>
              <a:schemeClr val="accent3"/>
            </a:solidFill>
            <a:ln>
              <a:noFill/>
            </a:ln>
            <a:effectLst>
              <a:outerShdw blurRad="177800" dist="76200" dir="5400000" algn="t" rotWithShape="0">
                <a:schemeClr val="accent3">
                  <a:lumMod val="50000"/>
                  <a:alpha val="81000"/>
                </a:schemeClr>
              </a:outerShdw>
            </a:effectLst>
          </p:spPr>
          <p:txBody>
            <a:bodyPr vert="horz" wrap="square" lIns="91440" tIns="45720" rIns="91440" bIns="45720" numCol="1" anchor="t" anchorCtr="0" compatLnSpc="1">
              <a:prstTxWarp prst="textNoShape">
                <a:avLst/>
              </a:prstTxWarp>
            </a:bodyPr>
            <a:lstStyle/>
            <a:p>
              <a:endParaRPr lang="ru-UA"/>
            </a:p>
          </p:txBody>
        </p:sp>
        <p:grpSp>
          <p:nvGrpSpPr>
            <p:cNvPr id="52" name="Group 160">
              <a:extLst>
                <a:ext uri="{FF2B5EF4-FFF2-40B4-BE49-F238E27FC236}">
                  <a16:creationId xmlns:a16="http://schemas.microsoft.com/office/drawing/2014/main" id="{1D1E60D9-FF34-B363-1084-FCE3FCA74476}"/>
                </a:ext>
              </a:extLst>
            </p:cNvPr>
            <p:cNvGrpSpPr/>
            <p:nvPr/>
          </p:nvGrpSpPr>
          <p:grpSpPr>
            <a:xfrm>
              <a:off x="4843463" y="2479675"/>
              <a:ext cx="2508250" cy="1446213"/>
              <a:chOff x="4843463" y="2479675"/>
              <a:chExt cx="2508250" cy="1446213"/>
            </a:xfrm>
          </p:grpSpPr>
          <p:sp>
            <p:nvSpPr>
              <p:cNvPr id="53" name="Freeform 11">
                <a:extLst>
                  <a:ext uri="{FF2B5EF4-FFF2-40B4-BE49-F238E27FC236}">
                    <a16:creationId xmlns:a16="http://schemas.microsoft.com/office/drawing/2014/main" id="{687DDAB9-91C9-BB83-1CE4-60195990A017}"/>
                  </a:ext>
                </a:extLst>
              </p:cNvPr>
              <p:cNvSpPr>
                <a:spLocks/>
              </p:cNvSpPr>
              <p:nvPr/>
            </p:nvSpPr>
            <p:spPr bwMode="auto">
              <a:xfrm>
                <a:off x="4843463" y="2479675"/>
                <a:ext cx="2508250" cy="1411288"/>
              </a:xfrm>
              <a:custGeom>
                <a:avLst/>
                <a:gdLst>
                  <a:gd name="T0" fmla="*/ 646 w 663"/>
                  <a:gd name="T1" fmla="*/ 208 h 374"/>
                  <a:gd name="T2" fmla="*/ 361 w 663"/>
                  <a:gd name="T3" fmla="*/ 364 h 374"/>
                  <a:gd name="T4" fmla="*/ 301 w 663"/>
                  <a:gd name="T5" fmla="*/ 364 h 374"/>
                  <a:gd name="T6" fmla="*/ 17 w 663"/>
                  <a:gd name="T7" fmla="*/ 208 h 374"/>
                  <a:gd name="T8" fmla="*/ 17 w 663"/>
                  <a:gd name="T9" fmla="*/ 166 h 374"/>
                  <a:gd name="T10" fmla="*/ 301 w 663"/>
                  <a:gd name="T11" fmla="*/ 10 h 374"/>
                  <a:gd name="T12" fmla="*/ 361 w 663"/>
                  <a:gd name="T13" fmla="*/ 10 h 374"/>
                  <a:gd name="T14" fmla="*/ 646 w 663"/>
                  <a:gd name="T15" fmla="*/ 166 h 374"/>
                  <a:gd name="T16" fmla="*/ 646 w 663"/>
                  <a:gd name="T17" fmla="*/ 20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74">
                    <a:moveTo>
                      <a:pt x="646" y="208"/>
                    </a:moveTo>
                    <a:cubicBezTo>
                      <a:pt x="361" y="364"/>
                      <a:pt x="361" y="364"/>
                      <a:pt x="361" y="364"/>
                    </a:cubicBezTo>
                    <a:cubicBezTo>
                      <a:pt x="343" y="374"/>
                      <a:pt x="320" y="374"/>
                      <a:pt x="301" y="364"/>
                    </a:cubicBezTo>
                    <a:cubicBezTo>
                      <a:pt x="17" y="208"/>
                      <a:pt x="17" y="208"/>
                      <a:pt x="17" y="208"/>
                    </a:cubicBezTo>
                    <a:cubicBezTo>
                      <a:pt x="0" y="199"/>
                      <a:pt x="0" y="175"/>
                      <a:pt x="17" y="166"/>
                    </a:cubicBezTo>
                    <a:cubicBezTo>
                      <a:pt x="301" y="10"/>
                      <a:pt x="301" y="10"/>
                      <a:pt x="301" y="10"/>
                    </a:cubicBezTo>
                    <a:cubicBezTo>
                      <a:pt x="320" y="0"/>
                      <a:pt x="343" y="0"/>
                      <a:pt x="361" y="10"/>
                    </a:cubicBezTo>
                    <a:cubicBezTo>
                      <a:pt x="646" y="166"/>
                      <a:pt x="646" y="166"/>
                      <a:pt x="646" y="166"/>
                    </a:cubicBezTo>
                    <a:cubicBezTo>
                      <a:pt x="663" y="175"/>
                      <a:pt x="663" y="199"/>
                      <a:pt x="646" y="20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ru-UA"/>
              </a:p>
            </p:txBody>
          </p:sp>
          <p:sp>
            <p:nvSpPr>
              <p:cNvPr id="54" name="Freeform 12">
                <a:extLst>
                  <a:ext uri="{FF2B5EF4-FFF2-40B4-BE49-F238E27FC236}">
                    <a16:creationId xmlns:a16="http://schemas.microsoft.com/office/drawing/2014/main" id="{4430F8B2-9B9C-A95B-7617-705298FD657D}"/>
                  </a:ext>
                </a:extLst>
              </p:cNvPr>
              <p:cNvSpPr>
                <a:spLocks/>
              </p:cNvSpPr>
              <p:nvPr/>
            </p:nvSpPr>
            <p:spPr bwMode="auto">
              <a:xfrm>
                <a:off x="4859338" y="3181350"/>
                <a:ext cx="2476500" cy="744538"/>
              </a:xfrm>
              <a:custGeom>
                <a:avLst/>
                <a:gdLst>
                  <a:gd name="T0" fmla="*/ 654 w 655"/>
                  <a:gd name="T1" fmla="*/ 0 h 197"/>
                  <a:gd name="T2" fmla="*/ 642 w 655"/>
                  <a:gd name="T3" fmla="*/ 22 h 197"/>
                  <a:gd name="T4" fmla="*/ 357 w 655"/>
                  <a:gd name="T5" fmla="*/ 178 h 197"/>
                  <a:gd name="T6" fmla="*/ 297 w 655"/>
                  <a:gd name="T7" fmla="*/ 178 h 197"/>
                  <a:gd name="T8" fmla="*/ 13 w 655"/>
                  <a:gd name="T9" fmla="*/ 22 h 197"/>
                  <a:gd name="T10" fmla="*/ 1 w 655"/>
                  <a:gd name="T11" fmla="*/ 2 h 197"/>
                  <a:gd name="T12" fmla="*/ 0 w 655"/>
                  <a:gd name="T13" fmla="*/ 2 h 197"/>
                  <a:gd name="T14" fmla="*/ 0 w 655"/>
                  <a:gd name="T15" fmla="*/ 11 h 197"/>
                  <a:gd name="T16" fmla="*/ 1 w 655"/>
                  <a:gd name="T17" fmla="*/ 11 h 197"/>
                  <a:gd name="T18" fmla="*/ 13 w 655"/>
                  <a:gd name="T19" fmla="*/ 31 h 197"/>
                  <a:gd name="T20" fmla="*/ 297 w 655"/>
                  <a:gd name="T21" fmla="*/ 187 h 197"/>
                  <a:gd name="T22" fmla="*/ 357 w 655"/>
                  <a:gd name="T23" fmla="*/ 187 h 197"/>
                  <a:gd name="T24" fmla="*/ 642 w 655"/>
                  <a:gd name="T25" fmla="*/ 31 h 197"/>
                  <a:gd name="T26" fmla="*/ 654 w 655"/>
                  <a:gd name="T27" fmla="*/ 12 h 197"/>
                  <a:gd name="T28" fmla="*/ 654 w 655"/>
                  <a:gd name="T29" fmla="*/ 11 h 197"/>
                  <a:gd name="T30" fmla="*/ 654 w 655"/>
                  <a:gd name="T3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5" h="197">
                    <a:moveTo>
                      <a:pt x="654" y="0"/>
                    </a:moveTo>
                    <a:cubicBezTo>
                      <a:pt x="655" y="9"/>
                      <a:pt x="651" y="17"/>
                      <a:pt x="642" y="22"/>
                    </a:cubicBezTo>
                    <a:cubicBezTo>
                      <a:pt x="357" y="178"/>
                      <a:pt x="357" y="178"/>
                      <a:pt x="357" y="178"/>
                    </a:cubicBezTo>
                    <a:cubicBezTo>
                      <a:pt x="339" y="188"/>
                      <a:pt x="316" y="188"/>
                      <a:pt x="297" y="178"/>
                    </a:cubicBezTo>
                    <a:cubicBezTo>
                      <a:pt x="13" y="22"/>
                      <a:pt x="13" y="22"/>
                      <a:pt x="13" y="22"/>
                    </a:cubicBezTo>
                    <a:cubicBezTo>
                      <a:pt x="5" y="18"/>
                      <a:pt x="1" y="10"/>
                      <a:pt x="1" y="2"/>
                    </a:cubicBezTo>
                    <a:cubicBezTo>
                      <a:pt x="0" y="2"/>
                      <a:pt x="0" y="2"/>
                      <a:pt x="0" y="2"/>
                    </a:cubicBezTo>
                    <a:cubicBezTo>
                      <a:pt x="0" y="11"/>
                      <a:pt x="0" y="11"/>
                      <a:pt x="0" y="11"/>
                    </a:cubicBezTo>
                    <a:cubicBezTo>
                      <a:pt x="1" y="11"/>
                      <a:pt x="1" y="11"/>
                      <a:pt x="1" y="11"/>
                    </a:cubicBezTo>
                    <a:cubicBezTo>
                      <a:pt x="1" y="19"/>
                      <a:pt x="5" y="27"/>
                      <a:pt x="13" y="31"/>
                    </a:cubicBezTo>
                    <a:cubicBezTo>
                      <a:pt x="297" y="187"/>
                      <a:pt x="297" y="187"/>
                      <a:pt x="297" y="187"/>
                    </a:cubicBezTo>
                    <a:cubicBezTo>
                      <a:pt x="316" y="197"/>
                      <a:pt x="339" y="197"/>
                      <a:pt x="357" y="187"/>
                    </a:cubicBezTo>
                    <a:cubicBezTo>
                      <a:pt x="642" y="31"/>
                      <a:pt x="642" y="31"/>
                      <a:pt x="642" y="31"/>
                    </a:cubicBezTo>
                    <a:cubicBezTo>
                      <a:pt x="650" y="27"/>
                      <a:pt x="654" y="19"/>
                      <a:pt x="654" y="12"/>
                    </a:cubicBezTo>
                    <a:cubicBezTo>
                      <a:pt x="654" y="11"/>
                      <a:pt x="654" y="11"/>
                      <a:pt x="654" y="11"/>
                    </a:cubicBezTo>
                    <a:cubicBezTo>
                      <a:pt x="654" y="0"/>
                      <a:pt x="654" y="0"/>
                      <a:pt x="654" y="0"/>
                    </a:cubicBezTo>
                    <a:close/>
                  </a:path>
                </a:pathLst>
              </a:custGeom>
              <a:gradFill flip="none" rotWithShape="1">
                <a:gsLst>
                  <a:gs pos="0">
                    <a:srgbClr val="0B31D3">
                      <a:shade val="30000"/>
                      <a:satMod val="115000"/>
                    </a:srgbClr>
                  </a:gs>
                  <a:gs pos="50000">
                    <a:srgbClr val="0B31D3">
                      <a:shade val="67500"/>
                      <a:satMod val="115000"/>
                    </a:srgbClr>
                  </a:gs>
                  <a:gs pos="100000">
                    <a:schemeClr val="accent3">
                      <a:lumMod val="60000"/>
                      <a:lumOff val="4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ru-UA"/>
              </a:p>
            </p:txBody>
          </p:sp>
        </p:grpSp>
      </p:grpSp>
      <p:grpSp>
        <p:nvGrpSpPr>
          <p:cNvPr id="55" name="Group 163">
            <a:extLst>
              <a:ext uri="{FF2B5EF4-FFF2-40B4-BE49-F238E27FC236}">
                <a16:creationId xmlns:a16="http://schemas.microsoft.com/office/drawing/2014/main" id="{35E5F601-05ED-7F5C-A73F-93B0092AB6BA}"/>
              </a:ext>
            </a:extLst>
          </p:cNvPr>
          <p:cNvGrpSpPr/>
          <p:nvPr/>
        </p:nvGrpSpPr>
        <p:grpSpPr>
          <a:xfrm>
            <a:off x="4367012" y="2144122"/>
            <a:ext cx="3226542" cy="1858325"/>
            <a:chOff x="4843463" y="2027238"/>
            <a:chExt cx="2508250" cy="1444625"/>
          </a:xfrm>
        </p:grpSpPr>
        <p:sp>
          <p:nvSpPr>
            <p:cNvPr id="56" name="Freeform 15">
              <a:extLst>
                <a:ext uri="{FF2B5EF4-FFF2-40B4-BE49-F238E27FC236}">
                  <a16:creationId xmlns:a16="http://schemas.microsoft.com/office/drawing/2014/main" id="{17A273EA-3EBA-0A84-9DDB-B4FBA666069E}"/>
                </a:ext>
              </a:extLst>
            </p:cNvPr>
            <p:cNvSpPr>
              <a:spLocks/>
            </p:cNvSpPr>
            <p:nvPr/>
          </p:nvSpPr>
          <p:spPr bwMode="auto">
            <a:xfrm>
              <a:off x="5152215" y="2405042"/>
              <a:ext cx="1887570" cy="1062058"/>
            </a:xfrm>
            <a:custGeom>
              <a:avLst/>
              <a:gdLst>
                <a:gd name="T0" fmla="*/ 646 w 663"/>
                <a:gd name="T1" fmla="*/ 208 h 374"/>
                <a:gd name="T2" fmla="*/ 361 w 663"/>
                <a:gd name="T3" fmla="*/ 364 h 374"/>
                <a:gd name="T4" fmla="*/ 301 w 663"/>
                <a:gd name="T5" fmla="*/ 364 h 374"/>
                <a:gd name="T6" fmla="*/ 17 w 663"/>
                <a:gd name="T7" fmla="*/ 208 h 374"/>
                <a:gd name="T8" fmla="*/ 17 w 663"/>
                <a:gd name="T9" fmla="*/ 166 h 374"/>
                <a:gd name="T10" fmla="*/ 301 w 663"/>
                <a:gd name="T11" fmla="*/ 10 h 374"/>
                <a:gd name="T12" fmla="*/ 361 w 663"/>
                <a:gd name="T13" fmla="*/ 10 h 374"/>
                <a:gd name="T14" fmla="*/ 646 w 663"/>
                <a:gd name="T15" fmla="*/ 166 h 374"/>
                <a:gd name="T16" fmla="*/ 646 w 663"/>
                <a:gd name="T17" fmla="*/ 20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74">
                  <a:moveTo>
                    <a:pt x="646" y="208"/>
                  </a:moveTo>
                  <a:cubicBezTo>
                    <a:pt x="361" y="364"/>
                    <a:pt x="361" y="364"/>
                    <a:pt x="361" y="364"/>
                  </a:cubicBezTo>
                  <a:cubicBezTo>
                    <a:pt x="343" y="374"/>
                    <a:pt x="320" y="374"/>
                    <a:pt x="301" y="364"/>
                  </a:cubicBezTo>
                  <a:cubicBezTo>
                    <a:pt x="17" y="208"/>
                    <a:pt x="17" y="208"/>
                    <a:pt x="17" y="208"/>
                  </a:cubicBezTo>
                  <a:cubicBezTo>
                    <a:pt x="0" y="199"/>
                    <a:pt x="0" y="175"/>
                    <a:pt x="17" y="166"/>
                  </a:cubicBezTo>
                  <a:cubicBezTo>
                    <a:pt x="301" y="10"/>
                    <a:pt x="301" y="10"/>
                    <a:pt x="301" y="10"/>
                  </a:cubicBezTo>
                  <a:cubicBezTo>
                    <a:pt x="320" y="0"/>
                    <a:pt x="343" y="0"/>
                    <a:pt x="361" y="10"/>
                  </a:cubicBezTo>
                  <a:cubicBezTo>
                    <a:pt x="646" y="166"/>
                    <a:pt x="646" y="166"/>
                    <a:pt x="646" y="166"/>
                  </a:cubicBezTo>
                  <a:cubicBezTo>
                    <a:pt x="663" y="175"/>
                    <a:pt x="663" y="199"/>
                    <a:pt x="646" y="208"/>
                  </a:cubicBezTo>
                  <a:close/>
                </a:path>
              </a:pathLst>
            </a:custGeom>
            <a:solidFill>
              <a:schemeClr val="accent2"/>
            </a:solidFill>
            <a:ln>
              <a:noFill/>
            </a:ln>
            <a:effectLst>
              <a:outerShdw blurRad="177800" dist="76200" dir="5400000" algn="t" rotWithShape="0">
                <a:schemeClr val="accent2">
                  <a:lumMod val="50000"/>
                  <a:alpha val="62000"/>
                </a:schemeClr>
              </a:outerShdw>
            </a:effectLst>
          </p:spPr>
          <p:txBody>
            <a:bodyPr vert="horz" wrap="square" lIns="91440" tIns="45720" rIns="91440" bIns="45720" numCol="1" anchor="t" anchorCtr="0" compatLnSpc="1">
              <a:prstTxWarp prst="textNoShape">
                <a:avLst/>
              </a:prstTxWarp>
            </a:bodyPr>
            <a:lstStyle/>
            <a:p>
              <a:endParaRPr lang="ru-UA"/>
            </a:p>
          </p:txBody>
        </p:sp>
        <p:grpSp>
          <p:nvGrpSpPr>
            <p:cNvPr id="57" name="Group 165">
              <a:extLst>
                <a:ext uri="{FF2B5EF4-FFF2-40B4-BE49-F238E27FC236}">
                  <a16:creationId xmlns:a16="http://schemas.microsoft.com/office/drawing/2014/main" id="{A9B167A3-233A-73C7-585A-0DFB7E0C5187}"/>
                </a:ext>
              </a:extLst>
            </p:cNvPr>
            <p:cNvGrpSpPr/>
            <p:nvPr/>
          </p:nvGrpSpPr>
          <p:grpSpPr>
            <a:xfrm>
              <a:off x="4843463" y="2027238"/>
              <a:ext cx="2508250" cy="1444625"/>
              <a:chOff x="4843463" y="2027238"/>
              <a:chExt cx="2508250" cy="1444625"/>
            </a:xfrm>
          </p:grpSpPr>
          <p:sp>
            <p:nvSpPr>
              <p:cNvPr id="58" name="Freeform 13">
                <a:extLst>
                  <a:ext uri="{FF2B5EF4-FFF2-40B4-BE49-F238E27FC236}">
                    <a16:creationId xmlns:a16="http://schemas.microsoft.com/office/drawing/2014/main" id="{86B19F80-1C29-41F3-AC7E-7FA715578DA4}"/>
                  </a:ext>
                </a:extLst>
              </p:cNvPr>
              <p:cNvSpPr>
                <a:spLocks/>
              </p:cNvSpPr>
              <p:nvPr/>
            </p:nvSpPr>
            <p:spPr bwMode="auto">
              <a:xfrm>
                <a:off x="4843463" y="2027238"/>
                <a:ext cx="2508250" cy="1411288"/>
              </a:xfrm>
              <a:custGeom>
                <a:avLst/>
                <a:gdLst>
                  <a:gd name="T0" fmla="*/ 646 w 663"/>
                  <a:gd name="T1" fmla="*/ 208 h 374"/>
                  <a:gd name="T2" fmla="*/ 361 w 663"/>
                  <a:gd name="T3" fmla="*/ 364 h 374"/>
                  <a:gd name="T4" fmla="*/ 301 w 663"/>
                  <a:gd name="T5" fmla="*/ 364 h 374"/>
                  <a:gd name="T6" fmla="*/ 17 w 663"/>
                  <a:gd name="T7" fmla="*/ 208 h 374"/>
                  <a:gd name="T8" fmla="*/ 17 w 663"/>
                  <a:gd name="T9" fmla="*/ 166 h 374"/>
                  <a:gd name="T10" fmla="*/ 301 w 663"/>
                  <a:gd name="T11" fmla="*/ 10 h 374"/>
                  <a:gd name="T12" fmla="*/ 361 w 663"/>
                  <a:gd name="T13" fmla="*/ 10 h 374"/>
                  <a:gd name="T14" fmla="*/ 646 w 663"/>
                  <a:gd name="T15" fmla="*/ 166 h 374"/>
                  <a:gd name="T16" fmla="*/ 646 w 663"/>
                  <a:gd name="T17" fmla="*/ 20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74">
                    <a:moveTo>
                      <a:pt x="646" y="208"/>
                    </a:moveTo>
                    <a:cubicBezTo>
                      <a:pt x="361" y="364"/>
                      <a:pt x="361" y="364"/>
                      <a:pt x="361" y="364"/>
                    </a:cubicBezTo>
                    <a:cubicBezTo>
                      <a:pt x="343" y="374"/>
                      <a:pt x="320" y="374"/>
                      <a:pt x="301" y="364"/>
                    </a:cubicBezTo>
                    <a:cubicBezTo>
                      <a:pt x="17" y="208"/>
                      <a:pt x="17" y="208"/>
                      <a:pt x="17" y="208"/>
                    </a:cubicBezTo>
                    <a:cubicBezTo>
                      <a:pt x="0" y="199"/>
                      <a:pt x="0" y="175"/>
                      <a:pt x="17" y="166"/>
                    </a:cubicBezTo>
                    <a:cubicBezTo>
                      <a:pt x="301" y="10"/>
                      <a:pt x="301" y="10"/>
                      <a:pt x="301" y="10"/>
                    </a:cubicBezTo>
                    <a:cubicBezTo>
                      <a:pt x="320" y="0"/>
                      <a:pt x="343" y="0"/>
                      <a:pt x="361" y="10"/>
                    </a:cubicBezTo>
                    <a:cubicBezTo>
                      <a:pt x="646" y="166"/>
                      <a:pt x="646" y="166"/>
                      <a:pt x="646" y="166"/>
                    </a:cubicBezTo>
                    <a:cubicBezTo>
                      <a:pt x="663" y="175"/>
                      <a:pt x="663" y="199"/>
                      <a:pt x="646" y="20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ru-UA"/>
              </a:p>
            </p:txBody>
          </p:sp>
          <p:sp>
            <p:nvSpPr>
              <p:cNvPr id="59" name="Freeform 14">
                <a:extLst>
                  <a:ext uri="{FF2B5EF4-FFF2-40B4-BE49-F238E27FC236}">
                    <a16:creationId xmlns:a16="http://schemas.microsoft.com/office/drawing/2014/main" id="{E5A13055-C653-DB1E-3661-563A6861D8E5}"/>
                  </a:ext>
                </a:extLst>
              </p:cNvPr>
              <p:cNvSpPr>
                <a:spLocks/>
              </p:cNvSpPr>
              <p:nvPr/>
            </p:nvSpPr>
            <p:spPr bwMode="auto">
              <a:xfrm>
                <a:off x="4859338" y="2728913"/>
                <a:ext cx="2476500" cy="742950"/>
              </a:xfrm>
              <a:custGeom>
                <a:avLst/>
                <a:gdLst>
                  <a:gd name="T0" fmla="*/ 654 w 655"/>
                  <a:gd name="T1" fmla="*/ 0 h 197"/>
                  <a:gd name="T2" fmla="*/ 642 w 655"/>
                  <a:gd name="T3" fmla="*/ 22 h 197"/>
                  <a:gd name="T4" fmla="*/ 357 w 655"/>
                  <a:gd name="T5" fmla="*/ 178 h 197"/>
                  <a:gd name="T6" fmla="*/ 297 w 655"/>
                  <a:gd name="T7" fmla="*/ 178 h 197"/>
                  <a:gd name="T8" fmla="*/ 13 w 655"/>
                  <a:gd name="T9" fmla="*/ 22 h 197"/>
                  <a:gd name="T10" fmla="*/ 1 w 655"/>
                  <a:gd name="T11" fmla="*/ 2 h 197"/>
                  <a:gd name="T12" fmla="*/ 0 w 655"/>
                  <a:gd name="T13" fmla="*/ 2 h 197"/>
                  <a:gd name="T14" fmla="*/ 0 w 655"/>
                  <a:gd name="T15" fmla="*/ 11 h 197"/>
                  <a:gd name="T16" fmla="*/ 1 w 655"/>
                  <a:gd name="T17" fmla="*/ 11 h 197"/>
                  <a:gd name="T18" fmla="*/ 13 w 655"/>
                  <a:gd name="T19" fmla="*/ 31 h 197"/>
                  <a:gd name="T20" fmla="*/ 297 w 655"/>
                  <a:gd name="T21" fmla="*/ 187 h 197"/>
                  <a:gd name="T22" fmla="*/ 357 w 655"/>
                  <a:gd name="T23" fmla="*/ 187 h 197"/>
                  <a:gd name="T24" fmla="*/ 642 w 655"/>
                  <a:gd name="T25" fmla="*/ 31 h 197"/>
                  <a:gd name="T26" fmla="*/ 654 w 655"/>
                  <a:gd name="T27" fmla="*/ 12 h 197"/>
                  <a:gd name="T28" fmla="*/ 654 w 655"/>
                  <a:gd name="T29" fmla="*/ 11 h 197"/>
                  <a:gd name="T30" fmla="*/ 654 w 655"/>
                  <a:gd name="T3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5" h="197">
                    <a:moveTo>
                      <a:pt x="654" y="0"/>
                    </a:moveTo>
                    <a:cubicBezTo>
                      <a:pt x="655" y="9"/>
                      <a:pt x="651" y="17"/>
                      <a:pt x="642" y="22"/>
                    </a:cubicBezTo>
                    <a:cubicBezTo>
                      <a:pt x="357" y="178"/>
                      <a:pt x="357" y="178"/>
                      <a:pt x="357" y="178"/>
                    </a:cubicBezTo>
                    <a:cubicBezTo>
                      <a:pt x="339" y="188"/>
                      <a:pt x="316" y="188"/>
                      <a:pt x="297" y="178"/>
                    </a:cubicBezTo>
                    <a:cubicBezTo>
                      <a:pt x="13" y="22"/>
                      <a:pt x="13" y="22"/>
                      <a:pt x="13" y="22"/>
                    </a:cubicBezTo>
                    <a:cubicBezTo>
                      <a:pt x="5" y="18"/>
                      <a:pt x="1" y="10"/>
                      <a:pt x="1" y="2"/>
                    </a:cubicBezTo>
                    <a:cubicBezTo>
                      <a:pt x="0" y="2"/>
                      <a:pt x="0" y="2"/>
                      <a:pt x="0" y="2"/>
                    </a:cubicBezTo>
                    <a:cubicBezTo>
                      <a:pt x="0" y="11"/>
                      <a:pt x="0" y="11"/>
                      <a:pt x="0" y="11"/>
                    </a:cubicBezTo>
                    <a:cubicBezTo>
                      <a:pt x="1" y="11"/>
                      <a:pt x="1" y="11"/>
                      <a:pt x="1" y="11"/>
                    </a:cubicBezTo>
                    <a:cubicBezTo>
                      <a:pt x="1" y="19"/>
                      <a:pt x="5" y="27"/>
                      <a:pt x="13" y="31"/>
                    </a:cubicBezTo>
                    <a:cubicBezTo>
                      <a:pt x="297" y="187"/>
                      <a:pt x="297" y="187"/>
                      <a:pt x="297" y="187"/>
                    </a:cubicBezTo>
                    <a:cubicBezTo>
                      <a:pt x="316" y="197"/>
                      <a:pt x="339" y="197"/>
                      <a:pt x="357" y="187"/>
                    </a:cubicBezTo>
                    <a:cubicBezTo>
                      <a:pt x="642" y="31"/>
                      <a:pt x="642" y="31"/>
                      <a:pt x="642" y="31"/>
                    </a:cubicBezTo>
                    <a:cubicBezTo>
                      <a:pt x="650" y="27"/>
                      <a:pt x="654" y="19"/>
                      <a:pt x="654" y="12"/>
                    </a:cubicBezTo>
                    <a:cubicBezTo>
                      <a:pt x="654" y="11"/>
                      <a:pt x="654" y="11"/>
                      <a:pt x="654" y="11"/>
                    </a:cubicBezTo>
                    <a:cubicBezTo>
                      <a:pt x="654" y="0"/>
                      <a:pt x="654" y="0"/>
                      <a:pt x="654" y="0"/>
                    </a:cubicBezTo>
                    <a:close/>
                  </a:path>
                </a:pathLst>
              </a:custGeom>
              <a:gradFill flip="none" rotWithShape="1">
                <a:gsLst>
                  <a:gs pos="52200">
                    <a:srgbClr val="4F61D6"/>
                  </a:gs>
                  <a:gs pos="0">
                    <a:schemeClr val="accent2">
                      <a:lumMod val="50000"/>
                    </a:schemeClr>
                  </a:gs>
                  <a:gs pos="100000">
                    <a:schemeClr val="accent2">
                      <a:lumMod val="60000"/>
                      <a:lumOff val="4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ru-UA"/>
              </a:p>
            </p:txBody>
          </p:sp>
        </p:grpSp>
      </p:grpSp>
      <p:grpSp>
        <p:nvGrpSpPr>
          <p:cNvPr id="60" name="Group 168">
            <a:extLst>
              <a:ext uri="{FF2B5EF4-FFF2-40B4-BE49-F238E27FC236}">
                <a16:creationId xmlns:a16="http://schemas.microsoft.com/office/drawing/2014/main" id="{E45B7D37-ACF2-0A92-5629-420D856FC7AE}"/>
              </a:ext>
            </a:extLst>
          </p:cNvPr>
          <p:cNvGrpSpPr/>
          <p:nvPr/>
        </p:nvGrpSpPr>
        <p:grpSpPr>
          <a:xfrm>
            <a:off x="4367012" y="1486203"/>
            <a:ext cx="3226542" cy="1858325"/>
            <a:chOff x="4843463" y="1574800"/>
            <a:chExt cx="2508250" cy="1444625"/>
          </a:xfrm>
        </p:grpSpPr>
        <p:sp>
          <p:nvSpPr>
            <p:cNvPr id="61" name="Freeform 15">
              <a:extLst>
                <a:ext uri="{FF2B5EF4-FFF2-40B4-BE49-F238E27FC236}">
                  <a16:creationId xmlns:a16="http://schemas.microsoft.com/office/drawing/2014/main" id="{621BFE1D-F4F6-CE8F-B004-5BD139DD8DE1}"/>
                </a:ext>
              </a:extLst>
            </p:cNvPr>
            <p:cNvSpPr>
              <a:spLocks/>
            </p:cNvSpPr>
            <p:nvPr/>
          </p:nvSpPr>
          <p:spPr bwMode="auto">
            <a:xfrm>
              <a:off x="5152215" y="1948626"/>
              <a:ext cx="1887570" cy="1062058"/>
            </a:xfrm>
            <a:custGeom>
              <a:avLst/>
              <a:gdLst>
                <a:gd name="T0" fmla="*/ 646 w 663"/>
                <a:gd name="T1" fmla="*/ 208 h 374"/>
                <a:gd name="T2" fmla="*/ 361 w 663"/>
                <a:gd name="T3" fmla="*/ 364 h 374"/>
                <a:gd name="T4" fmla="*/ 301 w 663"/>
                <a:gd name="T5" fmla="*/ 364 h 374"/>
                <a:gd name="T6" fmla="*/ 17 w 663"/>
                <a:gd name="T7" fmla="*/ 208 h 374"/>
                <a:gd name="T8" fmla="*/ 17 w 663"/>
                <a:gd name="T9" fmla="*/ 166 h 374"/>
                <a:gd name="T10" fmla="*/ 301 w 663"/>
                <a:gd name="T11" fmla="*/ 10 h 374"/>
                <a:gd name="T12" fmla="*/ 361 w 663"/>
                <a:gd name="T13" fmla="*/ 10 h 374"/>
                <a:gd name="T14" fmla="*/ 646 w 663"/>
                <a:gd name="T15" fmla="*/ 166 h 374"/>
                <a:gd name="T16" fmla="*/ 646 w 663"/>
                <a:gd name="T17" fmla="*/ 20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74">
                  <a:moveTo>
                    <a:pt x="646" y="208"/>
                  </a:moveTo>
                  <a:cubicBezTo>
                    <a:pt x="361" y="364"/>
                    <a:pt x="361" y="364"/>
                    <a:pt x="361" y="364"/>
                  </a:cubicBezTo>
                  <a:cubicBezTo>
                    <a:pt x="343" y="374"/>
                    <a:pt x="320" y="374"/>
                    <a:pt x="301" y="364"/>
                  </a:cubicBezTo>
                  <a:cubicBezTo>
                    <a:pt x="17" y="208"/>
                    <a:pt x="17" y="208"/>
                    <a:pt x="17" y="208"/>
                  </a:cubicBezTo>
                  <a:cubicBezTo>
                    <a:pt x="0" y="199"/>
                    <a:pt x="0" y="175"/>
                    <a:pt x="17" y="166"/>
                  </a:cubicBezTo>
                  <a:cubicBezTo>
                    <a:pt x="301" y="10"/>
                    <a:pt x="301" y="10"/>
                    <a:pt x="301" y="10"/>
                  </a:cubicBezTo>
                  <a:cubicBezTo>
                    <a:pt x="320" y="0"/>
                    <a:pt x="343" y="0"/>
                    <a:pt x="361" y="10"/>
                  </a:cubicBezTo>
                  <a:cubicBezTo>
                    <a:pt x="646" y="166"/>
                    <a:pt x="646" y="166"/>
                    <a:pt x="646" y="166"/>
                  </a:cubicBezTo>
                  <a:cubicBezTo>
                    <a:pt x="663" y="175"/>
                    <a:pt x="663" y="199"/>
                    <a:pt x="646" y="208"/>
                  </a:cubicBezTo>
                  <a:close/>
                </a:path>
              </a:pathLst>
            </a:custGeom>
            <a:solidFill>
              <a:schemeClr val="accent1"/>
            </a:solidFill>
            <a:ln>
              <a:noFill/>
            </a:ln>
            <a:effectLst>
              <a:outerShdw blurRad="177800" dist="76200" dir="5400000" algn="t" rotWithShape="0">
                <a:schemeClr val="accent1">
                  <a:lumMod val="50000"/>
                  <a:alpha val="80000"/>
                </a:schemeClr>
              </a:outerShdw>
            </a:effectLst>
          </p:spPr>
          <p:txBody>
            <a:bodyPr vert="horz" wrap="square" lIns="91440" tIns="45720" rIns="91440" bIns="45720" numCol="1" anchor="t" anchorCtr="0" compatLnSpc="1">
              <a:prstTxWarp prst="textNoShape">
                <a:avLst/>
              </a:prstTxWarp>
            </a:bodyPr>
            <a:lstStyle/>
            <a:p>
              <a:endParaRPr lang="ru-UA"/>
            </a:p>
          </p:txBody>
        </p:sp>
        <p:grpSp>
          <p:nvGrpSpPr>
            <p:cNvPr id="62" name="Group 170">
              <a:extLst>
                <a:ext uri="{FF2B5EF4-FFF2-40B4-BE49-F238E27FC236}">
                  <a16:creationId xmlns:a16="http://schemas.microsoft.com/office/drawing/2014/main" id="{A7AF1925-5F7F-36FA-0E85-C959D52E944C}"/>
                </a:ext>
              </a:extLst>
            </p:cNvPr>
            <p:cNvGrpSpPr/>
            <p:nvPr/>
          </p:nvGrpSpPr>
          <p:grpSpPr>
            <a:xfrm>
              <a:off x="4843463" y="1574800"/>
              <a:ext cx="2508250" cy="1444625"/>
              <a:chOff x="4843463" y="1574800"/>
              <a:chExt cx="2508250" cy="1444625"/>
            </a:xfrm>
          </p:grpSpPr>
          <p:sp>
            <p:nvSpPr>
              <p:cNvPr id="63" name="Freeform 15">
                <a:extLst>
                  <a:ext uri="{FF2B5EF4-FFF2-40B4-BE49-F238E27FC236}">
                    <a16:creationId xmlns:a16="http://schemas.microsoft.com/office/drawing/2014/main" id="{DBE29D17-A275-2D06-AADF-B6C91EF72732}"/>
                  </a:ext>
                </a:extLst>
              </p:cNvPr>
              <p:cNvSpPr>
                <a:spLocks/>
              </p:cNvSpPr>
              <p:nvPr/>
            </p:nvSpPr>
            <p:spPr bwMode="auto">
              <a:xfrm>
                <a:off x="4843463" y="1574800"/>
                <a:ext cx="2508250" cy="1411288"/>
              </a:xfrm>
              <a:custGeom>
                <a:avLst/>
                <a:gdLst>
                  <a:gd name="T0" fmla="*/ 646 w 663"/>
                  <a:gd name="T1" fmla="*/ 208 h 374"/>
                  <a:gd name="T2" fmla="*/ 361 w 663"/>
                  <a:gd name="T3" fmla="*/ 364 h 374"/>
                  <a:gd name="T4" fmla="*/ 301 w 663"/>
                  <a:gd name="T5" fmla="*/ 364 h 374"/>
                  <a:gd name="T6" fmla="*/ 17 w 663"/>
                  <a:gd name="T7" fmla="*/ 208 h 374"/>
                  <a:gd name="T8" fmla="*/ 17 w 663"/>
                  <a:gd name="T9" fmla="*/ 166 h 374"/>
                  <a:gd name="T10" fmla="*/ 301 w 663"/>
                  <a:gd name="T11" fmla="*/ 10 h 374"/>
                  <a:gd name="T12" fmla="*/ 361 w 663"/>
                  <a:gd name="T13" fmla="*/ 10 h 374"/>
                  <a:gd name="T14" fmla="*/ 646 w 663"/>
                  <a:gd name="T15" fmla="*/ 166 h 374"/>
                  <a:gd name="T16" fmla="*/ 646 w 663"/>
                  <a:gd name="T17" fmla="*/ 20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74">
                    <a:moveTo>
                      <a:pt x="646" y="208"/>
                    </a:moveTo>
                    <a:cubicBezTo>
                      <a:pt x="361" y="364"/>
                      <a:pt x="361" y="364"/>
                      <a:pt x="361" y="364"/>
                    </a:cubicBezTo>
                    <a:cubicBezTo>
                      <a:pt x="343" y="374"/>
                      <a:pt x="320" y="374"/>
                      <a:pt x="301" y="364"/>
                    </a:cubicBezTo>
                    <a:cubicBezTo>
                      <a:pt x="17" y="208"/>
                      <a:pt x="17" y="208"/>
                      <a:pt x="17" y="208"/>
                    </a:cubicBezTo>
                    <a:cubicBezTo>
                      <a:pt x="0" y="199"/>
                      <a:pt x="0" y="175"/>
                      <a:pt x="17" y="166"/>
                    </a:cubicBezTo>
                    <a:cubicBezTo>
                      <a:pt x="301" y="10"/>
                      <a:pt x="301" y="10"/>
                      <a:pt x="301" y="10"/>
                    </a:cubicBezTo>
                    <a:cubicBezTo>
                      <a:pt x="320" y="0"/>
                      <a:pt x="343" y="0"/>
                      <a:pt x="361" y="10"/>
                    </a:cubicBezTo>
                    <a:cubicBezTo>
                      <a:pt x="646" y="166"/>
                      <a:pt x="646" y="166"/>
                      <a:pt x="646" y="166"/>
                    </a:cubicBezTo>
                    <a:cubicBezTo>
                      <a:pt x="663" y="175"/>
                      <a:pt x="663" y="199"/>
                      <a:pt x="646" y="20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ru-UA"/>
              </a:p>
            </p:txBody>
          </p:sp>
          <p:sp>
            <p:nvSpPr>
              <p:cNvPr id="64" name="Freeform 16">
                <a:extLst>
                  <a:ext uri="{FF2B5EF4-FFF2-40B4-BE49-F238E27FC236}">
                    <a16:creationId xmlns:a16="http://schemas.microsoft.com/office/drawing/2014/main" id="{ACDEDB35-4C85-55A9-2873-332C73BEA89E}"/>
                  </a:ext>
                </a:extLst>
              </p:cNvPr>
              <p:cNvSpPr>
                <a:spLocks/>
              </p:cNvSpPr>
              <p:nvPr/>
            </p:nvSpPr>
            <p:spPr bwMode="auto">
              <a:xfrm>
                <a:off x="4859338" y="2276475"/>
                <a:ext cx="2476500" cy="742950"/>
              </a:xfrm>
              <a:custGeom>
                <a:avLst/>
                <a:gdLst>
                  <a:gd name="T0" fmla="*/ 654 w 655"/>
                  <a:gd name="T1" fmla="*/ 0 h 197"/>
                  <a:gd name="T2" fmla="*/ 642 w 655"/>
                  <a:gd name="T3" fmla="*/ 22 h 197"/>
                  <a:gd name="T4" fmla="*/ 357 w 655"/>
                  <a:gd name="T5" fmla="*/ 178 h 197"/>
                  <a:gd name="T6" fmla="*/ 297 w 655"/>
                  <a:gd name="T7" fmla="*/ 178 h 197"/>
                  <a:gd name="T8" fmla="*/ 13 w 655"/>
                  <a:gd name="T9" fmla="*/ 22 h 197"/>
                  <a:gd name="T10" fmla="*/ 1 w 655"/>
                  <a:gd name="T11" fmla="*/ 2 h 197"/>
                  <a:gd name="T12" fmla="*/ 0 w 655"/>
                  <a:gd name="T13" fmla="*/ 2 h 197"/>
                  <a:gd name="T14" fmla="*/ 0 w 655"/>
                  <a:gd name="T15" fmla="*/ 11 h 197"/>
                  <a:gd name="T16" fmla="*/ 1 w 655"/>
                  <a:gd name="T17" fmla="*/ 11 h 197"/>
                  <a:gd name="T18" fmla="*/ 13 w 655"/>
                  <a:gd name="T19" fmla="*/ 31 h 197"/>
                  <a:gd name="T20" fmla="*/ 297 w 655"/>
                  <a:gd name="T21" fmla="*/ 187 h 197"/>
                  <a:gd name="T22" fmla="*/ 357 w 655"/>
                  <a:gd name="T23" fmla="*/ 187 h 197"/>
                  <a:gd name="T24" fmla="*/ 642 w 655"/>
                  <a:gd name="T25" fmla="*/ 31 h 197"/>
                  <a:gd name="T26" fmla="*/ 654 w 655"/>
                  <a:gd name="T27" fmla="*/ 12 h 197"/>
                  <a:gd name="T28" fmla="*/ 654 w 655"/>
                  <a:gd name="T29" fmla="*/ 11 h 197"/>
                  <a:gd name="T30" fmla="*/ 654 w 655"/>
                  <a:gd name="T3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5" h="197">
                    <a:moveTo>
                      <a:pt x="654" y="0"/>
                    </a:moveTo>
                    <a:cubicBezTo>
                      <a:pt x="655" y="9"/>
                      <a:pt x="651" y="17"/>
                      <a:pt x="642" y="22"/>
                    </a:cubicBezTo>
                    <a:cubicBezTo>
                      <a:pt x="357" y="178"/>
                      <a:pt x="357" y="178"/>
                      <a:pt x="357" y="178"/>
                    </a:cubicBezTo>
                    <a:cubicBezTo>
                      <a:pt x="339" y="188"/>
                      <a:pt x="316" y="188"/>
                      <a:pt x="297" y="178"/>
                    </a:cubicBezTo>
                    <a:cubicBezTo>
                      <a:pt x="13" y="22"/>
                      <a:pt x="13" y="22"/>
                      <a:pt x="13" y="22"/>
                    </a:cubicBezTo>
                    <a:cubicBezTo>
                      <a:pt x="5" y="18"/>
                      <a:pt x="1" y="10"/>
                      <a:pt x="1" y="2"/>
                    </a:cubicBezTo>
                    <a:cubicBezTo>
                      <a:pt x="0" y="2"/>
                      <a:pt x="0" y="2"/>
                      <a:pt x="0" y="2"/>
                    </a:cubicBezTo>
                    <a:cubicBezTo>
                      <a:pt x="0" y="11"/>
                      <a:pt x="0" y="11"/>
                      <a:pt x="0" y="11"/>
                    </a:cubicBezTo>
                    <a:cubicBezTo>
                      <a:pt x="1" y="11"/>
                      <a:pt x="1" y="11"/>
                      <a:pt x="1" y="11"/>
                    </a:cubicBezTo>
                    <a:cubicBezTo>
                      <a:pt x="1" y="19"/>
                      <a:pt x="5" y="27"/>
                      <a:pt x="13" y="31"/>
                    </a:cubicBezTo>
                    <a:cubicBezTo>
                      <a:pt x="297" y="187"/>
                      <a:pt x="297" y="187"/>
                      <a:pt x="297" y="187"/>
                    </a:cubicBezTo>
                    <a:cubicBezTo>
                      <a:pt x="316" y="197"/>
                      <a:pt x="339" y="197"/>
                      <a:pt x="357" y="187"/>
                    </a:cubicBezTo>
                    <a:cubicBezTo>
                      <a:pt x="642" y="31"/>
                      <a:pt x="642" y="31"/>
                      <a:pt x="642" y="31"/>
                    </a:cubicBezTo>
                    <a:cubicBezTo>
                      <a:pt x="650" y="27"/>
                      <a:pt x="654" y="19"/>
                      <a:pt x="654" y="12"/>
                    </a:cubicBezTo>
                    <a:cubicBezTo>
                      <a:pt x="654" y="11"/>
                      <a:pt x="654" y="11"/>
                      <a:pt x="654" y="11"/>
                    </a:cubicBezTo>
                    <a:cubicBezTo>
                      <a:pt x="654" y="0"/>
                      <a:pt x="654" y="0"/>
                      <a:pt x="654" y="0"/>
                    </a:cubicBezTo>
                    <a:close/>
                  </a:path>
                </a:pathLst>
              </a:custGeom>
              <a:gradFill flip="none" rotWithShape="1">
                <a:gsLst>
                  <a:gs pos="0">
                    <a:srgbClr val="008CDA">
                      <a:shade val="30000"/>
                      <a:satMod val="115000"/>
                    </a:srgbClr>
                  </a:gs>
                  <a:gs pos="50000">
                    <a:srgbClr val="008CDA">
                      <a:shade val="67500"/>
                      <a:satMod val="115000"/>
                    </a:srgbClr>
                  </a:gs>
                  <a:gs pos="100000">
                    <a:srgbClr val="008CDA">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ru-UA"/>
              </a:p>
            </p:txBody>
          </p:sp>
        </p:grpSp>
      </p:grpSp>
      <p:sp>
        <p:nvSpPr>
          <p:cNvPr id="65" name="Metin kutusu 64">
            <a:extLst>
              <a:ext uri="{FF2B5EF4-FFF2-40B4-BE49-F238E27FC236}">
                <a16:creationId xmlns:a16="http://schemas.microsoft.com/office/drawing/2014/main" id="{1A98AFA0-B9E5-331A-FA67-A1A55730E77B}"/>
              </a:ext>
            </a:extLst>
          </p:cNvPr>
          <p:cNvSpPr txBox="1"/>
          <p:nvPr/>
        </p:nvSpPr>
        <p:spPr>
          <a:xfrm>
            <a:off x="1383158" y="2782669"/>
            <a:ext cx="1996043" cy="646331"/>
          </a:xfrm>
          <a:prstGeom prst="rect">
            <a:avLst/>
          </a:prstGeom>
          <a:noFill/>
        </p:spPr>
        <p:txBody>
          <a:bodyPr wrap="square">
            <a:spAutoFit/>
          </a:bodyPr>
          <a:lstStyle/>
          <a:p>
            <a:pPr algn="ctr">
              <a:lnSpc>
                <a:spcPct val="100000"/>
              </a:lnSpc>
            </a:pPr>
            <a:r>
              <a:rPr lang="tr-TR" sz="1800" b="1" dirty="0"/>
              <a:t>Eğitim</a:t>
            </a:r>
          </a:p>
          <a:p>
            <a:pPr algn="ctr">
              <a:lnSpc>
                <a:spcPct val="100000"/>
              </a:lnSpc>
            </a:pPr>
            <a:r>
              <a:rPr lang="tr-TR" b="1" dirty="0"/>
              <a:t>(</a:t>
            </a:r>
            <a:r>
              <a:rPr lang="tr-TR" b="1" dirty="0" smtClean="0"/>
              <a:t>414 </a:t>
            </a:r>
            <a:r>
              <a:rPr lang="en-US" sz="1800" b="1" dirty="0">
                <a:effectLst/>
                <a:latin typeface="+mn-lt"/>
                <a:ea typeface="Times New Roman" panose="02020603050405020304" pitchFamily="18" charset="0"/>
              </a:rPr>
              <a:t>m²</a:t>
            </a:r>
            <a:r>
              <a:rPr lang="tr-TR" b="1" dirty="0">
                <a:effectLst/>
                <a:latin typeface="+mn-lt"/>
                <a:ea typeface="Times New Roman" panose="02020603050405020304" pitchFamily="18" charset="0"/>
              </a:rPr>
              <a:t>)</a:t>
            </a:r>
            <a:endParaRPr lang="tr-TR" sz="1800" b="1" dirty="0"/>
          </a:p>
        </p:txBody>
      </p:sp>
      <p:sp>
        <p:nvSpPr>
          <p:cNvPr id="66" name="Metin kutusu 65">
            <a:extLst>
              <a:ext uri="{FF2B5EF4-FFF2-40B4-BE49-F238E27FC236}">
                <a16:creationId xmlns:a16="http://schemas.microsoft.com/office/drawing/2014/main" id="{CDCEAC46-107F-D5AE-413C-17FDE3347F11}"/>
              </a:ext>
            </a:extLst>
          </p:cNvPr>
          <p:cNvSpPr txBox="1"/>
          <p:nvPr/>
        </p:nvSpPr>
        <p:spPr>
          <a:xfrm>
            <a:off x="9033730" y="2089019"/>
            <a:ext cx="1996043" cy="646331"/>
          </a:xfrm>
          <a:prstGeom prst="rect">
            <a:avLst/>
          </a:prstGeom>
          <a:noFill/>
        </p:spPr>
        <p:txBody>
          <a:bodyPr wrap="square">
            <a:spAutoFit/>
          </a:bodyPr>
          <a:lstStyle/>
          <a:p>
            <a:pPr algn="ctr">
              <a:lnSpc>
                <a:spcPct val="100000"/>
              </a:lnSpc>
            </a:pPr>
            <a:r>
              <a:rPr lang="tr-TR" sz="1800" b="1" dirty="0"/>
              <a:t>Yönetim/İdari Ofis</a:t>
            </a:r>
          </a:p>
          <a:p>
            <a:pPr algn="ctr">
              <a:lnSpc>
                <a:spcPct val="100000"/>
              </a:lnSpc>
            </a:pPr>
            <a:r>
              <a:rPr lang="tr-TR" b="1" dirty="0"/>
              <a:t>(</a:t>
            </a:r>
            <a:r>
              <a:rPr lang="tr-TR" b="1" dirty="0" smtClean="0"/>
              <a:t>132 </a:t>
            </a:r>
            <a:r>
              <a:rPr lang="en-US" sz="1800" b="1" dirty="0">
                <a:effectLst/>
                <a:latin typeface="+mn-lt"/>
                <a:ea typeface="Times New Roman" panose="02020603050405020304" pitchFamily="18" charset="0"/>
              </a:rPr>
              <a:t>m²</a:t>
            </a:r>
            <a:r>
              <a:rPr lang="tr-TR" sz="1800" b="1" dirty="0">
                <a:effectLst/>
                <a:latin typeface="+mn-lt"/>
                <a:ea typeface="Times New Roman" panose="02020603050405020304" pitchFamily="18" charset="0"/>
              </a:rPr>
              <a:t>)</a:t>
            </a:r>
            <a:endParaRPr lang="tr-TR" sz="1800" b="1" dirty="0"/>
          </a:p>
        </p:txBody>
      </p:sp>
      <p:sp>
        <p:nvSpPr>
          <p:cNvPr id="67" name="Metin kutusu 66">
            <a:extLst>
              <a:ext uri="{FF2B5EF4-FFF2-40B4-BE49-F238E27FC236}">
                <a16:creationId xmlns:a16="http://schemas.microsoft.com/office/drawing/2014/main" id="{EF29772A-DF1C-C049-5B18-5F85591EC017}"/>
              </a:ext>
            </a:extLst>
          </p:cNvPr>
          <p:cNvSpPr txBox="1"/>
          <p:nvPr/>
        </p:nvSpPr>
        <p:spPr>
          <a:xfrm>
            <a:off x="649959" y="4169349"/>
            <a:ext cx="2969677" cy="646331"/>
          </a:xfrm>
          <a:prstGeom prst="rect">
            <a:avLst/>
          </a:prstGeom>
          <a:noFill/>
        </p:spPr>
        <p:txBody>
          <a:bodyPr wrap="square">
            <a:spAutoFit/>
          </a:bodyPr>
          <a:lstStyle/>
          <a:p>
            <a:pPr algn="ctr">
              <a:lnSpc>
                <a:spcPct val="100000"/>
              </a:lnSpc>
            </a:pPr>
            <a:r>
              <a:rPr lang="tr-TR" sz="1800" b="1" dirty="0"/>
              <a:t>Sosyal </a:t>
            </a:r>
            <a:r>
              <a:rPr lang="tr-TR" b="1" dirty="0"/>
              <a:t>Alanlar</a:t>
            </a:r>
          </a:p>
          <a:p>
            <a:pPr algn="ctr">
              <a:lnSpc>
                <a:spcPct val="100000"/>
              </a:lnSpc>
            </a:pPr>
            <a:r>
              <a:rPr lang="tr-TR" sz="1800" b="1" dirty="0"/>
              <a:t>(285 </a:t>
            </a:r>
            <a:r>
              <a:rPr lang="en-US" sz="1800" b="1" dirty="0">
                <a:effectLst/>
                <a:latin typeface="+mn-lt"/>
                <a:ea typeface="Times New Roman" panose="02020603050405020304" pitchFamily="18" charset="0"/>
              </a:rPr>
              <a:t>m²</a:t>
            </a:r>
            <a:r>
              <a:rPr lang="tr-TR" sz="1800" b="1" dirty="0">
                <a:effectLst/>
                <a:latin typeface="+mn-lt"/>
                <a:ea typeface="Times New Roman" panose="02020603050405020304" pitchFamily="18" charset="0"/>
              </a:rPr>
              <a:t> Ortak Kantin)</a:t>
            </a:r>
            <a:endParaRPr lang="tr-TR" sz="1800" b="1" dirty="0"/>
          </a:p>
        </p:txBody>
      </p:sp>
      <p:sp>
        <p:nvSpPr>
          <p:cNvPr id="68" name="Metin kutusu 67">
            <a:extLst>
              <a:ext uri="{FF2B5EF4-FFF2-40B4-BE49-F238E27FC236}">
                <a16:creationId xmlns:a16="http://schemas.microsoft.com/office/drawing/2014/main" id="{289500F0-6A05-9AA3-3B33-6B277F086778}"/>
              </a:ext>
            </a:extLst>
          </p:cNvPr>
          <p:cNvSpPr txBox="1"/>
          <p:nvPr/>
        </p:nvSpPr>
        <p:spPr>
          <a:xfrm>
            <a:off x="8897803" y="3291970"/>
            <a:ext cx="2235929" cy="923330"/>
          </a:xfrm>
          <a:prstGeom prst="rect">
            <a:avLst/>
          </a:prstGeom>
          <a:noFill/>
        </p:spPr>
        <p:txBody>
          <a:bodyPr wrap="square">
            <a:spAutoFit/>
          </a:bodyPr>
          <a:lstStyle/>
          <a:p>
            <a:pPr algn="ctr">
              <a:lnSpc>
                <a:spcPct val="100000"/>
              </a:lnSpc>
            </a:pPr>
            <a:r>
              <a:rPr lang="tr-TR" sz="1800" b="1" dirty="0"/>
              <a:t>Akademik Personel Ofis</a:t>
            </a:r>
          </a:p>
          <a:p>
            <a:pPr algn="ctr">
              <a:lnSpc>
                <a:spcPct val="100000"/>
              </a:lnSpc>
            </a:pPr>
            <a:r>
              <a:rPr lang="tr-TR" b="1" dirty="0"/>
              <a:t>(</a:t>
            </a:r>
            <a:r>
              <a:rPr lang="tr-TR" b="1" dirty="0" smtClean="0"/>
              <a:t>339 </a:t>
            </a:r>
            <a:r>
              <a:rPr lang="en-US" sz="1800" b="1" dirty="0">
                <a:effectLst/>
                <a:latin typeface="+mn-lt"/>
                <a:ea typeface="Times New Roman" panose="02020603050405020304" pitchFamily="18" charset="0"/>
              </a:rPr>
              <a:t>m²</a:t>
            </a:r>
            <a:r>
              <a:rPr lang="tr-TR" sz="1800" b="1" dirty="0">
                <a:effectLst/>
                <a:latin typeface="+mn-lt"/>
                <a:ea typeface="Times New Roman" panose="02020603050405020304" pitchFamily="18" charset="0"/>
              </a:rPr>
              <a:t>)</a:t>
            </a:r>
            <a:endParaRPr lang="tr-TR" sz="1800" b="1" dirty="0"/>
          </a:p>
        </p:txBody>
      </p:sp>
      <p:sp>
        <p:nvSpPr>
          <p:cNvPr id="69" name="Metin kutusu 68">
            <a:extLst>
              <a:ext uri="{FF2B5EF4-FFF2-40B4-BE49-F238E27FC236}">
                <a16:creationId xmlns:a16="http://schemas.microsoft.com/office/drawing/2014/main" id="{7282A1E4-FAE8-B6A8-9AC7-4503AEE397E5}"/>
              </a:ext>
            </a:extLst>
          </p:cNvPr>
          <p:cNvSpPr txBox="1"/>
          <p:nvPr/>
        </p:nvSpPr>
        <p:spPr>
          <a:xfrm>
            <a:off x="8884544" y="4716652"/>
            <a:ext cx="1996043" cy="646331"/>
          </a:xfrm>
          <a:prstGeom prst="rect">
            <a:avLst/>
          </a:prstGeom>
          <a:noFill/>
        </p:spPr>
        <p:txBody>
          <a:bodyPr wrap="square">
            <a:spAutoFit/>
          </a:bodyPr>
          <a:lstStyle/>
          <a:p>
            <a:pPr algn="ctr">
              <a:lnSpc>
                <a:spcPct val="100000"/>
              </a:lnSpc>
            </a:pPr>
            <a:r>
              <a:rPr lang="tr-TR" sz="1800" b="1" dirty="0"/>
              <a:t>Ambar ve Depo</a:t>
            </a:r>
          </a:p>
          <a:p>
            <a:pPr algn="ctr">
              <a:lnSpc>
                <a:spcPct val="100000"/>
              </a:lnSpc>
            </a:pPr>
            <a:r>
              <a:rPr lang="tr-TR" b="1" dirty="0" smtClean="0"/>
              <a:t>(68 </a:t>
            </a:r>
            <a:r>
              <a:rPr lang="en-US" sz="1800" b="1" dirty="0">
                <a:effectLst/>
                <a:latin typeface="+mn-lt"/>
                <a:ea typeface="Times New Roman" panose="02020603050405020304" pitchFamily="18" charset="0"/>
              </a:rPr>
              <a:t>m²</a:t>
            </a:r>
            <a:r>
              <a:rPr lang="tr-TR" sz="1800" b="1" dirty="0">
                <a:effectLst/>
                <a:latin typeface="+mn-lt"/>
                <a:ea typeface="Times New Roman" panose="02020603050405020304" pitchFamily="18" charset="0"/>
              </a:rPr>
              <a:t>)</a:t>
            </a:r>
            <a:endParaRPr lang="tr-TR" sz="1800" b="1" dirty="0"/>
          </a:p>
        </p:txBody>
      </p:sp>
      <p:sp>
        <p:nvSpPr>
          <p:cNvPr id="70" name="Metin kutusu 69">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9626465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2" fill="hold"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wipe(right)">
                                      <p:cBhvr>
                                        <p:cTn id="10" dur="500"/>
                                        <p:tgtEl>
                                          <p:spTgt spid="15"/>
                                        </p:tgtEl>
                                      </p:cBhvr>
                                    </p:animEffect>
                                  </p:childTnLst>
                                </p:cTn>
                              </p:par>
                              <p:par>
                                <p:cTn id="11" presetID="22" presetClass="entr" presetSubtype="8" fill="hold" nodeType="withEffect">
                                  <p:stCondLst>
                                    <p:cond delay="100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par>
                                <p:cTn id="14" presetID="22" presetClass="entr" presetSubtype="2" fill="hold" nodeType="withEffect">
                                  <p:stCondLst>
                                    <p:cond delay="125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500"/>
                                        <p:tgtEl>
                                          <p:spTgt spid="20"/>
                                        </p:tgtEl>
                                      </p:cBhvr>
                                    </p:animEffect>
                                  </p:childTnLst>
                                </p:cTn>
                              </p:par>
                              <p:par>
                                <p:cTn id="17" presetID="22" presetClass="entr" presetSubtype="8" fill="hold" nodeType="withEffect">
                                  <p:stCondLst>
                                    <p:cond delay="150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par>
                                <p:cTn id="20" presetID="2" presetClass="entr" presetSubtype="1" decel="100000" fill="hold" nodeType="withEffect">
                                  <p:stCondLst>
                                    <p:cond delay="25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1000" fill="hold"/>
                                        <p:tgtEl>
                                          <p:spTgt spid="40"/>
                                        </p:tgtEl>
                                        <p:attrNameLst>
                                          <p:attrName>ppt_x</p:attrName>
                                        </p:attrNameLst>
                                      </p:cBhvr>
                                      <p:tavLst>
                                        <p:tav tm="0">
                                          <p:val>
                                            <p:strVal val="#ppt_x"/>
                                          </p:val>
                                        </p:tav>
                                        <p:tav tm="100000">
                                          <p:val>
                                            <p:strVal val="#ppt_x"/>
                                          </p:val>
                                        </p:tav>
                                      </p:tavLst>
                                    </p:anim>
                                    <p:anim calcmode="lin" valueType="num">
                                      <p:cBhvr additive="base">
                                        <p:cTn id="23" dur="1000" fill="hold"/>
                                        <p:tgtEl>
                                          <p:spTgt spid="40"/>
                                        </p:tgtEl>
                                        <p:attrNameLst>
                                          <p:attrName>ppt_y</p:attrName>
                                        </p:attrNameLst>
                                      </p:cBhvr>
                                      <p:tavLst>
                                        <p:tav tm="0">
                                          <p:val>
                                            <p:strVal val="0-#ppt_h/2"/>
                                          </p:val>
                                        </p:tav>
                                        <p:tav tm="100000">
                                          <p:val>
                                            <p:strVal val="#ppt_y"/>
                                          </p:val>
                                        </p:tav>
                                      </p:tavLst>
                                    </p:anim>
                                  </p:childTnLst>
                                </p:cTn>
                              </p:par>
                              <p:par>
                                <p:cTn id="24" presetID="2" presetClass="entr" presetSubtype="1" decel="100000" fill="hold" nodeType="withEffect">
                                  <p:stCondLst>
                                    <p:cond delay="50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1000" fill="hold"/>
                                        <p:tgtEl>
                                          <p:spTgt spid="45"/>
                                        </p:tgtEl>
                                        <p:attrNameLst>
                                          <p:attrName>ppt_x</p:attrName>
                                        </p:attrNameLst>
                                      </p:cBhvr>
                                      <p:tavLst>
                                        <p:tav tm="0">
                                          <p:val>
                                            <p:strVal val="#ppt_x"/>
                                          </p:val>
                                        </p:tav>
                                        <p:tav tm="100000">
                                          <p:val>
                                            <p:strVal val="#ppt_x"/>
                                          </p:val>
                                        </p:tav>
                                      </p:tavLst>
                                    </p:anim>
                                    <p:anim calcmode="lin" valueType="num">
                                      <p:cBhvr additive="base">
                                        <p:cTn id="27" dur="1000" fill="hold"/>
                                        <p:tgtEl>
                                          <p:spTgt spid="45"/>
                                        </p:tgtEl>
                                        <p:attrNameLst>
                                          <p:attrName>ppt_y</p:attrName>
                                        </p:attrNameLst>
                                      </p:cBhvr>
                                      <p:tavLst>
                                        <p:tav tm="0">
                                          <p:val>
                                            <p:strVal val="0-#ppt_h/2"/>
                                          </p:val>
                                        </p:tav>
                                        <p:tav tm="100000">
                                          <p:val>
                                            <p:strVal val="#ppt_y"/>
                                          </p:val>
                                        </p:tav>
                                      </p:tavLst>
                                    </p:anim>
                                  </p:childTnLst>
                                </p:cTn>
                              </p:par>
                              <p:par>
                                <p:cTn id="28" presetID="2" presetClass="entr" presetSubtype="1" decel="100000" fill="hold" nodeType="withEffect">
                                  <p:stCondLst>
                                    <p:cond delay="75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1000" fill="hold"/>
                                        <p:tgtEl>
                                          <p:spTgt spid="50"/>
                                        </p:tgtEl>
                                        <p:attrNameLst>
                                          <p:attrName>ppt_x</p:attrName>
                                        </p:attrNameLst>
                                      </p:cBhvr>
                                      <p:tavLst>
                                        <p:tav tm="0">
                                          <p:val>
                                            <p:strVal val="#ppt_x"/>
                                          </p:val>
                                        </p:tav>
                                        <p:tav tm="100000">
                                          <p:val>
                                            <p:strVal val="#ppt_x"/>
                                          </p:val>
                                        </p:tav>
                                      </p:tavLst>
                                    </p:anim>
                                    <p:anim calcmode="lin" valueType="num">
                                      <p:cBhvr additive="base">
                                        <p:cTn id="31" dur="1000" fill="hold"/>
                                        <p:tgtEl>
                                          <p:spTgt spid="50"/>
                                        </p:tgtEl>
                                        <p:attrNameLst>
                                          <p:attrName>ppt_y</p:attrName>
                                        </p:attrNameLst>
                                      </p:cBhvr>
                                      <p:tavLst>
                                        <p:tav tm="0">
                                          <p:val>
                                            <p:strVal val="0-#ppt_h/2"/>
                                          </p:val>
                                        </p:tav>
                                        <p:tav tm="100000">
                                          <p:val>
                                            <p:strVal val="#ppt_y"/>
                                          </p:val>
                                        </p:tav>
                                      </p:tavLst>
                                    </p:anim>
                                  </p:childTnLst>
                                </p:cTn>
                              </p:par>
                              <p:par>
                                <p:cTn id="32" presetID="2" presetClass="entr" presetSubtype="1" decel="100000" fill="hold" nodeType="withEffect">
                                  <p:stCondLst>
                                    <p:cond delay="1000"/>
                                  </p:stCondLst>
                                  <p:childTnLst>
                                    <p:set>
                                      <p:cBhvr>
                                        <p:cTn id="33" dur="1" fill="hold">
                                          <p:stCondLst>
                                            <p:cond delay="0"/>
                                          </p:stCondLst>
                                        </p:cTn>
                                        <p:tgtEl>
                                          <p:spTgt spid="55"/>
                                        </p:tgtEl>
                                        <p:attrNameLst>
                                          <p:attrName>style.visibility</p:attrName>
                                        </p:attrNameLst>
                                      </p:cBhvr>
                                      <p:to>
                                        <p:strVal val="visible"/>
                                      </p:to>
                                    </p:set>
                                    <p:anim calcmode="lin" valueType="num">
                                      <p:cBhvr additive="base">
                                        <p:cTn id="34" dur="1000" fill="hold"/>
                                        <p:tgtEl>
                                          <p:spTgt spid="55"/>
                                        </p:tgtEl>
                                        <p:attrNameLst>
                                          <p:attrName>ppt_x</p:attrName>
                                        </p:attrNameLst>
                                      </p:cBhvr>
                                      <p:tavLst>
                                        <p:tav tm="0">
                                          <p:val>
                                            <p:strVal val="#ppt_x"/>
                                          </p:val>
                                        </p:tav>
                                        <p:tav tm="100000">
                                          <p:val>
                                            <p:strVal val="#ppt_x"/>
                                          </p:val>
                                        </p:tav>
                                      </p:tavLst>
                                    </p:anim>
                                    <p:anim calcmode="lin" valueType="num">
                                      <p:cBhvr additive="base">
                                        <p:cTn id="35" dur="1000" fill="hold"/>
                                        <p:tgtEl>
                                          <p:spTgt spid="55"/>
                                        </p:tgtEl>
                                        <p:attrNameLst>
                                          <p:attrName>ppt_y</p:attrName>
                                        </p:attrNameLst>
                                      </p:cBhvr>
                                      <p:tavLst>
                                        <p:tav tm="0">
                                          <p:val>
                                            <p:strVal val="0-#ppt_h/2"/>
                                          </p:val>
                                        </p:tav>
                                        <p:tav tm="100000">
                                          <p:val>
                                            <p:strVal val="#ppt_y"/>
                                          </p:val>
                                        </p:tav>
                                      </p:tavLst>
                                    </p:anim>
                                  </p:childTnLst>
                                </p:cTn>
                              </p:par>
                              <p:par>
                                <p:cTn id="36" presetID="2" presetClass="entr" presetSubtype="1" decel="100000" fill="hold" nodeType="withEffect">
                                  <p:stCondLst>
                                    <p:cond delay="1250"/>
                                  </p:stCondLst>
                                  <p:childTnLst>
                                    <p:set>
                                      <p:cBhvr>
                                        <p:cTn id="37" dur="1" fill="hold">
                                          <p:stCondLst>
                                            <p:cond delay="0"/>
                                          </p:stCondLst>
                                        </p:cTn>
                                        <p:tgtEl>
                                          <p:spTgt spid="60"/>
                                        </p:tgtEl>
                                        <p:attrNameLst>
                                          <p:attrName>style.visibility</p:attrName>
                                        </p:attrNameLst>
                                      </p:cBhvr>
                                      <p:to>
                                        <p:strVal val="visible"/>
                                      </p:to>
                                    </p:set>
                                    <p:anim calcmode="lin" valueType="num">
                                      <p:cBhvr additive="base">
                                        <p:cTn id="38" dur="1000" fill="hold"/>
                                        <p:tgtEl>
                                          <p:spTgt spid="60"/>
                                        </p:tgtEl>
                                        <p:attrNameLst>
                                          <p:attrName>ppt_x</p:attrName>
                                        </p:attrNameLst>
                                      </p:cBhvr>
                                      <p:tavLst>
                                        <p:tav tm="0">
                                          <p:val>
                                            <p:strVal val="#ppt_x"/>
                                          </p:val>
                                        </p:tav>
                                        <p:tav tm="100000">
                                          <p:val>
                                            <p:strVal val="#ppt_x"/>
                                          </p:val>
                                        </p:tav>
                                      </p:tavLst>
                                    </p:anim>
                                    <p:anim calcmode="lin" valueType="num">
                                      <p:cBhvr additive="base">
                                        <p:cTn id="39" dur="10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4866F-04E2-E4AD-16A5-0F0071DFE853}"/>
            </a:ext>
          </a:extLst>
        </p:cNvPr>
        <p:cNvGrpSpPr/>
        <p:nvPr/>
      </p:nvGrpSpPr>
      <p:grpSpPr>
        <a:xfrm>
          <a:off x="0" y="0"/>
          <a:ext cx="0" cy="0"/>
          <a:chOff x="0" y="0"/>
          <a:chExt cx="0" cy="0"/>
        </a:xfrm>
      </p:grpSpPr>
      <p:grpSp>
        <p:nvGrpSpPr>
          <p:cNvPr id="3" name="Group 195">
            <a:extLst>
              <a:ext uri="{FF2B5EF4-FFF2-40B4-BE49-F238E27FC236}">
                <a16:creationId xmlns:a16="http://schemas.microsoft.com/office/drawing/2014/main" id="{CDACE24D-0EF1-6C47-C164-DD69219F9A2D}"/>
              </a:ext>
            </a:extLst>
          </p:cNvPr>
          <p:cNvGrpSpPr/>
          <p:nvPr/>
        </p:nvGrpSpPr>
        <p:grpSpPr>
          <a:xfrm>
            <a:off x="8405185" y="6768957"/>
            <a:ext cx="267371" cy="501907"/>
            <a:chOff x="6419850" y="4098925"/>
            <a:chExt cx="271463" cy="509588"/>
          </a:xfrm>
          <a:solidFill>
            <a:schemeClr val="bg2">
              <a:alpha val="6000"/>
            </a:schemeClr>
          </a:solidFill>
        </p:grpSpPr>
        <p:sp>
          <p:nvSpPr>
            <p:cNvPr id="4" name="Freeform 308">
              <a:extLst>
                <a:ext uri="{FF2B5EF4-FFF2-40B4-BE49-F238E27FC236}">
                  <a16:creationId xmlns:a16="http://schemas.microsoft.com/office/drawing/2014/main" id="{D0FCB01D-6701-EA8D-2024-6DBC343886DA}"/>
                </a:ext>
              </a:extLst>
            </p:cNvPr>
            <p:cNvSpPr>
              <a:spLocks noEditPoints="1"/>
            </p:cNvSpPr>
            <p:nvPr/>
          </p:nvSpPr>
          <p:spPr bwMode="auto">
            <a:xfrm>
              <a:off x="6513513" y="4530725"/>
              <a:ext cx="15875" cy="19050"/>
            </a:xfrm>
            <a:custGeom>
              <a:avLst/>
              <a:gdLst>
                <a:gd name="T0" fmla="*/ 4 w 4"/>
                <a:gd name="T1" fmla="*/ 3 h 5"/>
                <a:gd name="T2" fmla="*/ 2 w 4"/>
                <a:gd name="T3" fmla="*/ 5 h 5"/>
                <a:gd name="T4" fmla="*/ 0 w 4"/>
                <a:gd name="T5" fmla="*/ 3 h 5"/>
                <a:gd name="T6" fmla="*/ 2 w 4"/>
                <a:gd name="T7" fmla="*/ 0 h 5"/>
                <a:gd name="T8" fmla="*/ 4 w 4"/>
                <a:gd name="T9" fmla="*/ 3 h 5"/>
                <a:gd name="T10" fmla="*/ 4 w 4"/>
                <a:gd name="T11" fmla="*/ 3 h 5"/>
                <a:gd name="T12" fmla="*/ 4 w 4"/>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4" y="3"/>
                  </a:moveTo>
                  <a:cubicBezTo>
                    <a:pt x="4" y="4"/>
                    <a:pt x="3" y="5"/>
                    <a:pt x="2" y="5"/>
                  </a:cubicBezTo>
                  <a:cubicBezTo>
                    <a:pt x="1" y="5"/>
                    <a:pt x="0" y="4"/>
                    <a:pt x="0" y="3"/>
                  </a:cubicBezTo>
                  <a:cubicBezTo>
                    <a:pt x="0" y="1"/>
                    <a:pt x="1" y="0"/>
                    <a:pt x="2" y="0"/>
                  </a:cubicBezTo>
                  <a:cubicBezTo>
                    <a:pt x="3" y="0"/>
                    <a:pt x="4" y="1"/>
                    <a:pt x="4" y="3"/>
                  </a:cubicBezTo>
                  <a:close/>
                  <a:moveTo>
                    <a:pt x="4" y="3"/>
                  </a:moveTo>
                  <a:cubicBezTo>
                    <a:pt x="4" y="3"/>
                    <a:pt x="4" y="3"/>
                    <a:pt x="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309">
              <a:extLst>
                <a:ext uri="{FF2B5EF4-FFF2-40B4-BE49-F238E27FC236}">
                  <a16:creationId xmlns:a16="http://schemas.microsoft.com/office/drawing/2014/main" id="{F413C5F0-3EEB-09F9-8DFD-D7F3561603AA}"/>
                </a:ext>
              </a:extLst>
            </p:cNvPr>
            <p:cNvSpPr>
              <a:spLocks noEditPoints="1"/>
            </p:cNvSpPr>
            <p:nvPr/>
          </p:nvSpPr>
          <p:spPr bwMode="auto">
            <a:xfrm>
              <a:off x="6621463" y="4438650"/>
              <a:ext cx="15875" cy="15875"/>
            </a:xfrm>
            <a:custGeom>
              <a:avLst/>
              <a:gdLst>
                <a:gd name="T0" fmla="*/ 4 w 4"/>
                <a:gd name="T1" fmla="*/ 2 h 4"/>
                <a:gd name="T2" fmla="*/ 2 w 4"/>
                <a:gd name="T3" fmla="*/ 4 h 4"/>
                <a:gd name="T4" fmla="*/ 0 w 4"/>
                <a:gd name="T5" fmla="*/ 2 h 4"/>
                <a:gd name="T6" fmla="*/ 2 w 4"/>
                <a:gd name="T7" fmla="*/ 0 h 4"/>
                <a:gd name="T8" fmla="*/ 4 w 4"/>
                <a:gd name="T9" fmla="*/ 2 h 4"/>
                <a:gd name="T10" fmla="*/ 4 w 4"/>
                <a:gd name="T11" fmla="*/ 2 h 4"/>
                <a:gd name="T12" fmla="*/ 4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2"/>
                  </a:moveTo>
                  <a:cubicBezTo>
                    <a:pt x="4" y="3"/>
                    <a:pt x="3" y="4"/>
                    <a:pt x="2" y="4"/>
                  </a:cubicBezTo>
                  <a:cubicBezTo>
                    <a:pt x="1" y="4"/>
                    <a:pt x="0" y="3"/>
                    <a:pt x="0" y="2"/>
                  </a:cubicBezTo>
                  <a:cubicBezTo>
                    <a:pt x="0" y="1"/>
                    <a:pt x="1" y="0"/>
                    <a:pt x="2" y="0"/>
                  </a:cubicBezTo>
                  <a:cubicBezTo>
                    <a:pt x="3" y="0"/>
                    <a:pt x="4" y="1"/>
                    <a:pt x="4" y="2"/>
                  </a:cubicBezTo>
                  <a:close/>
                  <a:moveTo>
                    <a:pt x="4" y="2"/>
                  </a:moveTo>
                  <a:cubicBezTo>
                    <a:pt x="4" y="2"/>
                    <a:pt x="4" y="2"/>
                    <a:pt x="4"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310">
              <a:extLst>
                <a:ext uri="{FF2B5EF4-FFF2-40B4-BE49-F238E27FC236}">
                  <a16:creationId xmlns:a16="http://schemas.microsoft.com/office/drawing/2014/main" id="{ED7D16C7-2A47-CEAA-A1B2-803C8F37FDFD}"/>
                </a:ext>
              </a:extLst>
            </p:cNvPr>
            <p:cNvSpPr>
              <a:spLocks noEditPoints="1"/>
            </p:cNvSpPr>
            <p:nvPr/>
          </p:nvSpPr>
          <p:spPr bwMode="auto">
            <a:xfrm>
              <a:off x="6586538" y="4411663"/>
              <a:ext cx="19050" cy="15875"/>
            </a:xfrm>
            <a:custGeom>
              <a:avLst/>
              <a:gdLst>
                <a:gd name="T0" fmla="*/ 5 w 5"/>
                <a:gd name="T1" fmla="*/ 2 h 4"/>
                <a:gd name="T2" fmla="*/ 3 w 5"/>
                <a:gd name="T3" fmla="*/ 4 h 4"/>
                <a:gd name="T4" fmla="*/ 0 w 5"/>
                <a:gd name="T5" fmla="*/ 2 h 4"/>
                <a:gd name="T6" fmla="*/ 3 w 5"/>
                <a:gd name="T7" fmla="*/ 0 h 4"/>
                <a:gd name="T8" fmla="*/ 5 w 5"/>
                <a:gd name="T9" fmla="*/ 2 h 4"/>
                <a:gd name="T10" fmla="*/ 5 w 5"/>
                <a:gd name="T11" fmla="*/ 2 h 4"/>
                <a:gd name="T12" fmla="*/ 5 w 5"/>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5" y="2"/>
                  </a:moveTo>
                  <a:cubicBezTo>
                    <a:pt x="5" y="3"/>
                    <a:pt x="4" y="4"/>
                    <a:pt x="3" y="4"/>
                  </a:cubicBezTo>
                  <a:cubicBezTo>
                    <a:pt x="1" y="4"/>
                    <a:pt x="0" y="3"/>
                    <a:pt x="0" y="2"/>
                  </a:cubicBezTo>
                  <a:cubicBezTo>
                    <a:pt x="0" y="1"/>
                    <a:pt x="1" y="0"/>
                    <a:pt x="3" y="0"/>
                  </a:cubicBezTo>
                  <a:cubicBezTo>
                    <a:pt x="4" y="0"/>
                    <a:pt x="5" y="1"/>
                    <a:pt x="5" y="2"/>
                  </a:cubicBezTo>
                  <a:close/>
                  <a:moveTo>
                    <a:pt x="5" y="2"/>
                  </a:moveTo>
                  <a:cubicBezTo>
                    <a:pt x="5" y="2"/>
                    <a:pt x="5" y="2"/>
                    <a:pt x="5"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311">
              <a:extLst>
                <a:ext uri="{FF2B5EF4-FFF2-40B4-BE49-F238E27FC236}">
                  <a16:creationId xmlns:a16="http://schemas.microsoft.com/office/drawing/2014/main" id="{2BF305B4-9FD2-1A26-3541-0558D1B6643D}"/>
                </a:ext>
              </a:extLst>
            </p:cNvPr>
            <p:cNvSpPr>
              <a:spLocks noEditPoints="1"/>
            </p:cNvSpPr>
            <p:nvPr/>
          </p:nvSpPr>
          <p:spPr bwMode="auto">
            <a:xfrm>
              <a:off x="6419850" y="4319588"/>
              <a:ext cx="271463" cy="288925"/>
            </a:xfrm>
            <a:custGeom>
              <a:avLst/>
              <a:gdLst>
                <a:gd name="T0" fmla="*/ 68 w 70"/>
                <a:gd name="T1" fmla="*/ 21 h 75"/>
                <a:gd name="T2" fmla="*/ 56 w 70"/>
                <a:gd name="T3" fmla="*/ 9 h 75"/>
                <a:gd name="T4" fmla="*/ 47 w 70"/>
                <a:gd name="T5" fmla="*/ 7 h 75"/>
                <a:gd name="T6" fmla="*/ 37 w 70"/>
                <a:gd name="T7" fmla="*/ 10 h 75"/>
                <a:gd name="T8" fmla="*/ 37 w 70"/>
                <a:gd name="T9" fmla="*/ 2 h 75"/>
                <a:gd name="T10" fmla="*/ 35 w 70"/>
                <a:gd name="T11" fmla="*/ 0 h 75"/>
                <a:gd name="T12" fmla="*/ 33 w 70"/>
                <a:gd name="T13" fmla="*/ 2 h 75"/>
                <a:gd name="T14" fmla="*/ 33 w 70"/>
                <a:gd name="T15" fmla="*/ 10 h 75"/>
                <a:gd name="T16" fmla="*/ 22 w 70"/>
                <a:gd name="T17" fmla="*/ 7 h 75"/>
                <a:gd name="T18" fmla="*/ 14 w 70"/>
                <a:gd name="T19" fmla="*/ 9 h 75"/>
                <a:gd name="T20" fmla="*/ 2 w 70"/>
                <a:gd name="T21" fmla="*/ 21 h 75"/>
                <a:gd name="T22" fmla="*/ 2 w 70"/>
                <a:gd name="T23" fmla="*/ 37 h 75"/>
                <a:gd name="T24" fmla="*/ 14 w 70"/>
                <a:gd name="T25" fmla="*/ 67 h 75"/>
                <a:gd name="T26" fmla="*/ 27 w 70"/>
                <a:gd name="T27" fmla="*/ 75 h 75"/>
                <a:gd name="T28" fmla="*/ 32 w 70"/>
                <a:gd name="T29" fmla="*/ 74 h 75"/>
                <a:gd name="T30" fmla="*/ 35 w 70"/>
                <a:gd name="T31" fmla="*/ 73 h 75"/>
                <a:gd name="T32" fmla="*/ 37 w 70"/>
                <a:gd name="T33" fmla="*/ 74 h 75"/>
                <a:gd name="T34" fmla="*/ 43 w 70"/>
                <a:gd name="T35" fmla="*/ 75 h 75"/>
                <a:gd name="T36" fmla="*/ 55 w 70"/>
                <a:gd name="T37" fmla="*/ 67 h 75"/>
                <a:gd name="T38" fmla="*/ 68 w 70"/>
                <a:gd name="T39" fmla="*/ 37 h 75"/>
                <a:gd name="T40" fmla="*/ 68 w 70"/>
                <a:gd name="T41" fmla="*/ 21 h 75"/>
                <a:gd name="T42" fmla="*/ 64 w 70"/>
                <a:gd name="T43" fmla="*/ 36 h 75"/>
                <a:gd name="T44" fmla="*/ 51 w 70"/>
                <a:gd name="T45" fmla="*/ 65 h 75"/>
                <a:gd name="T46" fmla="*/ 43 w 70"/>
                <a:gd name="T47" fmla="*/ 71 h 75"/>
                <a:gd name="T48" fmla="*/ 39 w 70"/>
                <a:gd name="T49" fmla="*/ 70 h 75"/>
                <a:gd name="T50" fmla="*/ 36 w 70"/>
                <a:gd name="T51" fmla="*/ 69 h 75"/>
                <a:gd name="T52" fmla="*/ 35 w 70"/>
                <a:gd name="T53" fmla="*/ 68 h 75"/>
                <a:gd name="T54" fmla="*/ 33 w 70"/>
                <a:gd name="T55" fmla="*/ 69 h 75"/>
                <a:gd name="T56" fmla="*/ 30 w 70"/>
                <a:gd name="T57" fmla="*/ 70 h 75"/>
                <a:gd name="T58" fmla="*/ 27 w 70"/>
                <a:gd name="T59" fmla="*/ 71 h 75"/>
                <a:gd name="T60" fmla="*/ 18 w 70"/>
                <a:gd name="T61" fmla="*/ 65 h 75"/>
                <a:gd name="T62" fmla="*/ 6 w 70"/>
                <a:gd name="T63" fmla="*/ 36 h 75"/>
                <a:gd name="T64" fmla="*/ 6 w 70"/>
                <a:gd name="T65" fmla="*/ 22 h 75"/>
                <a:gd name="T66" fmla="*/ 15 w 70"/>
                <a:gd name="T67" fmla="*/ 13 h 75"/>
                <a:gd name="T68" fmla="*/ 22 w 70"/>
                <a:gd name="T69" fmla="*/ 11 h 75"/>
                <a:gd name="T70" fmla="*/ 33 w 70"/>
                <a:gd name="T71" fmla="*/ 15 h 75"/>
                <a:gd name="T72" fmla="*/ 34 w 70"/>
                <a:gd name="T73" fmla="*/ 16 h 75"/>
                <a:gd name="T74" fmla="*/ 34 w 70"/>
                <a:gd name="T75" fmla="*/ 16 h 75"/>
                <a:gd name="T76" fmla="*/ 34 w 70"/>
                <a:gd name="T77" fmla="*/ 16 h 75"/>
                <a:gd name="T78" fmla="*/ 34 w 70"/>
                <a:gd name="T79" fmla="*/ 16 h 75"/>
                <a:gd name="T80" fmla="*/ 34 w 70"/>
                <a:gd name="T81" fmla="*/ 16 h 75"/>
                <a:gd name="T82" fmla="*/ 34 w 70"/>
                <a:gd name="T83" fmla="*/ 16 h 75"/>
                <a:gd name="T84" fmla="*/ 35 w 70"/>
                <a:gd name="T85" fmla="*/ 16 h 75"/>
                <a:gd name="T86" fmla="*/ 35 w 70"/>
                <a:gd name="T87" fmla="*/ 16 h 75"/>
                <a:gd name="T88" fmla="*/ 35 w 70"/>
                <a:gd name="T89" fmla="*/ 16 h 75"/>
                <a:gd name="T90" fmla="*/ 35 w 70"/>
                <a:gd name="T91" fmla="*/ 16 h 75"/>
                <a:gd name="T92" fmla="*/ 35 w 70"/>
                <a:gd name="T93" fmla="*/ 16 h 75"/>
                <a:gd name="T94" fmla="*/ 36 w 70"/>
                <a:gd name="T95" fmla="*/ 16 h 75"/>
                <a:gd name="T96" fmla="*/ 36 w 70"/>
                <a:gd name="T97" fmla="*/ 16 h 75"/>
                <a:gd name="T98" fmla="*/ 36 w 70"/>
                <a:gd name="T99" fmla="*/ 15 h 75"/>
                <a:gd name="T100" fmla="*/ 47 w 70"/>
                <a:gd name="T101" fmla="*/ 11 h 75"/>
                <a:gd name="T102" fmla="*/ 54 w 70"/>
                <a:gd name="T103" fmla="*/ 13 h 75"/>
                <a:gd name="T104" fmla="*/ 64 w 70"/>
                <a:gd name="T105" fmla="*/ 22 h 75"/>
                <a:gd name="T106" fmla="*/ 64 w 70"/>
                <a:gd name="T107" fmla="*/ 36 h 75"/>
                <a:gd name="T108" fmla="*/ 64 w 70"/>
                <a:gd name="T109" fmla="*/ 36 h 75"/>
                <a:gd name="T110" fmla="*/ 64 w 70"/>
                <a:gd name="T11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 h="75">
                  <a:moveTo>
                    <a:pt x="68" y="21"/>
                  </a:moveTo>
                  <a:cubicBezTo>
                    <a:pt x="65" y="15"/>
                    <a:pt x="61" y="11"/>
                    <a:pt x="56" y="9"/>
                  </a:cubicBezTo>
                  <a:cubicBezTo>
                    <a:pt x="53" y="8"/>
                    <a:pt x="50" y="7"/>
                    <a:pt x="47" y="7"/>
                  </a:cubicBezTo>
                  <a:cubicBezTo>
                    <a:pt x="44" y="7"/>
                    <a:pt x="40" y="8"/>
                    <a:pt x="37" y="10"/>
                  </a:cubicBezTo>
                  <a:cubicBezTo>
                    <a:pt x="37" y="2"/>
                    <a:pt x="37" y="2"/>
                    <a:pt x="37" y="2"/>
                  </a:cubicBezTo>
                  <a:cubicBezTo>
                    <a:pt x="37" y="1"/>
                    <a:pt x="36" y="0"/>
                    <a:pt x="35" y="0"/>
                  </a:cubicBezTo>
                  <a:cubicBezTo>
                    <a:pt x="34" y="0"/>
                    <a:pt x="33" y="1"/>
                    <a:pt x="33" y="2"/>
                  </a:cubicBezTo>
                  <a:cubicBezTo>
                    <a:pt x="33" y="10"/>
                    <a:pt x="33" y="10"/>
                    <a:pt x="33" y="10"/>
                  </a:cubicBezTo>
                  <a:cubicBezTo>
                    <a:pt x="29" y="8"/>
                    <a:pt x="26" y="7"/>
                    <a:pt x="22" y="7"/>
                  </a:cubicBezTo>
                  <a:cubicBezTo>
                    <a:pt x="19" y="7"/>
                    <a:pt x="16" y="8"/>
                    <a:pt x="14" y="9"/>
                  </a:cubicBezTo>
                  <a:cubicBezTo>
                    <a:pt x="8" y="11"/>
                    <a:pt x="4" y="15"/>
                    <a:pt x="2" y="21"/>
                  </a:cubicBezTo>
                  <a:cubicBezTo>
                    <a:pt x="0" y="26"/>
                    <a:pt x="0" y="32"/>
                    <a:pt x="2" y="37"/>
                  </a:cubicBezTo>
                  <a:cubicBezTo>
                    <a:pt x="14" y="67"/>
                    <a:pt x="14" y="67"/>
                    <a:pt x="14" y="67"/>
                  </a:cubicBezTo>
                  <a:cubicBezTo>
                    <a:pt x="16" y="72"/>
                    <a:pt x="21" y="75"/>
                    <a:pt x="27" y="75"/>
                  </a:cubicBezTo>
                  <a:cubicBezTo>
                    <a:pt x="29" y="75"/>
                    <a:pt x="30" y="75"/>
                    <a:pt x="32" y="74"/>
                  </a:cubicBezTo>
                  <a:cubicBezTo>
                    <a:pt x="33" y="74"/>
                    <a:pt x="34" y="73"/>
                    <a:pt x="35" y="73"/>
                  </a:cubicBezTo>
                  <a:cubicBezTo>
                    <a:pt x="36" y="73"/>
                    <a:pt x="36" y="74"/>
                    <a:pt x="37" y="74"/>
                  </a:cubicBezTo>
                  <a:cubicBezTo>
                    <a:pt x="39" y="75"/>
                    <a:pt x="41" y="75"/>
                    <a:pt x="43" y="75"/>
                  </a:cubicBezTo>
                  <a:cubicBezTo>
                    <a:pt x="48" y="75"/>
                    <a:pt x="53" y="72"/>
                    <a:pt x="55" y="67"/>
                  </a:cubicBezTo>
                  <a:cubicBezTo>
                    <a:pt x="68" y="37"/>
                    <a:pt x="68" y="37"/>
                    <a:pt x="68" y="37"/>
                  </a:cubicBezTo>
                  <a:cubicBezTo>
                    <a:pt x="70" y="32"/>
                    <a:pt x="70" y="26"/>
                    <a:pt x="68" y="21"/>
                  </a:cubicBezTo>
                  <a:close/>
                  <a:moveTo>
                    <a:pt x="64" y="36"/>
                  </a:moveTo>
                  <a:cubicBezTo>
                    <a:pt x="51" y="65"/>
                    <a:pt x="51" y="65"/>
                    <a:pt x="51" y="65"/>
                  </a:cubicBezTo>
                  <a:cubicBezTo>
                    <a:pt x="50" y="69"/>
                    <a:pt x="46" y="71"/>
                    <a:pt x="43" y="71"/>
                  </a:cubicBezTo>
                  <a:cubicBezTo>
                    <a:pt x="41" y="71"/>
                    <a:pt x="40" y="71"/>
                    <a:pt x="39" y="70"/>
                  </a:cubicBezTo>
                  <a:cubicBezTo>
                    <a:pt x="38" y="70"/>
                    <a:pt x="37" y="69"/>
                    <a:pt x="36" y="69"/>
                  </a:cubicBezTo>
                  <a:cubicBezTo>
                    <a:pt x="36" y="68"/>
                    <a:pt x="35" y="68"/>
                    <a:pt x="35" y="68"/>
                  </a:cubicBezTo>
                  <a:cubicBezTo>
                    <a:pt x="34" y="68"/>
                    <a:pt x="34" y="68"/>
                    <a:pt x="33" y="69"/>
                  </a:cubicBezTo>
                  <a:cubicBezTo>
                    <a:pt x="32" y="69"/>
                    <a:pt x="31" y="70"/>
                    <a:pt x="30" y="70"/>
                  </a:cubicBezTo>
                  <a:cubicBezTo>
                    <a:pt x="29" y="71"/>
                    <a:pt x="28" y="71"/>
                    <a:pt x="27" y="71"/>
                  </a:cubicBezTo>
                  <a:cubicBezTo>
                    <a:pt x="23" y="71"/>
                    <a:pt x="19" y="69"/>
                    <a:pt x="18" y="65"/>
                  </a:cubicBezTo>
                  <a:cubicBezTo>
                    <a:pt x="6" y="36"/>
                    <a:pt x="6" y="36"/>
                    <a:pt x="6" y="36"/>
                  </a:cubicBezTo>
                  <a:cubicBezTo>
                    <a:pt x="4" y="31"/>
                    <a:pt x="4" y="27"/>
                    <a:pt x="6" y="22"/>
                  </a:cubicBezTo>
                  <a:cubicBezTo>
                    <a:pt x="8" y="18"/>
                    <a:pt x="11" y="15"/>
                    <a:pt x="15" y="13"/>
                  </a:cubicBezTo>
                  <a:cubicBezTo>
                    <a:pt x="17" y="12"/>
                    <a:pt x="20" y="11"/>
                    <a:pt x="22" y="11"/>
                  </a:cubicBezTo>
                  <a:cubicBezTo>
                    <a:pt x="26" y="11"/>
                    <a:pt x="30" y="13"/>
                    <a:pt x="33" y="15"/>
                  </a:cubicBezTo>
                  <a:cubicBezTo>
                    <a:pt x="33" y="15"/>
                    <a:pt x="34" y="15"/>
                    <a:pt x="34" y="16"/>
                  </a:cubicBezTo>
                  <a:cubicBezTo>
                    <a:pt x="34" y="16"/>
                    <a:pt x="34" y="16"/>
                    <a:pt x="34" y="16"/>
                  </a:cubicBezTo>
                  <a:cubicBezTo>
                    <a:pt x="34" y="16"/>
                    <a:pt x="34" y="16"/>
                    <a:pt x="34" y="16"/>
                  </a:cubicBezTo>
                  <a:cubicBezTo>
                    <a:pt x="34" y="16"/>
                    <a:pt x="34" y="16"/>
                    <a:pt x="34" y="16"/>
                  </a:cubicBezTo>
                  <a:cubicBezTo>
                    <a:pt x="34" y="16"/>
                    <a:pt x="34" y="16"/>
                    <a:pt x="34" y="16"/>
                  </a:cubicBezTo>
                  <a:cubicBezTo>
                    <a:pt x="34" y="16"/>
                    <a:pt x="34" y="16"/>
                    <a:pt x="34" y="16"/>
                  </a:cubicBezTo>
                  <a:cubicBezTo>
                    <a:pt x="34"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6" y="16"/>
                    <a:pt x="36" y="16"/>
                    <a:pt x="36" y="16"/>
                  </a:cubicBezTo>
                  <a:cubicBezTo>
                    <a:pt x="36" y="16"/>
                    <a:pt x="36" y="16"/>
                    <a:pt x="36" y="16"/>
                  </a:cubicBezTo>
                  <a:cubicBezTo>
                    <a:pt x="36" y="15"/>
                    <a:pt x="36" y="15"/>
                    <a:pt x="36" y="15"/>
                  </a:cubicBezTo>
                  <a:cubicBezTo>
                    <a:pt x="39" y="13"/>
                    <a:pt x="43" y="11"/>
                    <a:pt x="47" y="11"/>
                  </a:cubicBezTo>
                  <a:cubicBezTo>
                    <a:pt x="50" y="11"/>
                    <a:pt x="52" y="12"/>
                    <a:pt x="54" y="13"/>
                  </a:cubicBezTo>
                  <a:cubicBezTo>
                    <a:pt x="58" y="15"/>
                    <a:pt x="62" y="18"/>
                    <a:pt x="64" y="22"/>
                  </a:cubicBezTo>
                  <a:cubicBezTo>
                    <a:pt x="65" y="27"/>
                    <a:pt x="65" y="31"/>
                    <a:pt x="64" y="36"/>
                  </a:cubicBezTo>
                  <a:close/>
                  <a:moveTo>
                    <a:pt x="64" y="36"/>
                  </a:moveTo>
                  <a:cubicBezTo>
                    <a:pt x="64" y="36"/>
                    <a:pt x="64" y="36"/>
                    <a:pt x="64"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312">
              <a:extLst>
                <a:ext uri="{FF2B5EF4-FFF2-40B4-BE49-F238E27FC236}">
                  <a16:creationId xmlns:a16="http://schemas.microsoft.com/office/drawing/2014/main" id="{2705ADA1-0656-5064-35AC-9911357C1EFA}"/>
                </a:ext>
              </a:extLst>
            </p:cNvPr>
            <p:cNvSpPr>
              <a:spLocks noEditPoints="1"/>
            </p:cNvSpPr>
            <p:nvPr/>
          </p:nvSpPr>
          <p:spPr bwMode="auto">
            <a:xfrm>
              <a:off x="6419850" y="4098925"/>
              <a:ext cx="15875" cy="258763"/>
            </a:xfrm>
            <a:custGeom>
              <a:avLst/>
              <a:gdLst>
                <a:gd name="T0" fmla="*/ 2 w 4"/>
                <a:gd name="T1" fmla="*/ 67 h 67"/>
                <a:gd name="T2" fmla="*/ 4 w 4"/>
                <a:gd name="T3" fmla="*/ 65 h 67"/>
                <a:gd name="T4" fmla="*/ 4 w 4"/>
                <a:gd name="T5" fmla="*/ 2 h 67"/>
                <a:gd name="T6" fmla="*/ 2 w 4"/>
                <a:gd name="T7" fmla="*/ 0 h 67"/>
                <a:gd name="T8" fmla="*/ 0 w 4"/>
                <a:gd name="T9" fmla="*/ 2 h 67"/>
                <a:gd name="T10" fmla="*/ 0 w 4"/>
                <a:gd name="T11" fmla="*/ 65 h 67"/>
                <a:gd name="T12" fmla="*/ 2 w 4"/>
                <a:gd name="T13" fmla="*/ 67 h 67"/>
                <a:gd name="T14" fmla="*/ 2 w 4"/>
                <a:gd name="T15" fmla="*/ 67 h 67"/>
                <a:gd name="T16" fmla="*/ 2 w 4"/>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7">
                  <a:moveTo>
                    <a:pt x="2" y="67"/>
                  </a:moveTo>
                  <a:cubicBezTo>
                    <a:pt x="3" y="67"/>
                    <a:pt x="4" y="66"/>
                    <a:pt x="4" y="65"/>
                  </a:cubicBezTo>
                  <a:cubicBezTo>
                    <a:pt x="4" y="2"/>
                    <a:pt x="4" y="2"/>
                    <a:pt x="4" y="2"/>
                  </a:cubicBezTo>
                  <a:cubicBezTo>
                    <a:pt x="4" y="1"/>
                    <a:pt x="3" y="0"/>
                    <a:pt x="2" y="0"/>
                  </a:cubicBezTo>
                  <a:cubicBezTo>
                    <a:pt x="1" y="0"/>
                    <a:pt x="0" y="1"/>
                    <a:pt x="0" y="2"/>
                  </a:cubicBezTo>
                  <a:cubicBezTo>
                    <a:pt x="0" y="65"/>
                    <a:pt x="0" y="65"/>
                    <a:pt x="0" y="65"/>
                  </a:cubicBezTo>
                  <a:cubicBezTo>
                    <a:pt x="0" y="66"/>
                    <a:pt x="1" y="67"/>
                    <a:pt x="2" y="67"/>
                  </a:cubicBezTo>
                  <a:close/>
                  <a:moveTo>
                    <a:pt x="2" y="67"/>
                  </a:moveTo>
                  <a:cubicBezTo>
                    <a:pt x="2" y="67"/>
                    <a:pt x="2" y="67"/>
                    <a:pt x="2" y="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313">
              <a:extLst>
                <a:ext uri="{FF2B5EF4-FFF2-40B4-BE49-F238E27FC236}">
                  <a16:creationId xmlns:a16="http://schemas.microsoft.com/office/drawing/2014/main" id="{58319755-BEEB-E9B9-883E-87C139924DA7}"/>
                </a:ext>
              </a:extLst>
            </p:cNvPr>
            <p:cNvSpPr>
              <a:spLocks noEditPoints="1"/>
            </p:cNvSpPr>
            <p:nvPr/>
          </p:nvSpPr>
          <p:spPr bwMode="auto">
            <a:xfrm>
              <a:off x="6481763" y="4098925"/>
              <a:ext cx="19050" cy="134938"/>
            </a:xfrm>
            <a:custGeom>
              <a:avLst/>
              <a:gdLst>
                <a:gd name="T0" fmla="*/ 2 w 5"/>
                <a:gd name="T1" fmla="*/ 35 h 35"/>
                <a:gd name="T2" fmla="*/ 5 w 5"/>
                <a:gd name="T3" fmla="*/ 33 h 35"/>
                <a:gd name="T4" fmla="*/ 5 w 5"/>
                <a:gd name="T5" fmla="*/ 2 h 35"/>
                <a:gd name="T6" fmla="*/ 2 w 5"/>
                <a:gd name="T7" fmla="*/ 0 h 35"/>
                <a:gd name="T8" fmla="*/ 0 w 5"/>
                <a:gd name="T9" fmla="*/ 2 h 35"/>
                <a:gd name="T10" fmla="*/ 0 w 5"/>
                <a:gd name="T11" fmla="*/ 33 h 35"/>
                <a:gd name="T12" fmla="*/ 2 w 5"/>
                <a:gd name="T13" fmla="*/ 35 h 35"/>
                <a:gd name="T14" fmla="*/ 2 w 5"/>
                <a:gd name="T15" fmla="*/ 35 h 35"/>
                <a:gd name="T16" fmla="*/ 2 w 5"/>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5">
                  <a:moveTo>
                    <a:pt x="2" y="35"/>
                  </a:moveTo>
                  <a:cubicBezTo>
                    <a:pt x="4" y="35"/>
                    <a:pt x="5" y="34"/>
                    <a:pt x="5" y="33"/>
                  </a:cubicBezTo>
                  <a:cubicBezTo>
                    <a:pt x="5" y="2"/>
                    <a:pt x="5" y="2"/>
                    <a:pt x="5" y="2"/>
                  </a:cubicBezTo>
                  <a:cubicBezTo>
                    <a:pt x="5" y="1"/>
                    <a:pt x="4" y="0"/>
                    <a:pt x="2" y="0"/>
                  </a:cubicBezTo>
                  <a:cubicBezTo>
                    <a:pt x="1" y="0"/>
                    <a:pt x="0" y="1"/>
                    <a:pt x="0" y="2"/>
                  </a:cubicBezTo>
                  <a:cubicBezTo>
                    <a:pt x="0" y="33"/>
                    <a:pt x="0" y="33"/>
                    <a:pt x="0" y="33"/>
                  </a:cubicBezTo>
                  <a:cubicBezTo>
                    <a:pt x="0" y="34"/>
                    <a:pt x="1" y="35"/>
                    <a:pt x="2" y="35"/>
                  </a:cubicBezTo>
                  <a:close/>
                  <a:moveTo>
                    <a:pt x="2" y="35"/>
                  </a:moveTo>
                  <a:cubicBezTo>
                    <a:pt x="2" y="35"/>
                    <a:pt x="2" y="35"/>
                    <a:pt x="2" y="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314">
              <a:extLst>
                <a:ext uri="{FF2B5EF4-FFF2-40B4-BE49-F238E27FC236}">
                  <a16:creationId xmlns:a16="http://schemas.microsoft.com/office/drawing/2014/main" id="{6892D1D3-941B-9456-BFD8-54AB8ADC6A13}"/>
                </a:ext>
              </a:extLst>
            </p:cNvPr>
            <p:cNvSpPr>
              <a:spLocks noEditPoints="1"/>
            </p:cNvSpPr>
            <p:nvPr/>
          </p:nvSpPr>
          <p:spPr bwMode="auto">
            <a:xfrm>
              <a:off x="6481763" y="4249738"/>
              <a:ext cx="19050" cy="80963"/>
            </a:xfrm>
            <a:custGeom>
              <a:avLst/>
              <a:gdLst>
                <a:gd name="T0" fmla="*/ 2 w 5"/>
                <a:gd name="T1" fmla="*/ 21 h 21"/>
                <a:gd name="T2" fmla="*/ 5 w 5"/>
                <a:gd name="T3" fmla="*/ 19 h 21"/>
                <a:gd name="T4" fmla="*/ 5 w 5"/>
                <a:gd name="T5" fmla="*/ 2 h 21"/>
                <a:gd name="T6" fmla="*/ 2 w 5"/>
                <a:gd name="T7" fmla="*/ 0 h 21"/>
                <a:gd name="T8" fmla="*/ 0 w 5"/>
                <a:gd name="T9" fmla="*/ 2 h 21"/>
                <a:gd name="T10" fmla="*/ 0 w 5"/>
                <a:gd name="T11" fmla="*/ 19 h 21"/>
                <a:gd name="T12" fmla="*/ 2 w 5"/>
                <a:gd name="T13" fmla="*/ 21 h 21"/>
                <a:gd name="T14" fmla="*/ 2 w 5"/>
                <a:gd name="T15" fmla="*/ 21 h 21"/>
                <a:gd name="T16" fmla="*/ 2 w 5"/>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1">
                  <a:moveTo>
                    <a:pt x="2" y="21"/>
                  </a:moveTo>
                  <a:cubicBezTo>
                    <a:pt x="4" y="21"/>
                    <a:pt x="5" y="20"/>
                    <a:pt x="5" y="19"/>
                  </a:cubicBezTo>
                  <a:cubicBezTo>
                    <a:pt x="5" y="2"/>
                    <a:pt x="5" y="2"/>
                    <a:pt x="5" y="2"/>
                  </a:cubicBezTo>
                  <a:cubicBezTo>
                    <a:pt x="5" y="1"/>
                    <a:pt x="4" y="0"/>
                    <a:pt x="2" y="0"/>
                  </a:cubicBezTo>
                  <a:cubicBezTo>
                    <a:pt x="1" y="0"/>
                    <a:pt x="0" y="1"/>
                    <a:pt x="0" y="2"/>
                  </a:cubicBezTo>
                  <a:cubicBezTo>
                    <a:pt x="0" y="19"/>
                    <a:pt x="0" y="19"/>
                    <a:pt x="0" y="19"/>
                  </a:cubicBezTo>
                  <a:cubicBezTo>
                    <a:pt x="0" y="20"/>
                    <a:pt x="1" y="21"/>
                    <a:pt x="2" y="21"/>
                  </a:cubicBezTo>
                  <a:close/>
                  <a:moveTo>
                    <a:pt x="2" y="21"/>
                  </a:moveTo>
                  <a:cubicBezTo>
                    <a:pt x="2" y="21"/>
                    <a:pt x="2" y="21"/>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15">
              <a:extLst>
                <a:ext uri="{FF2B5EF4-FFF2-40B4-BE49-F238E27FC236}">
                  <a16:creationId xmlns:a16="http://schemas.microsoft.com/office/drawing/2014/main" id="{0605F2B8-B763-655C-6034-71950295AACF}"/>
                </a:ext>
              </a:extLst>
            </p:cNvPr>
            <p:cNvSpPr>
              <a:spLocks noEditPoints="1"/>
            </p:cNvSpPr>
            <p:nvPr/>
          </p:nvSpPr>
          <p:spPr bwMode="auto">
            <a:xfrm>
              <a:off x="6548438" y="4098925"/>
              <a:ext cx="14288" cy="204788"/>
            </a:xfrm>
            <a:custGeom>
              <a:avLst/>
              <a:gdLst>
                <a:gd name="T0" fmla="*/ 2 w 4"/>
                <a:gd name="T1" fmla="*/ 53 h 53"/>
                <a:gd name="T2" fmla="*/ 4 w 4"/>
                <a:gd name="T3" fmla="*/ 51 h 53"/>
                <a:gd name="T4" fmla="*/ 4 w 4"/>
                <a:gd name="T5" fmla="*/ 2 h 53"/>
                <a:gd name="T6" fmla="*/ 2 w 4"/>
                <a:gd name="T7" fmla="*/ 0 h 53"/>
                <a:gd name="T8" fmla="*/ 0 w 4"/>
                <a:gd name="T9" fmla="*/ 2 h 53"/>
                <a:gd name="T10" fmla="*/ 0 w 4"/>
                <a:gd name="T11" fmla="*/ 51 h 53"/>
                <a:gd name="T12" fmla="*/ 2 w 4"/>
                <a:gd name="T13" fmla="*/ 53 h 53"/>
                <a:gd name="T14" fmla="*/ 2 w 4"/>
                <a:gd name="T15" fmla="*/ 53 h 53"/>
                <a:gd name="T16" fmla="*/ 2 w 4"/>
                <a:gd name="T17"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3">
                  <a:moveTo>
                    <a:pt x="2" y="53"/>
                  </a:moveTo>
                  <a:cubicBezTo>
                    <a:pt x="3" y="53"/>
                    <a:pt x="4" y="52"/>
                    <a:pt x="4" y="51"/>
                  </a:cubicBezTo>
                  <a:cubicBezTo>
                    <a:pt x="4" y="2"/>
                    <a:pt x="4" y="2"/>
                    <a:pt x="4" y="2"/>
                  </a:cubicBezTo>
                  <a:cubicBezTo>
                    <a:pt x="4" y="1"/>
                    <a:pt x="3" y="0"/>
                    <a:pt x="2" y="0"/>
                  </a:cubicBezTo>
                  <a:cubicBezTo>
                    <a:pt x="1" y="0"/>
                    <a:pt x="0" y="1"/>
                    <a:pt x="0" y="2"/>
                  </a:cubicBezTo>
                  <a:cubicBezTo>
                    <a:pt x="0" y="51"/>
                    <a:pt x="0" y="51"/>
                    <a:pt x="0" y="51"/>
                  </a:cubicBezTo>
                  <a:cubicBezTo>
                    <a:pt x="0" y="52"/>
                    <a:pt x="1" y="53"/>
                    <a:pt x="2" y="53"/>
                  </a:cubicBezTo>
                  <a:close/>
                  <a:moveTo>
                    <a:pt x="2" y="53"/>
                  </a:moveTo>
                  <a:cubicBezTo>
                    <a:pt x="2" y="53"/>
                    <a:pt x="2" y="53"/>
                    <a:pt x="2"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316">
              <a:extLst>
                <a:ext uri="{FF2B5EF4-FFF2-40B4-BE49-F238E27FC236}">
                  <a16:creationId xmlns:a16="http://schemas.microsoft.com/office/drawing/2014/main" id="{537B26C3-9EEB-C43C-8B45-05CCBD5AF1F5}"/>
                </a:ext>
              </a:extLst>
            </p:cNvPr>
            <p:cNvSpPr>
              <a:spLocks noEditPoints="1"/>
            </p:cNvSpPr>
            <p:nvPr/>
          </p:nvSpPr>
          <p:spPr bwMode="auto">
            <a:xfrm>
              <a:off x="6610350" y="4098925"/>
              <a:ext cx="14288" cy="231775"/>
            </a:xfrm>
            <a:custGeom>
              <a:avLst/>
              <a:gdLst>
                <a:gd name="T0" fmla="*/ 2 w 4"/>
                <a:gd name="T1" fmla="*/ 60 h 60"/>
                <a:gd name="T2" fmla="*/ 4 w 4"/>
                <a:gd name="T3" fmla="*/ 58 h 60"/>
                <a:gd name="T4" fmla="*/ 4 w 4"/>
                <a:gd name="T5" fmla="*/ 2 h 60"/>
                <a:gd name="T6" fmla="*/ 2 w 4"/>
                <a:gd name="T7" fmla="*/ 0 h 60"/>
                <a:gd name="T8" fmla="*/ 0 w 4"/>
                <a:gd name="T9" fmla="*/ 2 h 60"/>
                <a:gd name="T10" fmla="*/ 0 w 4"/>
                <a:gd name="T11" fmla="*/ 58 h 60"/>
                <a:gd name="T12" fmla="*/ 2 w 4"/>
                <a:gd name="T13" fmla="*/ 60 h 60"/>
                <a:gd name="T14" fmla="*/ 2 w 4"/>
                <a:gd name="T15" fmla="*/ 60 h 60"/>
                <a:gd name="T16" fmla="*/ 2 w 4"/>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0">
                  <a:moveTo>
                    <a:pt x="2" y="60"/>
                  </a:moveTo>
                  <a:cubicBezTo>
                    <a:pt x="3" y="60"/>
                    <a:pt x="4" y="59"/>
                    <a:pt x="4" y="58"/>
                  </a:cubicBezTo>
                  <a:cubicBezTo>
                    <a:pt x="4" y="2"/>
                    <a:pt x="4" y="2"/>
                    <a:pt x="4" y="2"/>
                  </a:cubicBezTo>
                  <a:cubicBezTo>
                    <a:pt x="4" y="1"/>
                    <a:pt x="3" y="0"/>
                    <a:pt x="2" y="0"/>
                  </a:cubicBezTo>
                  <a:cubicBezTo>
                    <a:pt x="1" y="0"/>
                    <a:pt x="0" y="1"/>
                    <a:pt x="0" y="2"/>
                  </a:cubicBezTo>
                  <a:cubicBezTo>
                    <a:pt x="0" y="58"/>
                    <a:pt x="0" y="58"/>
                    <a:pt x="0" y="58"/>
                  </a:cubicBezTo>
                  <a:cubicBezTo>
                    <a:pt x="0" y="59"/>
                    <a:pt x="1" y="60"/>
                    <a:pt x="2" y="60"/>
                  </a:cubicBezTo>
                  <a:close/>
                  <a:moveTo>
                    <a:pt x="2" y="60"/>
                  </a:moveTo>
                  <a:cubicBezTo>
                    <a:pt x="2" y="60"/>
                    <a:pt x="2" y="60"/>
                    <a:pt x="2" y="6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317">
              <a:extLst>
                <a:ext uri="{FF2B5EF4-FFF2-40B4-BE49-F238E27FC236}">
                  <a16:creationId xmlns:a16="http://schemas.microsoft.com/office/drawing/2014/main" id="{54A17B00-0CED-302C-C536-11F06917ED47}"/>
                </a:ext>
              </a:extLst>
            </p:cNvPr>
            <p:cNvSpPr>
              <a:spLocks noEditPoints="1"/>
            </p:cNvSpPr>
            <p:nvPr/>
          </p:nvSpPr>
          <p:spPr bwMode="auto">
            <a:xfrm>
              <a:off x="6672263" y="4098925"/>
              <a:ext cx="14288" cy="80963"/>
            </a:xfrm>
            <a:custGeom>
              <a:avLst/>
              <a:gdLst>
                <a:gd name="T0" fmla="*/ 2 w 4"/>
                <a:gd name="T1" fmla="*/ 21 h 21"/>
                <a:gd name="T2" fmla="*/ 4 w 4"/>
                <a:gd name="T3" fmla="*/ 19 h 21"/>
                <a:gd name="T4" fmla="*/ 4 w 4"/>
                <a:gd name="T5" fmla="*/ 2 h 21"/>
                <a:gd name="T6" fmla="*/ 2 w 4"/>
                <a:gd name="T7" fmla="*/ 0 h 21"/>
                <a:gd name="T8" fmla="*/ 0 w 4"/>
                <a:gd name="T9" fmla="*/ 2 h 21"/>
                <a:gd name="T10" fmla="*/ 0 w 4"/>
                <a:gd name="T11" fmla="*/ 19 h 21"/>
                <a:gd name="T12" fmla="*/ 2 w 4"/>
                <a:gd name="T13" fmla="*/ 21 h 21"/>
                <a:gd name="T14" fmla="*/ 2 w 4"/>
                <a:gd name="T15" fmla="*/ 21 h 21"/>
                <a:gd name="T16" fmla="*/ 2 w 4"/>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1">
                  <a:moveTo>
                    <a:pt x="2" y="21"/>
                  </a:moveTo>
                  <a:cubicBezTo>
                    <a:pt x="3" y="21"/>
                    <a:pt x="4" y="20"/>
                    <a:pt x="4" y="19"/>
                  </a:cubicBezTo>
                  <a:cubicBezTo>
                    <a:pt x="4" y="2"/>
                    <a:pt x="4" y="2"/>
                    <a:pt x="4" y="2"/>
                  </a:cubicBezTo>
                  <a:cubicBezTo>
                    <a:pt x="4" y="1"/>
                    <a:pt x="3" y="0"/>
                    <a:pt x="2" y="0"/>
                  </a:cubicBezTo>
                  <a:cubicBezTo>
                    <a:pt x="1" y="0"/>
                    <a:pt x="0" y="1"/>
                    <a:pt x="0" y="2"/>
                  </a:cubicBezTo>
                  <a:cubicBezTo>
                    <a:pt x="0" y="19"/>
                    <a:pt x="0" y="19"/>
                    <a:pt x="0" y="19"/>
                  </a:cubicBezTo>
                  <a:cubicBezTo>
                    <a:pt x="0" y="20"/>
                    <a:pt x="1" y="21"/>
                    <a:pt x="2" y="21"/>
                  </a:cubicBezTo>
                  <a:close/>
                  <a:moveTo>
                    <a:pt x="2" y="21"/>
                  </a:moveTo>
                  <a:cubicBezTo>
                    <a:pt x="2" y="21"/>
                    <a:pt x="2" y="21"/>
                    <a:pt x="2"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318">
              <a:extLst>
                <a:ext uri="{FF2B5EF4-FFF2-40B4-BE49-F238E27FC236}">
                  <a16:creationId xmlns:a16="http://schemas.microsoft.com/office/drawing/2014/main" id="{215BFDA4-0490-1C3A-DEBC-4A4B6EB8C546}"/>
                </a:ext>
              </a:extLst>
            </p:cNvPr>
            <p:cNvSpPr>
              <a:spLocks noEditPoints="1"/>
            </p:cNvSpPr>
            <p:nvPr/>
          </p:nvSpPr>
          <p:spPr bwMode="auto">
            <a:xfrm>
              <a:off x="6672263" y="4195763"/>
              <a:ext cx="14288" cy="161925"/>
            </a:xfrm>
            <a:custGeom>
              <a:avLst/>
              <a:gdLst>
                <a:gd name="T0" fmla="*/ 2 w 4"/>
                <a:gd name="T1" fmla="*/ 42 h 42"/>
                <a:gd name="T2" fmla="*/ 4 w 4"/>
                <a:gd name="T3" fmla="*/ 40 h 42"/>
                <a:gd name="T4" fmla="*/ 4 w 4"/>
                <a:gd name="T5" fmla="*/ 2 h 42"/>
                <a:gd name="T6" fmla="*/ 2 w 4"/>
                <a:gd name="T7" fmla="*/ 0 h 42"/>
                <a:gd name="T8" fmla="*/ 0 w 4"/>
                <a:gd name="T9" fmla="*/ 2 h 42"/>
                <a:gd name="T10" fmla="*/ 0 w 4"/>
                <a:gd name="T11" fmla="*/ 40 h 42"/>
                <a:gd name="T12" fmla="*/ 2 w 4"/>
                <a:gd name="T13" fmla="*/ 42 h 42"/>
                <a:gd name="T14" fmla="*/ 2 w 4"/>
                <a:gd name="T15" fmla="*/ 42 h 42"/>
                <a:gd name="T16" fmla="*/ 2 w 4"/>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2">
                  <a:moveTo>
                    <a:pt x="2" y="42"/>
                  </a:moveTo>
                  <a:cubicBezTo>
                    <a:pt x="3" y="42"/>
                    <a:pt x="4" y="41"/>
                    <a:pt x="4" y="40"/>
                  </a:cubicBezTo>
                  <a:cubicBezTo>
                    <a:pt x="4" y="2"/>
                    <a:pt x="4" y="2"/>
                    <a:pt x="4" y="2"/>
                  </a:cubicBezTo>
                  <a:cubicBezTo>
                    <a:pt x="4" y="1"/>
                    <a:pt x="3" y="0"/>
                    <a:pt x="2" y="0"/>
                  </a:cubicBezTo>
                  <a:cubicBezTo>
                    <a:pt x="1" y="0"/>
                    <a:pt x="0" y="1"/>
                    <a:pt x="0" y="2"/>
                  </a:cubicBezTo>
                  <a:cubicBezTo>
                    <a:pt x="0" y="40"/>
                    <a:pt x="0" y="40"/>
                    <a:pt x="0" y="40"/>
                  </a:cubicBezTo>
                  <a:cubicBezTo>
                    <a:pt x="0" y="41"/>
                    <a:pt x="1" y="42"/>
                    <a:pt x="2" y="42"/>
                  </a:cubicBezTo>
                  <a:close/>
                  <a:moveTo>
                    <a:pt x="2" y="42"/>
                  </a:moveTo>
                  <a:cubicBezTo>
                    <a:pt x="2" y="42"/>
                    <a:pt x="2" y="42"/>
                    <a:pt x="2" y="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3" name="Rectangle 6">
            <a:extLst>
              <a:ext uri="{FF2B5EF4-FFF2-40B4-BE49-F238E27FC236}">
                <a16:creationId xmlns:a16="http://schemas.microsoft.com/office/drawing/2014/main" id="{D8D027E4-88A6-41E8-9A61-E74412CB3035}"/>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74" name="Metin kutusu 73">
            <a:extLst>
              <a:ext uri="{FF2B5EF4-FFF2-40B4-BE49-F238E27FC236}">
                <a16:creationId xmlns:a16="http://schemas.microsoft.com/office/drawing/2014/main" id="{94036BD5-0AF5-0B45-46B6-E61B3DEA0852}"/>
              </a:ext>
            </a:extLst>
          </p:cNvPr>
          <p:cNvSpPr txBox="1"/>
          <p:nvPr/>
        </p:nvSpPr>
        <p:spPr>
          <a:xfrm>
            <a:off x="3845518" y="479311"/>
            <a:ext cx="4500964" cy="400110"/>
          </a:xfrm>
          <a:prstGeom prst="rect">
            <a:avLst/>
          </a:prstGeom>
          <a:noFill/>
        </p:spPr>
        <p:txBody>
          <a:bodyPr wrap="square">
            <a:spAutoFit/>
          </a:bodyPr>
          <a:lstStyle/>
          <a:p>
            <a:pPr indent="361950"/>
            <a:r>
              <a:rPr lang="tr-TR" sz="2000" b="1" dirty="0" smtClean="0">
                <a:solidFill>
                  <a:schemeClr val="bg1"/>
                </a:solidFill>
              </a:rPr>
              <a:t>Birim Araştırma </a:t>
            </a:r>
            <a:r>
              <a:rPr lang="tr-TR" sz="2000" b="1" dirty="0">
                <a:solidFill>
                  <a:schemeClr val="bg1"/>
                </a:solidFill>
              </a:rPr>
              <a:t>İmkânları ve Altyapı</a:t>
            </a:r>
          </a:p>
        </p:txBody>
      </p:sp>
      <p:grpSp>
        <p:nvGrpSpPr>
          <p:cNvPr id="75" name="Group 119">
            <a:extLst>
              <a:ext uri="{FF2B5EF4-FFF2-40B4-BE49-F238E27FC236}">
                <a16:creationId xmlns:a16="http://schemas.microsoft.com/office/drawing/2014/main" id="{25B6B6D9-6F2B-C68A-7ABF-3EEC0889887D}"/>
              </a:ext>
            </a:extLst>
          </p:cNvPr>
          <p:cNvGrpSpPr/>
          <p:nvPr/>
        </p:nvGrpSpPr>
        <p:grpSpPr>
          <a:xfrm>
            <a:off x="2972487" y="4261860"/>
            <a:ext cx="1170424" cy="218542"/>
            <a:chOff x="3097993" y="3832978"/>
            <a:chExt cx="1170424" cy="218542"/>
          </a:xfrm>
        </p:grpSpPr>
        <p:sp>
          <p:nvSpPr>
            <p:cNvPr id="76" name="Line 18">
              <a:extLst>
                <a:ext uri="{FF2B5EF4-FFF2-40B4-BE49-F238E27FC236}">
                  <a16:creationId xmlns:a16="http://schemas.microsoft.com/office/drawing/2014/main" id="{0B5B466F-2411-A2EF-543D-A0EB3A619974}"/>
                </a:ext>
              </a:extLst>
            </p:cNvPr>
            <p:cNvSpPr>
              <a:spLocks noChangeShapeType="1"/>
            </p:cNvSpPr>
            <p:nvPr/>
          </p:nvSpPr>
          <p:spPr bwMode="auto">
            <a:xfrm rot="5400000" flipH="1">
              <a:off x="3805072" y="3478910"/>
              <a:ext cx="0" cy="926691"/>
            </a:xfrm>
            <a:prstGeom prst="line">
              <a:avLst/>
            </a:prstGeom>
            <a:ln w="25400" cap="rnd">
              <a:solidFill>
                <a:schemeClr val="tx1">
                  <a:lumMod val="60000"/>
                  <a:lumOff val="40000"/>
                </a:schemeClr>
              </a:solidFill>
              <a:prstDash val="sysDot"/>
              <a:miter lim="800000"/>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ru-RU"/>
            </a:p>
          </p:txBody>
        </p:sp>
        <p:grpSp>
          <p:nvGrpSpPr>
            <p:cNvPr id="77" name="Group 77">
              <a:extLst>
                <a:ext uri="{FF2B5EF4-FFF2-40B4-BE49-F238E27FC236}">
                  <a16:creationId xmlns:a16="http://schemas.microsoft.com/office/drawing/2014/main" id="{B47869FC-146F-E625-15EC-BF2412B6D69E}"/>
                </a:ext>
              </a:extLst>
            </p:cNvPr>
            <p:cNvGrpSpPr/>
            <p:nvPr/>
          </p:nvGrpSpPr>
          <p:grpSpPr>
            <a:xfrm rot="5400000">
              <a:off x="3095693" y="3835278"/>
              <a:ext cx="218542" cy="213942"/>
              <a:chOff x="1678410" y="4345887"/>
              <a:chExt cx="157534" cy="154218"/>
            </a:xfrm>
          </p:grpSpPr>
          <p:sp>
            <p:nvSpPr>
              <p:cNvPr id="78" name="Oval 10">
                <a:extLst>
                  <a:ext uri="{FF2B5EF4-FFF2-40B4-BE49-F238E27FC236}">
                    <a16:creationId xmlns:a16="http://schemas.microsoft.com/office/drawing/2014/main" id="{E259795E-EE07-534A-EC59-9E8DD7606D5C}"/>
                  </a:ext>
                </a:extLst>
              </p:cNvPr>
              <p:cNvSpPr>
                <a:spLocks noChangeArrowheads="1"/>
              </p:cNvSpPr>
              <p:nvPr/>
            </p:nvSpPr>
            <p:spPr bwMode="auto">
              <a:xfrm>
                <a:off x="1678410" y="4345887"/>
                <a:ext cx="157534" cy="154218"/>
              </a:xfrm>
              <a:prstGeom prst="ellipse">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79" name="Oval 10">
                <a:extLst>
                  <a:ext uri="{FF2B5EF4-FFF2-40B4-BE49-F238E27FC236}">
                    <a16:creationId xmlns:a16="http://schemas.microsoft.com/office/drawing/2014/main" id="{DA46DCF1-C58F-E0CD-0F98-0DDDAB68E98D}"/>
                  </a:ext>
                </a:extLst>
              </p:cNvPr>
              <p:cNvSpPr>
                <a:spLocks noChangeArrowheads="1"/>
              </p:cNvSpPr>
              <p:nvPr/>
            </p:nvSpPr>
            <p:spPr bwMode="auto">
              <a:xfrm>
                <a:off x="1718249" y="4384887"/>
                <a:ext cx="77857" cy="7621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ru-RU"/>
              </a:p>
            </p:txBody>
          </p:sp>
        </p:grpSp>
      </p:grpSp>
      <p:grpSp>
        <p:nvGrpSpPr>
          <p:cNvPr id="80" name="Group 120">
            <a:extLst>
              <a:ext uri="{FF2B5EF4-FFF2-40B4-BE49-F238E27FC236}">
                <a16:creationId xmlns:a16="http://schemas.microsoft.com/office/drawing/2014/main" id="{612768C1-3EEC-8486-F739-EACB7E4C0911}"/>
              </a:ext>
            </a:extLst>
          </p:cNvPr>
          <p:cNvGrpSpPr/>
          <p:nvPr/>
        </p:nvGrpSpPr>
        <p:grpSpPr>
          <a:xfrm>
            <a:off x="2972487" y="2918835"/>
            <a:ext cx="1170424" cy="218542"/>
            <a:chOff x="3097993" y="2489953"/>
            <a:chExt cx="1170424" cy="218542"/>
          </a:xfrm>
        </p:grpSpPr>
        <p:sp>
          <p:nvSpPr>
            <p:cNvPr id="81" name="Line 18">
              <a:extLst>
                <a:ext uri="{FF2B5EF4-FFF2-40B4-BE49-F238E27FC236}">
                  <a16:creationId xmlns:a16="http://schemas.microsoft.com/office/drawing/2014/main" id="{F921C32F-5D4B-F230-8814-5A3C2A5820D6}"/>
                </a:ext>
              </a:extLst>
            </p:cNvPr>
            <p:cNvSpPr>
              <a:spLocks noChangeShapeType="1"/>
            </p:cNvSpPr>
            <p:nvPr/>
          </p:nvSpPr>
          <p:spPr bwMode="auto">
            <a:xfrm rot="5400000" flipH="1">
              <a:off x="3805072" y="2135885"/>
              <a:ext cx="0" cy="926691"/>
            </a:xfrm>
            <a:prstGeom prst="line">
              <a:avLst/>
            </a:prstGeom>
            <a:ln w="25400" cap="rnd">
              <a:solidFill>
                <a:schemeClr val="tx1">
                  <a:lumMod val="60000"/>
                  <a:lumOff val="40000"/>
                </a:schemeClr>
              </a:solidFill>
              <a:prstDash val="sysDot"/>
              <a:miter lim="800000"/>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ru-RU"/>
            </a:p>
          </p:txBody>
        </p:sp>
        <p:grpSp>
          <p:nvGrpSpPr>
            <p:cNvPr id="82" name="Group 81">
              <a:extLst>
                <a:ext uri="{FF2B5EF4-FFF2-40B4-BE49-F238E27FC236}">
                  <a16:creationId xmlns:a16="http://schemas.microsoft.com/office/drawing/2014/main" id="{ED4F8C72-D4A3-7DC1-BB98-529479E2FCCF}"/>
                </a:ext>
              </a:extLst>
            </p:cNvPr>
            <p:cNvGrpSpPr/>
            <p:nvPr/>
          </p:nvGrpSpPr>
          <p:grpSpPr>
            <a:xfrm rot="5400000">
              <a:off x="3095693" y="2492253"/>
              <a:ext cx="218542" cy="213942"/>
              <a:chOff x="1678410" y="4345887"/>
              <a:chExt cx="157534" cy="154218"/>
            </a:xfrm>
          </p:grpSpPr>
          <p:sp>
            <p:nvSpPr>
              <p:cNvPr id="83" name="Oval 10">
                <a:extLst>
                  <a:ext uri="{FF2B5EF4-FFF2-40B4-BE49-F238E27FC236}">
                    <a16:creationId xmlns:a16="http://schemas.microsoft.com/office/drawing/2014/main" id="{91E323E2-EB5E-7FF0-82DE-87CB28EF26CD}"/>
                  </a:ext>
                </a:extLst>
              </p:cNvPr>
              <p:cNvSpPr>
                <a:spLocks noChangeArrowheads="1"/>
              </p:cNvSpPr>
              <p:nvPr/>
            </p:nvSpPr>
            <p:spPr bwMode="auto">
              <a:xfrm>
                <a:off x="1678410" y="4345887"/>
                <a:ext cx="157534" cy="154218"/>
              </a:xfrm>
              <a:prstGeom prst="ellipse">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84" name="Oval 10">
                <a:extLst>
                  <a:ext uri="{FF2B5EF4-FFF2-40B4-BE49-F238E27FC236}">
                    <a16:creationId xmlns:a16="http://schemas.microsoft.com/office/drawing/2014/main" id="{D6FB49B1-4733-0134-92F5-6211F5A4DB10}"/>
                  </a:ext>
                </a:extLst>
              </p:cNvPr>
              <p:cNvSpPr>
                <a:spLocks noChangeArrowheads="1"/>
              </p:cNvSpPr>
              <p:nvPr/>
            </p:nvSpPr>
            <p:spPr bwMode="auto">
              <a:xfrm>
                <a:off x="1718249" y="4384887"/>
                <a:ext cx="77857" cy="76218"/>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ru-RU"/>
              </a:p>
            </p:txBody>
          </p:sp>
        </p:grpSp>
      </p:grpSp>
      <p:grpSp>
        <p:nvGrpSpPr>
          <p:cNvPr id="85" name="Group 116">
            <a:extLst>
              <a:ext uri="{FF2B5EF4-FFF2-40B4-BE49-F238E27FC236}">
                <a16:creationId xmlns:a16="http://schemas.microsoft.com/office/drawing/2014/main" id="{6521C8E0-4AE4-A388-2F86-755BD177A351}"/>
              </a:ext>
            </a:extLst>
          </p:cNvPr>
          <p:cNvGrpSpPr/>
          <p:nvPr/>
        </p:nvGrpSpPr>
        <p:grpSpPr>
          <a:xfrm>
            <a:off x="7834349" y="3579235"/>
            <a:ext cx="1170425" cy="218542"/>
            <a:chOff x="7959855" y="3150353"/>
            <a:chExt cx="1170425" cy="218542"/>
          </a:xfrm>
        </p:grpSpPr>
        <p:sp>
          <p:nvSpPr>
            <p:cNvPr id="86" name="Line 18">
              <a:extLst>
                <a:ext uri="{FF2B5EF4-FFF2-40B4-BE49-F238E27FC236}">
                  <a16:creationId xmlns:a16="http://schemas.microsoft.com/office/drawing/2014/main" id="{8EB01544-A735-D72D-08F5-0472D75534D2}"/>
                </a:ext>
              </a:extLst>
            </p:cNvPr>
            <p:cNvSpPr>
              <a:spLocks noChangeShapeType="1"/>
            </p:cNvSpPr>
            <p:nvPr/>
          </p:nvSpPr>
          <p:spPr bwMode="auto">
            <a:xfrm rot="16200000" flipH="1">
              <a:off x="8423201" y="2796272"/>
              <a:ext cx="0" cy="926691"/>
            </a:xfrm>
            <a:prstGeom prst="line">
              <a:avLst/>
            </a:prstGeom>
            <a:ln w="25400" cap="rnd">
              <a:solidFill>
                <a:schemeClr val="tx1">
                  <a:lumMod val="60000"/>
                  <a:lumOff val="40000"/>
                </a:schemeClr>
              </a:solidFill>
              <a:prstDash val="sysDot"/>
              <a:miter lim="800000"/>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ru-RU"/>
            </a:p>
          </p:txBody>
        </p:sp>
        <p:grpSp>
          <p:nvGrpSpPr>
            <p:cNvPr id="87" name="Group 91">
              <a:extLst>
                <a:ext uri="{FF2B5EF4-FFF2-40B4-BE49-F238E27FC236}">
                  <a16:creationId xmlns:a16="http://schemas.microsoft.com/office/drawing/2014/main" id="{F0883342-AADE-A323-2A0F-69E0A5B9952F}"/>
                </a:ext>
              </a:extLst>
            </p:cNvPr>
            <p:cNvGrpSpPr/>
            <p:nvPr/>
          </p:nvGrpSpPr>
          <p:grpSpPr>
            <a:xfrm rot="16200000">
              <a:off x="8914038" y="3152653"/>
              <a:ext cx="218542" cy="213942"/>
              <a:chOff x="1678410" y="4345887"/>
              <a:chExt cx="157534" cy="154218"/>
            </a:xfrm>
            <a:solidFill>
              <a:schemeClr val="accent3">
                <a:lumMod val="60000"/>
                <a:lumOff val="40000"/>
              </a:schemeClr>
            </a:solidFill>
          </p:grpSpPr>
          <p:sp>
            <p:nvSpPr>
              <p:cNvPr id="88" name="Oval 10">
                <a:extLst>
                  <a:ext uri="{FF2B5EF4-FFF2-40B4-BE49-F238E27FC236}">
                    <a16:creationId xmlns:a16="http://schemas.microsoft.com/office/drawing/2014/main" id="{366BD54D-4B41-A5FA-F4A8-E80FB8F2377C}"/>
                  </a:ext>
                </a:extLst>
              </p:cNvPr>
              <p:cNvSpPr>
                <a:spLocks noChangeArrowheads="1"/>
              </p:cNvSpPr>
              <p:nvPr/>
            </p:nvSpPr>
            <p:spPr bwMode="auto">
              <a:xfrm>
                <a:off x="1678410" y="4345887"/>
                <a:ext cx="157534" cy="154218"/>
              </a:xfrm>
              <a:prstGeom prst="ellipse">
                <a:avLst/>
              </a:prstGeom>
              <a:grpFill/>
              <a:ln>
                <a:noFill/>
              </a:ln>
            </p:spPr>
            <p:txBody>
              <a:bodyPr vert="horz" wrap="square" lIns="91440" tIns="45720" rIns="91440" bIns="45720" numCol="1" anchor="t" anchorCtr="0" compatLnSpc="1">
                <a:prstTxWarp prst="textNoShape">
                  <a:avLst/>
                </a:prstTxWarp>
              </a:bodyPr>
              <a:lstStyle/>
              <a:p>
                <a:endParaRPr lang="ru-RU"/>
              </a:p>
            </p:txBody>
          </p:sp>
          <p:sp>
            <p:nvSpPr>
              <p:cNvPr id="89" name="Oval 10">
                <a:extLst>
                  <a:ext uri="{FF2B5EF4-FFF2-40B4-BE49-F238E27FC236}">
                    <a16:creationId xmlns:a16="http://schemas.microsoft.com/office/drawing/2014/main" id="{0113D7A2-D869-3814-BE36-BD92D7579590}"/>
                  </a:ext>
                </a:extLst>
              </p:cNvPr>
              <p:cNvSpPr>
                <a:spLocks noChangeArrowheads="1"/>
              </p:cNvSpPr>
              <p:nvPr/>
            </p:nvSpPr>
            <p:spPr bwMode="auto">
              <a:xfrm>
                <a:off x="1718249" y="4384887"/>
                <a:ext cx="77857" cy="7621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grpSp>
      </p:grpSp>
      <p:grpSp>
        <p:nvGrpSpPr>
          <p:cNvPr id="90" name="Group 153">
            <a:extLst>
              <a:ext uri="{FF2B5EF4-FFF2-40B4-BE49-F238E27FC236}">
                <a16:creationId xmlns:a16="http://schemas.microsoft.com/office/drawing/2014/main" id="{862D2A99-1FE8-6631-CE04-175B066F52C5}"/>
              </a:ext>
            </a:extLst>
          </p:cNvPr>
          <p:cNvGrpSpPr/>
          <p:nvPr/>
        </p:nvGrpSpPr>
        <p:grpSpPr>
          <a:xfrm>
            <a:off x="4367012" y="3367435"/>
            <a:ext cx="3226542" cy="1860367"/>
            <a:chOff x="4843463" y="2932113"/>
            <a:chExt cx="2508250" cy="1446213"/>
          </a:xfrm>
        </p:grpSpPr>
        <p:sp>
          <p:nvSpPr>
            <p:cNvPr id="91" name="Freeform 15">
              <a:extLst>
                <a:ext uri="{FF2B5EF4-FFF2-40B4-BE49-F238E27FC236}">
                  <a16:creationId xmlns:a16="http://schemas.microsoft.com/office/drawing/2014/main" id="{512F888A-446A-980A-E83A-151EE85F89F0}"/>
                </a:ext>
              </a:extLst>
            </p:cNvPr>
            <p:cNvSpPr>
              <a:spLocks/>
            </p:cNvSpPr>
            <p:nvPr/>
          </p:nvSpPr>
          <p:spPr bwMode="auto">
            <a:xfrm>
              <a:off x="5152215" y="3311505"/>
              <a:ext cx="1887570" cy="1062058"/>
            </a:xfrm>
            <a:custGeom>
              <a:avLst/>
              <a:gdLst>
                <a:gd name="T0" fmla="*/ 646 w 663"/>
                <a:gd name="T1" fmla="*/ 208 h 374"/>
                <a:gd name="T2" fmla="*/ 361 w 663"/>
                <a:gd name="T3" fmla="*/ 364 h 374"/>
                <a:gd name="T4" fmla="*/ 301 w 663"/>
                <a:gd name="T5" fmla="*/ 364 h 374"/>
                <a:gd name="T6" fmla="*/ 17 w 663"/>
                <a:gd name="T7" fmla="*/ 208 h 374"/>
                <a:gd name="T8" fmla="*/ 17 w 663"/>
                <a:gd name="T9" fmla="*/ 166 h 374"/>
                <a:gd name="T10" fmla="*/ 301 w 663"/>
                <a:gd name="T11" fmla="*/ 10 h 374"/>
                <a:gd name="T12" fmla="*/ 361 w 663"/>
                <a:gd name="T13" fmla="*/ 10 h 374"/>
                <a:gd name="T14" fmla="*/ 646 w 663"/>
                <a:gd name="T15" fmla="*/ 166 h 374"/>
                <a:gd name="T16" fmla="*/ 646 w 663"/>
                <a:gd name="T17" fmla="*/ 20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74">
                  <a:moveTo>
                    <a:pt x="646" y="208"/>
                  </a:moveTo>
                  <a:cubicBezTo>
                    <a:pt x="361" y="364"/>
                    <a:pt x="361" y="364"/>
                    <a:pt x="361" y="364"/>
                  </a:cubicBezTo>
                  <a:cubicBezTo>
                    <a:pt x="343" y="374"/>
                    <a:pt x="320" y="374"/>
                    <a:pt x="301" y="364"/>
                  </a:cubicBezTo>
                  <a:cubicBezTo>
                    <a:pt x="17" y="208"/>
                    <a:pt x="17" y="208"/>
                    <a:pt x="17" y="208"/>
                  </a:cubicBezTo>
                  <a:cubicBezTo>
                    <a:pt x="0" y="199"/>
                    <a:pt x="0" y="175"/>
                    <a:pt x="17" y="166"/>
                  </a:cubicBezTo>
                  <a:cubicBezTo>
                    <a:pt x="301" y="10"/>
                    <a:pt x="301" y="10"/>
                    <a:pt x="301" y="10"/>
                  </a:cubicBezTo>
                  <a:cubicBezTo>
                    <a:pt x="320" y="0"/>
                    <a:pt x="343" y="0"/>
                    <a:pt x="361" y="10"/>
                  </a:cubicBezTo>
                  <a:cubicBezTo>
                    <a:pt x="646" y="166"/>
                    <a:pt x="646" y="166"/>
                    <a:pt x="646" y="166"/>
                  </a:cubicBezTo>
                  <a:cubicBezTo>
                    <a:pt x="663" y="175"/>
                    <a:pt x="663" y="199"/>
                    <a:pt x="646" y="208"/>
                  </a:cubicBezTo>
                  <a:close/>
                </a:path>
              </a:pathLst>
            </a:custGeom>
            <a:solidFill>
              <a:schemeClr val="accent4"/>
            </a:solidFill>
            <a:ln>
              <a:noFill/>
            </a:ln>
            <a:effectLst>
              <a:outerShdw blurRad="177800" dist="76200" dir="5400000" algn="t" rotWithShape="0">
                <a:schemeClr val="accent4">
                  <a:lumMod val="50000"/>
                  <a:alpha val="81000"/>
                </a:schemeClr>
              </a:outerShdw>
            </a:effectLst>
          </p:spPr>
          <p:txBody>
            <a:bodyPr vert="horz" wrap="square" lIns="91440" tIns="45720" rIns="91440" bIns="45720" numCol="1" anchor="t" anchorCtr="0" compatLnSpc="1">
              <a:prstTxWarp prst="textNoShape">
                <a:avLst/>
              </a:prstTxWarp>
            </a:bodyPr>
            <a:lstStyle/>
            <a:p>
              <a:endParaRPr lang="ru-UA"/>
            </a:p>
          </p:txBody>
        </p:sp>
        <p:grpSp>
          <p:nvGrpSpPr>
            <p:cNvPr id="92" name="Group 155">
              <a:extLst>
                <a:ext uri="{FF2B5EF4-FFF2-40B4-BE49-F238E27FC236}">
                  <a16:creationId xmlns:a16="http://schemas.microsoft.com/office/drawing/2014/main" id="{F1835C6B-A385-479B-3E6C-C17131410C79}"/>
                </a:ext>
              </a:extLst>
            </p:cNvPr>
            <p:cNvGrpSpPr/>
            <p:nvPr/>
          </p:nvGrpSpPr>
          <p:grpSpPr>
            <a:xfrm>
              <a:off x="4843463" y="2932113"/>
              <a:ext cx="2508250" cy="1446213"/>
              <a:chOff x="4843463" y="2932113"/>
              <a:chExt cx="2508250" cy="1446213"/>
            </a:xfrm>
          </p:grpSpPr>
          <p:sp>
            <p:nvSpPr>
              <p:cNvPr id="93" name="Freeform 9">
                <a:extLst>
                  <a:ext uri="{FF2B5EF4-FFF2-40B4-BE49-F238E27FC236}">
                    <a16:creationId xmlns:a16="http://schemas.microsoft.com/office/drawing/2014/main" id="{B408DC34-D1FC-D7DB-F666-48FBB0DAA3E6}"/>
                  </a:ext>
                </a:extLst>
              </p:cNvPr>
              <p:cNvSpPr>
                <a:spLocks/>
              </p:cNvSpPr>
              <p:nvPr/>
            </p:nvSpPr>
            <p:spPr bwMode="auto">
              <a:xfrm>
                <a:off x="4843463" y="2932113"/>
                <a:ext cx="2508250" cy="1411288"/>
              </a:xfrm>
              <a:custGeom>
                <a:avLst/>
                <a:gdLst>
                  <a:gd name="T0" fmla="*/ 646 w 663"/>
                  <a:gd name="T1" fmla="*/ 208 h 374"/>
                  <a:gd name="T2" fmla="*/ 361 w 663"/>
                  <a:gd name="T3" fmla="*/ 364 h 374"/>
                  <a:gd name="T4" fmla="*/ 301 w 663"/>
                  <a:gd name="T5" fmla="*/ 364 h 374"/>
                  <a:gd name="T6" fmla="*/ 17 w 663"/>
                  <a:gd name="T7" fmla="*/ 208 h 374"/>
                  <a:gd name="T8" fmla="*/ 17 w 663"/>
                  <a:gd name="T9" fmla="*/ 166 h 374"/>
                  <a:gd name="T10" fmla="*/ 301 w 663"/>
                  <a:gd name="T11" fmla="*/ 10 h 374"/>
                  <a:gd name="T12" fmla="*/ 361 w 663"/>
                  <a:gd name="T13" fmla="*/ 10 h 374"/>
                  <a:gd name="T14" fmla="*/ 646 w 663"/>
                  <a:gd name="T15" fmla="*/ 166 h 374"/>
                  <a:gd name="T16" fmla="*/ 646 w 663"/>
                  <a:gd name="T17" fmla="*/ 20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74">
                    <a:moveTo>
                      <a:pt x="646" y="208"/>
                    </a:moveTo>
                    <a:cubicBezTo>
                      <a:pt x="361" y="364"/>
                      <a:pt x="361" y="364"/>
                      <a:pt x="361" y="364"/>
                    </a:cubicBezTo>
                    <a:cubicBezTo>
                      <a:pt x="343" y="374"/>
                      <a:pt x="320" y="374"/>
                      <a:pt x="301" y="364"/>
                    </a:cubicBezTo>
                    <a:cubicBezTo>
                      <a:pt x="17" y="208"/>
                      <a:pt x="17" y="208"/>
                      <a:pt x="17" y="208"/>
                    </a:cubicBezTo>
                    <a:cubicBezTo>
                      <a:pt x="0" y="199"/>
                      <a:pt x="0" y="175"/>
                      <a:pt x="17" y="166"/>
                    </a:cubicBezTo>
                    <a:cubicBezTo>
                      <a:pt x="301" y="10"/>
                      <a:pt x="301" y="10"/>
                      <a:pt x="301" y="10"/>
                    </a:cubicBezTo>
                    <a:cubicBezTo>
                      <a:pt x="320" y="0"/>
                      <a:pt x="343" y="0"/>
                      <a:pt x="361" y="10"/>
                    </a:cubicBezTo>
                    <a:cubicBezTo>
                      <a:pt x="646" y="166"/>
                      <a:pt x="646" y="166"/>
                      <a:pt x="646" y="166"/>
                    </a:cubicBezTo>
                    <a:cubicBezTo>
                      <a:pt x="663" y="175"/>
                      <a:pt x="663" y="199"/>
                      <a:pt x="646" y="20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ru-UA"/>
              </a:p>
            </p:txBody>
          </p:sp>
          <p:sp>
            <p:nvSpPr>
              <p:cNvPr id="94" name="Freeform 10">
                <a:extLst>
                  <a:ext uri="{FF2B5EF4-FFF2-40B4-BE49-F238E27FC236}">
                    <a16:creationId xmlns:a16="http://schemas.microsoft.com/office/drawing/2014/main" id="{7E443ACB-3CC4-A646-9A07-181B75462C65}"/>
                  </a:ext>
                </a:extLst>
              </p:cNvPr>
              <p:cNvSpPr>
                <a:spLocks/>
              </p:cNvSpPr>
              <p:nvPr/>
            </p:nvSpPr>
            <p:spPr bwMode="auto">
              <a:xfrm>
                <a:off x="4859338" y="3633788"/>
                <a:ext cx="2476500" cy="744538"/>
              </a:xfrm>
              <a:custGeom>
                <a:avLst/>
                <a:gdLst>
                  <a:gd name="T0" fmla="*/ 654 w 655"/>
                  <a:gd name="T1" fmla="*/ 0 h 197"/>
                  <a:gd name="T2" fmla="*/ 642 w 655"/>
                  <a:gd name="T3" fmla="*/ 22 h 197"/>
                  <a:gd name="T4" fmla="*/ 357 w 655"/>
                  <a:gd name="T5" fmla="*/ 178 h 197"/>
                  <a:gd name="T6" fmla="*/ 297 w 655"/>
                  <a:gd name="T7" fmla="*/ 178 h 197"/>
                  <a:gd name="T8" fmla="*/ 13 w 655"/>
                  <a:gd name="T9" fmla="*/ 22 h 197"/>
                  <a:gd name="T10" fmla="*/ 1 w 655"/>
                  <a:gd name="T11" fmla="*/ 2 h 197"/>
                  <a:gd name="T12" fmla="*/ 0 w 655"/>
                  <a:gd name="T13" fmla="*/ 2 h 197"/>
                  <a:gd name="T14" fmla="*/ 0 w 655"/>
                  <a:gd name="T15" fmla="*/ 11 h 197"/>
                  <a:gd name="T16" fmla="*/ 1 w 655"/>
                  <a:gd name="T17" fmla="*/ 11 h 197"/>
                  <a:gd name="T18" fmla="*/ 13 w 655"/>
                  <a:gd name="T19" fmla="*/ 31 h 197"/>
                  <a:gd name="T20" fmla="*/ 297 w 655"/>
                  <a:gd name="T21" fmla="*/ 187 h 197"/>
                  <a:gd name="T22" fmla="*/ 357 w 655"/>
                  <a:gd name="T23" fmla="*/ 187 h 197"/>
                  <a:gd name="T24" fmla="*/ 642 w 655"/>
                  <a:gd name="T25" fmla="*/ 31 h 197"/>
                  <a:gd name="T26" fmla="*/ 654 w 655"/>
                  <a:gd name="T27" fmla="*/ 12 h 197"/>
                  <a:gd name="T28" fmla="*/ 654 w 655"/>
                  <a:gd name="T29" fmla="*/ 11 h 197"/>
                  <a:gd name="T30" fmla="*/ 654 w 655"/>
                  <a:gd name="T3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5" h="197">
                    <a:moveTo>
                      <a:pt x="654" y="0"/>
                    </a:moveTo>
                    <a:cubicBezTo>
                      <a:pt x="655" y="9"/>
                      <a:pt x="651" y="17"/>
                      <a:pt x="642" y="22"/>
                    </a:cubicBezTo>
                    <a:cubicBezTo>
                      <a:pt x="357" y="178"/>
                      <a:pt x="357" y="178"/>
                      <a:pt x="357" y="178"/>
                    </a:cubicBezTo>
                    <a:cubicBezTo>
                      <a:pt x="339" y="188"/>
                      <a:pt x="316" y="188"/>
                      <a:pt x="297" y="178"/>
                    </a:cubicBezTo>
                    <a:cubicBezTo>
                      <a:pt x="13" y="22"/>
                      <a:pt x="13" y="22"/>
                      <a:pt x="13" y="22"/>
                    </a:cubicBezTo>
                    <a:cubicBezTo>
                      <a:pt x="5" y="18"/>
                      <a:pt x="1" y="10"/>
                      <a:pt x="1" y="2"/>
                    </a:cubicBezTo>
                    <a:cubicBezTo>
                      <a:pt x="0" y="2"/>
                      <a:pt x="0" y="2"/>
                      <a:pt x="0" y="2"/>
                    </a:cubicBezTo>
                    <a:cubicBezTo>
                      <a:pt x="0" y="11"/>
                      <a:pt x="0" y="11"/>
                      <a:pt x="0" y="11"/>
                    </a:cubicBezTo>
                    <a:cubicBezTo>
                      <a:pt x="1" y="11"/>
                      <a:pt x="1" y="11"/>
                      <a:pt x="1" y="11"/>
                    </a:cubicBezTo>
                    <a:cubicBezTo>
                      <a:pt x="1" y="19"/>
                      <a:pt x="5" y="27"/>
                      <a:pt x="13" y="31"/>
                    </a:cubicBezTo>
                    <a:cubicBezTo>
                      <a:pt x="297" y="187"/>
                      <a:pt x="297" y="187"/>
                      <a:pt x="297" y="187"/>
                    </a:cubicBezTo>
                    <a:cubicBezTo>
                      <a:pt x="316" y="197"/>
                      <a:pt x="339" y="197"/>
                      <a:pt x="357" y="187"/>
                    </a:cubicBezTo>
                    <a:cubicBezTo>
                      <a:pt x="642" y="31"/>
                      <a:pt x="642" y="31"/>
                      <a:pt x="642" y="31"/>
                    </a:cubicBezTo>
                    <a:cubicBezTo>
                      <a:pt x="650" y="27"/>
                      <a:pt x="654" y="19"/>
                      <a:pt x="654" y="12"/>
                    </a:cubicBezTo>
                    <a:cubicBezTo>
                      <a:pt x="654" y="11"/>
                      <a:pt x="654" y="11"/>
                      <a:pt x="654" y="11"/>
                    </a:cubicBezTo>
                    <a:cubicBezTo>
                      <a:pt x="654" y="0"/>
                      <a:pt x="654" y="0"/>
                      <a:pt x="654" y="0"/>
                    </a:cubicBezTo>
                    <a:close/>
                  </a:path>
                </a:pathLst>
              </a:custGeom>
              <a:gradFill flip="none" rotWithShape="1">
                <a:gsLst>
                  <a:gs pos="0">
                    <a:srgbClr val="362EA4">
                      <a:shade val="30000"/>
                      <a:satMod val="115000"/>
                    </a:srgbClr>
                  </a:gs>
                  <a:gs pos="50000">
                    <a:srgbClr val="362EA4">
                      <a:shade val="67500"/>
                      <a:satMod val="115000"/>
                    </a:srgbClr>
                  </a:gs>
                  <a:gs pos="100000">
                    <a:schemeClr val="accent4">
                      <a:lumMod val="60000"/>
                      <a:lumOff val="4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ru-UA"/>
              </a:p>
            </p:txBody>
          </p:sp>
        </p:grpSp>
      </p:grpSp>
      <p:grpSp>
        <p:nvGrpSpPr>
          <p:cNvPr id="95" name="Group 158">
            <a:extLst>
              <a:ext uri="{FF2B5EF4-FFF2-40B4-BE49-F238E27FC236}">
                <a16:creationId xmlns:a16="http://schemas.microsoft.com/office/drawing/2014/main" id="{7CAF5FF0-91D6-89FE-A760-49E82FC9A739}"/>
              </a:ext>
            </a:extLst>
          </p:cNvPr>
          <p:cNvGrpSpPr/>
          <p:nvPr/>
        </p:nvGrpSpPr>
        <p:grpSpPr>
          <a:xfrm>
            <a:off x="4367012" y="2738871"/>
            <a:ext cx="3226542" cy="1860367"/>
            <a:chOff x="4843463" y="2479675"/>
            <a:chExt cx="2508250" cy="1446213"/>
          </a:xfrm>
        </p:grpSpPr>
        <p:sp>
          <p:nvSpPr>
            <p:cNvPr id="96" name="Freeform 15">
              <a:extLst>
                <a:ext uri="{FF2B5EF4-FFF2-40B4-BE49-F238E27FC236}">
                  <a16:creationId xmlns:a16="http://schemas.microsoft.com/office/drawing/2014/main" id="{7F988254-C1E4-0821-887F-38FFD89D269E}"/>
                </a:ext>
              </a:extLst>
            </p:cNvPr>
            <p:cNvSpPr>
              <a:spLocks/>
            </p:cNvSpPr>
            <p:nvPr/>
          </p:nvSpPr>
          <p:spPr bwMode="auto">
            <a:xfrm>
              <a:off x="5152215" y="2863830"/>
              <a:ext cx="1887570" cy="1062058"/>
            </a:xfrm>
            <a:custGeom>
              <a:avLst/>
              <a:gdLst>
                <a:gd name="T0" fmla="*/ 646 w 663"/>
                <a:gd name="T1" fmla="*/ 208 h 374"/>
                <a:gd name="T2" fmla="*/ 361 w 663"/>
                <a:gd name="T3" fmla="*/ 364 h 374"/>
                <a:gd name="T4" fmla="*/ 301 w 663"/>
                <a:gd name="T5" fmla="*/ 364 h 374"/>
                <a:gd name="T6" fmla="*/ 17 w 663"/>
                <a:gd name="T7" fmla="*/ 208 h 374"/>
                <a:gd name="T8" fmla="*/ 17 w 663"/>
                <a:gd name="T9" fmla="*/ 166 h 374"/>
                <a:gd name="T10" fmla="*/ 301 w 663"/>
                <a:gd name="T11" fmla="*/ 10 h 374"/>
                <a:gd name="T12" fmla="*/ 361 w 663"/>
                <a:gd name="T13" fmla="*/ 10 h 374"/>
                <a:gd name="T14" fmla="*/ 646 w 663"/>
                <a:gd name="T15" fmla="*/ 166 h 374"/>
                <a:gd name="T16" fmla="*/ 646 w 663"/>
                <a:gd name="T17" fmla="*/ 20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74">
                  <a:moveTo>
                    <a:pt x="646" y="208"/>
                  </a:moveTo>
                  <a:cubicBezTo>
                    <a:pt x="361" y="364"/>
                    <a:pt x="361" y="364"/>
                    <a:pt x="361" y="364"/>
                  </a:cubicBezTo>
                  <a:cubicBezTo>
                    <a:pt x="343" y="374"/>
                    <a:pt x="320" y="374"/>
                    <a:pt x="301" y="364"/>
                  </a:cubicBezTo>
                  <a:cubicBezTo>
                    <a:pt x="17" y="208"/>
                    <a:pt x="17" y="208"/>
                    <a:pt x="17" y="208"/>
                  </a:cubicBezTo>
                  <a:cubicBezTo>
                    <a:pt x="0" y="199"/>
                    <a:pt x="0" y="175"/>
                    <a:pt x="17" y="166"/>
                  </a:cubicBezTo>
                  <a:cubicBezTo>
                    <a:pt x="301" y="10"/>
                    <a:pt x="301" y="10"/>
                    <a:pt x="301" y="10"/>
                  </a:cubicBezTo>
                  <a:cubicBezTo>
                    <a:pt x="320" y="0"/>
                    <a:pt x="343" y="0"/>
                    <a:pt x="361" y="10"/>
                  </a:cubicBezTo>
                  <a:cubicBezTo>
                    <a:pt x="646" y="166"/>
                    <a:pt x="646" y="166"/>
                    <a:pt x="646" y="166"/>
                  </a:cubicBezTo>
                  <a:cubicBezTo>
                    <a:pt x="663" y="175"/>
                    <a:pt x="663" y="199"/>
                    <a:pt x="646" y="208"/>
                  </a:cubicBezTo>
                  <a:close/>
                </a:path>
              </a:pathLst>
            </a:custGeom>
            <a:solidFill>
              <a:schemeClr val="accent3"/>
            </a:solidFill>
            <a:ln>
              <a:noFill/>
            </a:ln>
            <a:effectLst>
              <a:outerShdw blurRad="177800" dist="76200" dir="5400000" algn="t" rotWithShape="0">
                <a:schemeClr val="accent3">
                  <a:lumMod val="50000"/>
                  <a:alpha val="81000"/>
                </a:schemeClr>
              </a:outerShdw>
            </a:effectLst>
          </p:spPr>
          <p:txBody>
            <a:bodyPr vert="horz" wrap="square" lIns="91440" tIns="45720" rIns="91440" bIns="45720" numCol="1" anchor="t" anchorCtr="0" compatLnSpc="1">
              <a:prstTxWarp prst="textNoShape">
                <a:avLst/>
              </a:prstTxWarp>
            </a:bodyPr>
            <a:lstStyle/>
            <a:p>
              <a:endParaRPr lang="ru-UA"/>
            </a:p>
          </p:txBody>
        </p:sp>
        <p:grpSp>
          <p:nvGrpSpPr>
            <p:cNvPr id="97" name="Group 160">
              <a:extLst>
                <a:ext uri="{FF2B5EF4-FFF2-40B4-BE49-F238E27FC236}">
                  <a16:creationId xmlns:a16="http://schemas.microsoft.com/office/drawing/2014/main" id="{70578637-6AEA-FE2D-E500-176CE0C2B919}"/>
                </a:ext>
              </a:extLst>
            </p:cNvPr>
            <p:cNvGrpSpPr/>
            <p:nvPr/>
          </p:nvGrpSpPr>
          <p:grpSpPr>
            <a:xfrm>
              <a:off x="4843463" y="2479675"/>
              <a:ext cx="2508250" cy="1446213"/>
              <a:chOff x="4843463" y="2479675"/>
              <a:chExt cx="2508250" cy="1446213"/>
            </a:xfrm>
          </p:grpSpPr>
          <p:sp>
            <p:nvSpPr>
              <p:cNvPr id="98" name="Freeform 11">
                <a:extLst>
                  <a:ext uri="{FF2B5EF4-FFF2-40B4-BE49-F238E27FC236}">
                    <a16:creationId xmlns:a16="http://schemas.microsoft.com/office/drawing/2014/main" id="{1D190379-5375-953C-712E-161FF3FCF8E2}"/>
                  </a:ext>
                </a:extLst>
              </p:cNvPr>
              <p:cNvSpPr>
                <a:spLocks/>
              </p:cNvSpPr>
              <p:nvPr/>
            </p:nvSpPr>
            <p:spPr bwMode="auto">
              <a:xfrm>
                <a:off x="4843463" y="2479675"/>
                <a:ext cx="2508250" cy="1411288"/>
              </a:xfrm>
              <a:custGeom>
                <a:avLst/>
                <a:gdLst>
                  <a:gd name="T0" fmla="*/ 646 w 663"/>
                  <a:gd name="T1" fmla="*/ 208 h 374"/>
                  <a:gd name="T2" fmla="*/ 361 w 663"/>
                  <a:gd name="T3" fmla="*/ 364 h 374"/>
                  <a:gd name="T4" fmla="*/ 301 w 663"/>
                  <a:gd name="T5" fmla="*/ 364 h 374"/>
                  <a:gd name="T6" fmla="*/ 17 w 663"/>
                  <a:gd name="T7" fmla="*/ 208 h 374"/>
                  <a:gd name="T8" fmla="*/ 17 w 663"/>
                  <a:gd name="T9" fmla="*/ 166 h 374"/>
                  <a:gd name="T10" fmla="*/ 301 w 663"/>
                  <a:gd name="T11" fmla="*/ 10 h 374"/>
                  <a:gd name="T12" fmla="*/ 361 w 663"/>
                  <a:gd name="T13" fmla="*/ 10 h 374"/>
                  <a:gd name="T14" fmla="*/ 646 w 663"/>
                  <a:gd name="T15" fmla="*/ 166 h 374"/>
                  <a:gd name="T16" fmla="*/ 646 w 663"/>
                  <a:gd name="T17" fmla="*/ 20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74">
                    <a:moveTo>
                      <a:pt x="646" y="208"/>
                    </a:moveTo>
                    <a:cubicBezTo>
                      <a:pt x="361" y="364"/>
                      <a:pt x="361" y="364"/>
                      <a:pt x="361" y="364"/>
                    </a:cubicBezTo>
                    <a:cubicBezTo>
                      <a:pt x="343" y="374"/>
                      <a:pt x="320" y="374"/>
                      <a:pt x="301" y="364"/>
                    </a:cubicBezTo>
                    <a:cubicBezTo>
                      <a:pt x="17" y="208"/>
                      <a:pt x="17" y="208"/>
                      <a:pt x="17" y="208"/>
                    </a:cubicBezTo>
                    <a:cubicBezTo>
                      <a:pt x="0" y="199"/>
                      <a:pt x="0" y="175"/>
                      <a:pt x="17" y="166"/>
                    </a:cubicBezTo>
                    <a:cubicBezTo>
                      <a:pt x="301" y="10"/>
                      <a:pt x="301" y="10"/>
                      <a:pt x="301" y="10"/>
                    </a:cubicBezTo>
                    <a:cubicBezTo>
                      <a:pt x="320" y="0"/>
                      <a:pt x="343" y="0"/>
                      <a:pt x="361" y="10"/>
                    </a:cubicBezTo>
                    <a:cubicBezTo>
                      <a:pt x="646" y="166"/>
                      <a:pt x="646" y="166"/>
                      <a:pt x="646" y="166"/>
                    </a:cubicBezTo>
                    <a:cubicBezTo>
                      <a:pt x="663" y="175"/>
                      <a:pt x="663" y="199"/>
                      <a:pt x="646" y="20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ru-UA"/>
              </a:p>
            </p:txBody>
          </p:sp>
          <p:sp>
            <p:nvSpPr>
              <p:cNvPr id="99" name="Freeform 12">
                <a:extLst>
                  <a:ext uri="{FF2B5EF4-FFF2-40B4-BE49-F238E27FC236}">
                    <a16:creationId xmlns:a16="http://schemas.microsoft.com/office/drawing/2014/main" id="{D5452A52-F05D-9EBC-348D-DB9CEF5D478E}"/>
                  </a:ext>
                </a:extLst>
              </p:cNvPr>
              <p:cNvSpPr>
                <a:spLocks/>
              </p:cNvSpPr>
              <p:nvPr/>
            </p:nvSpPr>
            <p:spPr bwMode="auto">
              <a:xfrm>
                <a:off x="4859338" y="3181350"/>
                <a:ext cx="2476500" cy="744538"/>
              </a:xfrm>
              <a:custGeom>
                <a:avLst/>
                <a:gdLst>
                  <a:gd name="T0" fmla="*/ 654 w 655"/>
                  <a:gd name="T1" fmla="*/ 0 h 197"/>
                  <a:gd name="T2" fmla="*/ 642 w 655"/>
                  <a:gd name="T3" fmla="*/ 22 h 197"/>
                  <a:gd name="T4" fmla="*/ 357 w 655"/>
                  <a:gd name="T5" fmla="*/ 178 h 197"/>
                  <a:gd name="T6" fmla="*/ 297 w 655"/>
                  <a:gd name="T7" fmla="*/ 178 h 197"/>
                  <a:gd name="T8" fmla="*/ 13 w 655"/>
                  <a:gd name="T9" fmla="*/ 22 h 197"/>
                  <a:gd name="T10" fmla="*/ 1 w 655"/>
                  <a:gd name="T11" fmla="*/ 2 h 197"/>
                  <a:gd name="T12" fmla="*/ 0 w 655"/>
                  <a:gd name="T13" fmla="*/ 2 h 197"/>
                  <a:gd name="T14" fmla="*/ 0 w 655"/>
                  <a:gd name="T15" fmla="*/ 11 h 197"/>
                  <a:gd name="T16" fmla="*/ 1 w 655"/>
                  <a:gd name="T17" fmla="*/ 11 h 197"/>
                  <a:gd name="T18" fmla="*/ 13 w 655"/>
                  <a:gd name="T19" fmla="*/ 31 h 197"/>
                  <a:gd name="T20" fmla="*/ 297 w 655"/>
                  <a:gd name="T21" fmla="*/ 187 h 197"/>
                  <a:gd name="T22" fmla="*/ 357 w 655"/>
                  <a:gd name="T23" fmla="*/ 187 h 197"/>
                  <a:gd name="T24" fmla="*/ 642 w 655"/>
                  <a:gd name="T25" fmla="*/ 31 h 197"/>
                  <a:gd name="T26" fmla="*/ 654 w 655"/>
                  <a:gd name="T27" fmla="*/ 12 h 197"/>
                  <a:gd name="T28" fmla="*/ 654 w 655"/>
                  <a:gd name="T29" fmla="*/ 11 h 197"/>
                  <a:gd name="T30" fmla="*/ 654 w 655"/>
                  <a:gd name="T3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5" h="197">
                    <a:moveTo>
                      <a:pt x="654" y="0"/>
                    </a:moveTo>
                    <a:cubicBezTo>
                      <a:pt x="655" y="9"/>
                      <a:pt x="651" y="17"/>
                      <a:pt x="642" y="22"/>
                    </a:cubicBezTo>
                    <a:cubicBezTo>
                      <a:pt x="357" y="178"/>
                      <a:pt x="357" y="178"/>
                      <a:pt x="357" y="178"/>
                    </a:cubicBezTo>
                    <a:cubicBezTo>
                      <a:pt x="339" y="188"/>
                      <a:pt x="316" y="188"/>
                      <a:pt x="297" y="178"/>
                    </a:cubicBezTo>
                    <a:cubicBezTo>
                      <a:pt x="13" y="22"/>
                      <a:pt x="13" y="22"/>
                      <a:pt x="13" y="22"/>
                    </a:cubicBezTo>
                    <a:cubicBezTo>
                      <a:pt x="5" y="18"/>
                      <a:pt x="1" y="10"/>
                      <a:pt x="1" y="2"/>
                    </a:cubicBezTo>
                    <a:cubicBezTo>
                      <a:pt x="0" y="2"/>
                      <a:pt x="0" y="2"/>
                      <a:pt x="0" y="2"/>
                    </a:cubicBezTo>
                    <a:cubicBezTo>
                      <a:pt x="0" y="11"/>
                      <a:pt x="0" y="11"/>
                      <a:pt x="0" y="11"/>
                    </a:cubicBezTo>
                    <a:cubicBezTo>
                      <a:pt x="1" y="11"/>
                      <a:pt x="1" y="11"/>
                      <a:pt x="1" y="11"/>
                    </a:cubicBezTo>
                    <a:cubicBezTo>
                      <a:pt x="1" y="19"/>
                      <a:pt x="5" y="27"/>
                      <a:pt x="13" y="31"/>
                    </a:cubicBezTo>
                    <a:cubicBezTo>
                      <a:pt x="297" y="187"/>
                      <a:pt x="297" y="187"/>
                      <a:pt x="297" y="187"/>
                    </a:cubicBezTo>
                    <a:cubicBezTo>
                      <a:pt x="316" y="197"/>
                      <a:pt x="339" y="197"/>
                      <a:pt x="357" y="187"/>
                    </a:cubicBezTo>
                    <a:cubicBezTo>
                      <a:pt x="642" y="31"/>
                      <a:pt x="642" y="31"/>
                      <a:pt x="642" y="31"/>
                    </a:cubicBezTo>
                    <a:cubicBezTo>
                      <a:pt x="650" y="27"/>
                      <a:pt x="654" y="19"/>
                      <a:pt x="654" y="12"/>
                    </a:cubicBezTo>
                    <a:cubicBezTo>
                      <a:pt x="654" y="11"/>
                      <a:pt x="654" y="11"/>
                      <a:pt x="654" y="11"/>
                    </a:cubicBezTo>
                    <a:cubicBezTo>
                      <a:pt x="654" y="0"/>
                      <a:pt x="654" y="0"/>
                      <a:pt x="654" y="0"/>
                    </a:cubicBezTo>
                    <a:close/>
                  </a:path>
                </a:pathLst>
              </a:custGeom>
              <a:gradFill flip="none" rotWithShape="1">
                <a:gsLst>
                  <a:gs pos="0">
                    <a:srgbClr val="0B31D3">
                      <a:shade val="30000"/>
                      <a:satMod val="115000"/>
                    </a:srgbClr>
                  </a:gs>
                  <a:gs pos="50000">
                    <a:srgbClr val="0B31D3">
                      <a:shade val="67500"/>
                      <a:satMod val="115000"/>
                    </a:srgbClr>
                  </a:gs>
                  <a:gs pos="100000">
                    <a:schemeClr val="accent3">
                      <a:lumMod val="60000"/>
                      <a:lumOff val="4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ru-UA"/>
              </a:p>
            </p:txBody>
          </p:sp>
        </p:grpSp>
      </p:grpSp>
      <p:grpSp>
        <p:nvGrpSpPr>
          <p:cNvPr id="100" name="Group 163">
            <a:extLst>
              <a:ext uri="{FF2B5EF4-FFF2-40B4-BE49-F238E27FC236}">
                <a16:creationId xmlns:a16="http://schemas.microsoft.com/office/drawing/2014/main" id="{F38F267E-4BEC-F5A8-BAD0-08D3A1333518}"/>
              </a:ext>
            </a:extLst>
          </p:cNvPr>
          <p:cNvGrpSpPr/>
          <p:nvPr/>
        </p:nvGrpSpPr>
        <p:grpSpPr>
          <a:xfrm>
            <a:off x="4367012" y="2144122"/>
            <a:ext cx="3226542" cy="1858325"/>
            <a:chOff x="4843463" y="2027238"/>
            <a:chExt cx="2508250" cy="1444625"/>
          </a:xfrm>
        </p:grpSpPr>
        <p:sp>
          <p:nvSpPr>
            <p:cNvPr id="101" name="Freeform 15">
              <a:extLst>
                <a:ext uri="{FF2B5EF4-FFF2-40B4-BE49-F238E27FC236}">
                  <a16:creationId xmlns:a16="http://schemas.microsoft.com/office/drawing/2014/main" id="{125B8975-B107-7E6F-75AF-75DF38ADB765}"/>
                </a:ext>
              </a:extLst>
            </p:cNvPr>
            <p:cNvSpPr>
              <a:spLocks/>
            </p:cNvSpPr>
            <p:nvPr/>
          </p:nvSpPr>
          <p:spPr bwMode="auto">
            <a:xfrm>
              <a:off x="5152215" y="2405042"/>
              <a:ext cx="1887570" cy="1062058"/>
            </a:xfrm>
            <a:custGeom>
              <a:avLst/>
              <a:gdLst>
                <a:gd name="T0" fmla="*/ 646 w 663"/>
                <a:gd name="T1" fmla="*/ 208 h 374"/>
                <a:gd name="T2" fmla="*/ 361 w 663"/>
                <a:gd name="T3" fmla="*/ 364 h 374"/>
                <a:gd name="T4" fmla="*/ 301 w 663"/>
                <a:gd name="T5" fmla="*/ 364 h 374"/>
                <a:gd name="T6" fmla="*/ 17 w 663"/>
                <a:gd name="T7" fmla="*/ 208 h 374"/>
                <a:gd name="T8" fmla="*/ 17 w 663"/>
                <a:gd name="T9" fmla="*/ 166 h 374"/>
                <a:gd name="T10" fmla="*/ 301 w 663"/>
                <a:gd name="T11" fmla="*/ 10 h 374"/>
                <a:gd name="T12" fmla="*/ 361 w 663"/>
                <a:gd name="T13" fmla="*/ 10 h 374"/>
                <a:gd name="T14" fmla="*/ 646 w 663"/>
                <a:gd name="T15" fmla="*/ 166 h 374"/>
                <a:gd name="T16" fmla="*/ 646 w 663"/>
                <a:gd name="T17" fmla="*/ 20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74">
                  <a:moveTo>
                    <a:pt x="646" y="208"/>
                  </a:moveTo>
                  <a:cubicBezTo>
                    <a:pt x="361" y="364"/>
                    <a:pt x="361" y="364"/>
                    <a:pt x="361" y="364"/>
                  </a:cubicBezTo>
                  <a:cubicBezTo>
                    <a:pt x="343" y="374"/>
                    <a:pt x="320" y="374"/>
                    <a:pt x="301" y="364"/>
                  </a:cubicBezTo>
                  <a:cubicBezTo>
                    <a:pt x="17" y="208"/>
                    <a:pt x="17" y="208"/>
                    <a:pt x="17" y="208"/>
                  </a:cubicBezTo>
                  <a:cubicBezTo>
                    <a:pt x="0" y="199"/>
                    <a:pt x="0" y="175"/>
                    <a:pt x="17" y="166"/>
                  </a:cubicBezTo>
                  <a:cubicBezTo>
                    <a:pt x="301" y="10"/>
                    <a:pt x="301" y="10"/>
                    <a:pt x="301" y="10"/>
                  </a:cubicBezTo>
                  <a:cubicBezTo>
                    <a:pt x="320" y="0"/>
                    <a:pt x="343" y="0"/>
                    <a:pt x="361" y="10"/>
                  </a:cubicBezTo>
                  <a:cubicBezTo>
                    <a:pt x="646" y="166"/>
                    <a:pt x="646" y="166"/>
                    <a:pt x="646" y="166"/>
                  </a:cubicBezTo>
                  <a:cubicBezTo>
                    <a:pt x="663" y="175"/>
                    <a:pt x="663" y="199"/>
                    <a:pt x="646" y="208"/>
                  </a:cubicBezTo>
                  <a:close/>
                </a:path>
              </a:pathLst>
            </a:custGeom>
            <a:solidFill>
              <a:schemeClr val="accent2"/>
            </a:solidFill>
            <a:ln>
              <a:noFill/>
            </a:ln>
            <a:effectLst>
              <a:outerShdw blurRad="177800" dist="76200" dir="5400000" algn="t" rotWithShape="0">
                <a:schemeClr val="accent2">
                  <a:lumMod val="50000"/>
                  <a:alpha val="62000"/>
                </a:schemeClr>
              </a:outerShdw>
            </a:effectLst>
          </p:spPr>
          <p:txBody>
            <a:bodyPr vert="horz" wrap="square" lIns="91440" tIns="45720" rIns="91440" bIns="45720" numCol="1" anchor="t" anchorCtr="0" compatLnSpc="1">
              <a:prstTxWarp prst="textNoShape">
                <a:avLst/>
              </a:prstTxWarp>
            </a:bodyPr>
            <a:lstStyle/>
            <a:p>
              <a:endParaRPr lang="ru-UA"/>
            </a:p>
          </p:txBody>
        </p:sp>
        <p:grpSp>
          <p:nvGrpSpPr>
            <p:cNvPr id="102" name="Group 165">
              <a:extLst>
                <a:ext uri="{FF2B5EF4-FFF2-40B4-BE49-F238E27FC236}">
                  <a16:creationId xmlns:a16="http://schemas.microsoft.com/office/drawing/2014/main" id="{077BC6C4-1743-E3B6-F843-B208919E8AD6}"/>
                </a:ext>
              </a:extLst>
            </p:cNvPr>
            <p:cNvGrpSpPr/>
            <p:nvPr/>
          </p:nvGrpSpPr>
          <p:grpSpPr>
            <a:xfrm>
              <a:off x="4843463" y="2027238"/>
              <a:ext cx="2508250" cy="1444625"/>
              <a:chOff x="4843463" y="2027238"/>
              <a:chExt cx="2508250" cy="1444625"/>
            </a:xfrm>
          </p:grpSpPr>
          <p:sp>
            <p:nvSpPr>
              <p:cNvPr id="103" name="Freeform 13">
                <a:extLst>
                  <a:ext uri="{FF2B5EF4-FFF2-40B4-BE49-F238E27FC236}">
                    <a16:creationId xmlns:a16="http://schemas.microsoft.com/office/drawing/2014/main" id="{77F8EE4A-0908-47DD-352D-B0C5CF1377CA}"/>
                  </a:ext>
                </a:extLst>
              </p:cNvPr>
              <p:cNvSpPr>
                <a:spLocks/>
              </p:cNvSpPr>
              <p:nvPr/>
            </p:nvSpPr>
            <p:spPr bwMode="auto">
              <a:xfrm>
                <a:off x="4843463" y="2027238"/>
                <a:ext cx="2508250" cy="1411288"/>
              </a:xfrm>
              <a:custGeom>
                <a:avLst/>
                <a:gdLst>
                  <a:gd name="T0" fmla="*/ 646 w 663"/>
                  <a:gd name="T1" fmla="*/ 208 h 374"/>
                  <a:gd name="T2" fmla="*/ 361 w 663"/>
                  <a:gd name="T3" fmla="*/ 364 h 374"/>
                  <a:gd name="T4" fmla="*/ 301 w 663"/>
                  <a:gd name="T5" fmla="*/ 364 h 374"/>
                  <a:gd name="T6" fmla="*/ 17 w 663"/>
                  <a:gd name="T7" fmla="*/ 208 h 374"/>
                  <a:gd name="T8" fmla="*/ 17 w 663"/>
                  <a:gd name="T9" fmla="*/ 166 h 374"/>
                  <a:gd name="T10" fmla="*/ 301 w 663"/>
                  <a:gd name="T11" fmla="*/ 10 h 374"/>
                  <a:gd name="T12" fmla="*/ 361 w 663"/>
                  <a:gd name="T13" fmla="*/ 10 h 374"/>
                  <a:gd name="T14" fmla="*/ 646 w 663"/>
                  <a:gd name="T15" fmla="*/ 166 h 374"/>
                  <a:gd name="T16" fmla="*/ 646 w 663"/>
                  <a:gd name="T17" fmla="*/ 20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374">
                    <a:moveTo>
                      <a:pt x="646" y="208"/>
                    </a:moveTo>
                    <a:cubicBezTo>
                      <a:pt x="361" y="364"/>
                      <a:pt x="361" y="364"/>
                      <a:pt x="361" y="364"/>
                    </a:cubicBezTo>
                    <a:cubicBezTo>
                      <a:pt x="343" y="374"/>
                      <a:pt x="320" y="374"/>
                      <a:pt x="301" y="364"/>
                    </a:cubicBezTo>
                    <a:cubicBezTo>
                      <a:pt x="17" y="208"/>
                      <a:pt x="17" y="208"/>
                      <a:pt x="17" y="208"/>
                    </a:cubicBezTo>
                    <a:cubicBezTo>
                      <a:pt x="0" y="199"/>
                      <a:pt x="0" y="175"/>
                      <a:pt x="17" y="166"/>
                    </a:cubicBezTo>
                    <a:cubicBezTo>
                      <a:pt x="301" y="10"/>
                      <a:pt x="301" y="10"/>
                      <a:pt x="301" y="10"/>
                    </a:cubicBezTo>
                    <a:cubicBezTo>
                      <a:pt x="320" y="0"/>
                      <a:pt x="343" y="0"/>
                      <a:pt x="361" y="10"/>
                    </a:cubicBezTo>
                    <a:cubicBezTo>
                      <a:pt x="646" y="166"/>
                      <a:pt x="646" y="166"/>
                      <a:pt x="646" y="166"/>
                    </a:cubicBezTo>
                    <a:cubicBezTo>
                      <a:pt x="663" y="175"/>
                      <a:pt x="663" y="199"/>
                      <a:pt x="646" y="20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ru-UA"/>
              </a:p>
            </p:txBody>
          </p:sp>
          <p:sp>
            <p:nvSpPr>
              <p:cNvPr id="104" name="Freeform 14">
                <a:extLst>
                  <a:ext uri="{FF2B5EF4-FFF2-40B4-BE49-F238E27FC236}">
                    <a16:creationId xmlns:a16="http://schemas.microsoft.com/office/drawing/2014/main" id="{230C7FBD-C291-CC7E-70F3-577D7FE48E86}"/>
                  </a:ext>
                </a:extLst>
              </p:cNvPr>
              <p:cNvSpPr>
                <a:spLocks/>
              </p:cNvSpPr>
              <p:nvPr/>
            </p:nvSpPr>
            <p:spPr bwMode="auto">
              <a:xfrm>
                <a:off x="4859338" y="2728913"/>
                <a:ext cx="2476500" cy="742950"/>
              </a:xfrm>
              <a:custGeom>
                <a:avLst/>
                <a:gdLst>
                  <a:gd name="T0" fmla="*/ 654 w 655"/>
                  <a:gd name="T1" fmla="*/ 0 h 197"/>
                  <a:gd name="T2" fmla="*/ 642 w 655"/>
                  <a:gd name="T3" fmla="*/ 22 h 197"/>
                  <a:gd name="T4" fmla="*/ 357 w 655"/>
                  <a:gd name="T5" fmla="*/ 178 h 197"/>
                  <a:gd name="T6" fmla="*/ 297 w 655"/>
                  <a:gd name="T7" fmla="*/ 178 h 197"/>
                  <a:gd name="T8" fmla="*/ 13 w 655"/>
                  <a:gd name="T9" fmla="*/ 22 h 197"/>
                  <a:gd name="T10" fmla="*/ 1 w 655"/>
                  <a:gd name="T11" fmla="*/ 2 h 197"/>
                  <a:gd name="T12" fmla="*/ 0 w 655"/>
                  <a:gd name="T13" fmla="*/ 2 h 197"/>
                  <a:gd name="T14" fmla="*/ 0 w 655"/>
                  <a:gd name="T15" fmla="*/ 11 h 197"/>
                  <a:gd name="T16" fmla="*/ 1 w 655"/>
                  <a:gd name="T17" fmla="*/ 11 h 197"/>
                  <a:gd name="T18" fmla="*/ 13 w 655"/>
                  <a:gd name="T19" fmla="*/ 31 h 197"/>
                  <a:gd name="T20" fmla="*/ 297 w 655"/>
                  <a:gd name="T21" fmla="*/ 187 h 197"/>
                  <a:gd name="T22" fmla="*/ 357 w 655"/>
                  <a:gd name="T23" fmla="*/ 187 h 197"/>
                  <a:gd name="T24" fmla="*/ 642 w 655"/>
                  <a:gd name="T25" fmla="*/ 31 h 197"/>
                  <a:gd name="T26" fmla="*/ 654 w 655"/>
                  <a:gd name="T27" fmla="*/ 12 h 197"/>
                  <a:gd name="T28" fmla="*/ 654 w 655"/>
                  <a:gd name="T29" fmla="*/ 11 h 197"/>
                  <a:gd name="T30" fmla="*/ 654 w 655"/>
                  <a:gd name="T3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5" h="197">
                    <a:moveTo>
                      <a:pt x="654" y="0"/>
                    </a:moveTo>
                    <a:cubicBezTo>
                      <a:pt x="655" y="9"/>
                      <a:pt x="651" y="17"/>
                      <a:pt x="642" y="22"/>
                    </a:cubicBezTo>
                    <a:cubicBezTo>
                      <a:pt x="357" y="178"/>
                      <a:pt x="357" y="178"/>
                      <a:pt x="357" y="178"/>
                    </a:cubicBezTo>
                    <a:cubicBezTo>
                      <a:pt x="339" y="188"/>
                      <a:pt x="316" y="188"/>
                      <a:pt x="297" y="178"/>
                    </a:cubicBezTo>
                    <a:cubicBezTo>
                      <a:pt x="13" y="22"/>
                      <a:pt x="13" y="22"/>
                      <a:pt x="13" y="22"/>
                    </a:cubicBezTo>
                    <a:cubicBezTo>
                      <a:pt x="5" y="18"/>
                      <a:pt x="1" y="10"/>
                      <a:pt x="1" y="2"/>
                    </a:cubicBezTo>
                    <a:cubicBezTo>
                      <a:pt x="0" y="2"/>
                      <a:pt x="0" y="2"/>
                      <a:pt x="0" y="2"/>
                    </a:cubicBezTo>
                    <a:cubicBezTo>
                      <a:pt x="0" y="11"/>
                      <a:pt x="0" y="11"/>
                      <a:pt x="0" y="11"/>
                    </a:cubicBezTo>
                    <a:cubicBezTo>
                      <a:pt x="1" y="11"/>
                      <a:pt x="1" y="11"/>
                      <a:pt x="1" y="11"/>
                    </a:cubicBezTo>
                    <a:cubicBezTo>
                      <a:pt x="1" y="19"/>
                      <a:pt x="5" y="27"/>
                      <a:pt x="13" y="31"/>
                    </a:cubicBezTo>
                    <a:cubicBezTo>
                      <a:pt x="297" y="187"/>
                      <a:pt x="297" y="187"/>
                      <a:pt x="297" y="187"/>
                    </a:cubicBezTo>
                    <a:cubicBezTo>
                      <a:pt x="316" y="197"/>
                      <a:pt x="339" y="197"/>
                      <a:pt x="357" y="187"/>
                    </a:cubicBezTo>
                    <a:cubicBezTo>
                      <a:pt x="642" y="31"/>
                      <a:pt x="642" y="31"/>
                      <a:pt x="642" y="31"/>
                    </a:cubicBezTo>
                    <a:cubicBezTo>
                      <a:pt x="650" y="27"/>
                      <a:pt x="654" y="19"/>
                      <a:pt x="654" y="12"/>
                    </a:cubicBezTo>
                    <a:cubicBezTo>
                      <a:pt x="654" y="11"/>
                      <a:pt x="654" y="11"/>
                      <a:pt x="654" y="11"/>
                    </a:cubicBezTo>
                    <a:cubicBezTo>
                      <a:pt x="654" y="0"/>
                      <a:pt x="654" y="0"/>
                      <a:pt x="654" y="0"/>
                    </a:cubicBezTo>
                    <a:close/>
                  </a:path>
                </a:pathLst>
              </a:custGeom>
              <a:gradFill flip="none" rotWithShape="1">
                <a:gsLst>
                  <a:gs pos="52200">
                    <a:srgbClr val="4F61D6"/>
                  </a:gs>
                  <a:gs pos="0">
                    <a:schemeClr val="accent2">
                      <a:lumMod val="50000"/>
                    </a:schemeClr>
                  </a:gs>
                  <a:gs pos="100000">
                    <a:schemeClr val="accent2">
                      <a:lumMod val="60000"/>
                      <a:lumOff val="40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ru-UA"/>
              </a:p>
            </p:txBody>
          </p:sp>
        </p:grpSp>
      </p:grpSp>
      <p:sp>
        <p:nvSpPr>
          <p:cNvPr id="105" name="Metin kutusu 104">
            <a:extLst>
              <a:ext uri="{FF2B5EF4-FFF2-40B4-BE49-F238E27FC236}">
                <a16:creationId xmlns:a16="http://schemas.microsoft.com/office/drawing/2014/main" id="{119396CB-376E-7E2A-53D7-32470E6ECDDE}"/>
              </a:ext>
            </a:extLst>
          </p:cNvPr>
          <p:cNvSpPr txBox="1"/>
          <p:nvPr/>
        </p:nvSpPr>
        <p:spPr>
          <a:xfrm>
            <a:off x="1083415" y="2604898"/>
            <a:ext cx="1996043" cy="923330"/>
          </a:xfrm>
          <a:prstGeom prst="rect">
            <a:avLst/>
          </a:prstGeom>
          <a:noFill/>
        </p:spPr>
        <p:txBody>
          <a:bodyPr wrap="square">
            <a:spAutoFit/>
          </a:bodyPr>
          <a:lstStyle/>
          <a:p>
            <a:pPr algn="ctr">
              <a:lnSpc>
                <a:spcPct val="100000"/>
              </a:lnSpc>
            </a:pPr>
            <a:r>
              <a:rPr lang="tr-TR" sz="1800" b="1" dirty="0"/>
              <a:t>Derslik</a:t>
            </a:r>
          </a:p>
          <a:p>
            <a:pPr algn="ctr">
              <a:lnSpc>
                <a:spcPct val="100000"/>
              </a:lnSpc>
            </a:pPr>
            <a:r>
              <a:rPr lang="tr-TR" b="1" dirty="0"/>
              <a:t>1 </a:t>
            </a:r>
            <a:r>
              <a:rPr lang="tr-TR" b="1" dirty="0" smtClean="0"/>
              <a:t>Adet 48 kişilik</a:t>
            </a:r>
            <a:endParaRPr lang="tr-TR" sz="1800" b="1" dirty="0"/>
          </a:p>
          <a:p>
            <a:pPr algn="ctr">
              <a:lnSpc>
                <a:spcPct val="100000"/>
              </a:lnSpc>
            </a:pPr>
            <a:r>
              <a:rPr lang="tr-TR" b="1" dirty="0"/>
              <a:t>(</a:t>
            </a:r>
            <a:r>
              <a:rPr lang="tr-TR" b="1" dirty="0" smtClean="0"/>
              <a:t>54 </a:t>
            </a:r>
            <a:r>
              <a:rPr lang="en-US" sz="1800" b="1" dirty="0">
                <a:effectLst/>
                <a:latin typeface="+mn-lt"/>
                <a:ea typeface="Times New Roman" panose="02020603050405020304" pitchFamily="18" charset="0"/>
              </a:rPr>
              <a:t>m²</a:t>
            </a:r>
            <a:r>
              <a:rPr lang="tr-TR" b="1" dirty="0">
                <a:effectLst/>
                <a:latin typeface="+mn-lt"/>
                <a:ea typeface="Times New Roman" panose="02020603050405020304" pitchFamily="18" charset="0"/>
              </a:rPr>
              <a:t>)</a:t>
            </a:r>
            <a:endParaRPr lang="tr-TR" sz="1800" b="1" dirty="0"/>
          </a:p>
        </p:txBody>
      </p:sp>
      <p:sp>
        <p:nvSpPr>
          <p:cNvPr id="106" name="Metin kutusu 105">
            <a:extLst>
              <a:ext uri="{FF2B5EF4-FFF2-40B4-BE49-F238E27FC236}">
                <a16:creationId xmlns:a16="http://schemas.microsoft.com/office/drawing/2014/main" id="{0FD22A22-2469-23CA-2F19-C37952864D53}"/>
              </a:ext>
            </a:extLst>
          </p:cNvPr>
          <p:cNvSpPr txBox="1"/>
          <p:nvPr/>
        </p:nvSpPr>
        <p:spPr>
          <a:xfrm>
            <a:off x="246543" y="3963471"/>
            <a:ext cx="2969677" cy="923330"/>
          </a:xfrm>
          <a:prstGeom prst="rect">
            <a:avLst/>
          </a:prstGeom>
          <a:noFill/>
        </p:spPr>
        <p:txBody>
          <a:bodyPr wrap="square">
            <a:spAutoFit/>
          </a:bodyPr>
          <a:lstStyle/>
          <a:p>
            <a:pPr algn="ctr">
              <a:lnSpc>
                <a:spcPct val="100000"/>
              </a:lnSpc>
            </a:pPr>
            <a:r>
              <a:rPr lang="tr-TR" sz="1800" b="1" dirty="0"/>
              <a:t>Atölye/Çizim Stüdyosu</a:t>
            </a:r>
          </a:p>
          <a:p>
            <a:pPr algn="ctr">
              <a:lnSpc>
                <a:spcPct val="100000"/>
              </a:lnSpc>
            </a:pPr>
            <a:r>
              <a:rPr lang="tr-TR" b="1" dirty="0" smtClean="0"/>
              <a:t>2 Adet (75 ve 40 kişilik)</a:t>
            </a:r>
            <a:endParaRPr lang="tr-TR" b="1" dirty="0"/>
          </a:p>
          <a:p>
            <a:pPr algn="ctr">
              <a:lnSpc>
                <a:spcPct val="100000"/>
              </a:lnSpc>
            </a:pPr>
            <a:r>
              <a:rPr lang="tr-TR" sz="1800" b="1" dirty="0"/>
              <a:t>(</a:t>
            </a:r>
            <a:r>
              <a:rPr lang="tr-TR" sz="1800" b="1" dirty="0" smtClean="0"/>
              <a:t>306 </a:t>
            </a:r>
            <a:r>
              <a:rPr lang="en-US" sz="1800" b="1" dirty="0">
                <a:effectLst/>
                <a:latin typeface="+mn-lt"/>
                <a:ea typeface="Times New Roman" panose="02020603050405020304" pitchFamily="18" charset="0"/>
              </a:rPr>
              <a:t>m²</a:t>
            </a:r>
            <a:r>
              <a:rPr lang="tr-TR" sz="1800" b="1" dirty="0">
                <a:effectLst/>
                <a:latin typeface="+mn-lt"/>
                <a:ea typeface="Times New Roman" panose="02020603050405020304" pitchFamily="18" charset="0"/>
              </a:rPr>
              <a:t>)</a:t>
            </a:r>
            <a:endParaRPr lang="tr-TR" sz="1800" b="1" dirty="0"/>
          </a:p>
        </p:txBody>
      </p:sp>
      <p:sp>
        <p:nvSpPr>
          <p:cNvPr id="107" name="Metin kutusu 106">
            <a:extLst>
              <a:ext uri="{FF2B5EF4-FFF2-40B4-BE49-F238E27FC236}">
                <a16:creationId xmlns:a16="http://schemas.microsoft.com/office/drawing/2014/main" id="{1D8BD2B0-8DC4-64B5-8F92-4B34A3617BCD}"/>
              </a:ext>
            </a:extLst>
          </p:cNvPr>
          <p:cNvSpPr txBox="1"/>
          <p:nvPr/>
        </p:nvSpPr>
        <p:spPr>
          <a:xfrm>
            <a:off x="8913259" y="3234120"/>
            <a:ext cx="2235929" cy="1200329"/>
          </a:xfrm>
          <a:prstGeom prst="rect">
            <a:avLst/>
          </a:prstGeom>
          <a:noFill/>
        </p:spPr>
        <p:txBody>
          <a:bodyPr wrap="square">
            <a:spAutoFit/>
          </a:bodyPr>
          <a:lstStyle/>
          <a:p>
            <a:pPr algn="ctr">
              <a:lnSpc>
                <a:spcPct val="100000"/>
              </a:lnSpc>
            </a:pPr>
            <a:r>
              <a:rPr lang="tr-TR" sz="1800" b="1" dirty="0"/>
              <a:t>Bilgisayar Laboratuvarı</a:t>
            </a:r>
          </a:p>
          <a:p>
            <a:pPr algn="ctr">
              <a:lnSpc>
                <a:spcPct val="100000"/>
              </a:lnSpc>
            </a:pPr>
            <a:r>
              <a:rPr lang="tr-TR" b="1" dirty="0"/>
              <a:t>1 Adet (25 Bilgisayar)</a:t>
            </a:r>
            <a:endParaRPr lang="tr-TR" sz="1800" b="1" dirty="0"/>
          </a:p>
          <a:p>
            <a:pPr algn="ctr">
              <a:lnSpc>
                <a:spcPct val="100000"/>
              </a:lnSpc>
            </a:pPr>
            <a:r>
              <a:rPr lang="tr-TR" b="1" dirty="0"/>
              <a:t>(</a:t>
            </a:r>
            <a:r>
              <a:rPr lang="tr-TR" b="1" dirty="0" smtClean="0"/>
              <a:t>54 </a:t>
            </a:r>
            <a:r>
              <a:rPr lang="en-US" sz="1800" b="1" dirty="0">
                <a:effectLst/>
                <a:latin typeface="+mn-lt"/>
                <a:ea typeface="Times New Roman" panose="02020603050405020304" pitchFamily="18" charset="0"/>
              </a:rPr>
              <a:t>m²</a:t>
            </a:r>
            <a:r>
              <a:rPr lang="tr-TR" sz="1800" b="1" dirty="0">
                <a:effectLst/>
                <a:latin typeface="+mn-lt"/>
                <a:ea typeface="Times New Roman" panose="02020603050405020304" pitchFamily="18" charset="0"/>
              </a:rPr>
              <a:t>)</a:t>
            </a:r>
            <a:endParaRPr lang="tr-TR" sz="1800" b="1" dirty="0"/>
          </a:p>
        </p:txBody>
      </p:sp>
      <p:sp>
        <p:nvSpPr>
          <p:cNvPr id="50" name="Metin kutusu 49">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5193204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750"/>
                                  </p:stCondLst>
                                  <p:childTnLst>
                                    <p:set>
                                      <p:cBhvr>
                                        <p:cTn id="6" dur="1" fill="hold">
                                          <p:stCondLst>
                                            <p:cond delay="0"/>
                                          </p:stCondLst>
                                        </p:cTn>
                                        <p:tgtEl>
                                          <p:spTgt spid="75"/>
                                        </p:tgtEl>
                                        <p:attrNameLst>
                                          <p:attrName>style.visibility</p:attrName>
                                        </p:attrNameLst>
                                      </p:cBhvr>
                                      <p:to>
                                        <p:strVal val="visible"/>
                                      </p:to>
                                    </p:set>
                                    <p:animEffect transition="in" filter="wipe(right)">
                                      <p:cBhvr>
                                        <p:cTn id="7" dur="500"/>
                                        <p:tgtEl>
                                          <p:spTgt spid="75"/>
                                        </p:tgtEl>
                                      </p:cBhvr>
                                    </p:animEffect>
                                  </p:childTnLst>
                                </p:cTn>
                              </p:par>
                              <p:par>
                                <p:cTn id="8" presetID="22" presetClass="entr" presetSubtype="8" fill="hold" nodeType="withEffect">
                                  <p:stCondLst>
                                    <p:cond delay="1000"/>
                                  </p:stCondLst>
                                  <p:childTnLst>
                                    <p:set>
                                      <p:cBhvr>
                                        <p:cTn id="9" dur="1" fill="hold">
                                          <p:stCondLst>
                                            <p:cond delay="0"/>
                                          </p:stCondLst>
                                        </p:cTn>
                                        <p:tgtEl>
                                          <p:spTgt spid="85"/>
                                        </p:tgtEl>
                                        <p:attrNameLst>
                                          <p:attrName>style.visibility</p:attrName>
                                        </p:attrNameLst>
                                      </p:cBhvr>
                                      <p:to>
                                        <p:strVal val="visible"/>
                                      </p:to>
                                    </p:set>
                                    <p:animEffect transition="in" filter="wipe(left)">
                                      <p:cBhvr>
                                        <p:cTn id="10" dur="500"/>
                                        <p:tgtEl>
                                          <p:spTgt spid="85"/>
                                        </p:tgtEl>
                                      </p:cBhvr>
                                    </p:animEffect>
                                  </p:childTnLst>
                                </p:cTn>
                              </p:par>
                              <p:par>
                                <p:cTn id="11" presetID="22" presetClass="entr" presetSubtype="2" fill="hold" nodeType="withEffect">
                                  <p:stCondLst>
                                    <p:cond delay="1250"/>
                                  </p:stCondLst>
                                  <p:childTnLst>
                                    <p:set>
                                      <p:cBhvr>
                                        <p:cTn id="12" dur="1" fill="hold">
                                          <p:stCondLst>
                                            <p:cond delay="0"/>
                                          </p:stCondLst>
                                        </p:cTn>
                                        <p:tgtEl>
                                          <p:spTgt spid="80"/>
                                        </p:tgtEl>
                                        <p:attrNameLst>
                                          <p:attrName>style.visibility</p:attrName>
                                        </p:attrNameLst>
                                      </p:cBhvr>
                                      <p:to>
                                        <p:strVal val="visible"/>
                                      </p:to>
                                    </p:set>
                                    <p:animEffect transition="in" filter="wipe(right)">
                                      <p:cBhvr>
                                        <p:cTn id="13" dur="500"/>
                                        <p:tgtEl>
                                          <p:spTgt spid="80"/>
                                        </p:tgtEl>
                                      </p:cBhvr>
                                    </p:animEffect>
                                  </p:childTnLst>
                                </p:cTn>
                              </p:par>
                              <p:par>
                                <p:cTn id="14" presetID="2" presetClass="entr" presetSubtype="1" decel="100000" fill="hold" nodeType="withEffect">
                                  <p:stCondLst>
                                    <p:cond delay="50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1000" fill="hold"/>
                                        <p:tgtEl>
                                          <p:spTgt spid="90"/>
                                        </p:tgtEl>
                                        <p:attrNameLst>
                                          <p:attrName>ppt_x</p:attrName>
                                        </p:attrNameLst>
                                      </p:cBhvr>
                                      <p:tavLst>
                                        <p:tav tm="0">
                                          <p:val>
                                            <p:strVal val="#ppt_x"/>
                                          </p:val>
                                        </p:tav>
                                        <p:tav tm="100000">
                                          <p:val>
                                            <p:strVal val="#ppt_x"/>
                                          </p:val>
                                        </p:tav>
                                      </p:tavLst>
                                    </p:anim>
                                    <p:anim calcmode="lin" valueType="num">
                                      <p:cBhvr additive="base">
                                        <p:cTn id="17" dur="1000" fill="hold"/>
                                        <p:tgtEl>
                                          <p:spTgt spid="90"/>
                                        </p:tgtEl>
                                        <p:attrNameLst>
                                          <p:attrName>ppt_y</p:attrName>
                                        </p:attrNameLst>
                                      </p:cBhvr>
                                      <p:tavLst>
                                        <p:tav tm="0">
                                          <p:val>
                                            <p:strVal val="0-#ppt_h/2"/>
                                          </p:val>
                                        </p:tav>
                                        <p:tav tm="100000">
                                          <p:val>
                                            <p:strVal val="#ppt_y"/>
                                          </p:val>
                                        </p:tav>
                                      </p:tavLst>
                                    </p:anim>
                                  </p:childTnLst>
                                </p:cTn>
                              </p:par>
                              <p:par>
                                <p:cTn id="18" presetID="2" presetClass="entr" presetSubtype="1" decel="100000" fill="hold" nodeType="withEffect">
                                  <p:stCondLst>
                                    <p:cond delay="750"/>
                                  </p:stCondLst>
                                  <p:childTnLst>
                                    <p:set>
                                      <p:cBhvr>
                                        <p:cTn id="19" dur="1" fill="hold">
                                          <p:stCondLst>
                                            <p:cond delay="0"/>
                                          </p:stCondLst>
                                        </p:cTn>
                                        <p:tgtEl>
                                          <p:spTgt spid="95"/>
                                        </p:tgtEl>
                                        <p:attrNameLst>
                                          <p:attrName>style.visibility</p:attrName>
                                        </p:attrNameLst>
                                      </p:cBhvr>
                                      <p:to>
                                        <p:strVal val="visible"/>
                                      </p:to>
                                    </p:set>
                                    <p:anim calcmode="lin" valueType="num">
                                      <p:cBhvr additive="base">
                                        <p:cTn id="20" dur="1000" fill="hold"/>
                                        <p:tgtEl>
                                          <p:spTgt spid="95"/>
                                        </p:tgtEl>
                                        <p:attrNameLst>
                                          <p:attrName>ppt_x</p:attrName>
                                        </p:attrNameLst>
                                      </p:cBhvr>
                                      <p:tavLst>
                                        <p:tav tm="0">
                                          <p:val>
                                            <p:strVal val="#ppt_x"/>
                                          </p:val>
                                        </p:tav>
                                        <p:tav tm="100000">
                                          <p:val>
                                            <p:strVal val="#ppt_x"/>
                                          </p:val>
                                        </p:tav>
                                      </p:tavLst>
                                    </p:anim>
                                    <p:anim calcmode="lin" valueType="num">
                                      <p:cBhvr additive="base">
                                        <p:cTn id="21" dur="1000" fill="hold"/>
                                        <p:tgtEl>
                                          <p:spTgt spid="95"/>
                                        </p:tgtEl>
                                        <p:attrNameLst>
                                          <p:attrName>ppt_y</p:attrName>
                                        </p:attrNameLst>
                                      </p:cBhvr>
                                      <p:tavLst>
                                        <p:tav tm="0">
                                          <p:val>
                                            <p:strVal val="0-#ppt_h/2"/>
                                          </p:val>
                                        </p:tav>
                                        <p:tav tm="100000">
                                          <p:val>
                                            <p:strVal val="#ppt_y"/>
                                          </p:val>
                                        </p:tav>
                                      </p:tavLst>
                                    </p:anim>
                                  </p:childTnLst>
                                </p:cTn>
                              </p:par>
                              <p:par>
                                <p:cTn id="22" presetID="2" presetClass="entr" presetSubtype="1" decel="100000" fill="hold" nodeType="withEffect">
                                  <p:stCondLst>
                                    <p:cond delay="1000"/>
                                  </p:stCondLst>
                                  <p:childTnLst>
                                    <p:set>
                                      <p:cBhvr>
                                        <p:cTn id="23" dur="1" fill="hold">
                                          <p:stCondLst>
                                            <p:cond delay="0"/>
                                          </p:stCondLst>
                                        </p:cTn>
                                        <p:tgtEl>
                                          <p:spTgt spid="100"/>
                                        </p:tgtEl>
                                        <p:attrNameLst>
                                          <p:attrName>style.visibility</p:attrName>
                                        </p:attrNameLst>
                                      </p:cBhvr>
                                      <p:to>
                                        <p:strVal val="visible"/>
                                      </p:to>
                                    </p:set>
                                    <p:anim calcmode="lin" valueType="num">
                                      <p:cBhvr additive="base">
                                        <p:cTn id="24" dur="1000" fill="hold"/>
                                        <p:tgtEl>
                                          <p:spTgt spid="100"/>
                                        </p:tgtEl>
                                        <p:attrNameLst>
                                          <p:attrName>ppt_x</p:attrName>
                                        </p:attrNameLst>
                                      </p:cBhvr>
                                      <p:tavLst>
                                        <p:tav tm="0">
                                          <p:val>
                                            <p:strVal val="#ppt_x"/>
                                          </p:val>
                                        </p:tav>
                                        <p:tav tm="100000">
                                          <p:val>
                                            <p:strVal val="#ppt_x"/>
                                          </p:val>
                                        </p:tav>
                                      </p:tavLst>
                                    </p:anim>
                                    <p:anim calcmode="lin" valueType="num">
                                      <p:cBhvr additive="base">
                                        <p:cTn id="25" dur="1000" fill="hold"/>
                                        <p:tgtEl>
                                          <p:spTgt spid="1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5B95-DB83-CF46-7A94-5548C310142F}"/>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4878FFBF-50E6-B2C0-5F5A-FD3C759886C3}"/>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14" name="Metin kutusu 13">
            <a:extLst>
              <a:ext uri="{FF2B5EF4-FFF2-40B4-BE49-F238E27FC236}">
                <a16:creationId xmlns:a16="http://schemas.microsoft.com/office/drawing/2014/main" id="{A23683C0-7F43-E7BD-BE64-621155C1F703}"/>
              </a:ext>
            </a:extLst>
          </p:cNvPr>
          <p:cNvSpPr txBox="1"/>
          <p:nvPr/>
        </p:nvSpPr>
        <p:spPr>
          <a:xfrm>
            <a:off x="4247066" y="479311"/>
            <a:ext cx="3286497" cy="400110"/>
          </a:xfrm>
          <a:prstGeom prst="rect">
            <a:avLst/>
          </a:prstGeom>
          <a:noFill/>
        </p:spPr>
        <p:txBody>
          <a:bodyPr wrap="square">
            <a:spAutoFit/>
          </a:bodyPr>
          <a:lstStyle/>
          <a:p>
            <a:pPr indent="361950"/>
            <a:r>
              <a:rPr lang="tr-TR" sz="2000" b="1" dirty="0" smtClean="0">
                <a:solidFill>
                  <a:schemeClr val="bg1"/>
                </a:solidFill>
              </a:rPr>
              <a:t>Eğitimi </a:t>
            </a:r>
            <a:r>
              <a:rPr lang="tr-TR" sz="2000" b="1" dirty="0" smtClean="0">
                <a:solidFill>
                  <a:schemeClr val="bg1"/>
                </a:solidFill>
              </a:rPr>
              <a:t>ve Öğrenci Kabulü</a:t>
            </a:r>
            <a:endParaRPr lang="tr-TR" sz="2000" b="1" dirty="0">
              <a:solidFill>
                <a:schemeClr val="bg1"/>
              </a:solidFill>
            </a:endParaRPr>
          </a:p>
        </p:txBody>
      </p:sp>
      <p:sp>
        <p:nvSpPr>
          <p:cNvPr id="66" name="Metin kutusu 65">
            <a:extLst>
              <a:ext uri="{FF2B5EF4-FFF2-40B4-BE49-F238E27FC236}">
                <a16:creationId xmlns:a16="http://schemas.microsoft.com/office/drawing/2014/main" id="{CDCEAC46-107F-D5AE-413C-17FDE3347F11}"/>
              </a:ext>
            </a:extLst>
          </p:cNvPr>
          <p:cNvSpPr txBox="1"/>
          <p:nvPr/>
        </p:nvSpPr>
        <p:spPr>
          <a:xfrm>
            <a:off x="1241946" y="1269242"/>
            <a:ext cx="10558818" cy="2031325"/>
          </a:xfrm>
          <a:prstGeom prst="rect">
            <a:avLst/>
          </a:prstGeom>
          <a:noFill/>
        </p:spPr>
        <p:txBody>
          <a:bodyPr wrap="square">
            <a:spAutoFit/>
          </a:bodyPr>
          <a:lstStyle/>
          <a:p>
            <a:pPr>
              <a:lnSpc>
                <a:spcPct val="100000"/>
              </a:lnSpc>
            </a:pPr>
            <a:r>
              <a:rPr lang="tr-TR" b="1" dirty="0" smtClean="0"/>
              <a:t>Peyzaj Mimarlığı Bölümü</a:t>
            </a:r>
          </a:p>
          <a:p>
            <a:pPr algn="just">
              <a:lnSpc>
                <a:spcPct val="100000"/>
              </a:lnSpc>
            </a:pPr>
            <a:endParaRPr lang="tr-TR" b="1" dirty="0"/>
          </a:p>
          <a:p>
            <a:pPr algn="just">
              <a:lnSpc>
                <a:spcPct val="100000"/>
              </a:lnSpc>
            </a:pPr>
            <a:r>
              <a:rPr lang="tr-TR" dirty="0" smtClean="0"/>
              <a:t>Bölümümüz, öğrencilere </a:t>
            </a:r>
            <a:r>
              <a:rPr lang="tr-TR" dirty="0"/>
              <a:t>kamu, özel sektör, sivil toplum kuruluşları ve/veya </a:t>
            </a:r>
            <a:r>
              <a:rPr lang="tr-TR" dirty="0" smtClean="0"/>
              <a:t>girişimcilik </a:t>
            </a:r>
            <a:r>
              <a:rPr lang="tr-TR" dirty="0"/>
              <a:t>alanında iş fırsatı sunan, nitelikli eleman yetiştirmeyi amaçlayan dört yıllık tam </a:t>
            </a:r>
            <a:r>
              <a:rPr lang="tr-TR" dirty="0" smtClean="0"/>
              <a:t> zamanlı </a:t>
            </a:r>
            <a:r>
              <a:rPr lang="tr-TR" dirty="0"/>
              <a:t>bir lisans programıdır. Eğitim dili Türkçe olmakla birlikte zorunlu yabancı dil dersi </a:t>
            </a:r>
            <a:r>
              <a:rPr lang="tr-TR" dirty="0" smtClean="0"/>
              <a:t> İngilizcedir</a:t>
            </a:r>
            <a:r>
              <a:rPr lang="tr-TR" dirty="0"/>
              <a:t>. Bölümümüz, örgün öğretim olarak </a:t>
            </a:r>
            <a:r>
              <a:rPr lang="tr-TR" dirty="0" smtClean="0"/>
              <a:t>eğitim-öğretime </a:t>
            </a:r>
            <a:r>
              <a:rPr lang="tr-TR" dirty="0"/>
              <a:t>devam etmektedir. Bölüme öğrenci kabulü, Yükseköğretim </a:t>
            </a:r>
            <a:r>
              <a:rPr lang="tr-TR" dirty="0" smtClean="0"/>
              <a:t>Kurumu tarafından </a:t>
            </a:r>
            <a:r>
              <a:rPr lang="tr-TR" dirty="0"/>
              <a:t>belirlenen yönetmelikler çerçevesinde Yükseköğretim Kurumları Sınavı (YKS) </a:t>
            </a:r>
            <a:r>
              <a:rPr lang="tr-TR" dirty="0" smtClean="0"/>
              <a:t>olarak </a:t>
            </a:r>
            <a:r>
              <a:rPr lang="tr-TR" dirty="0"/>
              <a:t>adlandırılan merkezi sınav sisteminde sayısal puan ile yapılmaktadır. </a:t>
            </a:r>
          </a:p>
        </p:txBody>
      </p:sp>
      <p:sp>
        <p:nvSpPr>
          <p:cNvPr id="70" name="Metin kutusu 69">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6" name="Group 17">
            <a:extLst>
              <a:ext uri="{FF2B5EF4-FFF2-40B4-BE49-F238E27FC236}">
                <a16:creationId xmlns:a16="http://schemas.microsoft.com/office/drawing/2014/main" id="{D72A7246-19FC-4073-F0AE-E0CBAF973523}"/>
              </a:ext>
            </a:extLst>
          </p:cNvPr>
          <p:cNvGrpSpPr/>
          <p:nvPr/>
        </p:nvGrpSpPr>
        <p:grpSpPr>
          <a:xfrm>
            <a:off x="246989" y="1855532"/>
            <a:ext cx="858746" cy="858744"/>
            <a:chOff x="912987" y="3985306"/>
            <a:chExt cx="1332461" cy="1332461"/>
          </a:xfrm>
        </p:grpSpPr>
        <p:sp>
          <p:nvSpPr>
            <p:cNvPr id="7" name="Oval 6">
              <a:extLst>
                <a:ext uri="{FF2B5EF4-FFF2-40B4-BE49-F238E27FC236}">
                  <a16:creationId xmlns:a16="http://schemas.microsoft.com/office/drawing/2014/main" id="{8D8FC876-A4A1-FDFB-B155-60ECDE231E36}"/>
                </a:ext>
              </a:extLst>
            </p:cNvPr>
            <p:cNvSpPr/>
            <p:nvPr/>
          </p:nvSpPr>
          <p:spPr>
            <a:xfrm>
              <a:off x="912987" y="3985306"/>
              <a:ext cx="1332461" cy="1332461"/>
            </a:xfrm>
            <a:prstGeom prst="ellipse">
              <a:avLst/>
            </a:prstGeom>
            <a:solidFill>
              <a:schemeClr val="accent3">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8" name="Oval 7">
              <a:extLst>
                <a:ext uri="{FF2B5EF4-FFF2-40B4-BE49-F238E27FC236}">
                  <a16:creationId xmlns:a16="http://schemas.microsoft.com/office/drawing/2014/main" id="{84D4F42A-E700-4737-BC08-80F39691B67A}"/>
                </a:ext>
              </a:extLst>
            </p:cNvPr>
            <p:cNvSpPr/>
            <p:nvPr/>
          </p:nvSpPr>
          <p:spPr>
            <a:xfrm>
              <a:off x="1008481" y="4080800"/>
              <a:ext cx="1141474" cy="1141474"/>
            </a:xfrm>
            <a:prstGeom prst="ellipse">
              <a:avLst/>
            </a:prstGeom>
            <a:solidFill>
              <a:schemeClr val="accent1">
                <a:lumMod val="5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9" name="Oval 8">
              <a:extLst>
                <a:ext uri="{FF2B5EF4-FFF2-40B4-BE49-F238E27FC236}">
                  <a16:creationId xmlns:a16="http://schemas.microsoft.com/office/drawing/2014/main" id="{18D7BF8E-1DD0-EEFA-1006-897D0CCD2A81}"/>
                </a:ext>
              </a:extLst>
            </p:cNvPr>
            <p:cNvSpPr/>
            <p:nvPr/>
          </p:nvSpPr>
          <p:spPr>
            <a:xfrm>
              <a:off x="1108900" y="4181219"/>
              <a:ext cx="940635" cy="940635"/>
            </a:xfrm>
            <a:prstGeom prst="ellipse">
              <a:avLst/>
            </a:prstGeom>
            <a:solidFill>
              <a:srgbClr val="96BF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dirty="0">
                <a:solidFill>
                  <a:schemeClr val="bg1"/>
                </a:solidFill>
                <a:latin typeface="Montserrat SemiBold" panose="00000700000000000000" pitchFamily="2" charset="0"/>
              </a:endParaRPr>
            </a:p>
          </p:txBody>
        </p:sp>
      </p:grpSp>
    </p:spTree>
    <p:extLst>
      <p:ext uri="{BB962C8B-B14F-4D97-AF65-F5344CB8AC3E}">
        <p14:creationId xmlns:p14="http://schemas.microsoft.com/office/powerpoint/2010/main" val="344960679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5B95-DB83-CF46-7A94-5548C310142F}"/>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4878FFBF-50E6-B2C0-5F5A-FD3C759886C3}"/>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14" name="Metin kutusu 13">
            <a:extLst>
              <a:ext uri="{FF2B5EF4-FFF2-40B4-BE49-F238E27FC236}">
                <a16:creationId xmlns:a16="http://schemas.microsoft.com/office/drawing/2014/main" id="{A23683C0-7F43-E7BD-BE64-621155C1F703}"/>
              </a:ext>
            </a:extLst>
          </p:cNvPr>
          <p:cNvSpPr txBox="1"/>
          <p:nvPr/>
        </p:nvSpPr>
        <p:spPr>
          <a:xfrm>
            <a:off x="4690619" y="479311"/>
            <a:ext cx="2810762" cy="400110"/>
          </a:xfrm>
          <a:prstGeom prst="rect">
            <a:avLst/>
          </a:prstGeom>
          <a:noFill/>
        </p:spPr>
        <p:txBody>
          <a:bodyPr wrap="square">
            <a:spAutoFit/>
          </a:bodyPr>
          <a:lstStyle/>
          <a:p>
            <a:pPr indent="361950"/>
            <a:r>
              <a:rPr lang="tr-TR" sz="2000" b="1" dirty="0" smtClean="0">
                <a:solidFill>
                  <a:schemeClr val="bg1"/>
                </a:solidFill>
              </a:rPr>
              <a:t>Mezuniyet Koşulları</a:t>
            </a:r>
            <a:endParaRPr lang="tr-TR" sz="2000" b="1" dirty="0">
              <a:solidFill>
                <a:schemeClr val="bg1"/>
              </a:solidFill>
            </a:endParaRPr>
          </a:p>
        </p:txBody>
      </p:sp>
      <p:sp>
        <p:nvSpPr>
          <p:cNvPr id="70" name="Metin kutusu 69">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6" name="Group 17">
            <a:extLst>
              <a:ext uri="{FF2B5EF4-FFF2-40B4-BE49-F238E27FC236}">
                <a16:creationId xmlns:a16="http://schemas.microsoft.com/office/drawing/2014/main" id="{D72A7246-19FC-4073-F0AE-E0CBAF973523}"/>
              </a:ext>
            </a:extLst>
          </p:cNvPr>
          <p:cNvGrpSpPr/>
          <p:nvPr/>
        </p:nvGrpSpPr>
        <p:grpSpPr>
          <a:xfrm>
            <a:off x="219693" y="1626630"/>
            <a:ext cx="858746" cy="858744"/>
            <a:chOff x="912987" y="3985306"/>
            <a:chExt cx="1332461" cy="1332461"/>
          </a:xfrm>
        </p:grpSpPr>
        <p:sp>
          <p:nvSpPr>
            <p:cNvPr id="7" name="Oval 6">
              <a:extLst>
                <a:ext uri="{FF2B5EF4-FFF2-40B4-BE49-F238E27FC236}">
                  <a16:creationId xmlns:a16="http://schemas.microsoft.com/office/drawing/2014/main" id="{8D8FC876-A4A1-FDFB-B155-60ECDE231E36}"/>
                </a:ext>
              </a:extLst>
            </p:cNvPr>
            <p:cNvSpPr/>
            <p:nvPr/>
          </p:nvSpPr>
          <p:spPr>
            <a:xfrm>
              <a:off x="912987" y="3985306"/>
              <a:ext cx="1332461" cy="1332461"/>
            </a:xfrm>
            <a:prstGeom prst="ellipse">
              <a:avLst/>
            </a:prstGeom>
            <a:solidFill>
              <a:schemeClr val="accent3">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8" name="Oval 7">
              <a:extLst>
                <a:ext uri="{FF2B5EF4-FFF2-40B4-BE49-F238E27FC236}">
                  <a16:creationId xmlns:a16="http://schemas.microsoft.com/office/drawing/2014/main" id="{84D4F42A-E700-4737-BC08-80F39691B67A}"/>
                </a:ext>
              </a:extLst>
            </p:cNvPr>
            <p:cNvSpPr/>
            <p:nvPr/>
          </p:nvSpPr>
          <p:spPr>
            <a:xfrm>
              <a:off x="1008481" y="4080800"/>
              <a:ext cx="1141474" cy="1141474"/>
            </a:xfrm>
            <a:prstGeom prst="ellipse">
              <a:avLst/>
            </a:prstGeom>
            <a:solidFill>
              <a:schemeClr val="accent1">
                <a:lumMod val="5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9" name="Oval 8">
              <a:extLst>
                <a:ext uri="{FF2B5EF4-FFF2-40B4-BE49-F238E27FC236}">
                  <a16:creationId xmlns:a16="http://schemas.microsoft.com/office/drawing/2014/main" id="{18D7BF8E-1DD0-EEFA-1006-897D0CCD2A81}"/>
                </a:ext>
              </a:extLst>
            </p:cNvPr>
            <p:cNvSpPr/>
            <p:nvPr/>
          </p:nvSpPr>
          <p:spPr>
            <a:xfrm>
              <a:off x="1108900" y="4181219"/>
              <a:ext cx="940635" cy="940635"/>
            </a:xfrm>
            <a:prstGeom prst="ellipse">
              <a:avLst/>
            </a:prstGeom>
            <a:solidFill>
              <a:srgbClr val="96BF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dirty="0">
                <a:solidFill>
                  <a:schemeClr val="bg1"/>
                </a:solidFill>
                <a:latin typeface="Montserrat SemiBold" panose="00000700000000000000" pitchFamily="2" charset="0"/>
              </a:endParaRPr>
            </a:p>
          </p:txBody>
        </p:sp>
      </p:grpSp>
      <p:sp>
        <p:nvSpPr>
          <p:cNvPr id="2" name="Dikdörtgen 1"/>
          <p:cNvSpPr/>
          <p:nvPr/>
        </p:nvSpPr>
        <p:spPr>
          <a:xfrm>
            <a:off x="1174232" y="1317338"/>
            <a:ext cx="10620362" cy="1477328"/>
          </a:xfrm>
          <a:prstGeom prst="rect">
            <a:avLst/>
          </a:prstGeom>
        </p:spPr>
        <p:txBody>
          <a:bodyPr wrap="square">
            <a:spAutoFit/>
          </a:bodyPr>
          <a:lstStyle/>
          <a:p>
            <a:pPr>
              <a:lnSpc>
                <a:spcPct val="100000"/>
              </a:lnSpc>
            </a:pPr>
            <a:r>
              <a:rPr lang="tr-TR" b="1" dirty="0"/>
              <a:t>Peyzaj Mimarlığı Bölümü</a:t>
            </a:r>
          </a:p>
          <a:p>
            <a:pPr>
              <a:lnSpc>
                <a:spcPct val="100000"/>
              </a:lnSpc>
            </a:pPr>
            <a:endParaRPr lang="tr-TR" b="1" dirty="0"/>
          </a:p>
          <a:p>
            <a:pPr algn="just"/>
            <a:r>
              <a:rPr lang="tr-TR" dirty="0"/>
              <a:t>Peyzaj Mimarı unvanını alabilmek için 240 AKTS kredilik ders alınması ve bunlardan başarılı olunması, tüm derslerden 4,00 üzerinden en az 2,00 Genel Not Ortalamasına sahip olmaları ve 60 iş günü meslek stajı yapılması gerekmektedir.</a:t>
            </a:r>
          </a:p>
        </p:txBody>
      </p:sp>
    </p:spTree>
    <p:extLst>
      <p:ext uri="{BB962C8B-B14F-4D97-AF65-F5344CB8AC3E}">
        <p14:creationId xmlns:p14="http://schemas.microsoft.com/office/powerpoint/2010/main" val="368106196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5B95-DB83-CF46-7A94-5548C310142F}"/>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4878FFBF-50E6-B2C0-5F5A-FD3C759886C3}"/>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66" name="Metin kutusu 65">
            <a:extLst>
              <a:ext uri="{FF2B5EF4-FFF2-40B4-BE49-F238E27FC236}">
                <a16:creationId xmlns:a16="http://schemas.microsoft.com/office/drawing/2014/main" id="{CDCEAC46-107F-D5AE-413C-17FDE3347F11}"/>
              </a:ext>
            </a:extLst>
          </p:cNvPr>
          <p:cNvSpPr txBox="1"/>
          <p:nvPr/>
        </p:nvSpPr>
        <p:spPr>
          <a:xfrm>
            <a:off x="1241946" y="1269242"/>
            <a:ext cx="10558818" cy="3139321"/>
          </a:xfrm>
          <a:prstGeom prst="rect">
            <a:avLst/>
          </a:prstGeom>
          <a:noFill/>
        </p:spPr>
        <p:txBody>
          <a:bodyPr wrap="square">
            <a:spAutoFit/>
          </a:bodyPr>
          <a:lstStyle/>
          <a:p>
            <a:pPr>
              <a:lnSpc>
                <a:spcPct val="100000"/>
              </a:lnSpc>
            </a:pPr>
            <a:r>
              <a:rPr lang="tr-TR" b="1" dirty="0" smtClean="0"/>
              <a:t>Peyzaj Mimarlığı Bölümü</a:t>
            </a:r>
          </a:p>
          <a:p>
            <a:pPr algn="just">
              <a:lnSpc>
                <a:spcPct val="100000"/>
              </a:lnSpc>
            </a:pPr>
            <a:endParaRPr lang="tr-TR" b="1" dirty="0"/>
          </a:p>
          <a:p>
            <a:pPr algn="just">
              <a:lnSpc>
                <a:spcPct val="100000"/>
              </a:lnSpc>
            </a:pPr>
            <a:r>
              <a:rPr lang="tr-TR" dirty="0"/>
              <a:t>Mezunlar, Üniversiteler (fakülteler, meslek yüksek okulları ve rektörlüklere bağlı çevre birimleri), Belediyeler (park ve bahçeler müdürlükleri, imar ve </a:t>
            </a:r>
            <a:r>
              <a:rPr lang="tr-TR" dirty="0" smtClean="0"/>
              <a:t>çevre düzenleme </a:t>
            </a:r>
            <a:r>
              <a:rPr lang="tr-TR" dirty="0"/>
              <a:t>birimleri), Çeşitli Bakanlıklara Bağlı planlama müdürlükleri, mezarlıklar müdürlükleri, Kuruluşlar Karayolları, İller Bankası, DSİ, </a:t>
            </a:r>
            <a:r>
              <a:rPr lang="tr-TR" dirty="0" smtClean="0"/>
              <a:t>Çevre, Şehircilik ve İklim Değişikliği Müdürlüğü</a:t>
            </a:r>
            <a:r>
              <a:rPr lang="tr-TR" dirty="0"/>
              <a:t>, Milli Parklar, Tarımsal Araştırma Enstitüleri, Tarım İl Müdürlükleri, Orman Genel Müdürlüğü, Turizm Planlaması Genel Müdürlüğü, Kültür ve Tabiat Varlıklarını Koruma Kurumu, Emlak Bankası, Toplu Konut Genel </a:t>
            </a:r>
            <a:r>
              <a:rPr lang="tr-TR" dirty="0" smtClean="0"/>
              <a:t>Müdürlüğü, </a:t>
            </a:r>
            <a:r>
              <a:rPr lang="tr-TR" dirty="0"/>
              <a:t>Peyzaj Mimarlığı, Mimarlık, Şehir Planlama ve İnşaat Büroları vb., Yapısal ve Bitkisel Belediye Hizmetleri Üstlenen Özel Şirketler ile Şirketleri Turizm -Yapı Kooperatifleri Materyal Üretme ve Pazarlama Kuruluşları Rekreasyon Tesislerinde çalışabilirler. Ayrıca akademik kariyer yapmak isteyenler için üniversitelerin ilgili bölümlerinde Yüksek Lisans ya da Doktora olanaklarından yararlanılabilmektedir.</a:t>
            </a:r>
          </a:p>
        </p:txBody>
      </p:sp>
      <p:sp>
        <p:nvSpPr>
          <p:cNvPr id="70" name="Metin kutusu 69">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6" name="Group 17">
            <a:extLst>
              <a:ext uri="{FF2B5EF4-FFF2-40B4-BE49-F238E27FC236}">
                <a16:creationId xmlns:a16="http://schemas.microsoft.com/office/drawing/2014/main" id="{D72A7246-19FC-4073-F0AE-E0CBAF973523}"/>
              </a:ext>
            </a:extLst>
          </p:cNvPr>
          <p:cNvGrpSpPr/>
          <p:nvPr/>
        </p:nvGrpSpPr>
        <p:grpSpPr>
          <a:xfrm>
            <a:off x="192398" y="1446832"/>
            <a:ext cx="858746" cy="858744"/>
            <a:chOff x="912987" y="3985306"/>
            <a:chExt cx="1332461" cy="1332461"/>
          </a:xfrm>
        </p:grpSpPr>
        <p:sp>
          <p:nvSpPr>
            <p:cNvPr id="7" name="Oval 6">
              <a:extLst>
                <a:ext uri="{FF2B5EF4-FFF2-40B4-BE49-F238E27FC236}">
                  <a16:creationId xmlns:a16="http://schemas.microsoft.com/office/drawing/2014/main" id="{8D8FC876-A4A1-FDFB-B155-60ECDE231E36}"/>
                </a:ext>
              </a:extLst>
            </p:cNvPr>
            <p:cNvSpPr/>
            <p:nvPr/>
          </p:nvSpPr>
          <p:spPr>
            <a:xfrm>
              <a:off x="912987" y="3985306"/>
              <a:ext cx="1332461" cy="1332461"/>
            </a:xfrm>
            <a:prstGeom prst="ellipse">
              <a:avLst/>
            </a:prstGeom>
            <a:solidFill>
              <a:schemeClr val="accent3">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8" name="Oval 7">
              <a:extLst>
                <a:ext uri="{FF2B5EF4-FFF2-40B4-BE49-F238E27FC236}">
                  <a16:creationId xmlns:a16="http://schemas.microsoft.com/office/drawing/2014/main" id="{84D4F42A-E700-4737-BC08-80F39691B67A}"/>
                </a:ext>
              </a:extLst>
            </p:cNvPr>
            <p:cNvSpPr/>
            <p:nvPr/>
          </p:nvSpPr>
          <p:spPr>
            <a:xfrm>
              <a:off x="1008481" y="4080800"/>
              <a:ext cx="1141474" cy="1141474"/>
            </a:xfrm>
            <a:prstGeom prst="ellipse">
              <a:avLst/>
            </a:prstGeom>
            <a:solidFill>
              <a:schemeClr val="accent1">
                <a:lumMod val="5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9" name="Oval 8">
              <a:extLst>
                <a:ext uri="{FF2B5EF4-FFF2-40B4-BE49-F238E27FC236}">
                  <a16:creationId xmlns:a16="http://schemas.microsoft.com/office/drawing/2014/main" id="{18D7BF8E-1DD0-EEFA-1006-897D0CCD2A81}"/>
                </a:ext>
              </a:extLst>
            </p:cNvPr>
            <p:cNvSpPr/>
            <p:nvPr/>
          </p:nvSpPr>
          <p:spPr>
            <a:xfrm>
              <a:off x="1108900" y="4181219"/>
              <a:ext cx="940635" cy="940635"/>
            </a:xfrm>
            <a:prstGeom prst="ellipse">
              <a:avLst/>
            </a:prstGeom>
            <a:solidFill>
              <a:srgbClr val="96BF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dirty="0">
                <a:solidFill>
                  <a:schemeClr val="bg1"/>
                </a:solidFill>
                <a:latin typeface="Montserrat SemiBold" panose="00000700000000000000" pitchFamily="2" charset="0"/>
              </a:endParaRPr>
            </a:p>
          </p:txBody>
        </p:sp>
      </p:grpSp>
      <p:sp>
        <p:nvSpPr>
          <p:cNvPr id="10" name="Metin kutusu 9">
            <a:extLst>
              <a:ext uri="{FF2B5EF4-FFF2-40B4-BE49-F238E27FC236}">
                <a16:creationId xmlns:a16="http://schemas.microsoft.com/office/drawing/2014/main" id="{A23683C0-7F43-E7BD-BE64-621155C1F703}"/>
              </a:ext>
            </a:extLst>
          </p:cNvPr>
          <p:cNvSpPr txBox="1"/>
          <p:nvPr/>
        </p:nvSpPr>
        <p:spPr>
          <a:xfrm>
            <a:off x="4690619" y="479311"/>
            <a:ext cx="2810762" cy="400110"/>
          </a:xfrm>
          <a:prstGeom prst="rect">
            <a:avLst/>
          </a:prstGeom>
          <a:noFill/>
        </p:spPr>
        <p:txBody>
          <a:bodyPr wrap="square">
            <a:spAutoFit/>
          </a:bodyPr>
          <a:lstStyle/>
          <a:p>
            <a:pPr indent="361950"/>
            <a:r>
              <a:rPr lang="tr-TR" sz="2000" b="1" dirty="0" smtClean="0">
                <a:solidFill>
                  <a:schemeClr val="bg1"/>
                </a:solidFill>
              </a:rPr>
              <a:t>İstihdam Olanakları</a:t>
            </a:r>
            <a:endParaRPr lang="tr-TR" sz="2000" b="1" dirty="0">
              <a:solidFill>
                <a:schemeClr val="bg1"/>
              </a:solidFill>
            </a:endParaRPr>
          </a:p>
        </p:txBody>
      </p:sp>
    </p:spTree>
    <p:extLst>
      <p:ext uri="{BB962C8B-B14F-4D97-AF65-F5344CB8AC3E}">
        <p14:creationId xmlns:p14="http://schemas.microsoft.com/office/powerpoint/2010/main" val="29952788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theme/theme1.xml><?xml version="1.0" encoding="utf-8"?>
<a:theme xmlns:a="http://schemas.openxmlformats.org/drawingml/2006/main" name="Office Theme">
  <a:themeElements>
    <a:clrScheme name="Education">
      <a:dk1>
        <a:sysClr val="windowText" lastClr="000000"/>
      </a:dk1>
      <a:lt1>
        <a:sysClr val="window" lastClr="FFFFFF"/>
      </a:lt1>
      <a:dk2>
        <a:srgbClr val="000000"/>
      </a:dk2>
      <a:lt2>
        <a:srgbClr val="FFFFFF"/>
      </a:lt2>
      <a:accent1>
        <a:srgbClr val="C3DCC3"/>
      </a:accent1>
      <a:accent2>
        <a:srgbClr val="90C097"/>
      </a:accent2>
      <a:accent3>
        <a:srgbClr val="6CA08B"/>
      </a:accent3>
      <a:accent4>
        <a:srgbClr val="53817E"/>
      </a:accent4>
      <a:accent5>
        <a:srgbClr val="487068"/>
      </a:accent5>
      <a:accent6>
        <a:srgbClr val="294958"/>
      </a:accent6>
      <a:hlink>
        <a:srgbClr val="000000"/>
      </a:hlink>
      <a:folHlink>
        <a:srgbClr val="3F3F3F"/>
      </a:folHlink>
    </a:clrScheme>
    <a:fontScheme name="Custom 1">
      <a:majorFont>
        <a:latin typeface="Raleway Semi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8937</TotalTime>
  <Words>1199</Words>
  <Application>Microsoft Office PowerPoint</Application>
  <PresentationFormat>Geniş ekran</PresentationFormat>
  <Paragraphs>164</Paragraphs>
  <Slides>26</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26</vt:i4>
      </vt:variant>
    </vt:vector>
  </HeadingPairs>
  <TitlesOfParts>
    <vt:vector size="37" baseType="lpstr">
      <vt:lpstr>Abadi</vt:lpstr>
      <vt:lpstr>Adobe Fan Heiti Std B</vt:lpstr>
      <vt:lpstr>Arial</vt:lpstr>
      <vt:lpstr>Calibri</vt:lpstr>
      <vt:lpstr>Montserrat Light</vt:lpstr>
      <vt:lpstr>Montserrat SemiBold</vt:lpstr>
      <vt:lpstr>Open Sans</vt:lpstr>
      <vt:lpstr>Raleway SemiBold</vt:lpstr>
      <vt:lpstr>Tahoma</vt:lpstr>
      <vt:lpstr>Times New Roman</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ICONIC</dc:title>
  <dc:creator>Musedsmh</dc:creator>
  <cp:lastModifiedBy>Asus</cp:lastModifiedBy>
  <cp:revision>1101</cp:revision>
  <dcterms:created xsi:type="dcterms:W3CDTF">2017-01-10T11:09:36Z</dcterms:created>
  <dcterms:modified xsi:type="dcterms:W3CDTF">2025-08-05T13:10:27Z</dcterms:modified>
</cp:coreProperties>
</file>