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13.jpg" ContentType="image/png"/>
  <Override PartName="/ppt/media/image69.jpg" ContentType="image/jpg"/>
  <Override PartName="/ppt/media/image70.jpg" ContentType="image/jpg"/>
  <Override PartName="/ppt/media/image71.jpg" ContentType="image/jpg"/>
  <Override PartName="/ppt/media/image72.jpg" ContentType="image/jpg"/>
  <Override PartName="/ppt/media/image73.jpg" ContentType="image/jpg"/>
  <Override PartName="/ppt/media/image74.jpg" ContentType="image/jpg"/>
  <Override PartName="/ppt/media/image75.jpg" ContentType="image/jpg"/>
  <Override PartName="/ppt/media/image76.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handoutMasterIdLst>
    <p:handoutMasterId r:id="rId70"/>
  </p:handoutMasterIdLst>
  <p:sldIdLst>
    <p:sldId id="935" r:id="rId2"/>
    <p:sldId id="936" r:id="rId3"/>
    <p:sldId id="1038" r:id="rId4"/>
    <p:sldId id="1025" r:id="rId5"/>
    <p:sldId id="961" r:id="rId6"/>
    <p:sldId id="1039" r:id="rId7"/>
    <p:sldId id="1040" r:id="rId8"/>
    <p:sldId id="1041" r:id="rId9"/>
    <p:sldId id="1037" r:id="rId10"/>
    <p:sldId id="1010" r:id="rId11"/>
    <p:sldId id="1011" r:id="rId12"/>
    <p:sldId id="1013" r:id="rId13"/>
    <p:sldId id="1045" r:id="rId14"/>
    <p:sldId id="1046" r:id="rId15"/>
    <p:sldId id="1047" r:id="rId16"/>
    <p:sldId id="1042" r:id="rId17"/>
    <p:sldId id="1043" r:id="rId18"/>
    <p:sldId id="1048" r:id="rId19"/>
    <p:sldId id="949" r:id="rId20"/>
    <p:sldId id="1022" r:id="rId21"/>
    <p:sldId id="1026" r:id="rId22"/>
    <p:sldId id="1069" r:id="rId23"/>
    <p:sldId id="1057" r:id="rId24"/>
    <p:sldId id="1058" r:id="rId25"/>
    <p:sldId id="1067" r:id="rId26"/>
    <p:sldId id="1068" r:id="rId27"/>
    <p:sldId id="1066" r:id="rId28"/>
    <p:sldId id="1023" r:id="rId29"/>
    <p:sldId id="1024" r:id="rId30"/>
    <p:sldId id="1028" r:id="rId31"/>
    <p:sldId id="1044" r:id="rId32"/>
    <p:sldId id="1050" r:id="rId33"/>
    <p:sldId id="1070" r:id="rId34"/>
    <p:sldId id="1071" r:id="rId35"/>
    <p:sldId id="1073" r:id="rId36"/>
    <p:sldId id="1072" r:id="rId37"/>
    <p:sldId id="1074" r:id="rId38"/>
    <p:sldId id="1029" r:id="rId39"/>
    <p:sldId id="1030" r:id="rId40"/>
    <p:sldId id="1031" r:id="rId41"/>
    <p:sldId id="1032" r:id="rId42"/>
    <p:sldId id="1033" r:id="rId43"/>
    <p:sldId id="1034" r:id="rId44"/>
    <p:sldId id="1035" r:id="rId45"/>
    <p:sldId id="1059" r:id="rId46"/>
    <p:sldId id="1060" r:id="rId47"/>
    <p:sldId id="1062" r:id="rId48"/>
    <p:sldId id="1063" r:id="rId49"/>
    <p:sldId id="1064" r:id="rId50"/>
    <p:sldId id="1065" r:id="rId51"/>
    <p:sldId id="1027" r:id="rId52"/>
    <p:sldId id="1049" r:id="rId53"/>
    <p:sldId id="1051" r:id="rId54"/>
    <p:sldId id="1052" r:id="rId55"/>
    <p:sldId id="1053" r:id="rId56"/>
    <p:sldId id="1054" r:id="rId57"/>
    <p:sldId id="1055" r:id="rId58"/>
    <p:sldId id="1061" r:id="rId59"/>
    <p:sldId id="1036" r:id="rId60"/>
    <p:sldId id="951" r:id="rId61"/>
    <p:sldId id="952" r:id="rId62"/>
    <p:sldId id="953" r:id="rId63"/>
    <p:sldId id="954" r:id="rId64"/>
    <p:sldId id="955" r:id="rId65"/>
    <p:sldId id="1017" r:id="rId66"/>
    <p:sldId id="1019" r:id="rId67"/>
    <p:sldId id="997"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B2D06E"/>
    <a:srgbClr val="92D050"/>
    <a:srgbClr val="C7DD97"/>
    <a:srgbClr val="81B681"/>
    <a:srgbClr val="C3DCC3"/>
    <a:srgbClr val="A6CDAC"/>
    <a:srgbClr val="90C097"/>
    <a:srgbClr val="759A98"/>
    <a:srgbClr val="5381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Orta Stil 1 - Vurgu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9CF1AB2-1976-4502-BF36-3FF5EA218861}" styleName="Orta Stil 4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162" autoAdjust="0"/>
    <p:restoredTop sz="96247" autoAdjust="0"/>
  </p:normalViewPr>
  <p:slideViewPr>
    <p:cSldViewPr snapToGrid="0" showGuides="1">
      <p:cViewPr varScale="1">
        <p:scale>
          <a:sx n="70" d="100"/>
          <a:sy n="70" d="100"/>
        </p:scale>
        <p:origin x="936" y="60"/>
      </p:cViewPr>
      <p:guideLst>
        <p:guide orient="horz" pos="2160"/>
        <p:guide pos="3840"/>
      </p:guideLst>
    </p:cSldViewPr>
  </p:slideViewPr>
  <p:notesTextViewPr>
    <p:cViewPr>
      <p:scale>
        <a:sx n="300" d="100"/>
        <a:sy n="300" d="100"/>
      </p:scale>
      <p:origin x="0" y="0"/>
    </p:cViewPr>
  </p:notesTextViewPr>
  <p:sorterViewPr>
    <p:cViewPr varScale="1">
      <p:scale>
        <a:sx n="1" d="1"/>
        <a:sy n="1" d="1"/>
      </p:scale>
      <p:origin x="0" y="-2707"/>
    </p:cViewPr>
  </p:sorterViewPr>
  <p:notesViewPr>
    <p:cSldViewPr snapToGrid="0" showGuides="1">
      <p:cViewPr varScale="1">
        <p:scale>
          <a:sx n="95" d="100"/>
          <a:sy n="95" d="100"/>
        </p:scale>
        <p:origin x="4042"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6D8E802-5C67-4240-8B1E-A5606DA6DEE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a:extLst>
              <a:ext uri="{FF2B5EF4-FFF2-40B4-BE49-F238E27FC236}">
                <a16:creationId xmlns:a16="http://schemas.microsoft.com/office/drawing/2014/main" id="{576BBCA9-E970-468C-BB1E-A8677811631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76FAE03-5BF8-4AF9-BAB3-2269F07176B9}" type="datetimeFigureOut">
              <a:rPr lang="en-ID" smtClean="0"/>
              <a:t>23/09/2025</a:t>
            </a:fld>
            <a:endParaRPr lang="en-ID"/>
          </a:p>
        </p:txBody>
      </p:sp>
      <p:sp>
        <p:nvSpPr>
          <p:cNvPr id="4" name="Footer Placeholder 3">
            <a:extLst>
              <a:ext uri="{FF2B5EF4-FFF2-40B4-BE49-F238E27FC236}">
                <a16:creationId xmlns:a16="http://schemas.microsoft.com/office/drawing/2014/main" id="{D643E240-23E1-4541-B3A0-3749A8F1B65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5" name="Slide Number Placeholder 4">
            <a:extLst>
              <a:ext uri="{FF2B5EF4-FFF2-40B4-BE49-F238E27FC236}">
                <a16:creationId xmlns:a16="http://schemas.microsoft.com/office/drawing/2014/main" id="{A1C67777-E8E5-46CD-A307-CE4EB852972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191114-8A14-4899-885F-A0C594CC7283}" type="slidenum">
              <a:rPr lang="en-ID" smtClean="0"/>
              <a:t>‹#›</a:t>
            </a:fld>
            <a:endParaRPr lang="en-ID"/>
          </a:p>
        </p:txBody>
      </p:sp>
    </p:spTree>
    <p:extLst>
      <p:ext uri="{BB962C8B-B14F-4D97-AF65-F5344CB8AC3E}">
        <p14:creationId xmlns:p14="http://schemas.microsoft.com/office/powerpoint/2010/main" val="40600963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Open Sans" panose="020B0606030504020204" pitchFamily="34" charset="0"/>
              </a:defRPr>
            </a:lvl1pPr>
          </a:lstStyle>
          <a:p>
            <a:endParaRPr lang="en-ID"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Open Sans" panose="020B0606030504020204" pitchFamily="34" charset="0"/>
              </a:defRPr>
            </a:lvl1pPr>
          </a:lstStyle>
          <a:p>
            <a:fld id="{644B0B42-073E-4123-BD99-08A4BBDFA8F8}" type="datetimeFigureOut">
              <a:rPr lang="en-ID" smtClean="0"/>
              <a:pPr/>
              <a:t>23/09/2025</a:t>
            </a:fld>
            <a:endParaRPr lang="en-ID"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D"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Open Sans" panose="020B0606030504020204" pitchFamily="34" charset="0"/>
              </a:defRPr>
            </a:lvl1pPr>
          </a:lstStyle>
          <a:p>
            <a:endParaRPr lang="en-ID"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Open Sans" panose="020B0606030504020204" pitchFamily="34" charset="0"/>
              </a:defRPr>
            </a:lvl1pPr>
          </a:lstStyle>
          <a:p>
            <a:fld id="{0FDE1082-EAEB-4522-8363-5223E0D6991D}" type="slidenum">
              <a:rPr lang="en-ID" smtClean="0"/>
              <a:pPr/>
              <a:t>‹#›</a:t>
            </a:fld>
            <a:endParaRPr lang="en-ID" dirty="0"/>
          </a:p>
        </p:txBody>
      </p:sp>
    </p:spTree>
    <p:extLst>
      <p:ext uri="{BB962C8B-B14F-4D97-AF65-F5344CB8AC3E}">
        <p14:creationId xmlns:p14="http://schemas.microsoft.com/office/powerpoint/2010/main" val="207138790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Open Sans" panose="020B0606030504020204" pitchFamily="34" charset="0"/>
        <a:ea typeface="+mn-ea"/>
        <a:cs typeface="+mn-cs"/>
      </a:defRPr>
    </a:lvl1pPr>
    <a:lvl2pPr marL="457200" algn="l" defTabSz="914400" rtl="0" eaLnBrk="1" latinLnBrk="0" hangingPunct="1">
      <a:defRPr sz="1200" kern="1200">
        <a:solidFill>
          <a:schemeClr val="tx1"/>
        </a:solidFill>
        <a:latin typeface="Open Sans" panose="020B0606030504020204" pitchFamily="34" charset="0"/>
        <a:ea typeface="+mn-ea"/>
        <a:cs typeface="+mn-cs"/>
      </a:defRPr>
    </a:lvl2pPr>
    <a:lvl3pPr marL="914400" algn="l" defTabSz="914400" rtl="0" eaLnBrk="1" latinLnBrk="0" hangingPunct="1">
      <a:defRPr sz="1200" kern="1200">
        <a:solidFill>
          <a:schemeClr val="tx1"/>
        </a:solidFill>
        <a:latin typeface="Open Sans" panose="020B0606030504020204" pitchFamily="34" charset="0"/>
        <a:ea typeface="+mn-ea"/>
        <a:cs typeface="+mn-cs"/>
      </a:defRPr>
    </a:lvl3pPr>
    <a:lvl4pPr marL="1371600" algn="l" defTabSz="914400" rtl="0" eaLnBrk="1" latinLnBrk="0" hangingPunct="1">
      <a:defRPr sz="1200" kern="1200">
        <a:solidFill>
          <a:schemeClr val="tx1"/>
        </a:solidFill>
        <a:latin typeface="Open Sans" panose="020B0606030504020204" pitchFamily="34" charset="0"/>
        <a:ea typeface="+mn-ea"/>
        <a:cs typeface="+mn-cs"/>
      </a:defRPr>
    </a:lvl4pPr>
    <a:lvl5pPr marL="1828800" algn="l" defTabSz="914400" rtl="0" eaLnBrk="1" latinLnBrk="0" hangingPunct="1">
      <a:defRPr sz="120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885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C5893B3-EC73-4795-A2F0-F3D05418407A}"/>
              </a:ext>
            </a:extLst>
          </p:cNvPr>
          <p:cNvSpPr>
            <a:spLocks noGrp="1"/>
          </p:cNvSpPr>
          <p:nvPr>
            <p:ph type="pic" sz="quarter" idx="10"/>
          </p:nvPr>
        </p:nvSpPr>
        <p:spPr>
          <a:xfrm>
            <a:off x="0" y="0"/>
            <a:ext cx="12192000" cy="3186113"/>
          </a:xfrm>
          <a:prstGeom prst="rect">
            <a:avLst/>
          </a:prstGeom>
        </p:spPr>
        <p:txBody>
          <a:bodyPr vert="horz" anchor="ctr"/>
          <a:lstStyle>
            <a:lvl1pPr algn="ctr">
              <a:defRPr sz="1200">
                <a:solidFill>
                  <a:schemeClr val="bg1">
                    <a:lumMod val="75000"/>
                  </a:schemeClr>
                </a:solidFill>
              </a:defRPr>
            </a:lvl1pPr>
          </a:lstStyle>
          <a:p>
            <a:endParaRPr lang="en-US" dirty="0"/>
          </a:p>
        </p:txBody>
      </p:sp>
      <p:sp>
        <p:nvSpPr>
          <p:cNvPr id="5" name="Picture Placeholder 4">
            <a:extLst>
              <a:ext uri="{FF2B5EF4-FFF2-40B4-BE49-F238E27FC236}">
                <a16:creationId xmlns:a16="http://schemas.microsoft.com/office/drawing/2014/main" id="{E8BBA733-9582-49FC-95AF-8F5BEC62C725}"/>
              </a:ext>
            </a:extLst>
          </p:cNvPr>
          <p:cNvSpPr>
            <a:spLocks noGrp="1"/>
          </p:cNvSpPr>
          <p:nvPr>
            <p:ph type="pic" sz="quarter" idx="11"/>
          </p:nvPr>
        </p:nvSpPr>
        <p:spPr>
          <a:xfrm>
            <a:off x="5276399" y="2509840"/>
            <a:ext cx="1352548" cy="1352546"/>
          </a:xfrm>
          <a:prstGeom prst="diamond">
            <a:avLst/>
          </a:prstGeom>
          <a:solidFill>
            <a:schemeClr val="bg1"/>
          </a:solidFill>
          <a:ln w="63500">
            <a:solidFill>
              <a:schemeClr val="bg2"/>
            </a:solidFill>
          </a:ln>
          <a:effectLst>
            <a:outerShdw blurRad="368300" dist="152400" dir="5400000" sx="97000" sy="97000" algn="ctr" rotWithShape="0">
              <a:prstClr val="black">
                <a:alpha val="35000"/>
              </a:prstClr>
            </a:outerShdw>
          </a:effectLst>
        </p:spPr>
        <p:txBody>
          <a:bodyPr/>
          <a:lstStyle>
            <a:lvl1pPr>
              <a:defRPr sz="1000"/>
            </a:lvl1pPr>
          </a:lstStyle>
          <a:p>
            <a:endParaRPr lang="en-US" dirty="0"/>
          </a:p>
        </p:txBody>
      </p:sp>
      <p:sp>
        <p:nvSpPr>
          <p:cNvPr id="9" name="Text Placeholder 2">
            <a:extLst>
              <a:ext uri="{FF2B5EF4-FFF2-40B4-BE49-F238E27FC236}">
                <a16:creationId xmlns:a16="http://schemas.microsoft.com/office/drawing/2014/main" id="{E9413012-ED55-4102-8C37-5F69795F6799}"/>
              </a:ext>
            </a:extLst>
          </p:cNvPr>
          <p:cNvSpPr>
            <a:spLocks noGrp="1"/>
          </p:cNvSpPr>
          <p:nvPr>
            <p:ph type="body" sz="quarter" idx="17"/>
          </p:nvPr>
        </p:nvSpPr>
        <p:spPr>
          <a:xfrm>
            <a:off x="3091543" y="829808"/>
            <a:ext cx="6008914" cy="1332742"/>
          </a:xfrm>
          <a:prstGeom prst="rect">
            <a:avLst/>
          </a:prstGeom>
        </p:spPr>
        <p:txBody>
          <a:bodyPr anchor="ctr"/>
          <a:lstStyle>
            <a:lvl1pPr marL="0" indent="0" algn="ctr">
              <a:buNone/>
              <a:defRPr sz="3800" spc="600">
                <a:solidFill>
                  <a:schemeClr val="bg2"/>
                </a:solidFill>
                <a:latin typeface="+mj-lt"/>
              </a:defRPr>
            </a:lvl1pPr>
          </a:lstStyle>
          <a:p>
            <a:pPr lvl="0"/>
            <a:endParaRPr lang="en-US" dirty="0"/>
          </a:p>
        </p:txBody>
      </p:sp>
    </p:spTree>
    <p:extLst>
      <p:ext uri="{BB962C8B-B14F-4D97-AF65-F5344CB8AC3E}">
        <p14:creationId xmlns:p14="http://schemas.microsoft.com/office/powerpoint/2010/main" val="2836623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8CCE159-54E5-404E-9C62-1D3D8E046448}"/>
              </a:ext>
            </a:extLst>
          </p:cNvPr>
          <p:cNvSpPr>
            <a:spLocks noGrp="1"/>
          </p:cNvSpPr>
          <p:nvPr>
            <p:ph type="pic" sz="quarter" idx="10"/>
          </p:nvPr>
        </p:nvSpPr>
        <p:spPr>
          <a:xfrm>
            <a:off x="0" y="-19050"/>
            <a:ext cx="6430297" cy="687705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2971800 w 6096000"/>
              <a:gd name="connsiteY1" fmla="*/ 3810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2971800 w 6096000"/>
              <a:gd name="connsiteY1" fmla="*/ 38100 h 6858000"/>
              <a:gd name="connsiteX2" fmla="*/ 5314950 w 6096000"/>
              <a:gd name="connsiteY2" fmla="*/ 5200650 h 6858000"/>
              <a:gd name="connsiteX3" fmla="*/ 6096000 w 6096000"/>
              <a:gd name="connsiteY3" fmla="*/ 6858000 h 6858000"/>
              <a:gd name="connsiteX4" fmla="*/ 0 w 6096000"/>
              <a:gd name="connsiteY4" fmla="*/ 6858000 h 6858000"/>
              <a:gd name="connsiteX5" fmla="*/ 0 w 6096000"/>
              <a:gd name="connsiteY5" fmla="*/ 0 h 6858000"/>
              <a:gd name="connsiteX0" fmla="*/ 0 w 6124575"/>
              <a:gd name="connsiteY0" fmla="*/ 0 h 6858000"/>
              <a:gd name="connsiteX1" fmla="*/ 2971800 w 6124575"/>
              <a:gd name="connsiteY1" fmla="*/ 38100 h 6858000"/>
              <a:gd name="connsiteX2" fmla="*/ 6124575 w 6124575"/>
              <a:gd name="connsiteY2" fmla="*/ 4162425 h 6858000"/>
              <a:gd name="connsiteX3" fmla="*/ 6096000 w 6124575"/>
              <a:gd name="connsiteY3" fmla="*/ 6858000 h 6858000"/>
              <a:gd name="connsiteX4" fmla="*/ 0 w 6124575"/>
              <a:gd name="connsiteY4" fmla="*/ 6858000 h 6858000"/>
              <a:gd name="connsiteX5" fmla="*/ 0 w 6124575"/>
              <a:gd name="connsiteY5" fmla="*/ 0 h 6858000"/>
              <a:gd name="connsiteX0" fmla="*/ 0 w 6124575"/>
              <a:gd name="connsiteY0" fmla="*/ 0 h 6858000"/>
              <a:gd name="connsiteX1" fmla="*/ 2971800 w 6124575"/>
              <a:gd name="connsiteY1" fmla="*/ 38100 h 6858000"/>
              <a:gd name="connsiteX2" fmla="*/ 6124575 w 6124575"/>
              <a:gd name="connsiteY2" fmla="*/ 4162425 h 6858000"/>
              <a:gd name="connsiteX3" fmla="*/ 4210050 w 6124575"/>
              <a:gd name="connsiteY3" fmla="*/ 6858000 h 6858000"/>
              <a:gd name="connsiteX4" fmla="*/ 0 w 6124575"/>
              <a:gd name="connsiteY4" fmla="*/ 6858000 h 6858000"/>
              <a:gd name="connsiteX5" fmla="*/ 0 w 6124575"/>
              <a:gd name="connsiteY5" fmla="*/ 0 h 6858000"/>
              <a:gd name="connsiteX0" fmla="*/ 0 w 6124575"/>
              <a:gd name="connsiteY0" fmla="*/ 19050 h 6877050"/>
              <a:gd name="connsiteX1" fmla="*/ 3000375 w 6124575"/>
              <a:gd name="connsiteY1" fmla="*/ 0 h 6877050"/>
              <a:gd name="connsiteX2" fmla="*/ 6124575 w 6124575"/>
              <a:gd name="connsiteY2" fmla="*/ 4181475 h 6877050"/>
              <a:gd name="connsiteX3" fmla="*/ 4210050 w 6124575"/>
              <a:gd name="connsiteY3" fmla="*/ 6877050 h 6877050"/>
              <a:gd name="connsiteX4" fmla="*/ 0 w 6124575"/>
              <a:gd name="connsiteY4" fmla="*/ 6877050 h 6877050"/>
              <a:gd name="connsiteX5" fmla="*/ 0 w 6124575"/>
              <a:gd name="connsiteY5" fmla="*/ 19050 h 687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4575" h="6877050">
                <a:moveTo>
                  <a:pt x="0" y="19050"/>
                </a:moveTo>
                <a:lnTo>
                  <a:pt x="3000375" y="0"/>
                </a:lnTo>
                <a:lnTo>
                  <a:pt x="6124575" y="4181475"/>
                </a:lnTo>
                <a:lnTo>
                  <a:pt x="4210050" y="6877050"/>
                </a:lnTo>
                <a:lnTo>
                  <a:pt x="0" y="6877050"/>
                </a:lnTo>
                <a:lnTo>
                  <a:pt x="0" y="19050"/>
                </a:lnTo>
                <a:close/>
              </a:path>
            </a:pathLst>
          </a:custGeom>
          <a:solidFill>
            <a:schemeClr val="bg1"/>
          </a:solidFill>
          <a:effectLst>
            <a:outerShdw blurRad="482600" dist="114300" sx="102000" sy="102000" algn="ctr" rotWithShape="0">
              <a:prstClr val="black">
                <a:alpha val="34000"/>
              </a:prstClr>
            </a:outerShdw>
          </a:effectLst>
        </p:spPr>
        <p:txBody>
          <a:bodyPr/>
          <a:lstStyle>
            <a:lvl1pPr>
              <a:defRPr sz="1000"/>
            </a:lvl1pPr>
          </a:lstStyle>
          <a:p>
            <a:endParaRPr lang="en-US" dirty="0"/>
          </a:p>
        </p:txBody>
      </p:sp>
      <p:sp>
        <p:nvSpPr>
          <p:cNvPr id="9" name="Text Placeholder 2">
            <a:extLst>
              <a:ext uri="{FF2B5EF4-FFF2-40B4-BE49-F238E27FC236}">
                <a16:creationId xmlns:a16="http://schemas.microsoft.com/office/drawing/2014/main" id="{3AACA77F-1860-412C-AF05-F2CF4E59EA77}"/>
              </a:ext>
            </a:extLst>
          </p:cNvPr>
          <p:cNvSpPr>
            <a:spLocks noGrp="1"/>
          </p:cNvSpPr>
          <p:nvPr>
            <p:ph type="body" sz="quarter" idx="17"/>
          </p:nvPr>
        </p:nvSpPr>
        <p:spPr>
          <a:xfrm>
            <a:off x="5967412" y="590470"/>
            <a:ext cx="3990616" cy="1332742"/>
          </a:xfrm>
          <a:prstGeom prst="rect">
            <a:avLst/>
          </a:prstGeom>
        </p:spPr>
        <p:txBody>
          <a:bodyPr anchor="ctr"/>
          <a:lstStyle>
            <a:lvl1pPr marL="0" indent="0" algn="l">
              <a:buNone/>
              <a:defRPr sz="3800">
                <a:solidFill>
                  <a:schemeClr val="tx1">
                    <a:lumMod val="85000"/>
                    <a:lumOff val="15000"/>
                  </a:schemeClr>
                </a:solidFill>
                <a:latin typeface="+mj-lt"/>
              </a:defRPr>
            </a:lvl1pPr>
          </a:lstStyle>
          <a:p>
            <a:pPr lvl="0"/>
            <a:endParaRPr lang="en-US" dirty="0"/>
          </a:p>
        </p:txBody>
      </p:sp>
    </p:spTree>
    <p:extLst>
      <p:ext uri="{BB962C8B-B14F-4D97-AF65-F5344CB8AC3E}">
        <p14:creationId xmlns:p14="http://schemas.microsoft.com/office/powerpoint/2010/main" val="3484449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66FCE5C-3A25-4E22-A3C1-EE203317987D}"/>
              </a:ext>
            </a:extLst>
          </p:cNvPr>
          <p:cNvSpPr>
            <a:spLocks noGrp="1"/>
          </p:cNvSpPr>
          <p:nvPr>
            <p:ph type="pic" sz="quarter" idx="10"/>
          </p:nvPr>
        </p:nvSpPr>
        <p:spPr>
          <a:xfrm>
            <a:off x="6563377" y="1898072"/>
            <a:ext cx="2192696" cy="1773383"/>
          </a:xfrm>
          <a:prstGeom prst="rect">
            <a:avLst/>
          </a:prstGeom>
        </p:spPr>
        <p:txBody>
          <a:bodyPr/>
          <a:lstStyle>
            <a:lvl1pPr>
              <a:defRPr sz="1000"/>
            </a:lvl1pPr>
          </a:lstStyle>
          <a:p>
            <a:endParaRPr lang="en-US" dirty="0"/>
          </a:p>
        </p:txBody>
      </p:sp>
      <p:sp>
        <p:nvSpPr>
          <p:cNvPr id="6" name="Title 1">
            <a:extLst>
              <a:ext uri="{FF2B5EF4-FFF2-40B4-BE49-F238E27FC236}">
                <a16:creationId xmlns:a16="http://schemas.microsoft.com/office/drawing/2014/main" id="{5918B2AF-45CC-4115-BC8B-892F7235296F}"/>
              </a:ext>
            </a:extLst>
          </p:cNvPr>
          <p:cNvSpPr>
            <a:spLocks noGrp="1"/>
          </p:cNvSpPr>
          <p:nvPr>
            <p:ph type="title"/>
          </p:nvPr>
        </p:nvSpPr>
        <p:spPr>
          <a:xfrm>
            <a:off x="0" y="599817"/>
            <a:ext cx="12211049" cy="626701"/>
          </a:xfrm>
          <a:prstGeom prst="rect">
            <a:avLst/>
          </a:prstGeom>
        </p:spPr>
        <p:txBody>
          <a:bodyPr anchor="ctr"/>
          <a:lstStyle>
            <a:lvl1pPr algn="ctr">
              <a:defRPr sz="3600">
                <a:solidFill>
                  <a:schemeClr val="tx1">
                    <a:lumMod val="75000"/>
                    <a:lumOff val="25000"/>
                  </a:schemeClr>
                </a:solidFill>
                <a:latin typeface="+mj-lt"/>
              </a:defRPr>
            </a:lvl1pPr>
          </a:lstStyle>
          <a:p>
            <a:endParaRPr lang="en-US" dirty="0"/>
          </a:p>
        </p:txBody>
      </p:sp>
      <p:sp>
        <p:nvSpPr>
          <p:cNvPr id="7" name="Subtitle 2">
            <a:extLst>
              <a:ext uri="{FF2B5EF4-FFF2-40B4-BE49-F238E27FC236}">
                <a16:creationId xmlns:a16="http://schemas.microsoft.com/office/drawing/2014/main" id="{8E1F3F10-D8C9-47D7-9DE4-9BBFD58812EA}"/>
              </a:ext>
            </a:extLst>
          </p:cNvPr>
          <p:cNvSpPr>
            <a:spLocks noGrp="1"/>
          </p:cNvSpPr>
          <p:nvPr>
            <p:ph type="body" sz="quarter" idx="13"/>
          </p:nvPr>
        </p:nvSpPr>
        <p:spPr>
          <a:xfrm>
            <a:off x="0" y="1176144"/>
            <a:ext cx="12211049" cy="257369"/>
          </a:xfrm>
          <a:prstGeom prst="rect">
            <a:avLst/>
          </a:prstGeom>
        </p:spPr>
        <p:txBody>
          <a:bodyPr wrap="square" lIns="72000" tIns="36000" rIns="72000" bIns="36000" anchor="ctr">
            <a:spAutoFit/>
          </a:bodyPr>
          <a:lstStyle>
            <a:lvl1pPr marL="0" indent="0" algn="ctr">
              <a:lnSpc>
                <a:spcPct val="100000"/>
              </a:lnSpc>
              <a:spcBef>
                <a:spcPts val="0"/>
              </a:spcBef>
              <a:buNone/>
              <a:defRPr sz="1200" b="0">
                <a:solidFill>
                  <a:schemeClr val="bg1">
                    <a:lumMod val="50000"/>
                  </a:schemeClr>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sp>
        <p:nvSpPr>
          <p:cNvPr id="9" name="Picture Placeholder 4">
            <a:extLst>
              <a:ext uri="{FF2B5EF4-FFF2-40B4-BE49-F238E27FC236}">
                <a16:creationId xmlns:a16="http://schemas.microsoft.com/office/drawing/2014/main" id="{F3AE534B-EF83-4FDF-98B4-5BAD7CE987BA}"/>
              </a:ext>
            </a:extLst>
          </p:cNvPr>
          <p:cNvSpPr>
            <a:spLocks noGrp="1"/>
          </p:cNvSpPr>
          <p:nvPr>
            <p:ph type="pic" sz="quarter" idx="14"/>
          </p:nvPr>
        </p:nvSpPr>
        <p:spPr>
          <a:xfrm>
            <a:off x="609600" y="4095173"/>
            <a:ext cx="5156200" cy="1594428"/>
          </a:xfrm>
          <a:prstGeom prst="rect">
            <a:avLst/>
          </a:prstGeom>
        </p:spPr>
        <p:txBody>
          <a:bodyPr/>
          <a:lstStyle>
            <a:lvl1pPr>
              <a:defRPr sz="1000"/>
            </a:lvl1pPr>
          </a:lstStyle>
          <a:p>
            <a:endParaRPr lang="en-US" dirty="0"/>
          </a:p>
        </p:txBody>
      </p:sp>
    </p:spTree>
    <p:extLst>
      <p:ext uri="{BB962C8B-B14F-4D97-AF65-F5344CB8AC3E}">
        <p14:creationId xmlns:p14="http://schemas.microsoft.com/office/powerpoint/2010/main" val="16003962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4286337" y="1921396"/>
            <a:ext cx="3619328" cy="3619328"/>
          </a:xfrm>
          <a:custGeom>
            <a:avLst/>
            <a:gdLst>
              <a:gd name="connsiteX0" fmla="*/ 1809664 w 3619328"/>
              <a:gd name="connsiteY0" fmla="*/ 0 h 3619328"/>
              <a:gd name="connsiteX1" fmla="*/ 3619328 w 3619328"/>
              <a:gd name="connsiteY1" fmla="*/ 1809664 h 3619328"/>
              <a:gd name="connsiteX2" fmla="*/ 1809664 w 3619328"/>
              <a:gd name="connsiteY2" fmla="*/ 3619328 h 3619328"/>
              <a:gd name="connsiteX3" fmla="*/ 0 w 3619328"/>
              <a:gd name="connsiteY3" fmla="*/ 1809664 h 3619328"/>
              <a:gd name="connsiteX4" fmla="*/ 1809664 w 3619328"/>
              <a:gd name="connsiteY4" fmla="*/ 0 h 3619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9328" h="3619328">
                <a:moveTo>
                  <a:pt x="1809664" y="0"/>
                </a:moveTo>
                <a:cubicBezTo>
                  <a:pt x="2809114" y="0"/>
                  <a:pt x="3619328" y="810214"/>
                  <a:pt x="3619328" y="1809664"/>
                </a:cubicBezTo>
                <a:cubicBezTo>
                  <a:pt x="3619328" y="2809114"/>
                  <a:pt x="2809114" y="3619328"/>
                  <a:pt x="1809664" y="3619328"/>
                </a:cubicBezTo>
                <a:cubicBezTo>
                  <a:pt x="810214" y="3619328"/>
                  <a:pt x="0" y="2809114"/>
                  <a:pt x="0" y="1809664"/>
                </a:cubicBezTo>
                <a:cubicBezTo>
                  <a:pt x="0" y="810214"/>
                  <a:pt x="810214" y="0"/>
                  <a:pt x="1809664" y="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211129305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B24F18C-A210-485C-9BA0-E9D76772F524}"/>
              </a:ext>
            </a:extLst>
          </p:cNvPr>
          <p:cNvSpPr>
            <a:spLocks noGrp="1"/>
          </p:cNvSpPr>
          <p:nvPr>
            <p:ph type="pic" sz="quarter" idx="10"/>
          </p:nvPr>
        </p:nvSpPr>
        <p:spPr>
          <a:xfrm flipH="1">
            <a:off x="1" y="0"/>
            <a:ext cx="12192000" cy="6858000"/>
          </a:xfrm>
          <a:prstGeom prst="rect">
            <a:avLst/>
          </a:prstGeom>
        </p:spPr>
        <p:txBody>
          <a:bodyPr/>
          <a:lstStyle>
            <a:lvl1pPr>
              <a:defRPr sz="1000"/>
            </a:lvl1pPr>
          </a:lstStyle>
          <a:p>
            <a:endParaRPr lang="en-US" dirty="0"/>
          </a:p>
        </p:txBody>
      </p:sp>
      <p:sp>
        <p:nvSpPr>
          <p:cNvPr id="6" name="Text Placeholder 2">
            <a:extLst>
              <a:ext uri="{FF2B5EF4-FFF2-40B4-BE49-F238E27FC236}">
                <a16:creationId xmlns:a16="http://schemas.microsoft.com/office/drawing/2014/main" id="{4EA8C486-68B3-4A34-ACD3-1737CD1DE5C5}"/>
              </a:ext>
            </a:extLst>
          </p:cNvPr>
          <p:cNvSpPr>
            <a:spLocks noGrp="1"/>
          </p:cNvSpPr>
          <p:nvPr>
            <p:ph type="body" sz="quarter" idx="11"/>
          </p:nvPr>
        </p:nvSpPr>
        <p:spPr>
          <a:xfrm>
            <a:off x="2533650" y="1524001"/>
            <a:ext cx="7124700" cy="1437106"/>
          </a:xfrm>
          <a:prstGeom prst="rect">
            <a:avLst/>
          </a:prstGeom>
        </p:spPr>
        <p:txBody>
          <a:bodyPr anchor="ctr"/>
          <a:lstStyle>
            <a:lvl1pPr marL="0" indent="0" algn="ctr">
              <a:buNone/>
              <a:defRPr sz="4000">
                <a:solidFill>
                  <a:schemeClr val="tx1">
                    <a:lumMod val="85000"/>
                    <a:lumOff val="15000"/>
                  </a:schemeClr>
                </a:solidFill>
                <a:latin typeface="+mj-lt"/>
              </a:defRPr>
            </a:lvl1pPr>
          </a:lstStyle>
          <a:p>
            <a:pPr lvl="0"/>
            <a:endParaRPr lang="en-US" dirty="0"/>
          </a:p>
        </p:txBody>
      </p:sp>
    </p:spTree>
    <p:extLst>
      <p:ext uri="{BB962C8B-B14F-4D97-AF65-F5344CB8AC3E}">
        <p14:creationId xmlns:p14="http://schemas.microsoft.com/office/powerpoint/2010/main" val="2869463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B24F18C-A210-485C-9BA0-E9D76772F524}"/>
              </a:ext>
            </a:extLst>
          </p:cNvPr>
          <p:cNvSpPr>
            <a:spLocks noGrp="1"/>
          </p:cNvSpPr>
          <p:nvPr>
            <p:ph type="pic" sz="quarter" idx="10"/>
          </p:nvPr>
        </p:nvSpPr>
        <p:spPr>
          <a:xfrm flipH="1">
            <a:off x="1" y="0"/>
            <a:ext cx="12192000" cy="3937518"/>
          </a:xfrm>
          <a:prstGeom prst="rect">
            <a:avLst/>
          </a:prstGeom>
        </p:spPr>
        <p:txBody>
          <a:bodyPr/>
          <a:lstStyle>
            <a:lvl1pPr>
              <a:defRPr sz="1000"/>
            </a:lvl1pPr>
          </a:lstStyle>
          <a:p>
            <a:endParaRPr lang="en-US" dirty="0"/>
          </a:p>
        </p:txBody>
      </p:sp>
      <p:sp>
        <p:nvSpPr>
          <p:cNvPr id="6" name="Text Placeholder 2">
            <a:extLst>
              <a:ext uri="{FF2B5EF4-FFF2-40B4-BE49-F238E27FC236}">
                <a16:creationId xmlns:a16="http://schemas.microsoft.com/office/drawing/2014/main" id="{4EA8C486-68B3-4A34-ACD3-1737CD1DE5C5}"/>
              </a:ext>
            </a:extLst>
          </p:cNvPr>
          <p:cNvSpPr>
            <a:spLocks noGrp="1"/>
          </p:cNvSpPr>
          <p:nvPr>
            <p:ph type="body" sz="quarter" idx="11"/>
          </p:nvPr>
        </p:nvSpPr>
        <p:spPr>
          <a:xfrm>
            <a:off x="2533650" y="1524001"/>
            <a:ext cx="7124700" cy="1437106"/>
          </a:xfrm>
          <a:prstGeom prst="rect">
            <a:avLst/>
          </a:prstGeom>
        </p:spPr>
        <p:txBody>
          <a:bodyPr anchor="ctr"/>
          <a:lstStyle>
            <a:lvl1pPr marL="0" indent="0" algn="ctr">
              <a:buNone/>
              <a:defRPr sz="4000">
                <a:solidFill>
                  <a:schemeClr val="tx1">
                    <a:lumMod val="85000"/>
                    <a:lumOff val="15000"/>
                  </a:schemeClr>
                </a:solidFill>
                <a:latin typeface="+mj-lt"/>
              </a:defRPr>
            </a:lvl1pPr>
          </a:lstStyle>
          <a:p>
            <a:pPr lvl="0"/>
            <a:endParaRPr lang="en-US" dirty="0"/>
          </a:p>
        </p:txBody>
      </p:sp>
    </p:spTree>
    <p:extLst>
      <p:ext uri="{BB962C8B-B14F-4D97-AF65-F5344CB8AC3E}">
        <p14:creationId xmlns:p14="http://schemas.microsoft.com/office/powerpoint/2010/main" val="1871591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74A8E77-CF2E-4F75-AB16-3C52D09F017E}"/>
              </a:ext>
            </a:extLst>
          </p:cNvPr>
          <p:cNvSpPr>
            <a:spLocks noGrp="1"/>
          </p:cNvSpPr>
          <p:nvPr>
            <p:ph type="pic" sz="quarter" idx="10"/>
          </p:nvPr>
        </p:nvSpPr>
        <p:spPr>
          <a:xfrm>
            <a:off x="7848599" y="0"/>
            <a:ext cx="4343401" cy="6858000"/>
          </a:xfrm>
          <a:prstGeom prst="rect">
            <a:avLst/>
          </a:prstGeom>
        </p:spPr>
        <p:txBody>
          <a:bodyPr/>
          <a:lstStyle>
            <a:lvl1pPr>
              <a:defRPr sz="1000"/>
            </a:lvl1pPr>
          </a:lstStyle>
          <a:p>
            <a:endParaRPr lang="en-US" dirty="0"/>
          </a:p>
        </p:txBody>
      </p:sp>
      <p:sp>
        <p:nvSpPr>
          <p:cNvPr id="5" name="Text Placeholder 2">
            <a:extLst>
              <a:ext uri="{FF2B5EF4-FFF2-40B4-BE49-F238E27FC236}">
                <a16:creationId xmlns:a16="http://schemas.microsoft.com/office/drawing/2014/main" id="{A47A18F9-D724-46E3-A9DD-B05AD9A36189}"/>
              </a:ext>
            </a:extLst>
          </p:cNvPr>
          <p:cNvSpPr>
            <a:spLocks noGrp="1"/>
          </p:cNvSpPr>
          <p:nvPr>
            <p:ph type="body" sz="quarter" idx="11"/>
          </p:nvPr>
        </p:nvSpPr>
        <p:spPr>
          <a:xfrm>
            <a:off x="1009650" y="1714500"/>
            <a:ext cx="3676650" cy="1866900"/>
          </a:xfrm>
          <a:prstGeom prst="rect">
            <a:avLst/>
          </a:prstGeom>
        </p:spPr>
        <p:txBody>
          <a:bodyPr anchor="ctr"/>
          <a:lstStyle>
            <a:lvl1pPr marL="0" indent="0" algn="l">
              <a:buNone/>
              <a:defRPr sz="3800">
                <a:solidFill>
                  <a:schemeClr val="tx1">
                    <a:lumMod val="85000"/>
                    <a:lumOff val="15000"/>
                  </a:schemeClr>
                </a:solidFill>
                <a:latin typeface="+mj-lt"/>
              </a:defRPr>
            </a:lvl1pPr>
          </a:lstStyle>
          <a:p>
            <a:pPr lvl="0"/>
            <a:endParaRPr lang="en-US" dirty="0"/>
          </a:p>
        </p:txBody>
      </p:sp>
    </p:spTree>
    <p:extLst>
      <p:ext uri="{BB962C8B-B14F-4D97-AF65-F5344CB8AC3E}">
        <p14:creationId xmlns:p14="http://schemas.microsoft.com/office/powerpoint/2010/main" val="1505539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37FE8C-E256-41A8-B185-81709F51CC3B}"/>
              </a:ext>
            </a:extLst>
          </p:cNvPr>
          <p:cNvSpPr>
            <a:spLocks noGrp="1"/>
          </p:cNvSpPr>
          <p:nvPr>
            <p:ph type="title"/>
          </p:nvPr>
        </p:nvSpPr>
        <p:spPr>
          <a:xfrm>
            <a:off x="0" y="599817"/>
            <a:ext cx="12211049" cy="626701"/>
          </a:xfrm>
          <a:prstGeom prst="rect">
            <a:avLst/>
          </a:prstGeom>
        </p:spPr>
        <p:txBody>
          <a:bodyPr anchor="ctr"/>
          <a:lstStyle>
            <a:lvl1pPr algn="ctr">
              <a:defRPr sz="3600">
                <a:solidFill>
                  <a:schemeClr val="tx1">
                    <a:lumMod val="75000"/>
                    <a:lumOff val="25000"/>
                  </a:schemeClr>
                </a:solidFill>
                <a:latin typeface="+mj-lt"/>
              </a:defRPr>
            </a:lvl1pPr>
          </a:lstStyle>
          <a:p>
            <a:endParaRPr lang="en-US" dirty="0"/>
          </a:p>
        </p:txBody>
      </p:sp>
      <p:sp>
        <p:nvSpPr>
          <p:cNvPr id="8" name="Subtitle 2">
            <a:extLst>
              <a:ext uri="{FF2B5EF4-FFF2-40B4-BE49-F238E27FC236}">
                <a16:creationId xmlns:a16="http://schemas.microsoft.com/office/drawing/2014/main" id="{F847E451-79B6-4D9B-B6F4-091AA6ADC498}"/>
              </a:ext>
            </a:extLst>
          </p:cNvPr>
          <p:cNvSpPr>
            <a:spLocks noGrp="1"/>
          </p:cNvSpPr>
          <p:nvPr>
            <p:ph type="body" sz="quarter" idx="13"/>
          </p:nvPr>
        </p:nvSpPr>
        <p:spPr>
          <a:xfrm>
            <a:off x="0" y="1176144"/>
            <a:ext cx="12211049" cy="257369"/>
          </a:xfrm>
          <a:prstGeom prst="rect">
            <a:avLst/>
          </a:prstGeom>
        </p:spPr>
        <p:txBody>
          <a:bodyPr wrap="square" lIns="72000" tIns="36000" rIns="72000" bIns="36000" anchor="ctr">
            <a:spAutoFit/>
          </a:bodyPr>
          <a:lstStyle>
            <a:lvl1pPr marL="0" indent="0" algn="ctr">
              <a:lnSpc>
                <a:spcPct val="100000"/>
              </a:lnSpc>
              <a:spcBef>
                <a:spcPts val="0"/>
              </a:spcBef>
              <a:buNone/>
              <a:defRPr sz="1200" b="0">
                <a:solidFill>
                  <a:schemeClr val="bg1">
                    <a:lumMod val="50000"/>
                  </a:schemeClr>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spTree>
    <p:extLst>
      <p:ext uri="{BB962C8B-B14F-4D97-AF65-F5344CB8AC3E}">
        <p14:creationId xmlns:p14="http://schemas.microsoft.com/office/powerpoint/2010/main" val="2361811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43E223F6-A1E5-437C-A173-FDF259062109}"/>
              </a:ext>
            </a:extLst>
          </p:cNvPr>
          <p:cNvSpPr>
            <a:spLocks noGrp="1"/>
          </p:cNvSpPr>
          <p:nvPr>
            <p:ph type="body" sz="quarter" idx="17"/>
          </p:nvPr>
        </p:nvSpPr>
        <p:spPr>
          <a:xfrm>
            <a:off x="952859" y="1035504"/>
            <a:ext cx="3990616" cy="1332742"/>
          </a:xfrm>
          <a:prstGeom prst="rect">
            <a:avLst/>
          </a:prstGeom>
        </p:spPr>
        <p:txBody>
          <a:bodyPr anchor="ctr"/>
          <a:lstStyle>
            <a:lvl1pPr marL="0" indent="0" algn="l">
              <a:buNone/>
              <a:defRPr sz="3800">
                <a:solidFill>
                  <a:schemeClr val="tx1">
                    <a:lumMod val="85000"/>
                    <a:lumOff val="15000"/>
                  </a:schemeClr>
                </a:solidFill>
                <a:latin typeface="+mj-lt"/>
              </a:defRPr>
            </a:lvl1pPr>
          </a:lstStyle>
          <a:p>
            <a:pPr lvl="0"/>
            <a:endParaRPr lang="en-US" dirty="0"/>
          </a:p>
        </p:txBody>
      </p:sp>
    </p:spTree>
    <p:extLst>
      <p:ext uri="{BB962C8B-B14F-4D97-AF65-F5344CB8AC3E}">
        <p14:creationId xmlns:p14="http://schemas.microsoft.com/office/powerpoint/2010/main" val="352311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57E3B366-9FCC-4242-B9C8-5D6D1528C111}"/>
              </a:ext>
            </a:extLst>
          </p:cNvPr>
          <p:cNvSpPr>
            <a:spLocks noGrp="1"/>
          </p:cNvSpPr>
          <p:nvPr>
            <p:ph type="body" sz="quarter" idx="17"/>
          </p:nvPr>
        </p:nvSpPr>
        <p:spPr>
          <a:xfrm>
            <a:off x="867135" y="3935866"/>
            <a:ext cx="3990616" cy="1332742"/>
          </a:xfrm>
          <a:prstGeom prst="rect">
            <a:avLst/>
          </a:prstGeom>
        </p:spPr>
        <p:txBody>
          <a:bodyPr anchor="ctr"/>
          <a:lstStyle>
            <a:lvl1pPr marL="0" indent="0" algn="l">
              <a:buNone/>
              <a:defRPr sz="3800">
                <a:solidFill>
                  <a:schemeClr val="tx1">
                    <a:lumMod val="85000"/>
                    <a:lumOff val="15000"/>
                  </a:schemeClr>
                </a:solidFill>
                <a:latin typeface="+mj-lt"/>
              </a:defRPr>
            </a:lvl1pPr>
          </a:lstStyle>
          <a:p>
            <a:pPr lvl="0"/>
            <a:endParaRPr lang="en-US" dirty="0"/>
          </a:p>
        </p:txBody>
      </p:sp>
    </p:spTree>
    <p:extLst>
      <p:ext uri="{BB962C8B-B14F-4D97-AF65-F5344CB8AC3E}">
        <p14:creationId xmlns:p14="http://schemas.microsoft.com/office/powerpoint/2010/main" val="1732503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C33309F9-6BB7-4655-8AE5-528243274406}"/>
              </a:ext>
            </a:extLst>
          </p:cNvPr>
          <p:cNvSpPr>
            <a:spLocks noGrp="1"/>
          </p:cNvSpPr>
          <p:nvPr>
            <p:ph type="body" sz="quarter" idx="17"/>
          </p:nvPr>
        </p:nvSpPr>
        <p:spPr>
          <a:xfrm>
            <a:off x="1133835" y="868816"/>
            <a:ext cx="3990616" cy="1332742"/>
          </a:xfrm>
          <a:prstGeom prst="rect">
            <a:avLst/>
          </a:prstGeom>
        </p:spPr>
        <p:txBody>
          <a:bodyPr anchor="ctr"/>
          <a:lstStyle>
            <a:lvl1pPr marL="0" indent="0" algn="l">
              <a:buNone/>
              <a:defRPr sz="3800">
                <a:solidFill>
                  <a:schemeClr val="tx1">
                    <a:lumMod val="85000"/>
                    <a:lumOff val="15000"/>
                  </a:schemeClr>
                </a:solidFill>
                <a:latin typeface="+mj-lt"/>
              </a:defRPr>
            </a:lvl1pPr>
          </a:lstStyle>
          <a:p>
            <a:pPr lvl="0"/>
            <a:endParaRPr lang="en-US" dirty="0"/>
          </a:p>
        </p:txBody>
      </p:sp>
    </p:spTree>
    <p:extLst>
      <p:ext uri="{BB962C8B-B14F-4D97-AF65-F5344CB8AC3E}">
        <p14:creationId xmlns:p14="http://schemas.microsoft.com/office/powerpoint/2010/main" val="2048132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E35A384-051D-4329-BBC0-4D0FD2D13C96}"/>
              </a:ext>
            </a:extLst>
          </p:cNvPr>
          <p:cNvSpPr>
            <a:spLocks noGrp="1"/>
          </p:cNvSpPr>
          <p:nvPr>
            <p:ph type="body" sz="quarter" idx="17"/>
          </p:nvPr>
        </p:nvSpPr>
        <p:spPr>
          <a:xfrm>
            <a:off x="1334061" y="921204"/>
            <a:ext cx="3990616" cy="1332742"/>
          </a:xfrm>
          <a:prstGeom prst="rect">
            <a:avLst/>
          </a:prstGeom>
        </p:spPr>
        <p:txBody>
          <a:bodyPr anchor="ctr"/>
          <a:lstStyle>
            <a:lvl1pPr marL="0" indent="0" algn="l">
              <a:buNone/>
              <a:defRPr sz="3800">
                <a:solidFill>
                  <a:schemeClr val="tx1">
                    <a:lumMod val="85000"/>
                    <a:lumOff val="15000"/>
                  </a:schemeClr>
                </a:solidFill>
                <a:latin typeface="+mj-lt"/>
              </a:defRPr>
            </a:lvl1pPr>
          </a:lstStyle>
          <a:p>
            <a:pPr lvl="0"/>
            <a:endParaRPr lang="en-US" dirty="0"/>
          </a:p>
        </p:txBody>
      </p:sp>
    </p:spTree>
    <p:extLst>
      <p:ext uri="{BB962C8B-B14F-4D97-AF65-F5344CB8AC3E}">
        <p14:creationId xmlns:p14="http://schemas.microsoft.com/office/powerpoint/2010/main" val="1712247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BAEF1B4-8419-462A-B995-F52C347DCD2C}"/>
              </a:ext>
            </a:extLst>
          </p:cNvPr>
          <p:cNvSpPr txBox="1"/>
          <p:nvPr userDrawn="1"/>
        </p:nvSpPr>
        <p:spPr>
          <a:xfrm>
            <a:off x="134621" y="6523470"/>
            <a:ext cx="3103879" cy="261610"/>
          </a:xfrm>
          <a:prstGeom prst="rect">
            <a:avLst/>
          </a:prstGeom>
          <a:noFill/>
        </p:spPr>
        <p:txBody>
          <a:bodyPr wrap="square" rtlCol="0">
            <a:spAutoFit/>
          </a:bodyPr>
          <a:lstStyle/>
          <a:p>
            <a:pPr algn="l"/>
            <a:r>
              <a:rPr lang="id-ID" sz="1100" spc="300" dirty="0">
                <a:solidFill>
                  <a:schemeClr val="tx1">
                    <a:lumMod val="75000"/>
                    <a:lumOff val="25000"/>
                    <a:alpha val="40000"/>
                  </a:schemeClr>
                </a:solidFill>
                <a:latin typeface="Calibri" panose="020F0502020204030204" pitchFamily="34" charset="0"/>
                <a:cs typeface="Calibri" panose="020F0502020204030204" pitchFamily="34" charset="0"/>
              </a:rPr>
              <a:t>www.yourwebsite.com</a:t>
            </a:r>
            <a:endParaRPr lang="en-US" sz="1100" spc="300" dirty="0">
              <a:solidFill>
                <a:schemeClr val="tx1">
                  <a:lumMod val="75000"/>
                  <a:lumOff val="25000"/>
                  <a:alpha val="40000"/>
                </a:schemeClr>
              </a:solidFill>
              <a:latin typeface="Calibri" panose="020F0502020204030204" pitchFamily="34" charset="0"/>
              <a:cs typeface="Calibri" panose="020F0502020204030204" pitchFamily="34" charset="0"/>
            </a:endParaRPr>
          </a:p>
        </p:txBody>
      </p:sp>
      <p:sp>
        <p:nvSpPr>
          <p:cNvPr id="12" name="Slide Number Placeholder 5">
            <a:extLst>
              <a:ext uri="{FF2B5EF4-FFF2-40B4-BE49-F238E27FC236}">
                <a16:creationId xmlns:a16="http://schemas.microsoft.com/office/drawing/2014/main" id="{C0B47605-840A-40D4-BD38-936555019B5E}"/>
              </a:ext>
            </a:extLst>
          </p:cNvPr>
          <p:cNvSpPr txBox="1">
            <a:spLocks/>
          </p:cNvSpPr>
          <p:nvPr userDrawn="1"/>
        </p:nvSpPr>
        <p:spPr>
          <a:xfrm>
            <a:off x="11511222" y="43081"/>
            <a:ext cx="54793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92F652B-5928-45E9-9709-4855C50FD0FE}" type="slidenum">
              <a:rPr lang="en-US" sz="1000" smtClean="0">
                <a:solidFill>
                  <a:schemeClr val="tx1">
                    <a:lumMod val="75000"/>
                    <a:lumOff val="25000"/>
                  </a:schemeClr>
                </a:solidFill>
                <a:latin typeface="Abadi" panose="020B0604020104020204" pitchFamily="34" charset="0"/>
              </a:rPr>
              <a:pPr algn="ctr"/>
              <a:t>‹#›</a:t>
            </a:fld>
            <a:endParaRPr lang="en-US" sz="1200" dirty="0">
              <a:solidFill>
                <a:schemeClr val="tx1">
                  <a:lumMod val="75000"/>
                  <a:lumOff val="25000"/>
                </a:schemeClr>
              </a:solidFill>
              <a:latin typeface="Abadi" panose="020B0604020104020204" pitchFamily="34" charset="0"/>
            </a:endParaRPr>
          </a:p>
        </p:txBody>
      </p:sp>
      <p:grpSp>
        <p:nvGrpSpPr>
          <p:cNvPr id="6" name="Group 5">
            <a:extLst>
              <a:ext uri="{FF2B5EF4-FFF2-40B4-BE49-F238E27FC236}">
                <a16:creationId xmlns:a16="http://schemas.microsoft.com/office/drawing/2014/main" id="{33BA7F00-71F1-4020-A98B-7474A8615AD9}"/>
              </a:ext>
            </a:extLst>
          </p:cNvPr>
          <p:cNvGrpSpPr/>
          <p:nvPr userDrawn="1"/>
        </p:nvGrpSpPr>
        <p:grpSpPr>
          <a:xfrm>
            <a:off x="11534746" y="163319"/>
            <a:ext cx="500886" cy="124648"/>
            <a:chOff x="11579196" y="201419"/>
            <a:chExt cx="500886" cy="124648"/>
          </a:xfrm>
        </p:grpSpPr>
        <p:pic>
          <p:nvPicPr>
            <p:cNvPr id="3" name="Graphic 2" descr="Play">
              <a:extLst>
                <a:ext uri="{FF2B5EF4-FFF2-40B4-BE49-F238E27FC236}">
                  <a16:creationId xmlns:a16="http://schemas.microsoft.com/office/drawing/2014/main" id="{601CB499-6BEE-4243-82AF-B2598A8E29D0}"/>
                </a:ext>
              </a:extLst>
            </p:cNvPr>
            <p:cNvPicPr>
              <a:picLocks noChangeAspect="1"/>
            </p:cNvPicPr>
            <p:nvPr userDrawn="1"/>
          </p:nvPicPr>
          <p:blipFill>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tretch>
              <a:fillRect/>
            </a:stretch>
          </p:blipFill>
          <p:spPr>
            <a:xfrm>
              <a:off x="11579196" y="201419"/>
              <a:ext cx="124648" cy="124648"/>
            </a:xfrm>
            <a:prstGeom prst="rect">
              <a:avLst/>
            </a:prstGeom>
          </p:spPr>
        </p:pic>
        <p:pic>
          <p:nvPicPr>
            <p:cNvPr id="8" name="Graphic 7" descr="Play">
              <a:extLst>
                <a:ext uri="{FF2B5EF4-FFF2-40B4-BE49-F238E27FC236}">
                  <a16:creationId xmlns:a16="http://schemas.microsoft.com/office/drawing/2014/main" id="{A73CFF0D-0EB0-460B-A105-D86B64E1189F}"/>
                </a:ext>
              </a:extLst>
            </p:cNvPr>
            <p:cNvPicPr>
              <a:picLocks noChangeAspect="1"/>
            </p:cNvPicPr>
            <p:nvPr userDrawn="1"/>
          </p:nvPicPr>
          <p:blipFill>
            <a:blip r:embed="rId15" cstate="hq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tretch>
              <a:fillRect/>
            </a:stretch>
          </p:blipFill>
          <p:spPr>
            <a:xfrm flipH="1">
              <a:off x="11955434" y="201419"/>
              <a:ext cx="124648" cy="124648"/>
            </a:xfrm>
            <a:prstGeom prst="rect">
              <a:avLst/>
            </a:prstGeom>
          </p:spPr>
        </p:pic>
      </p:grpSp>
    </p:spTree>
    <p:extLst>
      <p:ext uri="{BB962C8B-B14F-4D97-AF65-F5344CB8AC3E}">
        <p14:creationId xmlns:p14="http://schemas.microsoft.com/office/powerpoint/2010/main" val="1238710213"/>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80" r:id="rId3"/>
    <p:sldLayoutId id="2147483649" r:id="rId4"/>
    <p:sldLayoutId id="2147483653" r:id="rId5"/>
    <p:sldLayoutId id="2147483667" r:id="rId6"/>
    <p:sldLayoutId id="2147483668" r:id="rId7"/>
    <p:sldLayoutId id="2147483669" r:id="rId8"/>
    <p:sldLayoutId id="2147483670" r:id="rId9"/>
    <p:sldLayoutId id="2147483676" r:id="rId10"/>
    <p:sldLayoutId id="2147483677" r:id="rId11"/>
    <p:sldLayoutId id="2147483678" r:id="rId12"/>
    <p:sldLayoutId id="2147483679" r:id="rId1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s://destek.comu.edu.tr/" TargetMode="External"/><Relationship Id="rId2" Type="http://schemas.openxmlformats.org/officeDocument/2006/relationships/hyperlink" Target="https://kampus724.comu.edu.tr/" TargetMode="Externa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s://sks.comu.edu.tr/tr/sayfa/anafartalar-spor-salonu-56" TargetMode="External"/><Relationship Id="rId7" Type="http://schemas.openxmlformats.org/officeDocument/2006/relationships/hyperlink" Target="https://sks.comu.edu.tr/tr/sayfa/dardanos-kapali-yuzme-havuzu-r60.html" TargetMode="External"/><Relationship Id="rId2" Type="http://schemas.openxmlformats.org/officeDocument/2006/relationships/hyperlink" Target="https://harita.comu.edu.tr/spor-alanlari" TargetMode="External"/><Relationship Id="rId1" Type="http://schemas.openxmlformats.org/officeDocument/2006/relationships/slideLayout" Target="../slideLayouts/slideLayout5.xml"/><Relationship Id="rId6" Type="http://schemas.openxmlformats.org/officeDocument/2006/relationships/hyperlink" Target="https://sks.comu.edu.tr/tr/sayfa/dardanos-tesisleri-r58.html" TargetMode="External"/><Relationship Id="rId5" Type="http://schemas.openxmlformats.org/officeDocument/2006/relationships/hyperlink" Target="https://sks.comu.edu.tr/tr/sayfa/naim-suleymanoglu-spor-salonu-r57.html" TargetMode="External"/><Relationship Id="rId4" Type="http://schemas.openxmlformats.org/officeDocument/2006/relationships/hyperlink" Target="https://sks.comu.edu.tr/tr/sayfa/hasan-mevsuf-spor-salonu-55"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lib.comu.edu.tr/hakkimizda/kutuphane-videolari.html" TargetMode="External"/><Relationship Id="rId2" Type="http://schemas.openxmlformats.org/officeDocument/2006/relationships/hyperlink" Target="https://lib.comu.edu.tr/hakkimizda/genel-tanitim-r1.html" TargetMode="Externa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hyperlink" Target="https://odeme.comu.edu.tr/" TargetMode="External"/><Relationship Id="rId2" Type="http://schemas.openxmlformats.org/officeDocument/2006/relationships/hyperlink" Target="https://yemek.comu.edu.tr/" TargetMode="Externa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5.xml"/><Relationship Id="rId5" Type="http://schemas.openxmlformats.org/officeDocument/2006/relationships/image" Target="../media/image36.jp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png"/><Relationship Id="rId7" Type="http://schemas.openxmlformats.org/officeDocument/2006/relationships/image" Target="../media/image12.jpg"/><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jpg"/></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hyperlink" Target="https://www.mevzuat.gov.tr/mevzuat?MevzuatNo=19649&amp;MevzuatTur=8&amp;MevzuatTertip=5" TargetMode="External"/><Relationship Id="rId2"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hyperlink" Target="http://peyzaj.mtf.comu.edu.tr/" TargetMode="External"/><Relationship Id="rId5" Type="http://schemas.openxmlformats.org/officeDocument/2006/relationships/hyperlink" Target="http://mtf.comu.edu.tr/" TargetMode="External"/><Relationship Id="rId4" Type="http://schemas.openxmlformats.org/officeDocument/2006/relationships/hyperlink" Target="http://www.comu.edu.tr/"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 Id="rId5" Type="http://schemas.openxmlformats.org/officeDocument/2006/relationships/image" Target="../media/image53.png"/><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 Id="rId5" Type="http://schemas.openxmlformats.org/officeDocument/2006/relationships/image" Target="../media/image57.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hyperlink" Target="https://www.turkiye.gov.tr/yuksekogretim-kurulu-transkript-belgesi-sorgulama" TargetMode="External"/><Relationship Id="rId2" Type="http://schemas.openxmlformats.org/officeDocument/2006/relationships/image" Target="../media/image63.jp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hyperlink" Target="http://www.archdaily.com/search/projects" TargetMode="Externa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0.jpg"/><Relationship Id="rId2" Type="http://schemas.openxmlformats.org/officeDocument/2006/relationships/image" Target="../media/image16.jpg"/><Relationship Id="rId1" Type="http://schemas.openxmlformats.org/officeDocument/2006/relationships/slideLayout" Target="../slideLayouts/slideLayout5.xml"/><Relationship Id="rId6" Type="http://schemas.openxmlformats.org/officeDocument/2006/relationships/image" Target="../media/image14.jpg"/><Relationship Id="rId5" Type="http://schemas.openxmlformats.org/officeDocument/2006/relationships/image" Target="../media/image19.png"/><Relationship Id="rId4" Type="http://schemas.openxmlformats.org/officeDocument/2006/relationships/image" Target="../media/image18.jpg"/></Relationships>
</file>

<file path=ppt/slides/_rels/slide6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5.xml"/><Relationship Id="rId5" Type="http://schemas.openxmlformats.org/officeDocument/2006/relationships/image" Target="../media/image83.jpeg"/><Relationship Id="rId4" Type="http://schemas.openxmlformats.org/officeDocument/2006/relationships/image" Target="../media/image82.jpeg"/></Relationships>
</file>

<file path=ppt/slides/_rels/slide62.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jpeg"/><Relationship Id="rId2" Type="http://schemas.openxmlformats.org/officeDocument/2006/relationships/image" Target="../media/image84.png"/><Relationship Id="rId1" Type="http://schemas.openxmlformats.org/officeDocument/2006/relationships/slideLayout" Target="../slideLayouts/slideLayout5.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6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5.xml"/><Relationship Id="rId5" Type="http://schemas.openxmlformats.org/officeDocument/2006/relationships/image" Target="../media/image93.jpeg"/><Relationship Id="rId4" Type="http://schemas.openxmlformats.org/officeDocument/2006/relationships/image" Target="../media/image92.jpeg"/></Relationships>
</file>

<file path=ppt/slides/_rels/slide6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5.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6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8.png"/><Relationship Id="rId2" Type="http://schemas.openxmlformats.org/officeDocument/2006/relationships/image" Target="../media/image24.jpg"/><Relationship Id="rId1" Type="http://schemas.openxmlformats.org/officeDocument/2006/relationships/slideLayout" Target="../slideLayouts/slideLayout5.xml"/><Relationship Id="rId6" Type="http://schemas.openxmlformats.org/officeDocument/2006/relationships/image" Target="../media/image27.jpg"/><Relationship Id="rId5" Type="http://schemas.openxmlformats.org/officeDocument/2006/relationships/image" Target="../media/image12.jp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F1FD6-AF62-8A9C-5B6B-5BC1AD417241}"/>
            </a:ext>
          </a:extLst>
        </p:cNvPr>
        <p:cNvGrpSpPr/>
        <p:nvPr/>
      </p:nvGrpSpPr>
      <p:grpSpPr>
        <a:xfrm>
          <a:off x="0" y="0"/>
          <a:ext cx="0" cy="0"/>
          <a:chOff x="0" y="0"/>
          <a:chExt cx="0" cy="0"/>
        </a:xfrm>
      </p:grpSpPr>
      <p:sp>
        <p:nvSpPr>
          <p:cNvPr id="17" name="TextBox 1">
            <a:extLst>
              <a:ext uri="{FF2B5EF4-FFF2-40B4-BE49-F238E27FC236}">
                <a16:creationId xmlns:a16="http://schemas.microsoft.com/office/drawing/2014/main" id="{C1ED96B8-E3B8-0CD8-3170-5ECDA59DD537}"/>
              </a:ext>
            </a:extLst>
          </p:cNvPr>
          <p:cNvSpPr txBox="1"/>
          <p:nvPr/>
        </p:nvSpPr>
        <p:spPr>
          <a:xfrm>
            <a:off x="2123044" y="1021603"/>
            <a:ext cx="7896482" cy="1077218"/>
          </a:xfrm>
          <a:prstGeom prst="rect">
            <a:avLst/>
          </a:prstGeom>
          <a:noFill/>
        </p:spPr>
        <p:txBody>
          <a:bodyPr wrap="square" rtlCol="0" anchor="ctr">
            <a:spAutoFit/>
          </a:bodyPr>
          <a:lstStyle/>
          <a:p>
            <a:pPr algn="ctr"/>
            <a:r>
              <a:rPr lang="tr-TR" sz="3200" b="1" dirty="0">
                <a:solidFill>
                  <a:schemeClr val="tx1">
                    <a:lumMod val="75000"/>
                    <a:lumOff val="25000"/>
                  </a:schemeClr>
                </a:solidFill>
              </a:rPr>
              <a:t>ÇANAKKALE ONSEKİZ MART ÜNİVERSİTESİ</a:t>
            </a:r>
          </a:p>
          <a:p>
            <a:pPr algn="ctr"/>
            <a:r>
              <a:rPr lang="tr-TR" sz="3200" b="1" dirty="0">
                <a:solidFill>
                  <a:schemeClr val="tx1">
                    <a:lumMod val="75000"/>
                    <a:lumOff val="25000"/>
                  </a:schemeClr>
                </a:solidFill>
              </a:rPr>
              <a:t>MİMARLIK VE TASARIM FAKÜLTESİ</a:t>
            </a:r>
          </a:p>
        </p:txBody>
      </p:sp>
      <p:pic>
        <p:nvPicPr>
          <p:cNvPr id="18" name="Picture 3" descr="çomü logo">
            <a:extLst>
              <a:ext uri="{FF2B5EF4-FFF2-40B4-BE49-F238E27FC236}">
                <a16:creationId xmlns:a16="http://schemas.microsoft.com/office/drawing/2014/main" id="{8A42FC55-13A0-5F6C-CE48-86456DD466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9371" y="938582"/>
            <a:ext cx="107721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sim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809505" y="888308"/>
            <a:ext cx="1246524" cy="1210513"/>
          </a:xfrm>
          <a:prstGeom prst="rect">
            <a:avLst/>
          </a:prstGeom>
        </p:spPr>
      </p:pic>
      <p:pic>
        <p:nvPicPr>
          <p:cNvPr id="3" name="Resim 2"/>
          <p:cNvPicPr>
            <a:picLocks noChangeAspect="1"/>
          </p:cNvPicPr>
          <p:nvPr/>
        </p:nvPicPr>
        <p:blipFill rotWithShape="1">
          <a:blip r:embed="rId4" cstate="hqprint">
            <a:extLst>
              <a:ext uri="{28A0092B-C50C-407E-A947-70E740481C1C}">
                <a14:useLocalDpi xmlns:a14="http://schemas.microsoft.com/office/drawing/2010/main" val="0"/>
              </a:ext>
            </a:extLst>
          </a:blip>
          <a:srcRect t="32783" b="28645"/>
          <a:stretch/>
        </p:blipFill>
        <p:spPr>
          <a:xfrm>
            <a:off x="0" y="4506686"/>
            <a:ext cx="12192000" cy="2351314"/>
          </a:xfrm>
          <a:prstGeom prst="rect">
            <a:avLst/>
          </a:prstGeom>
        </p:spPr>
      </p:pic>
      <p:sp>
        <p:nvSpPr>
          <p:cNvPr id="9" name="TextBox 1">
            <a:extLst>
              <a:ext uri="{FF2B5EF4-FFF2-40B4-BE49-F238E27FC236}">
                <a16:creationId xmlns:a16="http://schemas.microsoft.com/office/drawing/2014/main" id="{C1ED96B8-E3B8-0CD8-3170-5ECDA59DD537}"/>
              </a:ext>
            </a:extLst>
          </p:cNvPr>
          <p:cNvSpPr txBox="1"/>
          <p:nvPr/>
        </p:nvSpPr>
        <p:spPr>
          <a:xfrm>
            <a:off x="2286589" y="3051876"/>
            <a:ext cx="7896482" cy="584775"/>
          </a:xfrm>
          <a:prstGeom prst="rect">
            <a:avLst/>
          </a:prstGeom>
          <a:noFill/>
        </p:spPr>
        <p:txBody>
          <a:bodyPr wrap="square" rtlCol="0" anchor="ctr">
            <a:spAutoFit/>
          </a:bodyPr>
          <a:lstStyle/>
          <a:p>
            <a:pPr algn="ctr"/>
            <a:r>
              <a:rPr lang="tr-TR" sz="3200" b="1" dirty="0">
                <a:solidFill>
                  <a:schemeClr val="tx1">
                    <a:lumMod val="75000"/>
                    <a:lumOff val="25000"/>
                  </a:schemeClr>
                </a:solidFill>
              </a:rPr>
              <a:t>PEYZAJ MİMARLIĞI BÖLÜMÜ</a:t>
            </a:r>
          </a:p>
        </p:txBody>
      </p:sp>
    </p:spTree>
    <p:extLst>
      <p:ext uri="{BB962C8B-B14F-4D97-AF65-F5344CB8AC3E}">
        <p14:creationId xmlns:p14="http://schemas.microsoft.com/office/powerpoint/2010/main" val="348739498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05B95-DB83-CF46-7A94-5548C310142F}"/>
            </a:ext>
          </a:extLst>
        </p:cNvPr>
        <p:cNvGrpSpPr/>
        <p:nvPr/>
      </p:nvGrpSpPr>
      <p:grpSpPr>
        <a:xfrm>
          <a:off x="0" y="0"/>
          <a:ext cx="0" cy="0"/>
          <a:chOff x="0" y="0"/>
          <a:chExt cx="0" cy="0"/>
        </a:xfrm>
      </p:grpSpPr>
      <p:sp>
        <p:nvSpPr>
          <p:cNvPr id="13" name="Rectangle 6">
            <a:extLst>
              <a:ext uri="{FF2B5EF4-FFF2-40B4-BE49-F238E27FC236}">
                <a16:creationId xmlns:a16="http://schemas.microsoft.com/office/drawing/2014/main" id="{4878FFBF-50E6-B2C0-5F5A-FD3C759886C3}"/>
              </a:ext>
            </a:extLst>
          </p:cNvPr>
          <p:cNvSpPr/>
          <p:nvPr/>
        </p:nvSpPr>
        <p:spPr>
          <a:xfrm>
            <a:off x="0" y="342689"/>
            <a:ext cx="12192000" cy="6733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14" name="Metin kutusu 13">
            <a:extLst>
              <a:ext uri="{FF2B5EF4-FFF2-40B4-BE49-F238E27FC236}">
                <a16:creationId xmlns:a16="http://schemas.microsoft.com/office/drawing/2014/main" id="{A23683C0-7F43-E7BD-BE64-621155C1F703}"/>
              </a:ext>
            </a:extLst>
          </p:cNvPr>
          <p:cNvSpPr txBox="1"/>
          <p:nvPr/>
        </p:nvSpPr>
        <p:spPr>
          <a:xfrm>
            <a:off x="4616524" y="479311"/>
            <a:ext cx="2958952" cy="400110"/>
          </a:xfrm>
          <a:prstGeom prst="rect">
            <a:avLst/>
          </a:prstGeom>
          <a:noFill/>
        </p:spPr>
        <p:txBody>
          <a:bodyPr wrap="square">
            <a:spAutoFit/>
          </a:bodyPr>
          <a:lstStyle/>
          <a:p>
            <a:r>
              <a:rPr lang="tr-TR" sz="2000" b="1" dirty="0">
                <a:solidFill>
                  <a:schemeClr val="bg1"/>
                </a:solidFill>
              </a:rPr>
              <a:t>Eğitimi ve Öğrenci Kabulü</a:t>
            </a:r>
          </a:p>
        </p:txBody>
      </p:sp>
      <p:sp>
        <p:nvSpPr>
          <p:cNvPr id="66" name="Metin kutusu 65">
            <a:extLst>
              <a:ext uri="{FF2B5EF4-FFF2-40B4-BE49-F238E27FC236}">
                <a16:creationId xmlns:a16="http://schemas.microsoft.com/office/drawing/2014/main" id="{CDCEAC46-107F-D5AE-413C-17FDE3347F11}"/>
              </a:ext>
            </a:extLst>
          </p:cNvPr>
          <p:cNvSpPr txBox="1"/>
          <p:nvPr/>
        </p:nvSpPr>
        <p:spPr>
          <a:xfrm>
            <a:off x="1241946" y="1269242"/>
            <a:ext cx="10558818" cy="2031325"/>
          </a:xfrm>
          <a:prstGeom prst="rect">
            <a:avLst/>
          </a:prstGeom>
          <a:noFill/>
        </p:spPr>
        <p:txBody>
          <a:bodyPr wrap="square">
            <a:spAutoFit/>
          </a:bodyPr>
          <a:lstStyle/>
          <a:p>
            <a:pPr>
              <a:lnSpc>
                <a:spcPct val="100000"/>
              </a:lnSpc>
            </a:pPr>
            <a:r>
              <a:rPr lang="tr-TR" b="1" dirty="0"/>
              <a:t>Peyzaj Mimarlığı Bölümü</a:t>
            </a:r>
          </a:p>
          <a:p>
            <a:pPr algn="just">
              <a:lnSpc>
                <a:spcPct val="100000"/>
              </a:lnSpc>
            </a:pPr>
            <a:endParaRPr lang="tr-TR" b="1" dirty="0"/>
          </a:p>
          <a:p>
            <a:pPr algn="just">
              <a:lnSpc>
                <a:spcPct val="100000"/>
              </a:lnSpc>
            </a:pPr>
            <a:r>
              <a:rPr lang="tr-TR" dirty="0"/>
              <a:t>Bölümümüz, öğrencilere kamu, özel sektör, sivil toplum kuruluşları ve/veya girişimcilik alanında iş fırsatı sunan, nitelikli eleman yetiştirmeyi amaçlayan dört yıllık tam  zamanlı bir lisans programıdır. Eğitim dili Türkçe olmakla birlikte zorunlu yabancı dil dersi  İngilizcedir. Bölümümüz, örgün öğretim olarak eğitim-öğretime devam etmektedir. Bölüme öğrenci kabulü, Yükseköğretim Kurumu tarafından belirlenen yönetmelikler çerçevesinde Yükseköğretim Kurumları Sınavı (YKS) olarak adlandırılan merkezi sınav sisteminde sayısal puan ile yapılmaktadır. </a:t>
            </a:r>
          </a:p>
        </p:txBody>
      </p:sp>
      <p:sp>
        <p:nvSpPr>
          <p:cNvPr id="70" name="Metin kutusu 69">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pSp>
        <p:nvGrpSpPr>
          <p:cNvPr id="6" name="Group 17">
            <a:extLst>
              <a:ext uri="{FF2B5EF4-FFF2-40B4-BE49-F238E27FC236}">
                <a16:creationId xmlns:a16="http://schemas.microsoft.com/office/drawing/2014/main" id="{D72A7246-19FC-4073-F0AE-E0CBAF973523}"/>
              </a:ext>
            </a:extLst>
          </p:cNvPr>
          <p:cNvGrpSpPr/>
          <p:nvPr/>
        </p:nvGrpSpPr>
        <p:grpSpPr>
          <a:xfrm>
            <a:off x="246989" y="1855532"/>
            <a:ext cx="858746" cy="858744"/>
            <a:chOff x="912987" y="3985306"/>
            <a:chExt cx="1332461" cy="1332461"/>
          </a:xfrm>
        </p:grpSpPr>
        <p:sp>
          <p:nvSpPr>
            <p:cNvPr id="7" name="Oval 6">
              <a:extLst>
                <a:ext uri="{FF2B5EF4-FFF2-40B4-BE49-F238E27FC236}">
                  <a16:creationId xmlns:a16="http://schemas.microsoft.com/office/drawing/2014/main" id="{8D8FC876-A4A1-FDFB-B155-60ECDE231E36}"/>
                </a:ext>
              </a:extLst>
            </p:cNvPr>
            <p:cNvSpPr/>
            <p:nvPr/>
          </p:nvSpPr>
          <p:spPr>
            <a:xfrm>
              <a:off x="912987" y="3985306"/>
              <a:ext cx="1332461" cy="1332461"/>
            </a:xfrm>
            <a:prstGeom prst="ellipse">
              <a:avLst/>
            </a:prstGeom>
            <a:solidFill>
              <a:schemeClr val="accent3">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76" dirty="0">
                <a:solidFill>
                  <a:schemeClr val="bg1"/>
                </a:solidFill>
                <a:latin typeface="Montserrat Light" panose="00000400000000000000" pitchFamily="50" charset="0"/>
              </a:endParaRPr>
            </a:p>
          </p:txBody>
        </p:sp>
        <p:sp>
          <p:nvSpPr>
            <p:cNvPr id="8" name="Oval 7">
              <a:extLst>
                <a:ext uri="{FF2B5EF4-FFF2-40B4-BE49-F238E27FC236}">
                  <a16:creationId xmlns:a16="http://schemas.microsoft.com/office/drawing/2014/main" id="{84D4F42A-E700-4737-BC08-80F39691B67A}"/>
                </a:ext>
              </a:extLst>
            </p:cNvPr>
            <p:cNvSpPr/>
            <p:nvPr/>
          </p:nvSpPr>
          <p:spPr>
            <a:xfrm>
              <a:off x="1008481" y="4080800"/>
              <a:ext cx="1141474" cy="1141474"/>
            </a:xfrm>
            <a:prstGeom prst="ellipse">
              <a:avLst/>
            </a:prstGeom>
            <a:solidFill>
              <a:schemeClr val="accent1">
                <a:lumMod val="50000"/>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76" dirty="0">
                <a:solidFill>
                  <a:schemeClr val="bg1"/>
                </a:solidFill>
                <a:latin typeface="Montserrat Light" panose="00000400000000000000" pitchFamily="50" charset="0"/>
              </a:endParaRPr>
            </a:p>
          </p:txBody>
        </p:sp>
        <p:sp>
          <p:nvSpPr>
            <p:cNvPr id="9" name="Oval 8">
              <a:extLst>
                <a:ext uri="{FF2B5EF4-FFF2-40B4-BE49-F238E27FC236}">
                  <a16:creationId xmlns:a16="http://schemas.microsoft.com/office/drawing/2014/main" id="{18D7BF8E-1DD0-EEFA-1006-897D0CCD2A81}"/>
                </a:ext>
              </a:extLst>
            </p:cNvPr>
            <p:cNvSpPr/>
            <p:nvPr/>
          </p:nvSpPr>
          <p:spPr>
            <a:xfrm>
              <a:off x="1108900" y="4181219"/>
              <a:ext cx="940635" cy="940635"/>
            </a:xfrm>
            <a:prstGeom prst="ellipse">
              <a:avLst/>
            </a:prstGeom>
            <a:solidFill>
              <a:srgbClr val="96BF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dirty="0">
                <a:solidFill>
                  <a:schemeClr val="bg1"/>
                </a:solidFill>
                <a:latin typeface="Montserrat SemiBold" panose="00000700000000000000" pitchFamily="2" charset="0"/>
              </a:endParaRPr>
            </a:p>
          </p:txBody>
        </p:sp>
      </p:grpSp>
    </p:spTree>
    <p:extLst>
      <p:ext uri="{BB962C8B-B14F-4D97-AF65-F5344CB8AC3E}">
        <p14:creationId xmlns:p14="http://schemas.microsoft.com/office/powerpoint/2010/main" val="344960679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05B95-DB83-CF46-7A94-5548C310142F}"/>
            </a:ext>
          </a:extLst>
        </p:cNvPr>
        <p:cNvGrpSpPr/>
        <p:nvPr/>
      </p:nvGrpSpPr>
      <p:grpSpPr>
        <a:xfrm>
          <a:off x="0" y="0"/>
          <a:ext cx="0" cy="0"/>
          <a:chOff x="0" y="0"/>
          <a:chExt cx="0" cy="0"/>
        </a:xfrm>
      </p:grpSpPr>
      <p:sp>
        <p:nvSpPr>
          <p:cNvPr id="13" name="Rectangle 6">
            <a:extLst>
              <a:ext uri="{FF2B5EF4-FFF2-40B4-BE49-F238E27FC236}">
                <a16:creationId xmlns:a16="http://schemas.microsoft.com/office/drawing/2014/main" id="{4878FFBF-50E6-B2C0-5F5A-FD3C759886C3}"/>
              </a:ext>
            </a:extLst>
          </p:cNvPr>
          <p:cNvSpPr/>
          <p:nvPr/>
        </p:nvSpPr>
        <p:spPr>
          <a:xfrm>
            <a:off x="0" y="342689"/>
            <a:ext cx="12192000" cy="6733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14" name="Metin kutusu 13">
            <a:extLst>
              <a:ext uri="{FF2B5EF4-FFF2-40B4-BE49-F238E27FC236}">
                <a16:creationId xmlns:a16="http://schemas.microsoft.com/office/drawing/2014/main" id="{A23683C0-7F43-E7BD-BE64-621155C1F703}"/>
              </a:ext>
            </a:extLst>
          </p:cNvPr>
          <p:cNvSpPr txBox="1"/>
          <p:nvPr/>
        </p:nvSpPr>
        <p:spPr>
          <a:xfrm>
            <a:off x="4906539" y="479311"/>
            <a:ext cx="2378921" cy="400110"/>
          </a:xfrm>
          <a:prstGeom prst="rect">
            <a:avLst/>
          </a:prstGeom>
          <a:noFill/>
        </p:spPr>
        <p:txBody>
          <a:bodyPr wrap="square">
            <a:spAutoFit/>
          </a:bodyPr>
          <a:lstStyle/>
          <a:p>
            <a:r>
              <a:rPr lang="tr-TR" sz="2000" b="1" dirty="0">
                <a:solidFill>
                  <a:schemeClr val="bg1"/>
                </a:solidFill>
              </a:rPr>
              <a:t>Mezuniyet Koşulları</a:t>
            </a:r>
          </a:p>
        </p:txBody>
      </p:sp>
      <p:sp>
        <p:nvSpPr>
          <p:cNvPr id="70" name="Metin kutusu 69">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pSp>
        <p:nvGrpSpPr>
          <p:cNvPr id="6" name="Group 17">
            <a:extLst>
              <a:ext uri="{FF2B5EF4-FFF2-40B4-BE49-F238E27FC236}">
                <a16:creationId xmlns:a16="http://schemas.microsoft.com/office/drawing/2014/main" id="{D72A7246-19FC-4073-F0AE-E0CBAF973523}"/>
              </a:ext>
            </a:extLst>
          </p:cNvPr>
          <p:cNvGrpSpPr/>
          <p:nvPr/>
        </p:nvGrpSpPr>
        <p:grpSpPr>
          <a:xfrm>
            <a:off x="219693" y="1626630"/>
            <a:ext cx="858746" cy="858744"/>
            <a:chOff x="912987" y="3985306"/>
            <a:chExt cx="1332461" cy="1332461"/>
          </a:xfrm>
        </p:grpSpPr>
        <p:sp>
          <p:nvSpPr>
            <p:cNvPr id="7" name="Oval 6">
              <a:extLst>
                <a:ext uri="{FF2B5EF4-FFF2-40B4-BE49-F238E27FC236}">
                  <a16:creationId xmlns:a16="http://schemas.microsoft.com/office/drawing/2014/main" id="{8D8FC876-A4A1-FDFB-B155-60ECDE231E36}"/>
                </a:ext>
              </a:extLst>
            </p:cNvPr>
            <p:cNvSpPr/>
            <p:nvPr/>
          </p:nvSpPr>
          <p:spPr>
            <a:xfrm>
              <a:off x="912987" y="3985306"/>
              <a:ext cx="1332461" cy="1332461"/>
            </a:xfrm>
            <a:prstGeom prst="ellipse">
              <a:avLst/>
            </a:prstGeom>
            <a:solidFill>
              <a:schemeClr val="accent3">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76" dirty="0">
                <a:solidFill>
                  <a:schemeClr val="bg1"/>
                </a:solidFill>
                <a:latin typeface="Montserrat Light" panose="00000400000000000000" pitchFamily="50" charset="0"/>
              </a:endParaRPr>
            </a:p>
          </p:txBody>
        </p:sp>
        <p:sp>
          <p:nvSpPr>
            <p:cNvPr id="8" name="Oval 7">
              <a:extLst>
                <a:ext uri="{FF2B5EF4-FFF2-40B4-BE49-F238E27FC236}">
                  <a16:creationId xmlns:a16="http://schemas.microsoft.com/office/drawing/2014/main" id="{84D4F42A-E700-4737-BC08-80F39691B67A}"/>
                </a:ext>
              </a:extLst>
            </p:cNvPr>
            <p:cNvSpPr/>
            <p:nvPr/>
          </p:nvSpPr>
          <p:spPr>
            <a:xfrm>
              <a:off x="1008481" y="4080800"/>
              <a:ext cx="1141474" cy="1141474"/>
            </a:xfrm>
            <a:prstGeom prst="ellipse">
              <a:avLst/>
            </a:prstGeom>
            <a:solidFill>
              <a:schemeClr val="accent1">
                <a:lumMod val="50000"/>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76" dirty="0">
                <a:solidFill>
                  <a:schemeClr val="bg1"/>
                </a:solidFill>
                <a:latin typeface="Montserrat Light" panose="00000400000000000000" pitchFamily="50" charset="0"/>
              </a:endParaRPr>
            </a:p>
          </p:txBody>
        </p:sp>
        <p:sp>
          <p:nvSpPr>
            <p:cNvPr id="9" name="Oval 8">
              <a:extLst>
                <a:ext uri="{FF2B5EF4-FFF2-40B4-BE49-F238E27FC236}">
                  <a16:creationId xmlns:a16="http://schemas.microsoft.com/office/drawing/2014/main" id="{18D7BF8E-1DD0-EEFA-1006-897D0CCD2A81}"/>
                </a:ext>
              </a:extLst>
            </p:cNvPr>
            <p:cNvSpPr/>
            <p:nvPr/>
          </p:nvSpPr>
          <p:spPr>
            <a:xfrm>
              <a:off x="1108900" y="4181219"/>
              <a:ext cx="940635" cy="940635"/>
            </a:xfrm>
            <a:prstGeom prst="ellipse">
              <a:avLst/>
            </a:prstGeom>
            <a:solidFill>
              <a:srgbClr val="96BF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dirty="0">
                <a:solidFill>
                  <a:schemeClr val="bg1"/>
                </a:solidFill>
                <a:latin typeface="Montserrat SemiBold" panose="00000700000000000000" pitchFamily="2" charset="0"/>
              </a:endParaRPr>
            </a:p>
          </p:txBody>
        </p:sp>
      </p:grpSp>
      <p:sp>
        <p:nvSpPr>
          <p:cNvPr id="2" name="Dikdörtgen 1"/>
          <p:cNvSpPr/>
          <p:nvPr/>
        </p:nvSpPr>
        <p:spPr>
          <a:xfrm>
            <a:off x="1174232" y="1317338"/>
            <a:ext cx="10620362" cy="1477328"/>
          </a:xfrm>
          <a:prstGeom prst="rect">
            <a:avLst/>
          </a:prstGeom>
        </p:spPr>
        <p:txBody>
          <a:bodyPr wrap="square">
            <a:spAutoFit/>
          </a:bodyPr>
          <a:lstStyle/>
          <a:p>
            <a:pPr>
              <a:lnSpc>
                <a:spcPct val="100000"/>
              </a:lnSpc>
            </a:pPr>
            <a:r>
              <a:rPr lang="tr-TR" b="1" dirty="0"/>
              <a:t>Peyzaj Mimarlığı Bölümü</a:t>
            </a:r>
          </a:p>
          <a:p>
            <a:pPr>
              <a:lnSpc>
                <a:spcPct val="100000"/>
              </a:lnSpc>
            </a:pPr>
            <a:endParaRPr lang="tr-TR" b="1" dirty="0"/>
          </a:p>
          <a:p>
            <a:pPr algn="just"/>
            <a:r>
              <a:rPr lang="tr-TR" dirty="0"/>
              <a:t>Peyzaj Mimarı unvanını alabilmek için 240 AKTS kredilik ders alınması ve bunlardan başarılı olunması, tüm derslerden 4,00 üzerinden en az 2,00 Genel Not Ortalamasına sahip olmaları ve 60 iş günü meslek stajı yapılması gerekmektedir.</a:t>
            </a:r>
          </a:p>
        </p:txBody>
      </p:sp>
    </p:spTree>
    <p:extLst>
      <p:ext uri="{BB962C8B-B14F-4D97-AF65-F5344CB8AC3E}">
        <p14:creationId xmlns:p14="http://schemas.microsoft.com/office/powerpoint/2010/main" val="3681061964"/>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05B95-DB83-CF46-7A94-5548C310142F}"/>
            </a:ext>
          </a:extLst>
        </p:cNvPr>
        <p:cNvGrpSpPr/>
        <p:nvPr/>
      </p:nvGrpSpPr>
      <p:grpSpPr>
        <a:xfrm>
          <a:off x="0" y="0"/>
          <a:ext cx="0" cy="0"/>
          <a:chOff x="0" y="0"/>
          <a:chExt cx="0" cy="0"/>
        </a:xfrm>
      </p:grpSpPr>
      <p:sp>
        <p:nvSpPr>
          <p:cNvPr id="13" name="Rectangle 6">
            <a:extLst>
              <a:ext uri="{FF2B5EF4-FFF2-40B4-BE49-F238E27FC236}">
                <a16:creationId xmlns:a16="http://schemas.microsoft.com/office/drawing/2014/main" id="{4878FFBF-50E6-B2C0-5F5A-FD3C759886C3}"/>
              </a:ext>
            </a:extLst>
          </p:cNvPr>
          <p:cNvSpPr/>
          <p:nvPr/>
        </p:nvSpPr>
        <p:spPr>
          <a:xfrm>
            <a:off x="0" y="342689"/>
            <a:ext cx="12192000" cy="6733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66" name="Metin kutusu 65">
            <a:extLst>
              <a:ext uri="{FF2B5EF4-FFF2-40B4-BE49-F238E27FC236}">
                <a16:creationId xmlns:a16="http://schemas.microsoft.com/office/drawing/2014/main" id="{CDCEAC46-107F-D5AE-413C-17FDE3347F11}"/>
              </a:ext>
            </a:extLst>
          </p:cNvPr>
          <p:cNvSpPr txBox="1"/>
          <p:nvPr/>
        </p:nvSpPr>
        <p:spPr>
          <a:xfrm>
            <a:off x="1241946" y="1269242"/>
            <a:ext cx="10558818" cy="3139321"/>
          </a:xfrm>
          <a:prstGeom prst="rect">
            <a:avLst/>
          </a:prstGeom>
          <a:noFill/>
        </p:spPr>
        <p:txBody>
          <a:bodyPr wrap="square">
            <a:spAutoFit/>
          </a:bodyPr>
          <a:lstStyle/>
          <a:p>
            <a:pPr>
              <a:lnSpc>
                <a:spcPct val="100000"/>
              </a:lnSpc>
            </a:pPr>
            <a:r>
              <a:rPr lang="tr-TR" b="1" dirty="0"/>
              <a:t>Peyzaj Mimarlığı Bölümü</a:t>
            </a:r>
          </a:p>
          <a:p>
            <a:pPr algn="just">
              <a:lnSpc>
                <a:spcPct val="100000"/>
              </a:lnSpc>
            </a:pPr>
            <a:endParaRPr lang="tr-TR" b="1" dirty="0"/>
          </a:p>
          <a:p>
            <a:pPr algn="just">
              <a:lnSpc>
                <a:spcPct val="100000"/>
              </a:lnSpc>
            </a:pPr>
            <a:r>
              <a:rPr lang="tr-TR" dirty="0"/>
              <a:t>Mezunlar, Üniversiteler (fakülteler, meslek yüksek okulları ve rektörlüklere bağlı çevre birimleri), Belediyeler (park ve bahçeler müdürlükleri, imar ve çevre düzenleme birimleri), Çeşitli Bakanlıklara Bağlı planlama müdürlükleri, mezarlıklar müdürlükleri, Kuruluşlar Karayolları, İller Bankası, DSİ, Çevre, Şehircilik ve İklim Değişikliği Müdürlüğü, Milli Parklar, Tarımsal Araştırma Enstitüleri, Tarım İl Müdürlükleri, Orman Genel Müdürlüğü, Turizm Planlaması Genel Müdürlüğü, Kültür ve Tabiat Varlıklarını Koruma Kurumu, Emlak Bankası, Toplu Konut Genel Müdürlüğü, Peyzaj Mimarlığı, Mimarlık, Şehir Planlama ve İnşaat Büroları vb., Yapısal ve Bitkisel Belediye Hizmetleri Üstlenen Özel Şirketler ile Şirketleri Turizm -Yapı Kooperatifleri Materyal Üretme ve Pazarlama Kuruluşları Rekreasyon Tesislerinde çalışabilirler. Ayrıca akademik kariyer yapmak isteyenler için üniversitelerin ilgili bölümlerinde Yüksek Lisans ya da Doktora olanaklarından yararlanılabilmektedir.</a:t>
            </a:r>
          </a:p>
        </p:txBody>
      </p:sp>
      <p:sp>
        <p:nvSpPr>
          <p:cNvPr id="70" name="Metin kutusu 69">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grpSp>
        <p:nvGrpSpPr>
          <p:cNvPr id="6" name="Group 17">
            <a:extLst>
              <a:ext uri="{FF2B5EF4-FFF2-40B4-BE49-F238E27FC236}">
                <a16:creationId xmlns:a16="http://schemas.microsoft.com/office/drawing/2014/main" id="{D72A7246-19FC-4073-F0AE-E0CBAF973523}"/>
              </a:ext>
            </a:extLst>
          </p:cNvPr>
          <p:cNvGrpSpPr/>
          <p:nvPr/>
        </p:nvGrpSpPr>
        <p:grpSpPr>
          <a:xfrm>
            <a:off x="192398" y="1446832"/>
            <a:ext cx="858746" cy="858744"/>
            <a:chOff x="912987" y="3985306"/>
            <a:chExt cx="1332461" cy="1332461"/>
          </a:xfrm>
        </p:grpSpPr>
        <p:sp>
          <p:nvSpPr>
            <p:cNvPr id="7" name="Oval 6">
              <a:extLst>
                <a:ext uri="{FF2B5EF4-FFF2-40B4-BE49-F238E27FC236}">
                  <a16:creationId xmlns:a16="http://schemas.microsoft.com/office/drawing/2014/main" id="{8D8FC876-A4A1-FDFB-B155-60ECDE231E36}"/>
                </a:ext>
              </a:extLst>
            </p:cNvPr>
            <p:cNvSpPr/>
            <p:nvPr/>
          </p:nvSpPr>
          <p:spPr>
            <a:xfrm>
              <a:off x="912987" y="3985306"/>
              <a:ext cx="1332461" cy="1332461"/>
            </a:xfrm>
            <a:prstGeom prst="ellipse">
              <a:avLst/>
            </a:prstGeom>
            <a:solidFill>
              <a:schemeClr val="accent3">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76" dirty="0">
                <a:solidFill>
                  <a:schemeClr val="bg1"/>
                </a:solidFill>
                <a:latin typeface="Montserrat Light" panose="00000400000000000000" pitchFamily="50" charset="0"/>
              </a:endParaRPr>
            </a:p>
          </p:txBody>
        </p:sp>
        <p:sp>
          <p:nvSpPr>
            <p:cNvPr id="8" name="Oval 7">
              <a:extLst>
                <a:ext uri="{FF2B5EF4-FFF2-40B4-BE49-F238E27FC236}">
                  <a16:creationId xmlns:a16="http://schemas.microsoft.com/office/drawing/2014/main" id="{84D4F42A-E700-4737-BC08-80F39691B67A}"/>
                </a:ext>
              </a:extLst>
            </p:cNvPr>
            <p:cNvSpPr/>
            <p:nvPr/>
          </p:nvSpPr>
          <p:spPr>
            <a:xfrm>
              <a:off x="1008481" y="4080800"/>
              <a:ext cx="1141474" cy="1141474"/>
            </a:xfrm>
            <a:prstGeom prst="ellipse">
              <a:avLst/>
            </a:prstGeom>
            <a:solidFill>
              <a:schemeClr val="accent1">
                <a:lumMod val="50000"/>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76" dirty="0">
                <a:solidFill>
                  <a:schemeClr val="bg1"/>
                </a:solidFill>
                <a:latin typeface="Montserrat Light" panose="00000400000000000000" pitchFamily="50" charset="0"/>
              </a:endParaRPr>
            </a:p>
          </p:txBody>
        </p:sp>
        <p:sp>
          <p:nvSpPr>
            <p:cNvPr id="9" name="Oval 8">
              <a:extLst>
                <a:ext uri="{FF2B5EF4-FFF2-40B4-BE49-F238E27FC236}">
                  <a16:creationId xmlns:a16="http://schemas.microsoft.com/office/drawing/2014/main" id="{18D7BF8E-1DD0-EEFA-1006-897D0CCD2A81}"/>
                </a:ext>
              </a:extLst>
            </p:cNvPr>
            <p:cNvSpPr/>
            <p:nvPr/>
          </p:nvSpPr>
          <p:spPr>
            <a:xfrm>
              <a:off x="1108900" y="4181219"/>
              <a:ext cx="940635" cy="940635"/>
            </a:xfrm>
            <a:prstGeom prst="ellipse">
              <a:avLst/>
            </a:prstGeom>
            <a:solidFill>
              <a:srgbClr val="96BF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0" dirty="0">
                <a:solidFill>
                  <a:schemeClr val="bg1"/>
                </a:solidFill>
                <a:latin typeface="Montserrat SemiBold" panose="00000700000000000000" pitchFamily="2" charset="0"/>
              </a:endParaRPr>
            </a:p>
          </p:txBody>
        </p:sp>
      </p:grpSp>
      <p:sp>
        <p:nvSpPr>
          <p:cNvPr id="10" name="Metin kutusu 9">
            <a:extLst>
              <a:ext uri="{FF2B5EF4-FFF2-40B4-BE49-F238E27FC236}">
                <a16:creationId xmlns:a16="http://schemas.microsoft.com/office/drawing/2014/main" id="{A23683C0-7F43-E7BD-BE64-621155C1F703}"/>
              </a:ext>
            </a:extLst>
          </p:cNvPr>
          <p:cNvSpPr txBox="1"/>
          <p:nvPr/>
        </p:nvSpPr>
        <p:spPr>
          <a:xfrm>
            <a:off x="4954306" y="479311"/>
            <a:ext cx="2283387" cy="400110"/>
          </a:xfrm>
          <a:prstGeom prst="rect">
            <a:avLst/>
          </a:prstGeom>
          <a:noFill/>
        </p:spPr>
        <p:txBody>
          <a:bodyPr wrap="square">
            <a:spAutoFit/>
          </a:bodyPr>
          <a:lstStyle/>
          <a:p>
            <a:r>
              <a:rPr lang="tr-TR" sz="2000" b="1" dirty="0">
                <a:solidFill>
                  <a:schemeClr val="bg1"/>
                </a:solidFill>
              </a:rPr>
              <a:t>İstihdam Olanakları</a:t>
            </a:r>
          </a:p>
        </p:txBody>
      </p:sp>
    </p:spTree>
    <p:extLst>
      <p:ext uri="{BB962C8B-B14F-4D97-AF65-F5344CB8AC3E}">
        <p14:creationId xmlns:p14="http://schemas.microsoft.com/office/powerpoint/2010/main" val="299527889"/>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7E27A-4B13-1CD4-1D6A-0B48A0C5F0B2}"/>
            </a:ext>
          </a:extLst>
        </p:cNvPr>
        <p:cNvGrpSpPr/>
        <p:nvPr/>
      </p:nvGrpSpPr>
      <p:grpSpPr>
        <a:xfrm>
          <a:off x="0" y="0"/>
          <a:ext cx="0" cy="0"/>
          <a:chOff x="0" y="0"/>
          <a:chExt cx="0" cy="0"/>
        </a:xfrm>
      </p:grpSpPr>
      <p:sp>
        <p:nvSpPr>
          <p:cNvPr id="13" name="Rectangle 6">
            <a:extLst>
              <a:ext uri="{FF2B5EF4-FFF2-40B4-BE49-F238E27FC236}">
                <a16:creationId xmlns:a16="http://schemas.microsoft.com/office/drawing/2014/main" id="{EF7D9AFB-0984-2884-0B09-9F71DEDA2E30}"/>
              </a:ext>
            </a:extLst>
          </p:cNvPr>
          <p:cNvSpPr/>
          <p:nvPr/>
        </p:nvSpPr>
        <p:spPr>
          <a:xfrm>
            <a:off x="0" y="342689"/>
            <a:ext cx="12192000" cy="6733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70" name="Metin kutusu 69">
            <a:extLst>
              <a:ext uri="{FF2B5EF4-FFF2-40B4-BE49-F238E27FC236}">
                <a16:creationId xmlns:a16="http://schemas.microsoft.com/office/drawing/2014/main" id="{BA19A982-C2CB-D5F3-1B89-A01FF95314E2}"/>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0" name="Metin kutusu 9">
            <a:extLst>
              <a:ext uri="{FF2B5EF4-FFF2-40B4-BE49-F238E27FC236}">
                <a16:creationId xmlns:a16="http://schemas.microsoft.com/office/drawing/2014/main" id="{95479D53-6441-7A49-22B3-7F9EB05863CD}"/>
              </a:ext>
            </a:extLst>
          </p:cNvPr>
          <p:cNvSpPr txBox="1"/>
          <p:nvPr/>
        </p:nvSpPr>
        <p:spPr>
          <a:xfrm>
            <a:off x="5101531" y="479311"/>
            <a:ext cx="1988935" cy="400110"/>
          </a:xfrm>
          <a:prstGeom prst="rect">
            <a:avLst/>
          </a:prstGeom>
          <a:noFill/>
        </p:spPr>
        <p:txBody>
          <a:bodyPr wrap="square">
            <a:spAutoFit/>
          </a:bodyPr>
          <a:lstStyle/>
          <a:p>
            <a:r>
              <a:rPr lang="tr-TR" sz="2000" b="1" dirty="0">
                <a:solidFill>
                  <a:schemeClr val="bg1"/>
                </a:solidFill>
              </a:rPr>
              <a:t>Derslere Devam</a:t>
            </a:r>
          </a:p>
        </p:txBody>
      </p:sp>
      <p:sp>
        <p:nvSpPr>
          <p:cNvPr id="3" name="Metin kutusu 2">
            <a:extLst>
              <a:ext uri="{FF2B5EF4-FFF2-40B4-BE49-F238E27FC236}">
                <a16:creationId xmlns:a16="http://schemas.microsoft.com/office/drawing/2014/main" id="{C8ACC5A2-D406-A124-CC35-CC7A5893267F}"/>
              </a:ext>
            </a:extLst>
          </p:cNvPr>
          <p:cNvSpPr txBox="1"/>
          <p:nvPr/>
        </p:nvSpPr>
        <p:spPr>
          <a:xfrm>
            <a:off x="346128" y="1406726"/>
            <a:ext cx="11499742" cy="3111108"/>
          </a:xfrm>
          <a:prstGeom prst="rect">
            <a:avLst/>
          </a:prstGeom>
          <a:noFill/>
        </p:spPr>
        <p:txBody>
          <a:bodyPr wrap="square">
            <a:spAutoFit/>
          </a:bodyPr>
          <a:lstStyle/>
          <a:p>
            <a:pPr marL="298450" marR="622300" indent="-285750" algn="just">
              <a:spcBef>
                <a:spcPts val="210"/>
              </a:spcBef>
              <a:buClr>
                <a:srgbClr val="90C226"/>
              </a:buClr>
              <a:buSzPct val="77777"/>
              <a:buFont typeface="Wingdings" panose="05000000000000000000" pitchFamily="2" charset="2"/>
              <a:buChar char="§"/>
              <a:tabLst>
                <a:tab pos="297815" algn="l"/>
                <a:tab pos="298450" algn="l"/>
              </a:tabLst>
            </a:pPr>
            <a:r>
              <a:rPr lang="tr-TR" sz="1800" spc="-25" dirty="0">
                <a:solidFill>
                  <a:schemeClr val="tx1"/>
                </a:solidFill>
                <a:cs typeface="Times New Roman" panose="02020603050405020304" pitchFamily="18" charset="0"/>
              </a:rPr>
              <a:t>Teorik</a:t>
            </a:r>
            <a:r>
              <a:rPr lang="tr-TR" sz="1800" spc="-30" dirty="0">
                <a:solidFill>
                  <a:schemeClr val="tx1"/>
                </a:solidFill>
                <a:cs typeface="Times New Roman" panose="02020603050405020304" pitchFamily="18" charset="0"/>
              </a:rPr>
              <a:t> </a:t>
            </a:r>
            <a:r>
              <a:rPr lang="tr-TR" sz="1800" spc="-55" dirty="0">
                <a:solidFill>
                  <a:schemeClr val="tx1"/>
                </a:solidFill>
                <a:cs typeface="Times New Roman" panose="02020603050405020304" pitchFamily="18" charset="0"/>
              </a:rPr>
              <a:t>derslerin</a:t>
            </a:r>
            <a:r>
              <a:rPr lang="tr-TR" sz="1800" spc="5" dirty="0">
                <a:solidFill>
                  <a:schemeClr val="tx1"/>
                </a:solidFill>
                <a:cs typeface="Times New Roman" panose="02020603050405020304" pitchFamily="18" charset="0"/>
              </a:rPr>
              <a:t> </a:t>
            </a:r>
            <a:r>
              <a:rPr lang="tr-TR" sz="1800" spc="-110" dirty="0">
                <a:solidFill>
                  <a:schemeClr val="tx1"/>
                </a:solidFill>
                <a:cs typeface="Times New Roman" panose="02020603050405020304" pitchFamily="18" charset="0"/>
              </a:rPr>
              <a:t>%70’i</a:t>
            </a:r>
            <a:r>
              <a:rPr lang="tr-TR" sz="1800" dirty="0">
                <a:solidFill>
                  <a:schemeClr val="tx1"/>
                </a:solidFill>
                <a:cs typeface="Times New Roman" panose="02020603050405020304" pitchFamily="18" charset="0"/>
              </a:rPr>
              <a:t> </a:t>
            </a:r>
            <a:r>
              <a:rPr lang="tr-TR" sz="1800" spc="-150" dirty="0">
                <a:solidFill>
                  <a:schemeClr val="tx1"/>
                </a:solidFill>
                <a:cs typeface="Times New Roman" panose="02020603050405020304" pitchFamily="18" charset="0"/>
              </a:rPr>
              <a:t>(10</a:t>
            </a:r>
            <a:r>
              <a:rPr lang="tr-TR" sz="1800" spc="15" dirty="0">
                <a:solidFill>
                  <a:schemeClr val="tx1"/>
                </a:solidFill>
                <a:cs typeface="Times New Roman" panose="02020603050405020304" pitchFamily="18" charset="0"/>
              </a:rPr>
              <a:t> </a:t>
            </a:r>
            <a:r>
              <a:rPr lang="tr-TR" sz="1800" spc="-85" dirty="0">
                <a:solidFill>
                  <a:schemeClr val="tx1"/>
                </a:solidFill>
                <a:cs typeface="Times New Roman" panose="02020603050405020304" pitchFamily="18" charset="0"/>
              </a:rPr>
              <a:t>hafta),</a:t>
            </a:r>
            <a:r>
              <a:rPr lang="tr-TR" sz="1800" spc="10" dirty="0">
                <a:solidFill>
                  <a:schemeClr val="tx1"/>
                </a:solidFill>
                <a:cs typeface="Times New Roman" panose="02020603050405020304" pitchFamily="18" charset="0"/>
              </a:rPr>
              <a:t> </a:t>
            </a:r>
            <a:r>
              <a:rPr lang="tr-TR" sz="1800" spc="-90" dirty="0">
                <a:solidFill>
                  <a:schemeClr val="tx1"/>
                </a:solidFill>
                <a:cs typeface="Times New Roman" panose="02020603050405020304" pitchFamily="18" charset="0"/>
              </a:rPr>
              <a:t>uygulamalı</a:t>
            </a:r>
            <a:r>
              <a:rPr lang="tr-TR" sz="1800" spc="5" dirty="0">
                <a:solidFill>
                  <a:schemeClr val="tx1"/>
                </a:solidFill>
                <a:cs typeface="Times New Roman" panose="02020603050405020304" pitchFamily="18" charset="0"/>
              </a:rPr>
              <a:t> </a:t>
            </a:r>
            <a:r>
              <a:rPr lang="tr-TR" sz="1800" spc="-55" dirty="0">
                <a:solidFill>
                  <a:schemeClr val="tx1"/>
                </a:solidFill>
                <a:cs typeface="Times New Roman" panose="02020603050405020304" pitchFamily="18" charset="0"/>
              </a:rPr>
              <a:t>derslerin</a:t>
            </a:r>
            <a:r>
              <a:rPr lang="tr-TR" sz="1800" spc="5" dirty="0">
                <a:solidFill>
                  <a:schemeClr val="tx1"/>
                </a:solidFill>
                <a:cs typeface="Times New Roman" panose="02020603050405020304" pitchFamily="18" charset="0"/>
              </a:rPr>
              <a:t> </a:t>
            </a:r>
            <a:r>
              <a:rPr lang="tr-TR" sz="1800" spc="-114" dirty="0">
                <a:solidFill>
                  <a:schemeClr val="tx1"/>
                </a:solidFill>
                <a:cs typeface="Times New Roman" panose="02020603050405020304" pitchFamily="18" charset="0"/>
              </a:rPr>
              <a:t>%80’ine</a:t>
            </a:r>
            <a:r>
              <a:rPr lang="tr-TR" sz="1800" spc="5" dirty="0">
                <a:solidFill>
                  <a:schemeClr val="tx1"/>
                </a:solidFill>
                <a:cs typeface="Times New Roman" panose="02020603050405020304" pitchFamily="18" charset="0"/>
              </a:rPr>
              <a:t> </a:t>
            </a:r>
            <a:r>
              <a:rPr lang="tr-TR" sz="1800" spc="-165" dirty="0">
                <a:solidFill>
                  <a:schemeClr val="tx1"/>
                </a:solidFill>
                <a:cs typeface="Times New Roman" panose="02020603050405020304" pitchFamily="18" charset="0"/>
              </a:rPr>
              <a:t>(11</a:t>
            </a:r>
            <a:r>
              <a:rPr lang="tr-TR" sz="1800" spc="20" dirty="0">
                <a:solidFill>
                  <a:schemeClr val="tx1"/>
                </a:solidFill>
                <a:cs typeface="Times New Roman" panose="02020603050405020304" pitchFamily="18" charset="0"/>
              </a:rPr>
              <a:t> </a:t>
            </a:r>
            <a:r>
              <a:rPr lang="tr-TR" sz="1800" spc="-30" dirty="0">
                <a:solidFill>
                  <a:schemeClr val="tx1"/>
                </a:solidFill>
                <a:cs typeface="Times New Roman" panose="02020603050405020304" pitchFamily="18" charset="0"/>
              </a:rPr>
              <a:t>hafta) </a:t>
            </a:r>
            <a:r>
              <a:rPr lang="tr-TR" sz="1800" spc="-40" dirty="0">
                <a:solidFill>
                  <a:schemeClr val="tx1"/>
                </a:solidFill>
                <a:cs typeface="Times New Roman" panose="02020603050405020304" pitchFamily="18" charset="0"/>
              </a:rPr>
              <a:t>devam etmek </a:t>
            </a:r>
            <a:r>
              <a:rPr lang="tr-TR" sz="1800" spc="-60" dirty="0">
                <a:solidFill>
                  <a:schemeClr val="tx1"/>
                </a:solidFill>
                <a:cs typeface="Times New Roman" panose="02020603050405020304" pitchFamily="18" charset="0"/>
              </a:rPr>
              <a:t>zorunludur</a:t>
            </a:r>
            <a:r>
              <a:rPr lang="tr-TR" sz="1800" spc="-20" dirty="0">
                <a:solidFill>
                  <a:schemeClr val="tx1"/>
                </a:solidFill>
                <a:cs typeface="Times New Roman" panose="02020603050405020304" pitchFamily="18" charset="0"/>
              </a:rPr>
              <a:t> </a:t>
            </a:r>
            <a:r>
              <a:rPr lang="tr-TR" sz="1800" spc="-95" dirty="0">
                <a:solidFill>
                  <a:schemeClr val="tx1"/>
                </a:solidFill>
                <a:cs typeface="Times New Roman" panose="02020603050405020304" pitchFamily="18" charset="0"/>
              </a:rPr>
              <a:t>(toplam</a:t>
            </a:r>
            <a:r>
              <a:rPr lang="tr-TR" sz="1800" spc="-15" dirty="0">
                <a:solidFill>
                  <a:schemeClr val="tx1"/>
                </a:solidFill>
                <a:cs typeface="Times New Roman" panose="02020603050405020304" pitchFamily="18" charset="0"/>
              </a:rPr>
              <a:t> </a:t>
            </a:r>
            <a:r>
              <a:rPr lang="tr-TR" sz="1800" spc="-35" dirty="0">
                <a:solidFill>
                  <a:schemeClr val="tx1"/>
                </a:solidFill>
                <a:cs typeface="Times New Roman" panose="02020603050405020304" pitchFamily="18" charset="0"/>
              </a:rPr>
              <a:t>14</a:t>
            </a:r>
            <a:r>
              <a:rPr lang="tr-TR" sz="1800" spc="-30" dirty="0">
                <a:solidFill>
                  <a:schemeClr val="tx1"/>
                </a:solidFill>
                <a:cs typeface="Times New Roman" panose="02020603050405020304" pitchFamily="18" charset="0"/>
              </a:rPr>
              <a:t> </a:t>
            </a:r>
            <a:r>
              <a:rPr lang="tr-TR" sz="1800" spc="-10" dirty="0">
                <a:solidFill>
                  <a:schemeClr val="tx1"/>
                </a:solidFill>
                <a:cs typeface="Times New Roman" panose="02020603050405020304" pitchFamily="18" charset="0"/>
              </a:rPr>
              <a:t>hafta).</a:t>
            </a:r>
            <a:endParaRPr lang="tr-TR" sz="1800" dirty="0">
              <a:solidFill>
                <a:schemeClr val="tx1"/>
              </a:solidFill>
              <a:cs typeface="Times New Roman" panose="02020603050405020304" pitchFamily="18" charset="0"/>
            </a:endParaRPr>
          </a:p>
          <a:p>
            <a:pPr marL="298450" marR="217170" indent="-285750" algn="just">
              <a:spcBef>
                <a:spcPts val="1100"/>
              </a:spcBef>
              <a:buClr>
                <a:srgbClr val="90C226"/>
              </a:buClr>
              <a:buSzPct val="77777"/>
              <a:buFont typeface="Wingdings" panose="05000000000000000000" pitchFamily="2" charset="2"/>
              <a:buChar char="§"/>
              <a:tabLst>
                <a:tab pos="297815" algn="l"/>
                <a:tab pos="298450" algn="l"/>
              </a:tabLst>
            </a:pPr>
            <a:r>
              <a:rPr lang="tr-TR" sz="1800" dirty="0">
                <a:solidFill>
                  <a:schemeClr val="tx1"/>
                </a:solidFill>
                <a:cs typeface="Times New Roman" panose="02020603050405020304" pitchFamily="18" charset="0"/>
              </a:rPr>
              <a:t>Derse</a:t>
            </a:r>
            <a:r>
              <a:rPr lang="tr-TR" sz="1800" spc="-60" dirty="0">
                <a:solidFill>
                  <a:schemeClr val="tx1"/>
                </a:solidFill>
                <a:cs typeface="Times New Roman" panose="02020603050405020304" pitchFamily="18" charset="0"/>
              </a:rPr>
              <a:t> </a:t>
            </a:r>
            <a:r>
              <a:rPr lang="tr-TR" sz="1800" spc="-70" dirty="0">
                <a:solidFill>
                  <a:schemeClr val="tx1"/>
                </a:solidFill>
                <a:cs typeface="Times New Roman" panose="02020603050405020304" pitchFamily="18" charset="0"/>
              </a:rPr>
              <a:t>devam</a:t>
            </a:r>
            <a:r>
              <a:rPr lang="tr-TR" sz="1800" spc="-30" dirty="0">
                <a:solidFill>
                  <a:schemeClr val="tx1"/>
                </a:solidFill>
                <a:cs typeface="Times New Roman" panose="02020603050405020304" pitchFamily="18" charset="0"/>
              </a:rPr>
              <a:t> </a:t>
            </a:r>
            <a:r>
              <a:rPr lang="tr-TR" sz="1800" spc="-100" dirty="0">
                <a:solidFill>
                  <a:schemeClr val="tx1"/>
                </a:solidFill>
                <a:cs typeface="Times New Roman" panose="02020603050405020304" pitchFamily="18" charset="0"/>
              </a:rPr>
              <a:t>koşulunu</a:t>
            </a:r>
            <a:r>
              <a:rPr lang="tr-TR" sz="1800" spc="-10" dirty="0">
                <a:solidFill>
                  <a:schemeClr val="tx1"/>
                </a:solidFill>
                <a:cs typeface="Times New Roman" panose="02020603050405020304" pitchFamily="18" charset="0"/>
              </a:rPr>
              <a:t> </a:t>
            </a:r>
            <a:r>
              <a:rPr lang="tr-TR" sz="1800" spc="-50" dirty="0">
                <a:solidFill>
                  <a:schemeClr val="tx1"/>
                </a:solidFill>
                <a:cs typeface="Times New Roman" panose="02020603050405020304" pitchFamily="18" charset="0"/>
              </a:rPr>
              <a:t>yerine</a:t>
            </a:r>
            <a:r>
              <a:rPr lang="tr-TR" sz="1800" spc="-30" dirty="0">
                <a:solidFill>
                  <a:schemeClr val="tx1"/>
                </a:solidFill>
                <a:cs typeface="Times New Roman" panose="02020603050405020304" pitchFamily="18" charset="0"/>
              </a:rPr>
              <a:t> </a:t>
            </a:r>
            <a:r>
              <a:rPr lang="tr-TR" sz="1800" spc="-50" dirty="0">
                <a:solidFill>
                  <a:schemeClr val="tx1"/>
                </a:solidFill>
                <a:cs typeface="Times New Roman" panose="02020603050405020304" pitchFamily="18" charset="0"/>
              </a:rPr>
              <a:t>getirmeyen</a:t>
            </a:r>
            <a:r>
              <a:rPr lang="tr-TR" sz="1800" spc="-30" dirty="0">
                <a:solidFill>
                  <a:schemeClr val="tx1"/>
                </a:solidFill>
                <a:cs typeface="Times New Roman" panose="02020603050405020304" pitchFamily="18" charset="0"/>
              </a:rPr>
              <a:t> </a:t>
            </a:r>
            <a:r>
              <a:rPr lang="tr-TR" sz="1800" spc="-70" dirty="0">
                <a:solidFill>
                  <a:schemeClr val="tx1"/>
                </a:solidFill>
                <a:cs typeface="Times New Roman" panose="02020603050405020304" pitchFamily="18" charset="0"/>
              </a:rPr>
              <a:t>öğrenci,</a:t>
            </a:r>
            <a:r>
              <a:rPr lang="tr-TR" sz="1800" spc="-20" dirty="0">
                <a:solidFill>
                  <a:schemeClr val="tx1"/>
                </a:solidFill>
                <a:cs typeface="Times New Roman" panose="02020603050405020304" pitchFamily="18" charset="0"/>
              </a:rPr>
              <a:t> </a:t>
            </a:r>
            <a:r>
              <a:rPr lang="tr-TR" sz="1800" spc="-55" dirty="0">
                <a:solidFill>
                  <a:schemeClr val="tx1"/>
                </a:solidFill>
                <a:cs typeface="Times New Roman" panose="02020603050405020304" pitchFamily="18" charset="0"/>
              </a:rPr>
              <a:t>yarıyıl</a:t>
            </a:r>
            <a:r>
              <a:rPr lang="tr-TR" sz="1800" spc="-35" dirty="0">
                <a:solidFill>
                  <a:schemeClr val="tx1"/>
                </a:solidFill>
                <a:cs typeface="Times New Roman" panose="02020603050405020304" pitchFamily="18" charset="0"/>
              </a:rPr>
              <a:t> </a:t>
            </a:r>
            <a:r>
              <a:rPr lang="tr-TR" sz="1800" spc="-65" dirty="0">
                <a:solidFill>
                  <a:schemeClr val="tx1"/>
                </a:solidFill>
                <a:cs typeface="Times New Roman" panose="02020603050405020304" pitchFamily="18" charset="0"/>
              </a:rPr>
              <a:t>sonu</a:t>
            </a:r>
            <a:r>
              <a:rPr lang="tr-TR" sz="1800" spc="-30" dirty="0">
                <a:solidFill>
                  <a:schemeClr val="tx1"/>
                </a:solidFill>
                <a:cs typeface="Times New Roman" panose="02020603050405020304" pitchFamily="18" charset="0"/>
              </a:rPr>
              <a:t> </a:t>
            </a:r>
            <a:r>
              <a:rPr lang="tr-TR" sz="1800" dirty="0">
                <a:solidFill>
                  <a:schemeClr val="tx1"/>
                </a:solidFill>
                <a:cs typeface="Times New Roman" panose="02020603050405020304" pitchFamily="18" charset="0"/>
              </a:rPr>
              <a:t>ve</a:t>
            </a:r>
            <a:r>
              <a:rPr lang="tr-TR" sz="1800" spc="-30" dirty="0">
                <a:solidFill>
                  <a:schemeClr val="tx1"/>
                </a:solidFill>
                <a:cs typeface="Times New Roman" panose="02020603050405020304" pitchFamily="18" charset="0"/>
              </a:rPr>
              <a:t> </a:t>
            </a:r>
            <a:r>
              <a:rPr lang="tr-TR" sz="1800" spc="-20" dirty="0">
                <a:solidFill>
                  <a:schemeClr val="tx1"/>
                </a:solidFill>
                <a:cs typeface="Times New Roman" panose="02020603050405020304" pitchFamily="18" charset="0"/>
              </a:rPr>
              <a:t>bütünleme </a:t>
            </a:r>
            <a:r>
              <a:rPr lang="tr-TR" sz="1800" spc="-75" dirty="0">
                <a:solidFill>
                  <a:schemeClr val="tx1"/>
                </a:solidFill>
                <a:cs typeface="Times New Roman" panose="02020603050405020304" pitchFamily="18" charset="0"/>
              </a:rPr>
              <a:t>sınavlarına</a:t>
            </a:r>
            <a:r>
              <a:rPr lang="tr-TR" sz="1800" spc="-35" dirty="0">
                <a:solidFill>
                  <a:schemeClr val="tx1"/>
                </a:solidFill>
                <a:cs typeface="Times New Roman" panose="02020603050405020304" pitchFamily="18" charset="0"/>
              </a:rPr>
              <a:t> </a:t>
            </a:r>
            <a:r>
              <a:rPr lang="tr-TR" sz="1800" spc="-10" dirty="0">
                <a:solidFill>
                  <a:schemeClr val="tx1"/>
                </a:solidFill>
                <a:cs typeface="Times New Roman" panose="02020603050405020304" pitchFamily="18" charset="0"/>
              </a:rPr>
              <a:t>giremez.</a:t>
            </a:r>
            <a:endParaRPr lang="tr-TR" sz="1800" dirty="0">
              <a:solidFill>
                <a:schemeClr val="tx1"/>
              </a:solidFill>
              <a:cs typeface="Times New Roman" panose="02020603050405020304" pitchFamily="18" charset="0"/>
            </a:endParaRPr>
          </a:p>
          <a:p>
            <a:pPr marL="298450" marR="5080" indent="-285750" algn="just">
              <a:spcBef>
                <a:spcPts val="1010"/>
              </a:spcBef>
              <a:buClr>
                <a:srgbClr val="90C226"/>
              </a:buClr>
              <a:buSzPct val="77777"/>
              <a:buFont typeface="Wingdings" panose="05000000000000000000" pitchFamily="2" charset="2"/>
              <a:buChar char="§"/>
              <a:tabLst>
                <a:tab pos="297815" algn="l"/>
                <a:tab pos="298450" algn="l"/>
              </a:tabLst>
            </a:pPr>
            <a:r>
              <a:rPr lang="tr-TR" sz="1800" spc="-95" dirty="0">
                <a:solidFill>
                  <a:schemeClr val="tx1"/>
                </a:solidFill>
                <a:cs typeface="Times New Roman" panose="02020603050405020304" pitchFamily="18" charset="0"/>
              </a:rPr>
              <a:t>Sağlık</a:t>
            </a:r>
            <a:r>
              <a:rPr lang="tr-TR" sz="1800" spc="-15" dirty="0">
                <a:solidFill>
                  <a:schemeClr val="tx1"/>
                </a:solidFill>
                <a:cs typeface="Times New Roman" panose="02020603050405020304" pitchFamily="18" charset="0"/>
              </a:rPr>
              <a:t> </a:t>
            </a:r>
            <a:r>
              <a:rPr lang="tr-TR" sz="1800" spc="-60" dirty="0">
                <a:solidFill>
                  <a:schemeClr val="tx1"/>
                </a:solidFill>
                <a:cs typeface="Times New Roman" panose="02020603050405020304" pitchFamily="18" charset="0"/>
              </a:rPr>
              <a:t>raporu</a:t>
            </a:r>
            <a:r>
              <a:rPr lang="tr-TR" sz="1800" spc="-35" dirty="0">
                <a:solidFill>
                  <a:schemeClr val="tx1"/>
                </a:solidFill>
                <a:cs typeface="Times New Roman" panose="02020603050405020304" pitchFamily="18" charset="0"/>
              </a:rPr>
              <a:t> </a:t>
            </a:r>
            <a:r>
              <a:rPr lang="tr-TR" sz="1800" spc="-60" dirty="0">
                <a:solidFill>
                  <a:schemeClr val="tx1"/>
                </a:solidFill>
                <a:cs typeface="Times New Roman" panose="02020603050405020304" pitchFamily="18" charset="0"/>
              </a:rPr>
              <a:t>veya</a:t>
            </a:r>
            <a:r>
              <a:rPr lang="tr-TR" sz="1800" spc="-25" dirty="0">
                <a:solidFill>
                  <a:schemeClr val="tx1"/>
                </a:solidFill>
                <a:cs typeface="Times New Roman" panose="02020603050405020304" pitchFamily="18" charset="0"/>
              </a:rPr>
              <a:t> </a:t>
            </a:r>
            <a:r>
              <a:rPr lang="tr-TR" sz="1800" spc="-10" dirty="0">
                <a:solidFill>
                  <a:schemeClr val="tx1"/>
                </a:solidFill>
                <a:cs typeface="Times New Roman" panose="02020603050405020304" pitchFamily="18" charset="0"/>
              </a:rPr>
              <a:t>heyet</a:t>
            </a:r>
            <a:r>
              <a:rPr lang="tr-TR" sz="1800" spc="-25" dirty="0">
                <a:solidFill>
                  <a:schemeClr val="tx1"/>
                </a:solidFill>
                <a:cs typeface="Times New Roman" panose="02020603050405020304" pitchFamily="18" charset="0"/>
              </a:rPr>
              <a:t> </a:t>
            </a:r>
            <a:r>
              <a:rPr lang="tr-TR" sz="1800" spc="-60" dirty="0">
                <a:solidFill>
                  <a:schemeClr val="tx1"/>
                </a:solidFill>
                <a:cs typeface="Times New Roman" panose="02020603050405020304" pitchFamily="18" charset="0"/>
              </a:rPr>
              <a:t>raporu</a:t>
            </a:r>
            <a:r>
              <a:rPr lang="tr-TR" sz="1800" spc="-30" dirty="0">
                <a:solidFill>
                  <a:schemeClr val="tx1"/>
                </a:solidFill>
                <a:cs typeface="Times New Roman" panose="02020603050405020304" pitchFamily="18" charset="0"/>
              </a:rPr>
              <a:t> </a:t>
            </a:r>
            <a:r>
              <a:rPr lang="tr-TR" sz="1800" spc="-65" dirty="0">
                <a:solidFill>
                  <a:schemeClr val="tx1"/>
                </a:solidFill>
                <a:cs typeface="Times New Roman" panose="02020603050405020304" pitchFamily="18" charset="0"/>
              </a:rPr>
              <a:t>öğrencinin</a:t>
            </a:r>
            <a:r>
              <a:rPr lang="tr-TR" sz="1800" spc="-20" dirty="0">
                <a:solidFill>
                  <a:schemeClr val="tx1"/>
                </a:solidFill>
                <a:cs typeface="Times New Roman" panose="02020603050405020304" pitchFamily="18" charset="0"/>
              </a:rPr>
              <a:t> </a:t>
            </a:r>
            <a:r>
              <a:rPr lang="tr-TR" sz="1800" spc="-60" dirty="0">
                <a:solidFill>
                  <a:schemeClr val="tx1"/>
                </a:solidFill>
                <a:cs typeface="Times New Roman" panose="02020603050405020304" pitchFamily="18" charset="0"/>
              </a:rPr>
              <a:t>derslere</a:t>
            </a:r>
            <a:r>
              <a:rPr lang="tr-TR" sz="1800" spc="-30" dirty="0">
                <a:solidFill>
                  <a:schemeClr val="tx1"/>
                </a:solidFill>
                <a:cs typeface="Times New Roman" panose="02020603050405020304" pitchFamily="18" charset="0"/>
              </a:rPr>
              <a:t> </a:t>
            </a:r>
            <a:r>
              <a:rPr lang="tr-TR" sz="1800" spc="-70" dirty="0">
                <a:solidFill>
                  <a:schemeClr val="tx1"/>
                </a:solidFill>
                <a:cs typeface="Times New Roman" panose="02020603050405020304" pitchFamily="18" charset="0"/>
              </a:rPr>
              <a:t>devam</a:t>
            </a:r>
            <a:r>
              <a:rPr lang="tr-TR" sz="1800" spc="-25" dirty="0">
                <a:solidFill>
                  <a:schemeClr val="tx1"/>
                </a:solidFill>
                <a:cs typeface="Times New Roman" panose="02020603050405020304" pitchFamily="18" charset="0"/>
              </a:rPr>
              <a:t> </a:t>
            </a:r>
            <a:r>
              <a:rPr lang="tr-TR" sz="1800" spc="-10" dirty="0">
                <a:solidFill>
                  <a:schemeClr val="tx1"/>
                </a:solidFill>
                <a:cs typeface="Times New Roman" panose="02020603050405020304" pitchFamily="18" charset="0"/>
              </a:rPr>
              <a:t>yükümlülüğünü </a:t>
            </a:r>
            <a:r>
              <a:rPr lang="tr-TR" sz="1800" spc="-65" dirty="0">
                <a:solidFill>
                  <a:schemeClr val="tx1"/>
                </a:solidFill>
                <a:cs typeface="Times New Roman" panose="02020603050405020304" pitchFamily="18" charset="0"/>
              </a:rPr>
              <a:t>kaldırmaz.</a:t>
            </a:r>
            <a:r>
              <a:rPr lang="tr-TR" sz="1800" spc="-70" dirty="0">
                <a:solidFill>
                  <a:schemeClr val="tx1"/>
                </a:solidFill>
                <a:cs typeface="Times New Roman" panose="02020603050405020304" pitchFamily="18" charset="0"/>
              </a:rPr>
              <a:t> </a:t>
            </a:r>
            <a:r>
              <a:rPr lang="tr-TR" sz="1800" dirty="0">
                <a:solidFill>
                  <a:schemeClr val="tx1"/>
                </a:solidFill>
                <a:cs typeface="Times New Roman" panose="02020603050405020304" pitchFamily="18" charset="0"/>
              </a:rPr>
              <a:t>Ancak</a:t>
            </a:r>
            <a:r>
              <a:rPr lang="tr-TR" sz="1800" spc="-50" dirty="0">
                <a:solidFill>
                  <a:schemeClr val="tx1"/>
                </a:solidFill>
                <a:cs typeface="Times New Roman" panose="02020603050405020304" pitchFamily="18" charset="0"/>
              </a:rPr>
              <a:t> </a:t>
            </a:r>
            <a:r>
              <a:rPr lang="tr-TR" sz="1800" spc="-65" dirty="0">
                <a:solidFill>
                  <a:schemeClr val="tx1"/>
                </a:solidFill>
                <a:cs typeface="Times New Roman" panose="02020603050405020304" pitchFamily="18" charset="0"/>
              </a:rPr>
              <a:t>öğrencinin</a:t>
            </a:r>
            <a:r>
              <a:rPr lang="tr-TR" sz="1800" spc="-15" dirty="0">
                <a:solidFill>
                  <a:schemeClr val="tx1"/>
                </a:solidFill>
                <a:cs typeface="Times New Roman" panose="02020603050405020304" pitchFamily="18" charset="0"/>
              </a:rPr>
              <a:t> </a:t>
            </a:r>
            <a:r>
              <a:rPr lang="tr-TR" sz="1800" spc="-100" dirty="0">
                <a:solidFill>
                  <a:schemeClr val="tx1"/>
                </a:solidFill>
                <a:cs typeface="Times New Roman" panose="02020603050405020304" pitchFamily="18" charset="0"/>
              </a:rPr>
              <a:t>aldığı</a:t>
            </a:r>
            <a:r>
              <a:rPr lang="tr-TR" sz="1800" spc="-10" dirty="0">
                <a:solidFill>
                  <a:schemeClr val="tx1"/>
                </a:solidFill>
                <a:cs typeface="Times New Roman" panose="02020603050405020304" pitchFamily="18" charset="0"/>
              </a:rPr>
              <a:t> heyet</a:t>
            </a:r>
            <a:r>
              <a:rPr lang="tr-TR" sz="1800" spc="-20" dirty="0">
                <a:solidFill>
                  <a:schemeClr val="tx1"/>
                </a:solidFill>
                <a:cs typeface="Times New Roman" panose="02020603050405020304" pitchFamily="18" charset="0"/>
              </a:rPr>
              <a:t> </a:t>
            </a:r>
            <a:r>
              <a:rPr lang="tr-TR" sz="1800" spc="-75" dirty="0">
                <a:solidFill>
                  <a:schemeClr val="tx1"/>
                </a:solidFill>
                <a:cs typeface="Times New Roman" panose="02020603050405020304" pitchFamily="18" charset="0"/>
              </a:rPr>
              <a:t>raporunun</a:t>
            </a:r>
            <a:r>
              <a:rPr lang="tr-TR" sz="1800" spc="-15" dirty="0">
                <a:solidFill>
                  <a:schemeClr val="tx1"/>
                </a:solidFill>
                <a:cs typeface="Times New Roman" panose="02020603050405020304" pitchFamily="18" charset="0"/>
              </a:rPr>
              <a:t> </a:t>
            </a:r>
            <a:r>
              <a:rPr lang="tr-TR" sz="1800" spc="-70" dirty="0">
                <a:solidFill>
                  <a:schemeClr val="tx1"/>
                </a:solidFill>
                <a:cs typeface="Times New Roman" panose="02020603050405020304" pitchFamily="18" charset="0"/>
              </a:rPr>
              <a:t>süresi</a:t>
            </a:r>
            <a:r>
              <a:rPr lang="tr-TR" sz="1800" spc="-20" dirty="0">
                <a:solidFill>
                  <a:schemeClr val="tx1"/>
                </a:solidFill>
                <a:cs typeface="Times New Roman" panose="02020603050405020304" pitchFamily="18" charset="0"/>
              </a:rPr>
              <a:t> </a:t>
            </a:r>
            <a:r>
              <a:rPr lang="tr-TR" sz="1800" spc="-50" dirty="0">
                <a:solidFill>
                  <a:schemeClr val="tx1"/>
                </a:solidFill>
                <a:cs typeface="Times New Roman" panose="02020603050405020304" pitchFamily="18" charset="0"/>
              </a:rPr>
              <a:t>devamsızlık</a:t>
            </a:r>
            <a:r>
              <a:rPr lang="tr-TR" sz="1800" spc="-15" dirty="0">
                <a:solidFill>
                  <a:schemeClr val="tx1"/>
                </a:solidFill>
                <a:cs typeface="Times New Roman" panose="02020603050405020304" pitchFamily="18" charset="0"/>
              </a:rPr>
              <a:t> </a:t>
            </a:r>
            <a:r>
              <a:rPr lang="tr-TR" sz="1800" spc="-10" dirty="0">
                <a:solidFill>
                  <a:schemeClr val="tx1"/>
                </a:solidFill>
                <a:cs typeface="Times New Roman" panose="02020603050405020304" pitchFamily="18" charset="0"/>
              </a:rPr>
              <a:t>sınırını </a:t>
            </a:r>
            <a:r>
              <a:rPr lang="tr-TR" sz="1800" spc="-95" dirty="0">
                <a:solidFill>
                  <a:schemeClr val="tx1"/>
                </a:solidFill>
                <a:cs typeface="Times New Roman" panose="02020603050405020304" pitchFamily="18" charset="0"/>
              </a:rPr>
              <a:t>aşıyorsa,</a:t>
            </a:r>
            <a:r>
              <a:rPr lang="tr-TR" sz="1800" spc="-15" dirty="0">
                <a:solidFill>
                  <a:schemeClr val="tx1"/>
                </a:solidFill>
                <a:cs typeface="Times New Roman" panose="02020603050405020304" pitchFamily="18" charset="0"/>
              </a:rPr>
              <a:t> </a:t>
            </a:r>
            <a:r>
              <a:rPr lang="tr-TR" sz="1800" spc="-35" dirty="0">
                <a:solidFill>
                  <a:schemeClr val="tx1"/>
                </a:solidFill>
                <a:cs typeface="Times New Roman" panose="02020603050405020304" pitchFamily="18" charset="0"/>
              </a:rPr>
              <a:t>ilgili</a:t>
            </a:r>
            <a:r>
              <a:rPr lang="tr-TR" sz="1800" spc="-50" dirty="0">
                <a:solidFill>
                  <a:schemeClr val="tx1"/>
                </a:solidFill>
                <a:cs typeface="Times New Roman" panose="02020603050405020304" pitchFamily="18" charset="0"/>
              </a:rPr>
              <a:t> </a:t>
            </a:r>
            <a:r>
              <a:rPr lang="tr-TR" sz="1800" spc="-40" dirty="0">
                <a:solidFill>
                  <a:schemeClr val="tx1"/>
                </a:solidFill>
                <a:cs typeface="Times New Roman" panose="02020603050405020304" pitchFamily="18" charset="0"/>
              </a:rPr>
              <a:t>birim</a:t>
            </a:r>
            <a:r>
              <a:rPr lang="tr-TR" sz="1800" spc="-35" dirty="0">
                <a:solidFill>
                  <a:schemeClr val="tx1"/>
                </a:solidFill>
                <a:cs typeface="Times New Roman" panose="02020603050405020304" pitchFamily="18" charset="0"/>
              </a:rPr>
              <a:t> </a:t>
            </a:r>
            <a:r>
              <a:rPr lang="tr-TR" sz="1800" spc="-70" dirty="0">
                <a:solidFill>
                  <a:schemeClr val="tx1"/>
                </a:solidFill>
                <a:cs typeface="Times New Roman" panose="02020603050405020304" pitchFamily="18" charset="0"/>
              </a:rPr>
              <a:t>kurulunun</a:t>
            </a:r>
            <a:r>
              <a:rPr lang="tr-TR" sz="1800" spc="-30" dirty="0">
                <a:solidFill>
                  <a:schemeClr val="tx1"/>
                </a:solidFill>
                <a:cs typeface="Times New Roman" panose="02020603050405020304" pitchFamily="18" charset="0"/>
              </a:rPr>
              <a:t> </a:t>
            </a:r>
            <a:r>
              <a:rPr lang="tr-TR" sz="1800" spc="-80" dirty="0">
                <a:solidFill>
                  <a:schemeClr val="tx1"/>
                </a:solidFill>
                <a:cs typeface="Times New Roman" panose="02020603050405020304" pitchFamily="18" charset="0"/>
              </a:rPr>
              <a:t>uygun</a:t>
            </a:r>
            <a:r>
              <a:rPr lang="tr-TR" sz="1800" spc="-30" dirty="0">
                <a:solidFill>
                  <a:schemeClr val="tx1"/>
                </a:solidFill>
                <a:cs typeface="Times New Roman" panose="02020603050405020304" pitchFamily="18" charset="0"/>
              </a:rPr>
              <a:t> </a:t>
            </a:r>
            <a:r>
              <a:rPr lang="tr-TR" sz="1800" spc="-55" dirty="0">
                <a:solidFill>
                  <a:schemeClr val="tx1"/>
                </a:solidFill>
                <a:cs typeface="Times New Roman" panose="02020603050405020304" pitchFamily="18" charset="0"/>
              </a:rPr>
              <a:t>görmesi</a:t>
            </a:r>
            <a:r>
              <a:rPr lang="tr-TR" sz="1800" spc="-35" dirty="0">
                <a:solidFill>
                  <a:schemeClr val="tx1"/>
                </a:solidFill>
                <a:cs typeface="Times New Roman" panose="02020603050405020304" pitchFamily="18" charset="0"/>
              </a:rPr>
              <a:t> </a:t>
            </a:r>
            <a:r>
              <a:rPr lang="tr-TR" sz="1800" spc="-55" dirty="0">
                <a:solidFill>
                  <a:schemeClr val="tx1"/>
                </a:solidFill>
                <a:cs typeface="Times New Roman" panose="02020603050405020304" pitchFamily="18" charset="0"/>
              </a:rPr>
              <a:t>halinde</a:t>
            </a:r>
            <a:r>
              <a:rPr lang="tr-TR" sz="1800" spc="-35" dirty="0">
                <a:solidFill>
                  <a:schemeClr val="tx1"/>
                </a:solidFill>
                <a:cs typeface="Times New Roman" panose="02020603050405020304" pitchFamily="18" charset="0"/>
              </a:rPr>
              <a:t> </a:t>
            </a:r>
            <a:r>
              <a:rPr lang="tr-TR" sz="1800" spc="-20" dirty="0">
                <a:solidFill>
                  <a:schemeClr val="tx1"/>
                </a:solidFill>
                <a:cs typeface="Times New Roman" panose="02020603050405020304" pitchFamily="18" charset="0"/>
              </a:rPr>
              <a:t>kayıt</a:t>
            </a:r>
            <a:r>
              <a:rPr lang="tr-TR" sz="1800" spc="-35" dirty="0">
                <a:solidFill>
                  <a:schemeClr val="tx1"/>
                </a:solidFill>
                <a:cs typeface="Times New Roman" panose="02020603050405020304" pitchFamily="18" charset="0"/>
              </a:rPr>
              <a:t> </a:t>
            </a:r>
            <a:r>
              <a:rPr lang="tr-TR" sz="1800" spc="-10" dirty="0">
                <a:solidFill>
                  <a:schemeClr val="tx1"/>
                </a:solidFill>
                <a:cs typeface="Times New Roman" panose="02020603050405020304" pitchFamily="18" charset="0"/>
              </a:rPr>
              <a:t>dondurabilir.</a:t>
            </a:r>
          </a:p>
          <a:p>
            <a:pPr marL="298450" marR="5080" indent="-285750" algn="just">
              <a:spcBef>
                <a:spcPts val="1010"/>
              </a:spcBef>
              <a:buClr>
                <a:srgbClr val="90C226"/>
              </a:buClr>
              <a:buSzPct val="77777"/>
              <a:buFont typeface="Wingdings" panose="05000000000000000000" pitchFamily="2" charset="2"/>
              <a:buChar char="§"/>
              <a:tabLst>
                <a:tab pos="297815" algn="l"/>
                <a:tab pos="298450" algn="l"/>
              </a:tabLst>
            </a:pPr>
            <a:r>
              <a:rPr lang="tr-TR" sz="1800" dirty="0">
                <a:solidFill>
                  <a:schemeClr val="tx1"/>
                </a:solidFill>
                <a:cs typeface="Times New Roman" panose="02020603050405020304" pitchFamily="18" charset="0"/>
              </a:rPr>
              <a:t>Kayıtlı olduğu birim kurulunun izniyle yurt içi ve yurt dışı resmi spor müsabakalarına, güzel sanat eserlerinin temsil etkinliklerine, ulusal/uluslararası bilim etkinliklerine, bunların hazırlık çalışmalarına ya da akademik birimler tarafından yapılan görevlendirmelerle ülkeyi veya Üniversiteyi temsilen benzeri organizasyonlara katılan öğrencilerin, etkinliğin devamı esnasında geçirdikleri süreler, belgelendirilmek koşuluyla devamsızlık süresinin hesabında dikkate alınmaz.</a:t>
            </a:r>
          </a:p>
          <a:p>
            <a:pPr marL="298450" indent="-285750" algn="just">
              <a:spcBef>
                <a:spcPts val="1030"/>
              </a:spcBef>
              <a:buClr>
                <a:srgbClr val="90C226"/>
              </a:buClr>
              <a:buSzPct val="77777"/>
              <a:buFont typeface="Wingdings" panose="05000000000000000000" pitchFamily="2" charset="2"/>
              <a:buChar char="§"/>
              <a:tabLst>
                <a:tab pos="297815" algn="l"/>
                <a:tab pos="298450" algn="l"/>
              </a:tabLst>
            </a:pPr>
            <a:r>
              <a:rPr lang="tr-TR" sz="1800" spc="-10" dirty="0">
                <a:solidFill>
                  <a:schemeClr val="tx1"/>
                </a:solidFill>
                <a:cs typeface="Times New Roman" panose="02020603050405020304" pitchFamily="18" charset="0"/>
              </a:rPr>
              <a:t>Azami</a:t>
            </a:r>
            <a:r>
              <a:rPr lang="tr-TR" sz="1800" spc="-45" dirty="0">
                <a:solidFill>
                  <a:schemeClr val="tx1"/>
                </a:solidFill>
                <a:cs typeface="Times New Roman" panose="02020603050405020304" pitchFamily="18" charset="0"/>
              </a:rPr>
              <a:t> </a:t>
            </a:r>
            <a:r>
              <a:rPr lang="tr-TR" sz="1800" spc="-90" dirty="0">
                <a:solidFill>
                  <a:schemeClr val="tx1"/>
                </a:solidFill>
                <a:cs typeface="Times New Roman" panose="02020603050405020304" pitchFamily="18" charset="0"/>
              </a:rPr>
              <a:t>öğrenim</a:t>
            </a:r>
            <a:r>
              <a:rPr lang="tr-TR" sz="1800" spc="-15" dirty="0">
                <a:solidFill>
                  <a:schemeClr val="tx1"/>
                </a:solidFill>
                <a:cs typeface="Times New Roman" panose="02020603050405020304" pitchFamily="18" charset="0"/>
              </a:rPr>
              <a:t> </a:t>
            </a:r>
            <a:r>
              <a:rPr lang="tr-TR" sz="1800" spc="-70" dirty="0">
                <a:solidFill>
                  <a:schemeClr val="tx1"/>
                </a:solidFill>
                <a:cs typeface="Times New Roman" panose="02020603050405020304" pitchFamily="18" charset="0"/>
              </a:rPr>
              <a:t>süresi</a:t>
            </a:r>
            <a:r>
              <a:rPr lang="tr-TR" sz="1800" spc="-30" dirty="0">
                <a:solidFill>
                  <a:schemeClr val="tx1"/>
                </a:solidFill>
                <a:cs typeface="Times New Roman" panose="02020603050405020304" pitchFamily="18" charset="0"/>
              </a:rPr>
              <a:t> </a:t>
            </a:r>
            <a:r>
              <a:rPr lang="tr-TR" sz="1800" spc="-35" dirty="0">
                <a:solidFill>
                  <a:schemeClr val="tx1"/>
                </a:solidFill>
                <a:cs typeface="Times New Roman" panose="02020603050405020304" pitchFamily="18" charset="0"/>
              </a:rPr>
              <a:t>yedi</a:t>
            </a:r>
            <a:r>
              <a:rPr lang="tr-TR" sz="1800" spc="-30" dirty="0">
                <a:solidFill>
                  <a:schemeClr val="tx1"/>
                </a:solidFill>
                <a:cs typeface="Times New Roman" panose="02020603050405020304" pitchFamily="18" charset="0"/>
              </a:rPr>
              <a:t> </a:t>
            </a:r>
            <a:r>
              <a:rPr lang="tr-TR" sz="1800" spc="-10" dirty="0">
                <a:solidFill>
                  <a:schemeClr val="tx1"/>
                </a:solidFill>
                <a:cs typeface="Times New Roman" panose="02020603050405020304" pitchFamily="18" charset="0"/>
              </a:rPr>
              <a:t>yıldır.</a:t>
            </a:r>
            <a:endParaRPr lang="tr-TR" dirty="0"/>
          </a:p>
        </p:txBody>
      </p:sp>
    </p:spTree>
    <p:extLst>
      <p:ext uri="{BB962C8B-B14F-4D97-AF65-F5344CB8AC3E}">
        <p14:creationId xmlns:p14="http://schemas.microsoft.com/office/powerpoint/2010/main" val="629049935"/>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400C5-D27D-59AE-D52A-F330217FEEAA}"/>
            </a:ext>
          </a:extLst>
        </p:cNvPr>
        <p:cNvGrpSpPr/>
        <p:nvPr/>
      </p:nvGrpSpPr>
      <p:grpSpPr>
        <a:xfrm>
          <a:off x="0" y="0"/>
          <a:ext cx="0" cy="0"/>
          <a:chOff x="0" y="0"/>
          <a:chExt cx="0" cy="0"/>
        </a:xfrm>
      </p:grpSpPr>
      <p:sp>
        <p:nvSpPr>
          <p:cNvPr id="13" name="Rectangle 6">
            <a:extLst>
              <a:ext uri="{FF2B5EF4-FFF2-40B4-BE49-F238E27FC236}">
                <a16:creationId xmlns:a16="http://schemas.microsoft.com/office/drawing/2014/main" id="{BB724383-D915-AA82-5AD5-951E0E3C2BCC}"/>
              </a:ext>
            </a:extLst>
          </p:cNvPr>
          <p:cNvSpPr/>
          <p:nvPr/>
        </p:nvSpPr>
        <p:spPr>
          <a:xfrm>
            <a:off x="0" y="342689"/>
            <a:ext cx="12192000" cy="6733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70" name="Metin kutusu 69">
            <a:extLst>
              <a:ext uri="{FF2B5EF4-FFF2-40B4-BE49-F238E27FC236}">
                <a16:creationId xmlns:a16="http://schemas.microsoft.com/office/drawing/2014/main" id="{2077453B-AFA7-2997-7A8D-1B85FA2ADBBC}"/>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0" name="Metin kutusu 9">
            <a:extLst>
              <a:ext uri="{FF2B5EF4-FFF2-40B4-BE49-F238E27FC236}">
                <a16:creationId xmlns:a16="http://schemas.microsoft.com/office/drawing/2014/main" id="{E1C82C37-70F3-EEA8-435D-9BA49C4F7068}"/>
              </a:ext>
            </a:extLst>
          </p:cNvPr>
          <p:cNvSpPr txBox="1"/>
          <p:nvPr/>
        </p:nvSpPr>
        <p:spPr>
          <a:xfrm>
            <a:off x="4927171" y="479311"/>
            <a:ext cx="2337655" cy="400110"/>
          </a:xfrm>
          <a:prstGeom prst="rect">
            <a:avLst/>
          </a:prstGeom>
          <a:noFill/>
        </p:spPr>
        <p:txBody>
          <a:bodyPr wrap="square">
            <a:spAutoFit/>
          </a:bodyPr>
          <a:lstStyle/>
          <a:p>
            <a:r>
              <a:rPr lang="tr-TR" sz="2000" b="1" dirty="0">
                <a:solidFill>
                  <a:schemeClr val="bg1"/>
                </a:solidFill>
              </a:rPr>
              <a:t>Sınav ve Not Sistemi</a:t>
            </a:r>
          </a:p>
        </p:txBody>
      </p:sp>
      <p:sp>
        <p:nvSpPr>
          <p:cNvPr id="3" name="Metin kutusu 2">
            <a:extLst>
              <a:ext uri="{FF2B5EF4-FFF2-40B4-BE49-F238E27FC236}">
                <a16:creationId xmlns:a16="http://schemas.microsoft.com/office/drawing/2014/main" id="{94C9A4E3-B782-C28B-6F0A-12F9A4DBF65F}"/>
              </a:ext>
            </a:extLst>
          </p:cNvPr>
          <p:cNvSpPr txBox="1"/>
          <p:nvPr/>
        </p:nvSpPr>
        <p:spPr>
          <a:xfrm>
            <a:off x="346127" y="988239"/>
            <a:ext cx="11499742" cy="5869748"/>
          </a:xfrm>
          <a:prstGeom prst="rect">
            <a:avLst/>
          </a:prstGeom>
          <a:noFill/>
        </p:spPr>
        <p:txBody>
          <a:bodyPr wrap="square">
            <a:spAutoFit/>
          </a:bodyPr>
          <a:lstStyle/>
          <a:p>
            <a:pPr marL="355600" indent="-342900" algn="just">
              <a:lnSpc>
                <a:spcPct val="100000"/>
              </a:lnSpc>
              <a:spcBef>
                <a:spcPts val="100"/>
              </a:spcBef>
              <a:buClr>
                <a:srgbClr val="90C226"/>
              </a:buClr>
              <a:buSzPct val="77777"/>
              <a:buFont typeface="Wingdings" panose="05000000000000000000" pitchFamily="2" charset="2"/>
              <a:buChar char="§"/>
              <a:tabLst>
                <a:tab pos="297815" algn="l"/>
                <a:tab pos="298450" algn="l"/>
              </a:tabLst>
            </a:pPr>
            <a:r>
              <a:rPr lang="tr-TR" dirty="0">
                <a:cs typeface="Times New Roman" panose="02020603050405020304" pitchFamily="18" charset="0"/>
              </a:rPr>
              <a:t>Ara</a:t>
            </a:r>
            <a:r>
              <a:rPr lang="tr-TR" spc="-15" dirty="0">
                <a:cs typeface="Times New Roman" panose="02020603050405020304" pitchFamily="18" charset="0"/>
              </a:rPr>
              <a:t> </a:t>
            </a:r>
            <a:r>
              <a:rPr lang="tr-TR" spc="-75" dirty="0">
                <a:cs typeface="Times New Roman" panose="02020603050405020304" pitchFamily="18" charset="0"/>
              </a:rPr>
              <a:t>sınavın</a:t>
            </a:r>
            <a:r>
              <a:rPr lang="tr-TR" spc="-10" dirty="0">
                <a:cs typeface="Times New Roman" panose="02020603050405020304" pitchFamily="18" charset="0"/>
              </a:rPr>
              <a:t> </a:t>
            </a:r>
            <a:r>
              <a:rPr lang="tr-TR" spc="-90" dirty="0">
                <a:cs typeface="Times New Roman" panose="02020603050405020304" pitchFamily="18" charset="0"/>
              </a:rPr>
              <a:t>%40’ı,</a:t>
            </a:r>
            <a:r>
              <a:rPr lang="tr-TR" dirty="0">
                <a:cs typeface="Times New Roman" panose="02020603050405020304" pitchFamily="18" charset="0"/>
              </a:rPr>
              <a:t> </a:t>
            </a:r>
            <a:r>
              <a:rPr lang="tr-TR" spc="-40" dirty="0">
                <a:cs typeface="Times New Roman" panose="02020603050405020304" pitchFamily="18" charset="0"/>
              </a:rPr>
              <a:t>final</a:t>
            </a:r>
            <a:r>
              <a:rPr lang="tr-TR" spc="-10" dirty="0">
                <a:cs typeface="Times New Roman" panose="02020603050405020304" pitchFamily="18" charset="0"/>
              </a:rPr>
              <a:t> </a:t>
            </a:r>
            <a:r>
              <a:rPr lang="tr-TR" spc="-75" dirty="0">
                <a:cs typeface="Times New Roman" panose="02020603050405020304" pitchFamily="18" charset="0"/>
              </a:rPr>
              <a:t>sınavının</a:t>
            </a:r>
            <a:r>
              <a:rPr lang="tr-TR" spc="-5" dirty="0">
                <a:cs typeface="Times New Roman" panose="02020603050405020304" pitchFamily="18" charset="0"/>
              </a:rPr>
              <a:t> </a:t>
            </a:r>
            <a:r>
              <a:rPr lang="tr-TR" spc="-105" dirty="0">
                <a:cs typeface="Times New Roman" panose="02020603050405020304" pitchFamily="18" charset="0"/>
              </a:rPr>
              <a:t>%60’ı</a:t>
            </a:r>
            <a:r>
              <a:rPr lang="tr-TR" spc="-5" dirty="0">
                <a:cs typeface="Times New Roman" panose="02020603050405020304" pitchFamily="18" charset="0"/>
              </a:rPr>
              <a:t> </a:t>
            </a:r>
            <a:r>
              <a:rPr lang="tr-TR" spc="-10" dirty="0">
                <a:cs typeface="Times New Roman" panose="02020603050405020304" pitchFamily="18" charset="0"/>
              </a:rPr>
              <a:t>alınır.</a:t>
            </a:r>
            <a:endParaRPr lang="tr-TR" dirty="0">
              <a:cs typeface="Times New Roman" panose="02020603050405020304" pitchFamily="18" charset="0"/>
            </a:endParaRPr>
          </a:p>
          <a:p>
            <a:pPr marL="285750" indent="-285750" algn="just">
              <a:lnSpc>
                <a:spcPct val="100000"/>
              </a:lnSpc>
              <a:spcBef>
                <a:spcPts val="50"/>
              </a:spcBef>
              <a:buClr>
                <a:srgbClr val="90C226"/>
              </a:buClr>
              <a:buFont typeface="Wingdings" panose="05000000000000000000" pitchFamily="2" charset="2"/>
              <a:buChar char="§"/>
            </a:pPr>
            <a:endParaRPr lang="tr-TR" dirty="0">
              <a:cs typeface="Times New Roman" panose="02020603050405020304" pitchFamily="18" charset="0"/>
            </a:endParaRPr>
          </a:p>
          <a:p>
            <a:pPr marL="355600" marR="196215" indent="-342900" algn="just">
              <a:lnSpc>
                <a:spcPct val="99400"/>
              </a:lnSpc>
              <a:buClr>
                <a:srgbClr val="90C226"/>
              </a:buClr>
              <a:buSzPct val="77777"/>
              <a:buFont typeface="Wingdings" panose="05000000000000000000" pitchFamily="2" charset="2"/>
              <a:buChar char="§"/>
              <a:tabLst>
                <a:tab pos="297815" algn="l"/>
                <a:tab pos="298450" algn="l"/>
              </a:tabLst>
            </a:pPr>
            <a:r>
              <a:rPr lang="tr-TR" spc="-70" dirty="0">
                <a:cs typeface="Times New Roman" panose="02020603050405020304" pitchFamily="18" charset="0"/>
              </a:rPr>
              <a:t>Sınav</a:t>
            </a:r>
            <a:r>
              <a:rPr lang="tr-TR" spc="-40" dirty="0">
                <a:cs typeface="Times New Roman" panose="02020603050405020304" pitchFamily="18" charset="0"/>
              </a:rPr>
              <a:t> </a:t>
            </a:r>
            <a:r>
              <a:rPr lang="tr-TR" spc="-65" dirty="0">
                <a:cs typeface="Times New Roman" panose="02020603050405020304" pitchFamily="18" charset="0"/>
              </a:rPr>
              <a:t>sonuçlarının</a:t>
            </a:r>
            <a:r>
              <a:rPr lang="tr-TR" spc="-45" dirty="0">
                <a:cs typeface="Times New Roman" panose="02020603050405020304" pitchFamily="18" charset="0"/>
              </a:rPr>
              <a:t> </a:t>
            </a:r>
            <a:r>
              <a:rPr lang="tr-TR" spc="-80" dirty="0">
                <a:cs typeface="Times New Roman" panose="02020603050405020304" pitchFamily="18" charset="0"/>
              </a:rPr>
              <a:t>duyurulmasından</a:t>
            </a:r>
            <a:r>
              <a:rPr lang="tr-TR" spc="-30" dirty="0">
                <a:cs typeface="Times New Roman" panose="02020603050405020304" pitchFamily="18" charset="0"/>
              </a:rPr>
              <a:t> </a:t>
            </a:r>
            <a:r>
              <a:rPr lang="tr-TR" spc="-40" dirty="0">
                <a:cs typeface="Times New Roman" panose="02020603050405020304" pitchFamily="18" charset="0"/>
              </a:rPr>
              <a:t>itibaren</a:t>
            </a:r>
            <a:r>
              <a:rPr lang="tr-TR" spc="-65" dirty="0">
                <a:cs typeface="Times New Roman" panose="02020603050405020304" pitchFamily="18" charset="0"/>
              </a:rPr>
              <a:t> </a:t>
            </a:r>
            <a:r>
              <a:rPr lang="tr-TR" spc="-10" dirty="0">
                <a:cs typeface="Times New Roman" panose="02020603050405020304" pitchFamily="18" charset="0"/>
              </a:rPr>
              <a:t>en</a:t>
            </a:r>
            <a:r>
              <a:rPr lang="tr-TR" spc="-90" dirty="0">
                <a:cs typeface="Times New Roman" panose="02020603050405020304" pitchFamily="18" charset="0"/>
              </a:rPr>
              <a:t> </a:t>
            </a:r>
            <a:r>
              <a:rPr lang="tr-TR" dirty="0">
                <a:cs typeface="Times New Roman" panose="02020603050405020304" pitchFamily="18" charset="0"/>
              </a:rPr>
              <a:t>geç</a:t>
            </a:r>
            <a:r>
              <a:rPr lang="tr-TR" spc="-45" dirty="0">
                <a:cs typeface="Times New Roman" panose="02020603050405020304" pitchFamily="18" charset="0"/>
              </a:rPr>
              <a:t> </a:t>
            </a:r>
            <a:r>
              <a:rPr lang="tr-TR" spc="-10" dirty="0">
                <a:cs typeface="Times New Roman" panose="02020603050405020304" pitchFamily="18" charset="0"/>
              </a:rPr>
              <a:t>bir</a:t>
            </a:r>
            <a:r>
              <a:rPr lang="tr-TR" spc="-50" dirty="0">
                <a:cs typeface="Times New Roman" panose="02020603050405020304" pitchFamily="18" charset="0"/>
              </a:rPr>
              <a:t> </a:t>
            </a:r>
            <a:r>
              <a:rPr lang="tr-TR" spc="-35" dirty="0">
                <a:cs typeface="Times New Roman" panose="02020603050405020304" pitchFamily="18" charset="0"/>
              </a:rPr>
              <a:t>hafta</a:t>
            </a:r>
            <a:r>
              <a:rPr lang="tr-TR" spc="-60" dirty="0">
                <a:cs typeface="Times New Roman" panose="02020603050405020304" pitchFamily="18" charset="0"/>
              </a:rPr>
              <a:t> </a:t>
            </a:r>
            <a:r>
              <a:rPr lang="tr-TR" spc="-25" dirty="0">
                <a:cs typeface="Times New Roman" panose="02020603050405020304" pitchFamily="18" charset="0"/>
              </a:rPr>
              <a:t>içinde</a:t>
            </a:r>
            <a:r>
              <a:rPr lang="tr-TR" spc="-60" dirty="0">
                <a:cs typeface="Times New Roman" panose="02020603050405020304" pitchFamily="18" charset="0"/>
              </a:rPr>
              <a:t> </a:t>
            </a:r>
            <a:r>
              <a:rPr lang="tr-TR" spc="-10" dirty="0">
                <a:cs typeface="Times New Roman" panose="02020603050405020304" pitchFamily="18" charset="0"/>
              </a:rPr>
              <a:t>bağlı </a:t>
            </a:r>
            <a:r>
              <a:rPr lang="tr-TR" spc="-105" dirty="0">
                <a:cs typeface="Times New Roman" panose="02020603050405020304" pitchFamily="18" charset="0"/>
              </a:rPr>
              <a:t>olduğu</a:t>
            </a:r>
            <a:r>
              <a:rPr lang="tr-TR" spc="-5" dirty="0">
                <a:cs typeface="Times New Roman" panose="02020603050405020304" pitchFamily="18" charset="0"/>
              </a:rPr>
              <a:t> </a:t>
            </a:r>
            <a:r>
              <a:rPr lang="tr-TR" spc="-35" dirty="0">
                <a:cs typeface="Times New Roman" panose="02020603050405020304" pitchFamily="18" charset="0"/>
              </a:rPr>
              <a:t>ilgili</a:t>
            </a:r>
            <a:r>
              <a:rPr lang="tr-TR" spc="-60" dirty="0">
                <a:cs typeface="Times New Roman" panose="02020603050405020304" pitchFamily="18" charset="0"/>
              </a:rPr>
              <a:t> </a:t>
            </a:r>
            <a:r>
              <a:rPr lang="tr-TR" spc="-50" dirty="0">
                <a:cs typeface="Times New Roman" panose="02020603050405020304" pitchFamily="18" charset="0"/>
              </a:rPr>
              <a:t>akademik</a:t>
            </a:r>
            <a:r>
              <a:rPr lang="tr-TR" spc="-15" dirty="0">
                <a:cs typeface="Times New Roman" panose="02020603050405020304" pitchFamily="18" charset="0"/>
              </a:rPr>
              <a:t> </a:t>
            </a:r>
            <a:r>
              <a:rPr lang="tr-TR" spc="-40" dirty="0">
                <a:cs typeface="Times New Roman" panose="02020603050405020304" pitchFamily="18" charset="0"/>
              </a:rPr>
              <a:t>birime</a:t>
            </a:r>
            <a:r>
              <a:rPr lang="tr-TR" spc="-30" dirty="0">
                <a:cs typeface="Times New Roman" panose="02020603050405020304" pitchFamily="18" charset="0"/>
              </a:rPr>
              <a:t> </a:t>
            </a:r>
            <a:r>
              <a:rPr lang="tr-TR" spc="-20" dirty="0">
                <a:cs typeface="Times New Roman" panose="02020603050405020304" pitchFamily="18" charset="0"/>
              </a:rPr>
              <a:t>dilekçe</a:t>
            </a:r>
            <a:r>
              <a:rPr lang="tr-TR" spc="-25" dirty="0">
                <a:cs typeface="Times New Roman" panose="02020603050405020304" pitchFamily="18" charset="0"/>
              </a:rPr>
              <a:t> </a:t>
            </a:r>
            <a:r>
              <a:rPr lang="tr-TR" spc="-10" dirty="0">
                <a:cs typeface="Times New Roman" panose="02020603050405020304" pitchFamily="18" charset="0"/>
              </a:rPr>
              <a:t>ile</a:t>
            </a:r>
            <a:r>
              <a:rPr lang="tr-TR" spc="-25" dirty="0">
                <a:cs typeface="Times New Roman" panose="02020603050405020304" pitchFamily="18" charset="0"/>
              </a:rPr>
              <a:t> </a:t>
            </a:r>
            <a:r>
              <a:rPr lang="tr-TR" spc="-100" dirty="0">
                <a:cs typeface="Times New Roman" panose="02020603050405020304" pitchFamily="18" charset="0"/>
              </a:rPr>
              <a:t>başvurarak</a:t>
            </a:r>
            <a:r>
              <a:rPr lang="tr-TR" spc="-10" dirty="0">
                <a:cs typeface="Times New Roman" panose="02020603050405020304" pitchFamily="18" charset="0"/>
              </a:rPr>
              <a:t> </a:t>
            </a:r>
            <a:r>
              <a:rPr lang="tr-TR" spc="-70" dirty="0">
                <a:cs typeface="Times New Roman" panose="02020603050405020304" pitchFamily="18" charset="0"/>
              </a:rPr>
              <a:t>sınav</a:t>
            </a:r>
            <a:r>
              <a:rPr lang="tr-TR" spc="-15" dirty="0">
                <a:cs typeface="Times New Roman" panose="02020603050405020304" pitchFamily="18" charset="0"/>
              </a:rPr>
              <a:t> </a:t>
            </a:r>
            <a:r>
              <a:rPr lang="tr-TR" spc="-85" dirty="0">
                <a:cs typeface="Times New Roman" panose="02020603050405020304" pitchFamily="18" charset="0"/>
              </a:rPr>
              <a:t>kağıdının</a:t>
            </a:r>
            <a:r>
              <a:rPr lang="tr-TR" spc="-25" dirty="0">
                <a:cs typeface="Times New Roman" panose="02020603050405020304" pitchFamily="18" charset="0"/>
              </a:rPr>
              <a:t> </a:t>
            </a:r>
            <a:r>
              <a:rPr lang="tr-TR" spc="-10" dirty="0">
                <a:cs typeface="Times New Roman" panose="02020603050405020304" pitchFamily="18" charset="0"/>
              </a:rPr>
              <a:t>yeniden </a:t>
            </a:r>
            <a:r>
              <a:rPr lang="tr-TR" spc="-55" dirty="0">
                <a:cs typeface="Times New Roman" panose="02020603050405020304" pitchFamily="18" charset="0"/>
              </a:rPr>
              <a:t>incelenmesi</a:t>
            </a:r>
            <a:r>
              <a:rPr lang="tr-TR" spc="-10" dirty="0">
                <a:cs typeface="Times New Roman" panose="02020603050405020304" pitchFamily="18" charset="0"/>
              </a:rPr>
              <a:t> istenebilir.</a:t>
            </a:r>
          </a:p>
          <a:p>
            <a:pPr marL="355600" marR="196215" indent="-342900" algn="just">
              <a:lnSpc>
                <a:spcPct val="99400"/>
              </a:lnSpc>
              <a:buClr>
                <a:srgbClr val="90C226"/>
              </a:buClr>
              <a:buSzPct val="77777"/>
              <a:buFont typeface="Wingdings" panose="05000000000000000000" pitchFamily="2" charset="2"/>
              <a:buChar char="§"/>
              <a:tabLst>
                <a:tab pos="297815" algn="l"/>
                <a:tab pos="298450" algn="l"/>
              </a:tabLst>
            </a:pPr>
            <a:endParaRPr lang="tr-TR" dirty="0">
              <a:cs typeface="Times New Roman" panose="02020603050405020304" pitchFamily="18" charset="0"/>
            </a:endParaRPr>
          </a:p>
          <a:p>
            <a:pPr marL="355600" marR="196215" indent="-342900" algn="just">
              <a:lnSpc>
                <a:spcPct val="99400"/>
              </a:lnSpc>
              <a:buClr>
                <a:srgbClr val="90C226"/>
              </a:buClr>
              <a:buSzPct val="77777"/>
              <a:buFont typeface="Wingdings" panose="05000000000000000000" pitchFamily="2" charset="2"/>
              <a:buChar char="§"/>
              <a:tabLst>
                <a:tab pos="297815" algn="l"/>
                <a:tab pos="298450" algn="l"/>
              </a:tabLst>
            </a:pPr>
            <a:r>
              <a:rPr lang="tr-TR" dirty="0">
                <a:cs typeface="Times New Roman" panose="02020603050405020304" pitchFamily="18" charset="0"/>
              </a:rPr>
              <a:t>Bir</a:t>
            </a:r>
            <a:r>
              <a:rPr lang="tr-TR" spc="-100" dirty="0">
                <a:cs typeface="Times New Roman" panose="02020603050405020304" pitchFamily="18" charset="0"/>
              </a:rPr>
              <a:t> </a:t>
            </a:r>
            <a:r>
              <a:rPr lang="tr-TR" spc="-45" dirty="0">
                <a:cs typeface="Times New Roman" panose="02020603050405020304" pitchFamily="18" charset="0"/>
              </a:rPr>
              <a:t>dersten</a:t>
            </a:r>
            <a:r>
              <a:rPr lang="tr-TR" spc="-50" dirty="0">
                <a:cs typeface="Times New Roman" panose="02020603050405020304" pitchFamily="18" charset="0"/>
              </a:rPr>
              <a:t> </a:t>
            </a:r>
            <a:r>
              <a:rPr lang="tr-TR" spc="-95" dirty="0">
                <a:cs typeface="Times New Roman" panose="02020603050405020304" pitchFamily="18" charset="0"/>
              </a:rPr>
              <a:t>başarılı</a:t>
            </a:r>
            <a:r>
              <a:rPr lang="tr-TR" spc="-15" dirty="0">
                <a:cs typeface="Times New Roman" panose="02020603050405020304" pitchFamily="18" charset="0"/>
              </a:rPr>
              <a:t> </a:t>
            </a:r>
            <a:r>
              <a:rPr lang="tr-TR" spc="-60" dirty="0">
                <a:cs typeface="Times New Roman" panose="02020603050405020304" pitchFamily="18" charset="0"/>
              </a:rPr>
              <a:t>sayılabilmek</a:t>
            </a:r>
            <a:r>
              <a:rPr lang="tr-TR" spc="-40" dirty="0">
                <a:cs typeface="Times New Roman" panose="02020603050405020304" pitchFamily="18" charset="0"/>
              </a:rPr>
              <a:t> </a:t>
            </a:r>
            <a:r>
              <a:rPr lang="tr-TR" spc="-10" dirty="0">
                <a:cs typeface="Times New Roman" panose="02020603050405020304" pitchFamily="18" charset="0"/>
              </a:rPr>
              <a:t>için</a:t>
            </a:r>
            <a:r>
              <a:rPr lang="tr-TR" spc="-50" dirty="0">
                <a:cs typeface="Times New Roman" panose="02020603050405020304" pitchFamily="18" charset="0"/>
              </a:rPr>
              <a:t> </a:t>
            </a:r>
            <a:r>
              <a:rPr lang="tr-TR" spc="-40" dirty="0">
                <a:cs typeface="Times New Roman" panose="02020603050405020304" pitchFamily="18" charset="0"/>
              </a:rPr>
              <a:t>final</a:t>
            </a:r>
            <a:r>
              <a:rPr lang="tr-TR" spc="-55" dirty="0">
                <a:cs typeface="Times New Roman" panose="02020603050405020304" pitchFamily="18" charset="0"/>
              </a:rPr>
              <a:t> </a:t>
            </a:r>
            <a:r>
              <a:rPr lang="tr-TR" spc="-60" dirty="0">
                <a:cs typeface="Times New Roman" panose="02020603050405020304" pitchFamily="18" charset="0"/>
              </a:rPr>
              <a:t>veya</a:t>
            </a:r>
            <a:r>
              <a:rPr lang="tr-TR" spc="-45" dirty="0">
                <a:cs typeface="Times New Roman" panose="02020603050405020304" pitchFamily="18" charset="0"/>
              </a:rPr>
              <a:t> </a:t>
            </a:r>
            <a:r>
              <a:rPr lang="tr-TR" spc="-55" dirty="0">
                <a:cs typeface="Times New Roman" panose="02020603050405020304" pitchFamily="18" charset="0"/>
              </a:rPr>
              <a:t>bütünleme </a:t>
            </a:r>
            <a:r>
              <a:rPr lang="tr-TR" spc="-75" dirty="0">
                <a:cs typeface="Times New Roman" panose="02020603050405020304" pitchFamily="18" charset="0"/>
              </a:rPr>
              <a:t>sınavından</a:t>
            </a:r>
            <a:r>
              <a:rPr lang="tr-TR" spc="-35" dirty="0">
                <a:cs typeface="Times New Roman" panose="02020603050405020304" pitchFamily="18" charset="0"/>
              </a:rPr>
              <a:t> </a:t>
            </a:r>
            <a:r>
              <a:rPr lang="tr-TR" spc="-10" dirty="0">
                <a:cs typeface="Times New Roman" panose="02020603050405020304" pitchFamily="18" charset="0"/>
              </a:rPr>
              <a:t>en</a:t>
            </a:r>
            <a:r>
              <a:rPr lang="tr-TR" spc="-45" dirty="0">
                <a:cs typeface="Times New Roman" panose="02020603050405020304" pitchFamily="18" charset="0"/>
              </a:rPr>
              <a:t> </a:t>
            </a:r>
            <a:r>
              <a:rPr lang="tr-TR" dirty="0">
                <a:cs typeface="Times New Roman" panose="02020603050405020304" pitchFamily="18" charset="0"/>
              </a:rPr>
              <a:t>az</a:t>
            </a:r>
            <a:r>
              <a:rPr lang="tr-TR" spc="-50" dirty="0">
                <a:cs typeface="Times New Roman" panose="02020603050405020304" pitchFamily="18" charset="0"/>
              </a:rPr>
              <a:t> </a:t>
            </a:r>
            <a:r>
              <a:rPr lang="tr-TR" spc="-25" dirty="0">
                <a:cs typeface="Times New Roman" panose="02020603050405020304" pitchFamily="18" charset="0"/>
              </a:rPr>
              <a:t>50 </a:t>
            </a:r>
            <a:r>
              <a:rPr lang="tr-TR" spc="-80" dirty="0">
                <a:cs typeface="Times New Roman" panose="02020603050405020304" pitchFamily="18" charset="0"/>
              </a:rPr>
              <a:t>puan</a:t>
            </a:r>
            <a:r>
              <a:rPr lang="tr-TR" spc="-25" dirty="0">
                <a:cs typeface="Times New Roman" panose="02020603050405020304" pitchFamily="18" charset="0"/>
              </a:rPr>
              <a:t> </a:t>
            </a:r>
            <a:r>
              <a:rPr lang="tr-TR" spc="-70" dirty="0">
                <a:cs typeface="Times New Roman" panose="02020603050405020304" pitchFamily="18" charset="0"/>
              </a:rPr>
              <a:t>almak</a:t>
            </a:r>
            <a:r>
              <a:rPr lang="tr-TR" spc="-20" dirty="0">
                <a:cs typeface="Times New Roman" panose="02020603050405020304" pitchFamily="18" charset="0"/>
              </a:rPr>
              <a:t> </a:t>
            </a:r>
            <a:r>
              <a:rPr lang="tr-TR" spc="-10" dirty="0">
                <a:cs typeface="Times New Roman" panose="02020603050405020304" pitchFamily="18" charset="0"/>
              </a:rPr>
              <a:t>gerekir.</a:t>
            </a:r>
            <a:endParaRPr lang="tr-TR" spc="145" dirty="0">
              <a:cs typeface="Times New Roman" panose="02020603050405020304" pitchFamily="18" charset="0"/>
            </a:endParaRPr>
          </a:p>
          <a:p>
            <a:pPr marL="298450" marR="196215" indent="-285750" algn="just">
              <a:lnSpc>
                <a:spcPct val="99400"/>
              </a:lnSpc>
              <a:buClr>
                <a:srgbClr val="90C226"/>
              </a:buClr>
              <a:buSzPct val="77777"/>
              <a:buFont typeface="Wingdings" panose="05000000000000000000" pitchFamily="2" charset="2"/>
              <a:buChar char="§"/>
              <a:tabLst>
                <a:tab pos="297815" algn="l"/>
                <a:tab pos="298450" algn="l"/>
              </a:tabLst>
            </a:pPr>
            <a:endParaRPr lang="tr-TR" spc="145" dirty="0">
              <a:cs typeface="Times New Roman" panose="02020603050405020304" pitchFamily="18" charset="0"/>
            </a:endParaRPr>
          </a:p>
          <a:p>
            <a:pPr marL="355600" marR="196215" indent="-342900" algn="just">
              <a:lnSpc>
                <a:spcPct val="99400"/>
              </a:lnSpc>
              <a:buClr>
                <a:srgbClr val="90C226"/>
              </a:buClr>
              <a:buSzPct val="77777"/>
              <a:buFont typeface="Wingdings" panose="05000000000000000000" pitchFamily="2" charset="2"/>
              <a:buChar char="§"/>
              <a:tabLst>
                <a:tab pos="297815" algn="l"/>
                <a:tab pos="298450" algn="l"/>
              </a:tabLst>
            </a:pPr>
            <a:r>
              <a:rPr lang="tr-TR" spc="145" dirty="0">
                <a:cs typeface="Times New Roman" panose="02020603050405020304" pitchFamily="18" charset="0"/>
              </a:rPr>
              <a:t>DC</a:t>
            </a:r>
            <a:r>
              <a:rPr lang="tr-TR" spc="-30" dirty="0">
                <a:cs typeface="Times New Roman" panose="02020603050405020304" pitchFamily="18" charset="0"/>
              </a:rPr>
              <a:t> </a:t>
            </a:r>
            <a:r>
              <a:rPr lang="tr-TR" spc="-60" dirty="0">
                <a:cs typeface="Times New Roman" panose="02020603050405020304" pitchFamily="18" charset="0"/>
              </a:rPr>
              <a:t>veya</a:t>
            </a:r>
            <a:r>
              <a:rPr lang="tr-TR" spc="-35" dirty="0">
                <a:cs typeface="Times New Roman" panose="02020603050405020304" pitchFamily="18" charset="0"/>
              </a:rPr>
              <a:t> </a:t>
            </a:r>
            <a:r>
              <a:rPr lang="tr-TR" spc="130" dirty="0">
                <a:cs typeface="Times New Roman" panose="02020603050405020304" pitchFamily="18" charset="0"/>
              </a:rPr>
              <a:t>DD</a:t>
            </a:r>
            <a:r>
              <a:rPr lang="tr-TR" spc="-30" dirty="0">
                <a:cs typeface="Times New Roman" panose="02020603050405020304" pitchFamily="18" charset="0"/>
              </a:rPr>
              <a:t> </a:t>
            </a:r>
            <a:r>
              <a:rPr lang="tr-TR" spc="-60" dirty="0">
                <a:cs typeface="Times New Roman" panose="02020603050405020304" pitchFamily="18" charset="0"/>
              </a:rPr>
              <a:t>notlarından</a:t>
            </a:r>
            <a:r>
              <a:rPr lang="tr-TR" spc="-30" dirty="0">
                <a:cs typeface="Times New Roman" panose="02020603050405020304" pitchFamily="18" charset="0"/>
              </a:rPr>
              <a:t> </a:t>
            </a:r>
            <a:r>
              <a:rPr lang="tr-TR" spc="-20" dirty="0">
                <a:cs typeface="Times New Roman" panose="02020603050405020304" pitchFamily="18" charset="0"/>
              </a:rPr>
              <a:t>biri</a:t>
            </a:r>
            <a:r>
              <a:rPr lang="tr-TR" spc="-30" dirty="0">
                <a:cs typeface="Times New Roman" panose="02020603050405020304" pitchFamily="18" charset="0"/>
              </a:rPr>
              <a:t> </a:t>
            </a:r>
            <a:r>
              <a:rPr lang="tr-TR" spc="-85" dirty="0">
                <a:cs typeface="Times New Roman" panose="02020603050405020304" pitchFamily="18" charset="0"/>
              </a:rPr>
              <a:t>alındığında,</a:t>
            </a:r>
            <a:r>
              <a:rPr lang="tr-TR" spc="-25" dirty="0">
                <a:cs typeface="Times New Roman" panose="02020603050405020304" pitchFamily="18" charset="0"/>
              </a:rPr>
              <a:t> </a:t>
            </a:r>
            <a:r>
              <a:rPr lang="tr-TR" spc="155" dirty="0">
                <a:cs typeface="Times New Roman" panose="02020603050405020304" pitchFamily="18" charset="0"/>
              </a:rPr>
              <a:t>GNO</a:t>
            </a:r>
            <a:r>
              <a:rPr lang="tr-TR" spc="-35" dirty="0">
                <a:cs typeface="Times New Roman" panose="02020603050405020304" pitchFamily="18" charset="0"/>
              </a:rPr>
              <a:t> </a:t>
            </a:r>
            <a:r>
              <a:rPr lang="tr-TR" spc="-65" dirty="0">
                <a:cs typeface="Times New Roman" panose="02020603050405020304" pitchFamily="18" charset="0"/>
              </a:rPr>
              <a:t>2.00</a:t>
            </a:r>
            <a:r>
              <a:rPr lang="tr-TR" spc="-30" dirty="0">
                <a:cs typeface="Times New Roman" panose="02020603050405020304" pitchFamily="18" charset="0"/>
              </a:rPr>
              <a:t> </a:t>
            </a:r>
            <a:r>
              <a:rPr lang="tr-TR" dirty="0">
                <a:cs typeface="Times New Roman" panose="02020603050405020304" pitchFamily="18" charset="0"/>
              </a:rPr>
              <a:t>ve</a:t>
            </a:r>
            <a:r>
              <a:rPr lang="tr-TR" spc="-30" dirty="0">
                <a:cs typeface="Times New Roman" panose="02020603050405020304" pitchFamily="18" charset="0"/>
              </a:rPr>
              <a:t> üzeri</a:t>
            </a:r>
            <a:r>
              <a:rPr lang="tr-TR" spc="-35" dirty="0">
                <a:cs typeface="Times New Roman" panose="02020603050405020304" pitchFamily="18" charset="0"/>
              </a:rPr>
              <a:t> </a:t>
            </a:r>
            <a:r>
              <a:rPr lang="tr-TR" spc="-25" dirty="0">
                <a:cs typeface="Times New Roman" panose="02020603050405020304" pitchFamily="18" charset="0"/>
              </a:rPr>
              <a:t>ise</a:t>
            </a:r>
            <a:r>
              <a:rPr lang="tr-TR" spc="-35" dirty="0">
                <a:cs typeface="Times New Roman" panose="02020603050405020304" pitchFamily="18" charset="0"/>
              </a:rPr>
              <a:t> </a:t>
            </a:r>
            <a:r>
              <a:rPr lang="tr-TR" spc="-50" dirty="0">
                <a:cs typeface="Times New Roman" panose="02020603050405020304" pitchFamily="18" charset="0"/>
              </a:rPr>
              <a:t>koşullu </a:t>
            </a:r>
            <a:r>
              <a:rPr lang="tr-TR" spc="-90" dirty="0">
                <a:cs typeface="Times New Roman" panose="02020603050405020304" pitchFamily="18" charset="0"/>
              </a:rPr>
              <a:t>başarılı,</a:t>
            </a:r>
            <a:r>
              <a:rPr lang="tr-TR" dirty="0">
                <a:cs typeface="Times New Roman" panose="02020603050405020304" pitchFamily="18" charset="0"/>
              </a:rPr>
              <a:t> </a:t>
            </a:r>
            <a:r>
              <a:rPr lang="tr-TR" spc="155" dirty="0">
                <a:cs typeface="Times New Roman" panose="02020603050405020304" pitchFamily="18" charset="0"/>
              </a:rPr>
              <a:t>GNO</a:t>
            </a:r>
            <a:r>
              <a:rPr lang="tr-TR" dirty="0">
                <a:cs typeface="Times New Roman" panose="02020603050405020304" pitchFamily="18" charset="0"/>
              </a:rPr>
              <a:t> </a:t>
            </a:r>
            <a:r>
              <a:rPr lang="tr-TR" spc="-70" dirty="0">
                <a:cs typeface="Times New Roman" panose="02020603050405020304" pitchFamily="18" charset="0"/>
              </a:rPr>
              <a:t>2.00’nin</a:t>
            </a:r>
            <a:r>
              <a:rPr lang="tr-TR" dirty="0">
                <a:cs typeface="Times New Roman" panose="02020603050405020304" pitchFamily="18" charset="0"/>
              </a:rPr>
              <a:t> </a:t>
            </a:r>
            <a:r>
              <a:rPr lang="tr-TR" spc="-55" dirty="0">
                <a:cs typeface="Times New Roman" panose="02020603050405020304" pitchFamily="18" charset="0"/>
              </a:rPr>
              <a:t>altında</a:t>
            </a:r>
            <a:r>
              <a:rPr lang="tr-TR" spc="-5" dirty="0">
                <a:cs typeface="Times New Roman" panose="02020603050405020304" pitchFamily="18" charset="0"/>
              </a:rPr>
              <a:t> </a:t>
            </a:r>
            <a:r>
              <a:rPr lang="tr-TR" spc="-25" dirty="0">
                <a:cs typeface="Times New Roman" panose="02020603050405020304" pitchFamily="18" charset="0"/>
              </a:rPr>
              <a:t>ise</a:t>
            </a:r>
            <a:r>
              <a:rPr lang="tr-TR" spc="-5" dirty="0">
                <a:cs typeface="Times New Roman" panose="02020603050405020304" pitchFamily="18" charset="0"/>
              </a:rPr>
              <a:t> </a:t>
            </a:r>
            <a:r>
              <a:rPr lang="tr-TR" spc="-90" dirty="0">
                <a:cs typeface="Times New Roman" panose="02020603050405020304" pitchFamily="18" charset="0"/>
              </a:rPr>
              <a:t>koşullu</a:t>
            </a:r>
            <a:r>
              <a:rPr lang="tr-TR" spc="-5" dirty="0">
                <a:cs typeface="Times New Roman" panose="02020603050405020304" pitchFamily="18" charset="0"/>
              </a:rPr>
              <a:t> </a:t>
            </a:r>
            <a:r>
              <a:rPr lang="tr-TR" spc="-85" dirty="0">
                <a:cs typeface="Times New Roman" panose="02020603050405020304" pitchFamily="18" charset="0"/>
              </a:rPr>
              <a:t>başarısız</a:t>
            </a:r>
            <a:r>
              <a:rPr lang="tr-TR" dirty="0">
                <a:cs typeface="Times New Roman" panose="02020603050405020304" pitchFamily="18" charset="0"/>
              </a:rPr>
              <a:t> </a:t>
            </a:r>
            <a:r>
              <a:rPr lang="tr-TR" spc="-85" dirty="0">
                <a:cs typeface="Times New Roman" panose="02020603050405020304" pitchFamily="18" charset="0"/>
              </a:rPr>
              <a:t>sayılır.</a:t>
            </a:r>
            <a:r>
              <a:rPr lang="tr-TR" spc="5" dirty="0">
                <a:cs typeface="Times New Roman" panose="02020603050405020304" pitchFamily="18" charset="0"/>
              </a:rPr>
              <a:t> </a:t>
            </a:r>
            <a:r>
              <a:rPr lang="tr-TR" spc="60" dirty="0">
                <a:cs typeface="Times New Roman" panose="02020603050405020304" pitchFamily="18" charset="0"/>
              </a:rPr>
              <a:t>FD</a:t>
            </a:r>
            <a:r>
              <a:rPr lang="tr-TR" dirty="0">
                <a:cs typeface="Times New Roman" panose="02020603050405020304" pitchFamily="18" charset="0"/>
              </a:rPr>
              <a:t> ve</a:t>
            </a:r>
            <a:r>
              <a:rPr lang="tr-TR" spc="-5" dirty="0">
                <a:cs typeface="Times New Roman" panose="02020603050405020304" pitchFamily="18" charset="0"/>
              </a:rPr>
              <a:t> </a:t>
            </a:r>
            <a:r>
              <a:rPr lang="tr-TR" spc="-35" dirty="0">
                <a:cs typeface="Times New Roman" panose="02020603050405020304" pitchFamily="18" charset="0"/>
              </a:rPr>
              <a:t>FF </a:t>
            </a:r>
            <a:r>
              <a:rPr lang="tr-TR" spc="-60" dirty="0">
                <a:cs typeface="Times New Roman" panose="02020603050405020304" pitchFamily="18" charset="0"/>
              </a:rPr>
              <a:t>notlarından</a:t>
            </a:r>
            <a:r>
              <a:rPr lang="tr-TR" spc="-20" dirty="0">
                <a:cs typeface="Times New Roman" panose="02020603050405020304" pitchFamily="18" charset="0"/>
              </a:rPr>
              <a:t> biri</a:t>
            </a:r>
            <a:r>
              <a:rPr lang="tr-TR" spc="-15" dirty="0">
                <a:cs typeface="Times New Roman" panose="02020603050405020304" pitchFamily="18" charset="0"/>
              </a:rPr>
              <a:t> </a:t>
            </a:r>
            <a:r>
              <a:rPr lang="tr-TR" spc="-95" dirty="0">
                <a:cs typeface="Times New Roman" panose="02020603050405020304" pitchFamily="18" charset="0"/>
              </a:rPr>
              <a:t>alındığında</a:t>
            </a:r>
            <a:r>
              <a:rPr lang="tr-TR" spc="-15" dirty="0">
                <a:cs typeface="Times New Roman" panose="02020603050405020304" pitchFamily="18" charset="0"/>
              </a:rPr>
              <a:t> </a:t>
            </a:r>
            <a:r>
              <a:rPr lang="tr-TR" spc="-25" dirty="0">
                <a:cs typeface="Times New Roman" panose="02020603050405020304" pitchFamily="18" charset="0"/>
              </a:rPr>
              <a:t>ise</a:t>
            </a:r>
            <a:r>
              <a:rPr lang="tr-TR" spc="-20" dirty="0">
                <a:cs typeface="Times New Roman" panose="02020603050405020304" pitchFamily="18" charset="0"/>
              </a:rPr>
              <a:t> </a:t>
            </a:r>
            <a:r>
              <a:rPr lang="tr-TR" spc="-85" dirty="0">
                <a:cs typeface="Times New Roman" panose="02020603050405020304" pitchFamily="18" charset="0"/>
              </a:rPr>
              <a:t>başarısız</a:t>
            </a:r>
            <a:r>
              <a:rPr lang="tr-TR" spc="-10" dirty="0">
                <a:cs typeface="Times New Roman" panose="02020603050405020304" pitchFamily="18" charset="0"/>
              </a:rPr>
              <a:t> sayılır.</a:t>
            </a:r>
          </a:p>
          <a:p>
            <a:pPr marL="355600" marR="196215" indent="-342900" algn="just">
              <a:lnSpc>
                <a:spcPct val="99400"/>
              </a:lnSpc>
              <a:buClr>
                <a:srgbClr val="90C226"/>
              </a:buClr>
              <a:buSzPct val="77777"/>
              <a:buFont typeface="Wingdings" panose="05000000000000000000" pitchFamily="2" charset="2"/>
              <a:buChar char="§"/>
              <a:tabLst>
                <a:tab pos="297815" algn="l"/>
                <a:tab pos="298450" algn="l"/>
              </a:tabLst>
            </a:pPr>
            <a:endParaRPr lang="tr-TR" spc="-10" dirty="0">
              <a:cs typeface="Times New Roman" panose="02020603050405020304" pitchFamily="18" charset="0"/>
            </a:endParaRPr>
          </a:p>
          <a:p>
            <a:pPr marL="355600" marR="196215" indent="-342900" algn="just">
              <a:lnSpc>
                <a:spcPct val="99400"/>
              </a:lnSpc>
              <a:buClr>
                <a:srgbClr val="90C226"/>
              </a:buClr>
              <a:buSzPct val="77777"/>
              <a:buFont typeface="Wingdings" panose="05000000000000000000" pitchFamily="2" charset="2"/>
              <a:buChar char="§"/>
              <a:tabLst>
                <a:tab pos="297815" algn="l"/>
                <a:tab pos="298450" algn="l"/>
              </a:tabLst>
            </a:pPr>
            <a:r>
              <a:rPr lang="tr-TR" spc="-10" dirty="0">
                <a:cs typeface="Times New Roman" panose="02020603050405020304" pitchFamily="18" charset="0"/>
              </a:rPr>
              <a:t>Yarıyıl sonu sınavına katılmayan öğrenciler o dersten başarısız sayılır ve başarı notu olarak FF verilir. Yarıyıl sonu sınavı için mazeret sınavı yapılmaz.</a:t>
            </a:r>
          </a:p>
          <a:p>
            <a:pPr marL="355600" marR="196215" indent="-342900" algn="just">
              <a:lnSpc>
                <a:spcPct val="99400"/>
              </a:lnSpc>
              <a:buClr>
                <a:srgbClr val="90C226"/>
              </a:buClr>
              <a:buSzPct val="77777"/>
              <a:buFont typeface="Wingdings" panose="05000000000000000000" pitchFamily="2" charset="2"/>
              <a:buChar char="§"/>
              <a:tabLst>
                <a:tab pos="297815" algn="l"/>
                <a:tab pos="298450" algn="l"/>
              </a:tabLst>
            </a:pPr>
            <a:endParaRPr lang="tr-TR" spc="-10" dirty="0">
              <a:cs typeface="Times New Roman" panose="02020603050405020304" pitchFamily="18" charset="0"/>
            </a:endParaRPr>
          </a:p>
          <a:p>
            <a:pPr marL="355600" marR="196215" indent="-342900" algn="just">
              <a:lnSpc>
                <a:spcPct val="99400"/>
              </a:lnSpc>
              <a:buClr>
                <a:srgbClr val="90C226"/>
              </a:buClr>
              <a:buSzPct val="77777"/>
              <a:buFont typeface="Wingdings" panose="05000000000000000000" pitchFamily="2" charset="2"/>
              <a:buChar char="§"/>
              <a:tabLst>
                <a:tab pos="297815" algn="l"/>
                <a:tab pos="298450" algn="l"/>
              </a:tabLst>
            </a:pPr>
            <a:r>
              <a:rPr lang="tr-TR" spc="-10" dirty="0">
                <a:cs typeface="Times New Roman" panose="02020603050405020304" pitchFamily="18" charset="0"/>
              </a:rPr>
              <a:t>Bütünleme sınavına girmeyen öğrencilerin yarıyıl sonu sınavları sonunda oluşan başarı notları aynen kalır ve bu öğrencilere ayrıca bir sınav açılmaz. Bütünleme sınavları için mazeret sınavı yapılmaz. Yarıyıl sonu başarı notu DD ve üzeri olan öğrenciler bütünleme sınavına giremezler.</a:t>
            </a:r>
          </a:p>
          <a:p>
            <a:pPr marL="355600" marR="196215" indent="-342900" algn="just">
              <a:lnSpc>
                <a:spcPct val="99400"/>
              </a:lnSpc>
              <a:buClr>
                <a:srgbClr val="90C226"/>
              </a:buClr>
              <a:buSzPct val="77777"/>
              <a:buFont typeface="Wingdings" panose="05000000000000000000" pitchFamily="2" charset="2"/>
              <a:buChar char="§"/>
              <a:tabLst>
                <a:tab pos="297815" algn="l"/>
                <a:tab pos="298450" algn="l"/>
              </a:tabLst>
            </a:pPr>
            <a:endParaRPr lang="tr-TR" spc="-10" dirty="0">
              <a:cs typeface="Times New Roman" panose="02020603050405020304" pitchFamily="18" charset="0"/>
            </a:endParaRPr>
          </a:p>
          <a:p>
            <a:pPr marL="355600" marR="196215" indent="-342900" algn="just">
              <a:lnSpc>
                <a:spcPct val="99400"/>
              </a:lnSpc>
              <a:buClr>
                <a:srgbClr val="90C226"/>
              </a:buClr>
              <a:buSzPct val="77777"/>
              <a:buFont typeface="Wingdings" panose="05000000000000000000" pitchFamily="2" charset="2"/>
              <a:buChar char="§"/>
              <a:tabLst>
                <a:tab pos="297815" algn="l"/>
                <a:tab pos="298450" algn="l"/>
              </a:tabLst>
            </a:pPr>
            <a:r>
              <a:rPr lang="tr-TR" spc="-10" dirty="0">
                <a:cs typeface="Times New Roman" panose="02020603050405020304" pitchFamily="18" charset="0"/>
              </a:rPr>
              <a:t>Mazeret sınavları; haklı ve geçerli nedenlere dayalı mazereti nedeniyle ara sınava katılmayan ve sınavdan sonraki bir hafta içerisinde durumunu belgeleyen öğrencilerin mazeretlerinin ilgili Yönetim kurullarınca kabul edilmesi halinde, öğrencinin katılmadığı ara sınavlar o yarıyıl içinde ilgili Yönetim Kurulunun belirlediği tarihler arasında yapılan sınavdır. </a:t>
            </a:r>
          </a:p>
          <a:p>
            <a:pPr marL="355600" marR="196215" indent="-342900" algn="just">
              <a:lnSpc>
                <a:spcPct val="99400"/>
              </a:lnSpc>
              <a:buClr>
                <a:srgbClr val="90C226"/>
              </a:buClr>
              <a:buSzPct val="77777"/>
              <a:buFont typeface="Wingdings" panose="05000000000000000000" pitchFamily="2" charset="2"/>
              <a:buChar char="§"/>
              <a:tabLst>
                <a:tab pos="297815" algn="l"/>
                <a:tab pos="298450" algn="l"/>
              </a:tabLst>
            </a:pPr>
            <a:endParaRPr lang="tr-TR" spc="-10" dirty="0">
              <a:cs typeface="Times New Roman" panose="02020603050405020304" pitchFamily="18" charset="0"/>
            </a:endParaRPr>
          </a:p>
        </p:txBody>
      </p:sp>
    </p:spTree>
    <p:extLst>
      <p:ext uri="{BB962C8B-B14F-4D97-AF65-F5344CB8AC3E}">
        <p14:creationId xmlns:p14="http://schemas.microsoft.com/office/powerpoint/2010/main" val="2691536555"/>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92B01-C982-806E-1E6E-3342535E1AC9}"/>
            </a:ext>
          </a:extLst>
        </p:cNvPr>
        <p:cNvGrpSpPr/>
        <p:nvPr/>
      </p:nvGrpSpPr>
      <p:grpSpPr>
        <a:xfrm>
          <a:off x="0" y="0"/>
          <a:ext cx="0" cy="0"/>
          <a:chOff x="0" y="0"/>
          <a:chExt cx="0" cy="0"/>
        </a:xfrm>
      </p:grpSpPr>
      <p:sp>
        <p:nvSpPr>
          <p:cNvPr id="13" name="Rectangle 6">
            <a:extLst>
              <a:ext uri="{FF2B5EF4-FFF2-40B4-BE49-F238E27FC236}">
                <a16:creationId xmlns:a16="http://schemas.microsoft.com/office/drawing/2014/main" id="{1E897B79-ED55-D9D2-1EA3-18662664F069}"/>
              </a:ext>
            </a:extLst>
          </p:cNvPr>
          <p:cNvSpPr/>
          <p:nvPr/>
        </p:nvSpPr>
        <p:spPr>
          <a:xfrm>
            <a:off x="0" y="342689"/>
            <a:ext cx="12192000" cy="6733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70" name="Metin kutusu 69">
            <a:extLst>
              <a:ext uri="{FF2B5EF4-FFF2-40B4-BE49-F238E27FC236}">
                <a16:creationId xmlns:a16="http://schemas.microsoft.com/office/drawing/2014/main" id="{3C1FEE49-4619-5095-CF18-C8144745BAF2}"/>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0" name="Metin kutusu 9">
            <a:extLst>
              <a:ext uri="{FF2B5EF4-FFF2-40B4-BE49-F238E27FC236}">
                <a16:creationId xmlns:a16="http://schemas.microsoft.com/office/drawing/2014/main" id="{FDAAAED5-A1A4-DC85-18EB-77C24FF521DE}"/>
              </a:ext>
            </a:extLst>
          </p:cNvPr>
          <p:cNvSpPr txBox="1"/>
          <p:nvPr/>
        </p:nvSpPr>
        <p:spPr>
          <a:xfrm>
            <a:off x="5188702" y="479311"/>
            <a:ext cx="1814592" cy="400110"/>
          </a:xfrm>
          <a:prstGeom prst="rect">
            <a:avLst/>
          </a:prstGeom>
          <a:noFill/>
        </p:spPr>
        <p:txBody>
          <a:bodyPr wrap="square">
            <a:spAutoFit/>
          </a:bodyPr>
          <a:lstStyle/>
          <a:p>
            <a:r>
              <a:rPr lang="tr-TR" sz="2000" b="1" dirty="0">
                <a:solidFill>
                  <a:schemeClr val="bg1"/>
                </a:solidFill>
              </a:rPr>
              <a:t>Not Ortalaması</a:t>
            </a:r>
          </a:p>
        </p:txBody>
      </p:sp>
      <p:sp>
        <p:nvSpPr>
          <p:cNvPr id="3" name="Metin kutusu 2">
            <a:extLst>
              <a:ext uri="{FF2B5EF4-FFF2-40B4-BE49-F238E27FC236}">
                <a16:creationId xmlns:a16="http://schemas.microsoft.com/office/drawing/2014/main" id="{13D4D1D6-E3C8-0CC1-1D04-CE3E487E8119}"/>
              </a:ext>
            </a:extLst>
          </p:cNvPr>
          <p:cNvSpPr txBox="1"/>
          <p:nvPr/>
        </p:nvSpPr>
        <p:spPr>
          <a:xfrm>
            <a:off x="346127" y="1437690"/>
            <a:ext cx="11499742" cy="2854051"/>
          </a:xfrm>
          <a:prstGeom prst="rect">
            <a:avLst/>
          </a:prstGeom>
          <a:noFill/>
        </p:spPr>
        <p:txBody>
          <a:bodyPr wrap="square">
            <a:spAutoFit/>
          </a:bodyPr>
          <a:lstStyle/>
          <a:p>
            <a:pPr marL="355600" marR="153670" indent="-342900" algn="just">
              <a:lnSpc>
                <a:spcPct val="99400"/>
              </a:lnSpc>
              <a:spcBef>
                <a:spcPts val="110"/>
              </a:spcBef>
              <a:buClr>
                <a:srgbClr val="90C226"/>
              </a:buClr>
              <a:buSzPct val="77777"/>
              <a:buFont typeface="Wingdings" panose="05000000000000000000" pitchFamily="2" charset="2"/>
              <a:buChar char="§"/>
              <a:tabLst>
                <a:tab pos="297815" algn="l"/>
                <a:tab pos="298450" algn="l"/>
              </a:tabLst>
            </a:pPr>
            <a:r>
              <a:rPr lang="tr-TR" b="1" spc="-85" dirty="0">
                <a:cs typeface="Times New Roman" panose="02020603050405020304" pitchFamily="18" charset="0"/>
              </a:rPr>
              <a:t>1-</a:t>
            </a:r>
            <a:r>
              <a:rPr lang="tr-TR" b="1" spc="-245" dirty="0">
                <a:cs typeface="Times New Roman" panose="02020603050405020304" pitchFamily="18" charset="0"/>
              </a:rPr>
              <a:t>3</a:t>
            </a:r>
            <a:r>
              <a:rPr lang="tr-TR" b="1" spc="-85" dirty="0">
                <a:cs typeface="Times New Roman" panose="02020603050405020304" pitchFamily="18" charset="0"/>
              </a:rPr>
              <a:t> </a:t>
            </a:r>
            <a:r>
              <a:rPr lang="tr-TR" b="1" spc="-70" dirty="0">
                <a:cs typeface="Times New Roman" panose="02020603050405020304" pitchFamily="18" charset="0"/>
              </a:rPr>
              <a:t>Barajı:</a:t>
            </a:r>
            <a:r>
              <a:rPr lang="tr-TR" b="1" spc="-85" dirty="0">
                <a:cs typeface="Times New Roman" panose="02020603050405020304" pitchFamily="18" charset="0"/>
              </a:rPr>
              <a:t> </a:t>
            </a:r>
            <a:r>
              <a:rPr lang="tr-TR" spc="-65" dirty="0">
                <a:cs typeface="Times New Roman" panose="02020603050405020304" pitchFamily="18" charset="0"/>
              </a:rPr>
              <a:t>Lisans</a:t>
            </a:r>
            <a:r>
              <a:rPr lang="tr-TR" spc="-15" dirty="0">
                <a:cs typeface="Times New Roman" panose="02020603050405020304" pitchFamily="18" charset="0"/>
              </a:rPr>
              <a:t> </a:t>
            </a:r>
            <a:r>
              <a:rPr lang="tr-TR" spc="-75" dirty="0">
                <a:cs typeface="Times New Roman" panose="02020603050405020304" pitchFamily="18" charset="0"/>
              </a:rPr>
              <a:t>programlarında</a:t>
            </a:r>
            <a:r>
              <a:rPr lang="tr-TR" dirty="0">
                <a:cs typeface="Times New Roman" panose="02020603050405020304" pitchFamily="18" charset="0"/>
              </a:rPr>
              <a:t> </a:t>
            </a:r>
            <a:r>
              <a:rPr lang="tr-TR" spc="-55" dirty="0">
                <a:cs typeface="Times New Roman" panose="02020603050405020304" pitchFamily="18" charset="0"/>
              </a:rPr>
              <a:t>dördüncü</a:t>
            </a:r>
            <a:r>
              <a:rPr lang="tr-TR" dirty="0">
                <a:cs typeface="Times New Roman" panose="02020603050405020304" pitchFamily="18" charset="0"/>
              </a:rPr>
              <a:t> </a:t>
            </a:r>
            <a:r>
              <a:rPr lang="tr-TR" spc="-55" dirty="0">
                <a:cs typeface="Times New Roman" panose="02020603050405020304" pitchFamily="18" charset="0"/>
              </a:rPr>
              <a:t>yarıyıl</a:t>
            </a:r>
            <a:r>
              <a:rPr lang="tr-TR" dirty="0">
                <a:cs typeface="Times New Roman" panose="02020603050405020304" pitchFamily="18" charset="0"/>
              </a:rPr>
              <a:t> </a:t>
            </a:r>
            <a:r>
              <a:rPr lang="tr-TR" spc="-85" dirty="0">
                <a:cs typeface="Times New Roman" panose="02020603050405020304" pitchFamily="18" charset="0"/>
              </a:rPr>
              <a:t>sonundan</a:t>
            </a:r>
            <a:r>
              <a:rPr lang="tr-TR" spc="5" dirty="0">
                <a:cs typeface="Times New Roman" panose="02020603050405020304" pitchFamily="18" charset="0"/>
              </a:rPr>
              <a:t> </a:t>
            </a:r>
            <a:r>
              <a:rPr lang="tr-TR" spc="-10" dirty="0">
                <a:cs typeface="Times New Roman" panose="02020603050405020304" pitchFamily="18" charset="0"/>
              </a:rPr>
              <a:t>itibaren </a:t>
            </a:r>
            <a:r>
              <a:rPr lang="tr-TR" dirty="0" err="1">
                <a:cs typeface="Times New Roman" panose="02020603050405020304" pitchFamily="18" charset="0"/>
              </a:rPr>
              <a:t>GNO’su</a:t>
            </a:r>
            <a:r>
              <a:rPr lang="tr-TR" spc="10" dirty="0">
                <a:cs typeface="Times New Roman" panose="02020603050405020304" pitchFamily="18" charset="0"/>
              </a:rPr>
              <a:t> </a:t>
            </a:r>
            <a:r>
              <a:rPr lang="tr-TR" spc="-75" dirty="0">
                <a:cs typeface="Times New Roman" panose="02020603050405020304" pitchFamily="18" charset="0"/>
              </a:rPr>
              <a:t>1.80’in</a:t>
            </a:r>
            <a:r>
              <a:rPr lang="tr-TR" spc="20" dirty="0">
                <a:cs typeface="Times New Roman" panose="02020603050405020304" pitchFamily="18" charset="0"/>
              </a:rPr>
              <a:t> </a:t>
            </a:r>
            <a:r>
              <a:rPr lang="tr-TR" spc="-55" dirty="0">
                <a:cs typeface="Times New Roman" panose="02020603050405020304" pitchFamily="18" charset="0"/>
              </a:rPr>
              <a:t>altında</a:t>
            </a:r>
            <a:r>
              <a:rPr lang="tr-TR" spc="10" dirty="0">
                <a:cs typeface="Times New Roman" panose="02020603050405020304" pitchFamily="18" charset="0"/>
              </a:rPr>
              <a:t> </a:t>
            </a:r>
            <a:r>
              <a:rPr lang="tr-TR" spc="-55" dirty="0">
                <a:cs typeface="Times New Roman" panose="02020603050405020304" pitchFamily="18" charset="0"/>
              </a:rPr>
              <a:t>olan</a:t>
            </a:r>
            <a:r>
              <a:rPr lang="tr-TR" spc="20" dirty="0">
                <a:cs typeface="Times New Roman" panose="02020603050405020304" pitchFamily="18" charset="0"/>
              </a:rPr>
              <a:t> </a:t>
            </a:r>
            <a:r>
              <a:rPr lang="tr-TR" spc="-85" dirty="0">
                <a:cs typeface="Times New Roman" panose="02020603050405020304" pitchFamily="18" charset="0"/>
              </a:rPr>
              <a:t>başarısız</a:t>
            </a:r>
            <a:r>
              <a:rPr lang="tr-TR" spc="20" dirty="0">
                <a:cs typeface="Times New Roman" panose="02020603050405020304" pitchFamily="18" charset="0"/>
              </a:rPr>
              <a:t> </a:t>
            </a:r>
            <a:r>
              <a:rPr lang="tr-TR" spc="-70" dirty="0">
                <a:cs typeface="Times New Roman" panose="02020603050405020304" pitchFamily="18" charset="0"/>
              </a:rPr>
              <a:t>öğrenciler</a:t>
            </a:r>
            <a:r>
              <a:rPr lang="tr-TR" spc="20" dirty="0">
                <a:cs typeface="Times New Roman" panose="02020603050405020304" pitchFamily="18" charset="0"/>
              </a:rPr>
              <a:t> </a:t>
            </a:r>
            <a:r>
              <a:rPr lang="tr-TR" spc="-65" dirty="0">
                <a:cs typeface="Times New Roman" panose="02020603050405020304" pitchFamily="18" charset="0"/>
              </a:rPr>
              <a:t>olması</a:t>
            </a:r>
            <a:r>
              <a:rPr lang="tr-TR" spc="20" dirty="0">
                <a:cs typeface="Times New Roman" panose="02020603050405020304" pitchFamily="18" charset="0"/>
              </a:rPr>
              <a:t> </a:t>
            </a:r>
            <a:r>
              <a:rPr lang="tr-TR" spc="-55" dirty="0">
                <a:cs typeface="Times New Roman" panose="02020603050405020304" pitchFamily="18" charset="0"/>
              </a:rPr>
              <a:t>gereken</a:t>
            </a:r>
            <a:r>
              <a:rPr lang="tr-TR" spc="15" dirty="0">
                <a:cs typeface="Times New Roman" panose="02020603050405020304" pitchFamily="18" charset="0"/>
              </a:rPr>
              <a:t> </a:t>
            </a:r>
            <a:r>
              <a:rPr lang="tr-TR" spc="-45" dirty="0">
                <a:cs typeface="Times New Roman" panose="02020603050405020304" pitchFamily="18" charset="0"/>
              </a:rPr>
              <a:t>yarıyıllardan </a:t>
            </a:r>
            <a:r>
              <a:rPr lang="tr-TR" spc="-55" dirty="0">
                <a:cs typeface="Times New Roman" panose="02020603050405020304" pitchFamily="18" charset="0"/>
              </a:rPr>
              <a:t>ders</a:t>
            </a:r>
            <a:r>
              <a:rPr lang="tr-TR" spc="-35" dirty="0">
                <a:cs typeface="Times New Roman" panose="02020603050405020304" pitchFamily="18" charset="0"/>
              </a:rPr>
              <a:t> </a:t>
            </a:r>
            <a:r>
              <a:rPr lang="tr-TR" spc="-10" dirty="0">
                <a:cs typeface="Times New Roman" panose="02020603050405020304" pitchFamily="18" charset="0"/>
              </a:rPr>
              <a:t>alamazlar.</a:t>
            </a:r>
            <a:endParaRPr lang="tr-TR" dirty="0">
              <a:cs typeface="Times New Roman" panose="02020603050405020304" pitchFamily="18" charset="0"/>
            </a:endParaRPr>
          </a:p>
          <a:p>
            <a:pPr marL="342900" indent="-342900" algn="just">
              <a:lnSpc>
                <a:spcPct val="100000"/>
              </a:lnSpc>
              <a:buClr>
                <a:srgbClr val="90C226"/>
              </a:buClr>
              <a:buFont typeface="Wingdings" panose="05000000000000000000" pitchFamily="2" charset="2"/>
              <a:buChar char="§"/>
            </a:pPr>
            <a:endParaRPr lang="tr-TR" dirty="0">
              <a:cs typeface="Times New Roman" panose="02020603050405020304" pitchFamily="18" charset="0"/>
            </a:endParaRPr>
          </a:p>
          <a:p>
            <a:pPr marL="342900" indent="-342900" algn="just">
              <a:lnSpc>
                <a:spcPct val="100000"/>
              </a:lnSpc>
              <a:spcBef>
                <a:spcPts val="20"/>
              </a:spcBef>
              <a:buClr>
                <a:srgbClr val="90C226"/>
              </a:buClr>
              <a:buFont typeface="Wingdings" panose="05000000000000000000" pitchFamily="2" charset="2"/>
              <a:buChar char="§"/>
            </a:pPr>
            <a:endParaRPr lang="tr-TR" dirty="0">
              <a:cs typeface="Times New Roman" panose="02020603050405020304" pitchFamily="18" charset="0"/>
            </a:endParaRPr>
          </a:p>
          <a:p>
            <a:pPr marL="355600" marR="5080" indent="-342900" algn="just">
              <a:lnSpc>
                <a:spcPct val="99400"/>
              </a:lnSpc>
              <a:buClr>
                <a:srgbClr val="90C226"/>
              </a:buClr>
              <a:buSzPct val="77777"/>
              <a:buFont typeface="Wingdings" panose="05000000000000000000" pitchFamily="2" charset="2"/>
              <a:buChar char="§"/>
              <a:tabLst>
                <a:tab pos="297815" algn="l"/>
                <a:tab pos="298450" algn="l"/>
              </a:tabLst>
            </a:pPr>
            <a:r>
              <a:rPr lang="tr-TR" dirty="0">
                <a:cs typeface="Times New Roman" panose="02020603050405020304" pitchFamily="18" charset="0"/>
              </a:rPr>
              <a:t>Notu</a:t>
            </a:r>
            <a:r>
              <a:rPr lang="tr-TR" spc="25" dirty="0">
                <a:cs typeface="Times New Roman" panose="02020603050405020304" pitchFamily="18" charset="0"/>
              </a:rPr>
              <a:t> </a:t>
            </a:r>
            <a:r>
              <a:rPr lang="tr-TR" spc="-10" dirty="0">
                <a:cs typeface="Times New Roman" panose="02020603050405020304" pitchFamily="18" charset="0"/>
              </a:rPr>
              <a:t>“DD-</a:t>
            </a:r>
            <a:r>
              <a:rPr lang="tr-TR" spc="80" dirty="0">
                <a:cs typeface="Times New Roman" panose="02020603050405020304" pitchFamily="18" charset="0"/>
              </a:rPr>
              <a:t>DC”</a:t>
            </a:r>
            <a:r>
              <a:rPr lang="tr-TR" spc="35" dirty="0">
                <a:cs typeface="Times New Roman" panose="02020603050405020304" pitchFamily="18" charset="0"/>
              </a:rPr>
              <a:t> </a:t>
            </a:r>
            <a:r>
              <a:rPr lang="tr-TR" spc="-55" dirty="0">
                <a:cs typeface="Times New Roman" panose="02020603050405020304" pitchFamily="18" charset="0"/>
              </a:rPr>
              <a:t>olan</a:t>
            </a:r>
            <a:r>
              <a:rPr lang="tr-TR" spc="35" dirty="0">
                <a:cs typeface="Times New Roman" panose="02020603050405020304" pitchFamily="18" charset="0"/>
              </a:rPr>
              <a:t> </a:t>
            </a:r>
            <a:r>
              <a:rPr lang="tr-TR" spc="-55" dirty="0">
                <a:cs typeface="Times New Roman" panose="02020603050405020304" pitchFamily="18" charset="0"/>
              </a:rPr>
              <a:t>dersler</a:t>
            </a:r>
            <a:r>
              <a:rPr lang="tr-TR" spc="40" dirty="0">
                <a:cs typeface="Times New Roman" panose="02020603050405020304" pitchFamily="18" charset="0"/>
              </a:rPr>
              <a:t> </a:t>
            </a:r>
            <a:r>
              <a:rPr lang="tr-TR" dirty="0" err="1">
                <a:cs typeface="Times New Roman" panose="02020603050405020304" pitchFamily="18" charset="0"/>
              </a:rPr>
              <a:t>GNO'ya</a:t>
            </a:r>
            <a:r>
              <a:rPr lang="tr-TR" spc="25" dirty="0">
                <a:cs typeface="Times New Roman" panose="02020603050405020304" pitchFamily="18" charset="0"/>
              </a:rPr>
              <a:t> </a:t>
            </a:r>
            <a:r>
              <a:rPr lang="tr-TR" spc="-50" dirty="0">
                <a:cs typeface="Times New Roman" panose="02020603050405020304" pitchFamily="18" charset="0"/>
              </a:rPr>
              <a:t>bakılmaksızın</a:t>
            </a:r>
            <a:r>
              <a:rPr lang="tr-TR" spc="35" dirty="0">
                <a:cs typeface="Times New Roman" panose="02020603050405020304" pitchFamily="18" charset="0"/>
              </a:rPr>
              <a:t> </a:t>
            </a:r>
            <a:r>
              <a:rPr lang="tr-TR" spc="-50" dirty="0">
                <a:cs typeface="Times New Roman" panose="02020603050405020304" pitchFamily="18" charset="0"/>
              </a:rPr>
              <a:t>yükseltmeye</a:t>
            </a:r>
            <a:r>
              <a:rPr lang="tr-TR" spc="30" dirty="0">
                <a:cs typeface="Times New Roman" panose="02020603050405020304" pitchFamily="18" charset="0"/>
              </a:rPr>
              <a:t> </a:t>
            </a:r>
            <a:r>
              <a:rPr lang="tr-TR" spc="-10" dirty="0">
                <a:cs typeface="Times New Roman" panose="02020603050405020304" pitchFamily="18" charset="0"/>
              </a:rPr>
              <a:t>alınabilir, </a:t>
            </a:r>
            <a:r>
              <a:rPr lang="tr-TR" spc="-40" dirty="0">
                <a:cs typeface="Times New Roman" panose="02020603050405020304" pitchFamily="18" charset="0"/>
              </a:rPr>
              <a:t>transkriptten </a:t>
            </a:r>
            <a:r>
              <a:rPr lang="tr-TR" spc="-45" dirty="0">
                <a:cs typeface="Times New Roman" panose="02020603050405020304" pitchFamily="18" charset="0"/>
              </a:rPr>
              <a:t>silinemez.</a:t>
            </a:r>
            <a:r>
              <a:rPr lang="tr-TR" spc="-35" dirty="0">
                <a:cs typeface="Times New Roman" panose="02020603050405020304" pitchFamily="18" charset="0"/>
              </a:rPr>
              <a:t> </a:t>
            </a:r>
            <a:r>
              <a:rPr lang="tr-TR" spc="155" dirty="0">
                <a:cs typeface="Times New Roman" panose="02020603050405020304" pitchFamily="18" charset="0"/>
              </a:rPr>
              <a:t>GNO</a:t>
            </a:r>
            <a:r>
              <a:rPr lang="tr-TR" spc="-40" dirty="0">
                <a:cs typeface="Times New Roman" panose="02020603050405020304" pitchFamily="18" charset="0"/>
              </a:rPr>
              <a:t> </a:t>
            </a:r>
            <a:r>
              <a:rPr lang="tr-TR" spc="-60" dirty="0">
                <a:cs typeface="Times New Roman" panose="02020603050405020304" pitchFamily="18" charset="0"/>
              </a:rPr>
              <a:t>2.00'ın</a:t>
            </a:r>
            <a:r>
              <a:rPr lang="tr-TR" spc="-40" dirty="0">
                <a:cs typeface="Times New Roman" panose="02020603050405020304" pitchFamily="18" charset="0"/>
              </a:rPr>
              <a:t> </a:t>
            </a:r>
            <a:r>
              <a:rPr lang="tr-TR" spc="-45" dirty="0">
                <a:cs typeface="Times New Roman" panose="02020603050405020304" pitchFamily="18" charset="0"/>
              </a:rPr>
              <a:t>üzerinde</a:t>
            </a:r>
            <a:r>
              <a:rPr lang="tr-TR" spc="-40" dirty="0">
                <a:cs typeface="Times New Roman" panose="02020603050405020304" pitchFamily="18" charset="0"/>
              </a:rPr>
              <a:t> </a:t>
            </a:r>
            <a:r>
              <a:rPr lang="tr-TR" spc="-25" dirty="0">
                <a:cs typeface="Times New Roman" panose="02020603050405020304" pitchFamily="18" charset="0"/>
              </a:rPr>
              <a:t>ise</a:t>
            </a:r>
            <a:r>
              <a:rPr lang="tr-TR" spc="-45" dirty="0">
                <a:cs typeface="Times New Roman" panose="02020603050405020304" pitchFamily="18" charset="0"/>
              </a:rPr>
              <a:t> </a:t>
            </a:r>
            <a:r>
              <a:rPr lang="tr-TR" spc="-20" dirty="0">
                <a:cs typeface="Times New Roman" panose="02020603050405020304" pitchFamily="18" charset="0"/>
              </a:rPr>
              <a:t>notu</a:t>
            </a:r>
            <a:r>
              <a:rPr lang="tr-TR" spc="-40" dirty="0">
                <a:cs typeface="Times New Roman" panose="02020603050405020304" pitchFamily="18" charset="0"/>
              </a:rPr>
              <a:t> </a:t>
            </a:r>
            <a:r>
              <a:rPr lang="tr-TR" spc="55" dirty="0">
                <a:cs typeface="Times New Roman" panose="02020603050405020304" pitchFamily="18" charset="0"/>
              </a:rPr>
              <a:t>“CC”</a:t>
            </a:r>
            <a:r>
              <a:rPr lang="tr-TR" spc="-40" dirty="0">
                <a:cs typeface="Times New Roman" panose="02020603050405020304" pitchFamily="18" charset="0"/>
              </a:rPr>
              <a:t> </a:t>
            </a:r>
            <a:r>
              <a:rPr lang="tr-TR" dirty="0">
                <a:cs typeface="Times New Roman" panose="02020603050405020304" pitchFamily="18" charset="0"/>
              </a:rPr>
              <a:t>ve</a:t>
            </a:r>
            <a:r>
              <a:rPr lang="tr-TR" spc="-40" dirty="0">
                <a:cs typeface="Times New Roman" panose="02020603050405020304" pitchFamily="18" charset="0"/>
              </a:rPr>
              <a:t> </a:t>
            </a:r>
            <a:r>
              <a:rPr lang="tr-TR" spc="-30" dirty="0">
                <a:cs typeface="Times New Roman" panose="02020603050405020304" pitchFamily="18" charset="0"/>
              </a:rPr>
              <a:t>üzeri</a:t>
            </a:r>
            <a:r>
              <a:rPr lang="tr-TR" spc="-40" dirty="0">
                <a:cs typeface="Times New Roman" panose="02020603050405020304" pitchFamily="18" charset="0"/>
              </a:rPr>
              <a:t> </a:t>
            </a:r>
            <a:r>
              <a:rPr lang="tr-TR" spc="-10" dirty="0">
                <a:cs typeface="Times New Roman" panose="02020603050405020304" pitchFamily="18" charset="0"/>
              </a:rPr>
              <a:t>dersler </a:t>
            </a:r>
            <a:r>
              <a:rPr lang="tr-TR" spc="-50" dirty="0">
                <a:cs typeface="Times New Roman" panose="02020603050405020304" pitchFamily="18" charset="0"/>
              </a:rPr>
              <a:t>yükseltmeye</a:t>
            </a:r>
            <a:r>
              <a:rPr lang="tr-TR" spc="-20" dirty="0">
                <a:cs typeface="Times New Roman" panose="02020603050405020304" pitchFamily="18" charset="0"/>
              </a:rPr>
              <a:t> </a:t>
            </a:r>
            <a:r>
              <a:rPr lang="tr-TR" spc="-10" dirty="0">
                <a:cs typeface="Times New Roman" panose="02020603050405020304" pitchFamily="18" charset="0"/>
              </a:rPr>
              <a:t>alınabilir.</a:t>
            </a:r>
            <a:endParaRPr lang="tr-TR" dirty="0">
              <a:cs typeface="Times New Roman" panose="02020603050405020304" pitchFamily="18" charset="0"/>
            </a:endParaRPr>
          </a:p>
          <a:p>
            <a:pPr marL="342900" indent="-342900" algn="just">
              <a:lnSpc>
                <a:spcPct val="100000"/>
              </a:lnSpc>
              <a:buClr>
                <a:srgbClr val="90C226"/>
              </a:buClr>
              <a:buFont typeface="Wingdings" panose="05000000000000000000" pitchFamily="2" charset="2"/>
              <a:buChar char="§"/>
            </a:pPr>
            <a:endParaRPr lang="tr-TR" dirty="0">
              <a:cs typeface="Times New Roman" panose="02020603050405020304" pitchFamily="18" charset="0"/>
            </a:endParaRPr>
          </a:p>
          <a:p>
            <a:pPr marL="342900" indent="-342900" algn="just">
              <a:lnSpc>
                <a:spcPct val="100000"/>
              </a:lnSpc>
              <a:spcBef>
                <a:spcPts val="45"/>
              </a:spcBef>
              <a:buClr>
                <a:srgbClr val="90C226"/>
              </a:buClr>
              <a:buFont typeface="Wingdings" panose="05000000000000000000" pitchFamily="2" charset="2"/>
              <a:buChar char="§"/>
            </a:pPr>
            <a:endParaRPr lang="tr-TR" dirty="0">
              <a:cs typeface="Times New Roman" panose="02020603050405020304" pitchFamily="18" charset="0"/>
            </a:endParaRPr>
          </a:p>
          <a:p>
            <a:pPr marL="355600" marR="1248410" indent="-342900" algn="just" defTabSz="911225">
              <a:lnSpc>
                <a:spcPct val="102200"/>
              </a:lnSpc>
              <a:buClr>
                <a:srgbClr val="90C226"/>
              </a:buClr>
              <a:buSzPct val="77777"/>
              <a:buFont typeface="Wingdings" panose="05000000000000000000" pitchFamily="2" charset="2"/>
              <a:buChar char="§"/>
              <a:tabLst>
                <a:tab pos="296863" algn="l"/>
                <a:tab pos="298450" algn="l"/>
                <a:tab pos="7796213" algn="l"/>
              </a:tabLst>
            </a:pPr>
            <a:r>
              <a:rPr lang="tr-TR" dirty="0" err="1">
                <a:cs typeface="Times New Roman" panose="02020603050405020304" pitchFamily="18" charset="0"/>
              </a:rPr>
              <a:t>GNO’su</a:t>
            </a:r>
            <a:r>
              <a:rPr lang="tr-TR" spc="-20" dirty="0">
                <a:cs typeface="Times New Roman" panose="02020603050405020304" pitchFamily="18" charset="0"/>
              </a:rPr>
              <a:t> </a:t>
            </a:r>
            <a:r>
              <a:rPr lang="tr-TR" spc="-10" dirty="0">
                <a:cs typeface="Times New Roman" panose="02020603050405020304" pitchFamily="18" charset="0"/>
              </a:rPr>
              <a:t>en</a:t>
            </a:r>
            <a:r>
              <a:rPr lang="tr-TR" spc="-15" dirty="0">
                <a:cs typeface="Times New Roman" panose="02020603050405020304" pitchFamily="18" charset="0"/>
              </a:rPr>
              <a:t> </a:t>
            </a:r>
            <a:r>
              <a:rPr lang="tr-TR" dirty="0">
                <a:cs typeface="Times New Roman" panose="02020603050405020304" pitchFamily="18" charset="0"/>
              </a:rPr>
              <a:t>az</a:t>
            </a:r>
            <a:r>
              <a:rPr lang="tr-TR" spc="-15" dirty="0">
                <a:cs typeface="Times New Roman" panose="02020603050405020304" pitchFamily="18" charset="0"/>
              </a:rPr>
              <a:t> </a:t>
            </a:r>
            <a:r>
              <a:rPr lang="tr-TR" spc="-85" dirty="0">
                <a:cs typeface="Times New Roman" panose="02020603050405020304" pitchFamily="18" charset="0"/>
              </a:rPr>
              <a:t>3.00</a:t>
            </a:r>
            <a:r>
              <a:rPr lang="tr-TR" spc="-10" dirty="0">
                <a:cs typeface="Times New Roman" panose="02020603050405020304" pitchFamily="18" charset="0"/>
              </a:rPr>
              <a:t> </a:t>
            </a:r>
            <a:r>
              <a:rPr lang="tr-TR" spc="-55" dirty="0">
                <a:cs typeface="Times New Roman" panose="02020603050405020304" pitchFamily="18" charset="0"/>
              </a:rPr>
              <a:t>olan</a:t>
            </a:r>
            <a:r>
              <a:rPr lang="tr-TR" spc="-15" dirty="0">
                <a:cs typeface="Times New Roman" panose="02020603050405020304" pitchFamily="18" charset="0"/>
              </a:rPr>
              <a:t> </a:t>
            </a:r>
            <a:r>
              <a:rPr lang="tr-TR" spc="-70" dirty="0">
                <a:cs typeface="Times New Roman" panose="02020603050405020304" pitchFamily="18" charset="0"/>
              </a:rPr>
              <a:t>öğrenciler</a:t>
            </a:r>
            <a:r>
              <a:rPr lang="tr-TR" spc="-10" dirty="0">
                <a:cs typeface="Times New Roman" panose="02020603050405020304" pitchFamily="18" charset="0"/>
              </a:rPr>
              <a:t> </a:t>
            </a:r>
            <a:r>
              <a:rPr lang="tr-TR" spc="-50" dirty="0">
                <a:cs typeface="Times New Roman" panose="02020603050405020304" pitchFamily="18" charset="0"/>
              </a:rPr>
              <a:t>isterlerse</a:t>
            </a:r>
            <a:r>
              <a:rPr lang="tr-TR" spc="-15" dirty="0">
                <a:cs typeface="Times New Roman" panose="02020603050405020304" pitchFamily="18" charset="0"/>
              </a:rPr>
              <a:t> </a:t>
            </a:r>
            <a:r>
              <a:rPr lang="tr-TR" spc="-10" dirty="0">
                <a:cs typeface="Times New Roman" panose="02020603050405020304" pitchFamily="18" charset="0"/>
              </a:rPr>
              <a:t>bir </a:t>
            </a:r>
            <a:r>
              <a:rPr lang="tr-TR" spc="-35" dirty="0">
                <a:cs typeface="Times New Roman" panose="02020603050405020304" pitchFamily="18" charset="0"/>
              </a:rPr>
              <a:t>üst</a:t>
            </a:r>
            <a:r>
              <a:rPr lang="tr-TR" spc="-20" dirty="0">
                <a:cs typeface="Times New Roman" panose="02020603050405020304" pitchFamily="18" charset="0"/>
              </a:rPr>
              <a:t> </a:t>
            </a:r>
            <a:r>
              <a:rPr lang="tr-TR" spc="-75" dirty="0">
                <a:cs typeface="Times New Roman" panose="02020603050405020304" pitchFamily="18" charset="0"/>
              </a:rPr>
              <a:t>yarıyıldan</a:t>
            </a:r>
            <a:r>
              <a:rPr lang="tr-TR" spc="-15" dirty="0">
                <a:cs typeface="Times New Roman" panose="02020603050405020304" pitchFamily="18" charset="0"/>
              </a:rPr>
              <a:t> </a:t>
            </a:r>
            <a:r>
              <a:rPr lang="tr-TR" spc="-25" dirty="0">
                <a:cs typeface="Times New Roman" panose="02020603050405020304" pitchFamily="18" charset="0"/>
              </a:rPr>
              <a:t>da </a:t>
            </a:r>
            <a:r>
              <a:rPr lang="tr-TR" spc="-90" dirty="0">
                <a:cs typeface="Times New Roman" panose="02020603050405020304" pitchFamily="18" charset="0"/>
              </a:rPr>
              <a:t>danışmanlarının</a:t>
            </a:r>
            <a:r>
              <a:rPr lang="tr-TR" spc="-20" dirty="0">
                <a:cs typeface="Times New Roman" panose="02020603050405020304" pitchFamily="18" charset="0"/>
              </a:rPr>
              <a:t> </a:t>
            </a:r>
            <a:r>
              <a:rPr lang="tr-TR" spc="-55" dirty="0">
                <a:cs typeface="Times New Roman" panose="02020603050405020304" pitchFamily="18" charset="0"/>
              </a:rPr>
              <a:t>onayı </a:t>
            </a:r>
            <a:r>
              <a:rPr lang="tr-TR" spc="-10" dirty="0">
                <a:cs typeface="Times New Roman" panose="02020603050405020304" pitchFamily="18" charset="0"/>
              </a:rPr>
              <a:t>ile</a:t>
            </a:r>
            <a:r>
              <a:rPr lang="tr-TR" spc="-45" dirty="0">
                <a:cs typeface="Times New Roman" panose="02020603050405020304" pitchFamily="18" charset="0"/>
              </a:rPr>
              <a:t> </a:t>
            </a:r>
            <a:r>
              <a:rPr lang="tr-TR" spc="-55" dirty="0">
                <a:cs typeface="Times New Roman" panose="02020603050405020304" pitchFamily="18" charset="0"/>
              </a:rPr>
              <a:t>ders</a:t>
            </a:r>
            <a:r>
              <a:rPr lang="tr-TR" spc="-35" dirty="0">
                <a:cs typeface="Times New Roman" panose="02020603050405020304" pitchFamily="18" charset="0"/>
              </a:rPr>
              <a:t> </a:t>
            </a:r>
            <a:r>
              <a:rPr lang="tr-TR" spc="-10" dirty="0">
                <a:cs typeface="Times New Roman" panose="02020603050405020304" pitchFamily="18" charset="0"/>
              </a:rPr>
              <a:t>alabilirler.</a:t>
            </a:r>
            <a:endParaRPr lang="tr-TR" dirty="0">
              <a:cs typeface="Times New Roman" panose="02020603050405020304" pitchFamily="18" charset="0"/>
            </a:endParaRPr>
          </a:p>
          <a:p>
            <a:pPr marL="355600" marR="196215" indent="-342900" algn="just">
              <a:lnSpc>
                <a:spcPct val="99400"/>
              </a:lnSpc>
              <a:buClr>
                <a:srgbClr val="90C226"/>
              </a:buClr>
              <a:buSzPct val="77777"/>
              <a:buFont typeface="Wingdings" panose="05000000000000000000" pitchFamily="2" charset="2"/>
              <a:buChar char="§"/>
              <a:tabLst>
                <a:tab pos="297815" algn="l"/>
                <a:tab pos="298450" algn="l"/>
              </a:tabLst>
            </a:pPr>
            <a:endParaRPr lang="tr-TR" spc="-10" dirty="0">
              <a:cs typeface="Times New Roman" panose="02020603050405020304" pitchFamily="18" charset="0"/>
            </a:endParaRPr>
          </a:p>
        </p:txBody>
      </p:sp>
    </p:spTree>
    <p:extLst>
      <p:ext uri="{BB962C8B-B14F-4D97-AF65-F5344CB8AC3E}">
        <p14:creationId xmlns:p14="http://schemas.microsoft.com/office/powerpoint/2010/main" val="5998608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222F2-C627-43CC-59F6-80AFAB6ED7CD}"/>
            </a:ext>
          </a:extLst>
        </p:cNvPr>
        <p:cNvGrpSpPr/>
        <p:nvPr/>
      </p:nvGrpSpPr>
      <p:grpSpPr>
        <a:xfrm>
          <a:off x="0" y="0"/>
          <a:ext cx="0" cy="0"/>
          <a:chOff x="0" y="0"/>
          <a:chExt cx="0" cy="0"/>
        </a:xfrm>
      </p:grpSpPr>
      <p:sp>
        <p:nvSpPr>
          <p:cNvPr id="13" name="Rectangle 6">
            <a:extLst>
              <a:ext uri="{FF2B5EF4-FFF2-40B4-BE49-F238E27FC236}">
                <a16:creationId xmlns:a16="http://schemas.microsoft.com/office/drawing/2014/main" id="{4D341A3F-638D-2EA3-FBF9-D864185A0237}"/>
              </a:ext>
            </a:extLst>
          </p:cNvPr>
          <p:cNvSpPr/>
          <p:nvPr/>
        </p:nvSpPr>
        <p:spPr>
          <a:xfrm>
            <a:off x="0" y="342689"/>
            <a:ext cx="12192000" cy="6733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70" name="Metin kutusu 69">
            <a:extLst>
              <a:ext uri="{FF2B5EF4-FFF2-40B4-BE49-F238E27FC236}">
                <a16:creationId xmlns:a16="http://schemas.microsoft.com/office/drawing/2014/main" id="{9580EF3D-53A9-8F13-466F-B9709A43E56D}"/>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0" name="Metin kutusu 9">
            <a:extLst>
              <a:ext uri="{FF2B5EF4-FFF2-40B4-BE49-F238E27FC236}">
                <a16:creationId xmlns:a16="http://schemas.microsoft.com/office/drawing/2014/main" id="{5E75AA23-EEEB-C7CB-8F8A-EEC13F553F5D}"/>
              </a:ext>
            </a:extLst>
          </p:cNvPr>
          <p:cNvSpPr txBox="1"/>
          <p:nvPr/>
        </p:nvSpPr>
        <p:spPr>
          <a:xfrm>
            <a:off x="4311119" y="479311"/>
            <a:ext cx="3569762" cy="400110"/>
          </a:xfrm>
          <a:prstGeom prst="rect">
            <a:avLst/>
          </a:prstGeom>
          <a:noFill/>
        </p:spPr>
        <p:txBody>
          <a:bodyPr wrap="square">
            <a:spAutoFit/>
          </a:bodyPr>
          <a:lstStyle/>
          <a:p>
            <a:r>
              <a:rPr lang="tr-TR" sz="2000" b="1" dirty="0">
                <a:solidFill>
                  <a:schemeClr val="bg1"/>
                </a:solidFill>
              </a:rPr>
              <a:t>Komisyon ve Koordinatörlükler</a:t>
            </a:r>
          </a:p>
        </p:txBody>
      </p:sp>
      <p:sp>
        <p:nvSpPr>
          <p:cNvPr id="3" name="Metin kutusu 2">
            <a:extLst>
              <a:ext uri="{FF2B5EF4-FFF2-40B4-BE49-F238E27FC236}">
                <a16:creationId xmlns:a16="http://schemas.microsoft.com/office/drawing/2014/main" id="{61225897-491E-6944-8F11-395FA534DFD3}"/>
              </a:ext>
            </a:extLst>
          </p:cNvPr>
          <p:cNvSpPr txBox="1"/>
          <p:nvPr/>
        </p:nvSpPr>
        <p:spPr>
          <a:xfrm>
            <a:off x="926024" y="1381277"/>
            <a:ext cx="6098582" cy="4824398"/>
          </a:xfrm>
          <a:prstGeom prst="rect">
            <a:avLst/>
          </a:prstGeom>
          <a:noFill/>
        </p:spPr>
        <p:txBody>
          <a:bodyPr wrap="square">
            <a:spAutoFit/>
          </a:bodyPr>
          <a:lstStyle/>
          <a:p>
            <a:pPr marL="12700">
              <a:spcBef>
                <a:spcPts val="1715"/>
              </a:spcBef>
              <a:buClr>
                <a:srgbClr val="90C226"/>
              </a:buClr>
              <a:buSzPct val="77777"/>
              <a:tabLst>
                <a:tab pos="354965" algn="l"/>
                <a:tab pos="355600" algn="l"/>
              </a:tabLst>
            </a:pPr>
            <a:r>
              <a:rPr lang="tr-TR" sz="1800" b="1" dirty="0">
                <a:solidFill>
                  <a:schemeClr val="tx1"/>
                </a:solidFill>
                <a:cs typeface="Times New Roman" panose="02020603050405020304" pitchFamily="18" charset="0"/>
              </a:rPr>
              <a:t>Mevlana</a:t>
            </a:r>
            <a:r>
              <a:rPr lang="tr-TR" sz="1800" b="1" spc="-40" dirty="0">
                <a:solidFill>
                  <a:schemeClr val="tx1"/>
                </a:solidFill>
                <a:cs typeface="Times New Roman" panose="02020603050405020304" pitchFamily="18" charset="0"/>
              </a:rPr>
              <a:t> </a:t>
            </a:r>
            <a:r>
              <a:rPr lang="tr-TR" sz="1800" b="1" dirty="0">
                <a:solidFill>
                  <a:schemeClr val="tx1"/>
                </a:solidFill>
                <a:cs typeface="Times New Roman" panose="02020603050405020304" pitchFamily="18" charset="0"/>
              </a:rPr>
              <a:t>Koordinatörlüğü</a:t>
            </a:r>
          </a:p>
          <a:p>
            <a:pPr marL="12700">
              <a:spcBef>
                <a:spcPts val="1715"/>
              </a:spcBef>
              <a:buClr>
                <a:srgbClr val="90C226"/>
              </a:buClr>
              <a:buSzPct val="77777"/>
              <a:tabLst>
                <a:tab pos="354965" algn="l"/>
                <a:tab pos="355600" algn="l"/>
              </a:tabLst>
            </a:pPr>
            <a:r>
              <a:rPr lang="tr-TR" sz="1800" dirty="0">
                <a:solidFill>
                  <a:schemeClr val="tx1"/>
                </a:solidFill>
                <a:cs typeface="Times New Roman" panose="02020603050405020304" pitchFamily="18" charset="0"/>
              </a:rPr>
              <a:t>Prof. Dr. Füsun ERDURAN NEMUTLU </a:t>
            </a:r>
            <a:r>
              <a:rPr lang="tr-TR" sz="1800" spc="-20" dirty="0">
                <a:solidFill>
                  <a:schemeClr val="tx1"/>
                </a:solidFill>
                <a:cs typeface="Times New Roman" panose="02020603050405020304" pitchFamily="18" charset="0"/>
              </a:rPr>
              <a:t>(</a:t>
            </a:r>
            <a:r>
              <a:rPr lang="tr-TR" sz="1800" spc="-10" dirty="0">
                <a:solidFill>
                  <a:schemeClr val="tx1"/>
                </a:solidFill>
                <a:cs typeface="Times New Roman" panose="02020603050405020304" pitchFamily="18" charset="0"/>
              </a:rPr>
              <a:t>Koordinatör)</a:t>
            </a:r>
          </a:p>
          <a:p>
            <a:pPr marL="12700">
              <a:spcBef>
                <a:spcPts val="1715"/>
              </a:spcBef>
              <a:buClr>
                <a:srgbClr val="90C226"/>
              </a:buClr>
              <a:buSzPct val="77777"/>
              <a:tabLst>
                <a:tab pos="354965" algn="l"/>
                <a:tab pos="355600" algn="l"/>
              </a:tabLst>
            </a:pPr>
            <a:r>
              <a:rPr lang="tr-TR" sz="1800" b="1" dirty="0">
                <a:solidFill>
                  <a:schemeClr val="tx1"/>
                </a:solidFill>
                <a:cs typeface="Times New Roman" panose="02020603050405020304" pitchFamily="18" charset="0"/>
              </a:rPr>
              <a:t>Erasmus</a:t>
            </a:r>
            <a:r>
              <a:rPr lang="tr-TR" sz="1800" b="1" spc="-40" dirty="0">
                <a:solidFill>
                  <a:schemeClr val="tx1"/>
                </a:solidFill>
                <a:cs typeface="Times New Roman" panose="02020603050405020304" pitchFamily="18" charset="0"/>
              </a:rPr>
              <a:t> </a:t>
            </a:r>
            <a:r>
              <a:rPr lang="tr-TR" sz="1800" b="1" dirty="0">
                <a:solidFill>
                  <a:schemeClr val="tx1"/>
                </a:solidFill>
                <a:cs typeface="Times New Roman" panose="02020603050405020304" pitchFamily="18" charset="0"/>
              </a:rPr>
              <a:t>Koordinatörlüğü</a:t>
            </a:r>
          </a:p>
          <a:p>
            <a:pPr marL="12700">
              <a:spcBef>
                <a:spcPts val="1715"/>
              </a:spcBef>
              <a:buClr>
                <a:srgbClr val="90C226"/>
              </a:buClr>
              <a:buSzPct val="77777"/>
              <a:tabLst>
                <a:tab pos="354965" algn="l"/>
                <a:tab pos="355600" algn="l"/>
              </a:tabLst>
            </a:pPr>
            <a:r>
              <a:rPr lang="tr-TR" sz="1800" dirty="0">
                <a:solidFill>
                  <a:schemeClr val="tx1"/>
                </a:solidFill>
                <a:cs typeface="Times New Roman" panose="02020603050405020304" pitchFamily="18" charset="0"/>
              </a:rPr>
              <a:t>Dr. Öğr. Üyesi Necla Ece ÖNCÜL </a:t>
            </a:r>
            <a:r>
              <a:rPr lang="tr-TR" sz="1800" spc="-20" dirty="0">
                <a:solidFill>
                  <a:schemeClr val="tx1"/>
                </a:solidFill>
                <a:cs typeface="Times New Roman" panose="02020603050405020304" pitchFamily="18" charset="0"/>
              </a:rPr>
              <a:t>(</a:t>
            </a:r>
            <a:r>
              <a:rPr lang="tr-TR" sz="1800" spc="-10" dirty="0">
                <a:solidFill>
                  <a:schemeClr val="tx1"/>
                </a:solidFill>
                <a:cs typeface="Times New Roman" panose="02020603050405020304" pitchFamily="18" charset="0"/>
              </a:rPr>
              <a:t>Koordinatör)</a:t>
            </a:r>
          </a:p>
          <a:p>
            <a:pPr marL="12700">
              <a:spcBef>
                <a:spcPts val="1715"/>
              </a:spcBef>
              <a:buClr>
                <a:srgbClr val="90C226"/>
              </a:buClr>
              <a:buSzPct val="77777"/>
              <a:tabLst>
                <a:tab pos="354965" algn="l"/>
                <a:tab pos="355600" algn="l"/>
              </a:tabLst>
            </a:pPr>
            <a:r>
              <a:rPr lang="tr-TR" sz="1800" b="1" dirty="0">
                <a:solidFill>
                  <a:schemeClr val="tx1"/>
                </a:solidFill>
                <a:cs typeface="Times New Roman" panose="02020603050405020304" pitchFamily="18" charset="0"/>
              </a:rPr>
              <a:t>Farabi</a:t>
            </a:r>
            <a:r>
              <a:rPr lang="tr-TR" sz="1800" b="1" spc="-40" dirty="0">
                <a:solidFill>
                  <a:schemeClr val="tx1"/>
                </a:solidFill>
                <a:cs typeface="Times New Roman" panose="02020603050405020304" pitchFamily="18" charset="0"/>
              </a:rPr>
              <a:t> </a:t>
            </a:r>
            <a:r>
              <a:rPr lang="tr-TR" sz="1800" b="1" dirty="0">
                <a:solidFill>
                  <a:schemeClr val="tx1"/>
                </a:solidFill>
                <a:cs typeface="Times New Roman" panose="02020603050405020304" pitchFamily="18" charset="0"/>
              </a:rPr>
              <a:t>Koordinatörlüğü</a:t>
            </a:r>
          </a:p>
          <a:p>
            <a:pPr marL="12700">
              <a:spcBef>
                <a:spcPts val="1715"/>
              </a:spcBef>
              <a:buClr>
                <a:srgbClr val="90C226"/>
              </a:buClr>
              <a:buSzPct val="77777"/>
              <a:tabLst>
                <a:tab pos="354965" algn="l"/>
                <a:tab pos="355600" algn="l"/>
              </a:tabLst>
            </a:pPr>
            <a:r>
              <a:rPr lang="tr-TR" sz="1800" dirty="0">
                <a:solidFill>
                  <a:schemeClr val="tx1"/>
                </a:solidFill>
                <a:cs typeface="Times New Roman" panose="02020603050405020304" pitchFamily="18" charset="0"/>
              </a:rPr>
              <a:t>Dr. Öğr. Üyesi Necla Ece ÖNCÜL </a:t>
            </a:r>
            <a:r>
              <a:rPr lang="tr-TR" sz="1800" spc="-20" dirty="0">
                <a:solidFill>
                  <a:schemeClr val="tx1"/>
                </a:solidFill>
                <a:cs typeface="Times New Roman" panose="02020603050405020304" pitchFamily="18" charset="0"/>
              </a:rPr>
              <a:t>(</a:t>
            </a:r>
            <a:r>
              <a:rPr lang="tr-TR" sz="1800" spc="-10" dirty="0">
                <a:solidFill>
                  <a:schemeClr val="tx1"/>
                </a:solidFill>
                <a:cs typeface="Times New Roman" panose="02020603050405020304" pitchFamily="18" charset="0"/>
              </a:rPr>
              <a:t>Koordinatör)</a:t>
            </a:r>
          </a:p>
          <a:p>
            <a:pPr marL="12700">
              <a:spcBef>
                <a:spcPts val="1715"/>
              </a:spcBef>
              <a:buClr>
                <a:srgbClr val="90C226"/>
              </a:buClr>
              <a:buSzPct val="77777"/>
              <a:tabLst>
                <a:tab pos="354965" algn="l"/>
                <a:tab pos="355600" algn="l"/>
              </a:tabLst>
            </a:pPr>
            <a:r>
              <a:rPr lang="tr-TR" sz="1800" b="1" dirty="0">
                <a:solidFill>
                  <a:schemeClr val="tx1"/>
                </a:solidFill>
                <a:cs typeface="Times New Roman" panose="02020603050405020304" pitchFamily="18" charset="0"/>
              </a:rPr>
              <a:t>Engelliler Koordinasyon Birim Koordinatörlüğü</a:t>
            </a:r>
          </a:p>
          <a:p>
            <a:pPr marL="12700">
              <a:spcBef>
                <a:spcPts val="1715"/>
              </a:spcBef>
              <a:buClr>
                <a:srgbClr val="90C226"/>
              </a:buClr>
              <a:buSzPct val="77777"/>
              <a:tabLst>
                <a:tab pos="354965" algn="l"/>
                <a:tab pos="355600" algn="l"/>
              </a:tabLst>
            </a:pPr>
            <a:r>
              <a:rPr lang="tr-TR" sz="1800" dirty="0">
                <a:solidFill>
                  <a:schemeClr val="tx1"/>
                </a:solidFill>
                <a:cs typeface="Times New Roman" panose="02020603050405020304" pitchFamily="18" charset="0"/>
              </a:rPr>
              <a:t>Dr. Öğr. Üyesi Tutku AK ERKEN </a:t>
            </a:r>
            <a:r>
              <a:rPr lang="tr-TR" sz="1800" spc="-20" dirty="0">
                <a:solidFill>
                  <a:schemeClr val="tx1"/>
                </a:solidFill>
                <a:cs typeface="Times New Roman" panose="02020603050405020304" pitchFamily="18" charset="0"/>
              </a:rPr>
              <a:t>(</a:t>
            </a:r>
            <a:r>
              <a:rPr lang="tr-TR" sz="1800" spc="-10" dirty="0">
                <a:solidFill>
                  <a:schemeClr val="tx1"/>
                </a:solidFill>
                <a:cs typeface="Times New Roman" panose="02020603050405020304" pitchFamily="18" charset="0"/>
              </a:rPr>
              <a:t>Koordinatör)</a:t>
            </a:r>
          </a:p>
          <a:p>
            <a:pPr marL="12700">
              <a:spcBef>
                <a:spcPts val="1715"/>
              </a:spcBef>
              <a:buClr>
                <a:srgbClr val="90C226"/>
              </a:buClr>
              <a:buSzPct val="77777"/>
              <a:tabLst>
                <a:tab pos="354965" algn="l"/>
                <a:tab pos="355600" algn="l"/>
              </a:tabLst>
            </a:pPr>
            <a:r>
              <a:rPr lang="tr-TR" sz="1800" b="1" dirty="0">
                <a:solidFill>
                  <a:schemeClr val="tx1"/>
                </a:solidFill>
                <a:cs typeface="Times New Roman" panose="02020603050405020304" pitchFamily="18" charset="0"/>
              </a:rPr>
              <a:t>Kariyer ve Mezun İlişkileri Koordinatörlüğü</a:t>
            </a:r>
          </a:p>
          <a:p>
            <a:pPr marL="12700">
              <a:spcBef>
                <a:spcPts val="1715"/>
              </a:spcBef>
              <a:buClr>
                <a:srgbClr val="90C226"/>
              </a:buClr>
              <a:buSzPct val="77777"/>
              <a:tabLst>
                <a:tab pos="354965" algn="l"/>
                <a:tab pos="355600" algn="l"/>
              </a:tabLst>
            </a:pPr>
            <a:r>
              <a:rPr lang="tr-TR" sz="1800" dirty="0">
                <a:solidFill>
                  <a:schemeClr val="tx1"/>
                </a:solidFill>
                <a:cs typeface="Times New Roman" panose="02020603050405020304" pitchFamily="18" charset="0"/>
              </a:rPr>
              <a:t>Dr. Öğr. Üyesi Merve TEMİZ TOPSAKAL </a:t>
            </a:r>
            <a:r>
              <a:rPr lang="tr-TR" sz="1800" spc="-20" dirty="0">
                <a:solidFill>
                  <a:schemeClr val="tx1"/>
                </a:solidFill>
                <a:cs typeface="Times New Roman" panose="02020603050405020304" pitchFamily="18" charset="0"/>
              </a:rPr>
              <a:t>(</a:t>
            </a:r>
            <a:r>
              <a:rPr lang="tr-TR" sz="1800" spc="-10" dirty="0">
                <a:solidFill>
                  <a:schemeClr val="tx1"/>
                </a:solidFill>
                <a:cs typeface="Times New Roman" panose="02020603050405020304" pitchFamily="18" charset="0"/>
              </a:rPr>
              <a:t>Koordinatör)</a:t>
            </a:r>
            <a:endParaRPr lang="tr-TR" dirty="0"/>
          </a:p>
        </p:txBody>
      </p:sp>
    </p:spTree>
    <p:extLst>
      <p:ext uri="{BB962C8B-B14F-4D97-AF65-F5344CB8AC3E}">
        <p14:creationId xmlns:p14="http://schemas.microsoft.com/office/powerpoint/2010/main" val="1619682609"/>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95F6D-E3DF-D76B-C537-64CB41A6DDA6}"/>
            </a:ext>
          </a:extLst>
        </p:cNvPr>
        <p:cNvGrpSpPr/>
        <p:nvPr/>
      </p:nvGrpSpPr>
      <p:grpSpPr>
        <a:xfrm>
          <a:off x="0" y="0"/>
          <a:ext cx="0" cy="0"/>
          <a:chOff x="0" y="0"/>
          <a:chExt cx="0" cy="0"/>
        </a:xfrm>
      </p:grpSpPr>
      <p:sp>
        <p:nvSpPr>
          <p:cNvPr id="13" name="Rectangle 6">
            <a:extLst>
              <a:ext uri="{FF2B5EF4-FFF2-40B4-BE49-F238E27FC236}">
                <a16:creationId xmlns:a16="http://schemas.microsoft.com/office/drawing/2014/main" id="{97371DF6-22F7-F5DE-25D7-F1B1A8B00690}"/>
              </a:ext>
            </a:extLst>
          </p:cNvPr>
          <p:cNvSpPr/>
          <p:nvPr/>
        </p:nvSpPr>
        <p:spPr>
          <a:xfrm>
            <a:off x="0" y="342689"/>
            <a:ext cx="12192000" cy="6733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70" name="Metin kutusu 69">
            <a:extLst>
              <a:ext uri="{FF2B5EF4-FFF2-40B4-BE49-F238E27FC236}">
                <a16:creationId xmlns:a16="http://schemas.microsoft.com/office/drawing/2014/main" id="{2EAEA067-957E-CA11-E21A-1E60E24037BD}"/>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0" name="Metin kutusu 9">
            <a:extLst>
              <a:ext uri="{FF2B5EF4-FFF2-40B4-BE49-F238E27FC236}">
                <a16:creationId xmlns:a16="http://schemas.microsoft.com/office/drawing/2014/main" id="{EF7AD022-5533-A657-335B-C8764A919E21}"/>
              </a:ext>
            </a:extLst>
          </p:cNvPr>
          <p:cNvSpPr txBox="1"/>
          <p:nvPr/>
        </p:nvSpPr>
        <p:spPr>
          <a:xfrm>
            <a:off x="4311119" y="479311"/>
            <a:ext cx="3569762" cy="400110"/>
          </a:xfrm>
          <a:prstGeom prst="rect">
            <a:avLst/>
          </a:prstGeom>
          <a:noFill/>
        </p:spPr>
        <p:txBody>
          <a:bodyPr wrap="square">
            <a:spAutoFit/>
          </a:bodyPr>
          <a:lstStyle/>
          <a:p>
            <a:r>
              <a:rPr lang="tr-TR" sz="2000" b="1" dirty="0">
                <a:solidFill>
                  <a:schemeClr val="bg1"/>
                </a:solidFill>
              </a:rPr>
              <a:t>Komisyon ve Koordinatörlükler</a:t>
            </a:r>
          </a:p>
        </p:txBody>
      </p:sp>
      <p:sp>
        <p:nvSpPr>
          <p:cNvPr id="4" name="Metin kutusu 3">
            <a:extLst>
              <a:ext uri="{FF2B5EF4-FFF2-40B4-BE49-F238E27FC236}">
                <a16:creationId xmlns:a16="http://schemas.microsoft.com/office/drawing/2014/main" id="{03ADF78E-9494-2E1A-A2F9-3E40A2FCD25B}"/>
              </a:ext>
            </a:extLst>
          </p:cNvPr>
          <p:cNvSpPr txBox="1"/>
          <p:nvPr/>
        </p:nvSpPr>
        <p:spPr>
          <a:xfrm>
            <a:off x="910526" y="1381277"/>
            <a:ext cx="6098582" cy="4824398"/>
          </a:xfrm>
          <a:prstGeom prst="rect">
            <a:avLst/>
          </a:prstGeom>
          <a:noFill/>
        </p:spPr>
        <p:txBody>
          <a:bodyPr wrap="square">
            <a:spAutoFit/>
          </a:bodyPr>
          <a:lstStyle/>
          <a:p>
            <a:pPr marL="12700">
              <a:spcBef>
                <a:spcPts val="1715"/>
              </a:spcBef>
              <a:buClr>
                <a:srgbClr val="90C226"/>
              </a:buClr>
              <a:buSzPct val="77777"/>
              <a:tabLst>
                <a:tab pos="354965" algn="l"/>
                <a:tab pos="355600" algn="l"/>
              </a:tabLst>
            </a:pPr>
            <a:r>
              <a:rPr lang="tr-TR" sz="1800" b="1" dirty="0">
                <a:solidFill>
                  <a:schemeClr val="tx1"/>
                </a:solidFill>
                <a:cs typeface="Times New Roman" panose="02020603050405020304" pitchFamily="18" charset="0"/>
              </a:rPr>
              <a:t>Fakülte Spor Kurulu</a:t>
            </a:r>
            <a:endParaRPr lang="en-US" sz="1800" b="1" dirty="0">
              <a:solidFill>
                <a:schemeClr val="tx1"/>
              </a:solidFill>
              <a:cs typeface="Times New Roman" panose="02020603050405020304" pitchFamily="18" charset="0"/>
            </a:endParaRPr>
          </a:p>
          <a:p>
            <a:pPr marL="12700">
              <a:spcBef>
                <a:spcPts val="1715"/>
              </a:spcBef>
              <a:buClr>
                <a:srgbClr val="90C226"/>
              </a:buClr>
              <a:buSzPct val="77777"/>
              <a:tabLst>
                <a:tab pos="354965" algn="l"/>
                <a:tab pos="355600" algn="l"/>
              </a:tabLst>
            </a:pPr>
            <a:r>
              <a:rPr lang="tr-TR" sz="1800" dirty="0">
                <a:solidFill>
                  <a:schemeClr val="tx1"/>
                </a:solidFill>
                <a:cs typeface="Times New Roman" panose="02020603050405020304" pitchFamily="18" charset="0"/>
              </a:rPr>
              <a:t>Dr. Öğr. Üyesi Aylin ÇELİK TURAN </a:t>
            </a:r>
            <a:r>
              <a:rPr lang="en-US" sz="1800" spc="-20" dirty="0">
                <a:solidFill>
                  <a:schemeClr val="tx1"/>
                </a:solidFill>
                <a:cs typeface="Times New Roman" panose="02020603050405020304" pitchFamily="18" charset="0"/>
              </a:rPr>
              <a:t>(</a:t>
            </a:r>
            <a:r>
              <a:rPr lang="tr-TR" sz="1800" spc="-10" dirty="0">
                <a:solidFill>
                  <a:schemeClr val="tx1"/>
                </a:solidFill>
                <a:cs typeface="Times New Roman" panose="02020603050405020304" pitchFamily="18" charset="0"/>
              </a:rPr>
              <a:t>Başkan-Üye</a:t>
            </a:r>
            <a:r>
              <a:rPr lang="en-US" sz="1800" spc="-10" dirty="0">
                <a:solidFill>
                  <a:schemeClr val="tx1"/>
                </a:solidFill>
                <a:cs typeface="Times New Roman" panose="02020603050405020304" pitchFamily="18" charset="0"/>
              </a:rPr>
              <a:t>)</a:t>
            </a:r>
          </a:p>
          <a:p>
            <a:pPr marL="12700">
              <a:spcBef>
                <a:spcPts val="1715"/>
              </a:spcBef>
              <a:buClr>
                <a:srgbClr val="90C226"/>
              </a:buClr>
              <a:buSzPct val="77777"/>
              <a:tabLst>
                <a:tab pos="354965" algn="l"/>
                <a:tab pos="355600" algn="l"/>
              </a:tabLst>
            </a:pPr>
            <a:r>
              <a:rPr lang="tr-TR" sz="1800" b="1" dirty="0">
                <a:solidFill>
                  <a:schemeClr val="tx1"/>
                </a:solidFill>
                <a:cs typeface="Times New Roman" panose="02020603050405020304" pitchFamily="18" charset="0"/>
              </a:rPr>
              <a:t>Sosyal Transkript Değerlendirme Komisyonu</a:t>
            </a:r>
          </a:p>
          <a:p>
            <a:pPr marL="12700">
              <a:spcBef>
                <a:spcPts val="1715"/>
              </a:spcBef>
              <a:buClr>
                <a:srgbClr val="90C226"/>
              </a:buClr>
              <a:buSzPct val="77777"/>
              <a:tabLst>
                <a:tab pos="354965" algn="l"/>
                <a:tab pos="355600" algn="l"/>
              </a:tabLst>
            </a:pPr>
            <a:r>
              <a:rPr lang="tr-TR" sz="1800" dirty="0">
                <a:solidFill>
                  <a:schemeClr val="tx1"/>
                </a:solidFill>
                <a:cs typeface="Times New Roman" panose="02020603050405020304" pitchFamily="18" charset="0"/>
              </a:rPr>
              <a:t>Prof. Dr. Kürşad DEMİREL (Başkan)</a:t>
            </a:r>
          </a:p>
          <a:p>
            <a:pPr marL="12700">
              <a:spcBef>
                <a:spcPts val="1715"/>
              </a:spcBef>
              <a:buClr>
                <a:srgbClr val="90C226"/>
              </a:buClr>
              <a:buSzPct val="77777"/>
              <a:tabLst>
                <a:tab pos="354965" algn="l"/>
                <a:tab pos="355600" algn="l"/>
              </a:tabLst>
            </a:pPr>
            <a:r>
              <a:rPr lang="tr-TR" sz="1800" dirty="0">
                <a:solidFill>
                  <a:schemeClr val="tx1"/>
                </a:solidFill>
                <a:cs typeface="Times New Roman" panose="02020603050405020304" pitchFamily="18" charset="0"/>
              </a:rPr>
              <a:t>Dr. Öğr. Üyesi Necla Ece ÖNCÜL (Üye)</a:t>
            </a:r>
            <a:endParaRPr lang="tr-TR" sz="1800" spc="-10" dirty="0">
              <a:solidFill>
                <a:schemeClr val="tx1"/>
              </a:solidFill>
              <a:cs typeface="Times New Roman" panose="02020603050405020304" pitchFamily="18" charset="0"/>
            </a:endParaRPr>
          </a:p>
          <a:p>
            <a:pPr marL="12700">
              <a:spcBef>
                <a:spcPts val="1715"/>
              </a:spcBef>
              <a:buClr>
                <a:srgbClr val="90C226"/>
              </a:buClr>
              <a:buSzPct val="77777"/>
              <a:tabLst>
                <a:tab pos="354965" algn="l"/>
                <a:tab pos="355600" algn="l"/>
              </a:tabLst>
            </a:pPr>
            <a:r>
              <a:rPr lang="tr-TR" sz="1800" dirty="0">
                <a:solidFill>
                  <a:schemeClr val="tx1"/>
                </a:solidFill>
                <a:cs typeface="Times New Roman" panose="02020603050405020304" pitchFamily="18" charset="0"/>
              </a:rPr>
              <a:t>Arş. Gör. Mehmet </a:t>
            </a:r>
            <a:r>
              <a:rPr lang="tr-TR" sz="1800" dirty="0" err="1">
                <a:solidFill>
                  <a:schemeClr val="tx1"/>
                </a:solidFill>
                <a:cs typeface="Times New Roman" panose="02020603050405020304" pitchFamily="18" charset="0"/>
              </a:rPr>
              <a:t>İlkan</a:t>
            </a:r>
            <a:r>
              <a:rPr lang="tr-TR" sz="1800" dirty="0">
                <a:solidFill>
                  <a:schemeClr val="tx1"/>
                </a:solidFill>
                <a:cs typeface="Times New Roman" panose="02020603050405020304" pitchFamily="18" charset="0"/>
              </a:rPr>
              <a:t> BAYRAK (Üye)</a:t>
            </a:r>
            <a:endParaRPr lang="tr-TR" sz="1800" spc="-10" dirty="0">
              <a:solidFill>
                <a:schemeClr val="tx1"/>
              </a:solidFill>
              <a:cs typeface="Times New Roman" panose="02020603050405020304" pitchFamily="18" charset="0"/>
            </a:endParaRPr>
          </a:p>
          <a:p>
            <a:pPr marL="12700">
              <a:spcBef>
                <a:spcPts val="1715"/>
              </a:spcBef>
              <a:buClr>
                <a:srgbClr val="90C226"/>
              </a:buClr>
              <a:buSzPct val="77777"/>
              <a:tabLst>
                <a:tab pos="354965" algn="l"/>
                <a:tab pos="355600" algn="l"/>
              </a:tabLst>
            </a:pPr>
            <a:r>
              <a:rPr lang="tr-TR" sz="1800" b="1" dirty="0">
                <a:solidFill>
                  <a:schemeClr val="tx1"/>
                </a:solidFill>
                <a:cs typeface="Times New Roman" panose="02020603050405020304" pitchFamily="18" charset="0"/>
              </a:rPr>
              <a:t>Peyzaj Mimarlığı Bölüm Staj Komisyonu</a:t>
            </a:r>
            <a:endParaRPr lang="tr-TR" sz="1800" dirty="0">
              <a:solidFill>
                <a:schemeClr val="tx1"/>
              </a:solidFill>
              <a:cs typeface="Times New Roman" panose="02020603050405020304" pitchFamily="18" charset="0"/>
            </a:endParaRPr>
          </a:p>
          <a:p>
            <a:pPr marL="12700">
              <a:spcBef>
                <a:spcPts val="1715"/>
              </a:spcBef>
              <a:buClr>
                <a:srgbClr val="90C226"/>
              </a:buClr>
              <a:buSzPct val="77777"/>
              <a:tabLst>
                <a:tab pos="354965" algn="l"/>
                <a:tab pos="355600" algn="l"/>
              </a:tabLst>
            </a:pPr>
            <a:r>
              <a:rPr lang="tr-TR" sz="1800" dirty="0">
                <a:solidFill>
                  <a:schemeClr val="tx1"/>
                </a:solidFill>
                <a:cs typeface="Times New Roman" panose="02020603050405020304" pitchFamily="18" charset="0"/>
              </a:rPr>
              <a:t>Dr. Öğr. Üyesi Özgür KAHRAMAN (Başkan)</a:t>
            </a:r>
          </a:p>
          <a:p>
            <a:pPr marL="12700">
              <a:spcBef>
                <a:spcPts val="1715"/>
              </a:spcBef>
              <a:buClr>
                <a:srgbClr val="90C226"/>
              </a:buClr>
              <a:buSzPct val="77777"/>
              <a:tabLst>
                <a:tab pos="354965" algn="l"/>
                <a:tab pos="355600" algn="l"/>
              </a:tabLst>
            </a:pPr>
            <a:r>
              <a:rPr lang="tr-TR" sz="1800" dirty="0">
                <a:solidFill>
                  <a:schemeClr val="tx1"/>
                </a:solidFill>
                <a:cs typeface="Times New Roman" panose="02020603050405020304" pitchFamily="18" charset="0"/>
              </a:rPr>
              <a:t>Doç. Dr. Elif SAĞLIK (Üye)</a:t>
            </a:r>
          </a:p>
          <a:p>
            <a:pPr marL="12700">
              <a:spcBef>
                <a:spcPts val="1715"/>
              </a:spcBef>
              <a:buClr>
                <a:srgbClr val="90C226"/>
              </a:buClr>
              <a:buSzPct val="77777"/>
              <a:tabLst>
                <a:tab pos="354965" algn="l"/>
                <a:tab pos="355600" algn="l"/>
              </a:tabLst>
            </a:pPr>
            <a:r>
              <a:rPr lang="tr-TR" sz="1800" dirty="0">
                <a:solidFill>
                  <a:schemeClr val="tx1"/>
                </a:solidFill>
                <a:cs typeface="Times New Roman" panose="02020603050405020304" pitchFamily="18" charset="0"/>
              </a:rPr>
              <a:t>Arş. Gör. Mehmet </a:t>
            </a:r>
            <a:r>
              <a:rPr lang="tr-TR" sz="1800" dirty="0" err="1">
                <a:solidFill>
                  <a:schemeClr val="tx1"/>
                </a:solidFill>
                <a:cs typeface="Times New Roman" panose="02020603050405020304" pitchFamily="18" charset="0"/>
              </a:rPr>
              <a:t>İlkan</a:t>
            </a:r>
            <a:r>
              <a:rPr lang="tr-TR" sz="1800" dirty="0">
                <a:solidFill>
                  <a:schemeClr val="tx1"/>
                </a:solidFill>
                <a:cs typeface="Times New Roman" panose="02020603050405020304" pitchFamily="18" charset="0"/>
              </a:rPr>
              <a:t> BAYRAK (Üye)</a:t>
            </a:r>
            <a:endParaRPr lang="tr-TR" dirty="0"/>
          </a:p>
        </p:txBody>
      </p:sp>
    </p:spTree>
    <p:extLst>
      <p:ext uri="{BB962C8B-B14F-4D97-AF65-F5344CB8AC3E}">
        <p14:creationId xmlns:p14="http://schemas.microsoft.com/office/powerpoint/2010/main" val="413299595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DA0FD-3FE5-3F69-B4FD-921C5F70E426}"/>
            </a:ext>
          </a:extLst>
        </p:cNvPr>
        <p:cNvGrpSpPr/>
        <p:nvPr/>
      </p:nvGrpSpPr>
      <p:grpSpPr>
        <a:xfrm>
          <a:off x="0" y="0"/>
          <a:ext cx="0" cy="0"/>
          <a:chOff x="0" y="0"/>
          <a:chExt cx="0" cy="0"/>
        </a:xfrm>
      </p:grpSpPr>
      <p:sp>
        <p:nvSpPr>
          <p:cNvPr id="13" name="Rectangle 6">
            <a:extLst>
              <a:ext uri="{FF2B5EF4-FFF2-40B4-BE49-F238E27FC236}">
                <a16:creationId xmlns:a16="http://schemas.microsoft.com/office/drawing/2014/main" id="{116B46CC-B1FC-203D-B0C0-C68EB9C2E95B}"/>
              </a:ext>
            </a:extLst>
          </p:cNvPr>
          <p:cNvSpPr/>
          <p:nvPr/>
        </p:nvSpPr>
        <p:spPr>
          <a:xfrm>
            <a:off x="0" y="342689"/>
            <a:ext cx="12192000" cy="6733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70" name="Metin kutusu 69">
            <a:extLst>
              <a:ext uri="{FF2B5EF4-FFF2-40B4-BE49-F238E27FC236}">
                <a16:creationId xmlns:a16="http://schemas.microsoft.com/office/drawing/2014/main" id="{B4630851-254F-F57A-EE3D-792092107797}"/>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0" name="Metin kutusu 9">
            <a:extLst>
              <a:ext uri="{FF2B5EF4-FFF2-40B4-BE49-F238E27FC236}">
                <a16:creationId xmlns:a16="http://schemas.microsoft.com/office/drawing/2014/main" id="{C259AECC-81A5-A866-F52E-3E9E949F29DE}"/>
              </a:ext>
            </a:extLst>
          </p:cNvPr>
          <p:cNvSpPr txBox="1"/>
          <p:nvPr/>
        </p:nvSpPr>
        <p:spPr>
          <a:xfrm>
            <a:off x="5368983" y="479311"/>
            <a:ext cx="1454034" cy="400110"/>
          </a:xfrm>
          <a:prstGeom prst="rect">
            <a:avLst/>
          </a:prstGeom>
          <a:noFill/>
        </p:spPr>
        <p:txBody>
          <a:bodyPr wrap="square">
            <a:spAutoFit/>
          </a:bodyPr>
          <a:lstStyle/>
          <a:p>
            <a:r>
              <a:rPr lang="tr-TR" sz="2000" b="1" dirty="0">
                <a:solidFill>
                  <a:schemeClr val="bg1"/>
                </a:solidFill>
              </a:rPr>
              <a:t>Zorunlu Staj</a:t>
            </a:r>
          </a:p>
        </p:txBody>
      </p:sp>
      <p:sp>
        <p:nvSpPr>
          <p:cNvPr id="2" name="object 3">
            <a:extLst>
              <a:ext uri="{FF2B5EF4-FFF2-40B4-BE49-F238E27FC236}">
                <a16:creationId xmlns:a16="http://schemas.microsoft.com/office/drawing/2014/main" id="{088032CD-9D69-FC67-68C7-C5448C31D053}"/>
              </a:ext>
            </a:extLst>
          </p:cNvPr>
          <p:cNvSpPr txBox="1"/>
          <p:nvPr/>
        </p:nvSpPr>
        <p:spPr>
          <a:xfrm>
            <a:off x="2745163" y="4866403"/>
            <a:ext cx="2748915" cy="324448"/>
          </a:xfrm>
          <a:prstGeom prst="rect">
            <a:avLst/>
          </a:prstGeom>
          <a:solidFill>
            <a:schemeClr val="accent1">
              <a:lumMod val="75000"/>
            </a:schemeClr>
          </a:solidFill>
          <a:ln w="19050">
            <a:solidFill>
              <a:srgbClr val="A98D23"/>
            </a:solidFill>
          </a:ln>
        </p:spPr>
        <p:txBody>
          <a:bodyPr vert="horz" wrap="square" lIns="0" tIns="46990" rIns="0" bIns="0" rtlCol="0">
            <a:spAutoFit/>
          </a:bodyPr>
          <a:lstStyle/>
          <a:p>
            <a:pPr marL="139065">
              <a:lnSpc>
                <a:spcPct val="100000"/>
              </a:lnSpc>
              <a:spcBef>
                <a:spcPts val="370"/>
              </a:spcBef>
            </a:pPr>
            <a:r>
              <a:rPr sz="1800" b="1" dirty="0">
                <a:solidFill>
                  <a:srgbClr val="FFFFFF"/>
                </a:solidFill>
                <a:latin typeface="Times New Roman" panose="02020603050405020304" pitchFamily="18" charset="0"/>
                <a:cs typeface="Times New Roman" panose="02020603050405020304" pitchFamily="18" charset="0"/>
              </a:rPr>
              <a:t>Staj</a:t>
            </a:r>
            <a:r>
              <a:rPr sz="1800" b="1" spc="-25" dirty="0">
                <a:solidFill>
                  <a:srgbClr val="FFFFFF"/>
                </a:solidFill>
                <a:latin typeface="Times New Roman" panose="02020603050405020304" pitchFamily="18" charset="0"/>
                <a:cs typeface="Times New Roman" panose="02020603050405020304" pitchFamily="18" charset="0"/>
              </a:rPr>
              <a:t> </a:t>
            </a:r>
            <a:r>
              <a:rPr sz="1800" b="1" dirty="0">
                <a:solidFill>
                  <a:srgbClr val="FFFFFF"/>
                </a:solidFill>
                <a:latin typeface="Times New Roman" panose="02020603050405020304" pitchFamily="18" charset="0"/>
                <a:cs typeface="Times New Roman" panose="02020603050405020304" pitchFamily="18" charset="0"/>
              </a:rPr>
              <a:t>raporu</a:t>
            </a:r>
            <a:r>
              <a:rPr sz="1800" b="1" spc="-20" dirty="0">
                <a:solidFill>
                  <a:srgbClr val="FFFFFF"/>
                </a:solidFill>
                <a:latin typeface="Times New Roman" panose="02020603050405020304" pitchFamily="18" charset="0"/>
                <a:cs typeface="Times New Roman" panose="02020603050405020304" pitchFamily="18" charset="0"/>
              </a:rPr>
              <a:t> </a:t>
            </a:r>
            <a:r>
              <a:rPr sz="1800" b="1" spc="-10" dirty="0">
                <a:solidFill>
                  <a:srgbClr val="FFFFFF"/>
                </a:solidFill>
                <a:latin typeface="Times New Roman" panose="02020603050405020304" pitchFamily="18" charset="0"/>
                <a:cs typeface="Times New Roman" panose="02020603050405020304" pitchFamily="18" charset="0"/>
              </a:rPr>
              <a:t>hazırlarken</a:t>
            </a:r>
            <a:endParaRPr sz="1800" dirty="0">
              <a:latin typeface="Times New Roman" panose="02020603050405020304" pitchFamily="18" charset="0"/>
              <a:cs typeface="Times New Roman" panose="02020603050405020304" pitchFamily="18" charset="0"/>
            </a:endParaRPr>
          </a:p>
        </p:txBody>
      </p:sp>
      <p:grpSp>
        <p:nvGrpSpPr>
          <p:cNvPr id="4" name="object 4">
            <a:extLst>
              <a:ext uri="{FF2B5EF4-FFF2-40B4-BE49-F238E27FC236}">
                <a16:creationId xmlns:a16="http://schemas.microsoft.com/office/drawing/2014/main" id="{6E4FE8FD-0F9F-7306-85FD-1FF213865853}"/>
              </a:ext>
            </a:extLst>
          </p:cNvPr>
          <p:cNvGrpSpPr/>
          <p:nvPr/>
        </p:nvGrpSpPr>
        <p:grpSpPr>
          <a:xfrm>
            <a:off x="5755629" y="4898159"/>
            <a:ext cx="497840" cy="289560"/>
            <a:chOff x="5755629" y="4898159"/>
            <a:chExt cx="497840" cy="289560"/>
          </a:xfrm>
          <a:solidFill>
            <a:srgbClr val="FFC000"/>
          </a:solidFill>
        </p:grpSpPr>
        <p:sp>
          <p:nvSpPr>
            <p:cNvPr id="5" name="object 5">
              <a:extLst>
                <a:ext uri="{FF2B5EF4-FFF2-40B4-BE49-F238E27FC236}">
                  <a16:creationId xmlns:a16="http://schemas.microsoft.com/office/drawing/2014/main" id="{BED30275-3A4A-8D18-7882-AAF7E5A1021E}"/>
                </a:ext>
              </a:extLst>
            </p:cNvPr>
            <p:cNvSpPr/>
            <p:nvPr/>
          </p:nvSpPr>
          <p:spPr>
            <a:xfrm>
              <a:off x="5765154" y="4907684"/>
              <a:ext cx="478790" cy="270510"/>
            </a:xfrm>
            <a:custGeom>
              <a:avLst/>
              <a:gdLst/>
              <a:ahLst/>
              <a:cxnLst/>
              <a:rect l="l" t="t" r="r" b="b"/>
              <a:pathLst>
                <a:path w="478789" h="270510">
                  <a:moveTo>
                    <a:pt x="343430" y="0"/>
                  </a:moveTo>
                  <a:lnTo>
                    <a:pt x="343430" y="67517"/>
                  </a:lnTo>
                  <a:lnTo>
                    <a:pt x="0" y="67517"/>
                  </a:lnTo>
                  <a:lnTo>
                    <a:pt x="0" y="202552"/>
                  </a:lnTo>
                  <a:lnTo>
                    <a:pt x="343430" y="202552"/>
                  </a:lnTo>
                  <a:lnTo>
                    <a:pt x="343430" y="270069"/>
                  </a:lnTo>
                  <a:lnTo>
                    <a:pt x="478464" y="135035"/>
                  </a:lnTo>
                  <a:lnTo>
                    <a:pt x="343430" y="0"/>
                  </a:lnTo>
                  <a:close/>
                </a:path>
              </a:pathLst>
            </a:custGeom>
            <a:grpFill/>
          </p:spPr>
          <p:txBody>
            <a:bodyPr wrap="square" lIns="0" tIns="0" rIns="0" bIns="0" rtlCol="0"/>
            <a:lstStyle/>
            <a:p>
              <a:endParaRPr/>
            </a:p>
          </p:txBody>
        </p:sp>
        <p:sp>
          <p:nvSpPr>
            <p:cNvPr id="6" name="object 6">
              <a:extLst>
                <a:ext uri="{FF2B5EF4-FFF2-40B4-BE49-F238E27FC236}">
                  <a16:creationId xmlns:a16="http://schemas.microsoft.com/office/drawing/2014/main" id="{1B09BF53-E6E0-C6C1-08CF-69917EA19A3B}"/>
                </a:ext>
              </a:extLst>
            </p:cNvPr>
            <p:cNvSpPr/>
            <p:nvPr/>
          </p:nvSpPr>
          <p:spPr>
            <a:xfrm>
              <a:off x="5765154" y="4907684"/>
              <a:ext cx="478790" cy="270510"/>
            </a:xfrm>
            <a:custGeom>
              <a:avLst/>
              <a:gdLst/>
              <a:ahLst/>
              <a:cxnLst/>
              <a:rect l="l" t="t" r="r" b="b"/>
              <a:pathLst>
                <a:path w="478789" h="270510">
                  <a:moveTo>
                    <a:pt x="0" y="67517"/>
                  </a:moveTo>
                  <a:lnTo>
                    <a:pt x="343430" y="67517"/>
                  </a:lnTo>
                  <a:lnTo>
                    <a:pt x="343430" y="0"/>
                  </a:lnTo>
                  <a:lnTo>
                    <a:pt x="478465" y="135035"/>
                  </a:lnTo>
                  <a:lnTo>
                    <a:pt x="343430" y="270070"/>
                  </a:lnTo>
                  <a:lnTo>
                    <a:pt x="343430" y="202552"/>
                  </a:lnTo>
                  <a:lnTo>
                    <a:pt x="0" y="202552"/>
                  </a:lnTo>
                  <a:lnTo>
                    <a:pt x="0" y="67517"/>
                  </a:lnTo>
                  <a:close/>
                </a:path>
              </a:pathLst>
            </a:custGeom>
            <a:grpFill/>
            <a:ln w="19050">
              <a:solidFill>
                <a:srgbClr val="A98D23"/>
              </a:solidFill>
            </a:ln>
          </p:spPr>
          <p:txBody>
            <a:bodyPr wrap="square" lIns="0" tIns="0" rIns="0" bIns="0" rtlCol="0"/>
            <a:lstStyle/>
            <a:p>
              <a:endParaRPr/>
            </a:p>
          </p:txBody>
        </p:sp>
      </p:grpSp>
      <p:sp>
        <p:nvSpPr>
          <p:cNvPr id="7" name="object 7">
            <a:extLst>
              <a:ext uri="{FF2B5EF4-FFF2-40B4-BE49-F238E27FC236}">
                <a16:creationId xmlns:a16="http://schemas.microsoft.com/office/drawing/2014/main" id="{40A5D88E-14FC-D065-DB25-53F01677FD10}"/>
              </a:ext>
            </a:extLst>
          </p:cNvPr>
          <p:cNvSpPr txBox="1"/>
          <p:nvPr/>
        </p:nvSpPr>
        <p:spPr>
          <a:xfrm>
            <a:off x="6515169" y="4875102"/>
            <a:ext cx="2749550" cy="321883"/>
          </a:xfrm>
          <a:prstGeom prst="rect">
            <a:avLst/>
          </a:prstGeom>
          <a:solidFill>
            <a:srgbClr val="FFFFFF"/>
          </a:solidFill>
          <a:ln w="19050">
            <a:solidFill>
              <a:srgbClr val="E6C133"/>
            </a:solidFill>
          </a:ln>
        </p:spPr>
        <p:txBody>
          <a:bodyPr vert="horz" wrap="square" lIns="0" tIns="44450" rIns="0" bIns="0" rtlCol="0">
            <a:spAutoFit/>
          </a:bodyPr>
          <a:lstStyle/>
          <a:p>
            <a:pPr marL="135890">
              <a:lnSpc>
                <a:spcPct val="100000"/>
              </a:lnSpc>
              <a:spcBef>
                <a:spcPts val="350"/>
              </a:spcBef>
            </a:pPr>
            <a:r>
              <a:rPr sz="1800" b="1" dirty="0">
                <a:solidFill>
                  <a:schemeClr val="tx1"/>
                </a:solidFill>
                <a:latin typeface="Times New Roman" panose="02020603050405020304" pitchFamily="18" charset="0"/>
                <a:cs typeface="Times New Roman" panose="02020603050405020304" pitchFamily="18" charset="0"/>
              </a:rPr>
              <a:t>Staj</a:t>
            </a:r>
            <a:r>
              <a:rPr sz="1800" b="1" spc="-20" dirty="0">
                <a:solidFill>
                  <a:schemeClr val="tx1"/>
                </a:solidFill>
                <a:latin typeface="Times New Roman" panose="02020603050405020304" pitchFamily="18" charset="0"/>
                <a:cs typeface="Times New Roman" panose="02020603050405020304" pitchFamily="18" charset="0"/>
              </a:rPr>
              <a:t> </a:t>
            </a:r>
            <a:r>
              <a:rPr sz="1800" b="1" dirty="0">
                <a:solidFill>
                  <a:schemeClr val="tx1"/>
                </a:solidFill>
                <a:latin typeface="Times New Roman" panose="02020603050405020304" pitchFamily="18" charset="0"/>
                <a:cs typeface="Times New Roman" panose="02020603050405020304" pitchFamily="18" charset="0"/>
              </a:rPr>
              <a:t>Hazırlama</a:t>
            </a:r>
            <a:r>
              <a:rPr sz="1800" b="1" spc="-15" dirty="0">
                <a:solidFill>
                  <a:schemeClr val="tx1"/>
                </a:solidFill>
                <a:latin typeface="Times New Roman" panose="02020603050405020304" pitchFamily="18" charset="0"/>
                <a:cs typeface="Times New Roman" panose="02020603050405020304" pitchFamily="18" charset="0"/>
              </a:rPr>
              <a:t> </a:t>
            </a:r>
            <a:r>
              <a:rPr sz="1800" b="1" spc="-10" dirty="0">
                <a:solidFill>
                  <a:schemeClr val="tx1"/>
                </a:solidFill>
                <a:latin typeface="Times New Roman" panose="02020603050405020304" pitchFamily="18" charset="0"/>
                <a:cs typeface="Times New Roman" panose="02020603050405020304" pitchFamily="18" charset="0"/>
              </a:rPr>
              <a:t>Rehberi</a:t>
            </a:r>
            <a:endParaRPr sz="1800" dirty="0">
              <a:solidFill>
                <a:schemeClr val="tx1"/>
              </a:solidFill>
              <a:latin typeface="Times New Roman" panose="02020603050405020304" pitchFamily="18" charset="0"/>
              <a:cs typeface="Times New Roman" panose="02020603050405020304" pitchFamily="18" charset="0"/>
            </a:endParaRPr>
          </a:p>
        </p:txBody>
      </p:sp>
      <p:sp>
        <p:nvSpPr>
          <p:cNvPr id="8" name="object 8">
            <a:extLst>
              <a:ext uri="{FF2B5EF4-FFF2-40B4-BE49-F238E27FC236}">
                <a16:creationId xmlns:a16="http://schemas.microsoft.com/office/drawing/2014/main" id="{C1882876-2877-83C3-1166-8F6C069C2791}"/>
              </a:ext>
            </a:extLst>
          </p:cNvPr>
          <p:cNvSpPr txBox="1"/>
          <p:nvPr/>
        </p:nvSpPr>
        <p:spPr>
          <a:xfrm>
            <a:off x="2745163" y="5582474"/>
            <a:ext cx="2748915" cy="602729"/>
          </a:xfrm>
          <a:prstGeom prst="rect">
            <a:avLst/>
          </a:prstGeom>
          <a:solidFill>
            <a:schemeClr val="accent1">
              <a:lumMod val="75000"/>
            </a:schemeClr>
          </a:solidFill>
          <a:ln w="19050">
            <a:solidFill>
              <a:srgbClr val="A98D23"/>
            </a:solidFill>
          </a:ln>
        </p:spPr>
        <p:txBody>
          <a:bodyPr vert="horz" wrap="square" lIns="0" tIns="63500" rIns="0" bIns="0" rtlCol="0">
            <a:spAutoFit/>
          </a:bodyPr>
          <a:lstStyle/>
          <a:p>
            <a:pPr marL="550545" marR="198755" indent="-344805">
              <a:lnSpc>
                <a:spcPts val="2090"/>
              </a:lnSpc>
              <a:spcBef>
                <a:spcPts val="500"/>
              </a:spcBef>
            </a:pPr>
            <a:r>
              <a:rPr sz="1800" b="1" dirty="0">
                <a:solidFill>
                  <a:srgbClr val="FFFFFF"/>
                </a:solidFill>
                <a:latin typeface="Times New Roman" panose="02020603050405020304" pitchFamily="18" charset="0"/>
                <a:cs typeface="Times New Roman" panose="02020603050405020304" pitchFamily="18" charset="0"/>
              </a:rPr>
              <a:t>Staj</a:t>
            </a:r>
            <a:r>
              <a:rPr sz="1800" b="1" spc="-25" dirty="0">
                <a:solidFill>
                  <a:srgbClr val="FFFFFF"/>
                </a:solidFill>
                <a:latin typeface="Times New Roman" panose="02020603050405020304" pitchFamily="18" charset="0"/>
                <a:cs typeface="Times New Roman" panose="02020603050405020304" pitchFamily="18" charset="0"/>
              </a:rPr>
              <a:t> </a:t>
            </a:r>
            <a:r>
              <a:rPr sz="1800" b="1" dirty="0">
                <a:solidFill>
                  <a:srgbClr val="FFFFFF"/>
                </a:solidFill>
                <a:latin typeface="Times New Roman" panose="02020603050405020304" pitchFamily="18" charset="0"/>
                <a:cs typeface="Times New Roman" panose="02020603050405020304" pitchFamily="18" charset="0"/>
              </a:rPr>
              <a:t>belgelerini</a:t>
            </a:r>
            <a:r>
              <a:rPr sz="1800" b="1" spc="-15" dirty="0">
                <a:solidFill>
                  <a:srgbClr val="FFFFFF"/>
                </a:solidFill>
                <a:latin typeface="Times New Roman" panose="02020603050405020304" pitchFamily="18" charset="0"/>
                <a:cs typeface="Times New Roman" panose="02020603050405020304" pitchFamily="18" charset="0"/>
              </a:rPr>
              <a:t> </a:t>
            </a:r>
            <a:r>
              <a:rPr sz="1800" b="1" spc="-10" dirty="0">
                <a:solidFill>
                  <a:srgbClr val="FFFFFF"/>
                </a:solidFill>
                <a:latin typeface="Times New Roman" panose="02020603050405020304" pitchFamily="18" charset="0"/>
                <a:cs typeface="Times New Roman" panose="02020603050405020304" pitchFamily="18" charset="0"/>
              </a:rPr>
              <a:t>teslim </a:t>
            </a:r>
            <a:r>
              <a:rPr sz="1800" b="1" dirty="0">
                <a:solidFill>
                  <a:srgbClr val="FFFFFF"/>
                </a:solidFill>
                <a:latin typeface="Times New Roman" panose="02020603050405020304" pitchFamily="18" charset="0"/>
                <a:cs typeface="Times New Roman" panose="02020603050405020304" pitchFamily="18" charset="0"/>
              </a:rPr>
              <a:t>etmeden</a:t>
            </a:r>
            <a:r>
              <a:rPr sz="1800" b="1" spc="-50" dirty="0">
                <a:solidFill>
                  <a:srgbClr val="FFFFFF"/>
                </a:solidFill>
                <a:latin typeface="Times New Roman" panose="02020603050405020304" pitchFamily="18" charset="0"/>
                <a:cs typeface="Times New Roman" panose="02020603050405020304" pitchFamily="18" charset="0"/>
              </a:rPr>
              <a:t> </a:t>
            </a:r>
            <a:r>
              <a:rPr sz="1800" b="1" spc="-20" dirty="0">
                <a:solidFill>
                  <a:srgbClr val="FFFFFF"/>
                </a:solidFill>
                <a:latin typeface="Times New Roman" panose="02020603050405020304" pitchFamily="18" charset="0"/>
                <a:cs typeface="Times New Roman" panose="02020603050405020304" pitchFamily="18" charset="0"/>
              </a:rPr>
              <a:t>önce</a:t>
            </a:r>
            <a:endParaRPr sz="1800" dirty="0">
              <a:latin typeface="Times New Roman" panose="02020603050405020304" pitchFamily="18" charset="0"/>
              <a:cs typeface="Times New Roman" panose="02020603050405020304" pitchFamily="18" charset="0"/>
            </a:endParaRPr>
          </a:p>
        </p:txBody>
      </p:sp>
      <p:grpSp>
        <p:nvGrpSpPr>
          <p:cNvPr id="9" name="object 9">
            <a:extLst>
              <a:ext uri="{FF2B5EF4-FFF2-40B4-BE49-F238E27FC236}">
                <a16:creationId xmlns:a16="http://schemas.microsoft.com/office/drawing/2014/main" id="{BED856D9-75F3-9216-6A18-4D487F2B7DE3}"/>
              </a:ext>
            </a:extLst>
          </p:cNvPr>
          <p:cNvGrpSpPr/>
          <p:nvPr/>
        </p:nvGrpSpPr>
        <p:grpSpPr>
          <a:xfrm>
            <a:off x="5755628" y="5761080"/>
            <a:ext cx="497840" cy="289560"/>
            <a:chOff x="5755628" y="5761080"/>
            <a:chExt cx="497840" cy="289560"/>
          </a:xfrm>
          <a:solidFill>
            <a:srgbClr val="FFC000"/>
          </a:solidFill>
        </p:grpSpPr>
        <p:sp>
          <p:nvSpPr>
            <p:cNvPr id="11" name="object 10">
              <a:extLst>
                <a:ext uri="{FF2B5EF4-FFF2-40B4-BE49-F238E27FC236}">
                  <a16:creationId xmlns:a16="http://schemas.microsoft.com/office/drawing/2014/main" id="{426E9054-3FF6-5095-B418-7AB8F0513DEC}"/>
                </a:ext>
              </a:extLst>
            </p:cNvPr>
            <p:cNvSpPr/>
            <p:nvPr/>
          </p:nvSpPr>
          <p:spPr>
            <a:xfrm>
              <a:off x="5765153" y="5770605"/>
              <a:ext cx="478790" cy="270510"/>
            </a:xfrm>
            <a:custGeom>
              <a:avLst/>
              <a:gdLst/>
              <a:ahLst/>
              <a:cxnLst/>
              <a:rect l="l" t="t" r="r" b="b"/>
              <a:pathLst>
                <a:path w="478789" h="270510">
                  <a:moveTo>
                    <a:pt x="343430" y="0"/>
                  </a:moveTo>
                  <a:lnTo>
                    <a:pt x="343430" y="67517"/>
                  </a:lnTo>
                  <a:lnTo>
                    <a:pt x="0" y="67517"/>
                  </a:lnTo>
                  <a:lnTo>
                    <a:pt x="0" y="202552"/>
                  </a:lnTo>
                  <a:lnTo>
                    <a:pt x="343430" y="202552"/>
                  </a:lnTo>
                  <a:lnTo>
                    <a:pt x="343430" y="270069"/>
                  </a:lnTo>
                  <a:lnTo>
                    <a:pt x="478464" y="135035"/>
                  </a:lnTo>
                  <a:lnTo>
                    <a:pt x="343430" y="0"/>
                  </a:lnTo>
                  <a:close/>
                </a:path>
              </a:pathLst>
            </a:custGeom>
            <a:grpFill/>
          </p:spPr>
          <p:txBody>
            <a:bodyPr wrap="square" lIns="0" tIns="0" rIns="0" bIns="0" rtlCol="0"/>
            <a:lstStyle/>
            <a:p>
              <a:endParaRPr/>
            </a:p>
          </p:txBody>
        </p:sp>
        <p:sp>
          <p:nvSpPr>
            <p:cNvPr id="12" name="object 11">
              <a:extLst>
                <a:ext uri="{FF2B5EF4-FFF2-40B4-BE49-F238E27FC236}">
                  <a16:creationId xmlns:a16="http://schemas.microsoft.com/office/drawing/2014/main" id="{5C24151C-812E-4F4B-FC98-6EF1E46F8731}"/>
                </a:ext>
              </a:extLst>
            </p:cNvPr>
            <p:cNvSpPr/>
            <p:nvPr/>
          </p:nvSpPr>
          <p:spPr>
            <a:xfrm>
              <a:off x="5765153" y="5770605"/>
              <a:ext cx="478790" cy="270510"/>
            </a:xfrm>
            <a:custGeom>
              <a:avLst/>
              <a:gdLst/>
              <a:ahLst/>
              <a:cxnLst/>
              <a:rect l="l" t="t" r="r" b="b"/>
              <a:pathLst>
                <a:path w="478789" h="270510">
                  <a:moveTo>
                    <a:pt x="0" y="67517"/>
                  </a:moveTo>
                  <a:lnTo>
                    <a:pt x="343430" y="67517"/>
                  </a:lnTo>
                  <a:lnTo>
                    <a:pt x="343430" y="0"/>
                  </a:lnTo>
                  <a:lnTo>
                    <a:pt x="478465" y="135035"/>
                  </a:lnTo>
                  <a:lnTo>
                    <a:pt x="343430" y="270070"/>
                  </a:lnTo>
                  <a:lnTo>
                    <a:pt x="343430" y="202552"/>
                  </a:lnTo>
                  <a:lnTo>
                    <a:pt x="0" y="202552"/>
                  </a:lnTo>
                  <a:lnTo>
                    <a:pt x="0" y="67517"/>
                  </a:lnTo>
                  <a:close/>
                </a:path>
              </a:pathLst>
            </a:custGeom>
            <a:grpFill/>
            <a:ln w="19050">
              <a:solidFill>
                <a:srgbClr val="A98D23"/>
              </a:solidFill>
            </a:ln>
          </p:spPr>
          <p:txBody>
            <a:bodyPr wrap="square" lIns="0" tIns="0" rIns="0" bIns="0" rtlCol="0"/>
            <a:lstStyle/>
            <a:p>
              <a:endParaRPr/>
            </a:p>
          </p:txBody>
        </p:sp>
      </p:grpSp>
      <p:sp>
        <p:nvSpPr>
          <p:cNvPr id="14" name="object 12">
            <a:extLst>
              <a:ext uri="{FF2B5EF4-FFF2-40B4-BE49-F238E27FC236}">
                <a16:creationId xmlns:a16="http://schemas.microsoft.com/office/drawing/2014/main" id="{3D478632-8B52-AB6F-A099-BA494C5EBBE1}"/>
              </a:ext>
            </a:extLst>
          </p:cNvPr>
          <p:cNvSpPr txBox="1"/>
          <p:nvPr/>
        </p:nvSpPr>
        <p:spPr>
          <a:xfrm>
            <a:off x="6527982" y="5720973"/>
            <a:ext cx="3759018" cy="323165"/>
          </a:xfrm>
          <a:prstGeom prst="rect">
            <a:avLst/>
          </a:prstGeom>
          <a:solidFill>
            <a:srgbClr val="FFFFFF"/>
          </a:solidFill>
          <a:ln w="19050">
            <a:solidFill>
              <a:srgbClr val="E6C133"/>
            </a:solidFill>
          </a:ln>
        </p:spPr>
        <p:txBody>
          <a:bodyPr vert="horz" wrap="square" lIns="0" tIns="45720" rIns="0" bIns="0" rtlCol="0">
            <a:spAutoFit/>
          </a:bodyPr>
          <a:lstStyle/>
          <a:p>
            <a:pPr marL="107950">
              <a:lnSpc>
                <a:spcPct val="100000"/>
              </a:lnSpc>
              <a:spcBef>
                <a:spcPts val="360"/>
              </a:spcBef>
            </a:pPr>
            <a:r>
              <a:rPr sz="1800" b="1" dirty="0">
                <a:solidFill>
                  <a:schemeClr val="tx1"/>
                </a:solidFill>
                <a:latin typeface="Times New Roman" panose="02020603050405020304" pitchFamily="18" charset="0"/>
                <a:cs typeface="Times New Roman" panose="02020603050405020304" pitchFamily="18" charset="0"/>
              </a:rPr>
              <a:t>STAJ</a:t>
            </a:r>
            <a:r>
              <a:rPr sz="1800" b="1" spc="-20" dirty="0">
                <a:solidFill>
                  <a:schemeClr val="tx1"/>
                </a:solidFill>
                <a:latin typeface="Times New Roman" panose="02020603050405020304" pitchFamily="18" charset="0"/>
                <a:cs typeface="Times New Roman" panose="02020603050405020304" pitchFamily="18" charset="0"/>
              </a:rPr>
              <a:t> </a:t>
            </a:r>
            <a:r>
              <a:rPr sz="1800" b="1" dirty="0">
                <a:solidFill>
                  <a:schemeClr val="tx1"/>
                </a:solidFill>
                <a:latin typeface="Times New Roman" panose="02020603050405020304" pitchFamily="18" charset="0"/>
                <a:cs typeface="Times New Roman" panose="02020603050405020304" pitchFamily="18" charset="0"/>
              </a:rPr>
              <a:t>DEĞERLENDİRME</a:t>
            </a:r>
            <a:r>
              <a:rPr sz="1800" b="1" spc="-5" dirty="0">
                <a:solidFill>
                  <a:schemeClr val="tx1"/>
                </a:solidFill>
                <a:latin typeface="Times New Roman" panose="02020603050405020304" pitchFamily="18" charset="0"/>
                <a:cs typeface="Times New Roman" panose="02020603050405020304" pitchFamily="18" charset="0"/>
              </a:rPr>
              <a:t> </a:t>
            </a:r>
            <a:r>
              <a:rPr sz="1800" b="1" spc="-20" dirty="0">
                <a:solidFill>
                  <a:schemeClr val="tx1"/>
                </a:solidFill>
                <a:latin typeface="Times New Roman" panose="02020603050405020304" pitchFamily="18" charset="0"/>
                <a:cs typeface="Times New Roman" panose="02020603050405020304" pitchFamily="18" charset="0"/>
              </a:rPr>
              <a:t>FORMU</a:t>
            </a:r>
            <a:endParaRPr sz="1800" dirty="0">
              <a:solidFill>
                <a:schemeClr val="tx1"/>
              </a:solidFill>
              <a:latin typeface="Times New Roman" panose="02020603050405020304" pitchFamily="18" charset="0"/>
              <a:cs typeface="Times New Roman" panose="02020603050405020304" pitchFamily="18" charset="0"/>
            </a:endParaRPr>
          </a:p>
        </p:txBody>
      </p:sp>
      <p:sp>
        <p:nvSpPr>
          <p:cNvPr id="15" name="object 13">
            <a:extLst>
              <a:ext uri="{FF2B5EF4-FFF2-40B4-BE49-F238E27FC236}">
                <a16:creationId xmlns:a16="http://schemas.microsoft.com/office/drawing/2014/main" id="{854D9BA8-EDEB-FB43-2BAF-8BA47397A78A}"/>
              </a:ext>
            </a:extLst>
          </p:cNvPr>
          <p:cNvSpPr txBox="1"/>
          <p:nvPr/>
        </p:nvSpPr>
        <p:spPr>
          <a:xfrm>
            <a:off x="5242602" y="1534993"/>
            <a:ext cx="1706880" cy="324448"/>
          </a:xfrm>
          <a:prstGeom prst="rect">
            <a:avLst/>
          </a:prstGeom>
          <a:solidFill>
            <a:schemeClr val="accent1">
              <a:lumMod val="75000"/>
            </a:schemeClr>
          </a:solidFill>
          <a:ln w="19050">
            <a:solidFill>
              <a:srgbClr val="A98D23"/>
            </a:solidFill>
          </a:ln>
        </p:spPr>
        <p:txBody>
          <a:bodyPr vert="horz" wrap="square" lIns="0" tIns="46990" rIns="0" bIns="0" rtlCol="0">
            <a:spAutoFit/>
          </a:bodyPr>
          <a:lstStyle/>
          <a:p>
            <a:pPr marL="223520">
              <a:lnSpc>
                <a:spcPct val="100000"/>
              </a:lnSpc>
              <a:spcBef>
                <a:spcPts val="370"/>
              </a:spcBef>
            </a:pPr>
            <a:r>
              <a:rPr sz="1800" b="1" dirty="0">
                <a:solidFill>
                  <a:srgbClr val="FFFFFF"/>
                </a:solidFill>
                <a:latin typeface="Times New Roman" panose="02020603050405020304" pitchFamily="18" charset="0"/>
                <a:cs typeface="Times New Roman" panose="02020603050405020304" pitchFamily="18" charset="0"/>
              </a:rPr>
              <a:t>Zorunlu</a:t>
            </a:r>
            <a:r>
              <a:rPr sz="1800" b="1" spc="-35" dirty="0">
                <a:solidFill>
                  <a:srgbClr val="FFFFFF"/>
                </a:solidFill>
                <a:latin typeface="Times New Roman" panose="02020603050405020304" pitchFamily="18" charset="0"/>
                <a:cs typeface="Times New Roman" panose="02020603050405020304" pitchFamily="18" charset="0"/>
              </a:rPr>
              <a:t> </a:t>
            </a:r>
            <a:r>
              <a:rPr sz="1800" b="1" spc="-20" dirty="0">
                <a:solidFill>
                  <a:srgbClr val="FFFFFF"/>
                </a:solidFill>
                <a:latin typeface="Times New Roman" panose="02020603050405020304" pitchFamily="18" charset="0"/>
                <a:cs typeface="Times New Roman" panose="02020603050405020304" pitchFamily="18" charset="0"/>
              </a:rPr>
              <a:t>Staj</a:t>
            </a:r>
            <a:endParaRPr sz="1800" dirty="0">
              <a:latin typeface="Times New Roman" panose="02020603050405020304" pitchFamily="18" charset="0"/>
              <a:cs typeface="Times New Roman" panose="02020603050405020304" pitchFamily="18" charset="0"/>
            </a:endParaRPr>
          </a:p>
        </p:txBody>
      </p:sp>
      <p:grpSp>
        <p:nvGrpSpPr>
          <p:cNvPr id="16" name="object 14">
            <a:extLst>
              <a:ext uri="{FF2B5EF4-FFF2-40B4-BE49-F238E27FC236}">
                <a16:creationId xmlns:a16="http://schemas.microsoft.com/office/drawing/2014/main" id="{16637AFB-8549-334D-9207-69F630CD7E78}"/>
              </a:ext>
            </a:extLst>
          </p:cNvPr>
          <p:cNvGrpSpPr/>
          <p:nvPr/>
        </p:nvGrpSpPr>
        <p:grpSpPr>
          <a:xfrm>
            <a:off x="4799266" y="2001021"/>
            <a:ext cx="405130" cy="405130"/>
            <a:chOff x="4799266" y="2001021"/>
            <a:chExt cx="405130" cy="405130"/>
          </a:xfrm>
          <a:solidFill>
            <a:srgbClr val="FFC000"/>
          </a:solidFill>
        </p:grpSpPr>
        <p:sp>
          <p:nvSpPr>
            <p:cNvPr id="17" name="object 15">
              <a:extLst>
                <a:ext uri="{FF2B5EF4-FFF2-40B4-BE49-F238E27FC236}">
                  <a16:creationId xmlns:a16="http://schemas.microsoft.com/office/drawing/2014/main" id="{FA2325C0-02EF-C981-EAA9-D54DF918F762}"/>
                </a:ext>
              </a:extLst>
            </p:cNvPr>
            <p:cNvSpPr/>
            <p:nvPr/>
          </p:nvSpPr>
          <p:spPr>
            <a:xfrm>
              <a:off x="4808791" y="2010547"/>
              <a:ext cx="386080" cy="386080"/>
            </a:xfrm>
            <a:custGeom>
              <a:avLst/>
              <a:gdLst/>
              <a:ahLst/>
              <a:cxnLst/>
              <a:rect l="l" t="t" r="r" b="b"/>
              <a:pathLst>
                <a:path w="386079" h="386080">
                  <a:moveTo>
                    <a:pt x="290583" y="0"/>
                  </a:moveTo>
                  <a:lnTo>
                    <a:pt x="47741" y="242841"/>
                  </a:lnTo>
                  <a:lnTo>
                    <a:pt x="0" y="195099"/>
                  </a:lnTo>
                  <a:lnTo>
                    <a:pt x="0" y="386067"/>
                  </a:lnTo>
                  <a:lnTo>
                    <a:pt x="190968" y="386068"/>
                  </a:lnTo>
                  <a:lnTo>
                    <a:pt x="143225" y="338326"/>
                  </a:lnTo>
                  <a:lnTo>
                    <a:pt x="386068" y="95483"/>
                  </a:lnTo>
                  <a:lnTo>
                    <a:pt x="290583" y="0"/>
                  </a:lnTo>
                  <a:close/>
                </a:path>
              </a:pathLst>
            </a:custGeom>
            <a:grpFill/>
          </p:spPr>
          <p:txBody>
            <a:bodyPr wrap="square" lIns="0" tIns="0" rIns="0" bIns="0" rtlCol="0"/>
            <a:lstStyle/>
            <a:p>
              <a:endParaRPr/>
            </a:p>
          </p:txBody>
        </p:sp>
        <p:sp>
          <p:nvSpPr>
            <p:cNvPr id="18" name="object 16">
              <a:extLst>
                <a:ext uri="{FF2B5EF4-FFF2-40B4-BE49-F238E27FC236}">
                  <a16:creationId xmlns:a16="http://schemas.microsoft.com/office/drawing/2014/main" id="{DAD5353C-4714-2408-3367-0EDF63DC040B}"/>
                </a:ext>
              </a:extLst>
            </p:cNvPr>
            <p:cNvSpPr/>
            <p:nvPr/>
          </p:nvSpPr>
          <p:spPr>
            <a:xfrm>
              <a:off x="4808791" y="2010546"/>
              <a:ext cx="386080" cy="386080"/>
            </a:xfrm>
            <a:custGeom>
              <a:avLst/>
              <a:gdLst/>
              <a:ahLst/>
              <a:cxnLst/>
              <a:rect l="l" t="t" r="r" b="b"/>
              <a:pathLst>
                <a:path w="386079" h="386080">
                  <a:moveTo>
                    <a:pt x="386068" y="95484"/>
                  </a:moveTo>
                  <a:lnTo>
                    <a:pt x="143226" y="338326"/>
                  </a:lnTo>
                  <a:lnTo>
                    <a:pt x="190968" y="386068"/>
                  </a:lnTo>
                  <a:lnTo>
                    <a:pt x="0" y="386067"/>
                  </a:lnTo>
                  <a:lnTo>
                    <a:pt x="0" y="195100"/>
                  </a:lnTo>
                  <a:lnTo>
                    <a:pt x="47742" y="242842"/>
                  </a:lnTo>
                  <a:lnTo>
                    <a:pt x="290584" y="0"/>
                  </a:lnTo>
                  <a:lnTo>
                    <a:pt x="386068" y="95484"/>
                  </a:lnTo>
                  <a:close/>
                </a:path>
              </a:pathLst>
            </a:custGeom>
            <a:grpFill/>
            <a:ln w="19050">
              <a:solidFill>
                <a:srgbClr val="A98D23"/>
              </a:solidFill>
            </a:ln>
          </p:spPr>
          <p:txBody>
            <a:bodyPr wrap="square" lIns="0" tIns="0" rIns="0" bIns="0" rtlCol="0"/>
            <a:lstStyle/>
            <a:p>
              <a:endParaRPr/>
            </a:p>
          </p:txBody>
        </p:sp>
      </p:grpSp>
      <p:grpSp>
        <p:nvGrpSpPr>
          <p:cNvPr id="19" name="object 17">
            <a:extLst>
              <a:ext uri="{FF2B5EF4-FFF2-40B4-BE49-F238E27FC236}">
                <a16:creationId xmlns:a16="http://schemas.microsoft.com/office/drawing/2014/main" id="{9573AC77-B2E0-7539-6638-884179AC99A5}"/>
              </a:ext>
            </a:extLst>
          </p:cNvPr>
          <p:cNvGrpSpPr/>
          <p:nvPr/>
        </p:nvGrpSpPr>
        <p:grpSpPr>
          <a:xfrm>
            <a:off x="7003629" y="2001022"/>
            <a:ext cx="405130" cy="405130"/>
            <a:chOff x="7003629" y="2001022"/>
            <a:chExt cx="405130" cy="405130"/>
          </a:xfrm>
          <a:solidFill>
            <a:srgbClr val="FFC000"/>
          </a:solidFill>
        </p:grpSpPr>
        <p:sp>
          <p:nvSpPr>
            <p:cNvPr id="20" name="object 18">
              <a:extLst>
                <a:ext uri="{FF2B5EF4-FFF2-40B4-BE49-F238E27FC236}">
                  <a16:creationId xmlns:a16="http://schemas.microsoft.com/office/drawing/2014/main" id="{79A5DE36-C835-61EE-A535-60B88321F84E}"/>
                </a:ext>
              </a:extLst>
            </p:cNvPr>
            <p:cNvSpPr/>
            <p:nvPr/>
          </p:nvSpPr>
          <p:spPr>
            <a:xfrm>
              <a:off x="7013155" y="2010547"/>
              <a:ext cx="386080" cy="386080"/>
            </a:xfrm>
            <a:custGeom>
              <a:avLst/>
              <a:gdLst/>
              <a:ahLst/>
              <a:cxnLst/>
              <a:rect l="l" t="t" r="r" b="b"/>
              <a:pathLst>
                <a:path w="386079" h="386080">
                  <a:moveTo>
                    <a:pt x="95483" y="0"/>
                  </a:moveTo>
                  <a:lnTo>
                    <a:pt x="0" y="95483"/>
                  </a:lnTo>
                  <a:lnTo>
                    <a:pt x="242841" y="338325"/>
                  </a:lnTo>
                  <a:lnTo>
                    <a:pt x="195099" y="386068"/>
                  </a:lnTo>
                  <a:lnTo>
                    <a:pt x="386067" y="386067"/>
                  </a:lnTo>
                  <a:lnTo>
                    <a:pt x="386067" y="195099"/>
                  </a:lnTo>
                  <a:lnTo>
                    <a:pt x="338325" y="242841"/>
                  </a:lnTo>
                  <a:lnTo>
                    <a:pt x="95483" y="0"/>
                  </a:lnTo>
                  <a:close/>
                </a:path>
              </a:pathLst>
            </a:custGeom>
            <a:grpFill/>
          </p:spPr>
          <p:txBody>
            <a:bodyPr wrap="square" lIns="0" tIns="0" rIns="0" bIns="0" rtlCol="0"/>
            <a:lstStyle/>
            <a:p>
              <a:endParaRPr/>
            </a:p>
          </p:txBody>
        </p:sp>
        <p:sp>
          <p:nvSpPr>
            <p:cNvPr id="21" name="object 19">
              <a:extLst>
                <a:ext uri="{FF2B5EF4-FFF2-40B4-BE49-F238E27FC236}">
                  <a16:creationId xmlns:a16="http://schemas.microsoft.com/office/drawing/2014/main" id="{2980E82B-0F22-93FD-3E4C-FECBA5AAF95B}"/>
                </a:ext>
              </a:extLst>
            </p:cNvPr>
            <p:cNvSpPr/>
            <p:nvPr/>
          </p:nvSpPr>
          <p:spPr>
            <a:xfrm>
              <a:off x="7013154" y="2010547"/>
              <a:ext cx="386080" cy="386080"/>
            </a:xfrm>
            <a:custGeom>
              <a:avLst/>
              <a:gdLst/>
              <a:ahLst/>
              <a:cxnLst/>
              <a:rect l="l" t="t" r="r" b="b"/>
              <a:pathLst>
                <a:path w="386079" h="386080">
                  <a:moveTo>
                    <a:pt x="95484" y="0"/>
                  </a:moveTo>
                  <a:lnTo>
                    <a:pt x="338326" y="242842"/>
                  </a:lnTo>
                  <a:lnTo>
                    <a:pt x="386068" y="195100"/>
                  </a:lnTo>
                  <a:lnTo>
                    <a:pt x="386067" y="386068"/>
                  </a:lnTo>
                  <a:lnTo>
                    <a:pt x="195100" y="386068"/>
                  </a:lnTo>
                  <a:lnTo>
                    <a:pt x="242842" y="338326"/>
                  </a:lnTo>
                  <a:lnTo>
                    <a:pt x="0" y="95484"/>
                  </a:lnTo>
                  <a:lnTo>
                    <a:pt x="95484" y="0"/>
                  </a:lnTo>
                  <a:close/>
                </a:path>
              </a:pathLst>
            </a:custGeom>
            <a:grpFill/>
            <a:ln w="19050">
              <a:solidFill>
                <a:srgbClr val="A98D23"/>
              </a:solidFill>
            </a:ln>
          </p:spPr>
          <p:txBody>
            <a:bodyPr wrap="square" lIns="0" tIns="0" rIns="0" bIns="0" rtlCol="0"/>
            <a:lstStyle/>
            <a:p>
              <a:endParaRPr/>
            </a:p>
          </p:txBody>
        </p:sp>
      </p:grpSp>
      <p:sp>
        <p:nvSpPr>
          <p:cNvPr id="22" name="object 20">
            <a:extLst>
              <a:ext uri="{FF2B5EF4-FFF2-40B4-BE49-F238E27FC236}">
                <a16:creationId xmlns:a16="http://schemas.microsoft.com/office/drawing/2014/main" id="{F3C0C8D1-F10A-8EE0-D722-52EC1E48C282}"/>
              </a:ext>
            </a:extLst>
          </p:cNvPr>
          <p:cNvSpPr txBox="1"/>
          <p:nvPr/>
        </p:nvSpPr>
        <p:spPr>
          <a:xfrm>
            <a:off x="982693" y="2481761"/>
            <a:ext cx="3525520" cy="662361"/>
          </a:xfrm>
          <a:prstGeom prst="rect">
            <a:avLst/>
          </a:prstGeom>
          <a:solidFill>
            <a:srgbClr val="FFFFFF"/>
          </a:solidFill>
          <a:ln w="19050">
            <a:solidFill>
              <a:srgbClr val="E6C133"/>
            </a:solidFill>
          </a:ln>
        </p:spPr>
        <p:txBody>
          <a:bodyPr vert="horz" wrap="square" lIns="0" tIns="59055" rIns="0" bIns="0" rtlCol="0">
            <a:spAutoFit/>
          </a:bodyPr>
          <a:lstStyle/>
          <a:p>
            <a:pPr marL="927735" marR="420370" indent="-501015" algn="ctr">
              <a:lnSpc>
                <a:spcPts val="2110"/>
              </a:lnSpc>
              <a:spcBef>
                <a:spcPts val="465"/>
              </a:spcBef>
            </a:pPr>
            <a:r>
              <a:rPr sz="1800" b="1" spc="-10" dirty="0" err="1">
                <a:solidFill>
                  <a:schemeClr val="tx1"/>
                </a:solidFill>
                <a:latin typeface="Times New Roman" panose="02020603050405020304" pitchFamily="18" charset="0"/>
                <a:cs typeface="Times New Roman" panose="02020603050405020304" pitchFamily="18" charset="0"/>
              </a:rPr>
              <a:t>Uygulama</a:t>
            </a:r>
            <a:endParaRPr lang="tr-TR" sz="1800" b="1" spc="-10" dirty="0">
              <a:solidFill>
                <a:schemeClr val="tx1"/>
              </a:solidFill>
              <a:latin typeface="Times New Roman" panose="02020603050405020304" pitchFamily="18" charset="0"/>
              <a:cs typeface="Times New Roman" panose="02020603050405020304" pitchFamily="18" charset="0"/>
            </a:endParaRPr>
          </a:p>
          <a:p>
            <a:pPr marL="927735" marR="420370" indent="-501015" algn="ctr">
              <a:lnSpc>
                <a:spcPts val="2110"/>
              </a:lnSpc>
              <a:spcBef>
                <a:spcPts val="465"/>
              </a:spcBef>
            </a:pPr>
            <a:r>
              <a:rPr sz="1800" b="1" dirty="0">
                <a:solidFill>
                  <a:schemeClr val="tx1"/>
                </a:solidFill>
                <a:latin typeface="Times New Roman" panose="02020603050405020304" pitchFamily="18" charset="0"/>
                <a:cs typeface="Times New Roman" panose="02020603050405020304" pitchFamily="18" charset="0"/>
              </a:rPr>
              <a:t>(Şantiye,</a:t>
            </a:r>
            <a:r>
              <a:rPr sz="1800" b="1" spc="-25" dirty="0">
                <a:solidFill>
                  <a:schemeClr val="tx1"/>
                </a:solidFill>
                <a:latin typeface="Times New Roman" panose="02020603050405020304" pitchFamily="18" charset="0"/>
                <a:cs typeface="Times New Roman" panose="02020603050405020304" pitchFamily="18" charset="0"/>
              </a:rPr>
              <a:t> </a:t>
            </a:r>
            <a:r>
              <a:rPr sz="1800" b="1" spc="-10" dirty="0" err="1">
                <a:solidFill>
                  <a:schemeClr val="tx1"/>
                </a:solidFill>
                <a:latin typeface="Times New Roman" panose="02020603050405020304" pitchFamily="18" charset="0"/>
                <a:cs typeface="Times New Roman" panose="02020603050405020304" pitchFamily="18" charset="0"/>
              </a:rPr>
              <a:t>Saha</a:t>
            </a:r>
            <a:r>
              <a:rPr lang="tr-TR" sz="1800" b="1" spc="-10" dirty="0">
                <a:solidFill>
                  <a:schemeClr val="tx1"/>
                </a:solidFill>
                <a:latin typeface="Times New Roman" panose="02020603050405020304" pitchFamily="18" charset="0"/>
                <a:cs typeface="Times New Roman" panose="02020603050405020304" pitchFamily="18" charset="0"/>
              </a:rPr>
              <a:t>, Fidanlık</a:t>
            </a:r>
            <a:r>
              <a:rPr sz="1800" b="1" spc="-10" dirty="0">
                <a:solidFill>
                  <a:schemeClr val="tx1"/>
                </a:solidFill>
                <a:latin typeface="Times New Roman" panose="02020603050405020304" pitchFamily="18" charset="0"/>
                <a:cs typeface="Times New Roman" panose="02020603050405020304" pitchFamily="18" charset="0"/>
              </a:rPr>
              <a:t>)</a:t>
            </a:r>
            <a:endParaRPr sz="1800" dirty="0">
              <a:solidFill>
                <a:schemeClr val="tx1"/>
              </a:solidFill>
              <a:latin typeface="Times New Roman" panose="02020603050405020304" pitchFamily="18" charset="0"/>
              <a:cs typeface="Times New Roman" panose="02020603050405020304" pitchFamily="18" charset="0"/>
            </a:endParaRPr>
          </a:p>
        </p:txBody>
      </p:sp>
      <p:sp>
        <p:nvSpPr>
          <p:cNvPr id="23" name="object 21">
            <a:extLst>
              <a:ext uri="{FF2B5EF4-FFF2-40B4-BE49-F238E27FC236}">
                <a16:creationId xmlns:a16="http://schemas.microsoft.com/office/drawing/2014/main" id="{5B9A082C-289A-F822-7875-B85A8F4431EB}"/>
              </a:ext>
            </a:extLst>
          </p:cNvPr>
          <p:cNvSpPr txBox="1"/>
          <p:nvPr/>
        </p:nvSpPr>
        <p:spPr>
          <a:xfrm>
            <a:off x="7230059" y="2619697"/>
            <a:ext cx="3525520" cy="321242"/>
          </a:xfrm>
          <a:prstGeom prst="rect">
            <a:avLst/>
          </a:prstGeom>
          <a:solidFill>
            <a:srgbClr val="FFFFFF"/>
          </a:solidFill>
          <a:ln w="19050">
            <a:solidFill>
              <a:srgbClr val="E6C133"/>
            </a:solidFill>
          </a:ln>
        </p:spPr>
        <p:txBody>
          <a:bodyPr vert="horz" wrap="square" lIns="0" tIns="43815" rIns="0" bIns="0" rtlCol="0">
            <a:spAutoFit/>
          </a:bodyPr>
          <a:lstStyle/>
          <a:p>
            <a:pPr marL="672465">
              <a:lnSpc>
                <a:spcPct val="100000"/>
              </a:lnSpc>
              <a:spcBef>
                <a:spcPts val="345"/>
              </a:spcBef>
            </a:pPr>
            <a:r>
              <a:rPr sz="1800" b="1" dirty="0">
                <a:solidFill>
                  <a:schemeClr val="tx1"/>
                </a:solidFill>
                <a:latin typeface="Times New Roman" panose="02020603050405020304" pitchFamily="18" charset="0"/>
                <a:cs typeface="Times New Roman" panose="02020603050405020304" pitchFamily="18" charset="0"/>
              </a:rPr>
              <a:t>Projelendirme</a:t>
            </a:r>
            <a:r>
              <a:rPr sz="1800" b="1" spc="-50" dirty="0">
                <a:solidFill>
                  <a:schemeClr val="tx1"/>
                </a:solidFill>
                <a:latin typeface="Times New Roman" panose="02020603050405020304" pitchFamily="18" charset="0"/>
                <a:cs typeface="Times New Roman" panose="02020603050405020304" pitchFamily="18" charset="0"/>
              </a:rPr>
              <a:t> </a:t>
            </a:r>
            <a:r>
              <a:rPr sz="1800" b="1" spc="-10" dirty="0">
                <a:solidFill>
                  <a:schemeClr val="tx1"/>
                </a:solidFill>
                <a:latin typeface="Times New Roman" panose="02020603050405020304" pitchFamily="18" charset="0"/>
                <a:cs typeface="Times New Roman" panose="02020603050405020304" pitchFamily="18" charset="0"/>
              </a:rPr>
              <a:t>(Ofis)</a:t>
            </a:r>
            <a:endParaRPr sz="1800" dirty="0">
              <a:solidFill>
                <a:schemeClr val="tx1"/>
              </a:solidFill>
              <a:latin typeface="Times New Roman" panose="02020603050405020304" pitchFamily="18" charset="0"/>
              <a:cs typeface="Times New Roman" panose="02020603050405020304" pitchFamily="18" charset="0"/>
            </a:endParaRPr>
          </a:p>
        </p:txBody>
      </p:sp>
      <p:sp>
        <p:nvSpPr>
          <p:cNvPr id="24" name="object 22">
            <a:extLst>
              <a:ext uri="{FF2B5EF4-FFF2-40B4-BE49-F238E27FC236}">
                <a16:creationId xmlns:a16="http://schemas.microsoft.com/office/drawing/2014/main" id="{D744954B-8789-E3EC-0715-90A7C41DFFAB}"/>
              </a:ext>
            </a:extLst>
          </p:cNvPr>
          <p:cNvSpPr txBox="1"/>
          <p:nvPr/>
        </p:nvSpPr>
        <p:spPr>
          <a:xfrm>
            <a:off x="4104360" y="3795768"/>
            <a:ext cx="3983354" cy="598240"/>
          </a:xfrm>
          <a:prstGeom prst="rect">
            <a:avLst/>
          </a:prstGeom>
          <a:solidFill>
            <a:schemeClr val="accent1">
              <a:lumMod val="75000"/>
            </a:schemeClr>
          </a:solidFill>
          <a:ln w="19050">
            <a:solidFill>
              <a:srgbClr val="7D9B23"/>
            </a:solidFill>
          </a:ln>
        </p:spPr>
        <p:txBody>
          <a:bodyPr vert="horz" wrap="square" lIns="0" tIns="59054" rIns="0" bIns="0" rtlCol="0">
            <a:spAutoFit/>
          </a:bodyPr>
          <a:lstStyle/>
          <a:p>
            <a:pPr marL="995044" marR="986790" indent="31750">
              <a:lnSpc>
                <a:spcPts val="2110"/>
              </a:lnSpc>
              <a:spcBef>
                <a:spcPts val="464"/>
              </a:spcBef>
            </a:pPr>
            <a:r>
              <a:rPr sz="1800" b="1" dirty="0">
                <a:solidFill>
                  <a:srgbClr val="FFFFFF"/>
                </a:solidFill>
                <a:latin typeface="Times New Roman" panose="02020603050405020304" pitchFamily="18" charset="0"/>
                <a:cs typeface="Times New Roman" panose="02020603050405020304" pitchFamily="18" charset="0"/>
              </a:rPr>
              <a:t>Staj</a:t>
            </a:r>
            <a:r>
              <a:rPr sz="1800" b="1" spc="-15" dirty="0">
                <a:solidFill>
                  <a:srgbClr val="FFFFFF"/>
                </a:solidFill>
                <a:latin typeface="Times New Roman" panose="02020603050405020304" pitchFamily="18" charset="0"/>
                <a:cs typeface="Times New Roman" panose="02020603050405020304" pitchFamily="18" charset="0"/>
              </a:rPr>
              <a:t> </a:t>
            </a:r>
            <a:r>
              <a:rPr sz="1800" b="1" dirty="0">
                <a:solidFill>
                  <a:srgbClr val="FFFFFF"/>
                </a:solidFill>
                <a:latin typeface="Times New Roman" panose="02020603050405020304" pitchFamily="18" charset="0"/>
                <a:cs typeface="Times New Roman" panose="02020603050405020304" pitchFamily="18" charset="0"/>
              </a:rPr>
              <a:t>–</a:t>
            </a:r>
            <a:r>
              <a:rPr sz="1800" b="1" spc="-5" dirty="0">
                <a:solidFill>
                  <a:srgbClr val="FFFFFF"/>
                </a:solidFill>
                <a:latin typeface="Times New Roman" panose="02020603050405020304" pitchFamily="18" charset="0"/>
                <a:cs typeface="Times New Roman" panose="02020603050405020304" pitchFamily="18" charset="0"/>
              </a:rPr>
              <a:t> </a:t>
            </a:r>
            <a:r>
              <a:rPr sz="1800" b="1" dirty="0">
                <a:solidFill>
                  <a:srgbClr val="FFFFFF"/>
                </a:solidFill>
                <a:latin typeface="Times New Roman" panose="02020603050405020304" pitchFamily="18" charset="0"/>
                <a:cs typeface="Times New Roman" panose="02020603050405020304" pitchFamily="18" charset="0"/>
              </a:rPr>
              <a:t>I:</a:t>
            </a:r>
            <a:r>
              <a:rPr sz="1800" b="1" spc="-15" dirty="0">
                <a:solidFill>
                  <a:srgbClr val="FFFFFF"/>
                </a:solidFill>
                <a:latin typeface="Times New Roman" panose="02020603050405020304" pitchFamily="18" charset="0"/>
                <a:cs typeface="Times New Roman" panose="02020603050405020304" pitchFamily="18" charset="0"/>
              </a:rPr>
              <a:t> </a:t>
            </a:r>
            <a:r>
              <a:rPr sz="1800" b="1" dirty="0">
                <a:solidFill>
                  <a:srgbClr val="FFFFFF"/>
                </a:solidFill>
                <a:latin typeface="Times New Roman" panose="02020603050405020304" pitchFamily="18" charset="0"/>
                <a:cs typeface="Times New Roman" panose="02020603050405020304" pitchFamily="18" charset="0"/>
              </a:rPr>
              <a:t>30 iş</a:t>
            </a:r>
            <a:r>
              <a:rPr sz="1800" b="1" spc="-10" dirty="0">
                <a:solidFill>
                  <a:srgbClr val="FFFFFF"/>
                </a:solidFill>
                <a:latin typeface="Times New Roman" panose="02020603050405020304" pitchFamily="18" charset="0"/>
                <a:cs typeface="Times New Roman" panose="02020603050405020304" pitchFamily="18" charset="0"/>
              </a:rPr>
              <a:t> </a:t>
            </a:r>
            <a:r>
              <a:rPr sz="1800" b="1" spc="-20" dirty="0">
                <a:solidFill>
                  <a:srgbClr val="FFFFFF"/>
                </a:solidFill>
                <a:latin typeface="Times New Roman" panose="02020603050405020304" pitchFamily="18" charset="0"/>
                <a:cs typeface="Times New Roman" panose="02020603050405020304" pitchFamily="18" charset="0"/>
              </a:rPr>
              <a:t>günü </a:t>
            </a:r>
            <a:r>
              <a:rPr sz="1800" b="1" dirty="0">
                <a:solidFill>
                  <a:srgbClr val="FFFFFF"/>
                </a:solidFill>
                <a:latin typeface="Times New Roman" panose="02020603050405020304" pitchFamily="18" charset="0"/>
                <a:cs typeface="Times New Roman" panose="02020603050405020304" pitchFamily="18" charset="0"/>
              </a:rPr>
              <a:t>Staj</a:t>
            </a:r>
            <a:r>
              <a:rPr sz="1800" b="1" spc="-15" dirty="0">
                <a:solidFill>
                  <a:srgbClr val="FFFFFF"/>
                </a:solidFill>
                <a:latin typeface="Times New Roman" panose="02020603050405020304" pitchFamily="18" charset="0"/>
                <a:cs typeface="Times New Roman" panose="02020603050405020304" pitchFamily="18" charset="0"/>
              </a:rPr>
              <a:t> </a:t>
            </a:r>
            <a:r>
              <a:rPr sz="1800" b="1" dirty="0">
                <a:solidFill>
                  <a:srgbClr val="FFFFFF"/>
                </a:solidFill>
                <a:latin typeface="Times New Roman" panose="02020603050405020304" pitchFamily="18" charset="0"/>
                <a:cs typeface="Times New Roman" panose="02020603050405020304" pitchFamily="18" charset="0"/>
              </a:rPr>
              <a:t>–</a:t>
            </a:r>
            <a:r>
              <a:rPr sz="1800" b="1" spc="-10" dirty="0">
                <a:solidFill>
                  <a:srgbClr val="FFFFFF"/>
                </a:solidFill>
                <a:latin typeface="Times New Roman" panose="02020603050405020304" pitchFamily="18" charset="0"/>
                <a:cs typeface="Times New Roman" panose="02020603050405020304" pitchFamily="18" charset="0"/>
              </a:rPr>
              <a:t> </a:t>
            </a:r>
            <a:r>
              <a:rPr sz="1800" b="1" dirty="0">
                <a:solidFill>
                  <a:srgbClr val="FFFFFF"/>
                </a:solidFill>
                <a:latin typeface="Times New Roman" panose="02020603050405020304" pitchFamily="18" charset="0"/>
                <a:cs typeface="Times New Roman" panose="02020603050405020304" pitchFamily="18" charset="0"/>
              </a:rPr>
              <a:t>II:</a:t>
            </a:r>
            <a:r>
              <a:rPr sz="1800" b="1" spc="-10" dirty="0">
                <a:solidFill>
                  <a:srgbClr val="FFFFFF"/>
                </a:solidFill>
                <a:latin typeface="Times New Roman" panose="02020603050405020304" pitchFamily="18" charset="0"/>
                <a:cs typeface="Times New Roman" panose="02020603050405020304" pitchFamily="18" charset="0"/>
              </a:rPr>
              <a:t> </a:t>
            </a:r>
            <a:r>
              <a:rPr sz="1800" b="1" dirty="0">
                <a:solidFill>
                  <a:srgbClr val="FFFFFF"/>
                </a:solidFill>
                <a:latin typeface="Times New Roman" panose="02020603050405020304" pitchFamily="18" charset="0"/>
                <a:cs typeface="Times New Roman" panose="02020603050405020304" pitchFamily="18" charset="0"/>
              </a:rPr>
              <a:t>30</a:t>
            </a:r>
            <a:r>
              <a:rPr sz="1800" b="1" spc="-5" dirty="0">
                <a:solidFill>
                  <a:srgbClr val="FFFFFF"/>
                </a:solidFill>
                <a:latin typeface="Times New Roman" panose="02020603050405020304" pitchFamily="18" charset="0"/>
                <a:cs typeface="Times New Roman" panose="02020603050405020304" pitchFamily="18" charset="0"/>
              </a:rPr>
              <a:t> </a:t>
            </a:r>
            <a:r>
              <a:rPr sz="1800" b="1" dirty="0">
                <a:solidFill>
                  <a:srgbClr val="FFFFFF"/>
                </a:solidFill>
                <a:latin typeface="Times New Roman" panose="02020603050405020304" pitchFamily="18" charset="0"/>
                <a:cs typeface="Times New Roman" panose="02020603050405020304" pitchFamily="18" charset="0"/>
              </a:rPr>
              <a:t>iş</a:t>
            </a:r>
            <a:r>
              <a:rPr sz="1800" b="1" spc="-10" dirty="0">
                <a:solidFill>
                  <a:srgbClr val="FFFFFF"/>
                </a:solidFill>
                <a:latin typeface="Times New Roman" panose="02020603050405020304" pitchFamily="18" charset="0"/>
                <a:cs typeface="Times New Roman" panose="02020603050405020304" pitchFamily="18" charset="0"/>
              </a:rPr>
              <a:t> </a:t>
            </a:r>
            <a:r>
              <a:rPr sz="1800" b="1" spc="-20" dirty="0">
                <a:solidFill>
                  <a:srgbClr val="FFFFFF"/>
                </a:solidFill>
                <a:latin typeface="Times New Roman" panose="02020603050405020304" pitchFamily="18" charset="0"/>
                <a:cs typeface="Times New Roman" panose="02020603050405020304" pitchFamily="18" charset="0"/>
              </a:rPr>
              <a:t>günü</a:t>
            </a:r>
            <a:endParaRPr sz="1800" dirty="0">
              <a:latin typeface="Times New Roman" panose="02020603050405020304" pitchFamily="18" charset="0"/>
              <a:cs typeface="Times New Roman" panose="02020603050405020304" pitchFamily="18" charset="0"/>
            </a:endParaRPr>
          </a:p>
        </p:txBody>
      </p:sp>
      <p:sp>
        <p:nvSpPr>
          <p:cNvPr id="25" name="object 23">
            <a:extLst>
              <a:ext uri="{FF2B5EF4-FFF2-40B4-BE49-F238E27FC236}">
                <a16:creationId xmlns:a16="http://schemas.microsoft.com/office/drawing/2014/main" id="{DC6B3D05-E964-C7C1-9CD1-00A0A7B594CE}"/>
              </a:ext>
            </a:extLst>
          </p:cNvPr>
          <p:cNvSpPr txBox="1"/>
          <p:nvPr/>
        </p:nvSpPr>
        <p:spPr>
          <a:xfrm>
            <a:off x="1905000" y="3187108"/>
            <a:ext cx="1366508" cy="323807"/>
          </a:xfrm>
          <a:prstGeom prst="rect">
            <a:avLst/>
          </a:prstGeom>
          <a:solidFill>
            <a:schemeClr val="accent2"/>
          </a:solidFill>
          <a:ln w="19050">
            <a:solidFill>
              <a:srgbClr val="7D9B23"/>
            </a:solidFill>
          </a:ln>
        </p:spPr>
        <p:txBody>
          <a:bodyPr vert="horz" wrap="square" lIns="0" tIns="46355" rIns="0" bIns="0" rtlCol="0">
            <a:spAutoFit/>
          </a:bodyPr>
          <a:lstStyle/>
          <a:p>
            <a:pPr marL="111760">
              <a:lnSpc>
                <a:spcPct val="100000"/>
              </a:lnSpc>
              <a:spcBef>
                <a:spcPts val="365"/>
              </a:spcBef>
            </a:pPr>
            <a:r>
              <a:rPr sz="1800" b="1" dirty="0">
                <a:solidFill>
                  <a:srgbClr val="FFFFFF"/>
                </a:solidFill>
                <a:latin typeface="Times New Roman" panose="02020603050405020304" pitchFamily="18" charset="0"/>
                <a:cs typeface="Times New Roman" panose="02020603050405020304" pitchFamily="18" charset="0"/>
              </a:rPr>
              <a:t>30</a:t>
            </a:r>
            <a:r>
              <a:rPr sz="1800" b="1" spc="-10" dirty="0">
                <a:solidFill>
                  <a:srgbClr val="FFFFFF"/>
                </a:solidFill>
                <a:latin typeface="Times New Roman" panose="02020603050405020304" pitchFamily="18" charset="0"/>
                <a:cs typeface="Times New Roman" panose="02020603050405020304" pitchFamily="18" charset="0"/>
              </a:rPr>
              <a:t> </a:t>
            </a:r>
            <a:r>
              <a:rPr sz="1800" b="1" dirty="0" err="1">
                <a:solidFill>
                  <a:srgbClr val="FFFFFF"/>
                </a:solidFill>
                <a:latin typeface="Times New Roman" panose="02020603050405020304" pitchFamily="18" charset="0"/>
                <a:cs typeface="Times New Roman" panose="02020603050405020304" pitchFamily="18" charset="0"/>
              </a:rPr>
              <a:t>iş</a:t>
            </a:r>
            <a:r>
              <a:rPr sz="1800" b="1" spc="-5" dirty="0">
                <a:solidFill>
                  <a:srgbClr val="FFFFFF"/>
                </a:solidFill>
                <a:latin typeface="Times New Roman" panose="02020603050405020304" pitchFamily="18" charset="0"/>
                <a:cs typeface="Times New Roman" panose="02020603050405020304" pitchFamily="18" charset="0"/>
              </a:rPr>
              <a:t> </a:t>
            </a:r>
            <a:r>
              <a:rPr sz="1800" b="1" spc="-20" dirty="0">
                <a:solidFill>
                  <a:srgbClr val="FFFFFF"/>
                </a:solidFill>
                <a:latin typeface="Times New Roman" panose="02020603050405020304" pitchFamily="18" charset="0"/>
                <a:cs typeface="Times New Roman" panose="02020603050405020304" pitchFamily="18" charset="0"/>
              </a:rPr>
              <a:t>günü</a:t>
            </a:r>
            <a:endParaRPr sz="1800" dirty="0">
              <a:latin typeface="Times New Roman" panose="02020603050405020304" pitchFamily="18" charset="0"/>
              <a:cs typeface="Times New Roman" panose="02020603050405020304" pitchFamily="18" charset="0"/>
            </a:endParaRPr>
          </a:p>
        </p:txBody>
      </p:sp>
      <p:sp>
        <p:nvSpPr>
          <p:cNvPr id="26" name="object 24">
            <a:extLst>
              <a:ext uri="{FF2B5EF4-FFF2-40B4-BE49-F238E27FC236}">
                <a16:creationId xmlns:a16="http://schemas.microsoft.com/office/drawing/2014/main" id="{BF3D3890-C325-7B5A-9CDF-BAE6D58A9AD9}"/>
              </a:ext>
            </a:extLst>
          </p:cNvPr>
          <p:cNvSpPr txBox="1"/>
          <p:nvPr/>
        </p:nvSpPr>
        <p:spPr>
          <a:xfrm>
            <a:off x="8330804" y="3074371"/>
            <a:ext cx="1324029" cy="323807"/>
          </a:xfrm>
          <a:prstGeom prst="rect">
            <a:avLst/>
          </a:prstGeom>
          <a:solidFill>
            <a:schemeClr val="accent1">
              <a:lumMod val="75000"/>
            </a:schemeClr>
          </a:solidFill>
          <a:ln w="19050">
            <a:solidFill>
              <a:srgbClr val="7D9B23"/>
            </a:solidFill>
          </a:ln>
        </p:spPr>
        <p:txBody>
          <a:bodyPr vert="horz" wrap="square" lIns="0" tIns="46355" rIns="0" bIns="0" rtlCol="0">
            <a:spAutoFit/>
          </a:bodyPr>
          <a:lstStyle/>
          <a:p>
            <a:pPr marL="111760">
              <a:lnSpc>
                <a:spcPct val="100000"/>
              </a:lnSpc>
              <a:spcBef>
                <a:spcPts val="365"/>
              </a:spcBef>
            </a:pPr>
            <a:r>
              <a:rPr sz="1800" b="1" dirty="0">
                <a:solidFill>
                  <a:srgbClr val="FFFFFF"/>
                </a:solidFill>
                <a:latin typeface="Times New Roman" panose="02020603050405020304" pitchFamily="18" charset="0"/>
                <a:cs typeface="Times New Roman" panose="02020603050405020304" pitchFamily="18" charset="0"/>
              </a:rPr>
              <a:t>30 iş</a:t>
            </a:r>
            <a:r>
              <a:rPr sz="1800" b="1" spc="-5" dirty="0">
                <a:solidFill>
                  <a:srgbClr val="FFFFFF"/>
                </a:solidFill>
                <a:latin typeface="Times New Roman" panose="02020603050405020304" pitchFamily="18" charset="0"/>
                <a:cs typeface="Times New Roman" panose="02020603050405020304" pitchFamily="18" charset="0"/>
              </a:rPr>
              <a:t> </a:t>
            </a:r>
            <a:r>
              <a:rPr sz="1800" b="1" spc="-20" dirty="0">
                <a:solidFill>
                  <a:srgbClr val="FFFFFF"/>
                </a:solidFill>
                <a:latin typeface="Times New Roman" panose="02020603050405020304" pitchFamily="18" charset="0"/>
                <a:cs typeface="Times New Roman" panose="02020603050405020304" pitchFamily="18" charset="0"/>
              </a:rPr>
              <a:t>günü</a:t>
            </a:r>
            <a:endParaRPr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81786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2FD35-BF0B-55E5-2B99-7E5DCE4879FE}"/>
            </a:ext>
          </a:extLst>
        </p:cNvPr>
        <p:cNvGrpSpPr/>
        <p:nvPr/>
      </p:nvGrpSpPr>
      <p:grpSpPr>
        <a:xfrm>
          <a:off x="0" y="0"/>
          <a:ext cx="0" cy="0"/>
          <a:chOff x="0" y="0"/>
          <a:chExt cx="0" cy="0"/>
        </a:xfrm>
      </p:grpSpPr>
      <p:sp>
        <p:nvSpPr>
          <p:cNvPr id="20" name="Rectangle 6">
            <a:extLst>
              <a:ext uri="{FF2B5EF4-FFF2-40B4-BE49-F238E27FC236}">
                <a16:creationId xmlns:a16="http://schemas.microsoft.com/office/drawing/2014/main" id="{88B9AB1D-1803-3BA5-701A-C64942232F8C}"/>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21" name="Metin kutusu 20">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2" name="Metin kutusu 21">
            <a:extLst>
              <a:ext uri="{FF2B5EF4-FFF2-40B4-BE49-F238E27FC236}">
                <a16:creationId xmlns:a16="http://schemas.microsoft.com/office/drawing/2014/main" id="{D7A25030-8A2D-3B6F-9CE6-6DE3B9E5726F}"/>
              </a:ext>
            </a:extLst>
          </p:cNvPr>
          <p:cNvSpPr txBox="1"/>
          <p:nvPr/>
        </p:nvSpPr>
        <p:spPr>
          <a:xfrm>
            <a:off x="5152586" y="479311"/>
            <a:ext cx="1886827" cy="400110"/>
          </a:xfrm>
          <a:prstGeom prst="rect">
            <a:avLst/>
          </a:prstGeom>
          <a:noFill/>
        </p:spPr>
        <p:txBody>
          <a:bodyPr wrap="square">
            <a:spAutoFit/>
          </a:bodyPr>
          <a:lstStyle/>
          <a:p>
            <a:r>
              <a:rPr lang="tr-TR" sz="2000" b="1" dirty="0">
                <a:solidFill>
                  <a:schemeClr val="bg1"/>
                </a:solidFill>
              </a:rPr>
              <a:t>İkili Anlaşmalar</a:t>
            </a:r>
          </a:p>
        </p:txBody>
      </p:sp>
      <p:sp>
        <p:nvSpPr>
          <p:cNvPr id="48" name="Metin kutusu 47">
            <a:extLst>
              <a:ext uri="{FF2B5EF4-FFF2-40B4-BE49-F238E27FC236}">
                <a16:creationId xmlns:a16="http://schemas.microsoft.com/office/drawing/2014/main" id="{1A98AFA0-B9E5-331A-FA67-A1A55730E77B}"/>
              </a:ext>
            </a:extLst>
          </p:cNvPr>
          <p:cNvSpPr txBox="1"/>
          <p:nvPr/>
        </p:nvSpPr>
        <p:spPr>
          <a:xfrm>
            <a:off x="4339560" y="4405655"/>
            <a:ext cx="3400934" cy="830997"/>
          </a:xfrm>
          <a:prstGeom prst="rect">
            <a:avLst/>
          </a:prstGeom>
          <a:noFill/>
        </p:spPr>
        <p:txBody>
          <a:bodyPr wrap="square">
            <a:spAutoFit/>
          </a:bodyPr>
          <a:lstStyle/>
          <a:p>
            <a:pPr algn="ctr">
              <a:lnSpc>
                <a:spcPct val="100000"/>
              </a:lnSpc>
            </a:pPr>
            <a:r>
              <a:rPr lang="tr-TR" sz="1600" b="1" dirty="0"/>
              <a:t>2 - POLONYA</a:t>
            </a:r>
            <a:r>
              <a:rPr lang="tr-TR" sz="1600" dirty="0"/>
              <a:t> (2021-2027)</a:t>
            </a:r>
          </a:p>
          <a:p>
            <a:pPr algn="ctr">
              <a:lnSpc>
                <a:spcPct val="100000"/>
              </a:lnSpc>
            </a:pPr>
            <a:r>
              <a:rPr lang="tr-TR" sz="1600" dirty="0" err="1"/>
              <a:t>Wroclow</a:t>
            </a:r>
            <a:r>
              <a:rPr lang="tr-TR" sz="1600" dirty="0"/>
              <a:t> </a:t>
            </a:r>
            <a:r>
              <a:rPr lang="tr-TR" sz="1600" dirty="0" err="1"/>
              <a:t>University</a:t>
            </a:r>
            <a:r>
              <a:rPr lang="tr-TR" sz="1600" dirty="0"/>
              <a:t> of </a:t>
            </a:r>
            <a:r>
              <a:rPr lang="tr-TR" sz="1600" dirty="0" err="1"/>
              <a:t>Environmental</a:t>
            </a:r>
            <a:r>
              <a:rPr lang="tr-TR" sz="1600" dirty="0"/>
              <a:t> </a:t>
            </a:r>
            <a:r>
              <a:rPr lang="tr-TR" sz="1600" dirty="0" err="1"/>
              <a:t>and</a:t>
            </a:r>
            <a:r>
              <a:rPr lang="tr-TR" sz="1600" dirty="0"/>
              <a:t> Life </a:t>
            </a:r>
            <a:r>
              <a:rPr lang="tr-TR" sz="1600" dirty="0" err="1"/>
              <a:t>Sciences</a:t>
            </a:r>
            <a:endParaRPr lang="tr-TR" sz="1600" dirty="0"/>
          </a:p>
        </p:txBody>
      </p:sp>
      <p:sp>
        <p:nvSpPr>
          <p:cNvPr id="50" name="Metin kutusu 49">
            <a:extLst>
              <a:ext uri="{FF2B5EF4-FFF2-40B4-BE49-F238E27FC236}">
                <a16:creationId xmlns:a16="http://schemas.microsoft.com/office/drawing/2014/main" id="{1A98AFA0-B9E5-331A-FA67-A1A55730E77B}"/>
              </a:ext>
            </a:extLst>
          </p:cNvPr>
          <p:cNvSpPr txBox="1"/>
          <p:nvPr/>
        </p:nvSpPr>
        <p:spPr>
          <a:xfrm>
            <a:off x="4589625" y="3600711"/>
            <a:ext cx="3107949" cy="830997"/>
          </a:xfrm>
          <a:prstGeom prst="rect">
            <a:avLst/>
          </a:prstGeom>
          <a:noFill/>
        </p:spPr>
        <p:txBody>
          <a:bodyPr wrap="square">
            <a:spAutoFit/>
          </a:bodyPr>
          <a:lstStyle/>
          <a:p>
            <a:pPr algn="ctr">
              <a:lnSpc>
                <a:spcPct val="100000"/>
              </a:lnSpc>
            </a:pPr>
            <a:r>
              <a:rPr lang="tr-TR" sz="1600" b="1" dirty="0"/>
              <a:t>1 - LETONYA</a:t>
            </a:r>
            <a:r>
              <a:rPr lang="tr-TR" sz="1600" dirty="0"/>
              <a:t> (2023-2027)</a:t>
            </a:r>
          </a:p>
          <a:p>
            <a:pPr algn="ctr">
              <a:lnSpc>
                <a:spcPct val="100000"/>
              </a:lnSpc>
            </a:pPr>
            <a:r>
              <a:rPr lang="tr-TR" sz="1600" dirty="0" err="1"/>
              <a:t>Latvia</a:t>
            </a:r>
            <a:r>
              <a:rPr lang="tr-TR" sz="1600" dirty="0"/>
              <a:t> </a:t>
            </a:r>
            <a:r>
              <a:rPr lang="tr-TR" sz="1600" dirty="0" err="1"/>
              <a:t>University</a:t>
            </a:r>
            <a:r>
              <a:rPr lang="tr-TR" sz="1600" dirty="0"/>
              <a:t> of Life </a:t>
            </a:r>
            <a:r>
              <a:rPr lang="tr-TR" sz="1600" dirty="0" err="1"/>
              <a:t>Sciences</a:t>
            </a:r>
            <a:r>
              <a:rPr lang="tr-TR" sz="1600" dirty="0"/>
              <a:t> </a:t>
            </a:r>
            <a:r>
              <a:rPr lang="tr-TR" sz="1600" dirty="0" err="1"/>
              <a:t>and</a:t>
            </a:r>
            <a:r>
              <a:rPr lang="tr-TR" sz="1600" dirty="0"/>
              <a:t> Technologies</a:t>
            </a:r>
          </a:p>
        </p:txBody>
      </p:sp>
      <p:sp>
        <p:nvSpPr>
          <p:cNvPr id="32" name="Freeform 25"/>
          <p:cNvSpPr>
            <a:spLocks noChangeArrowheads="1"/>
          </p:cNvSpPr>
          <p:nvPr/>
        </p:nvSpPr>
        <p:spPr bwMode="auto">
          <a:xfrm>
            <a:off x="4882463" y="1248689"/>
            <a:ext cx="2305571" cy="2309137"/>
          </a:xfrm>
          <a:custGeom>
            <a:avLst/>
            <a:gdLst>
              <a:gd name="connsiteX0" fmla="*/ 2169503 w 4343040"/>
              <a:gd name="connsiteY0" fmla="*/ 323947 h 4349760"/>
              <a:gd name="connsiteX1" fmla="*/ 323946 w 4343040"/>
              <a:gd name="connsiteY1" fmla="*/ 2172864 h 4349760"/>
              <a:gd name="connsiteX2" fmla="*/ 2169503 w 4343040"/>
              <a:gd name="connsiteY2" fmla="*/ 4021781 h 4349760"/>
              <a:gd name="connsiteX3" fmla="*/ 4015060 w 4343040"/>
              <a:gd name="connsiteY3" fmla="*/ 2172864 h 4349760"/>
              <a:gd name="connsiteX4" fmla="*/ 2169503 w 4343040"/>
              <a:gd name="connsiteY4" fmla="*/ 323947 h 4349760"/>
              <a:gd name="connsiteX5" fmla="*/ 2171520 w 4343040"/>
              <a:gd name="connsiteY5" fmla="*/ 0 h 4349760"/>
              <a:gd name="connsiteX6" fmla="*/ 4343040 w 4343040"/>
              <a:gd name="connsiteY6" fmla="*/ 2174880 h 4349760"/>
              <a:gd name="connsiteX7" fmla="*/ 2171520 w 4343040"/>
              <a:gd name="connsiteY7" fmla="*/ 4349760 h 4349760"/>
              <a:gd name="connsiteX8" fmla="*/ 0 w 4343040"/>
              <a:gd name="connsiteY8" fmla="*/ 2174880 h 4349760"/>
              <a:gd name="connsiteX9" fmla="*/ 2171520 w 4343040"/>
              <a:gd name="connsiteY9" fmla="*/ 0 h 434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43040" h="4349760">
                <a:moveTo>
                  <a:pt x="2169503" y="323947"/>
                </a:moveTo>
                <a:cubicBezTo>
                  <a:pt x="1150230" y="323947"/>
                  <a:pt x="323946" y="1151735"/>
                  <a:pt x="323946" y="2172864"/>
                </a:cubicBezTo>
                <a:cubicBezTo>
                  <a:pt x="323946" y="3193993"/>
                  <a:pt x="1150230" y="4021781"/>
                  <a:pt x="2169503" y="4021781"/>
                </a:cubicBezTo>
                <a:cubicBezTo>
                  <a:pt x="3188776" y="4021781"/>
                  <a:pt x="4015060" y="3193993"/>
                  <a:pt x="4015060" y="2172864"/>
                </a:cubicBezTo>
                <a:cubicBezTo>
                  <a:pt x="4015060" y="1151735"/>
                  <a:pt x="3188776" y="323947"/>
                  <a:pt x="2169503" y="323947"/>
                </a:cubicBezTo>
                <a:close/>
                <a:moveTo>
                  <a:pt x="2171520" y="0"/>
                </a:moveTo>
                <a:cubicBezTo>
                  <a:pt x="3370817" y="0"/>
                  <a:pt x="4343040" y="973727"/>
                  <a:pt x="4343040" y="2174880"/>
                </a:cubicBezTo>
                <a:cubicBezTo>
                  <a:pt x="4343040" y="3376033"/>
                  <a:pt x="3370817" y="4349760"/>
                  <a:pt x="2171520" y="4349760"/>
                </a:cubicBezTo>
                <a:cubicBezTo>
                  <a:pt x="972223" y="4349760"/>
                  <a:pt x="0" y="3376033"/>
                  <a:pt x="0" y="2174880"/>
                </a:cubicBezTo>
                <a:cubicBezTo>
                  <a:pt x="0" y="973727"/>
                  <a:pt x="972223" y="0"/>
                  <a:pt x="2171520" y="0"/>
                </a:cubicBezTo>
                <a:close/>
              </a:path>
            </a:pathLst>
          </a:custGeom>
          <a:solidFill>
            <a:srgbClr val="92D050"/>
          </a:solidFill>
          <a:ln w="14288" cap="flat">
            <a:noFill/>
            <a:prstDash val="solid"/>
            <a:miter lim="800000"/>
            <a:headEnd/>
            <a:tailEnd/>
          </a:ln>
        </p:spPr>
        <p:txBody>
          <a:bodyPr vert="horz" wrap="square" lIns="91440" tIns="45720" rIns="91440" bIns="45720" numCol="1" anchor="t" anchorCtr="0" compatLnSpc="1">
            <a:prstTxWarp prst="textNoShape">
              <a:avLst/>
            </a:prstTxWarp>
            <a:noAutofit/>
          </a:bodyPr>
          <a:lstStyle/>
          <a:p>
            <a:endParaRPr lang="en-US"/>
          </a:p>
        </p:txBody>
      </p:sp>
      <p:sp>
        <p:nvSpPr>
          <p:cNvPr id="34" name="Metin kutusu 33">
            <a:extLst>
              <a:ext uri="{FF2B5EF4-FFF2-40B4-BE49-F238E27FC236}">
                <a16:creationId xmlns:a16="http://schemas.microsoft.com/office/drawing/2014/main" id="{119396CB-376E-7E2A-53D7-32470E6ECDDE}"/>
              </a:ext>
            </a:extLst>
          </p:cNvPr>
          <p:cNvSpPr txBox="1"/>
          <p:nvPr/>
        </p:nvSpPr>
        <p:spPr>
          <a:xfrm>
            <a:off x="4960011" y="2082120"/>
            <a:ext cx="2150472" cy="707886"/>
          </a:xfrm>
          <a:prstGeom prst="rect">
            <a:avLst/>
          </a:prstGeom>
          <a:noFill/>
        </p:spPr>
        <p:txBody>
          <a:bodyPr wrap="square">
            <a:spAutoFit/>
          </a:bodyPr>
          <a:lstStyle/>
          <a:p>
            <a:pPr algn="ctr"/>
            <a:r>
              <a:rPr lang="tr-TR" sz="2000" b="1" dirty="0">
                <a:ea typeface="Times New Roman" panose="02020603050405020304" pitchFamily="18" charset="0"/>
              </a:rPr>
              <a:t>Peyzaj Mimarlığı Bölümü</a:t>
            </a:r>
          </a:p>
        </p:txBody>
      </p:sp>
      <p:sp>
        <p:nvSpPr>
          <p:cNvPr id="24" name="Metin kutusu 23">
            <a:extLst>
              <a:ext uri="{FF2B5EF4-FFF2-40B4-BE49-F238E27FC236}">
                <a16:creationId xmlns:a16="http://schemas.microsoft.com/office/drawing/2014/main" id="{1A98AFA0-B9E5-331A-FA67-A1A55730E77B}"/>
              </a:ext>
            </a:extLst>
          </p:cNvPr>
          <p:cNvSpPr txBox="1"/>
          <p:nvPr/>
        </p:nvSpPr>
        <p:spPr>
          <a:xfrm>
            <a:off x="4006456" y="5175429"/>
            <a:ext cx="4030749" cy="584775"/>
          </a:xfrm>
          <a:prstGeom prst="rect">
            <a:avLst/>
          </a:prstGeom>
          <a:noFill/>
        </p:spPr>
        <p:txBody>
          <a:bodyPr wrap="square">
            <a:spAutoFit/>
          </a:bodyPr>
          <a:lstStyle/>
          <a:p>
            <a:pPr algn="ctr">
              <a:lnSpc>
                <a:spcPct val="100000"/>
              </a:lnSpc>
            </a:pPr>
            <a:r>
              <a:rPr lang="tr-TR" sz="1600" b="1" dirty="0"/>
              <a:t>3</a:t>
            </a:r>
            <a:r>
              <a:rPr lang="tr-TR" sz="1600" dirty="0"/>
              <a:t> </a:t>
            </a:r>
            <a:r>
              <a:rPr lang="tr-TR" sz="1600" b="1" dirty="0"/>
              <a:t>-</a:t>
            </a:r>
            <a:r>
              <a:rPr lang="tr-TR" sz="1600" dirty="0"/>
              <a:t> </a:t>
            </a:r>
            <a:r>
              <a:rPr lang="tr-TR" sz="1600" b="1" dirty="0"/>
              <a:t>Romanya </a:t>
            </a:r>
            <a:r>
              <a:rPr lang="tr-TR" sz="1600" dirty="0"/>
              <a:t>(2025-2027)</a:t>
            </a:r>
          </a:p>
          <a:p>
            <a:pPr algn="ctr">
              <a:lnSpc>
                <a:spcPct val="100000"/>
              </a:lnSpc>
            </a:pPr>
            <a:r>
              <a:rPr lang="it-IT" sz="1600" dirty="0"/>
              <a:t>Universitatea Tehnica Gheorghe Asachi Din Iasi</a:t>
            </a:r>
          </a:p>
        </p:txBody>
      </p:sp>
      <p:sp>
        <p:nvSpPr>
          <p:cNvPr id="25" name="Metin kutusu 24">
            <a:extLst>
              <a:ext uri="{FF2B5EF4-FFF2-40B4-BE49-F238E27FC236}">
                <a16:creationId xmlns:a16="http://schemas.microsoft.com/office/drawing/2014/main" id="{1A98AFA0-B9E5-331A-FA67-A1A55730E77B}"/>
              </a:ext>
            </a:extLst>
          </p:cNvPr>
          <p:cNvSpPr txBox="1"/>
          <p:nvPr/>
        </p:nvSpPr>
        <p:spPr>
          <a:xfrm>
            <a:off x="4385683" y="5753487"/>
            <a:ext cx="3299129" cy="584775"/>
          </a:xfrm>
          <a:prstGeom prst="rect">
            <a:avLst/>
          </a:prstGeom>
          <a:noFill/>
        </p:spPr>
        <p:txBody>
          <a:bodyPr wrap="square">
            <a:spAutoFit/>
          </a:bodyPr>
          <a:lstStyle/>
          <a:p>
            <a:pPr algn="ctr">
              <a:lnSpc>
                <a:spcPct val="100000"/>
              </a:lnSpc>
            </a:pPr>
            <a:r>
              <a:rPr lang="tr-TR" sz="1600" b="1" dirty="0"/>
              <a:t>4</a:t>
            </a:r>
            <a:r>
              <a:rPr lang="tr-TR" sz="1600" dirty="0"/>
              <a:t> </a:t>
            </a:r>
            <a:r>
              <a:rPr lang="tr-TR" sz="1600" b="1" dirty="0"/>
              <a:t>-</a:t>
            </a:r>
            <a:r>
              <a:rPr lang="tr-TR" sz="1600" dirty="0"/>
              <a:t> </a:t>
            </a:r>
            <a:r>
              <a:rPr lang="tr-TR" sz="1600" b="1" dirty="0"/>
              <a:t>SIRBİSTAN </a:t>
            </a:r>
            <a:r>
              <a:rPr lang="tr-TR" sz="1600" dirty="0"/>
              <a:t>(2025-2027)</a:t>
            </a:r>
          </a:p>
          <a:p>
            <a:pPr algn="ctr">
              <a:lnSpc>
                <a:spcPct val="100000"/>
              </a:lnSpc>
            </a:pPr>
            <a:r>
              <a:rPr lang="tr-TR" sz="1600" dirty="0" err="1"/>
              <a:t>University</a:t>
            </a:r>
            <a:r>
              <a:rPr lang="tr-TR" sz="1600" dirty="0"/>
              <a:t> of </a:t>
            </a:r>
            <a:r>
              <a:rPr lang="tr-TR" sz="1600" dirty="0" err="1"/>
              <a:t>Niš</a:t>
            </a:r>
            <a:endParaRPr lang="tr-TR" sz="1600" dirty="0"/>
          </a:p>
        </p:txBody>
      </p:sp>
    </p:spTree>
    <p:extLst>
      <p:ext uri="{BB962C8B-B14F-4D97-AF65-F5344CB8AC3E}">
        <p14:creationId xmlns:p14="http://schemas.microsoft.com/office/powerpoint/2010/main" val="296436669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F8DA1-B2A8-5B42-118F-E87A53BB2D6E}"/>
            </a:ext>
          </a:extLst>
        </p:cNvPr>
        <p:cNvGrpSpPr/>
        <p:nvPr/>
      </p:nvGrpSpPr>
      <p:grpSpPr>
        <a:xfrm>
          <a:off x="0" y="0"/>
          <a:ext cx="0" cy="0"/>
          <a:chOff x="0" y="0"/>
          <a:chExt cx="0" cy="0"/>
        </a:xfrm>
      </p:grpSpPr>
      <p:sp>
        <p:nvSpPr>
          <p:cNvPr id="2" name="Rectangle 15">
            <a:extLst>
              <a:ext uri="{FF2B5EF4-FFF2-40B4-BE49-F238E27FC236}">
                <a16:creationId xmlns:a16="http://schemas.microsoft.com/office/drawing/2014/main" id="{792A06D1-FABF-A544-8915-E64251B711CF}"/>
              </a:ext>
            </a:extLst>
          </p:cNvPr>
          <p:cNvSpPr/>
          <p:nvPr/>
        </p:nvSpPr>
        <p:spPr>
          <a:xfrm>
            <a:off x="-3" y="-21398"/>
            <a:ext cx="12191999"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6">
            <a:extLst>
              <a:ext uri="{FF2B5EF4-FFF2-40B4-BE49-F238E27FC236}">
                <a16:creationId xmlns:a16="http://schemas.microsoft.com/office/drawing/2014/main" id="{C5184ECC-8E4E-6BCB-39E9-20CBC76E6473}"/>
              </a:ext>
            </a:extLst>
          </p:cNvPr>
          <p:cNvSpPr/>
          <p:nvPr/>
        </p:nvSpPr>
        <p:spPr>
          <a:xfrm>
            <a:off x="0" y="342689"/>
            <a:ext cx="12192000" cy="5367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4" name="Metin kutusu 3">
            <a:extLst>
              <a:ext uri="{FF2B5EF4-FFF2-40B4-BE49-F238E27FC236}">
                <a16:creationId xmlns:a16="http://schemas.microsoft.com/office/drawing/2014/main" id="{61F21FCB-8710-0FC7-1F2B-8BF39F9B7E99}"/>
              </a:ext>
            </a:extLst>
          </p:cNvPr>
          <p:cNvSpPr txBox="1"/>
          <p:nvPr/>
        </p:nvSpPr>
        <p:spPr>
          <a:xfrm>
            <a:off x="4296566" y="411000"/>
            <a:ext cx="4382486" cy="400110"/>
          </a:xfrm>
          <a:prstGeom prst="rect">
            <a:avLst/>
          </a:prstGeom>
          <a:noFill/>
        </p:spPr>
        <p:txBody>
          <a:bodyPr wrap="square">
            <a:spAutoFit/>
          </a:bodyPr>
          <a:lstStyle/>
          <a:p>
            <a:r>
              <a:rPr lang="tr-TR" sz="2000" b="1" dirty="0"/>
              <a:t>Üniversitemizin Hiyerarşik Yapısı</a:t>
            </a:r>
          </a:p>
        </p:txBody>
      </p:sp>
      <p:pic>
        <p:nvPicPr>
          <p:cNvPr id="6" name="Resim 5">
            <a:extLst>
              <a:ext uri="{FF2B5EF4-FFF2-40B4-BE49-F238E27FC236}">
                <a16:creationId xmlns:a16="http://schemas.microsoft.com/office/drawing/2014/main" id="{FE547964-FEA6-DC8A-73AA-79E2CB4DBB9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4585706" y="947732"/>
            <a:ext cx="3020580" cy="2040557"/>
          </a:xfrm>
          <a:prstGeom prst="rect">
            <a:avLst/>
          </a:prstGeom>
        </p:spPr>
      </p:pic>
      <p:pic>
        <p:nvPicPr>
          <p:cNvPr id="7" name="Resim 6">
            <a:extLst>
              <a:ext uri="{FF2B5EF4-FFF2-40B4-BE49-F238E27FC236}">
                <a16:creationId xmlns:a16="http://schemas.microsoft.com/office/drawing/2014/main" id="{3D2C6041-9602-3E8E-C526-1F6B7CEEDBBD}"/>
              </a:ext>
            </a:extLst>
          </p:cNvPr>
          <p:cNvPicPr>
            <a:picLocks noChangeAspect="1"/>
          </p:cNvPicPr>
          <p:nvPr/>
        </p:nvPicPr>
        <p:blipFill>
          <a:blip r:embed="rId3"/>
          <a:stretch>
            <a:fillRect/>
          </a:stretch>
        </p:blipFill>
        <p:spPr>
          <a:xfrm>
            <a:off x="658673" y="3575604"/>
            <a:ext cx="10874644" cy="3201034"/>
          </a:xfrm>
          <a:prstGeom prst="rect">
            <a:avLst/>
          </a:prstGeom>
        </p:spPr>
      </p:pic>
      <p:sp>
        <p:nvSpPr>
          <p:cNvPr id="9" name="Metin kutusu 8">
            <a:extLst>
              <a:ext uri="{FF2B5EF4-FFF2-40B4-BE49-F238E27FC236}">
                <a16:creationId xmlns:a16="http://schemas.microsoft.com/office/drawing/2014/main" id="{0BCC0601-8B5A-551E-4F74-5062DF799959}"/>
              </a:ext>
            </a:extLst>
          </p:cNvPr>
          <p:cNvSpPr txBox="1"/>
          <p:nvPr/>
        </p:nvSpPr>
        <p:spPr>
          <a:xfrm>
            <a:off x="4162567" y="2988289"/>
            <a:ext cx="3862317" cy="646331"/>
          </a:xfrm>
          <a:prstGeom prst="rect">
            <a:avLst/>
          </a:prstGeom>
          <a:noFill/>
        </p:spPr>
        <p:txBody>
          <a:bodyPr wrap="square" rtlCol="0">
            <a:spAutoFit/>
          </a:bodyPr>
          <a:lstStyle/>
          <a:p>
            <a:pPr algn="ctr"/>
            <a:r>
              <a:rPr lang="tr-TR" b="1" dirty="0">
                <a:solidFill>
                  <a:schemeClr val="bg1"/>
                </a:solidFill>
              </a:rPr>
              <a:t>Prof. Dr. R. Cüneyt ERENOĞLU</a:t>
            </a:r>
          </a:p>
          <a:p>
            <a:pPr algn="ctr"/>
            <a:r>
              <a:rPr lang="tr-TR" b="1" dirty="0">
                <a:solidFill>
                  <a:schemeClr val="accent6">
                    <a:lumMod val="60000"/>
                    <a:lumOff val="40000"/>
                  </a:schemeClr>
                </a:solidFill>
              </a:rPr>
              <a:t>Rektör</a:t>
            </a:r>
          </a:p>
        </p:txBody>
      </p:sp>
    </p:spTree>
    <p:extLst>
      <p:ext uri="{BB962C8B-B14F-4D97-AF65-F5344CB8AC3E}">
        <p14:creationId xmlns:p14="http://schemas.microsoft.com/office/powerpoint/2010/main" val="197656633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2FD35-BF0B-55E5-2B99-7E5DCE4879FE}"/>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88B9AB1D-1803-3BA5-701A-C64942232F8C}"/>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D7A25030-8A2D-3B6F-9CE6-6DE3B9E5726F}"/>
              </a:ext>
            </a:extLst>
          </p:cNvPr>
          <p:cNvSpPr txBox="1"/>
          <p:nvPr/>
        </p:nvSpPr>
        <p:spPr>
          <a:xfrm>
            <a:off x="5102825" y="480635"/>
            <a:ext cx="1986349" cy="400110"/>
          </a:xfrm>
          <a:prstGeom prst="rect">
            <a:avLst/>
          </a:prstGeom>
          <a:noFill/>
        </p:spPr>
        <p:txBody>
          <a:bodyPr wrap="square">
            <a:spAutoFit/>
          </a:bodyPr>
          <a:lstStyle/>
          <a:p>
            <a:r>
              <a:rPr lang="tr-TR" sz="2000" b="1" dirty="0">
                <a:solidFill>
                  <a:schemeClr val="bg1"/>
                </a:solidFill>
              </a:rPr>
              <a:t>Başvuru Yolları</a:t>
            </a:r>
          </a:p>
        </p:txBody>
      </p:sp>
      <p:sp>
        <p:nvSpPr>
          <p:cNvPr id="15" name="Akış Çizelgesi: İşlem 14">
            <a:extLst>
              <a:ext uri="{FF2B5EF4-FFF2-40B4-BE49-F238E27FC236}">
                <a16:creationId xmlns:a16="http://schemas.microsoft.com/office/drawing/2014/main" id="{227F5041-FD40-F380-428D-8B8B4D852C38}"/>
              </a:ext>
            </a:extLst>
          </p:cNvPr>
          <p:cNvSpPr/>
          <p:nvPr/>
        </p:nvSpPr>
        <p:spPr>
          <a:xfrm>
            <a:off x="863711" y="2172745"/>
            <a:ext cx="2952934" cy="646331"/>
          </a:xfrm>
          <a:prstGeom prst="flowChartProcess">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tr-TR" dirty="0">
                <a:solidFill>
                  <a:schemeClr val="tx1"/>
                </a:solidFill>
              </a:rPr>
              <a:t>1. Danışman</a:t>
            </a:r>
          </a:p>
        </p:txBody>
      </p:sp>
      <p:sp>
        <p:nvSpPr>
          <p:cNvPr id="16" name="Akış Çizelgesi: İşlem 15">
            <a:extLst>
              <a:ext uri="{FF2B5EF4-FFF2-40B4-BE49-F238E27FC236}">
                <a16:creationId xmlns:a16="http://schemas.microsoft.com/office/drawing/2014/main" id="{87A5E4CA-0072-6848-FE99-34A9E2CF4B1C}"/>
              </a:ext>
            </a:extLst>
          </p:cNvPr>
          <p:cNvSpPr/>
          <p:nvPr/>
        </p:nvSpPr>
        <p:spPr>
          <a:xfrm>
            <a:off x="863711" y="3192825"/>
            <a:ext cx="2952934" cy="646331"/>
          </a:xfrm>
          <a:prstGeom prst="flowChartProcess">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tr-TR" dirty="0">
                <a:solidFill>
                  <a:schemeClr val="tx1"/>
                </a:solidFill>
              </a:rPr>
              <a:t>2. Bölüm Başkanı</a:t>
            </a:r>
          </a:p>
        </p:txBody>
      </p:sp>
      <p:sp>
        <p:nvSpPr>
          <p:cNvPr id="17" name="Akış Çizelgesi: İşlem 16">
            <a:extLst>
              <a:ext uri="{FF2B5EF4-FFF2-40B4-BE49-F238E27FC236}">
                <a16:creationId xmlns:a16="http://schemas.microsoft.com/office/drawing/2014/main" id="{A8D21013-9BAF-5BF9-210F-900FB1A6EDE6}"/>
              </a:ext>
            </a:extLst>
          </p:cNvPr>
          <p:cNvSpPr/>
          <p:nvPr/>
        </p:nvSpPr>
        <p:spPr>
          <a:xfrm>
            <a:off x="863711" y="4212905"/>
            <a:ext cx="2952934" cy="646331"/>
          </a:xfrm>
          <a:prstGeom prst="flowChartProcess">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tr-TR" dirty="0">
                <a:solidFill>
                  <a:schemeClr val="tx1"/>
                </a:solidFill>
              </a:rPr>
              <a:t>3. Dekanlık</a:t>
            </a:r>
          </a:p>
        </p:txBody>
      </p:sp>
      <p:sp>
        <p:nvSpPr>
          <p:cNvPr id="18" name="Akış Çizelgesi: İşlem 17">
            <a:extLst>
              <a:ext uri="{FF2B5EF4-FFF2-40B4-BE49-F238E27FC236}">
                <a16:creationId xmlns:a16="http://schemas.microsoft.com/office/drawing/2014/main" id="{E131D33C-1C4D-EBC9-BCFE-89C8489F3B8B}"/>
              </a:ext>
            </a:extLst>
          </p:cNvPr>
          <p:cNvSpPr/>
          <p:nvPr/>
        </p:nvSpPr>
        <p:spPr>
          <a:xfrm>
            <a:off x="863711" y="5232985"/>
            <a:ext cx="2952934" cy="646331"/>
          </a:xfrm>
          <a:prstGeom prst="flowChartProcess">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tr-TR" dirty="0">
                <a:solidFill>
                  <a:schemeClr val="tx1"/>
                </a:solidFill>
              </a:rPr>
              <a:t>4. Rektörlük</a:t>
            </a:r>
          </a:p>
        </p:txBody>
      </p:sp>
      <p:cxnSp>
        <p:nvCxnSpPr>
          <p:cNvPr id="21" name="Düz Ok Bağlayıcısı 20">
            <a:extLst>
              <a:ext uri="{FF2B5EF4-FFF2-40B4-BE49-F238E27FC236}">
                <a16:creationId xmlns:a16="http://schemas.microsoft.com/office/drawing/2014/main" id="{49AE59CE-DE0B-0373-F0D1-6605F6BD9E38}"/>
              </a:ext>
            </a:extLst>
          </p:cNvPr>
          <p:cNvCxnSpPr>
            <a:cxnSpLocks/>
            <a:stCxn id="17" idx="2"/>
          </p:cNvCxnSpPr>
          <p:nvPr/>
        </p:nvCxnSpPr>
        <p:spPr>
          <a:xfrm flipH="1">
            <a:off x="2340177" y="4859236"/>
            <a:ext cx="1" cy="47937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2" name="Akış Çizelgesi: İşlem 21">
            <a:extLst>
              <a:ext uri="{FF2B5EF4-FFF2-40B4-BE49-F238E27FC236}">
                <a16:creationId xmlns:a16="http://schemas.microsoft.com/office/drawing/2014/main" id="{3AD700AA-2232-75A9-1B62-E605855C47B7}"/>
              </a:ext>
            </a:extLst>
          </p:cNvPr>
          <p:cNvSpPr/>
          <p:nvPr/>
        </p:nvSpPr>
        <p:spPr>
          <a:xfrm>
            <a:off x="5129494" y="2319717"/>
            <a:ext cx="2003019" cy="646331"/>
          </a:xfrm>
          <a:prstGeom prst="flowChartProcess">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tr-TR">
                <a:solidFill>
                  <a:schemeClr val="tx1"/>
                </a:solidFill>
              </a:rPr>
              <a:t>Öğrenci İşleri</a:t>
            </a:r>
          </a:p>
        </p:txBody>
      </p:sp>
      <p:sp>
        <p:nvSpPr>
          <p:cNvPr id="23" name="Akış Çizelgesi: İşlem 22">
            <a:extLst>
              <a:ext uri="{FF2B5EF4-FFF2-40B4-BE49-F238E27FC236}">
                <a16:creationId xmlns:a16="http://schemas.microsoft.com/office/drawing/2014/main" id="{4E917B25-0BCC-167D-A052-EF27DD19B837}"/>
              </a:ext>
            </a:extLst>
          </p:cNvPr>
          <p:cNvSpPr/>
          <p:nvPr/>
        </p:nvSpPr>
        <p:spPr>
          <a:xfrm>
            <a:off x="5129494" y="3291603"/>
            <a:ext cx="2003019" cy="646331"/>
          </a:xfrm>
          <a:prstGeom prst="flowChartProcess">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tr-TR">
                <a:solidFill>
                  <a:schemeClr val="tx1"/>
                </a:solidFill>
              </a:rPr>
              <a:t>Bölüm Sekreteri</a:t>
            </a:r>
          </a:p>
        </p:txBody>
      </p:sp>
      <p:sp>
        <p:nvSpPr>
          <p:cNvPr id="24" name="Akış Çizelgesi: İşlem 23">
            <a:extLst>
              <a:ext uri="{FF2B5EF4-FFF2-40B4-BE49-F238E27FC236}">
                <a16:creationId xmlns:a16="http://schemas.microsoft.com/office/drawing/2014/main" id="{81AFE681-29B2-A2AA-E506-31961613D81A}"/>
              </a:ext>
            </a:extLst>
          </p:cNvPr>
          <p:cNvSpPr/>
          <p:nvPr/>
        </p:nvSpPr>
        <p:spPr>
          <a:xfrm>
            <a:off x="5129494" y="4263489"/>
            <a:ext cx="2003019" cy="646331"/>
          </a:xfrm>
          <a:prstGeom prst="flowChartProcess">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tr-TR">
                <a:solidFill>
                  <a:schemeClr val="tx1"/>
                </a:solidFill>
              </a:rPr>
              <a:t>Muhasebe</a:t>
            </a:r>
          </a:p>
        </p:txBody>
      </p:sp>
      <p:sp>
        <p:nvSpPr>
          <p:cNvPr id="25" name="Akış Çizelgesi: İşlem 24">
            <a:extLst>
              <a:ext uri="{FF2B5EF4-FFF2-40B4-BE49-F238E27FC236}">
                <a16:creationId xmlns:a16="http://schemas.microsoft.com/office/drawing/2014/main" id="{6B506D85-5682-69E7-97D5-DB2F982F3EB5}"/>
              </a:ext>
            </a:extLst>
          </p:cNvPr>
          <p:cNvSpPr/>
          <p:nvPr/>
        </p:nvSpPr>
        <p:spPr>
          <a:xfrm>
            <a:off x="5129494" y="5232985"/>
            <a:ext cx="2003019" cy="646331"/>
          </a:xfrm>
          <a:prstGeom prst="flowChartProcess">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tr-TR" dirty="0">
                <a:solidFill>
                  <a:schemeClr val="tx1"/>
                </a:solidFill>
              </a:rPr>
              <a:t>Fakülte Sekreteri</a:t>
            </a:r>
          </a:p>
        </p:txBody>
      </p:sp>
      <p:sp>
        <p:nvSpPr>
          <p:cNvPr id="26" name="Akış Çizelgesi: İşlem 25">
            <a:extLst>
              <a:ext uri="{FF2B5EF4-FFF2-40B4-BE49-F238E27FC236}">
                <a16:creationId xmlns:a16="http://schemas.microsoft.com/office/drawing/2014/main" id="{B756A9B6-ACB6-2220-EB86-1252024150AF}"/>
              </a:ext>
            </a:extLst>
          </p:cNvPr>
          <p:cNvSpPr/>
          <p:nvPr/>
        </p:nvSpPr>
        <p:spPr>
          <a:xfrm>
            <a:off x="4605526" y="1206302"/>
            <a:ext cx="2526986" cy="646331"/>
          </a:xfrm>
          <a:prstGeom prst="flowChartProcess">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tr-TR" b="1">
                <a:solidFill>
                  <a:schemeClr val="tx1"/>
                </a:solidFill>
              </a:rPr>
              <a:t>İdari Konular</a:t>
            </a:r>
            <a:endParaRPr lang="tr-TR" b="1"/>
          </a:p>
        </p:txBody>
      </p:sp>
      <p:cxnSp>
        <p:nvCxnSpPr>
          <p:cNvPr id="27" name="Bağlayıcı: Dirsek 30">
            <a:extLst>
              <a:ext uri="{FF2B5EF4-FFF2-40B4-BE49-F238E27FC236}">
                <a16:creationId xmlns:a16="http://schemas.microsoft.com/office/drawing/2014/main" id="{C90E4E95-E414-FF55-D786-DFA293C80375}"/>
              </a:ext>
            </a:extLst>
          </p:cNvPr>
          <p:cNvCxnSpPr>
            <a:cxnSpLocks/>
            <a:stCxn id="26" idx="1"/>
            <a:endCxn id="22" idx="1"/>
          </p:cNvCxnSpPr>
          <p:nvPr/>
        </p:nvCxnSpPr>
        <p:spPr>
          <a:xfrm rot="10800000" flipH="1" flipV="1">
            <a:off x="4605526" y="1529467"/>
            <a:ext cx="523968" cy="1113415"/>
          </a:xfrm>
          <a:prstGeom prst="bentConnector3">
            <a:avLst>
              <a:gd name="adj1" fmla="val -43629"/>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Bağlayıcı: Dirsek 34">
            <a:extLst>
              <a:ext uri="{FF2B5EF4-FFF2-40B4-BE49-F238E27FC236}">
                <a16:creationId xmlns:a16="http://schemas.microsoft.com/office/drawing/2014/main" id="{1071DC03-1B36-713E-1EDB-EEB6038C2DA9}"/>
              </a:ext>
            </a:extLst>
          </p:cNvPr>
          <p:cNvCxnSpPr>
            <a:cxnSpLocks/>
            <a:stCxn id="26" idx="1"/>
            <a:endCxn id="23" idx="1"/>
          </p:cNvCxnSpPr>
          <p:nvPr/>
        </p:nvCxnSpPr>
        <p:spPr>
          <a:xfrm rot="10800000" flipH="1" flipV="1">
            <a:off x="4605526" y="1529467"/>
            <a:ext cx="523968" cy="2085301"/>
          </a:xfrm>
          <a:prstGeom prst="bentConnector3">
            <a:avLst>
              <a:gd name="adj1" fmla="val -43629"/>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Bağlayıcı: Dirsek 38">
            <a:extLst>
              <a:ext uri="{FF2B5EF4-FFF2-40B4-BE49-F238E27FC236}">
                <a16:creationId xmlns:a16="http://schemas.microsoft.com/office/drawing/2014/main" id="{457829AD-2977-AFA4-FEC5-16551B32B90B}"/>
              </a:ext>
            </a:extLst>
          </p:cNvPr>
          <p:cNvCxnSpPr>
            <a:cxnSpLocks/>
            <a:stCxn id="26" idx="1"/>
            <a:endCxn id="24" idx="1"/>
          </p:cNvCxnSpPr>
          <p:nvPr/>
        </p:nvCxnSpPr>
        <p:spPr>
          <a:xfrm rot="10800000" flipH="1" flipV="1">
            <a:off x="4605526" y="1529467"/>
            <a:ext cx="523968" cy="3057187"/>
          </a:xfrm>
          <a:prstGeom prst="bentConnector3">
            <a:avLst>
              <a:gd name="adj1" fmla="val -43629"/>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Bağlayıcı: Dirsek 41">
            <a:extLst>
              <a:ext uri="{FF2B5EF4-FFF2-40B4-BE49-F238E27FC236}">
                <a16:creationId xmlns:a16="http://schemas.microsoft.com/office/drawing/2014/main" id="{FDAC4C61-DDBB-FD91-6E6D-178A4D4DBC1A}"/>
              </a:ext>
            </a:extLst>
          </p:cNvPr>
          <p:cNvCxnSpPr>
            <a:cxnSpLocks/>
            <a:stCxn id="26" idx="1"/>
            <a:endCxn id="25" idx="1"/>
          </p:cNvCxnSpPr>
          <p:nvPr/>
        </p:nvCxnSpPr>
        <p:spPr>
          <a:xfrm rot="10800000" flipH="1" flipV="1">
            <a:off x="4605526" y="1529467"/>
            <a:ext cx="523968" cy="4026683"/>
          </a:xfrm>
          <a:prstGeom prst="bentConnector3">
            <a:avLst>
              <a:gd name="adj1" fmla="val -43629"/>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Akış Çizelgesi: İşlem 35">
            <a:extLst>
              <a:ext uri="{FF2B5EF4-FFF2-40B4-BE49-F238E27FC236}">
                <a16:creationId xmlns:a16="http://schemas.microsoft.com/office/drawing/2014/main" id="{2FC87F0A-306A-1E84-4C90-FC2C09B30BB1}"/>
              </a:ext>
            </a:extLst>
          </p:cNvPr>
          <p:cNvSpPr/>
          <p:nvPr/>
        </p:nvSpPr>
        <p:spPr>
          <a:xfrm>
            <a:off x="863710" y="1152665"/>
            <a:ext cx="2952934" cy="646331"/>
          </a:xfrm>
          <a:prstGeom prst="flowChartProcess">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tr-TR" b="1">
                <a:solidFill>
                  <a:schemeClr val="tx1"/>
                </a:solidFill>
              </a:rPr>
              <a:t>Akademik Konularda Sıra:</a:t>
            </a:r>
            <a:endParaRPr lang="tr-TR" b="1"/>
          </a:p>
        </p:txBody>
      </p:sp>
      <p:cxnSp>
        <p:nvCxnSpPr>
          <p:cNvPr id="37" name="Düz Ok Bağlayıcısı 36">
            <a:extLst>
              <a:ext uri="{FF2B5EF4-FFF2-40B4-BE49-F238E27FC236}">
                <a16:creationId xmlns:a16="http://schemas.microsoft.com/office/drawing/2014/main" id="{C41274D9-506E-924B-05FB-DB603927A57C}"/>
              </a:ext>
            </a:extLst>
          </p:cNvPr>
          <p:cNvCxnSpPr>
            <a:cxnSpLocks/>
            <a:stCxn id="16" idx="2"/>
          </p:cNvCxnSpPr>
          <p:nvPr/>
        </p:nvCxnSpPr>
        <p:spPr>
          <a:xfrm flipH="1">
            <a:off x="2340177" y="3839156"/>
            <a:ext cx="1" cy="47311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8" name="Düz Ok Bağlayıcısı 37">
            <a:extLst>
              <a:ext uri="{FF2B5EF4-FFF2-40B4-BE49-F238E27FC236}">
                <a16:creationId xmlns:a16="http://schemas.microsoft.com/office/drawing/2014/main" id="{4B2A211E-0D0B-9433-EF34-1BD51406DB3C}"/>
              </a:ext>
            </a:extLst>
          </p:cNvPr>
          <p:cNvCxnSpPr>
            <a:cxnSpLocks/>
          </p:cNvCxnSpPr>
          <p:nvPr/>
        </p:nvCxnSpPr>
        <p:spPr>
          <a:xfrm>
            <a:off x="2340177" y="2834785"/>
            <a:ext cx="0" cy="45681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9" name="Düz Ok Bağlayıcısı 38">
            <a:extLst>
              <a:ext uri="{FF2B5EF4-FFF2-40B4-BE49-F238E27FC236}">
                <a16:creationId xmlns:a16="http://schemas.microsoft.com/office/drawing/2014/main" id="{C25AA0B0-8799-DFE1-151D-2A96E82D39A4}"/>
              </a:ext>
            </a:extLst>
          </p:cNvPr>
          <p:cNvCxnSpPr>
            <a:cxnSpLocks/>
            <a:stCxn id="36" idx="2"/>
          </p:cNvCxnSpPr>
          <p:nvPr/>
        </p:nvCxnSpPr>
        <p:spPr>
          <a:xfrm>
            <a:off x="2340177" y="1798996"/>
            <a:ext cx="0" cy="51379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0" name="Akış Çizelgesi: İşlem 39">
            <a:extLst>
              <a:ext uri="{FF2B5EF4-FFF2-40B4-BE49-F238E27FC236}">
                <a16:creationId xmlns:a16="http://schemas.microsoft.com/office/drawing/2014/main" id="{D6AB22B5-9407-851A-C4AA-9602691C4808}"/>
              </a:ext>
            </a:extLst>
          </p:cNvPr>
          <p:cNvSpPr/>
          <p:nvPr/>
        </p:nvSpPr>
        <p:spPr>
          <a:xfrm>
            <a:off x="7927128" y="1211106"/>
            <a:ext cx="3368890" cy="641527"/>
          </a:xfrm>
          <a:prstGeom prst="flowChartProcess">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tr-TR" b="1">
                <a:solidFill>
                  <a:schemeClr val="tx1"/>
                </a:solidFill>
              </a:rPr>
              <a:t>Genel</a:t>
            </a:r>
          </a:p>
          <a:p>
            <a:pPr algn="ctr"/>
            <a:r>
              <a:rPr lang="tr-TR" b="1">
                <a:solidFill>
                  <a:schemeClr val="tx1"/>
                </a:solidFill>
              </a:rPr>
              <a:t>Dilek /  Öneri / İyileştirme</a:t>
            </a:r>
            <a:endParaRPr lang="tr-TR" b="1"/>
          </a:p>
        </p:txBody>
      </p:sp>
      <p:cxnSp>
        <p:nvCxnSpPr>
          <p:cNvPr id="41" name="Düz Ok Bağlayıcısı 40">
            <a:extLst>
              <a:ext uri="{FF2B5EF4-FFF2-40B4-BE49-F238E27FC236}">
                <a16:creationId xmlns:a16="http://schemas.microsoft.com/office/drawing/2014/main" id="{A82E7149-DC13-153F-4A78-CE3E044A7314}"/>
              </a:ext>
            </a:extLst>
          </p:cNvPr>
          <p:cNvCxnSpPr>
            <a:cxnSpLocks/>
          </p:cNvCxnSpPr>
          <p:nvPr/>
        </p:nvCxnSpPr>
        <p:spPr>
          <a:xfrm>
            <a:off x="9633428" y="1852633"/>
            <a:ext cx="0" cy="5535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2" name="Akış Çizelgesi: İşlem 41">
            <a:extLst>
              <a:ext uri="{FF2B5EF4-FFF2-40B4-BE49-F238E27FC236}">
                <a16:creationId xmlns:a16="http://schemas.microsoft.com/office/drawing/2014/main" id="{5E7721C9-DFB1-F785-C0EB-E539ACE9D9CE}"/>
              </a:ext>
            </a:extLst>
          </p:cNvPr>
          <p:cNvSpPr/>
          <p:nvPr/>
        </p:nvSpPr>
        <p:spPr>
          <a:xfrm>
            <a:off x="7881819" y="2406134"/>
            <a:ext cx="3378446" cy="1208636"/>
          </a:xfrm>
          <a:prstGeom prst="flowChartProcess">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tr-TR">
                <a:solidFill>
                  <a:schemeClr val="tx1"/>
                </a:solidFill>
              </a:rPr>
              <a:t>KAMPÜS 7/24</a:t>
            </a:r>
          </a:p>
          <a:p>
            <a:pPr algn="ctr"/>
            <a:r>
              <a:rPr lang="tr-TR">
                <a:solidFill>
                  <a:schemeClr val="tx1"/>
                </a:solidFill>
              </a:rPr>
              <a:t>(MYO Müdürü → Rektörlük)</a:t>
            </a:r>
          </a:p>
          <a:p>
            <a:pPr algn="ctr"/>
            <a:endParaRPr lang="tr-TR">
              <a:solidFill>
                <a:schemeClr val="tx1"/>
              </a:solidFill>
            </a:endParaRPr>
          </a:p>
          <a:p>
            <a:pPr algn="ctr"/>
            <a:r>
              <a:rPr lang="tr-TR" b="1">
                <a:solidFill>
                  <a:schemeClr val="tx1"/>
                </a:solidFill>
                <a:hlinkClick r:id="rId2">
                  <a:extLst>
                    <a:ext uri="{A12FA001-AC4F-418D-AE19-62706E023703}">
                      <ahyp:hlinkClr xmlns="" xmlns:ahyp="http://schemas.microsoft.com/office/drawing/2018/hyperlinkcolor" val="tx"/>
                    </a:ext>
                  </a:extLst>
                </a:hlinkClick>
              </a:rPr>
              <a:t>https://kampus724.comu.edu.tr</a:t>
            </a:r>
            <a:r>
              <a:rPr lang="tr-TR" b="1">
                <a:solidFill>
                  <a:schemeClr val="tx1"/>
                </a:solidFill>
              </a:rPr>
              <a:t> </a:t>
            </a:r>
          </a:p>
        </p:txBody>
      </p:sp>
      <p:sp>
        <p:nvSpPr>
          <p:cNvPr id="43" name="Akış Çizelgesi: İşlem 42">
            <a:extLst>
              <a:ext uri="{FF2B5EF4-FFF2-40B4-BE49-F238E27FC236}">
                <a16:creationId xmlns:a16="http://schemas.microsoft.com/office/drawing/2014/main" id="{35B4D412-D3AC-C3A6-FE59-4FB838D0A27A}"/>
              </a:ext>
            </a:extLst>
          </p:cNvPr>
          <p:cNvSpPr/>
          <p:nvPr/>
        </p:nvSpPr>
        <p:spPr>
          <a:xfrm>
            <a:off x="7961283" y="4214295"/>
            <a:ext cx="3368890" cy="641527"/>
          </a:xfrm>
          <a:prstGeom prst="flowChartProcess">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tr-TR" b="1">
                <a:solidFill>
                  <a:schemeClr val="tx1"/>
                </a:solidFill>
              </a:rPr>
              <a:t>ÜBYS/Teams Teknik Destek</a:t>
            </a:r>
          </a:p>
        </p:txBody>
      </p:sp>
      <p:sp>
        <p:nvSpPr>
          <p:cNvPr id="44" name="Akış Çizelgesi: İşlem 43">
            <a:extLst>
              <a:ext uri="{FF2B5EF4-FFF2-40B4-BE49-F238E27FC236}">
                <a16:creationId xmlns:a16="http://schemas.microsoft.com/office/drawing/2014/main" id="{69488AEA-904A-6A2C-F8E3-358FB72FDA7B}"/>
              </a:ext>
            </a:extLst>
          </p:cNvPr>
          <p:cNvSpPr/>
          <p:nvPr/>
        </p:nvSpPr>
        <p:spPr>
          <a:xfrm>
            <a:off x="7961283" y="5232985"/>
            <a:ext cx="3378446" cy="646331"/>
          </a:xfrm>
          <a:prstGeom prst="flowChartProcess">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tr-TR" b="1">
                <a:solidFill>
                  <a:schemeClr val="tx1"/>
                </a:solidFill>
                <a:hlinkClick r:id="rId3">
                  <a:extLst>
                    <a:ext uri="{A12FA001-AC4F-418D-AE19-62706E023703}">
                      <ahyp:hlinkClr xmlns="" xmlns:ahyp="http://schemas.microsoft.com/office/drawing/2018/hyperlinkcolor" val="tx"/>
                    </a:ext>
                  </a:extLst>
                </a:hlinkClick>
              </a:rPr>
              <a:t>https://destek.comu.edu.tr/</a:t>
            </a:r>
            <a:r>
              <a:rPr lang="tr-TR" b="1">
                <a:solidFill>
                  <a:schemeClr val="tx1"/>
                </a:solidFill>
              </a:rPr>
              <a:t> </a:t>
            </a:r>
          </a:p>
        </p:txBody>
      </p:sp>
      <p:cxnSp>
        <p:nvCxnSpPr>
          <p:cNvPr id="45" name="Düz Ok Bağlayıcısı 44">
            <a:extLst>
              <a:ext uri="{FF2B5EF4-FFF2-40B4-BE49-F238E27FC236}">
                <a16:creationId xmlns:a16="http://schemas.microsoft.com/office/drawing/2014/main" id="{05563A93-9F21-8BFA-4ADD-9D635D384B27}"/>
              </a:ext>
            </a:extLst>
          </p:cNvPr>
          <p:cNvCxnSpPr>
            <a:cxnSpLocks/>
          </p:cNvCxnSpPr>
          <p:nvPr/>
        </p:nvCxnSpPr>
        <p:spPr>
          <a:xfrm>
            <a:off x="9667583" y="4762040"/>
            <a:ext cx="0" cy="5535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6" name="Metin kutusu 45">
            <a:extLst>
              <a:ext uri="{FF2B5EF4-FFF2-40B4-BE49-F238E27FC236}">
                <a16:creationId xmlns:a16="http://schemas.microsoft.com/office/drawing/2014/main" id="{2A340F60-4716-0A1A-6B49-A9768C6D23FE}"/>
              </a:ext>
            </a:extLst>
          </p:cNvPr>
          <p:cNvSpPr txBox="1"/>
          <p:nvPr/>
        </p:nvSpPr>
        <p:spPr>
          <a:xfrm>
            <a:off x="1700145" y="6056149"/>
            <a:ext cx="9472966" cy="369332"/>
          </a:xfrm>
          <a:prstGeom prst="rect">
            <a:avLst/>
          </a:prstGeom>
          <a:noFill/>
        </p:spPr>
        <p:txBody>
          <a:bodyPr wrap="square">
            <a:spAutoFit/>
          </a:bodyPr>
          <a:lstStyle/>
          <a:p>
            <a:r>
              <a:rPr lang="tr-TR" dirty="0"/>
              <a:t>Form ve Dilekçe Örnekleri: </a:t>
            </a:r>
            <a:r>
              <a:rPr lang="tr-TR" dirty="0"/>
              <a:t>https://mtf.comu.edu.tr/belgeler/diger-formlar-r29.html</a:t>
            </a:r>
            <a:endParaRPr lang="tr-TR" dirty="0"/>
          </a:p>
        </p:txBody>
      </p:sp>
      <p:sp>
        <p:nvSpPr>
          <p:cNvPr id="2" name="object 6">
            <a:extLst>
              <a:ext uri="{FF2B5EF4-FFF2-40B4-BE49-F238E27FC236}">
                <a16:creationId xmlns:a16="http://schemas.microsoft.com/office/drawing/2014/main" id="{632B0F50-559F-EDA2-2DEF-2459EE3A66A0}"/>
              </a:ext>
            </a:extLst>
          </p:cNvPr>
          <p:cNvSpPr txBox="1"/>
          <p:nvPr/>
        </p:nvSpPr>
        <p:spPr>
          <a:xfrm>
            <a:off x="1312954" y="2543038"/>
            <a:ext cx="3505200" cy="291747"/>
          </a:xfrm>
          <a:prstGeom prst="rect">
            <a:avLst/>
          </a:prstGeom>
        </p:spPr>
        <p:txBody>
          <a:bodyPr vert="horz" wrap="square" lIns="0" tIns="14605" rIns="0" bIns="0" rtlCol="0">
            <a:spAutoFit/>
          </a:bodyPr>
          <a:lstStyle/>
          <a:p>
            <a:pPr marL="12700">
              <a:lnSpc>
                <a:spcPct val="100000"/>
              </a:lnSpc>
              <a:spcBef>
                <a:spcPts val="115"/>
              </a:spcBef>
              <a:buClr>
                <a:srgbClr val="90C226"/>
              </a:buClr>
              <a:buSzPct val="80000"/>
              <a:tabLst>
                <a:tab pos="297815" algn="l"/>
                <a:tab pos="298450" algn="l"/>
              </a:tabLst>
            </a:pPr>
            <a:r>
              <a:rPr lang="tr-TR" b="1" dirty="0">
                <a:solidFill>
                  <a:schemeClr val="tx2">
                    <a:lumMod val="75000"/>
                  </a:schemeClr>
                </a:solidFill>
                <a:cs typeface="Times New Roman" panose="02020603050405020304" pitchFamily="18" charset="0"/>
              </a:rPr>
              <a:t>Prof. Dr. Alper SAĞLIK</a:t>
            </a:r>
            <a:endParaRPr b="1" dirty="0">
              <a:solidFill>
                <a:schemeClr val="tx2">
                  <a:lumMod val="75000"/>
                </a:schemeClr>
              </a:solidFill>
              <a:cs typeface="Times New Roman" panose="02020603050405020304" pitchFamily="18" charset="0"/>
            </a:endParaRPr>
          </a:p>
        </p:txBody>
      </p:sp>
    </p:spTree>
    <p:extLst>
      <p:ext uri="{BB962C8B-B14F-4D97-AF65-F5344CB8AC3E}">
        <p14:creationId xmlns:p14="http://schemas.microsoft.com/office/powerpoint/2010/main" val="2745606857"/>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2FD35-BF0B-55E5-2B99-7E5DCE4879FE}"/>
            </a:ext>
          </a:extLst>
        </p:cNvPr>
        <p:cNvGrpSpPr/>
        <p:nvPr/>
      </p:nvGrpSpPr>
      <p:grpSpPr>
        <a:xfrm>
          <a:off x="0" y="0"/>
          <a:ext cx="0" cy="0"/>
          <a:chOff x="0" y="0"/>
          <a:chExt cx="0" cy="0"/>
        </a:xfrm>
      </p:grpSpPr>
      <p:pic>
        <p:nvPicPr>
          <p:cNvPr id="9" name="Resim 8">
            <a:extLst>
              <a:ext uri="{FF2B5EF4-FFF2-40B4-BE49-F238E27FC236}">
                <a16:creationId xmlns:a16="http://schemas.microsoft.com/office/drawing/2014/main" id="{E3039D92-4066-507E-B264-2530062E90A3}"/>
              </a:ext>
            </a:extLst>
          </p:cNvPr>
          <p:cNvPicPr>
            <a:picLocks noChangeAspect="1"/>
          </p:cNvPicPr>
          <p:nvPr/>
        </p:nvPicPr>
        <p:blipFill>
          <a:blip r:embed="rId2"/>
          <a:stretch>
            <a:fillRect/>
          </a:stretch>
        </p:blipFill>
        <p:spPr>
          <a:xfrm>
            <a:off x="1403444" y="1016043"/>
            <a:ext cx="9404040" cy="5554866"/>
          </a:xfrm>
          <a:prstGeom prst="rect">
            <a:avLst/>
          </a:prstGeom>
        </p:spPr>
      </p:pic>
      <p:sp>
        <p:nvSpPr>
          <p:cNvPr id="28" name="Rectangle 6">
            <a:extLst>
              <a:ext uri="{FF2B5EF4-FFF2-40B4-BE49-F238E27FC236}">
                <a16:creationId xmlns:a16="http://schemas.microsoft.com/office/drawing/2014/main" id="{88B9AB1D-1803-3BA5-701A-C64942232F8C}"/>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D7A25030-8A2D-3B6F-9CE6-6DE3B9E5726F}"/>
              </a:ext>
            </a:extLst>
          </p:cNvPr>
          <p:cNvSpPr txBox="1"/>
          <p:nvPr/>
        </p:nvSpPr>
        <p:spPr>
          <a:xfrm>
            <a:off x="4810974" y="479311"/>
            <a:ext cx="2570051" cy="400110"/>
          </a:xfrm>
          <a:prstGeom prst="rect">
            <a:avLst/>
          </a:prstGeom>
          <a:noFill/>
        </p:spPr>
        <p:txBody>
          <a:bodyPr wrap="square">
            <a:spAutoFit/>
          </a:bodyPr>
          <a:lstStyle/>
          <a:p>
            <a:r>
              <a:rPr lang="tr-TR" sz="2000" b="1" dirty="0">
                <a:solidFill>
                  <a:schemeClr val="bg1"/>
                </a:solidFill>
              </a:rPr>
              <a:t>ÇOMÜ Destek Sistemi</a:t>
            </a:r>
          </a:p>
        </p:txBody>
      </p:sp>
      <p:sp>
        <p:nvSpPr>
          <p:cNvPr id="5" name="Dikdörtgen 4"/>
          <p:cNvSpPr/>
          <p:nvPr/>
        </p:nvSpPr>
        <p:spPr>
          <a:xfrm>
            <a:off x="2074460" y="1016043"/>
            <a:ext cx="1378424" cy="266847"/>
          </a:xfrm>
          <a:prstGeom prst="rect">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733536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F9E2E-6008-522F-7B66-A9672D994200}"/>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162528C9-B499-ED58-403E-FA178CBC9959}"/>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2A4AE589-C5C2-010E-FD0A-EB3FBD27ADF9}"/>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5F5CB26A-B4EA-5E64-E50D-4221FD40B504}"/>
              </a:ext>
            </a:extLst>
          </p:cNvPr>
          <p:cNvSpPr txBox="1"/>
          <p:nvPr/>
        </p:nvSpPr>
        <p:spPr>
          <a:xfrm>
            <a:off x="4557515" y="479311"/>
            <a:ext cx="3095897" cy="400110"/>
          </a:xfrm>
          <a:prstGeom prst="rect">
            <a:avLst/>
          </a:prstGeom>
          <a:noFill/>
        </p:spPr>
        <p:txBody>
          <a:bodyPr wrap="square">
            <a:spAutoFit/>
          </a:bodyPr>
          <a:lstStyle/>
          <a:p>
            <a:r>
              <a:rPr lang="tr-TR" sz="2000" b="1" dirty="0">
                <a:solidFill>
                  <a:schemeClr val="bg1"/>
                </a:solidFill>
              </a:rPr>
              <a:t>ÇOMÜ Yapay Zekâ Asistanı</a:t>
            </a:r>
          </a:p>
        </p:txBody>
      </p:sp>
      <p:pic>
        <p:nvPicPr>
          <p:cNvPr id="3" name="Resim 2">
            <a:extLst>
              <a:ext uri="{FF2B5EF4-FFF2-40B4-BE49-F238E27FC236}">
                <a16:creationId xmlns:a16="http://schemas.microsoft.com/office/drawing/2014/main" id="{39F624B8-54A9-92BD-4E3B-5F43FB40ED07}"/>
              </a:ext>
            </a:extLst>
          </p:cNvPr>
          <p:cNvPicPr>
            <a:picLocks noChangeAspect="1"/>
          </p:cNvPicPr>
          <p:nvPr/>
        </p:nvPicPr>
        <p:blipFill>
          <a:blip r:embed="rId2"/>
          <a:stretch>
            <a:fillRect/>
          </a:stretch>
        </p:blipFill>
        <p:spPr>
          <a:xfrm>
            <a:off x="4515110" y="1016042"/>
            <a:ext cx="3161779" cy="5554867"/>
          </a:xfrm>
          <a:prstGeom prst="rect">
            <a:avLst/>
          </a:prstGeom>
        </p:spPr>
      </p:pic>
      <p:sp>
        <p:nvSpPr>
          <p:cNvPr id="6" name="Metin kutusu 5">
            <a:extLst>
              <a:ext uri="{FF2B5EF4-FFF2-40B4-BE49-F238E27FC236}">
                <a16:creationId xmlns:a16="http://schemas.microsoft.com/office/drawing/2014/main" id="{A86B1C33-3EB1-080F-CB31-D8D86C7C1C77}"/>
              </a:ext>
            </a:extLst>
          </p:cNvPr>
          <p:cNvSpPr txBox="1"/>
          <p:nvPr/>
        </p:nvSpPr>
        <p:spPr>
          <a:xfrm>
            <a:off x="2106706" y="1152665"/>
            <a:ext cx="6096000" cy="369332"/>
          </a:xfrm>
          <a:prstGeom prst="rect">
            <a:avLst/>
          </a:prstGeom>
          <a:noFill/>
        </p:spPr>
        <p:txBody>
          <a:bodyPr wrap="square">
            <a:spAutoFit/>
          </a:bodyPr>
          <a:lstStyle/>
          <a:p>
            <a:r>
              <a:rPr lang="tr-TR" dirty="0"/>
              <a:t>https://bilge.comu.edu.tr/</a:t>
            </a:r>
          </a:p>
        </p:txBody>
      </p:sp>
    </p:spTree>
    <p:extLst>
      <p:ext uri="{BB962C8B-B14F-4D97-AF65-F5344CB8AC3E}">
        <p14:creationId xmlns:p14="http://schemas.microsoft.com/office/powerpoint/2010/main" val="330603489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342E7-FBE3-01D0-6189-F71AE60C37D1}"/>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C86332AD-F039-1DC5-2C28-BD04C2C65E48}"/>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FE5CB640-F0D1-D744-19E9-7009D87DD1BE}"/>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5CEDBB0D-05D3-CFB8-C8A0-74CF27466FE0}"/>
              </a:ext>
            </a:extLst>
          </p:cNvPr>
          <p:cNvSpPr txBox="1"/>
          <p:nvPr/>
        </p:nvSpPr>
        <p:spPr>
          <a:xfrm>
            <a:off x="5579560" y="479311"/>
            <a:ext cx="1032879" cy="400110"/>
          </a:xfrm>
          <a:prstGeom prst="rect">
            <a:avLst/>
          </a:prstGeom>
          <a:noFill/>
        </p:spPr>
        <p:txBody>
          <a:bodyPr wrap="square">
            <a:spAutoFit/>
          </a:bodyPr>
          <a:lstStyle/>
          <a:p>
            <a:r>
              <a:rPr lang="tr-TR" sz="2000" b="1">
                <a:solidFill>
                  <a:schemeClr val="bg1"/>
                </a:solidFill>
              </a:rPr>
              <a:t>Burslar</a:t>
            </a:r>
            <a:endParaRPr lang="tr-TR" sz="2000" b="1" dirty="0">
              <a:solidFill>
                <a:schemeClr val="bg1"/>
              </a:solidFill>
            </a:endParaRPr>
          </a:p>
        </p:txBody>
      </p:sp>
      <p:sp>
        <p:nvSpPr>
          <p:cNvPr id="4" name="Metin kutusu 3">
            <a:extLst>
              <a:ext uri="{FF2B5EF4-FFF2-40B4-BE49-F238E27FC236}">
                <a16:creationId xmlns:a16="http://schemas.microsoft.com/office/drawing/2014/main" id="{90CC9D2B-9073-6D99-7E21-02DD9D8E2DEC}"/>
              </a:ext>
            </a:extLst>
          </p:cNvPr>
          <p:cNvSpPr txBox="1"/>
          <p:nvPr/>
        </p:nvSpPr>
        <p:spPr>
          <a:xfrm>
            <a:off x="513857" y="1457208"/>
            <a:ext cx="6098582" cy="1192634"/>
          </a:xfrm>
          <a:prstGeom prst="rect">
            <a:avLst/>
          </a:prstGeom>
          <a:noFill/>
        </p:spPr>
        <p:txBody>
          <a:bodyPr wrap="square">
            <a:spAutoFit/>
          </a:bodyPr>
          <a:lstStyle/>
          <a:p>
            <a:pPr marL="355600" indent="-342900">
              <a:lnSpc>
                <a:spcPct val="100000"/>
              </a:lnSpc>
              <a:spcBef>
                <a:spcPts val="1130"/>
              </a:spcBef>
              <a:buClr>
                <a:srgbClr val="90C226"/>
              </a:buClr>
              <a:buSzPct val="77777"/>
              <a:buFont typeface="Wingdings" panose="05000000000000000000" pitchFamily="2" charset="2"/>
              <a:buChar char="§"/>
              <a:tabLst>
                <a:tab pos="354965" algn="l"/>
                <a:tab pos="355600" algn="l"/>
              </a:tabLst>
            </a:pPr>
            <a:r>
              <a:rPr lang="tr-TR" sz="1800" dirty="0">
                <a:solidFill>
                  <a:schemeClr val="tx1"/>
                </a:solidFill>
                <a:cs typeface="Times New Roman" panose="02020603050405020304" pitchFamily="18" charset="0"/>
              </a:rPr>
              <a:t>Yemek</a:t>
            </a:r>
            <a:r>
              <a:rPr lang="tr-TR" sz="1800" spc="-35" dirty="0">
                <a:solidFill>
                  <a:schemeClr val="tx1"/>
                </a:solidFill>
                <a:cs typeface="Times New Roman" panose="02020603050405020304" pitchFamily="18" charset="0"/>
              </a:rPr>
              <a:t> </a:t>
            </a:r>
            <a:r>
              <a:rPr lang="tr-TR" sz="1800" spc="-20" dirty="0">
                <a:solidFill>
                  <a:schemeClr val="tx1"/>
                </a:solidFill>
                <a:cs typeface="Times New Roman" panose="02020603050405020304" pitchFamily="18" charset="0"/>
              </a:rPr>
              <a:t>Bursu</a:t>
            </a:r>
            <a:endParaRPr lang="tr-TR" sz="1800" dirty="0">
              <a:solidFill>
                <a:schemeClr val="tx1"/>
              </a:solidFill>
              <a:cs typeface="Times New Roman" panose="02020603050405020304" pitchFamily="18" charset="0"/>
            </a:endParaRPr>
          </a:p>
          <a:p>
            <a:pPr marL="355600" indent="-342900">
              <a:lnSpc>
                <a:spcPct val="100000"/>
              </a:lnSpc>
              <a:spcBef>
                <a:spcPts val="1035"/>
              </a:spcBef>
              <a:buClr>
                <a:srgbClr val="90C226"/>
              </a:buClr>
              <a:buSzPct val="77777"/>
              <a:buFont typeface="Wingdings" panose="05000000000000000000" pitchFamily="2" charset="2"/>
              <a:buChar char="§"/>
              <a:tabLst>
                <a:tab pos="354965" algn="l"/>
                <a:tab pos="355600" algn="l"/>
              </a:tabLst>
            </a:pPr>
            <a:r>
              <a:rPr lang="tr-TR" sz="1800" dirty="0">
                <a:solidFill>
                  <a:schemeClr val="tx1"/>
                </a:solidFill>
                <a:cs typeface="Times New Roman" panose="02020603050405020304" pitchFamily="18" charset="0"/>
              </a:rPr>
              <a:t>Kısmi</a:t>
            </a:r>
            <a:r>
              <a:rPr lang="tr-TR" sz="1800" spc="-30" dirty="0">
                <a:solidFill>
                  <a:schemeClr val="tx1"/>
                </a:solidFill>
                <a:cs typeface="Times New Roman" panose="02020603050405020304" pitchFamily="18" charset="0"/>
              </a:rPr>
              <a:t> </a:t>
            </a:r>
            <a:r>
              <a:rPr lang="tr-TR" sz="1800" dirty="0">
                <a:solidFill>
                  <a:schemeClr val="tx1"/>
                </a:solidFill>
                <a:cs typeface="Times New Roman" panose="02020603050405020304" pitchFamily="18" charset="0"/>
              </a:rPr>
              <a:t>Zamanlı</a:t>
            </a:r>
            <a:r>
              <a:rPr lang="tr-TR" sz="1800" spc="-25" dirty="0">
                <a:solidFill>
                  <a:schemeClr val="tx1"/>
                </a:solidFill>
                <a:cs typeface="Times New Roman" panose="02020603050405020304" pitchFamily="18" charset="0"/>
              </a:rPr>
              <a:t> </a:t>
            </a:r>
            <a:r>
              <a:rPr lang="tr-TR" sz="1800" dirty="0">
                <a:solidFill>
                  <a:schemeClr val="tx1"/>
                </a:solidFill>
                <a:cs typeface="Times New Roman" panose="02020603050405020304" pitchFamily="18" charset="0"/>
              </a:rPr>
              <a:t>Çalışma</a:t>
            </a:r>
            <a:r>
              <a:rPr lang="tr-TR" sz="1800" spc="-114" dirty="0">
                <a:solidFill>
                  <a:schemeClr val="tx1"/>
                </a:solidFill>
                <a:cs typeface="Times New Roman" panose="02020603050405020304" pitchFamily="18" charset="0"/>
              </a:rPr>
              <a:t> </a:t>
            </a:r>
            <a:r>
              <a:rPr lang="tr-TR" sz="1800" spc="-20" dirty="0">
                <a:solidFill>
                  <a:schemeClr val="tx1"/>
                </a:solidFill>
                <a:cs typeface="Times New Roman" panose="02020603050405020304" pitchFamily="18" charset="0"/>
              </a:rPr>
              <a:t>Bursu</a:t>
            </a:r>
            <a:endParaRPr lang="tr-TR" sz="1800" dirty="0">
              <a:solidFill>
                <a:schemeClr val="tx1"/>
              </a:solidFill>
              <a:cs typeface="Times New Roman" panose="02020603050405020304" pitchFamily="18" charset="0"/>
            </a:endParaRPr>
          </a:p>
          <a:p>
            <a:pPr marL="355600" indent="-342900">
              <a:lnSpc>
                <a:spcPct val="100000"/>
              </a:lnSpc>
              <a:spcBef>
                <a:spcPts val="1055"/>
              </a:spcBef>
              <a:buClr>
                <a:srgbClr val="90C226"/>
              </a:buClr>
              <a:buSzPct val="77777"/>
              <a:buFont typeface="Wingdings" panose="05000000000000000000" pitchFamily="2" charset="2"/>
              <a:buChar char="§"/>
              <a:tabLst>
                <a:tab pos="354965" algn="l"/>
                <a:tab pos="355600" algn="l"/>
              </a:tabLst>
            </a:pPr>
            <a:r>
              <a:rPr lang="tr-TR" sz="1800" dirty="0">
                <a:solidFill>
                  <a:schemeClr val="tx1"/>
                </a:solidFill>
                <a:cs typeface="Times New Roman" panose="02020603050405020304" pitchFamily="18" charset="0"/>
              </a:rPr>
              <a:t>KYK</a:t>
            </a:r>
            <a:r>
              <a:rPr lang="tr-TR" sz="1800" spc="-10" dirty="0">
                <a:solidFill>
                  <a:schemeClr val="tx1"/>
                </a:solidFill>
                <a:cs typeface="Times New Roman" panose="02020603050405020304" pitchFamily="18" charset="0"/>
              </a:rPr>
              <a:t> Bursu</a:t>
            </a:r>
            <a:endParaRPr lang="tr-TR" sz="1800" dirty="0">
              <a:solidFill>
                <a:schemeClr val="tx1"/>
              </a:solidFill>
              <a:cs typeface="Times New Roman" panose="02020603050405020304" pitchFamily="18" charset="0"/>
            </a:endParaRPr>
          </a:p>
        </p:txBody>
      </p:sp>
    </p:spTree>
    <p:extLst>
      <p:ext uri="{BB962C8B-B14F-4D97-AF65-F5344CB8AC3E}">
        <p14:creationId xmlns:p14="http://schemas.microsoft.com/office/powerpoint/2010/main" val="75154605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E8007-2A85-4A4D-E2B6-DDB07C9A27EE}"/>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7A230257-AD72-5E39-2DEF-FE81AF457335}"/>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E46CA6B3-D5B4-50B4-0DE7-687723D9EBED}"/>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6D297065-3257-CE2F-9A0E-4042559C4BCB}"/>
              </a:ext>
            </a:extLst>
          </p:cNvPr>
          <p:cNvSpPr txBox="1"/>
          <p:nvPr/>
        </p:nvSpPr>
        <p:spPr>
          <a:xfrm>
            <a:off x="5212681" y="479311"/>
            <a:ext cx="1766637" cy="400110"/>
          </a:xfrm>
          <a:prstGeom prst="rect">
            <a:avLst/>
          </a:prstGeom>
          <a:noFill/>
        </p:spPr>
        <p:txBody>
          <a:bodyPr wrap="square">
            <a:spAutoFit/>
          </a:bodyPr>
          <a:lstStyle/>
          <a:p>
            <a:r>
              <a:rPr lang="tr-TR" sz="2000" b="1" dirty="0">
                <a:solidFill>
                  <a:schemeClr val="bg1"/>
                </a:solidFill>
              </a:rPr>
              <a:t>Spor Tesisleri</a:t>
            </a:r>
          </a:p>
        </p:txBody>
      </p:sp>
      <p:sp>
        <p:nvSpPr>
          <p:cNvPr id="4" name="Metin kutusu 3">
            <a:extLst>
              <a:ext uri="{FF2B5EF4-FFF2-40B4-BE49-F238E27FC236}">
                <a16:creationId xmlns:a16="http://schemas.microsoft.com/office/drawing/2014/main" id="{5D54F754-7AA2-414E-3237-862C67B25C2E}"/>
              </a:ext>
            </a:extLst>
          </p:cNvPr>
          <p:cNvSpPr txBox="1"/>
          <p:nvPr/>
        </p:nvSpPr>
        <p:spPr>
          <a:xfrm>
            <a:off x="513857" y="1457208"/>
            <a:ext cx="6098582" cy="3373359"/>
          </a:xfrm>
          <a:prstGeom prst="rect">
            <a:avLst/>
          </a:prstGeom>
          <a:noFill/>
        </p:spPr>
        <p:txBody>
          <a:bodyPr wrap="square">
            <a:spAutoFit/>
          </a:bodyPr>
          <a:lstStyle/>
          <a:p>
            <a:pPr>
              <a:lnSpc>
                <a:spcPct val="150000"/>
              </a:lnSpc>
            </a:pPr>
            <a:r>
              <a:rPr lang="tr-TR" dirty="0">
                <a:hlinkClick r:id="rId2"/>
              </a:rPr>
              <a:t>Harita - Spor Alanları</a:t>
            </a:r>
            <a:endParaRPr lang="tr-TR" dirty="0"/>
          </a:p>
          <a:p>
            <a:pPr>
              <a:lnSpc>
                <a:spcPct val="150000"/>
              </a:lnSpc>
            </a:pPr>
            <a:r>
              <a:rPr lang="tr-TR" dirty="0">
                <a:hlinkClick r:id="rId3"/>
              </a:rPr>
              <a:t>Anafartalar Spor Salonu</a:t>
            </a:r>
            <a:endParaRPr lang="tr-TR" dirty="0"/>
          </a:p>
          <a:p>
            <a:pPr>
              <a:lnSpc>
                <a:spcPct val="150000"/>
              </a:lnSpc>
            </a:pPr>
            <a:r>
              <a:rPr lang="tr-TR" dirty="0">
                <a:hlinkClick r:id="rId4"/>
              </a:rPr>
              <a:t>Hasan Mevsuf Spor Salonu</a:t>
            </a:r>
            <a:endParaRPr lang="tr-TR" dirty="0"/>
          </a:p>
          <a:p>
            <a:pPr>
              <a:lnSpc>
                <a:spcPct val="150000"/>
              </a:lnSpc>
            </a:pPr>
            <a:r>
              <a:rPr lang="tr-TR" dirty="0">
                <a:hlinkClick r:id="rId5"/>
              </a:rPr>
              <a:t>Naim Süleymanoğlu Spor Salonu</a:t>
            </a:r>
            <a:endParaRPr lang="tr-TR" dirty="0"/>
          </a:p>
          <a:p>
            <a:pPr>
              <a:lnSpc>
                <a:spcPct val="150000"/>
              </a:lnSpc>
            </a:pPr>
            <a:r>
              <a:rPr lang="tr-TR" dirty="0">
                <a:hlinkClick r:id="rId6"/>
              </a:rPr>
              <a:t>Dardanos Tesisleri</a:t>
            </a:r>
            <a:endParaRPr lang="tr-TR" dirty="0"/>
          </a:p>
          <a:p>
            <a:pPr lvl="1">
              <a:lnSpc>
                <a:spcPct val="150000"/>
              </a:lnSpc>
            </a:pPr>
            <a:r>
              <a:rPr lang="tr-TR" dirty="0">
                <a:hlinkClick r:id="rId7"/>
              </a:rPr>
              <a:t>Kapalı Yüzme Havuzu</a:t>
            </a:r>
            <a:endParaRPr lang="tr-TR" dirty="0"/>
          </a:p>
          <a:p>
            <a:pPr lvl="1">
              <a:lnSpc>
                <a:spcPct val="150000"/>
              </a:lnSpc>
            </a:pPr>
            <a:r>
              <a:rPr lang="tr-TR" dirty="0"/>
              <a:t>Kapalı Spor Salonu</a:t>
            </a:r>
          </a:p>
          <a:p>
            <a:pPr lvl="1">
              <a:lnSpc>
                <a:spcPct val="150000"/>
              </a:lnSpc>
            </a:pPr>
            <a:r>
              <a:rPr lang="tr-TR" dirty="0"/>
              <a:t>Futbol Sahası</a:t>
            </a:r>
          </a:p>
        </p:txBody>
      </p:sp>
    </p:spTree>
    <p:extLst>
      <p:ext uri="{BB962C8B-B14F-4D97-AF65-F5344CB8AC3E}">
        <p14:creationId xmlns:p14="http://schemas.microsoft.com/office/powerpoint/2010/main" val="42582717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D680F-63E4-4228-5290-BFE58D9E5FE7}"/>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FDD0DB07-8582-F532-CA89-8E5333E932CB}"/>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74B3F716-6AE2-4BDF-BF79-F15A32892C0F}"/>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FB51DFB1-821F-22E8-8553-D1B79D7D63A3}"/>
              </a:ext>
            </a:extLst>
          </p:cNvPr>
          <p:cNvSpPr txBox="1"/>
          <p:nvPr/>
        </p:nvSpPr>
        <p:spPr>
          <a:xfrm>
            <a:off x="4748905" y="519476"/>
            <a:ext cx="2694190" cy="400110"/>
          </a:xfrm>
          <a:prstGeom prst="rect">
            <a:avLst/>
          </a:prstGeom>
          <a:noFill/>
        </p:spPr>
        <p:txBody>
          <a:bodyPr wrap="square">
            <a:spAutoFit/>
          </a:bodyPr>
          <a:lstStyle/>
          <a:p>
            <a:r>
              <a:rPr lang="tr-TR" sz="2000" b="1" dirty="0">
                <a:solidFill>
                  <a:schemeClr val="bg1"/>
                </a:solidFill>
              </a:rPr>
              <a:t>Kütüphane Olanakları</a:t>
            </a:r>
          </a:p>
        </p:txBody>
      </p:sp>
      <p:sp>
        <p:nvSpPr>
          <p:cNvPr id="2" name="Metin kutusu 1">
            <a:extLst>
              <a:ext uri="{FF2B5EF4-FFF2-40B4-BE49-F238E27FC236}">
                <a16:creationId xmlns:a16="http://schemas.microsoft.com/office/drawing/2014/main" id="{FEA10E90-6C06-99F0-A16A-024B38B814DC}"/>
              </a:ext>
            </a:extLst>
          </p:cNvPr>
          <p:cNvSpPr txBox="1"/>
          <p:nvPr/>
        </p:nvSpPr>
        <p:spPr>
          <a:xfrm>
            <a:off x="496643" y="1113758"/>
            <a:ext cx="11199487" cy="5262979"/>
          </a:xfrm>
          <a:prstGeom prst="rect">
            <a:avLst/>
          </a:prstGeom>
          <a:noFill/>
        </p:spPr>
        <p:txBody>
          <a:bodyPr wrap="square">
            <a:spAutoFit/>
          </a:bodyPr>
          <a:lstStyle/>
          <a:p>
            <a:pPr algn="just"/>
            <a:r>
              <a:rPr lang="tr-TR" sz="1600" dirty="0">
                <a:cs typeface="Times New Roman" panose="02020603050405020304" pitchFamily="18" charset="0"/>
              </a:rPr>
              <a:t>8000 m</a:t>
            </a:r>
            <a:r>
              <a:rPr lang="tr-TR" sz="1600" baseline="30000" dirty="0">
                <a:cs typeface="Times New Roman" panose="02020603050405020304" pitchFamily="18" charset="0"/>
              </a:rPr>
              <a:t>2</a:t>
            </a:r>
            <a:r>
              <a:rPr lang="tr-TR" sz="1600" dirty="0">
                <a:cs typeface="Times New Roman" panose="02020603050405020304" pitchFamily="18" charset="0"/>
              </a:rPr>
              <a:t> kapalı alanda 1000 kişilik oturma alanı 17 km raf uzunluğuna sahip zengin basılı ve elektronik koleksiyonu ile kullanıcılarına hizmet vermektedir.</a:t>
            </a:r>
          </a:p>
          <a:p>
            <a:endParaRPr lang="tr-TR" sz="1600" dirty="0">
              <a:cs typeface="Times New Roman" panose="02020603050405020304" pitchFamily="18" charset="0"/>
            </a:endParaRPr>
          </a:p>
          <a:p>
            <a:r>
              <a:rPr lang="tr-TR" sz="1600" dirty="0">
                <a:cs typeface="Times New Roman" panose="02020603050405020304" pitchFamily="18" charset="0"/>
                <a:hlinkClick r:id="rId2"/>
              </a:rPr>
              <a:t>https://lib.comu.edu.tr/hakkimizda/genel-tanitim-r1.html</a:t>
            </a:r>
            <a:endParaRPr lang="tr-TR" sz="1600" dirty="0">
              <a:cs typeface="Times New Roman" panose="02020603050405020304" pitchFamily="18" charset="0"/>
            </a:endParaRPr>
          </a:p>
          <a:p>
            <a:endParaRPr lang="tr-TR" sz="1600" dirty="0">
              <a:cs typeface="Times New Roman" panose="02020603050405020304" pitchFamily="18" charset="0"/>
            </a:endParaRPr>
          </a:p>
          <a:p>
            <a:r>
              <a:rPr lang="tr-TR" sz="1600" b="1" u="sng" dirty="0">
                <a:effectLst/>
                <a:cs typeface="Times New Roman" panose="02020603050405020304" pitchFamily="18" charset="0"/>
              </a:rPr>
              <a:t>Kütüphanede Verilen Hizmetler</a:t>
            </a:r>
            <a:endParaRPr lang="tr-TR" sz="1600" b="1" dirty="0">
              <a:cs typeface="Times New Roman" panose="02020603050405020304" pitchFamily="18" charset="0"/>
            </a:endParaRPr>
          </a:p>
          <a:p>
            <a:pPr marL="285750" indent="-285750">
              <a:buFont typeface="Arial" panose="020B0604020202020204" pitchFamily="34" charset="0"/>
              <a:buChar char="•"/>
            </a:pPr>
            <a:r>
              <a:rPr lang="tr-TR" sz="1600" dirty="0">
                <a:cs typeface="Times New Roman" panose="02020603050405020304" pitchFamily="18" charset="0"/>
              </a:rPr>
              <a:t>Başvuru ve Enformasyon Hizmeti</a:t>
            </a:r>
          </a:p>
          <a:p>
            <a:pPr marL="285750" indent="-285750">
              <a:buFont typeface="Arial" panose="020B0604020202020204" pitchFamily="34" charset="0"/>
              <a:buChar char="•"/>
            </a:pPr>
            <a:r>
              <a:rPr lang="tr-TR" sz="1600" dirty="0">
                <a:cs typeface="Times New Roman" panose="02020603050405020304" pitchFamily="18" charset="0"/>
              </a:rPr>
              <a:t>Elektronik Yayınlar (</a:t>
            </a:r>
            <a:r>
              <a:rPr lang="tr-TR" sz="1600" dirty="0" err="1">
                <a:cs typeface="Times New Roman" panose="02020603050405020304" pitchFamily="18" charset="0"/>
              </a:rPr>
              <a:t>Veritabanları</a:t>
            </a:r>
            <a:r>
              <a:rPr lang="tr-TR" sz="1600" dirty="0">
                <a:cs typeface="Times New Roman" panose="02020603050405020304" pitchFamily="18" charset="0"/>
              </a:rPr>
              <a:t>, e-Dergiler, e-Kitaplar)</a:t>
            </a:r>
          </a:p>
          <a:p>
            <a:pPr marL="285750" indent="-285750">
              <a:buFont typeface="Arial" panose="020B0604020202020204" pitchFamily="34" charset="0"/>
              <a:buChar char="•"/>
            </a:pPr>
            <a:r>
              <a:rPr lang="tr-TR" sz="1600" dirty="0">
                <a:cs typeface="Times New Roman" panose="02020603050405020304" pitchFamily="18" charset="0"/>
              </a:rPr>
              <a:t>Kütüphane Otomasyonu</a:t>
            </a:r>
          </a:p>
          <a:p>
            <a:pPr marL="285750" indent="-285750">
              <a:buFont typeface="Arial" panose="020B0604020202020204" pitchFamily="34" charset="0"/>
              <a:buChar char="•"/>
            </a:pPr>
            <a:r>
              <a:rPr lang="tr-TR" sz="1600" dirty="0">
                <a:cs typeface="Times New Roman" panose="02020603050405020304" pitchFamily="18" charset="0"/>
              </a:rPr>
              <a:t>Kataloglama</a:t>
            </a:r>
          </a:p>
          <a:p>
            <a:pPr marL="285750" indent="-285750">
              <a:buFont typeface="Arial" panose="020B0604020202020204" pitchFamily="34" charset="0"/>
              <a:buChar char="•"/>
            </a:pPr>
            <a:r>
              <a:rPr lang="tr-TR" sz="1600" dirty="0">
                <a:cs typeface="Times New Roman" panose="02020603050405020304" pitchFamily="18" charset="0"/>
              </a:rPr>
              <a:t>Basılı Süreli Yayınlar</a:t>
            </a:r>
          </a:p>
          <a:p>
            <a:pPr marL="285750" indent="-285750">
              <a:buFont typeface="Arial" panose="020B0604020202020204" pitchFamily="34" charset="0"/>
              <a:buChar char="•"/>
            </a:pPr>
            <a:r>
              <a:rPr lang="tr-TR" sz="1600" dirty="0">
                <a:cs typeface="Times New Roman" panose="02020603050405020304" pitchFamily="18" charset="0"/>
              </a:rPr>
              <a:t>e-Yayınlar Tarama Salonu ve Diğer Web Hizmetleri</a:t>
            </a:r>
          </a:p>
          <a:p>
            <a:pPr marL="285750" indent="-285750">
              <a:buFont typeface="Arial" panose="020B0604020202020204" pitchFamily="34" charset="0"/>
              <a:buChar char="•"/>
            </a:pPr>
            <a:r>
              <a:rPr lang="tr-TR" sz="1600" dirty="0">
                <a:cs typeface="Times New Roman" panose="02020603050405020304" pitchFamily="18" charset="0"/>
              </a:rPr>
              <a:t>Multimedya Salonu</a:t>
            </a:r>
          </a:p>
          <a:p>
            <a:pPr marL="285750" indent="-285750">
              <a:buFont typeface="Arial" panose="020B0604020202020204" pitchFamily="34" charset="0"/>
              <a:buChar char="•"/>
            </a:pPr>
            <a:r>
              <a:rPr lang="tr-TR" sz="1600" dirty="0">
                <a:cs typeface="Times New Roman" panose="02020603050405020304" pitchFamily="18" charset="0"/>
              </a:rPr>
              <a:t>Ödünç Verme ve Koleksiyon</a:t>
            </a:r>
          </a:p>
          <a:p>
            <a:pPr marL="285750" indent="-285750">
              <a:buFont typeface="Arial" panose="020B0604020202020204" pitchFamily="34" charset="0"/>
              <a:buChar char="•"/>
            </a:pPr>
            <a:r>
              <a:rPr lang="tr-TR" sz="1600" dirty="0">
                <a:cs typeface="Times New Roman" panose="02020603050405020304" pitchFamily="18" charset="0"/>
              </a:rPr>
              <a:t>Kütüphaneler arası İşbirliği</a:t>
            </a:r>
          </a:p>
          <a:p>
            <a:pPr marL="285750" indent="-285750">
              <a:buFont typeface="Arial" panose="020B0604020202020204" pitchFamily="34" charset="0"/>
              <a:buChar char="•"/>
            </a:pPr>
            <a:r>
              <a:rPr lang="tr-TR" sz="1600" dirty="0">
                <a:cs typeface="Times New Roman" panose="02020603050405020304" pitchFamily="18" charset="0"/>
              </a:rPr>
              <a:t>Seminer Salonu ve Grup Çalışma Odaları</a:t>
            </a:r>
          </a:p>
          <a:p>
            <a:pPr marL="285750" indent="-285750">
              <a:buFont typeface="Arial" panose="020B0604020202020204" pitchFamily="34" charset="0"/>
              <a:buChar char="•"/>
            </a:pPr>
            <a:r>
              <a:rPr lang="tr-TR" sz="1600" dirty="0">
                <a:cs typeface="Times New Roman" panose="02020603050405020304" pitchFamily="18" charset="0"/>
              </a:rPr>
              <a:t>Tezler</a:t>
            </a:r>
          </a:p>
          <a:p>
            <a:pPr marL="285750" indent="-285750">
              <a:buFont typeface="Arial" panose="020B0604020202020204" pitchFamily="34" charset="0"/>
              <a:buChar char="•"/>
            </a:pPr>
            <a:r>
              <a:rPr lang="tr-TR" sz="1600" dirty="0">
                <a:cs typeface="Times New Roman" panose="02020603050405020304" pitchFamily="18" charset="0"/>
              </a:rPr>
              <a:t>Kitap Tarama (</a:t>
            </a:r>
            <a:r>
              <a:rPr lang="tr-TR" sz="1600" dirty="0" err="1">
                <a:cs typeface="Times New Roman" panose="02020603050405020304" pitchFamily="18" charset="0"/>
              </a:rPr>
              <a:t>Bookeye</a:t>
            </a:r>
            <a:r>
              <a:rPr lang="tr-TR" sz="1600" dirty="0">
                <a:cs typeface="Times New Roman" panose="02020603050405020304" pitchFamily="18" charset="0"/>
              </a:rPr>
              <a:t>)</a:t>
            </a:r>
          </a:p>
          <a:p>
            <a:pPr marL="285750" indent="-285750">
              <a:buFont typeface="Arial" panose="020B0604020202020204" pitchFamily="34" charset="0"/>
              <a:buChar char="•"/>
            </a:pPr>
            <a:r>
              <a:rPr lang="tr-TR" sz="1600" dirty="0">
                <a:cs typeface="Times New Roman" panose="02020603050405020304" pitchFamily="18" charset="0"/>
              </a:rPr>
              <a:t>Kafeterya</a:t>
            </a:r>
          </a:p>
          <a:p>
            <a:pPr>
              <a:buFont typeface="Arial" panose="020B0604020202020204" pitchFamily="34" charset="0"/>
              <a:buChar char="•"/>
            </a:pPr>
            <a:endParaRPr lang="tr-TR" sz="1600" dirty="0">
              <a:cs typeface="Times New Roman" panose="02020603050405020304" pitchFamily="18" charset="0"/>
            </a:endParaRPr>
          </a:p>
          <a:p>
            <a:r>
              <a:rPr lang="tr-TR" sz="1600" dirty="0">
                <a:cs typeface="Times New Roman" panose="02020603050405020304" pitchFamily="18" charset="0"/>
                <a:hlinkClick r:id="rId3"/>
              </a:rPr>
              <a:t>https://lib.comu.edu.tr/hakkimizda/kutuphane-videolari.html</a:t>
            </a:r>
            <a:r>
              <a:rPr lang="tr-TR" sz="1600" dirty="0">
                <a:cs typeface="Times New Roman" panose="02020603050405020304" pitchFamily="18" charset="0"/>
              </a:rPr>
              <a:t> </a:t>
            </a:r>
          </a:p>
        </p:txBody>
      </p:sp>
    </p:spTree>
    <p:extLst>
      <p:ext uri="{BB962C8B-B14F-4D97-AF65-F5344CB8AC3E}">
        <p14:creationId xmlns:p14="http://schemas.microsoft.com/office/powerpoint/2010/main" val="31412822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6D9C7-247F-619E-4BD8-54534BA2ACC3}"/>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CA9D4A96-27CC-F80C-F47D-3C21B5A53FB7}"/>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5D5FD492-A13A-5464-050D-5EE86FA13022}"/>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6228D255-AEC7-FBAD-CFC3-4DA2FD174E00}"/>
              </a:ext>
            </a:extLst>
          </p:cNvPr>
          <p:cNvSpPr txBox="1"/>
          <p:nvPr/>
        </p:nvSpPr>
        <p:spPr>
          <a:xfrm>
            <a:off x="5225229" y="479311"/>
            <a:ext cx="1741542" cy="400110"/>
          </a:xfrm>
          <a:prstGeom prst="rect">
            <a:avLst/>
          </a:prstGeom>
          <a:noFill/>
        </p:spPr>
        <p:txBody>
          <a:bodyPr wrap="square">
            <a:spAutoFit/>
          </a:bodyPr>
          <a:lstStyle/>
          <a:p>
            <a:r>
              <a:rPr lang="tr-TR" sz="2000" b="1" dirty="0">
                <a:solidFill>
                  <a:schemeClr val="bg1"/>
                </a:solidFill>
              </a:rPr>
              <a:t>Yemekhaneler</a:t>
            </a:r>
          </a:p>
        </p:txBody>
      </p:sp>
      <p:sp>
        <p:nvSpPr>
          <p:cNvPr id="2" name="Metin kutusu 1">
            <a:extLst>
              <a:ext uri="{FF2B5EF4-FFF2-40B4-BE49-F238E27FC236}">
                <a16:creationId xmlns:a16="http://schemas.microsoft.com/office/drawing/2014/main" id="{D7A099FF-A16B-120A-F05C-C897DFF8E7F2}"/>
              </a:ext>
            </a:extLst>
          </p:cNvPr>
          <p:cNvSpPr txBox="1"/>
          <p:nvPr/>
        </p:nvSpPr>
        <p:spPr>
          <a:xfrm>
            <a:off x="463475" y="1152665"/>
            <a:ext cx="11265050" cy="3139321"/>
          </a:xfrm>
          <a:prstGeom prst="rect">
            <a:avLst/>
          </a:prstGeom>
          <a:noFill/>
        </p:spPr>
        <p:txBody>
          <a:bodyPr wrap="square">
            <a:spAutoFit/>
          </a:bodyPr>
          <a:lstStyle/>
          <a:p>
            <a:pPr algn="ctr"/>
            <a:endParaRPr lang="tr-TR" b="1" dirty="0">
              <a:solidFill>
                <a:srgbClr val="ED7D31"/>
              </a:solidFill>
              <a:cs typeface="Times New Roman" panose="02020603050405020304" pitchFamily="18" charset="0"/>
            </a:endParaRPr>
          </a:p>
          <a:p>
            <a:pPr algn="ctr"/>
            <a:r>
              <a:rPr lang="tr-TR" b="1" dirty="0">
                <a:solidFill>
                  <a:srgbClr val="0000FF"/>
                </a:solidFill>
                <a:cs typeface="Times New Roman" panose="02020603050405020304" pitchFamily="18" charset="0"/>
                <a:hlinkClick r:id="rId2"/>
              </a:rPr>
              <a:t>https://yemek.comu.edu.tr/</a:t>
            </a:r>
            <a:r>
              <a:rPr lang="tr-TR" b="1" dirty="0">
                <a:solidFill>
                  <a:srgbClr val="0000FF"/>
                </a:solidFill>
                <a:cs typeface="Times New Roman" panose="02020603050405020304" pitchFamily="18" charset="0"/>
              </a:rPr>
              <a:t> </a:t>
            </a:r>
          </a:p>
          <a:p>
            <a:pPr marL="285750" indent="-285750" algn="ctr">
              <a:buFont typeface="Wingdings" panose="05000000000000000000" pitchFamily="2" charset="2"/>
              <a:buChar char="§"/>
            </a:pPr>
            <a:endParaRPr lang="tr-TR" dirty="0">
              <a:solidFill>
                <a:srgbClr val="0000FF"/>
              </a:solidFill>
              <a:cs typeface="Times New Roman" panose="02020603050405020304" pitchFamily="18" charset="0"/>
            </a:endParaRPr>
          </a:p>
          <a:p>
            <a:pPr marL="342900" indent="-342900">
              <a:buFont typeface="Wingdings" panose="05000000000000000000" pitchFamily="2" charset="2"/>
              <a:buChar char="§"/>
            </a:pPr>
            <a:r>
              <a:rPr lang="tr-TR" dirty="0">
                <a:cs typeface="Times New Roman" panose="02020603050405020304" pitchFamily="18" charset="0"/>
              </a:rPr>
              <a:t>ÖSEM Öğrenci Yemekhanesi (800 Kişilik)</a:t>
            </a:r>
          </a:p>
          <a:p>
            <a:pPr marL="342900" indent="-342900">
              <a:buFont typeface="Wingdings" panose="05000000000000000000" pitchFamily="2" charset="2"/>
              <a:buChar char="§"/>
            </a:pPr>
            <a:endParaRPr lang="tr-TR" dirty="0">
              <a:cs typeface="Times New Roman" panose="02020603050405020304" pitchFamily="18" charset="0"/>
            </a:endParaRPr>
          </a:p>
          <a:p>
            <a:pPr marL="342900" indent="-342900">
              <a:buFont typeface="Wingdings" panose="05000000000000000000" pitchFamily="2" charset="2"/>
              <a:buChar char="§"/>
            </a:pPr>
            <a:r>
              <a:rPr lang="tr-TR" dirty="0">
                <a:cs typeface="Times New Roman" panose="02020603050405020304" pitchFamily="18" charset="0"/>
              </a:rPr>
              <a:t>Yamaç Yemekhanesi (155 Kişilik)</a:t>
            </a:r>
          </a:p>
          <a:p>
            <a:pPr marL="342900" indent="-342900">
              <a:buFont typeface="Arial" panose="020B0604020202020204" pitchFamily="34" charset="0"/>
              <a:buChar char="•"/>
            </a:pPr>
            <a:endParaRPr lang="tr-TR" dirty="0">
              <a:cs typeface="Times New Roman" panose="02020603050405020304" pitchFamily="18" charset="0"/>
            </a:endParaRPr>
          </a:p>
          <a:p>
            <a:pPr algn="just"/>
            <a:r>
              <a:rPr lang="tr-TR" dirty="0">
                <a:cs typeface="Times New Roman" panose="02020603050405020304" pitchFamily="18" charset="0"/>
              </a:rPr>
              <a:t>ÖSEM Yemekhanesindeki kiosklardan nakit ÇOMÜ kart bakiye yüklenebilir.</a:t>
            </a:r>
          </a:p>
          <a:p>
            <a:pPr algn="just"/>
            <a:endParaRPr lang="tr-TR" dirty="0">
              <a:cs typeface="Times New Roman" panose="02020603050405020304" pitchFamily="18" charset="0"/>
            </a:endParaRPr>
          </a:p>
          <a:p>
            <a:pPr algn="just"/>
            <a:r>
              <a:rPr lang="tr-TR" dirty="0">
                <a:cs typeface="Times New Roman" panose="02020603050405020304" pitchFamily="18" charset="0"/>
                <a:hlinkClick r:id="rId3"/>
              </a:rPr>
              <a:t>https://odeme.comu.edu.tr</a:t>
            </a:r>
            <a:r>
              <a:rPr lang="tr-TR" dirty="0">
                <a:cs typeface="Times New Roman" panose="02020603050405020304" pitchFamily="18" charset="0"/>
              </a:rPr>
              <a:t> Adresinden kredi/banka kartıyla ÇOMÜ kart bakiyesi yüklenebilir ve günün menüsüne bakılabilir. </a:t>
            </a:r>
          </a:p>
        </p:txBody>
      </p:sp>
    </p:spTree>
    <p:extLst>
      <p:ext uri="{BB962C8B-B14F-4D97-AF65-F5344CB8AC3E}">
        <p14:creationId xmlns:p14="http://schemas.microsoft.com/office/powerpoint/2010/main" val="43460169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453FD-682C-AE64-B690-99ABA96AEBAC}"/>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719E469C-CAB3-A92A-E82C-D9F24A099679}"/>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2F8848AF-12D5-98D4-DD42-AD6245B00FFE}"/>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904762F5-E410-825F-AF29-D42282819CEC}"/>
              </a:ext>
            </a:extLst>
          </p:cNvPr>
          <p:cNvSpPr txBox="1"/>
          <p:nvPr/>
        </p:nvSpPr>
        <p:spPr>
          <a:xfrm>
            <a:off x="4825105" y="494700"/>
            <a:ext cx="2541790" cy="369332"/>
          </a:xfrm>
          <a:prstGeom prst="rect">
            <a:avLst/>
          </a:prstGeom>
          <a:noFill/>
        </p:spPr>
        <p:txBody>
          <a:bodyPr wrap="square">
            <a:spAutoFit/>
          </a:bodyPr>
          <a:lstStyle/>
          <a:p>
            <a:pPr>
              <a:lnSpc>
                <a:spcPct val="90000"/>
              </a:lnSpc>
              <a:spcAft>
                <a:spcPts val="600"/>
              </a:spcAft>
            </a:pPr>
            <a:r>
              <a:rPr lang="en-US" sz="2000" b="1" dirty="0">
                <a:solidFill>
                  <a:schemeClr val="bg1"/>
                </a:solidFill>
                <a:cs typeface="Times New Roman" panose="02020603050405020304" pitchFamily="18" charset="0"/>
              </a:rPr>
              <a:t>Dardanos </a:t>
            </a:r>
            <a:r>
              <a:rPr lang="en-US" sz="2000" b="1" dirty="0" err="1">
                <a:solidFill>
                  <a:schemeClr val="bg1"/>
                </a:solidFill>
                <a:cs typeface="Times New Roman" panose="02020603050405020304" pitchFamily="18" charset="0"/>
              </a:rPr>
              <a:t>Yerleşkesi</a:t>
            </a:r>
            <a:endParaRPr lang="en-US" sz="2000" b="1" dirty="0">
              <a:solidFill>
                <a:schemeClr val="bg1"/>
              </a:solidFill>
              <a:cs typeface="Times New Roman" panose="02020603050405020304" pitchFamily="18" charset="0"/>
            </a:endParaRPr>
          </a:p>
        </p:txBody>
      </p:sp>
      <p:sp>
        <p:nvSpPr>
          <p:cNvPr id="4" name="Metin kutusu 3">
            <a:extLst>
              <a:ext uri="{FF2B5EF4-FFF2-40B4-BE49-F238E27FC236}">
                <a16:creationId xmlns:a16="http://schemas.microsoft.com/office/drawing/2014/main" id="{DF13E8B8-FF97-4132-0297-458FE8FEFD66}"/>
              </a:ext>
            </a:extLst>
          </p:cNvPr>
          <p:cNvSpPr txBox="1"/>
          <p:nvPr/>
        </p:nvSpPr>
        <p:spPr>
          <a:xfrm>
            <a:off x="818657" y="1519961"/>
            <a:ext cx="3054096" cy="2299091"/>
          </a:xfrm>
          <a:prstGeom prst="rect">
            <a:avLst/>
          </a:prstGeom>
          <a:noFill/>
        </p:spPr>
        <p:txBody>
          <a:bodyPr wrap="square">
            <a:spAutoFit/>
          </a:bodyPr>
          <a:lstStyle/>
          <a:p>
            <a:pPr>
              <a:lnSpc>
                <a:spcPct val="90000"/>
              </a:lnSpc>
              <a:spcAft>
                <a:spcPts val="600"/>
              </a:spcAft>
            </a:pPr>
            <a:endParaRPr lang="en-US" b="1" dirty="0">
              <a:cs typeface="Times New Roman" panose="02020603050405020304" pitchFamily="18" charset="0"/>
            </a:endParaRPr>
          </a:p>
          <a:p>
            <a:pPr marL="239713" indent="-285750">
              <a:lnSpc>
                <a:spcPct val="90000"/>
              </a:lnSpc>
              <a:spcAft>
                <a:spcPts val="600"/>
              </a:spcAft>
              <a:buFont typeface="Wingdings" panose="05000000000000000000" pitchFamily="2" charset="2"/>
              <a:buChar char="§"/>
            </a:pPr>
            <a:r>
              <a:rPr lang="en-US" dirty="0">
                <a:cs typeface="Times New Roman" panose="02020603050405020304" pitchFamily="18" charset="0"/>
              </a:rPr>
              <a:t>  Restaurant</a:t>
            </a:r>
          </a:p>
          <a:p>
            <a:pPr marL="239713" indent="-285750">
              <a:lnSpc>
                <a:spcPct val="90000"/>
              </a:lnSpc>
              <a:spcAft>
                <a:spcPts val="600"/>
              </a:spcAft>
              <a:buFont typeface="Wingdings" panose="05000000000000000000" pitchFamily="2" charset="2"/>
              <a:buChar char="§"/>
            </a:pPr>
            <a:r>
              <a:rPr lang="en-US" dirty="0">
                <a:cs typeface="Times New Roman" panose="02020603050405020304" pitchFamily="18" charset="0"/>
              </a:rPr>
              <a:t>  </a:t>
            </a:r>
            <a:r>
              <a:rPr lang="en-US" dirty="0" err="1">
                <a:cs typeface="Times New Roman" panose="02020603050405020304" pitchFamily="18" charset="0"/>
              </a:rPr>
              <a:t>Plaj</a:t>
            </a:r>
            <a:endParaRPr lang="en-US" dirty="0">
              <a:cs typeface="Times New Roman" panose="02020603050405020304" pitchFamily="18" charset="0"/>
            </a:endParaRPr>
          </a:p>
          <a:p>
            <a:pPr marL="239713" indent="-285750">
              <a:lnSpc>
                <a:spcPct val="90000"/>
              </a:lnSpc>
              <a:spcAft>
                <a:spcPts val="600"/>
              </a:spcAft>
              <a:buFont typeface="Wingdings" panose="05000000000000000000" pitchFamily="2" charset="2"/>
              <a:buChar char="§"/>
            </a:pPr>
            <a:r>
              <a:rPr lang="en-US" dirty="0">
                <a:cs typeface="Times New Roman" panose="02020603050405020304" pitchFamily="18" charset="0"/>
              </a:rPr>
              <a:t>  Spor </a:t>
            </a:r>
            <a:r>
              <a:rPr lang="en-US" dirty="0" err="1">
                <a:cs typeface="Times New Roman" panose="02020603050405020304" pitchFamily="18" charset="0"/>
              </a:rPr>
              <a:t>Tesisleri</a:t>
            </a:r>
            <a:endParaRPr lang="en-US" dirty="0">
              <a:cs typeface="Times New Roman" panose="02020603050405020304" pitchFamily="18" charset="0"/>
            </a:endParaRPr>
          </a:p>
          <a:p>
            <a:pPr marL="239713" indent="-285750">
              <a:lnSpc>
                <a:spcPct val="90000"/>
              </a:lnSpc>
              <a:spcAft>
                <a:spcPts val="600"/>
              </a:spcAft>
              <a:buFont typeface="Wingdings" panose="05000000000000000000" pitchFamily="2" charset="2"/>
              <a:buChar char="§"/>
            </a:pPr>
            <a:r>
              <a:rPr lang="en-US" dirty="0">
                <a:cs typeface="Times New Roman" panose="02020603050405020304" pitchFamily="18" charset="0"/>
              </a:rPr>
              <a:t>  </a:t>
            </a:r>
            <a:r>
              <a:rPr lang="en-US" dirty="0" err="1">
                <a:cs typeface="Times New Roman" panose="02020603050405020304" pitchFamily="18" charset="0"/>
              </a:rPr>
              <a:t>Yüzme</a:t>
            </a:r>
            <a:r>
              <a:rPr lang="en-US" dirty="0">
                <a:cs typeface="Times New Roman" panose="02020603050405020304" pitchFamily="18" charset="0"/>
              </a:rPr>
              <a:t> </a:t>
            </a:r>
            <a:r>
              <a:rPr lang="en-US" dirty="0" err="1">
                <a:cs typeface="Times New Roman" panose="02020603050405020304" pitchFamily="18" charset="0"/>
              </a:rPr>
              <a:t>Havuzu</a:t>
            </a:r>
            <a:endParaRPr lang="en-US" dirty="0">
              <a:cs typeface="Times New Roman" panose="02020603050405020304" pitchFamily="18" charset="0"/>
            </a:endParaRPr>
          </a:p>
          <a:p>
            <a:pPr marL="239713" indent="-285750">
              <a:lnSpc>
                <a:spcPct val="90000"/>
              </a:lnSpc>
              <a:spcAft>
                <a:spcPts val="600"/>
              </a:spcAft>
              <a:buFont typeface="Wingdings" panose="05000000000000000000" pitchFamily="2" charset="2"/>
              <a:buChar char="§"/>
            </a:pPr>
            <a:r>
              <a:rPr lang="en-US" dirty="0">
                <a:cs typeface="Times New Roman" panose="02020603050405020304" pitchFamily="18" charset="0"/>
              </a:rPr>
              <a:t>  </a:t>
            </a:r>
            <a:r>
              <a:rPr lang="en-US" dirty="0" err="1">
                <a:cs typeface="Times New Roman" panose="02020603050405020304" pitchFamily="18" charset="0"/>
              </a:rPr>
              <a:t>Piknik</a:t>
            </a:r>
            <a:r>
              <a:rPr lang="en-US" dirty="0">
                <a:cs typeface="Times New Roman" panose="02020603050405020304" pitchFamily="18" charset="0"/>
              </a:rPr>
              <a:t> </a:t>
            </a:r>
            <a:r>
              <a:rPr lang="en-US" dirty="0" err="1">
                <a:cs typeface="Times New Roman" panose="02020603050405020304" pitchFamily="18" charset="0"/>
              </a:rPr>
              <a:t>Alanı</a:t>
            </a:r>
            <a:endParaRPr lang="en-US" dirty="0">
              <a:cs typeface="Times New Roman" panose="02020603050405020304" pitchFamily="18" charset="0"/>
            </a:endParaRPr>
          </a:p>
          <a:p>
            <a:pPr marL="239713" indent="-285750">
              <a:lnSpc>
                <a:spcPct val="90000"/>
              </a:lnSpc>
              <a:spcAft>
                <a:spcPts val="600"/>
              </a:spcAft>
              <a:buFont typeface="Wingdings" panose="05000000000000000000" pitchFamily="2" charset="2"/>
              <a:buChar char="§"/>
            </a:pPr>
            <a:r>
              <a:rPr lang="en-US" dirty="0">
                <a:cs typeface="Times New Roman" panose="02020603050405020304" pitchFamily="18" charset="0"/>
              </a:rPr>
              <a:t>  </a:t>
            </a:r>
            <a:r>
              <a:rPr lang="en-US" dirty="0" err="1">
                <a:cs typeface="Times New Roman" panose="02020603050405020304" pitchFamily="18" charset="0"/>
              </a:rPr>
              <a:t>Toplantı</a:t>
            </a:r>
            <a:r>
              <a:rPr lang="en-US" dirty="0">
                <a:cs typeface="Times New Roman" panose="02020603050405020304" pitchFamily="18" charset="0"/>
              </a:rPr>
              <a:t> </a:t>
            </a:r>
            <a:r>
              <a:rPr lang="en-US" dirty="0" err="1">
                <a:cs typeface="Times New Roman" panose="02020603050405020304" pitchFamily="18" charset="0"/>
              </a:rPr>
              <a:t>Salonları</a:t>
            </a:r>
            <a:endParaRPr lang="en-US" dirty="0">
              <a:cs typeface="Times New Roman" panose="02020603050405020304" pitchFamily="18" charset="0"/>
            </a:endParaRPr>
          </a:p>
        </p:txBody>
      </p:sp>
      <p:pic>
        <p:nvPicPr>
          <p:cNvPr id="2" name="Resim 1" descr="çayır, ağaç, açık hava, çim içeren bir resim&#10;&#10;Açıklama otomatik olarak oluşturuldu">
            <a:extLst>
              <a:ext uri="{FF2B5EF4-FFF2-40B4-BE49-F238E27FC236}">
                <a16:creationId xmlns:a16="http://schemas.microsoft.com/office/drawing/2014/main" id="{7EAC8D2F-974A-2C1C-44A2-6DAD1344AE0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440290" y="1329545"/>
            <a:ext cx="2299542" cy="2570694"/>
          </a:xfrm>
          <a:prstGeom prst="rect">
            <a:avLst/>
          </a:prstGeom>
        </p:spPr>
      </p:pic>
      <p:pic>
        <p:nvPicPr>
          <p:cNvPr id="3" name="Resim 2" descr="açık hava, ağaç, su, gök içeren bir resim&#10;&#10;Açıklama otomatik olarak oluşturuldu">
            <a:extLst>
              <a:ext uri="{FF2B5EF4-FFF2-40B4-BE49-F238E27FC236}">
                <a16:creationId xmlns:a16="http://schemas.microsoft.com/office/drawing/2014/main" id="{74C999E8-0C2C-99C5-935E-C8BFC3E65D3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4426649" y="4213741"/>
            <a:ext cx="2313183" cy="1841626"/>
          </a:xfrm>
          <a:prstGeom prst="rect">
            <a:avLst/>
          </a:prstGeom>
        </p:spPr>
      </p:pic>
      <p:pic>
        <p:nvPicPr>
          <p:cNvPr id="5" name="Resim 4" descr="çayır, gök, açık hava, kırmızı içeren bir resim&#10;&#10;Açıklama otomatik olarak oluşturuldu">
            <a:extLst>
              <a:ext uri="{FF2B5EF4-FFF2-40B4-BE49-F238E27FC236}">
                <a16:creationId xmlns:a16="http://schemas.microsoft.com/office/drawing/2014/main" id="{44D13645-DA27-D856-A206-B40C75DFD64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2"/>
          <a:stretch>
            <a:fillRect/>
          </a:stretch>
        </p:blipFill>
        <p:spPr>
          <a:xfrm>
            <a:off x="6944549" y="3793563"/>
            <a:ext cx="4877614" cy="2261804"/>
          </a:xfrm>
          <a:prstGeom prst="rect">
            <a:avLst/>
          </a:prstGeom>
        </p:spPr>
      </p:pic>
      <p:pic>
        <p:nvPicPr>
          <p:cNvPr id="6" name="Resim 5">
            <a:extLst>
              <a:ext uri="{FF2B5EF4-FFF2-40B4-BE49-F238E27FC236}">
                <a16:creationId xmlns:a16="http://schemas.microsoft.com/office/drawing/2014/main" id="{A50E3026-1753-8E6B-799C-C1A6D44CF81B}"/>
              </a:ext>
            </a:extLst>
          </p:cNvPr>
          <p:cNvPicPr>
            <a:picLocks noChangeAspect="1"/>
          </p:cNvPicPr>
          <p:nvPr/>
        </p:nvPicPr>
        <p:blipFill>
          <a:blip r:embed="rId5"/>
          <a:stretch>
            <a:fillRect/>
          </a:stretch>
        </p:blipFill>
        <p:spPr>
          <a:xfrm>
            <a:off x="7558700" y="1325094"/>
            <a:ext cx="3277621" cy="2185081"/>
          </a:xfrm>
          <a:prstGeom prst="rect">
            <a:avLst/>
          </a:prstGeom>
        </p:spPr>
      </p:pic>
    </p:spTree>
    <p:extLst>
      <p:ext uri="{BB962C8B-B14F-4D97-AF65-F5344CB8AC3E}">
        <p14:creationId xmlns:p14="http://schemas.microsoft.com/office/powerpoint/2010/main" val="394616388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2FD35-BF0B-55E5-2B99-7E5DCE4879FE}"/>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88B9AB1D-1803-3BA5-701A-C64942232F8C}"/>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D7A25030-8A2D-3B6F-9CE6-6DE3B9E5726F}"/>
              </a:ext>
            </a:extLst>
          </p:cNvPr>
          <p:cNvSpPr txBox="1"/>
          <p:nvPr/>
        </p:nvSpPr>
        <p:spPr>
          <a:xfrm>
            <a:off x="4977161" y="479311"/>
            <a:ext cx="2237678" cy="400110"/>
          </a:xfrm>
          <a:prstGeom prst="rect">
            <a:avLst/>
          </a:prstGeom>
          <a:noFill/>
        </p:spPr>
        <p:txBody>
          <a:bodyPr wrap="square">
            <a:spAutoFit/>
          </a:bodyPr>
          <a:lstStyle/>
          <a:p>
            <a:r>
              <a:rPr lang="tr-TR" sz="2000" b="1" dirty="0">
                <a:solidFill>
                  <a:schemeClr val="bg1"/>
                </a:solidFill>
              </a:rPr>
              <a:t>Öğrenci Temsilciliği</a:t>
            </a:r>
          </a:p>
        </p:txBody>
      </p:sp>
      <p:sp>
        <p:nvSpPr>
          <p:cNvPr id="2" name="Dikdörtgen 1"/>
          <p:cNvSpPr/>
          <p:nvPr/>
        </p:nvSpPr>
        <p:spPr>
          <a:xfrm>
            <a:off x="373039" y="1371560"/>
            <a:ext cx="8975678" cy="4524315"/>
          </a:xfrm>
          <a:prstGeom prst="rect">
            <a:avLst/>
          </a:prstGeom>
        </p:spPr>
        <p:txBody>
          <a:bodyPr wrap="square">
            <a:spAutoFit/>
          </a:bodyPr>
          <a:lstStyle/>
          <a:p>
            <a:pPr algn="just"/>
            <a:r>
              <a:rPr lang="tr-TR" b="1" dirty="0"/>
              <a:t>Öğrenci Temsilciliği Nedir?</a:t>
            </a:r>
          </a:p>
          <a:p>
            <a:pPr algn="just"/>
            <a:endParaRPr lang="tr-TR" b="1" dirty="0"/>
          </a:p>
          <a:p>
            <a:pPr marL="285750" indent="-285750" algn="just">
              <a:buFont typeface="Arial" panose="020B0604020202020204" pitchFamily="34" charset="0"/>
              <a:buChar char="•"/>
            </a:pPr>
            <a:r>
              <a:rPr lang="tr-TR" dirty="0"/>
              <a:t>Öğrencilerinin haklarını ve çıkarlarını savunan bir temsilcilik yapısıdır.</a:t>
            </a:r>
          </a:p>
          <a:p>
            <a:pPr marL="285750" indent="-285750" algn="just">
              <a:buFont typeface="Arial" panose="020B0604020202020204" pitchFamily="34" charset="0"/>
              <a:buChar char="•"/>
            </a:pPr>
            <a:r>
              <a:rPr lang="tr-TR" dirty="0"/>
              <a:t>Öğrencilerin üniversite yönetimine katkı sağlamalarını amaçlar.</a:t>
            </a:r>
          </a:p>
          <a:p>
            <a:pPr marL="285750" indent="-285750" algn="just">
              <a:buFont typeface="Arial" panose="020B0604020202020204" pitchFamily="34" charset="0"/>
              <a:buChar char="•"/>
            </a:pPr>
            <a:endParaRPr lang="tr-TR" dirty="0"/>
          </a:p>
          <a:p>
            <a:pPr algn="just"/>
            <a:r>
              <a:rPr lang="tr-TR" b="1" dirty="0"/>
              <a:t>Temsilcilerin Görevleri</a:t>
            </a:r>
          </a:p>
          <a:p>
            <a:pPr algn="just"/>
            <a:endParaRPr lang="tr-TR" dirty="0"/>
          </a:p>
          <a:p>
            <a:pPr marL="285750" indent="-285750" algn="just">
              <a:buFont typeface="Arial" panose="020B0604020202020204" pitchFamily="34" charset="0"/>
              <a:buChar char="•"/>
            </a:pPr>
            <a:r>
              <a:rPr lang="tr-TR" dirty="0"/>
              <a:t>Temsilciler, öğrencilerin sosyal, kültürel ve akademik ihtiyaçlarını üniversite yönetimine iletmekle sorumludur. </a:t>
            </a:r>
          </a:p>
          <a:p>
            <a:pPr marL="285750" indent="-285750" algn="just">
              <a:buFont typeface="Arial" panose="020B0604020202020204" pitchFamily="34" charset="0"/>
              <a:buChar char="•"/>
            </a:pPr>
            <a:r>
              <a:rPr lang="tr-TR" dirty="0"/>
              <a:t>Seçimlerle göreve gelen temsilciler, belirli dönemlerde yapılan toplantılarla öğrenci ihtiyaçlarını dile getirir ve çözüm yolları sunar.</a:t>
            </a:r>
          </a:p>
          <a:p>
            <a:pPr algn="just"/>
            <a:endParaRPr lang="tr-TR" dirty="0"/>
          </a:p>
          <a:p>
            <a:pPr algn="just"/>
            <a:r>
              <a:rPr lang="tr-TR" b="1" dirty="0"/>
              <a:t>Temsilci Seçimi</a:t>
            </a:r>
          </a:p>
          <a:p>
            <a:pPr algn="just"/>
            <a:endParaRPr lang="tr-TR" dirty="0"/>
          </a:p>
          <a:p>
            <a:pPr marL="285750" indent="-285750" algn="just">
              <a:buFont typeface="Arial" panose="020B0604020202020204" pitchFamily="34" charset="0"/>
              <a:buChar char="•"/>
            </a:pPr>
            <a:r>
              <a:rPr lang="tr-TR" dirty="0"/>
              <a:t>Temsilciler gizli oyla, demokratik seçimlerle seçilir.</a:t>
            </a:r>
          </a:p>
          <a:p>
            <a:pPr marL="285750" indent="-285750" algn="just">
              <a:buFont typeface="Arial" panose="020B0604020202020204" pitchFamily="34" charset="0"/>
              <a:buChar char="•"/>
            </a:pPr>
            <a:r>
              <a:rPr lang="tr-TR" dirty="0"/>
              <a:t>Seçim süreci üniversite kurulları tarafından denetlenir. </a:t>
            </a:r>
          </a:p>
        </p:txBody>
      </p:sp>
      <p:pic>
        <p:nvPicPr>
          <p:cNvPr id="31" name="Picture 8">
            <a:extLst>
              <a:ext uri="{FF2B5EF4-FFF2-40B4-BE49-F238E27FC236}">
                <a16:creationId xmlns:a16="http://schemas.microsoft.com/office/drawing/2014/main" id="{03C91E2A-8E20-63B1-2F21-3BC978267813}"/>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9485195" y="1724408"/>
            <a:ext cx="2593074" cy="2987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920005"/>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2FD35-BF0B-55E5-2B99-7E5DCE4879FE}"/>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88B9AB1D-1803-3BA5-701A-C64942232F8C}"/>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D7A25030-8A2D-3B6F-9CE6-6DE3B9E5726F}"/>
              </a:ext>
            </a:extLst>
          </p:cNvPr>
          <p:cNvSpPr txBox="1"/>
          <p:nvPr/>
        </p:nvSpPr>
        <p:spPr>
          <a:xfrm>
            <a:off x="5062460" y="479311"/>
            <a:ext cx="2067080" cy="400110"/>
          </a:xfrm>
          <a:prstGeom prst="rect">
            <a:avLst/>
          </a:prstGeom>
          <a:noFill/>
        </p:spPr>
        <p:txBody>
          <a:bodyPr wrap="square">
            <a:spAutoFit/>
          </a:bodyPr>
          <a:lstStyle/>
          <a:p>
            <a:r>
              <a:rPr lang="tr-TR" sz="2000" b="1" dirty="0">
                <a:solidFill>
                  <a:schemeClr val="bg1"/>
                </a:solidFill>
              </a:rPr>
              <a:t>Öğrenci Dekanlığı</a:t>
            </a:r>
          </a:p>
        </p:txBody>
      </p:sp>
      <p:sp>
        <p:nvSpPr>
          <p:cNvPr id="2" name="Dikdörtgen 1"/>
          <p:cNvSpPr/>
          <p:nvPr/>
        </p:nvSpPr>
        <p:spPr>
          <a:xfrm>
            <a:off x="373039" y="1371560"/>
            <a:ext cx="11445922" cy="4524315"/>
          </a:xfrm>
          <a:prstGeom prst="rect">
            <a:avLst/>
          </a:prstGeom>
        </p:spPr>
        <p:txBody>
          <a:bodyPr wrap="square">
            <a:spAutoFit/>
          </a:bodyPr>
          <a:lstStyle/>
          <a:p>
            <a:r>
              <a:rPr lang="tr-TR" dirty="0"/>
              <a:t>Çanakkale </a:t>
            </a:r>
            <a:r>
              <a:rPr lang="tr-TR" dirty="0" err="1"/>
              <a:t>Onsekiz</a:t>
            </a:r>
            <a:r>
              <a:rPr lang="tr-TR" dirty="0"/>
              <a:t> Mart Üniversitesi Öğrenci Dekanlığı, öğrencilerin üniversite yaşamındaki tüm sorunlarına destek olmak amacıyla kurulmuştur.</a:t>
            </a:r>
          </a:p>
          <a:p>
            <a:r>
              <a:rPr lang="tr-TR" dirty="0"/>
              <a:t>Akademik, sosyal, kültürel, sportif, ve kişisel gelişimlerine katkı sağlamayı amaçlar.</a:t>
            </a:r>
          </a:p>
          <a:p>
            <a:endParaRPr lang="tr-TR" dirty="0"/>
          </a:p>
          <a:p>
            <a:r>
              <a:rPr lang="tr-TR" b="1" dirty="0"/>
              <a:t>Öğrenci Temsilciliği ve Katılım</a:t>
            </a:r>
            <a:endParaRPr lang="tr-TR" dirty="0"/>
          </a:p>
          <a:p>
            <a:pPr marL="285750" indent="-285750">
              <a:buFont typeface="Arial" panose="020B0604020202020204" pitchFamily="34" charset="0"/>
              <a:buChar char="•"/>
            </a:pPr>
            <a:r>
              <a:rPr lang="tr-TR" dirty="0"/>
              <a:t>Öğrencilerin üniversite yönetimine katılmaları için önemli bir platformdur.</a:t>
            </a:r>
          </a:p>
          <a:p>
            <a:pPr marL="285750" indent="-285750">
              <a:buFont typeface="Arial" panose="020B0604020202020204" pitchFamily="34" charset="0"/>
              <a:buChar char="•"/>
            </a:pPr>
            <a:r>
              <a:rPr lang="tr-TR" dirty="0"/>
              <a:t>Öğrenci senatosunda yer alan temsilcilerle yönetimle etkili iletişim kurulur.</a:t>
            </a:r>
          </a:p>
          <a:p>
            <a:endParaRPr lang="tr-TR" dirty="0"/>
          </a:p>
          <a:p>
            <a:r>
              <a:rPr lang="tr-TR" b="1" dirty="0"/>
              <a:t>Öğrenci Dekanlığı</a:t>
            </a:r>
            <a:endParaRPr lang="tr-TR" dirty="0"/>
          </a:p>
          <a:p>
            <a:pPr marL="285750" indent="-285750">
              <a:buFont typeface="Arial" panose="020B0604020202020204" pitchFamily="34" charset="0"/>
              <a:buChar char="•"/>
            </a:pPr>
            <a:r>
              <a:rPr lang="tr-TR" dirty="0"/>
              <a:t>Öğrencilerin talep ve şikayetlerini dinler.</a:t>
            </a:r>
          </a:p>
          <a:p>
            <a:pPr marL="285750" indent="-285750">
              <a:buFont typeface="Arial" panose="020B0604020202020204" pitchFamily="34" charset="0"/>
              <a:buChar char="•"/>
            </a:pPr>
            <a:r>
              <a:rPr lang="tr-TR" dirty="0"/>
              <a:t>Çeşitli projeler ve faaliyetlerde öğrencilerin yer almasını sağlar.</a:t>
            </a:r>
          </a:p>
          <a:p>
            <a:pPr marL="285750" indent="-285750">
              <a:buFont typeface="Arial" panose="020B0604020202020204" pitchFamily="34" charset="0"/>
              <a:buChar char="•"/>
            </a:pPr>
            <a:r>
              <a:rPr lang="tr-TR" dirty="0"/>
              <a:t>Sorunların çözümü için danışmanlık hizmetleri sunar.</a:t>
            </a:r>
          </a:p>
          <a:p>
            <a:endParaRPr lang="tr-TR" dirty="0"/>
          </a:p>
          <a:p>
            <a:r>
              <a:rPr lang="tr-TR" b="1" dirty="0"/>
              <a:t>Dekanlık Projeleri ve Etkinlikler</a:t>
            </a:r>
            <a:endParaRPr lang="tr-TR" dirty="0"/>
          </a:p>
          <a:p>
            <a:pPr marL="285750" indent="-285750">
              <a:buFont typeface="Arial" panose="020B0604020202020204" pitchFamily="34" charset="0"/>
              <a:buChar char="•"/>
            </a:pPr>
            <a:r>
              <a:rPr lang="tr-TR" dirty="0"/>
              <a:t>TÜBİTAK projeleri, Yeşil Dönüşüm, Eko Kampüs gibi projelerde öğrenci desteği.</a:t>
            </a:r>
          </a:p>
          <a:p>
            <a:pPr marL="285750" indent="-285750">
              <a:buFont typeface="Arial" panose="020B0604020202020204" pitchFamily="34" charset="0"/>
              <a:buChar char="•"/>
            </a:pPr>
            <a:r>
              <a:rPr lang="tr-TR" dirty="0"/>
              <a:t>Sportif, akademik, ve sosyal faaliyetlerin desteklenmesi.</a:t>
            </a:r>
          </a:p>
        </p:txBody>
      </p:sp>
    </p:spTree>
    <p:extLst>
      <p:ext uri="{BB962C8B-B14F-4D97-AF65-F5344CB8AC3E}">
        <p14:creationId xmlns:p14="http://schemas.microsoft.com/office/powerpoint/2010/main" val="10429417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8E0DC-9812-9003-5C53-D542CB85ABC1}"/>
            </a:ext>
          </a:extLst>
        </p:cNvPr>
        <p:cNvGrpSpPr/>
        <p:nvPr/>
      </p:nvGrpSpPr>
      <p:grpSpPr>
        <a:xfrm>
          <a:off x="0" y="0"/>
          <a:ext cx="0" cy="0"/>
          <a:chOff x="0" y="0"/>
          <a:chExt cx="0" cy="0"/>
        </a:xfrm>
      </p:grpSpPr>
      <p:sp>
        <p:nvSpPr>
          <p:cNvPr id="2" name="Rectangle 15">
            <a:extLst>
              <a:ext uri="{FF2B5EF4-FFF2-40B4-BE49-F238E27FC236}">
                <a16:creationId xmlns:a16="http://schemas.microsoft.com/office/drawing/2014/main" id="{A5198A2B-BE18-BC8E-AC9F-B93B224B745D}"/>
              </a:ext>
            </a:extLst>
          </p:cNvPr>
          <p:cNvSpPr/>
          <p:nvPr/>
        </p:nvSpPr>
        <p:spPr>
          <a:xfrm>
            <a:off x="-3" y="-21398"/>
            <a:ext cx="12191999"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84350" marR="1265555" indent="-510540" algn="ctr">
              <a:lnSpc>
                <a:spcPct val="121500"/>
              </a:lnSpc>
            </a:pPr>
            <a:endParaRPr lang="nb-NO" dirty="0">
              <a:cs typeface="Times New Roman" panose="02020603050405020304" pitchFamily="18" charset="0"/>
            </a:endParaRPr>
          </a:p>
        </p:txBody>
      </p:sp>
      <p:sp>
        <p:nvSpPr>
          <p:cNvPr id="3" name="Rectangle 6">
            <a:extLst>
              <a:ext uri="{FF2B5EF4-FFF2-40B4-BE49-F238E27FC236}">
                <a16:creationId xmlns:a16="http://schemas.microsoft.com/office/drawing/2014/main" id="{A31FFFC9-4822-3E3B-D279-6FDCB4EB097A}"/>
              </a:ext>
            </a:extLst>
          </p:cNvPr>
          <p:cNvSpPr/>
          <p:nvPr/>
        </p:nvSpPr>
        <p:spPr>
          <a:xfrm>
            <a:off x="0" y="342689"/>
            <a:ext cx="12192000" cy="5367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4" name="Metin kutusu 3">
            <a:extLst>
              <a:ext uri="{FF2B5EF4-FFF2-40B4-BE49-F238E27FC236}">
                <a16:creationId xmlns:a16="http://schemas.microsoft.com/office/drawing/2014/main" id="{994B03B8-C562-357E-3DF9-360C1005A284}"/>
              </a:ext>
            </a:extLst>
          </p:cNvPr>
          <p:cNvSpPr txBox="1"/>
          <p:nvPr/>
        </p:nvSpPr>
        <p:spPr>
          <a:xfrm>
            <a:off x="4296566" y="411000"/>
            <a:ext cx="4382486" cy="400110"/>
          </a:xfrm>
          <a:prstGeom prst="rect">
            <a:avLst/>
          </a:prstGeom>
          <a:noFill/>
        </p:spPr>
        <p:txBody>
          <a:bodyPr wrap="square">
            <a:spAutoFit/>
          </a:bodyPr>
          <a:lstStyle/>
          <a:p>
            <a:r>
              <a:rPr lang="tr-TR" sz="2000" b="1" dirty="0"/>
              <a:t>Üniversitemizin Hiyerarşik Yapısı</a:t>
            </a:r>
          </a:p>
        </p:txBody>
      </p:sp>
      <p:pic>
        <p:nvPicPr>
          <p:cNvPr id="46" name="object 11">
            <a:extLst>
              <a:ext uri="{FF2B5EF4-FFF2-40B4-BE49-F238E27FC236}">
                <a16:creationId xmlns:a16="http://schemas.microsoft.com/office/drawing/2014/main" id="{B165E578-B35A-87A6-FAE7-D306A3C5A933}"/>
              </a:ext>
            </a:extLst>
          </p:cNvPr>
          <p:cNvPicPr/>
          <p:nvPr/>
        </p:nvPicPr>
        <p:blipFill>
          <a:blip r:embed="rId2" cstate="print"/>
          <a:stretch>
            <a:fillRect/>
          </a:stretch>
        </p:blipFill>
        <p:spPr>
          <a:xfrm>
            <a:off x="5619999" y="1070224"/>
            <a:ext cx="790871" cy="504320"/>
          </a:xfrm>
          <a:prstGeom prst="rect">
            <a:avLst/>
          </a:prstGeom>
        </p:spPr>
      </p:pic>
      <p:sp>
        <p:nvSpPr>
          <p:cNvPr id="10" name="object 14">
            <a:extLst>
              <a:ext uri="{FF2B5EF4-FFF2-40B4-BE49-F238E27FC236}">
                <a16:creationId xmlns:a16="http://schemas.microsoft.com/office/drawing/2014/main" id="{EBA19789-AE64-3C0E-2022-3594E555AFCA}"/>
              </a:ext>
            </a:extLst>
          </p:cNvPr>
          <p:cNvSpPr txBox="1"/>
          <p:nvPr/>
        </p:nvSpPr>
        <p:spPr>
          <a:xfrm>
            <a:off x="4805955" y="879421"/>
            <a:ext cx="2415975" cy="564898"/>
          </a:xfrm>
          <a:prstGeom prst="rect">
            <a:avLst/>
          </a:prstGeom>
        </p:spPr>
        <p:txBody>
          <a:bodyPr vert="horz" wrap="square" lIns="0" tIns="71755" rIns="0" bIns="0" rtlCol="0">
            <a:spAutoFit/>
          </a:bodyPr>
          <a:lstStyle/>
          <a:p>
            <a:pPr marL="588010" marR="527050" indent="-53975" algn="ctr">
              <a:spcBef>
                <a:spcPts val="565"/>
              </a:spcBef>
            </a:pPr>
            <a:r>
              <a:rPr sz="1600" spc="-10" dirty="0">
                <a:solidFill>
                  <a:srgbClr val="FFFFFF"/>
                </a:solidFill>
                <a:cs typeface="Times New Roman" panose="02020603050405020304" pitchFamily="18" charset="0"/>
              </a:rPr>
              <a:t>Üniversite (Rektör)</a:t>
            </a:r>
            <a:endParaRPr sz="1600" dirty="0">
              <a:cs typeface="Times New Roman" panose="02020603050405020304" pitchFamily="18" charset="0"/>
            </a:endParaRPr>
          </a:p>
        </p:txBody>
      </p:sp>
      <p:pic>
        <p:nvPicPr>
          <p:cNvPr id="43" name="object 17">
            <a:extLst>
              <a:ext uri="{FF2B5EF4-FFF2-40B4-BE49-F238E27FC236}">
                <a16:creationId xmlns:a16="http://schemas.microsoft.com/office/drawing/2014/main" id="{2DE5F1D2-3159-EB42-6496-2660EB9C2B0E}"/>
              </a:ext>
            </a:extLst>
          </p:cNvPr>
          <p:cNvPicPr/>
          <p:nvPr/>
        </p:nvPicPr>
        <p:blipFill>
          <a:blip r:embed="rId3" cstate="print"/>
          <a:stretch>
            <a:fillRect/>
          </a:stretch>
        </p:blipFill>
        <p:spPr>
          <a:xfrm>
            <a:off x="1640986" y="2013787"/>
            <a:ext cx="802103" cy="504319"/>
          </a:xfrm>
          <a:prstGeom prst="rect">
            <a:avLst/>
          </a:prstGeom>
        </p:spPr>
      </p:pic>
      <p:sp>
        <p:nvSpPr>
          <p:cNvPr id="12" name="object 19">
            <a:extLst>
              <a:ext uri="{FF2B5EF4-FFF2-40B4-BE49-F238E27FC236}">
                <a16:creationId xmlns:a16="http://schemas.microsoft.com/office/drawing/2014/main" id="{7D2752C9-A9C9-D507-5679-D6EA952A6665}"/>
              </a:ext>
            </a:extLst>
          </p:cNvPr>
          <p:cNvSpPr txBox="1"/>
          <p:nvPr/>
        </p:nvSpPr>
        <p:spPr>
          <a:xfrm>
            <a:off x="1550669" y="1978082"/>
            <a:ext cx="1049096" cy="505267"/>
          </a:xfrm>
          <a:prstGeom prst="rect">
            <a:avLst/>
          </a:prstGeom>
        </p:spPr>
        <p:txBody>
          <a:bodyPr vert="horz" wrap="square" lIns="0" tIns="12700" rIns="0" bIns="0" rtlCol="0">
            <a:spAutoFit/>
          </a:bodyPr>
          <a:lstStyle/>
          <a:p>
            <a:pPr marL="80010" marR="5080" indent="-67945" algn="ctr">
              <a:spcBef>
                <a:spcPts val="100"/>
              </a:spcBef>
            </a:pPr>
            <a:r>
              <a:rPr sz="1600" spc="-10" dirty="0" err="1">
                <a:solidFill>
                  <a:srgbClr val="FFFFFF"/>
                </a:solidFill>
                <a:cs typeface="Times New Roman" panose="02020603050405020304" pitchFamily="18" charset="0"/>
              </a:rPr>
              <a:t>Fakülteler</a:t>
            </a:r>
            <a:r>
              <a:rPr sz="1600" spc="-10" dirty="0">
                <a:solidFill>
                  <a:srgbClr val="FFFFFF"/>
                </a:solidFill>
                <a:cs typeface="Times New Roman" panose="02020603050405020304" pitchFamily="18" charset="0"/>
              </a:rPr>
              <a:t> (</a:t>
            </a:r>
            <a:r>
              <a:rPr sz="1600" spc="-10" dirty="0" err="1">
                <a:solidFill>
                  <a:srgbClr val="FFFFFF"/>
                </a:solidFill>
                <a:cs typeface="Times New Roman" panose="02020603050405020304" pitchFamily="18" charset="0"/>
              </a:rPr>
              <a:t>Dekan</a:t>
            </a:r>
            <a:r>
              <a:rPr sz="1600" spc="-10" dirty="0">
                <a:solidFill>
                  <a:srgbClr val="FFFFFF"/>
                </a:solidFill>
                <a:cs typeface="Times New Roman" panose="02020603050405020304" pitchFamily="18" charset="0"/>
              </a:rPr>
              <a:t>)</a:t>
            </a:r>
            <a:endParaRPr sz="1600" dirty="0">
              <a:cs typeface="Times New Roman" panose="02020603050405020304" pitchFamily="18" charset="0"/>
            </a:endParaRPr>
          </a:p>
        </p:txBody>
      </p:sp>
      <p:pic>
        <p:nvPicPr>
          <p:cNvPr id="40" name="object 26">
            <a:extLst>
              <a:ext uri="{FF2B5EF4-FFF2-40B4-BE49-F238E27FC236}">
                <a16:creationId xmlns:a16="http://schemas.microsoft.com/office/drawing/2014/main" id="{F8545D3E-B8A7-47D0-2C9F-37A11FE6B758}"/>
              </a:ext>
            </a:extLst>
          </p:cNvPr>
          <p:cNvPicPr/>
          <p:nvPr/>
        </p:nvPicPr>
        <p:blipFill>
          <a:blip r:embed="rId4" cstate="print"/>
          <a:stretch>
            <a:fillRect/>
          </a:stretch>
        </p:blipFill>
        <p:spPr>
          <a:xfrm>
            <a:off x="4348636" y="2013787"/>
            <a:ext cx="993812" cy="504319"/>
          </a:xfrm>
          <a:prstGeom prst="rect">
            <a:avLst/>
          </a:prstGeom>
        </p:spPr>
      </p:pic>
      <p:sp>
        <p:nvSpPr>
          <p:cNvPr id="14" name="object 28">
            <a:extLst>
              <a:ext uri="{FF2B5EF4-FFF2-40B4-BE49-F238E27FC236}">
                <a16:creationId xmlns:a16="http://schemas.microsoft.com/office/drawing/2014/main" id="{00622127-BA6C-1F74-023E-06BD10E2428C}"/>
              </a:ext>
            </a:extLst>
          </p:cNvPr>
          <p:cNvSpPr txBox="1"/>
          <p:nvPr/>
        </p:nvSpPr>
        <p:spPr>
          <a:xfrm>
            <a:off x="4165727" y="1980355"/>
            <a:ext cx="1399061" cy="518091"/>
          </a:xfrm>
          <a:prstGeom prst="rect">
            <a:avLst/>
          </a:prstGeom>
        </p:spPr>
        <p:txBody>
          <a:bodyPr vert="horz" wrap="square" lIns="0" tIns="12700" rIns="0" bIns="0" rtlCol="0">
            <a:spAutoFit/>
          </a:bodyPr>
          <a:lstStyle/>
          <a:p>
            <a:pPr marL="182880" marR="5080" indent="-170815" algn="ctr">
              <a:spcBef>
                <a:spcPts val="100"/>
              </a:spcBef>
            </a:pPr>
            <a:r>
              <a:rPr sz="1600" spc="-10" dirty="0" err="1">
                <a:solidFill>
                  <a:srgbClr val="FFFFFF"/>
                </a:solidFill>
                <a:cs typeface="Times New Roman" panose="02020603050405020304" pitchFamily="18" charset="0"/>
              </a:rPr>
              <a:t>Yüksekokulla</a:t>
            </a:r>
            <a:r>
              <a:rPr lang="tr-TR" sz="1600" spc="-10" dirty="0">
                <a:solidFill>
                  <a:srgbClr val="FFFFFF"/>
                </a:solidFill>
                <a:cs typeface="Times New Roman" panose="02020603050405020304" pitchFamily="18" charset="0"/>
              </a:rPr>
              <a:t>r</a:t>
            </a:r>
          </a:p>
          <a:p>
            <a:pPr marL="182880" marR="5080" indent="-170815" algn="ctr">
              <a:spcBef>
                <a:spcPts val="100"/>
              </a:spcBef>
            </a:pPr>
            <a:r>
              <a:rPr lang="tr-TR" sz="1600" spc="-10" dirty="0">
                <a:solidFill>
                  <a:srgbClr val="FFFFFF"/>
                </a:solidFill>
                <a:cs typeface="Times New Roman" panose="02020603050405020304" pitchFamily="18" charset="0"/>
              </a:rPr>
              <a:t>(</a:t>
            </a:r>
            <a:r>
              <a:rPr sz="1600" spc="-10" dirty="0" err="1">
                <a:solidFill>
                  <a:srgbClr val="FFFFFF"/>
                </a:solidFill>
                <a:cs typeface="Times New Roman" panose="02020603050405020304" pitchFamily="18" charset="0"/>
              </a:rPr>
              <a:t>Müdür</a:t>
            </a:r>
            <a:r>
              <a:rPr sz="1600" spc="-10" dirty="0">
                <a:solidFill>
                  <a:srgbClr val="FFFFFF"/>
                </a:solidFill>
                <a:cs typeface="Times New Roman" panose="02020603050405020304" pitchFamily="18" charset="0"/>
              </a:rPr>
              <a:t>)</a:t>
            </a:r>
            <a:endParaRPr sz="1600" dirty="0">
              <a:cs typeface="Times New Roman" panose="02020603050405020304" pitchFamily="18" charset="0"/>
            </a:endParaRPr>
          </a:p>
        </p:txBody>
      </p:sp>
      <p:pic>
        <p:nvPicPr>
          <p:cNvPr id="37" name="object 31">
            <a:extLst>
              <a:ext uri="{FF2B5EF4-FFF2-40B4-BE49-F238E27FC236}">
                <a16:creationId xmlns:a16="http://schemas.microsoft.com/office/drawing/2014/main" id="{0687B3A1-579D-E4D9-6D17-797C8E69233E}"/>
              </a:ext>
            </a:extLst>
          </p:cNvPr>
          <p:cNvPicPr/>
          <p:nvPr/>
        </p:nvPicPr>
        <p:blipFill>
          <a:blip r:embed="rId5" cstate="print"/>
          <a:stretch>
            <a:fillRect/>
          </a:stretch>
        </p:blipFill>
        <p:spPr>
          <a:xfrm>
            <a:off x="7076397" y="2013787"/>
            <a:ext cx="772964" cy="504320"/>
          </a:xfrm>
          <a:prstGeom prst="rect">
            <a:avLst/>
          </a:prstGeom>
        </p:spPr>
      </p:pic>
      <p:sp>
        <p:nvSpPr>
          <p:cNvPr id="16" name="object 33">
            <a:extLst>
              <a:ext uri="{FF2B5EF4-FFF2-40B4-BE49-F238E27FC236}">
                <a16:creationId xmlns:a16="http://schemas.microsoft.com/office/drawing/2014/main" id="{A76B29AD-C9EA-3D60-F218-3774A580273D}"/>
              </a:ext>
            </a:extLst>
          </p:cNvPr>
          <p:cNvSpPr txBox="1"/>
          <p:nvPr/>
        </p:nvSpPr>
        <p:spPr>
          <a:xfrm>
            <a:off x="6964653" y="1961008"/>
            <a:ext cx="1032329" cy="505267"/>
          </a:xfrm>
          <a:prstGeom prst="rect">
            <a:avLst/>
          </a:prstGeom>
        </p:spPr>
        <p:txBody>
          <a:bodyPr vert="horz" wrap="square" lIns="0" tIns="12700" rIns="0" bIns="0" rtlCol="0">
            <a:spAutoFit/>
          </a:bodyPr>
          <a:lstStyle/>
          <a:p>
            <a:pPr marL="70485" marR="5080" indent="-58419" algn="ctr">
              <a:spcBef>
                <a:spcPts val="100"/>
              </a:spcBef>
            </a:pPr>
            <a:r>
              <a:rPr sz="1600" spc="-10" dirty="0">
                <a:solidFill>
                  <a:srgbClr val="FFFFFF"/>
                </a:solidFill>
                <a:cs typeface="Times New Roman" panose="02020603050405020304" pitchFamily="18" charset="0"/>
              </a:rPr>
              <a:t>Merkezler (Müdür)</a:t>
            </a:r>
            <a:endParaRPr sz="1600" dirty="0">
              <a:cs typeface="Times New Roman" panose="02020603050405020304" pitchFamily="18" charset="0"/>
            </a:endParaRPr>
          </a:p>
        </p:txBody>
      </p:sp>
      <p:pic>
        <p:nvPicPr>
          <p:cNvPr id="34" name="object 36">
            <a:extLst>
              <a:ext uri="{FF2B5EF4-FFF2-40B4-BE49-F238E27FC236}">
                <a16:creationId xmlns:a16="http://schemas.microsoft.com/office/drawing/2014/main" id="{F5C60890-3DB8-8801-AD34-F33166DD4DE9}"/>
              </a:ext>
            </a:extLst>
          </p:cNvPr>
          <p:cNvPicPr/>
          <p:nvPr/>
        </p:nvPicPr>
        <p:blipFill>
          <a:blip r:embed="rId6" cstate="print"/>
          <a:stretch>
            <a:fillRect/>
          </a:stretch>
        </p:blipFill>
        <p:spPr>
          <a:xfrm>
            <a:off x="9747455" y="2026858"/>
            <a:ext cx="659556" cy="504319"/>
          </a:xfrm>
          <a:prstGeom prst="rect">
            <a:avLst/>
          </a:prstGeom>
        </p:spPr>
      </p:pic>
      <p:sp>
        <p:nvSpPr>
          <p:cNvPr id="18" name="object 38">
            <a:extLst>
              <a:ext uri="{FF2B5EF4-FFF2-40B4-BE49-F238E27FC236}">
                <a16:creationId xmlns:a16="http://schemas.microsoft.com/office/drawing/2014/main" id="{9DA326D4-DA22-7486-F11F-3DADCB0D4B23}"/>
              </a:ext>
            </a:extLst>
          </p:cNvPr>
          <p:cNvSpPr txBox="1"/>
          <p:nvPr/>
        </p:nvSpPr>
        <p:spPr>
          <a:xfrm>
            <a:off x="9519503" y="1980355"/>
            <a:ext cx="1112475" cy="505267"/>
          </a:xfrm>
          <a:prstGeom prst="rect">
            <a:avLst/>
          </a:prstGeom>
        </p:spPr>
        <p:txBody>
          <a:bodyPr vert="horz" wrap="square" lIns="0" tIns="12700" rIns="0" bIns="0" rtlCol="0">
            <a:spAutoFit/>
          </a:bodyPr>
          <a:lstStyle/>
          <a:p>
            <a:pPr marL="12700" marR="5080" indent="23495" algn="ctr">
              <a:spcBef>
                <a:spcPts val="100"/>
              </a:spcBef>
            </a:pPr>
            <a:r>
              <a:rPr sz="1600" spc="-10" dirty="0">
                <a:solidFill>
                  <a:srgbClr val="FFFFFF"/>
                </a:solidFill>
                <a:cs typeface="Times New Roman" panose="02020603050405020304" pitchFamily="18" charset="0"/>
              </a:rPr>
              <a:t>Enstitü (Müdür)</a:t>
            </a:r>
            <a:endParaRPr sz="1600" dirty="0">
              <a:cs typeface="Times New Roman" panose="02020603050405020304" pitchFamily="18" charset="0"/>
            </a:endParaRPr>
          </a:p>
        </p:txBody>
      </p:sp>
      <p:sp>
        <p:nvSpPr>
          <p:cNvPr id="22" name="object 12">
            <a:extLst>
              <a:ext uri="{FF2B5EF4-FFF2-40B4-BE49-F238E27FC236}">
                <a16:creationId xmlns:a16="http://schemas.microsoft.com/office/drawing/2014/main" id="{7205CBA0-3948-9FDA-672C-3194F07B8130}"/>
              </a:ext>
            </a:extLst>
          </p:cNvPr>
          <p:cNvSpPr txBox="1"/>
          <p:nvPr/>
        </p:nvSpPr>
        <p:spPr>
          <a:xfrm>
            <a:off x="3287287" y="4670614"/>
            <a:ext cx="5760895" cy="879984"/>
          </a:xfrm>
          <a:prstGeom prst="rect">
            <a:avLst/>
          </a:prstGeom>
        </p:spPr>
        <p:txBody>
          <a:bodyPr vert="horz" wrap="square" lIns="0" tIns="5715" rIns="0" bIns="0" rtlCol="0">
            <a:spAutoFit/>
          </a:bodyPr>
          <a:lstStyle/>
          <a:p>
            <a:pPr marL="1784350" marR="1265555" indent="-510540" algn="ctr">
              <a:lnSpc>
                <a:spcPct val="121500"/>
              </a:lnSpc>
            </a:pPr>
            <a:r>
              <a:rPr lang="nb-NO" sz="1600" dirty="0">
                <a:solidFill>
                  <a:schemeClr val="bg1"/>
                </a:solidFill>
                <a:cs typeface="Times New Roman" panose="02020603050405020304" pitchFamily="18" charset="0"/>
              </a:rPr>
              <a:t>Prof.</a:t>
            </a:r>
            <a:r>
              <a:rPr lang="nb-NO" sz="1600" spc="-40" dirty="0">
                <a:solidFill>
                  <a:schemeClr val="bg1"/>
                </a:solidFill>
                <a:cs typeface="Times New Roman" panose="02020603050405020304" pitchFamily="18" charset="0"/>
              </a:rPr>
              <a:t> </a:t>
            </a:r>
            <a:r>
              <a:rPr lang="nb-NO" sz="1600" spc="-45" dirty="0">
                <a:solidFill>
                  <a:schemeClr val="bg1"/>
                </a:solidFill>
                <a:cs typeface="Times New Roman" panose="02020603050405020304" pitchFamily="18" charset="0"/>
              </a:rPr>
              <a:t>Dr.</a:t>
            </a:r>
            <a:r>
              <a:rPr lang="nb-NO" sz="1600" spc="-35" dirty="0">
                <a:solidFill>
                  <a:schemeClr val="bg1"/>
                </a:solidFill>
                <a:cs typeface="Times New Roman" panose="02020603050405020304" pitchFamily="18" charset="0"/>
              </a:rPr>
              <a:t> </a:t>
            </a:r>
            <a:r>
              <a:rPr lang="nb-NO" sz="1600" dirty="0">
                <a:solidFill>
                  <a:schemeClr val="bg1"/>
                </a:solidFill>
                <a:cs typeface="Times New Roman" panose="02020603050405020304" pitchFamily="18" charset="0"/>
              </a:rPr>
              <a:t>Okan YILMAZ</a:t>
            </a:r>
            <a:endParaRPr lang="nb-NO" sz="1600" spc="-35" dirty="0">
              <a:solidFill>
                <a:schemeClr val="bg1"/>
              </a:solidFill>
              <a:cs typeface="Times New Roman" panose="02020603050405020304" pitchFamily="18" charset="0"/>
            </a:endParaRPr>
          </a:p>
          <a:p>
            <a:pPr marL="1784350" marR="1265555" indent="-510540" algn="ctr">
              <a:lnSpc>
                <a:spcPct val="121500"/>
              </a:lnSpc>
            </a:pPr>
            <a:r>
              <a:rPr lang="nb-NO" sz="1600" spc="-10" dirty="0">
                <a:solidFill>
                  <a:schemeClr val="bg1"/>
                </a:solidFill>
                <a:cs typeface="Times New Roman" panose="02020603050405020304" pitchFamily="18" charset="0"/>
              </a:rPr>
              <a:t>(Dekan)</a:t>
            </a:r>
            <a:endParaRPr lang="nb-NO" sz="1600" dirty="0">
              <a:solidFill>
                <a:schemeClr val="bg1"/>
              </a:solidFill>
              <a:cs typeface="Times New Roman" panose="02020603050405020304" pitchFamily="18" charset="0"/>
            </a:endParaRPr>
          </a:p>
          <a:p>
            <a:pPr marL="1784350" marR="1265555" indent="-510540" algn="ctr">
              <a:lnSpc>
                <a:spcPct val="121500"/>
              </a:lnSpc>
            </a:pPr>
            <a:endParaRPr sz="1600" dirty="0">
              <a:cs typeface="Times New Roman" panose="02020603050405020304" pitchFamily="18" charset="0"/>
            </a:endParaRPr>
          </a:p>
        </p:txBody>
      </p:sp>
      <p:cxnSp>
        <p:nvCxnSpPr>
          <p:cNvPr id="24" name="Straight Connector 67">
            <a:extLst>
              <a:ext uri="{FF2B5EF4-FFF2-40B4-BE49-F238E27FC236}">
                <a16:creationId xmlns:a16="http://schemas.microsoft.com/office/drawing/2014/main" id="{82154223-3283-5088-66BA-6B1EB85B92D0}"/>
              </a:ext>
            </a:extLst>
          </p:cNvPr>
          <p:cNvCxnSpPr>
            <a:cxnSpLocks/>
          </p:cNvCxnSpPr>
          <p:nvPr/>
        </p:nvCxnSpPr>
        <p:spPr>
          <a:xfrm flipH="1">
            <a:off x="6013943" y="1483089"/>
            <a:ext cx="1303" cy="246338"/>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5" name="Straight Connector 68">
            <a:extLst>
              <a:ext uri="{FF2B5EF4-FFF2-40B4-BE49-F238E27FC236}">
                <a16:creationId xmlns:a16="http://schemas.microsoft.com/office/drawing/2014/main" id="{110F86FB-8978-F384-753E-3B83F38D6CF8}"/>
              </a:ext>
            </a:extLst>
          </p:cNvPr>
          <p:cNvCxnSpPr/>
          <p:nvPr/>
        </p:nvCxnSpPr>
        <p:spPr>
          <a:xfrm flipH="1">
            <a:off x="2049763" y="1735992"/>
            <a:ext cx="1303" cy="246338"/>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6" name="Straight Connector 69">
            <a:extLst>
              <a:ext uri="{FF2B5EF4-FFF2-40B4-BE49-F238E27FC236}">
                <a16:creationId xmlns:a16="http://schemas.microsoft.com/office/drawing/2014/main" id="{1B473994-E2D5-892C-39F1-8571B67DE78A}"/>
              </a:ext>
            </a:extLst>
          </p:cNvPr>
          <p:cNvCxnSpPr/>
          <p:nvPr/>
        </p:nvCxnSpPr>
        <p:spPr>
          <a:xfrm flipH="1">
            <a:off x="4890901" y="1737608"/>
            <a:ext cx="1303" cy="246338"/>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7" name="Straight Connector 70">
            <a:extLst>
              <a:ext uri="{FF2B5EF4-FFF2-40B4-BE49-F238E27FC236}">
                <a16:creationId xmlns:a16="http://schemas.microsoft.com/office/drawing/2014/main" id="{BBC6CA4C-AA0C-41E2-27A1-151F24C78A55}"/>
              </a:ext>
            </a:extLst>
          </p:cNvPr>
          <p:cNvCxnSpPr/>
          <p:nvPr/>
        </p:nvCxnSpPr>
        <p:spPr>
          <a:xfrm flipH="1">
            <a:off x="7459432" y="1729428"/>
            <a:ext cx="1303" cy="246338"/>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8" name="Straight Connector 71">
            <a:extLst>
              <a:ext uri="{FF2B5EF4-FFF2-40B4-BE49-F238E27FC236}">
                <a16:creationId xmlns:a16="http://schemas.microsoft.com/office/drawing/2014/main" id="{96986CB2-8E0A-D97B-0BB8-537F9196A671}"/>
              </a:ext>
            </a:extLst>
          </p:cNvPr>
          <p:cNvCxnSpPr/>
          <p:nvPr/>
        </p:nvCxnSpPr>
        <p:spPr>
          <a:xfrm flipH="1">
            <a:off x="10046129" y="1724299"/>
            <a:ext cx="1303" cy="246338"/>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9" name="Straight Connector 73">
            <a:extLst>
              <a:ext uri="{FF2B5EF4-FFF2-40B4-BE49-F238E27FC236}">
                <a16:creationId xmlns:a16="http://schemas.microsoft.com/office/drawing/2014/main" id="{B32E5549-A10C-68B7-ADBF-059E3D3A459D}"/>
              </a:ext>
            </a:extLst>
          </p:cNvPr>
          <p:cNvCxnSpPr/>
          <p:nvPr/>
        </p:nvCxnSpPr>
        <p:spPr>
          <a:xfrm flipH="1">
            <a:off x="2040734" y="1729428"/>
            <a:ext cx="801589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0" name="Straight Connector 74">
            <a:extLst>
              <a:ext uri="{FF2B5EF4-FFF2-40B4-BE49-F238E27FC236}">
                <a16:creationId xmlns:a16="http://schemas.microsoft.com/office/drawing/2014/main" id="{1A0C0EFC-B3A6-F1B5-5DFA-46C1EAAD1E48}"/>
              </a:ext>
            </a:extLst>
          </p:cNvPr>
          <p:cNvCxnSpPr/>
          <p:nvPr/>
        </p:nvCxnSpPr>
        <p:spPr>
          <a:xfrm flipH="1">
            <a:off x="2056774" y="2517981"/>
            <a:ext cx="1" cy="965217"/>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1" name="Straight Connector 76">
            <a:extLst>
              <a:ext uri="{FF2B5EF4-FFF2-40B4-BE49-F238E27FC236}">
                <a16:creationId xmlns:a16="http://schemas.microsoft.com/office/drawing/2014/main" id="{00D7D563-5A16-09C6-DBBE-D9788B92C6A3}"/>
              </a:ext>
            </a:extLst>
          </p:cNvPr>
          <p:cNvCxnSpPr/>
          <p:nvPr/>
        </p:nvCxnSpPr>
        <p:spPr>
          <a:xfrm flipH="1">
            <a:off x="2059845" y="3483199"/>
            <a:ext cx="3109506"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51" name="Straight Connector 78">
            <a:extLst>
              <a:ext uri="{FF2B5EF4-FFF2-40B4-BE49-F238E27FC236}">
                <a16:creationId xmlns:a16="http://schemas.microsoft.com/office/drawing/2014/main" id="{9D27C16D-2E34-138B-F632-C5E9D1E32D55}"/>
              </a:ext>
            </a:extLst>
          </p:cNvPr>
          <p:cNvCxnSpPr>
            <a:cxnSpLocks/>
          </p:cNvCxnSpPr>
          <p:nvPr/>
        </p:nvCxnSpPr>
        <p:spPr>
          <a:xfrm flipH="1">
            <a:off x="3705330" y="4670614"/>
            <a:ext cx="4829039" cy="6508"/>
          </a:xfrm>
          <a:prstGeom prst="line">
            <a:avLst/>
          </a:prstGeom>
          <a:ln w="28575">
            <a:solidFill>
              <a:schemeClr val="accent1">
                <a:lumMod val="90000"/>
              </a:schemeClr>
            </a:solidFill>
          </a:ln>
        </p:spPr>
        <p:style>
          <a:lnRef idx="2">
            <a:schemeClr val="accent1"/>
          </a:lnRef>
          <a:fillRef idx="0">
            <a:schemeClr val="accent1"/>
          </a:fillRef>
          <a:effectRef idx="1">
            <a:schemeClr val="accent1"/>
          </a:effectRef>
          <a:fontRef idx="minor">
            <a:schemeClr val="tx1"/>
          </a:fontRef>
        </p:style>
      </p:cxnSp>
      <p:pic>
        <p:nvPicPr>
          <p:cNvPr id="52" name="Resim 11" descr="kişi, kıyafet, kadın, iç mekan içeren bir resim&#10;&#10;Açıklama otomatik olarak oluşturuldu">
            <a:extLst>
              <a:ext uri="{FF2B5EF4-FFF2-40B4-BE49-F238E27FC236}">
                <a16:creationId xmlns:a16="http://schemas.microsoft.com/office/drawing/2014/main" id="{1DF3766B-9A4A-3863-FE77-F208C7902E4A}"/>
              </a:ext>
            </a:extLst>
          </p:cNvPr>
          <p:cNvPicPr>
            <a:picLocks noChangeAspect="1"/>
          </p:cNvPicPr>
          <p:nvPr/>
        </p:nvPicPr>
        <p:blipFill rotWithShape="1">
          <a:blip r:embed="rId7"/>
          <a:srcRect b="20284"/>
          <a:stretch/>
        </p:blipFill>
        <p:spPr>
          <a:xfrm>
            <a:off x="8508243" y="4654468"/>
            <a:ext cx="1511760" cy="1492903"/>
          </a:xfrm>
          <a:prstGeom prst="rect">
            <a:avLst/>
          </a:prstGeom>
        </p:spPr>
      </p:pic>
      <p:sp>
        <p:nvSpPr>
          <p:cNvPr id="53" name="object 19">
            <a:extLst>
              <a:ext uri="{FF2B5EF4-FFF2-40B4-BE49-F238E27FC236}">
                <a16:creationId xmlns:a16="http://schemas.microsoft.com/office/drawing/2014/main" id="{C9D050EB-8323-93D7-B4FE-098E32C8E312}"/>
              </a:ext>
            </a:extLst>
          </p:cNvPr>
          <p:cNvSpPr txBox="1"/>
          <p:nvPr/>
        </p:nvSpPr>
        <p:spPr>
          <a:xfrm>
            <a:off x="7999802" y="6249139"/>
            <a:ext cx="2690653" cy="518091"/>
          </a:xfrm>
          <a:prstGeom prst="rect">
            <a:avLst/>
          </a:prstGeom>
        </p:spPr>
        <p:txBody>
          <a:bodyPr vert="horz" wrap="square" lIns="0" tIns="12700" rIns="0" bIns="0" rtlCol="0">
            <a:spAutoFit/>
          </a:bodyPr>
          <a:lstStyle/>
          <a:p>
            <a:pPr marL="80010" marR="5080" indent="-67945" algn="ctr">
              <a:spcBef>
                <a:spcPts val="100"/>
              </a:spcBef>
            </a:pPr>
            <a:r>
              <a:rPr lang="tr-TR" sz="1600" spc="-10" dirty="0">
                <a:solidFill>
                  <a:srgbClr val="FFFFFF"/>
                </a:solidFill>
                <a:cs typeface="Times New Roman" panose="02020603050405020304" pitchFamily="18" charset="0"/>
              </a:rPr>
              <a:t>Dr. Öğr. Üyesi Necla Ece ÖNCÜL</a:t>
            </a:r>
          </a:p>
          <a:p>
            <a:pPr marL="80010" marR="5080" indent="-67945" algn="ctr">
              <a:spcBef>
                <a:spcPts val="100"/>
              </a:spcBef>
            </a:pPr>
            <a:r>
              <a:rPr lang="tr-TR" sz="1600" spc="-10" dirty="0">
                <a:solidFill>
                  <a:srgbClr val="FFFFFF"/>
                </a:solidFill>
                <a:cs typeface="Times New Roman" panose="02020603050405020304" pitchFamily="18" charset="0"/>
              </a:rPr>
              <a:t>(Dekan Yardımcısı)</a:t>
            </a:r>
            <a:endParaRPr sz="1600" dirty="0">
              <a:cs typeface="Times New Roman" panose="02020603050405020304" pitchFamily="18" charset="0"/>
            </a:endParaRPr>
          </a:p>
        </p:txBody>
      </p:sp>
      <p:pic>
        <p:nvPicPr>
          <p:cNvPr id="55" name="Resim 54" descr="insan yüzü, kişi, şahıs, giyim, adam, insan içeren bir resim&#10;&#10;Yapay zeka tarafından oluşturulmuş içerik yanlış olabilir.">
            <a:extLst>
              <a:ext uri="{FF2B5EF4-FFF2-40B4-BE49-F238E27FC236}">
                <a16:creationId xmlns:a16="http://schemas.microsoft.com/office/drawing/2014/main" id="{4BE9F6CB-4AEB-024B-75F9-2B344ABED4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39278" y="4656272"/>
            <a:ext cx="1528061" cy="1528061"/>
          </a:xfrm>
          <a:prstGeom prst="rect">
            <a:avLst/>
          </a:prstGeom>
        </p:spPr>
      </p:pic>
      <p:sp>
        <p:nvSpPr>
          <p:cNvPr id="56" name="object 19">
            <a:extLst>
              <a:ext uri="{FF2B5EF4-FFF2-40B4-BE49-F238E27FC236}">
                <a16:creationId xmlns:a16="http://schemas.microsoft.com/office/drawing/2014/main" id="{99FBD933-9EDE-9AE6-9A1E-FF1C8378924E}"/>
              </a:ext>
            </a:extLst>
          </p:cNvPr>
          <p:cNvSpPr txBox="1"/>
          <p:nvPr/>
        </p:nvSpPr>
        <p:spPr>
          <a:xfrm>
            <a:off x="1657983" y="6297435"/>
            <a:ext cx="2690653" cy="518091"/>
          </a:xfrm>
          <a:prstGeom prst="rect">
            <a:avLst/>
          </a:prstGeom>
        </p:spPr>
        <p:txBody>
          <a:bodyPr vert="horz" wrap="square" lIns="0" tIns="12700" rIns="0" bIns="0" rtlCol="0">
            <a:spAutoFit/>
          </a:bodyPr>
          <a:lstStyle/>
          <a:p>
            <a:pPr marL="80010" marR="5080" indent="-67945" algn="ctr">
              <a:spcBef>
                <a:spcPts val="100"/>
              </a:spcBef>
            </a:pPr>
            <a:r>
              <a:rPr lang="tr-TR" sz="1600" spc="-10" dirty="0">
                <a:solidFill>
                  <a:srgbClr val="FFFFFF"/>
                </a:solidFill>
                <a:cs typeface="Times New Roman" panose="02020603050405020304" pitchFamily="18" charset="0"/>
              </a:rPr>
              <a:t>Doç. Dr. Emre ÖZELKAN</a:t>
            </a:r>
          </a:p>
          <a:p>
            <a:pPr marL="80010" marR="5080" indent="-67945" algn="ctr">
              <a:spcBef>
                <a:spcPts val="100"/>
              </a:spcBef>
            </a:pPr>
            <a:r>
              <a:rPr lang="tr-TR" sz="1600" spc="-10" dirty="0">
                <a:solidFill>
                  <a:srgbClr val="FFFFFF"/>
                </a:solidFill>
                <a:cs typeface="Times New Roman" panose="02020603050405020304" pitchFamily="18" charset="0"/>
              </a:rPr>
              <a:t>(Dekan Yardımcısı)</a:t>
            </a:r>
            <a:endParaRPr sz="1600" dirty="0">
              <a:cs typeface="Times New Roman" panose="02020603050405020304" pitchFamily="18" charset="0"/>
            </a:endParaRPr>
          </a:p>
        </p:txBody>
      </p:sp>
      <p:pic>
        <p:nvPicPr>
          <p:cNvPr id="48" name="Resim 18">
            <a:extLst>
              <a:ext uri="{FF2B5EF4-FFF2-40B4-BE49-F238E27FC236}">
                <a16:creationId xmlns:a16="http://schemas.microsoft.com/office/drawing/2014/main" id="{8ABEC27F-D3F2-A52D-7396-EEB4D82ABE71}"/>
              </a:ext>
            </a:extLst>
          </p:cNvPr>
          <p:cNvPicPr>
            <a:picLocks noChangeAspect="1"/>
          </p:cNvPicPr>
          <p:nvPr/>
        </p:nvPicPr>
        <p:blipFill rotWithShape="1">
          <a:blip r:embed="rId9"/>
          <a:srcRect l="26677" t="4758" r="32553" b="56633"/>
          <a:stretch>
            <a:fillRect/>
          </a:stretch>
        </p:blipFill>
        <p:spPr>
          <a:xfrm>
            <a:off x="5035404" y="2807085"/>
            <a:ext cx="1988090" cy="1882793"/>
          </a:xfrm>
          <a:prstGeom prst="rect">
            <a:avLst/>
          </a:prstGeom>
        </p:spPr>
      </p:pic>
    </p:spTree>
    <p:extLst>
      <p:ext uri="{BB962C8B-B14F-4D97-AF65-F5344CB8AC3E}">
        <p14:creationId xmlns:p14="http://schemas.microsoft.com/office/powerpoint/2010/main" val="345619712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2FD35-BF0B-55E5-2B99-7E5DCE4879FE}"/>
            </a:ext>
          </a:extLst>
        </p:cNvPr>
        <p:cNvGrpSpPr/>
        <p:nvPr/>
      </p:nvGrpSpPr>
      <p:grpSpPr>
        <a:xfrm>
          <a:off x="0" y="0"/>
          <a:ext cx="0" cy="0"/>
          <a:chOff x="0" y="0"/>
          <a:chExt cx="0" cy="0"/>
        </a:xfrm>
      </p:grpSpPr>
      <p:pic>
        <p:nvPicPr>
          <p:cNvPr id="7" name="Resim 6">
            <a:extLst>
              <a:ext uri="{FF2B5EF4-FFF2-40B4-BE49-F238E27FC236}">
                <a16:creationId xmlns:a16="http://schemas.microsoft.com/office/drawing/2014/main" id="{60B48249-7BEB-77B4-1C07-AEB359FF2809}"/>
              </a:ext>
            </a:extLst>
          </p:cNvPr>
          <p:cNvPicPr>
            <a:picLocks noChangeAspect="1"/>
          </p:cNvPicPr>
          <p:nvPr/>
        </p:nvPicPr>
        <p:blipFill>
          <a:blip r:embed="rId2"/>
          <a:stretch>
            <a:fillRect/>
          </a:stretch>
        </p:blipFill>
        <p:spPr>
          <a:xfrm>
            <a:off x="1394406" y="1016043"/>
            <a:ext cx="9403186" cy="5554866"/>
          </a:xfrm>
          <a:prstGeom prst="rect">
            <a:avLst/>
          </a:prstGeom>
        </p:spPr>
      </p:pic>
      <p:sp>
        <p:nvSpPr>
          <p:cNvPr id="28" name="Rectangle 6">
            <a:extLst>
              <a:ext uri="{FF2B5EF4-FFF2-40B4-BE49-F238E27FC236}">
                <a16:creationId xmlns:a16="http://schemas.microsoft.com/office/drawing/2014/main" id="{88B9AB1D-1803-3BA5-701A-C64942232F8C}"/>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D7A25030-8A2D-3B6F-9CE6-6DE3B9E5726F}"/>
              </a:ext>
            </a:extLst>
          </p:cNvPr>
          <p:cNvSpPr txBox="1"/>
          <p:nvPr/>
        </p:nvSpPr>
        <p:spPr>
          <a:xfrm>
            <a:off x="5321557" y="479311"/>
            <a:ext cx="1548883" cy="400110"/>
          </a:xfrm>
          <a:prstGeom prst="rect">
            <a:avLst/>
          </a:prstGeom>
          <a:noFill/>
        </p:spPr>
        <p:txBody>
          <a:bodyPr wrap="square">
            <a:spAutoFit/>
          </a:bodyPr>
          <a:lstStyle/>
          <a:p>
            <a:r>
              <a:rPr lang="tr-TR" sz="2000" b="1" dirty="0">
                <a:solidFill>
                  <a:schemeClr val="bg1"/>
                </a:solidFill>
              </a:rPr>
              <a:t>UBYS COMU</a:t>
            </a:r>
          </a:p>
        </p:txBody>
      </p:sp>
      <p:sp>
        <p:nvSpPr>
          <p:cNvPr id="5" name="Dikdörtgen 4"/>
          <p:cNvSpPr/>
          <p:nvPr/>
        </p:nvSpPr>
        <p:spPr>
          <a:xfrm>
            <a:off x="2197290" y="1016043"/>
            <a:ext cx="1023582" cy="266847"/>
          </a:xfrm>
          <a:prstGeom prst="rect">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14695316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06708-8FFB-97ED-9A67-CE0397AAB55E}"/>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BD1EF9EE-F60D-AEF4-3D71-A17D60DCCA11}"/>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61" name="Metin kutusu 60">
            <a:extLst>
              <a:ext uri="{FF2B5EF4-FFF2-40B4-BE49-F238E27FC236}">
                <a16:creationId xmlns:a16="http://schemas.microsoft.com/office/drawing/2014/main" id="{4AA49BD7-090D-33F6-30AA-0BFC1C1D54BE}"/>
              </a:ext>
            </a:extLst>
          </p:cNvPr>
          <p:cNvSpPr txBox="1"/>
          <p:nvPr/>
        </p:nvSpPr>
        <p:spPr>
          <a:xfrm>
            <a:off x="4827958" y="479311"/>
            <a:ext cx="2536084" cy="400110"/>
          </a:xfrm>
          <a:prstGeom prst="rect">
            <a:avLst/>
          </a:prstGeom>
          <a:noFill/>
        </p:spPr>
        <p:txBody>
          <a:bodyPr wrap="square">
            <a:spAutoFit/>
          </a:bodyPr>
          <a:lstStyle/>
          <a:p>
            <a:r>
              <a:rPr lang="tr-TR" sz="2000" b="1" dirty="0">
                <a:solidFill>
                  <a:schemeClr val="bg1"/>
                </a:solidFill>
              </a:rPr>
              <a:t>Bölüm Ders İçerikleri</a:t>
            </a:r>
          </a:p>
        </p:txBody>
      </p:sp>
      <p:pic>
        <p:nvPicPr>
          <p:cNvPr id="2" name="Resim 1">
            <a:extLst>
              <a:ext uri="{FF2B5EF4-FFF2-40B4-BE49-F238E27FC236}">
                <a16:creationId xmlns:a16="http://schemas.microsoft.com/office/drawing/2014/main" id="{3B494B2F-BE84-8C83-627B-8A12249BF5CB}"/>
              </a:ext>
            </a:extLst>
          </p:cNvPr>
          <p:cNvPicPr>
            <a:picLocks noChangeAspect="1"/>
          </p:cNvPicPr>
          <p:nvPr/>
        </p:nvPicPr>
        <p:blipFill>
          <a:blip r:embed="rId2"/>
          <a:stretch>
            <a:fillRect/>
          </a:stretch>
        </p:blipFill>
        <p:spPr>
          <a:xfrm>
            <a:off x="304800" y="1040060"/>
            <a:ext cx="11491913" cy="5817940"/>
          </a:xfrm>
          <a:prstGeom prst="rect">
            <a:avLst/>
          </a:prstGeom>
        </p:spPr>
      </p:pic>
    </p:spTree>
    <p:extLst>
      <p:ext uri="{BB962C8B-B14F-4D97-AF65-F5344CB8AC3E}">
        <p14:creationId xmlns:p14="http://schemas.microsoft.com/office/powerpoint/2010/main" val="2334778124"/>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5A42C-85B6-5F1A-1CE3-15A03CACED7B}"/>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36F4CD3D-D5F6-7FB8-8AB3-8CE6C5207288}"/>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AD08BDEE-29E9-9CF5-B0DD-933AC61ECDEE}"/>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EFF4B1B2-51C1-3453-0577-82B28161A39F}"/>
              </a:ext>
            </a:extLst>
          </p:cNvPr>
          <p:cNvSpPr txBox="1"/>
          <p:nvPr/>
        </p:nvSpPr>
        <p:spPr>
          <a:xfrm>
            <a:off x="4415126" y="479311"/>
            <a:ext cx="3316937" cy="400110"/>
          </a:xfrm>
          <a:prstGeom prst="rect">
            <a:avLst/>
          </a:prstGeom>
          <a:noFill/>
        </p:spPr>
        <p:txBody>
          <a:bodyPr wrap="square">
            <a:spAutoFit/>
          </a:bodyPr>
          <a:lstStyle/>
          <a:p>
            <a:r>
              <a:rPr lang="tr-TR" sz="2000" b="1" dirty="0">
                <a:solidFill>
                  <a:schemeClr val="bg1"/>
                </a:solidFill>
              </a:rPr>
              <a:t>Öğrenci İşleri Daire Başkanlığı</a:t>
            </a:r>
          </a:p>
        </p:txBody>
      </p:sp>
      <p:pic>
        <p:nvPicPr>
          <p:cNvPr id="3" name="Picture 15">
            <a:extLst>
              <a:ext uri="{FF2B5EF4-FFF2-40B4-BE49-F238E27FC236}">
                <a16:creationId xmlns:a16="http://schemas.microsoft.com/office/drawing/2014/main" id="{4E71AB33-ED83-F975-A117-9A394DCB5711}"/>
              </a:ext>
            </a:extLst>
          </p:cNvPr>
          <p:cNvPicPr>
            <a:picLocks noChangeAspect="1"/>
          </p:cNvPicPr>
          <p:nvPr/>
        </p:nvPicPr>
        <p:blipFill rotWithShape="1">
          <a:blip r:embed="rId2"/>
          <a:srcRect l="21001" t="13622" r="21046" b="5208"/>
          <a:stretch/>
        </p:blipFill>
        <p:spPr>
          <a:xfrm>
            <a:off x="966136" y="1016043"/>
            <a:ext cx="5107459" cy="4165555"/>
          </a:xfrm>
          <a:prstGeom prst="rect">
            <a:avLst/>
          </a:prstGeom>
        </p:spPr>
      </p:pic>
      <p:pic>
        <p:nvPicPr>
          <p:cNvPr id="4" name="Picture 19">
            <a:extLst>
              <a:ext uri="{FF2B5EF4-FFF2-40B4-BE49-F238E27FC236}">
                <a16:creationId xmlns:a16="http://schemas.microsoft.com/office/drawing/2014/main" id="{23AFB3BA-6B1C-6C1E-3CCA-AE73A6367C64}"/>
              </a:ext>
            </a:extLst>
          </p:cNvPr>
          <p:cNvPicPr>
            <a:picLocks noChangeAspect="1"/>
          </p:cNvPicPr>
          <p:nvPr/>
        </p:nvPicPr>
        <p:blipFill rotWithShape="1">
          <a:blip r:embed="rId3"/>
          <a:srcRect l="20132" t="14967" r="27007" b="10360"/>
          <a:stretch/>
        </p:blipFill>
        <p:spPr>
          <a:xfrm>
            <a:off x="6118406" y="1016044"/>
            <a:ext cx="5070050" cy="4165556"/>
          </a:xfrm>
          <a:prstGeom prst="rect">
            <a:avLst/>
          </a:prstGeom>
        </p:spPr>
      </p:pic>
      <p:sp>
        <p:nvSpPr>
          <p:cNvPr id="6" name="TextBox 21">
            <a:extLst>
              <a:ext uri="{FF2B5EF4-FFF2-40B4-BE49-F238E27FC236}">
                <a16:creationId xmlns:a16="http://schemas.microsoft.com/office/drawing/2014/main" id="{181FAD40-C8F8-D1B4-7CEC-18E991CF0A04}"/>
              </a:ext>
            </a:extLst>
          </p:cNvPr>
          <p:cNvSpPr txBox="1"/>
          <p:nvPr/>
        </p:nvSpPr>
        <p:spPr>
          <a:xfrm>
            <a:off x="143792" y="5318220"/>
            <a:ext cx="12048208" cy="1200329"/>
          </a:xfrm>
          <a:prstGeom prst="rect">
            <a:avLst/>
          </a:prstGeom>
          <a:noFill/>
        </p:spPr>
        <p:txBody>
          <a:bodyPr wrap="square" rtlCol="0">
            <a:spAutoFit/>
          </a:bodyPr>
          <a:lstStyle/>
          <a:p>
            <a:r>
              <a:rPr lang="tr-TR" sz="1800" dirty="0">
                <a:cs typeface="Times New Roman" panose="02020603050405020304" pitchFamily="18" charset="0"/>
              </a:rPr>
              <a:t>Üniversitemiz Web Adresi: </a:t>
            </a:r>
            <a:r>
              <a:rPr lang="en-US" sz="1800" u="sng" dirty="0">
                <a:cs typeface="Times New Roman" panose="02020603050405020304" pitchFamily="18" charset="0"/>
                <a:hlinkClick r:id="rId4"/>
              </a:rPr>
              <a:t>http://www.comu.edu.tr</a:t>
            </a:r>
            <a:endParaRPr lang="en-US" sz="1800" dirty="0">
              <a:cs typeface="Times New Roman" panose="02020603050405020304" pitchFamily="18" charset="0"/>
            </a:endParaRPr>
          </a:p>
          <a:p>
            <a:r>
              <a:rPr lang="tr-TR" sz="1800" dirty="0">
                <a:cs typeface="Times New Roman" panose="02020603050405020304" pitchFamily="18" charset="0"/>
              </a:rPr>
              <a:t>Fakültemiz Web Adresi: </a:t>
            </a:r>
            <a:r>
              <a:rPr lang="en-US" sz="1800" u="sng" dirty="0">
                <a:cs typeface="Times New Roman" panose="02020603050405020304" pitchFamily="18" charset="0"/>
                <a:hlinkClick r:id="rId5"/>
              </a:rPr>
              <a:t>http://mtf.comu.edu.tr</a:t>
            </a:r>
            <a:r>
              <a:rPr lang="en-US" sz="1800" dirty="0">
                <a:cs typeface="Times New Roman" panose="02020603050405020304" pitchFamily="18" charset="0"/>
              </a:rPr>
              <a:t> </a:t>
            </a:r>
          </a:p>
          <a:p>
            <a:r>
              <a:rPr lang="tr-TR" sz="1800" dirty="0">
                <a:cs typeface="Times New Roman" panose="02020603050405020304" pitchFamily="18" charset="0"/>
              </a:rPr>
              <a:t>Bölümümz Web Adresi: </a:t>
            </a:r>
            <a:r>
              <a:rPr lang="en-US" sz="1800" u="sng" dirty="0">
                <a:cs typeface="Times New Roman" panose="02020603050405020304" pitchFamily="18" charset="0"/>
                <a:hlinkClick r:id="rId6"/>
              </a:rPr>
              <a:t>http://peyzaj.mtf.comu.edu.tr/</a:t>
            </a:r>
            <a:endParaRPr lang="en-US" sz="1800" dirty="0">
              <a:cs typeface="Times New Roman" panose="02020603050405020304" pitchFamily="18" charset="0"/>
            </a:endParaRPr>
          </a:p>
          <a:p>
            <a:r>
              <a:rPr lang="tr-TR" dirty="0">
                <a:cs typeface="Times New Roman" panose="02020603050405020304" pitchFamily="18" charset="0"/>
              </a:rPr>
              <a:t>Öğrenci Yönetmenliği: </a:t>
            </a:r>
            <a:r>
              <a:rPr lang="tr-TR" dirty="0">
                <a:cs typeface="Times New Roman" panose="02020603050405020304" pitchFamily="18" charset="0"/>
                <a:hlinkClick r:id="rId7"/>
              </a:rPr>
              <a:t>https://www.mevzuat.gov.tr/mevzuat?MevzuatNo=19649&amp;MevzuatTur=8&amp;MevzuatTertip=5</a:t>
            </a:r>
            <a:endParaRPr lang="tr-TR" dirty="0">
              <a:cs typeface="Times New Roman" panose="02020603050405020304" pitchFamily="18" charset="0"/>
            </a:endParaRPr>
          </a:p>
        </p:txBody>
      </p:sp>
    </p:spTree>
    <p:extLst>
      <p:ext uri="{BB962C8B-B14F-4D97-AF65-F5344CB8AC3E}">
        <p14:creationId xmlns:p14="http://schemas.microsoft.com/office/powerpoint/2010/main" val="23086764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AEDE3-7E5F-0A53-E6AA-AFDBE5724940}"/>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567B625B-5F63-BEB8-9F1A-10F1ED131100}"/>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6EF81ACF-20FB-AE48-6529-F6DCB1472D26}"/>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F188905F-A0F1-4195-6BC7-B14A08D604F4}"/>
              </a:ext>
            </a:extLst>
          </p:cNvPr>
          <p:cNvSpPr txBox="1"/>
          <p:nvPr/>
        </p:nvSpPr>
        <p:spPr>
          <a:xfrm>
            <a:off x="4351246" y="494700"/>
            <a:ext cx="3489507" cy="369332"/>
          </a:xfrm>
          <a:prstGeom prst="rect">
            <a:avLst/>
          </a:prstGeom>
          <a:noFill/>
        </p:spPr>
        <p:txBody>
          <a:bodyPr wrap="square">
            <a:spAutoFit/>
          </a:bodyPr>
          <a:lstStyle/>
          <a:p>
            <a:r>
              <a:rPr lang="tr-TR" b="1" dirty="0">
                <a:solidFill>
                  <a:schemeClr val="bg1"/>
                </a:solidFill>
              </a:rPr>
              <a:t>Microsoft </a:t>
            </a:r>
            <a:r>
              <a:rPr lang="tr-TR" b="1" dirty="0" err="1">
                <a:solidFill>
                  <a:schemeClr val="bg1"/>
                </a:solidFill>
              </a:rPr>
              <a:t>Teams</a:t>
            </a:r>
            <a:r>
              <a:rPr lang="tr-TR" b="1" dirty="0">
                <a:solidFill>
                  <a:schemeClr val="bg1"/>
                </a:solidFill>
              </a:rPr>
              <a:t> Nasıl Kullanılır?</a:t>
            </a:r>
            <a:endParaRPr lang="tr-TR" dirty="0">
              <a:solidFill>
                <a:schemeClr val="bg1"/>
              </a:solidFill>
            </a:endParaRPr>
          </a:p>
        </p:txBody>
      </p:sp>
      <p:sp>
        <p:nvSpPr>
          <p:cNvPr id="8" name="Metin kutusu 7">
            <a:extLst>
              <a:ext uri="{FF2B5EF4-FFF2-40B4-BE49-F238E27FC236}">
                <a16:creationId xmlns:a16="http://schemas.microsoft.com/office/drawing/2014/main" id="{639EC92C-C6D5-8D22-1035-6AB1E602F36E}"/>
              </a:ext>
            </a:extLst>
          </p:cNvPr>
          <p:cNvSpPr txBox="1"/>
          <p:nvPr/>
        </p:nvSpPr>
        <p:spPr>
          <a:xfrm>
            <a:off x="233082" y="1168054"/>
            <a:ext cx="9753600" cy="369332"/>
          </a:xfrm>
          <a:prstGeom prst="rect">
            <a:avLst/>
          </a:prstGeom>
          <a:noFill/>
        </p:spPr>
        <p:txBody>
          <a:bodyPr wrap="square">
            <a:spAutoFit/>
          </a:bodyPr>
          <a:lstStyle/>
          <a:p>
            <a:r>
              <a:rPr lang="tr-TR" dirty="0"/>
              <a:t>https://destek.comu.edu.tr/makale/microsoft-teams-nasil-kullanilir</a:t>
            </a:r>
          </a:p>
        </p:txBody>
      </p:sp>
      <p:pic>
        <p:nvPicPr>
          <p:cNvPr id="10" name="Resim 9">
            <a:extLst>
              <a:ext uri="{FF2B5EF4-FFF2-40B4-BE49-F238E27FC236}">
                <a16:creationId xmlns:a16="http://schemas.microsoft.com/office/drawing/2014/main" id="{96ED0B3F-F86D-B7E8-2953-C23E6486FFDD}"/>
              </a:ext>
            </a:extLst>
          </p:cNvPr>
          <p:cNvPicPr>
            <a:picLocks noChangeAspect="1"/>
          </p:cNvPicPr>
          <p:nvPr/>
        </p:nvPicPr>
        <p:blipFill>
          <a:blip r:embed="rId2"/>
          <a:stretch>
            <a:fillRect/>
          </a:stretch>
        </p:blipFill>
        <p:spPr>
          <a:xfrm>
            <a:off x="233082" y="1687313"/>
            <a:ext cx="5077534" cy="4439270"/>
          </a:xfrm>
          <a:prstGeom prst="rect">
            <a:avLst/>
          </a:prstGeom>
        </p:spPr>
      </p:pic>
      <p:pic>
        <p:nvPicPr>
          <p:cNvPr id="12" name="Resim 11">
            <a:extLst>
              <a:ext uri="{FF2B5EF4-FFF2-40B4-BE49-F238E27FC236}">
                <a16:creationId xmlns:a16="http://schemas.microsoft.com/office/drawing/2014/main" id="{B7B6EC36-6A3E-2D2D-C97B-93B632584B2B}"/>
              </a:ext>
            </a:extLst>
          </p:cNvPr>
          <p:cNvPicPr>
            <a:picLocks noChangeAspect="1"/>
          </p:cNvPicPr>
          <p:nvPr/>
        </p:nvPicPr>
        <p:blipFill>
          <a:blip r:embed="rId3"/>
          <a:stretch>
            <a:fillRect/>
          </a:stretch>
        </p:blipFill>
        <p:spPr>
          <a:xfrm>
            <a:off x="5390705" y="1537386"/>
            <a:ext cx="6522590" cy="4739125"/>
          </a:xfrm>
          <a:prstGeom prst="rect">
            <a:avLst/>
          </a:prstGeom>
        </p:spPr>
      </p:pic>
    </p:spTree>
    <p:extLst>
      <p:ext uri="{BB962C8B-B14F-4D97-AF65-F5344CB8AC3E}">
        <p14:creationId xmlns:p14="http://schemas.microsoft.com/office/powerpoint/2010/main" val="833858787"/>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C9980-5D89-C2FF-B991-FAECA7DC7853}"/>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B335F765-EE6A-F962-42A2-3430A0FDF6AC}"/>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E7D6E402-930D-D07E-7F23-6326C2BDA9F6}"/>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A55C65FA-BA2D-A6AB-4B28-CAAE1A3299A9}"/>
              </a:ext>
            </a:extLst>
          </p:cNvPr>
          <p:cNvSpPr txBox="1"/>
          <p:nvPr/>
        </p:nvSpPr>
        <p:spPr>
          <a:xfrm>
            <a:off x="4351246" y="494700"/>
            <a:ext cx="3489507" cy="369332"/>
          </a:xfrm>
          <a:prstGeom prst="rect">
            <a:avLst/>
          </a:prstGeom>
          <a:noFill/>
        </p:spPr>
        <p:txBody>
          <a:bodyPr wrap="square">
            <a:spAutoFit/>
          </a:bodyPr>
          <a:lstStyle/>
          <a:p>
            <a:r>
              <a:rPr lang="tr-TR" b="1" dirty="0">
                <a:solidFill>
                  <a:schemeClr val="bg1"/>
                </a:solidFill>
              </a:rPr>
              <a:t>Microsoft </a:t>
            </a:r>
            <a:r>
              <a:rPr lang="tr-TR" b="1" dirty="0" err="1">
                <a:solidFill>
                  <a:schemeClr val="bg1"/>
                </a:solidFill>
              </a:rPr>
              <a:t>Teams</a:t>
            </a:r>
            <a:r>
              <a:rPr lang="tr-TR" b="1" dirty="0">
                <a:solidFill>
                  <a:schemeClr val="bg1"/>
                </a:solidFill>
              </a:rPr>
              <a:t> Nasıl Kullanılır?</a:t>
            </a:r>
            <a:endParaRPr lang="tr-TR" dirty="0">
              <a:solidFill>
                <a:schemeClr val="bg1"/>
              </a:solidFill>
            </a:endParaRPr>
          </a:p>
        </p:txBody>
      </p:sp>
      <p:pic>
        <p:nvPicPr>
          <p:cNvPr id="3" name="Resim 2">
            <a:extLst>
              <a:ext uri="{FF2B5EF4-FFF2-40B4-BE49-F238E27FC236}">
                <a16:creationId xmlns:a16="http://schemas.microsoft.com/office/drawing/2014/main" id="{2F6AE0CC-DCBC-DDB4-DE80-8F5AB0C3878B}"/>
              </a:ext>
            </a:extLst>
          </p:cNvPr>
          <p:cNvPicPr>
            <a:picLocks noChangeAspect="1"/>
          </p:cNvPicPr>
          <p:nvPr/>
        </p:nvPicPr>
        <p:blipFill>
          <a:blip r:embed="rId2"/>
          <a:srcRect b="16863"/>
          <a:stretch>
            <a:fillRect/>
          </a:stretch>
        </p:blipFill>
        <p:spPr>
          <a:xfrm>
            <a:off x="2372083" y="1084729"/>
            <a:ext cx="7447834" cy="5334169"/>
          </a:xfrm>
          <a:prstGeom prst="rect">
            <a:avLst/>
          </a:prstGeom>
        </p:spPr>
      </p:pic>
    </p:spTree>
    <p:extLst>
      <p:ext uri="{BB962C8B-B14F-4D97-AF65-F5344CB8AC3E}">
        <p14:creationId xmlns:p14="http://schemas.microsoft.com/office/powerpoint/2010/main" val="110060213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E9EAB-355A-8104-8420-9F003437447A}"/>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5F094DF4-DF42-387F-3109-CFE9279BA1BD}"/>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94E54A1D-5490-8708-AA43-4C09EEE95EC2}"/>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270151B0-575E-CB99-AC16-994CCEA6F67F}"/>
              </a:ext>
            </a:extLst>
          </p:cNvPr>
          <p:cNvSpPr txBox="1"/>
          <p:nvPr/>
        </p:nvSpPr>
        <p:spPr>
          <a:xfrm>
            <a:off x="4351246" y="494700"/>
            <a:ext cx="3489507" cy="369332"/>
          </a:xfrm>
          <a:prstGeom prst="rect">
            <a:avLst/>
          </a:prstGeom>
          <a:noFill/>
        </p:spPr>
        <p:txBody>
          <a:bodyPr wrap="square">
            <a:spAutoFit/>
          </a:bodyPr>
          <a:lstStyle/>
          <a:p>
            <a:r>
              <a:rPr lang="tr-TR" b="1" dirty="0">
                <a:solidFill>
                  <a:schemeClr val="bg1"/>
                </a:solidFill>
              </a:rPr>
              <a:t>Microsoft </a:t>
            </a:r>
            <a:r>
              <a:rPr lang="tr-TR" b="1" dirty="0" err="1">
                <a:solidFill>
                  <a:schemeClr val="bg1"/>
                </a:solidFill>
              </a:rPr>
              <a:t>Teams</a:t>
            </a:r>
            <a:r>
              <a:rPr lang="tr-TR" b="1" dirty="0">
                <a:solidFill>
                  <a:schemeClr val="bg1"/>
                </a:solidFill>
              </a:rPr>
              <a:t> Nasıl Kullanılır?</a:t>
            </a:r>
            <a:endParaRPr lang="tr-TR" dirty="0">
              <a:solidFill>
                <a:schemeClr val="bg1"/>
              </a:solidFill>
            </a:endParaRPr>
          </a:p>
        </p:txBody>
      </p:sp>
      <p:pic>
        <p:nvPicPr>
          <p:cNvPr id="4" name="Resim 3">
            <a:extLst>
              <a:ext uri="{FF2B5EF4-FFF2-40B4-BE49-F238E27FC236}">
                <a16:creationId xmlns:a16="http://schemas.microsoft.com/office/drawing/2014/main" id="{96B48568-427C-D7F7-4AD0-31130281C8CD}"/>
              </a:ext>
            </a:extLst>
          </p:cNvPr>
          <p:cNvPicPr>
            <a:picLocks noChangeAspect="1"/>
          </p:cNvPicPr>
          <p:nvPr/>
        </p:nvPicPr>
        <p:blipFill>
          <a:blip r:embed="rId2"/>
          <a:stretch>
            <a:fillRect/>
          </a:stretch>
        </p:blipFill>
        <p:spPr>
          <a:xfrm>
            <a:off x="3027731" y="1057615"/>
            <a:ext cx="6136536" cy="5513294"/>
          </a:xfrm>
          <a:prstGeom prst="rect">
            <a:avLst/>
          </a:prstGeom>
        </p:spPr>
      </p:pic>
    </p:spTree>
    <p:extLst>
      <p:ext uri="{BB962C8B-B14F-4D97-AF65-F5344CB8AC3E}">
        <p14:creationId xmlns:p14="http://schemas.microsoft.com/office/powerpoint/2010/main" val="2240747014"/>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E2BFD-3CAA-4346-D00A-74B48CA1BF98}"/>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93244986-A9AE-A26B-88D9-1E416BFD31C2}"/>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67D47C28-C6B0-B97E-8CC1-1186E0CDEE59}"/>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08A59468-6CEC-352A-D649-36F082E7B248}"/>
              </a:ext>
            </a:extLst>
          </p:cNvPr>
          <p:cNvSpPr txBox="1"/>
          <p:nvPr/>
        </p:nvSpPr>
        <p:spPr>
          <a:xfrm>
            <a:off x="4351246" y="494700"/>
            <a:ext cx="3489507" cy="369332"/>
          </a:xfrm>
          <a:prstGeom prst="rect">
            <a:avLst/>
          </a:prstGeom>
          <a:noFill/>
        </p:spPr>
        <p:txBody>
          <a:bodyPr wrap="square">
            <a:spAutoFit/>
          </a:bodyPr>
          <a:lstStyle/>
          <a:p>
            <a:r>
              <a:rPr lang="tr-TR" b="1" dirty="0">
                <a:solidFill>
                  <a:schemeClr val="bg1"/>
                </a:solidFill>
              </a:rPr>
              <a:t>Microsoft </a:t>
            </a:r>
            <a:r>
              <a:rPr lang="tr-TR" b="1" dirty="0" err="1">
                <a:solidFill>
                  <a:schemeClr val="bg1"/>
                </a:solidFill>
              </a:rPr>
              <a:t>Teams</a:t>
            </a:r>
            <a:r>
              <a:rPr lang="tr-TR" b="1" dirty="0">
                <a:solidFill>
                  <a:schemeClr val="bg1"/>
                </a:solidFill>
              </a:rPr>
              <a:t> Nasıl Kullanılır?</a:t>
            </a:r>
            <a:endParaRPr lang="tr-TR" dirty="0">
              <a:solidFill>
                <a:schemeClr val="bg1"/>
              </a:solidFill>
            </a:endParaRPr>
          </a:p>
        </p:txBody>
      </p:sp>
      <p:pic>
        <p:nvPicPr>
          <p:cNvPr id="6" name="Resim 5">
            <a:extLst>
              <a:ext uri="{FF2B5EF4-FFF2-40B4-BE49-F238E27FC236}">
                <a16:creationId xmlns:a16="http://schemas.microsoft.com/office/drawing/2014/main" id="{E2FEECD6-E929-C4A6-745F-C507B10868FF}"/>
              </a:ext>
            </a:extLst>
          </p:cNvPr>
          <p:cNvPicPr>
            <a:picLocks noChangeAspect="1"/>
          </p:cNvPicPr>
          <p:nvPr/>
        </p:nvPicPr>
        <p:blipFill>
          <a:blip r:embed="rId2"/>
          <a:stretch>
            <a:fillRect/>
          </a:stretch>
        </p:blipFill>
        <p:spPr>
          <a:xfrm>
            <a:off x="3489447" y="1436000"/>
            <a:ext cx="4944165" cy="4505954"/>
          </a:xfrm>
          <a:prstGeom prst="rect">
            <a:avLst/>
          </a:prstGeom>
        </p:spPr>
      </p:pic>
    </p:spTree>
    <p:extLst>
      <p:ext uri="{BB962C8B-B14F-4D97-AF65-F5344CB8AC3E}">
        <p14:creationId xmlns:p14="http://schemas.microsoft.com/office/powerpoint/2010/main" val="90977588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8F761-4DB6-DD2F-D72E-7688F97306C0}"/>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76A90E10-2489-B64E-E776-0F903F835B38}"/>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C413E169-E194-FD94-FB28-416E91C9B5E7}"/>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C39C8526-3991-65BC-1A2C-9207BFEBDCB4}"/>
              </a:ext>
            </a:extLst>
          </p:cNvPr>
          <p:cNvSpPr txBox="1"/>
          <p:nvPr/>
        </p:nvSpPr>
        <p:spPr>
          <a:xfrm>
            <a:off x="4351246" y="494700"/>
            <a:ext cx="3489507" cy="369332"/>
          </a:xfrm>
          <a:prstGeom prst="rect">
            <a:avLst/>
          </a:prstGeom>
          <a:noFill/>
        </p:spPr>
        <p:txBody>
          <a:bodyPr wrap="square">
            <a:spAutoFit/>
          </a:bodyPr>
          <a:lstStyle/>
          <a:p>
            <a:r>
              <a:rPr lang="tr-TR" b="1" dirty="0">
                <a:solidFill>
                  <a:schemeClr val="bg1"/>
                </a:solidFill>
              </a:rPr>
              <a:t>Microsoft </a:t>
            </a:r>
            <a:r>
              <a:rPr lang="tr-TR" b="1" dirty="0" err="1">
                <a:solidFill>
                  <a:schemeClr val="bg1"/>
                </a:solidFill>
              </a:rPr>
              <a:t>Teams</a:t>
            </a:r>
            <a:r>
              <a:rPr lang="tr-TR" b="1" dirty="0">
                <a:solidFill>
                  <a:schemeClr val="bg1"/>
                </a:solidFill>
              </a:rPr>
              <a:t> Nasıl Kullanılır?</a:t>
            </a:r>
            <a:endParaRPr lang="tr-TR" dirty="0">
              <a:solidFill>
                <a:schemeClr val="bg1"/>
              </a:solidFill>
            </a:endParaRPr>
          </a:p>
        </p:txBody>
      </p:sp>
      <p:pic>
        <p:nvPicPr>
          <p:cNvPr id="3" name="Resim 2">
            <a:extLst>
              <a:ext uri="{FF2B5EF4-FFF2-40B4-BE49-F238E27FC236}">
                <a16:creationId xmlns:a16="http://schemas.microsoft.com/office/drawing/2014/main" id="{6146590E-B953-D4FD-898F-81D167867869}"/>
              </a:ext>
            </a:extLst>
          </p:cNvPr>
          <p:cNvPicPr>
            <a:picLocks noChangeAspect="1"/>
          </p:cNvPicPr>
          <p:nvPr/>
        </p:nvPicPr>
        <p:blipFill>
          <a:blip r:embed="rId2"/>
          <a:stretch>
            <a:fillRect/>
          </a:stretch>
        </p:blipFill>
        <p:spPr>
          <a:xfrm>
            <a:off x="1890514" y="1085088"/>
            <a:ext cx="8410969" cy="5485821"/>
          </a:xfrm>
          <a:prstGeom prst="rect">
            <a:avLst/>
          </a:prstGeom>
        </p:spPr>
      </p:pic>
    </p:spTree>
    <p:extLst>
      <p:ext uri="{BB962C8B-B14F-4D97-AF65-F5344CB8AC3E}">
        <p14:creationId xmlns:p14="http://schemas.microsoft.com/office/powerpoint/2010/main" val="217707853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2FD35-BF0B-55E5-2B99-7E5DCE4879FE}"/>
            </a:ext>
          </a:extLst>
        </p:cNvPr>
        <p:cNvGrpSpPr/>
        <p:nvPr/>
      </p:nvGrpSpPr>
      <p:grpSpPr>
        <a:xfrm>
          <a:off x="0" y="0"/>
          <a:ext cx="0" cy="0"/>
          <a:chOff x="0" y="0"/>
          <a:chExt cx="0" cy="0"/>
        </a:xfrm>
      </p:grpSpPr>
      <p:pic>
        <p:nvPicPr>
          <p:cNvPr id="8" name="Resim 7">
            <a:extLst>
              <a:ext uri="{FF2B5EF4-FFF2-40B4-BE49-F238E27FC236}">
                <a16:creationId xmlns:a16="http://schemas.microsoft.com/office/drawing/2014/main" id="{A4DEDC37-B090-BD26-248C-1BF00158ABBD}"/>
              </a:ext>
            </a:extLst>
          </p:cNvPr>
          <p:cNvPicPr>
            <a:picLocks noChangeAspect="1"/>
          </p:cNvPicPr>
          <p:nvPr/>
        </p:nvPicPr>
        <p:blipFill>
          <a:blip r:embed="rId2"/>
          <a:stretch>
            <a:fillRect/>
          </a:stretch>
        </p:blipFill>
        <p:spPr>
          <a:xfrm>
            <a:off x="1097219" y="1016043"/>
            <a:ext cx="9997560" cy="5588874"/>
          </a:xfrm>
          <a:prstGeom prst="rect">
            <a:avLst/>
          </a:prstGeom>
        </p:spPr>
      </p:pic>
      <p:sp>
        <p:nvSpPr>
          <p:cNvPr id="28" name="Rectangle 6">
            <a:extLst>
              <a:ext uri="{FF2B5EF4-FFF2-40B4-BE49-F238E27FC236}">
                <a16:creationId xmlns:a16="http://schemas.microsoft.com/office/drawing/2014/main" id="{88B9AB1D-1803-3BA5-701A-C64942232F8C}"/>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D7A25030-8A2D-3B6F-9CE6-6DE3B9E5726F}"/>
              </a:ext>
            </a:extLst>
          </p:cNvPr>
          <p:cNvSpPr txBox="1"/>
          <p:nvPr/>
        </p:nvSpPr>
        <p:spPr>
          <a:xfrm>
            <a:off x="5263486" y="479311"/>
            <a:ext cx="1665026" cy="400110"/>
          </a:xfrm>
          <a:prstGeom prst="rect">
            <a:avLst/>
          </a:prstGeom>
          <a:noFill/>
        </p:spPr>
        <p:txBody>
          <a:bodyPr wrap="square">
            <a:spAutoFit/>
          </a:bodyPr>
          <a:lstStyle/>
          <a:p>
            <a:r>
              <a:rPr lang="tr-TR" sz="2000" b="1" dirty="0">
                <a:solidFill>
                  <a:schemeClr val="bg1"/>
                </a:solidFill>
              </a:rPr>
              <a:t>Kampüs 7/24</a:t>
            </a:r>
          </a:p>
        </p:txBody>
      </p:sp>
      <p:sp>
        <p:nvSpPr>
          <p:cNvPr id="5" name="Dikdörtgen 4"/>
          <p:cNvSpPr/>
          <p:nvPr/>
        </p:nvSpPr>
        <p:spPr>
          <a:xfrm>
            <a:off x="1924334" y="1016043"/>
            <a:ext cx="1296538" cy="253199"/>
          </a:xfrm>
          <a:prstGeom prst="rect">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75180696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2FD35-BF0B-55E5-2B99-7E5DCE4879FE}"/>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88B9AB1D-1803-3BA5-701A-C64942232F8C}"/>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D7A25030-8A2D-3B6F-9CE6-6DE3B9E5726F}"/>
              </a:ext>
            </a:extLst>
          </p:cNvPr>
          <p:cNvSpPr txBox="1"/>
          <p:nvPr/>
        </p:nvSpPr>
        <p:spPr>
          <a:xfrm>
            <a:off x="5144750" y="479311"/>
            <a:ext cx="1979833" cy="400110"/>
          </a:xfrm>
          <a:prstGeom prst="rect">
            <a:avLst/>
          </a:prstGeom>
          <a:noFill/>
        </p:spPr>
        <p:txBody>
          <a:bodyPr wrap="square">
            <a:spAutoFit/>
          </a:bodyPr>
          <a:lstStyle/>
          <a:p>
            <a:r>
              <a:rPr lang="tr-TR" sz="2000" b="1" dirty="0">
                <a:solidFill>
                  <a:schemeClr val="bg1"/>
                </a:solidFill>
              </a:rPr>
              <a:t>Sosyal Transkript</a:t>
            </a:r>
          </a:p>
        </p:txBody>
      </p:sp>
      <p:sp>
        <p:nvSpPr>
          <p:cNvPr id="2" name="Dikdörtgen 1"/>
          <p:cNvSpPr/>
          <p:nvPr/>
        </p:nvSpPr>
        <p:spPr>
          <a:xfrm>
            <a:off x="395784" y="1513091"/>
            <a:ext cx="11477767" cy="2585323"/>
          </a:xfrm>
          <a:prstGeom prst="rect">
            <a:avLst/>
          </a:prstGeom>
        </p:spPr>
        <p:txBody>
          <a:bodyPr wrap="square">
            <a:spAutoFit/>
          </a:bodyPr>
          <a:lstStyle/>
          <a:p>
            <a:pPr marL="285750" indent="-285750" algn="just">
              <a:lnSpc>
                <a:spcPct val="150000"/>
              </a:lnSpc>
              <a:spcBef>
                <a:spcPct val="0"/>
              </a:spcBef>
              <a:buFont typeface="Arial" panose="020B0604020202020204" pitchFamily="34" charset="0"/>
              <a:buChar char="•"/>
            </a:pPr>
            <a:r>
              <a:rPr lang="tr-TR" dirty="0">
                <a:ea typeface="Tahoma" panose="020B0604030504040204" pitchFamily="34" charset="0"/>
                <a:cs typeface="Tahoma" panose="020B0604030504040204" pitchFamily="34" charset="0"/>
              </a:rPr>
              <a:t>Sosyal Transkript, bir öğrencinin üniversitedeki ders dışı faaliyetlerinin resmi bir kaydıdır. Kulüpler, topluluklar, gönüllülük ve liderlik rolleri gibi faaliyetleri içerir.</a:t>
            </a:r>
          </a:p>
          <a:p>
            <a:pPr marL="285750" indent="-285750" algn="just">
              <a:lnSpc>
                <a:spcPct val="150000"/>
              </a:lnSpc>
              <a:spcBef>
                <a:spcPct val="0"/>
              </a:spcBef>
              <a:buFont typeface="Arial" panose="020B0604020202020204" pitchFamily="34" charset="0"/>
              <a:buChar char="•"/>
            </a:pPr>
            <a:r>
              <a:rPr lang="tr-TR" dirty="0">
                <a:ea typeface="Tahoma" panose="020B0604030504040204" pitchFamily="34" charset="0"/>
                <a:cs typeface="Tahoma" panose="020B0604030504040204" pitchFamily="34" charset="0"/>
              </a:rPr>
              <a:t>Sosyal Transkript, işverenlere bir öğrencinin sadece akademik değil, aynı zamanda sosyal ve kişisel becerilerini de gösterir. Bu da iş bulma şansını artırabilir.</a:t>
            </a:r>
          </a:p>
          <a:p>
            <a:pPr marL="285750" indent="-285750" algn="just">
              <a:lnSpc>
                <a:spcPct val="150000"/>
              </a:lnSpc>
              <a:spcBef>
                <a:spcPct val="0"/>
              </a:spcBef>
              <a:buFont typeface="Arial" panose="020B0604020202020204" pitchFamily="34" charset="0"/>
              <a:buChar char="•"/>
            </a:pPr>
            <a:r>
              <a:rPr lang="tr-TR" dirty="0">
                <a:ea typeface="Tahoma" panose="020B0604030504040204" pitchFamily="34" charset="0"/>
                <a:cs typeface="Tahoma" panose="020B0604030504040204" pitchFamily="34" charset="0"/>
              </a:rPr>
              <a:t>Üniversitemiz Senatosu’ </a:t>
            </a:r>
            <a:r>
              <a:rPr lang="tr-TR" dirty="0" err="1">
                <a:ea typeface="Tahoma" panose="020B0604030504040204" pitchFamily="34" charset="0"/>
                <a:cs typeface="Tahoma" panose="020B0604030504040204" pitchFamily="34" charset="0"/>
              </a:rPr>
              <a:t>nun</a:t>
            </a:r>
            <a:r>
              <a:rPr lang="tr-TR" dirty="0">
                <a:ea typeface="Tahoma" panose="020B0604030504040204" pitchFamily="34" charset="0"/>
                <a:cs typeface="Tahoma" panose="020B0604030504040204" pitchFamily="34" charset="0"/>
              </a:rPr>
              <a:t> 25.05.2023 tarihli ve 07/18 </a:t>
            </a:r>
            <a:r>
              <a:rPr lang="tr-TR" dirty="0" err="1">
                <a:ea typeface="Tahoma" panose="020B0604030504040204" pitchFamily="34" charset="0"/>
                <a:cs typeface="Tahoma" panose="020B0604030504040204" pitchFamily="34" charset="0"/>
              </a:rPr>
              <a:t>no</a:t>
            </a:r>
            <a:r>
              <a:rPr lang="tr-TR" dirty="0">
                <a:ea typeface="Tahoma" panose="020B0604030504040204" pitchFamily="34" charset="0"/>
                <a:cs typeface="Tahoma" panose="020B0604030504040204" pitchFamily="34" charset="0"/>
              </a:rPr>
              <a:t>’ </a:t>
            </a:r>
            <a:r>
              <a:rPr lang="tr-TR" dirty="0" err="1">
                <a:ea typeface="Tahoma" panose="020B0604030504040204" pitchFamily="34" charset="0"/>
                <a:cs typeface="Tahoma" panose="020B0604030504040204" pitchFamily="34" charset="0"/>
              </a:rPr>
              <a:t>lu</a:t>
            </a:r>
            <a:r>
              <a:rPr lang="tr-TR" dirty="0">
                <a:ea typeface="Tahoma" panose="020B0604030504040204" pitchFamily="34" charset="0"/>
                <a:cs typeface="Tahoma" panose="020B0604030504040204" pitchFamily="34" charset="0"/>
              </a:rPr>
              <a:t> senato kararında kabul edilen Sosyal Transkript Başvuru </a:t>
            </a:r>
            <a:r>
              <a:rPr lang="tr-TR" dirty="0" err="1">
                <a:ea typeface="Tahoma" panose="020B0604030504040204" pitchFamily="34" charset="0"/>
                <a:cs typeface="Tahoma" panose="020B0604030504040204" pitchFamily="34" charset="0"/>
              </a:rPr>
              <a:t>Yönergesi’ne</a:t>
            </a:r>
            <a:r>
              <a:rPr lang="tr-TR" dirty="0">
                <a:ea typeface="Tahoma" panose="020B0604030504040204" pitchFamily="34" charset="0"/>
                <a:cs typeface="Tahoma" panose="020B0604030504040204" pitchFamily="34" charset="0"/>
              </a:rPr>
              <a:t> QR kod ile ulaşabilirsiniz.</a:t>
            </a:r>
          </a:p>
        </p:txBody>
      </p:sp>
      <p:pic>
        <p:nvPicPr>
          <p:cNvPr id="9" name="Resim 8">
            <a:extLst>
              <a:ext uri="{FF2B5EF4-FFF2-40B4-BE49-F238E27FC236}">
                <a16:creationId xmlns:a16="http://schemas.microsoft.com/office/drawing/2014/main" id="{29D153B6-F57C-2273-D0B6-059E67C86C36}"/>
              </a:ext>
            </a:extLst>
          </p:cNvPr>
          <p:cNvPicPr>
            <a:picLocks noChangeAspect="1"/>
          </p:cNvPicPr>
          <p:nvPr/>
        </p:nvPicPr>
        <p:blipFill>
          <a:blip r:embed="rId2"/>
          <a:stretch>
            <a:fillRect/>
          </a:stretch>
        </p:blipFill>
        <p:spPr>
          <a:xfrm>
            <a:off x="4698477" y="4010198"/>
            <a:ext cx="2544842" cy="2524484"/>
          </a:xfrm>
          <a:prstGeom prst="rect">
            <a:avLst/>
          </a:prstGeom>
        </p:spPr>
      </p:pic>
    </p:spTree>
    <p:extLst>
      <p:ext uri="{BB962C8B-B14F-4D97-AF65-F5344CB8AC3E}">
        <p14:creationId xmlns:p14="http://schemas.microsoft.com/office/powerpoint/2010/main" val="1619059186"/>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2FD35-BF0B-55E5-2B99-7E5DCE4879FE}"/>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88B9AB1D-1803-3BA5-701A-C64942232F8C}"/>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D7A25030-8A2D-3B6F-9CE6-6DE3B9E5726F}"/>
              </a:ext>
            </a:extLst>
          </p:cNvPr>
          <p:cNvSpPr txBox="1"/>
          <p:nvPr/>
        </p:nvSpPr>
        <p:spPr>
          <a:xfrm>
            <a:off x="4742735" y="479311"/>
            <a:ext cx="2706529" cy="400110"/>
          </a:xfrm>
          <a:prstGeom prst="rect">
            <a:avLst/>
          </a:prstGeom>
          <a:noFill/>
        </p:spPr>
        <p:txBody>
          <a:bodyPr wrap="square">
            <a:spAutoFit/>
          </a:bodyPr>
          <a:lstStyle/>
          <a:p>
            <a:r>
              <a:rPr lang="tr-TR" sz="2000" b="1" dirty="0">
                <a:solidFill>
                  <a:schemeClr val="bg1"/>
                </a:solidFill>
              </a:rPr>
              <a:t>Kurumsal Akreditasyon</a:t>
            </a:r>
          </a:p>
        </p:txBody>
      </p:sp>
      <p:sp>
        <p:nvSpPr>
          <p:cNvPr id="3" name="Dikdörtgen 2"/>
          <p:cNvSpPr/>
          <p:nvPr/>
        </p:nvSpPr>
        <p:spPr>
          <a:xfrm>
            <a:off x="5281685" y="1747987"/>
            <a:ext cx="6509982" cy="2542363"/>
          </a:xfrm>
          <a:prstGeom prst="rect">
            <a:avLst/>
          </a:prstGeom>
        </p:spPr>
        <p:txBody>
          <a:bodyPr wrap="square">
            <a:spAutoFit/>
          </a:bodyPr>
          <a:lstStyle/>
          <a:p>
            <a:pPr algn="just">
              <a:lnSpc>
                <a:spcPct val="150000"/>
              </a:lnSpc>
              <a:spcBef>
                <a:spcPct val="0"/>
              </a:spcBef>
            </a:pPr>
            <a:r>
              <a:rPr lang="tr-TR" dirty="0">
                <a:ea typeface="Tahoma" panose="020B0604030504040204" pitchFamily="34" charset="0"/>
                <a:cs typeface="Tahoma" panose="020B0604030504040204" pitchFamily="34" charset="0"/>
              </a:rPr>
              <a:t>Üniversitemiz Yükseköğretim Kalite Kurulu tarafından yürütülen 2024 Yılı Ara Değerlendirme Programı kapsamında tam akreditasyon almıştır. Üniversitemizin, 1 Kasım 2024 tarihinde gerçekleşen kurul toplantısında alınan KARAR.2024.10.01 sayılı karara göre, mevcut koşullu akreditasyon statüsü, tam akreditasyon statüsüne dönüştürülmüş olup, 27 Nisan 2027 tarihine kadar geçerli olacaktır.</a:t>
            </a:r>
            <a:endParaRPr lang="tr-TR" altLang="tr-TR" b="1" dirty="0">
              <a:ea typeface="Tahoma" panose="020B0604030504040204" pitchFamily="34" charset="0"/>
              <a:cs typeface="Tahoma" panose="020B0604030504040204" pitchFamily="34" charset="0"/>
            </a:endParaRPr>
          </a:p>
        </p:txBody>
      </p:sp>
      <p:pic>
        <p:nvPicPr>
          <p:cNvPr id="4" name="Resim 3"/>
          <p:cNvPicPr>
            <a:picLocks noChangeAspect="1"/>
          </p:cNvPicPr>
          <p:nvPr/>
        </p:nvPicPr>
        <p:blipFill rotWithShape="1">
          <a:blip r:embed="rId2">
            <a:extLst>
              <a:ext uri="{28A0092B-C50C-407E-A947-70E740481C1C}">
                <a14:useLocalDpi xmlns:a14="http://schemas.microsoft.com/office/drawing/2010/main" val="0"/>
              </a:ext>
            </a:extLst>
          </a:blip>
          <a:srcRect l="14607" t="10474" r="14962" b="4850"/>
          <a:stretch/>
        </p:blipFill>
        <p:spPr>
          <a:xfrm>
            <a:off x="300251" y="1392071"/>
            <a:ext cx="4708477" cy="4446894"/>
          </a:xfrm>
          <a:prstGeom prst="rect">
            <a:avLst/>
          </a:prstGeom>
        </p:spPr>
      </p:pic>
    </p:spTree>
    <p:extLst>
      <p:ext uri="{BB962C8B-B14F-4D97-AF65-F5344CB8AC3E}">
        <p14:creationId xmlns:p14="http://schemas.microsoft.com/office/powerpoint/2010/main" val="122950385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2FD35-BF0B-55E5-2B99-7E5DCE4879FE}"/>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88B9AB1D-1803-3BA5-701A-C64942232F8C}"/>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D7A25030-8A2D-3B6F-9CE6-6DE3B9E5726F}"/>
              </a:ext>
            </a:extLst>
          </p:cNvPr>
          <p:cNvSpPr txBox="1"/>
          <p:nvPr/>
        </p:nvSpPr>
        <p:spPr>
          <a:xfrm>
            <a:off x="5144750" y="479311"/>
            <a:ext cx="1979833" cy="400110"/>
          </a:xfrm>
          <a:prstGeom prst="rect">
            <a:avLst/>
          </a:prstGeom>
          <a:noFill/>
        </p:spPr>
        <p:txBody>
          <a:bodyPr wrap="square">
            <a:spAutoFit/>
          </a:bodyPr>
          <a:lstStyle/>
          <a:p>
            <a:r>
              <a:rPr lang="tr-TR" sz="2000" b="1" dirty="0">
                <a:solidFill>
                  <a:schemeClr val="bg1"/>
                </a:solidFill>
              </a:rPr>
              <a:t>Sosyal Transkript</a:t>
            </a:r>
          </a:p>
        </p:txBody>
      </p:sp>
      <p:pic>
        <p:nvPicPr>
          <p:cNvPr id="7" name="Resim 6">
            <a:extLst>
              <a:ext uri="{FF2B5EF4-FFF2-40B4-BE49-F238E27FC236}">
                <a16:creationId xmlns:a16="http://schemas.microsoft.com/office/drawing/2014/main" id="{994A7F73-C218-3AE1-ED74-AFEF0E1DA00E}"/>
              </a:ext>
            </a:extLst>
          </p:cNvPr>
          <p:cNvPicPr>
            <a:picLocks noChangeAspect="1"/>
          </p:cNvPicPr>
          <p:nvPr/>
        </p:nvPicPr>
        <p:blipFill>
          <a:blip r:embed="rId2"/>
          <a:stretch>
            <a:fillRect/>
          </a:stretch>
        </p:blipFill>
        <p:spPr>
          <a:xfrm>
            <a:off x="290844" y="1887659"/>
            <a:ext cx="2838846" cy="3000794"/>
          </a:xfrm>
          <a:prstGeom prst="rect">
            <a:avLst/>
          </a:prstGeom>
        </p:spPr>
      </p:pic>
      <p:pic>
        <p:nvPicPr>
          <p:cNvPr id="8" name="Resim 7">
            <a:extLst>
              <a:ext uri="{FF2B5EF4-FFF2-40B4-BE49-F238E27FC236}">
                <a16:creationId xmlns:a16="http://schemas.microsoft.com/office/drawing/2014/main" id="{5C2A8591-FEC3-9D48-8C25-E23382AB5049}"/>
              </a:ext>
            </a:extLst>
          </p:cNvPr>
          <p:cNvPicPr>
            <a:picLocks noChangeAspect="1"/>
          </p:cNvPicPr>
          <p:nvPr/>
        </p:nvPicPr>
        <p:blipFill>
          <a:blip r:embed="rId3"/>
          <a:stretch>
            <a:fillRect/>
          </a:stretch>
        </p:blipFill>
        <p:spPr>
          <a:xfrm>
            <a:off x="3129690" y="1173001"/>
            <a:ext cx="2962688" cy="5220429"/>
          </a:xfrm>
          <a:prstGeom prst="rect">
            <a:avLst/>
          </a:prstGeom>
        </p:spPr>
      </p:pic>
      <p:pic>
        <p:nvPicPr>
          <p:cNvPr id="10" name="Resim 9">
            <a:extLst>
              <a:ext uri="{FF2B5EF4-FFF2-40B4-BE49-F238E27FC236}">
                <a16:creationId xmlns:a16="http://schemas.microsoft.com/office/drawing/2014/main" id="{8C3717F5-6701-3108-4741-5284E7F6FD04}"/>
              </a:ext>
            </a:extLst>
          </p:cNvPr>
          <p:cNvPicPr>
            <a:picLocks noChangeAspect="1"/>
          </p:cNvPicPr>
          <p:nvPr/>
        </p:nvPicPr>
        <p:blipFill>
          <a:blip r:embed="rId4"/>
          <a:stretch>
            <a:fillRect/>
          </a:stretch>
        </p:blipFill>
        <p:spPr>
          <a:xfrm>
            <a:off x="6207682" y="1887659"/>
            <a:ext cx="2705478" cy="2038635"/>
          </a:xfrm>
          <a:prstGeom prst="rect">
            <a:avLst/>
          </a:prstGeom>
        </p:spPr>
      </p:pic>
      <p:pic>
        <p:nvPicPr>
          <p:cNvPr id="11" name="Resim 10">
            <a:extLst>
              <a:ext uri="{FF2B5EF4-FFF2-40B4-BE49-F238E27FC236}">
                <a16:creationId xmlns:a16="http://schemas.microsoft.com/office/drawing/2014/main" id="{4E0097C2-0FDE-7ACB-9474-F8BFD329CC9F}"/>
              </a:ext>
            </a:extLst>
          </p:cNvPr>
          <p:cNvPicPr>
            <a:picLocks noChangeAspect="1"/>
          </p:cNvPicPr>
          <p:nvPr/>
        </p:nvPicPr>
        <p:blipFill>
          <a:blip r:embed="rId5"/>
          <a:stretch>
            <a:fillRect/>
          </a:stretch>
        </p:blipFill>
        <p:spPr>
          <a:xfrm>
            <a:off x="8971590" y="1298237"/>
            <a:ext cx="2876951" cy="5191850"/>
          </a:xfrm>
          <a:prstGeom prst="rect">
            <a:avLst/>
          </a:prstGeom>
        </p:spPr>
      </p:pic>
      <p:sp>
        <p:nvSpPr>
          <p:cNvPr id="12" name="Metin kutusu 11">
            <a:extLst>
              <a:ext uri="{FF2B5EF4-FFF2-40B4-BE49-F238E27FC236}">
                <a16:creationId xmlns:a16="http://schemas.microsoft.com/office/drawing/2014/main" id="{ABFB03C8-2AD2-08AD-3F6B-C1DFBA2C9BB8}"/>
              </a:ext>
            </a:extLst>
          </p:cNvPr>
          <p:cNvSpPr txBox="1"/>
          <p:nvPr/>
        </p:nvSpPr>
        <p:spPr>
          <a:xfrm>
            <a:off x="1371600" y="924778"/>
            <a:ext cx="575733" cy="1015663"/>
          </a:xfrm>
          <a:prstGeom prst="rect">
            <a:avLst/>
          </a:prstGeom>
          <a:noFill/>
        </p:spPr>
        <p:txBody>
          <a:bodyPr wrap="square" rtlCol="0">
            <a:spAutoFit/>
          </a:bodyPr>
          <a:lstStyle/>
          <a:p>
            <a:r>
              <a:rPr lang="tr-TR" sz="60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1</a:t>
            </a:r>
          </a:p>
        </p:txBody>
      </p:sp>
      <p:sp>
        <p:nvSpPr>
          <p:cNvPr id="13" name="Metin kutusu 12">
            <a:extLst>
              <a:ext uri="{FF2B5EF4-FFF2-40B4-BE49-F238E27FC236}">
                <a16:creationId xmlns:a16="http://schemas.microsoft.com/office/drawing/2014/main" id="{8EECAEC7-0FFC-8780-EE32-3860536DAA6F}"/>
              </a:ext>
            </a:extLst>
          </p:cNvPr>
          <p:cNvSpPr txBox="1"/>
          <p:nvPr/>
        </p:nvSpPr>
        <p:spPr>
          <a:xfrm>
            <a:off x="7158093" y="908534"/>
            <a:ext cx="575733" cy="1015663"/>
          </a:xfrm>
          <a:prstGeom prst="rect">
            <a:avLst/>
          </a:prstGeom>
          <a:noFill/>
        </p:spPr>
        <p:txBody>
          <a:bodyPr wrap="square" rtlCol="0">
            <a:spAutoFit/>
          </a:bodyPr>
          <a:lstStyle/>
          <a:p>
            <a:r>
              <a:rPr lang="tr-TR" sz="60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2</a:t>
            </a:r>
          </a:p>
        </p:txBody>
      </p:sp>
    </p:spTree>
    <p:extLst>
      <p:ext uri="{BB962C8B-B14F-4D97-AF65-F5344CB8AC3E}">
        <p14:creationId xmlns:p14="http://schemas.microsoft.com/office/powerpoint/2010/main" val="272502869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2FD35-BF0B-55E5-2B99-7E5DCE4879FE}"/>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88B9AB1D-1803-3BA5-701A-C64942232F8C}"/>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D7A25030-8A2D-3B6F-9CE6-6DE3B9E5726F}"/>
              </a:ext>
            </a:extLst>
          </p:cNvPr>
          <p:cNvSpPr txBox="1"/>
          <p:nvPr/>
        </p:nvSpPr>
        <p:spPr>
          <a:xfrm>
            <a:off x="5144750" y="479311"/>
            <a:ext cx="1979833" cy="400110"/>
          </a:xfrm>
          <a:prstGeom prst="rect">
            <a:avLst/>
          </a:prstGeom>
          <a:noFill/>
        </p:spPr>
        <p:txBody>
          <a:bodyPr wrap="square">
            <a:spAutoFit/>
          </a:bodyPr>
          <a:lstStyle/>
          <a:p>
            <a:r>
              <a:rPr lang="tr-TR" sz="2000" b="1" dirty="0">
                <a:solidFill>
                  <a:schemeClr val="bg1"/>
                </a:solidFill>
              </a:rPr>
              <a:t>Sosyal Transkript</a:t>
            </a:r>
          </a:p>
        </p:txBody>
      </p:sp>
      <p:sp>
        <p:nvSpPr>
          <p:cNvPr id="14" name="Metin kutusu 13">
            <a:extLst>
              <a:ext uri="{FF2B5EF4-FFF2-40B4-BE49-F238E27FC236}">
                <a16:creationId xmlns:a16="http://schemas.microsoft.com/office/drawing/2014/main" id="{ABFB03C8-2AD2-08AD-3F6B-C1DFBA2C9BB8}"/>
              </a:ext>
            </a:extLst>
          </p:cNvPr>
          <p:cNvSpPr txBox="1"/>
          <p:nvPr/>
        </p:nvSpPr>
        <p:spPr>
          <a:xfrm>
            <a:off x="1371600" y="965722"/>
            <a:ext cx="575733" cy="1015663"/>
          </a:xfrm>
          <a:prstGeom prst="rect">
            <a:avLst/>
          </a:prstGeom>
          <a:noFill/>
        </p:spPr>
        <p:txBody>
          <a:bodyPr wrap="square" rtlCol="0">
            <a:spAutoFit/>
          </a:bodyPr>
          <a:lstStyle/>
          <a:p>
            <a:r>
              <a:rPr lang="tr-TR" sz="60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3</a:t>
            </a:r>
          </a:p>
        </p:txBody>
      </p:sp>
      <p:sp>
        <p:nvSpPr>
          <p:cNvPr id="15" name="Metin kutusu 14">
            <a:extLst>
              <a:ext uri="{FF2B5EF4-FFF2-40B4-BE49-F238E27FC236}">
                <a16:creationId xmlns:a16="http://schemas.microsoft.com/office/drawing/2014/main" id="{8EECAEC7-0FFC-8780-EE32-3860536DAA6F}"/>
              </a:ext>
            </a:extLst>
          </p:cNvPr>
          <p:cNvSpPr txBox="1"/>
          <p:nvPr/>
        </p:nvSpPr>
        <p:spPr>
          <a:xfrm>
            <a:off x="6819430" y="949478"/>
            <a:ext cx="575733" cy="1015663"/>
          </a:xfrm>
          <a:prstGeom prst="rect">
            <a:avLst/>
          </a:prstGeom>
          <a:noFill/>
        </p:spPr>
        <p:txBody>
          <a:bodyPr wrap="square" rtlCol="0">
            <a:spAutoFit/>
          </a:bodyPr>
          <a:lstStyle/>
          <a:p>
            <a:r>
              <a:rPr lang="tr-TR" sz="6000"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4</a:t>
            </a:r>
          </a:p>
        </p:txBody>
      </p:sp>
      <p:pic>
        <p:nvPicPr>
          <p:cNvPr id="16" name="Resim 15">
            <a:extLst>
              <a:ext uri="{FF2B5EF4-FFF2-40B4-BE49-F238E27FC236}">
                <a16:creationId xmlns:a16="http://schemas.microsoft.com/office/drawing/2014/main" id="{27E7BAC0-DCCA-3390-1453-18F5FD25A44A}"/>
              </a:ext>
            </a:extLst>
          </p:cNvPr>
          <p:cNvPicPr>
            <a:picLocks noChangeAspect="1"/>
          </p:cNvPicPr>
          <p:nvPr/>
        </p:nvPicPr>
        <p:blipFill>
          <a:blip r:embed="rId2"/>
          <a:stretch>
            <a:fillRect/>
          </a:stretch>
        </p:blipFill>
        <p:spPr>
          <a:xfrm>
            <a:off x="280329" y="1914313"/>
            <a:ext cx="2734057" cy="3029373"/>
          </a:xfrm>
          <a:prstGeom prst="rect">
            <a:avLst/>
          </a:prstGeom>
        </p:spPr>
      </p:pic>
      <p:pic>
        <p:nvPicPr>
          <p:cNvPr id="17" name="Resim 16">
            <a:extLst>
              <a:ext uri="{FF2B5EF4-FFF2-40B4-BE49-F238E27FC236}">
                <a16:creationId xmlns:a16="http://schemas.microsoft.com/office/drawing/2014/main" id="{CAF0684D-6993-E84C-6DB6-3BB719A5D220}"/>
              </a:ext>
            </a:extLst>
          </p:cNvPr>
          <p:cNvPicPr>
            <a:picLocks noChangeAspect="1"/>
          </p:cNvPicPr>
          <p:nvPr/>
        </p:nvPicPr>
        <p:blipFill>
          <a:blip r:embed="rId3"/>
          <a:stretch>
            <a:fillRect/>
          </a:stretch>
        </p:blipFill>
        <p:spPr>
          <a:xfrm>
            <a:off x="5712595" y="1914313"/>
            <a:ext cx="2819794" cy="2448267"/>
          </a:xfrm>
          <a:prstGeom prst="rect">
            <a:avLst/>
          </a:prstGeom>
        </p:spPr>
      </p:pic>
      <p:pic>
        <p:nvPicPr>
          <p:cNvPr id="18" name="Resim 17">
            <a:extLst>
              <a:ext uri="{FF2B5EF4-FFF2-40B4-BE49-F238E27FC236}">
                <a16:creationId xmlns:a16="http://schemas.microsoft.com/office/drawing/2014/main" id="{4D4DB0EC-0F5F-92B2-54FB-24A61F6BEFCC}"/>
              </a:ext>
            </a:extLst>
          </p:cNvPr>
          <p:cNvPicPr>
            <a:picLocks noChangeAspect="1"/>
          </p:cNvPicPr>
          <p:nvPr/>
        </p:nvPicPr>
        <p:blipFill>
          <a:blip r:embed="rId4"/>
          <a:stretch>
            <a:fillRect/>
          </a:stretch>
        </p:blipFill>
        <p:spPr>
          <a:xfrm>
            <a:off x="8720231" y="1914313"/>
            <a:ext cx="3191440" cy="3877548"/>
          </a:xfrm>
          <a:prstGeom prst="rect">
            <a:avLst/>
          </a:prstGeom>
        </p:spPr>
      </p:pic>
      <p:pic>
        <p:nvPicPr>
          <p:cNvPr id="19" name="Resim 18">
            <a:extLst>
              <a:ext uri="{FF2B5EF4-FFF2-40B4-BE49-F238E27FC236}">
                <a16:creationId xmlns:a16="http://schemas.microsoft.com/office/drawing/2014/main" id="{CBEFD79C-C84C-EECC-0A50-E58A4F3E2A15}"/>
              </a:ext>
            </a:extLst>
          </p:cNvPr>
          <p:cNvPicPr>
            <a:picLocks noChangeAspect="1"/>
          </p:cNvPicPr>
          <p:nvPr/>
        </p:nvPicPr>
        <p:blipFill>
          <a:blip r:embed="rId5"/>
          <a:stretch>
            <a:fillRect/>
          </a:stretch>
        </p:blipFill>
        <p:spPr>
          <a:xfrm>
            <a:off x="3190378" y="1586208"/>
            <a:ext cx="2048161" cy="4667901"/>
          </a:xfrm>
          <a:prstGeom prst="rect">
            <a:avLst/>
          </a:prstGeom>
        </p:spPr>
      </p:pic>
    </p:spTree>
    <p:extLst>
      <p:ext uri="{BB962C8B-B14F-4D97-AF65-F5344CB8AC3E}">
        <p14:creationId xmlns:p14="http://schemas.microsoft.com/office/powerpoint/2010/main" val="4229036049"/>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2FD35-BF0B-55E5-2B99-7E5DCE4879FE}"/>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88B9AB1D-1803-3BA5-701A-C64942232F8C}"/>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D7A25030-8A2D-3B6F-9CE6-6DE3B9E5726F}"/>
              </a:ext>
            </a:extLst>
          </p:cNvPr>
          <p:cNvSpPr txBox="1"/>
          <p:nvPr/>
        </p:nvSpPr>
        <p:spPr>
          <a:xfrm>
            <a:off x="5144750" y="479311"/>
            <a:ext cx="1979833" cy="400110"/>
          </a:xfrm>
          <a:prstGeom prst="rect">
            <a:avLst/>
          </a:prstGeom>
          <a:noFill/>
        </p:spPr>
        <p:txBody>
          <a:bodyPr wrap="square">
            <a:spAutoFit/>
          </a:bodyPr>
          <a:lstStyle/>
          <a:p>
            <a:r>
              <a:rPr lang="tr-TR" sz="2000" b="1" dirty="0">
                <a:solidFill>
                  <a:schemeClr val="bg1"/>
                </a:solidFill>
              </a:rPr>
              <a:t>Sosyal Transkript</a:t>
            </a:r>
          </a:p>
        </p:txBody>
      </p:sp>
      <p:pic>
        <p:nvPicPr>
          <p:cNvPr id="11" name="Resim 10">
            <a:extLst>
              <a:ext uri="{FF2B5EF4-FFF2-40B4-BE49-F238E27FC236}">
                <a16:creationId xmlns:a16="http://schemas.microsoft.com/office/drawing/2014/main" id="{2FE578E2-23E6-412B-66A0-B90C8C7D5F33}"/>
              </a:ext>
            </a:extLst>
          </p:cNvPr>
          <p:cNvPicPr>
            <a:picLocks noChangeAspect="1"/>
          </p:cNvPicPr>
          <p:nvPr/>
        </p:nvPicPr>
        <p:blipFill>
          <a:blip r:embed="rId2"/>
          <a:stretch>
            <a:fillRect/>
          </a:stretch>
        </p:blipFill>
        <p:spPr>
          <a:xfrm>
            <a:off x="2574738" y="3733478"/>
            <a:ext cx="6792319" cy="2806007"/>
          </a:xfrm>
          <a:prstGeom prst="rect">
            <a:avLst/>
          </a:prstGeom>
        </p:spPr>
      </p:pic>
      <p:pic>
        <p:nvPicPr>
          <p:cNvPr id="12" name="Resim 11">
            <a:extLst>
              <a:ext uri="{FF2B5EF4-FFF2-40B4-BE49-F238E27FC236}">
                <a16:creationId xmlns:a16="http://schemas.microsoft.com/office/drawing/2014/main" id="{E865AE05-03AF-5668-86C9-7683820739AA}"/>
              </a:ext>
            </a:extLst>
          </p:cNvPr>
          <p:cNvPicPr>
            <a:picLocks noChangeAspect="1"/>
          </p:cNvPicPr>
          <p:nvPr/>
        </p:nvPicPr>
        <p:blipFill rotWithShape="1">
          <a:blip r:embed="rId3"/>
          <a:srcRect l="29308" t="8587"/>
          <a:stretch/>
        </p:blipFill>
        <p:spPr>
          <a:xfrm>
            <a:off x="4718817" y="1120971"/>
            <a:ext cx="2754365" cy="2490585"/>
          </a:xfrm>
          <a:prstGeom prst="rect">
            <a:avLst/>
          </a:prstGeom>
        </p:spPr>
      </p:pic>
      <p:pic>
        <p:nvPicPr>
          <p:cNvPr id="13" name="Resim 12">
            <a:extLst>
              <a:ext uri="{FF2B5EF4-FFF2-40B4-BE49-F238E27FC236}">
                <a16:creationId xmlns:a16="http://schemas.microsoft.com/office/drawing/2014/main" id="{B8EC29F4-3B03-11A4-4A93-709954B540DB}"/>
              </a:ext>
            </a:extLst>
          </p:cNvPr>
          <p:cNvPicPr>
            <a:picLocks noChangeAspect="1"/>
          </p:cNvPicPr>
          <p:nvPr/>
        </p:nvPicPr>
        <p:blipFill>
          <a:blip r:embed="rId4"/>
          <a:stretch>
            <a:fillRect/>
          </a:stretch>
        </p:blipFill>
        <p:spPr>
          <a:xfrm>
            <a:off x="3566131" y="1435343"/>
            <a:ext cx="1152686" cy="1152686"/>
          </a:xfrm>
          <a:prstGeom prst="rect">
            <a:avLst/>
          </a:prstGeom>
        </p:spPr>
      </p:pic>
    </p:spTree>
    <p:extLst>
      <p:ext uri="{BB962C8B-B14F-4D97-AF65-F5344CB8AC3E}">
        <p14:creationId xmlns:p14="http://schemas.microsoft.com/office/powerpoint/2010/main" val="162443276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2FD35-BF0B-55E5-2B99-7E5DCE4879FE}"/>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88B9AB1D-1803-3BA5-701A-C64942232F8C}"/>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D7A25030-8A2D-3B6F-9CE6-6DE3B9E5726F}"/>
              </a:ext>
            </a:extLst>
          </p:cNvPr>
          <p:cNvSpPr txBox="1"/>
          <p:nvPr/>
        </p:nvSpPr>
        <p:spPr>
          <a:xfrm>
            <a:off x="3332100" y="479311"/>
            <a:ext cx="5527799" cy="400110"/>
          </a:xfrm>
          <a:prstGeom prst="rect">
            <a:avLst/>
          </a:prstGeom>
          <a:noFill/>
        </p:spPr>
        <p:txBody>
          <a:bodyPr wrap="square">
            <a:spAutoFit/>
          </a:bodyPr>
          <a:lstStyle/>
          <a:p>
            <a:r>
              <a:rPr lang="tr-TR" sz="2000" b="1" dirty="0">
                <a:solidFill>
                  <a:schemeClr val="bg1"/>
                </a:solidFill>
              </a:rPr>
              <a:t>ÇOMÜ Kariyer ve Mezun İlişkileri Koordinatörlüğü</a:t>
            </a:r>
          </a:p>
        </p:txBody>
      </p:sp>
      <p:pic>
        <p:nvPicPr>
          <p:cNvPr id="8" name="Resim 7">
            <a:extLst>
              <a:ext uri="{FF2B5EF4-FFF2-40B4-BE49-F238E27FC236}">
                <a16:creationId xmlns:a16="http://schemas.microsoft.com/office/drawing/2014/main" id="{F06F5F5D-6496-2426-2EDD-4DD2476069AF}"/>
              </a:ext>
            </a:extLst>
          </p:cNvPr>
          <p:cNvPicPr>
            <a:picLocks noChangeAspect="1"/>
          </p:cNvPicPr>
          <p:nvPr/>
        </p:nvPicPr>
        <p:blipFill>
          <a:blip r:embed="rId2"/>
          <a:stretch>
            <a:fillRect/>
          </a:stretch>
        </p:blipFill>
        <p:spPr>
          <a:xfrm>
            <a:off x="1089539" y="1016043"/>
            <a:ext cx="9896910" cy="5528813"/>
          </a:xfrm>
          <a:prstGeom prst="rect">
            <a:avLst/>
          </a:prstGeom>
        </p:spPr>
      </p:pic>
    </p:spTree>
    <p:extLst>
      <p:ext uri="{BB962C8B-B14F-4D97-AF65-F5344CB8AC3E}">
        <p14:creationId xmlns:p14="http://schemas.microsoft.com/office/powerpoint/2010/main" val="4057813684"/>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2FD35-BF0B-55E5-2B99-7E5DCE4879FE}"/>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88B9AB1D-1803-3BA5-701A-C64942232F8C}"/>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D7A25030-8A2D-3B6F-9CE6-6DE3B9E5726F}"/>
              </a:ext>
            </a:extLst>
          </p:cNvPr>
          <p:cNvSpPr txBox="1"/>
          <p:nvPr/>
        </p:nvSpPr>
        <p:spPr>
          <a:xfrm>
            <a:off x="4418347" y="479311"/>
            <a:ext cx="3355303" cy="400110"/>
          </a:xfrm>
          <a:prstGeom prst="rect">
            <a:avLst/>
          </a:prstGeom>
          <a:noFill/>
        </p:spPr>
        <p:txBody>
          <a:bodyPr wrap="square">
            <a:spAutoFit/>
          </a:bodyPr>
          <a:lstStyle/>
          <a:p>
            <a:r>
              <a:rPr lang="tr-TR" sz="2000" b="1" dirty="0">
                <a:solidFill>
                  <a:schemeClr val="bg1"/>
                </a:solidFill>
              </a:rPr>
              <a:t>ÇOMÜ Mezun İletişim Sistemi</a:t>
            </a:r>
          </a:p>
        </p:txBody>
      </p:sp>
      <p:pic>
        <p:nvPicPr>
          <p:cNvPr id="6" name="Resim 5">
            <a:extLst>
              <a:ext uri="{FF2B5EF4-FFF2-40B4-BE49-F238E27FC236}">
                <a16:creationId xmlns:a16="http://schemas.microsoft.com/office/drawing/2014/main" id="{99377067-A050-FCDF-31B0-D1FF668082C5}"/>
              </a:ext>
            </a:extLst>
          </p:cNvPr>
          <p:cNvPicPr>
            <a:picLocks noChangeAspect="1"/>
          </p:cNvPicPr>
          <p:nvPr/>
        </p:nvPicPr>
        <p:blipFill>
          <a:blip r:embed="rId2"/>
          <a:stretch>
            <a:fillRect/>
          </a:stretch>
        </p:blipFill>
        <p:spPr>
          <a:xfrm>
            <a:off x="507889" y="1016043"/>
            <a:ext cx="11176220" cy="5554866"/>
          </a:xfrm>
          <a:prstGeom prst="rect">
            <a:avLst/>
          </a:prstGeom>
        </p:spPr>
      </p:pic>
    </p:spTree>
    <p:extLst>
      <p:ext uri="{BB962C8B-B14F-4D97-AF65-F5344CB8AC3E}">
        <p14:creationId xmlns:p14="http://schemas.microsoft.com/office/powerpoint/2010/main" val="249307422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C568C-1505-394D-7E2A-F944A4B8F866}"/>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D62FC6BE-1C44-02DA-02E6-F9E3B16C2AAA}"/>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E5DC54C2-B187-C967-D8AC-E6D87E4DD3F5}"/>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BFA03BD2-1C66-A0E7-B1E6-54F87E185722}"/>
              </a:ext>
            </a:extLst>
          </p:cNvPr>
          <p:cNvSpPr txBox="1"/>
          <p:nvPr/>
        </p:nvSpPr>
        <p:spPr>
          <a:xfrm>
            <a:off x="4882267" y="479311"/>
            <a:ext cx="2908431" cy="400110"/>
          </a:xfrm>
          <a:prstGeom prst="rect">
            <a:avLst/>
          </a:prstGeom>
          <a:noFill/>
        </p:spPr>
        <p:txBody>
          <a:bodyPr wrap="square">
            <a:spAutoFit/>
          </a:bodyPr>
          <a:lstStyle/>
          <a:p>
            <a:r>
              <a:rPr lang="tr-TR" sz="2000" b="1" dirty="0">
                <a:solidFill>
                  <a:schemeClr val="bg1"/>
                </a:solidFill>
              </a:rPr>
              <a:t>Transkript Belgesi Alma</a:t>
            </a:r>
          </a:p>
        </p:txBody>
      </p:sp>
      <p:pic>
        <p:nvPicPr>
          <p:cNvPr id="2" name="Picture 5">
            <a:extLst>
              <a:ext uri="{FF2B5EF4-FFF2-40B4-BE49-F238E27FC236}">
                <a16:creationId xmlns:a16="http://schemas.microsoft.com/office/drawing/2014/main" id="{CD23F44B-A47B-C420-2741-0503C328FBEC}"/>
              </a:ext>
            </a:extLst>
          </p:cNvPr>
          <p:cNvPicPr>
            <a:picLocks noChangeAspect="1"/>
          </p:cNvPicPr>
          <p:nvPr/>
        </p:nvPicPr>
        <p:blipFill rotWithShape="1">
          <a:blip r:embed="rId2">
            <a:extLst>
              <a:ext uri="{28A0092B-C50C-407E-A947-70E740481C1C}">
                <a14:useLocalDpi xmlns:a14="http://schemas.microsoft.com/office/drawing/2010/main" val="0"/>
              </a:ext>
            </a:extLst>
          </a:blip>
          <a:srcRect l="1816" r="2026" b="1047"/>
          <a:stretch/>
        </p:blipFill>
        <p:spPr>
          <a:xfrm>
            <a:off x="1752600" y="1049955"/>
            <a:ext cx="8686800" cy="4698768"/>
          </a:xfrm>
          <a:prstGeom prst="rect">
            <a:avLst/>
          </a:prstGeom>
        </p:spPr>
      </p:pic>
      <p:sp>
        <p:nvSpPr>
          <p:cNvPr id="3" name="TextBox 6">
            <a:extLst>
              <a:ext uri="{FF2B5EF4-FFF2-40B4-BE49-F238E27FC236}">
                <a16:creationId xmlns:a16="http://schemas.microsoft.com/office/drawing/2014/main" id="{FE0A3D40-4934-F445-E736-75711AE1EB01}"/>
              </a:ext>
            </a:extLst>
          </p:cNvPr>
          <p:cNvSpPr txBox="1"/>
          <p:nvPr/>
        </p:nvSpPr>
        <p:spPr>
          <a:xfrm>
            <a:off x="1752600" y="5868980"/>
            <a:ext cx="9167766" cy="646331"/>
          </a:xfrm>
          <a:prstGeom prst="rect">
            <a:avLst/>
          </a:prstGeom>
          <a:noFill/>
        </p:spPr>
        <p:txBody>
          <a:bodyPr wrap="square" rtlCol="0">
            <a:spAutoFit/>
          </a:bodyPr>
          <a:lstStyle/>
          <a:p>
            <a:r>
              <a:rPr lang="en-US" dirty="0" err="1">
                <a:cs typeface="Times New Roman" panose="02020603050405020304" pitchFamily="18" charset="0"/>
              </a:rPr>
              <a:t>Hizmete</a:t>
            </a:r>
            <a:r>
              <a:rPr lang="en-US" dirty="0">
                <a:cs typeface="Times New Roman" panose="02020603050405020304" pitchFamily="18" charset="0"/>
              </a:rPr>
              <a:t> </a:t>
            </a:r>
            <a:r>
              <a:rPr lang="en-US" dirty="0" err="1">
                <a:cs typeface="Times New Roman" panose="02020603050405020304" pitchFamily="18" charset="0"/>
              </a:rPr>
              <a:t>direk</a:t>
            </a:r>
            <a:r>
              <a:rPr lang="en-US" dirty="0">
                <a:cs typeface="Times New Roman" panose="02020603050405020304" pitchFamily="18" charset="0"/>
              </a:rPr>
              <a:t> </a:t>
            </a:r>
            <a:r>
              <a:rPr lang="en-US" dirty="0" err="1">
                <a:cs typeface="Times New Roman" panose="02020603050405020304" pitchFamily="18" charset="0"/>
              </a:rPr>
              <a:t>ulaşmak</a:t>
            </a:r>
            <a:r>
              <a:rPr lang="en-US" dirty="0">
                <a:cs typeface="Times New Roman" panose="02020603050405020304" pitchFamily="18" charset="0"/>
              </a:rPr>
              <a:t> </a:t>
            </a:r>
            <a:r>
              <a:rPr lang="en-US" dirty="0" err="1">
                <a:cs typeface="Times New Roman" panose="02020603050405020304" pitchFamily="18" charset="0"/>
              </a:rPr>
              <a:t>için</a:t>
            </a:r>
            <a:r>
              <a:rPr lang="en-US" dirty="0">
                <a:cs typeface="Times New Roman" panose="02020603050405020304" pitchFamily="18" charset="0"/>
              </a:rPr>
              <a:t>:</a:t>
            </a:r>
            <a:br>
              <a:rPr lang="en-US" dirty="0">
                <a:cs typeface="Times New Roman" panose="02020603050405020304" pitchFamily="18" charset="0"/>
              </a:rPr>
            </a:br>
            <a:r>
              <a:rPr lang="en-US" dirty="0">
                <a:cs typeface="Times New Roman" panose="02020603050405020304" pitchFamily="18" charset="0"/>
                <a:hlinkClick r:id="rId3"/>
              </a:rPr>
              <a:t>https://www.turkiye.gov.tr/yuksekogretim-kurulu-transkript-belgesi-sorgulama</a:t>
            </a:r>
            <a:endParaRPr lang="en-US" dirty="0">
              <a:cs typeface="Times New Roman" panose="02020603050405020304" pitchFamily="18" charset="0"/>
            </a:endParaRPr>
          </a:p>
        </p:txBody>
      </p:sp>
    </p:spTree>
    <p:extLst>
      <p:ext uri="{BB962C8B-B14F-4D97-AF65-F5344CB8AC3E}">
        <p14:creationId xmlns:p14="http://schemas.microsoft.com/office/powerpoint/2010/main" val="293851836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F925A-950A-B729-3121-4EF2A123EFFC}"/>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183F5E63-143C-33AC-FB65-A0A3BFC65147}"/>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A10D6936-7480-FF71-B7B1-DE21B9FC0EC2}"/>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2504BDAC-8F75-0111-290B-15DFB3E0B472}"/>
              </a:ext>
            </a:extLst>
          </p:cNvPr>
          <p:cNvSpPr txBox="1"/>
          <p:nvPr/>
        </p:nvSpPr>
        <p:spPr>
          <a:xfrm>
            <a:off x="5235994" y="479311"/>
            <a:ext cx="1720011" cy="400110"/>
          </a:xfrm>
          <a:prstGeom prst="rect">
            <a:avLst/>
          </a:prstGeom>
          <a:noFill/>
        </p:spPr>
        <p:txBody>
          <a:bodyPr wrap="square">
            <a:spAutoFit/>
          </a:bodyPr>
          <a:lstStyle/>
          <a:p>
            <a:r>
              <a:rPr lang="tr-TR" sz="2000" b="1" dirty="0">
                <a:solidFill>
                  <a:schemeClr val="bg1"/>
                </a:solidFill>
              </a:rPr>
              <a:t>Yetenek Kapısı</a:t>
            </a:r>
          </a:p>
        </p:txBody>
      </p:sp>
      <p:pic>
        <p:nvPicPr>
          <p:cNvPr id="4" name="Picture 5">
            <a:extLst>
              <a:ext uri="{FF2B5EF4-FFF2-40B4-BE49-F238E27FC236}">
                <a16:creationId xmlns:a16="http://schemas.microsoft.com/office/drawing/2014/main" id="{49262636-31B9-6680-F3C6-6A43535E416E}"/>
              </a:ext>
            </a:extLst>
          </p:cNvPr>
          <p:cNvPicPr>
            <a:picLocks noChangeAspect="1"/>
          </p:cNvPicPr>
          <p:nvPr/>
        </p:nvPicPr>
        <p:blipFill rotWithShape="1">
          <a:blip r:embed="rId2">
            <a:extLst>
              <a:ext uri="{28A0092B-C50C-407E-A947-70E740481C1C}">
                <a14:useLocalDpi xmlns:a14="http://schemas.microsoft.com/office/drawing/2010/main" val="0"/>
              </a:ext>
            </a:extLst>
          </a:blip>
          <a:srcRect l="3749" r="3125"/>
          <a:stretch/>
        </p:blipFill>
        <p:spPr>
          <a:xfrm>
            <a:off x="0" y="1016044"/>
            <a:ext cx="12192000" cy="5554866"/>
          </a:xfrm>
          <a:prstGeom prst="rect">
            <a:avLst/>
          </a:prstGeom>
        </p:spPr>
      </p:pic>
    </p:spTree>
    <p:extLst>
      <p:ext uri="{BB962C8B-B14F-4D97-AF65-F5344CB8AC3E}">
        <p14:creationId xmlns:p14="http://schemas.microsoft.com/office/powerpoint/2010/main" val="347496227"/>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1B699-14F9-A44C-7EB7-15959CAA1073}"/>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A5641FA3-670A-9EA5-DF73-660488A33457}"/>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FFBE4A34-A49C-B58E-3D95-5B56BF0D3C79}"/>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4074ED2D-9D3B-1998-08CE-235194AA548A}"/>
              </a:ext>
            </a:extLst>
          </p:cNvPr>
          <p:cNvSpPr txBox="1"/>
          <p:nvPr/>
        </p:nvSpPr>
        <p:spPr>
          <a:xfrm>
            <a:off x="4885915" y="479311"/>
            <a:ext cx="2420169" cy="400110"/>
          </a:xfrm>
          <a:prstGeom prst="rect">
            <a:avLst/>
          </a:prstGeom>
          <a:noFill/>
        </p:spPr>
        <p:txBody>
          <a:bodyPr wrap="square">
            <a:spAutoFit/>
          </a:bodyPr>
          <a:lstStyle/>
          <a:p>
            <a:r>
              <a:rPr lang="tr-TR" sz="2000" b="1" dirty="0">
                <a:solidFill>
                  <a:schemeClr val="bg1"/>
                </a:solidFill>
              </a:rPr>
              <a:t>Ulusal Staj Programı</a:t>
            </a:r>
          </a:p>
        </p:txBody>
      </p:sp>
      <p:pic>
        <p:nvPicPr>
          <p:cNvPr id="2" name="Picture 7">
            <a:extLst>
              <a:ext uri="{FF2B5EF4-FFF2-40B4-BE49-F238E27FC236}">
                <a16:creationId xmlns:a16="http://schemas.microsoft.com/office/drawing/2014/main" id="{FA533C18-68C5-3ADD-0C3D-52B2C0D9DE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765" y="1016043"/>
            <a:ext cx="10506470" cy="5522455"/>
          </a:xfrm>
          <a:prstGeom prst="rect">
            <a:avLst/>
          </a:prstGeom>
        </p:spPr>
      </p:pic>
    </p:spTree>
    <p:extLst>
      <p:ext uri="{BB962C8B-B14F-4D97-AF65-F5344CB8AC3E}">
        <p14:creationId xmlns:p14="http://schemas.microsoft.com/office/powerpoint/2010/main" val="216171730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2EB12-8A2A-E7CD-6060-C837E0BDCA59}"/>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8F2FA39B-8404-5EB6-6558-6D3BF081EE6B}"/>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6457830F-1AAF-A07E-220C-A78BB25E1F75}"/>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F1398F74-4953-8B23-9C87-3A2869F9DD9F}"/>
              </a:ext>
            </a:extLst>
          </p:cNvPr>
          <p:cNvSpPr txBox="1"/>
          <p:nvPr/>
        </p:nvSpPr>
        <p:spPr>
          <a:xfrm>
            <a:off x="3737065" y="479311"/>
            <a:ext cx="4738532" cy="400110"/>
          </a:xfrm>
          <a:prstGeom prst="rect">
            <a:avLst/>
          </a:prstGeom>
          <a:noFill/>
        </p:spPr>
        <p:txBody>
          <a:bodyPr wrap="square">
            <a:spAutoFit/>
          </a:bodyPr>
          <a:lstStyle/>
          <a:p>
            <a:r>
              <a:rPr lang="tr-TR" sz="2000" b="1" dirty="0">
                <a:solidFill>
                  <a:schemeClr val="bg1"/>
                </a:solidFill>
              </a:rPr>
              <a:t>Psikolojik Danışmanlık ve Rehberlik Birimi</a:t>
            </a:r>
          </a:p>
        </p:txBody>
      </p:sp>
      <p:sp>
        <p:nvSpPr>
          <p:cNvPr id="3" name="TextBox 7">
            <a:extLst>
              <a:ext uri="{FF2B5EF4-FFF2-40B4-BE49-F238E27FC236}">
                <a16:creationId xmlns:a16="http://schemas.microsoft.com/office/drawing/2014/main" id="{B29C3061-7706-2939-89CA-FF777B6638B8}"/>
              </a:ext>
            </a:extLst>
          </p:cNvPr>
          <p:cNvSpPr txBox="1"/>
          <p:nvPr/>
        </p:nvSpPr>
        <p:spPr>
          <a:xfrm>
            <a:off x="387457" y="1524000"/>
            <a:ext cx="11437749" cy="3373359"/>
          </a:xfrm>
          <a:prstGeom prst="rect">
            <a:avLst/>
          </a:prstGeom>
          <a:noFill/>
        </p:spPr>
        <p:txBody>
          <a:bodyPr wrap="square" rtlCol="0">
            <a:spAutoFit/>
          </a:bodyPr>
          <a:lstStyle/>
          <a:p>
            <a:pPr algn="just">
              <a:lnSpc>
                <a:spcPct val="150000"/>
              </a:lnSpc>
            </a:pPr>
            <a:r>
              <a:rPr lang="en-US" dirty="0">
                <a:cs typeface="Times New Roman" panose="02020603050405020304" pitchFamily="18" charset="0"/>
              </a:rPr>
              <a:t>2004 </a:t>
            </a:r>
            <a:r>
              <a:rPr lang="en-US" dirty="0" err="1">
                <a:cs typeface="Times New Roman" panose="02020603050405020304" pitchFamily="18" charset="0"/>
              </a:rPr>
              <a:t>yılı</a:t>
            </a:r>
            <a:r>
              <a:rPr lang="en-US" dirty="0">
                <a:cs typeface="Times New Roman" panose="02020603050405020304" pitchFamily="18" charset="0"/>
              </a:rPr>
              <a:t> </a:t>
            </a:r>
            <a:r>
              <a:rPr lang="en-US" dirty="0" err="1">
                <a:cs typeface="Times New Roman" panose="02020603050405020304" pitchFamily="18" charset="0"/>
              </a:rPr>
              <a:t>içerisinde</a:t>
            </a:r>
            <a:r>
              <a:rPr lang="en-US" dirty="0">
                <a:cs typeface="Times New Roman" panose="02020603050405020304" pitchFamily="18" charset="0"/>
              </a:rPr>
              <a:t> </a:t>
            </a:r>
            <a:r>
              <a:rPr lang="en-US" dirty="0" err="1">
                <a:cs typeface="Times New Roman" panose="02020603050405020304" pitchFamily="18" charset="0"/>
              </a:rPr>
              <a:t>Sağlık</a:t>
            </a:r>
            <a:r>
              <a:rPr lang="en-US" dirty="0">
                <a:cs typeface="Times New Roman" panose="02020603050405020304" pitchFamily="18" charset="0"/>
              </a:rPr>
              <a:t> </a:t>
            </a:r>
            <a:r>
              <a:rPr lang="en-US" dirty="0" err="1">
                <a:cs typeface="Times New Roman" panose="02020603050405020304" pitchFamily="18" charset="0"/>
              </a:rPr>
              <a:t>Kültür</a:t>
            </a:r>
            <a:r>
              <a:rPr lang="en-US" dirty="0">
                <a:cs typeface="Times New Roman" panose="02020603050405020304" pitchFamily="18" charset="0"/>
              </a:rPr>
              <a:t> </a:t>
            </a:r>
            <a:r>
              <a:rPr lang="en-US" dirty="0" err="1">
                <a:cs typeface="Times New Roman" panose="02020603050405020304" pitchFamily="18" charset="0"/>
              </a:rPr>
              <a:t>ve</a:t>
            </a:r>
            <a:r>
              <a:rPr lang="en-US" dirty="0">
                <a:cs typeface="Times New Roman" panose="02020603050405020304" pitchFamily="18" charset="0"/>
              </a:rPr>
              <a:t> </a:t>
            </a:r>
            <a:r>
              <a:rPr lang="en-US" dirty="0" err="1">
                <a:cs typeface="Times New Roman" panose="02020603050405020304" pitchFamily="18" charset="0"/>
              </a:rPr>
              <a:t>Spor</a:t>
            </a:r>
            <a:r>
              <a:rPr lang="en-US" dirty="0">
                <a:cs typeface="Times New Roman" panose="02020603050405020304" pitchFamily="18" charset="0"/>
              </a:rPr>
              <a:t> </a:t>
            </a:r>
            <a:r>
              <a:rPr lang="en-US" dirty="0" err="1">
                <a:cs typeface="Times New Roman" panose="02020603050405020304" pitchFamily="18" charset="0"/>
              </a:rPr>
              <a:t>Dairesi</a:t>
            </a:r>
            <a:r>
              <a:rPr lang="en-US" dirty="0">
                <a:cs typeface="Times New Roman" panose="02020603050405020304" pitchFamily="18" charset="0"/>
              </a:rPr>
              <a:t> </a:t>
            </a:r>
            <a:r>
              <a:rPr lang="en-US" dirty="0" err="1">
                <a:cs typeface="Times New Roman" panose="02020603050405020304" pitchFamily="18" charset="0"/>
              </a:rPr>
              <a:t>Başkanlığı</a:t>
            </a:r>
            <a:r>
              <a:rPr lang="en-US" dirty="0">
                <a:cs typeface="Times New Roman" panose="02020603050405020304" pitchFamily="18" charset="0"/>
              </a:rPr>
              <a:t> </a:t>
            </a:r>
            <a:r>
              <a:rPr lang="en-US" dirty="0" err="1">
                <a:cs typeface="Times New Roman" panose="02020603050405020304" pitchFamily="18" charset="0"/>
              </a:rPr>
              <a:t>Sağlık</a:t>
            </a:r>
            <a:r>
              <a:rPr lang="en-US" dirty="0">
                <a:cs typeface="Times New Roman" panose="02020603050405020304" pitchFamily="18" charset="0"/>
              </a:rPr>
              <a:t> </a:t>
            </a:r>
            <a:r>
              <a:rPr lang="en-US" dirty="0" err="1">
                <a:cs typeface="Times New Roman" panose="02020603050405020304" pitchFamily="18" charset="0"/>
              </a:rPr>
              <a:t>Merkezi</a:t>
            </a:r>
            <a:r>
              <a:rPr lang="en-US" dirty="0">
                <a:cs typeface="Times New Roman" panose="02020603050405020304" pitchFamily="18" charset="0"/>
              </a:rPr>
              <a:t> </a:t>
            </a:r>
            <a:r>
              <a:rPr lang="en-US" dirty="0" err="1">
                <a:cs typeface="Times New Roman" panose="02020603050405020304" pitchFamily="18" charset="0"/>
              </a:rPr>
              <a:t>bünyesinde</a:t>
            </a:r>
            <a:r>
              <a:rPr lang="en-US" dirty="0">
                <a:cs typeface="Times New Roman" panose="02020603050405020304" pitchFamily="18" charset="0"/>
              </a:rPr>
              <a:t> </a:t>
            </a:r>
            <a:r>
              <a:rPr lang="en-US" dirty="0" err="1">
                <a:cs typeface="Times New Roman" panose="02020603050405020304" pitchFamily="18" charset="0"/>
              </a:rPr>
              <a:t>öğrencilerimize</a:t>
            </a:r>
            <a:r>
              <a:rPr lang="en-US" dirty="0">
                <a:cs typeface="Times New Roman" panose="02020603050405020304" pitchFamily="18" charset="0"/>
              </a:rPr>
              <a:t> </a:t>
            </a:r>
            <a:r>
              <a:rPr lang="en-US" dirty="0" err="1">
                <a:cs typeface="Times New Roman" panose="02020603050405020304" pitchFamily="18" charset="0"/>
              </a:rPr>
              <a:t>ve</a:t>
            </a:r>
            <a:r>
              <a:rPr lang="en-US" dirty="0">
                <a:cs typeface="Times New Roman" panose="02020603050405020304" pitchFamily="18" charset="0"/>
              </a:rPr>
              <a:t> </a:t>
            </a:r>
            <a:r>
              <a:rPr lang="en-US" dirty="0" err="1">
                <a:cs typeface="Times New Roman" panose="02020603050405020304" pitchFamily="18" charset="0"/>
              </a:rPr>
              <a:t>personelimize</a:t>
            </a:r>
            <a:r>
              <a:rPr lang="en-US" dirty="0">
                <a:cs typeface="Times New Roman" panose="02020603050405020304" pitchFamily="18" charset="0"/>
              </a:rPr>
              <a:t> </a:t>
            </a:r>
            <a:r>
              <a:rPr lang="en-US" dirty="0" err="1">
                <a:cs typeface="Times New Roman" panose="02020603050405020304" pitchFamily="18" charset="0"/>
              </a:rPr>
              <a:t>hizmet</a:t>
            </a:r>
            <a:r>
              <a:rPr lang="en-US" dirty="0">
                <a:cs typeface="Times New Roman" panose="02020603050405020304" pitchFamily="18" charset="0"/>
              </a:rPr>
              <a:t> </a:t>
            </a:r>
            <a:r>
              <a:rPr lang="en-US" dirty="0" err="1">
                <a:cs typeface="Times New Roman" panose="02020603050405020304" pitchFamily="18" charset="0"/>
              </a:rPr>
              <a:t>vermeye</a:t>
            </a:r>
            <a:r>
              <a:rPr lang="en-US" dirty="0">
                <a:cs typeface="Times New Roman" panose="02020603050405020304" pitchFamily="18" charset="0"/>
              </a:rPr>
              <a:t> </a:t>
            </a:r>
            <a:r>
              <a:rPr lang="en-US" dirty="0" err="1">
                <a:cs typeface="Times New Roman" panose="02020603050405020304" pitchFamily="18" charset="0"/>
              </a:rPr>
              <a:t>başlayan</a:t>
            </a:r>
            <a:r>
              <a:rPr lang="en-US" dirty="0">
                <a:cs typeface="Times New Roman" panose="02020603050405020304" pitchFamily="18" charset="0"/>
              </a:rPr>
              <a:t> ÇOMÜ </a:t>
            </a:r>
            <a:r>
              <a:rPr lang="en-US" dirty="0" err="1">
                <a:cs typeface="Times New Roman" panose="02020603050405020304" pitchFamily="18" charset="0"/>
              </a:rPr>
              <a:t>Psikolojik</a:t>
            </a:r>
            <a:r>
              <a:rPr lang="en-US" dirty="0">
                <a:cs typeface="Times New Roman" panose="02020603050405020304" pitchFamily="18" charset="0"/>
              </a:rPr>
              <a:t> </a:t>
            </a:r>
            <a:r>
              <a:rPr lang="en-US" dirty="0" err="1">
                <a:cs typeface="Times New Roman" panose="02020603050405020304" pitchFamily="18" charset="0"/>
              </a:rPr>
              <a:t>Danışmanlık</a:t>
            </a:r>
            <a:r>
              <a:rPr lang="en-US" dirty="0">
                <a:cs typeface="Times New Roman" panose="02020603050405020304" pitchFamily="18" charset="0"/>
              </a:rPr>
              <a:t> </a:t>
            </a:r>
            <a:r>
              <a:rPr lang="en-US" dirty="0" err="1">
                <a:cs typeface="Times New Roman" panose="02020603050405020304" pitchFamily="18" charset="0"/>
              </a:rPr>
              <a:t>Rehberlik</a:t>
            </a:r>
            <a:r>
              <a:rPr lang="en-US" dirty="0">
                <a:cs typeface="Times New Roman" panose="02020603050405020304" pitchFamily="18" charset="0"/>
              </a:rPr>
              <a:t> </a:t>
            </a:r>
            <a:r>
              <a:rPr lang="en-US" dirty="0" err="1">
                <a:cs typeface="Times New Roman" panose="02020603050405020304" pitchFamily="18" charset="0"/>
              </a:rPr>
              <a:t>Birimi</a:t>
            </a:r>
            <a:r>
              <a:rPr lang="en-US" dirty="0">
                <a:cs typeface="Times New Roman" panose="02020603050405020304" pitchFamily="18" charset="0"/>
              </a:rPr>
              <a:t> (PDRB) </a:t>
            </a:r>
            <a:r>
              <a:rPr lang="en-US" dirty="0" err="1">
                <a:cs typeface="Times New Roman" panose="02020603050405020304" pitchFamily="18" charset="0"/>
              </a:rPr>
              <a:t>Çanakkale</a:t>
            </a:r>
            <a:r>
              <a:rPr lang="en-US" dirty="0">
                <a:cs typeface="Times New Roman" panose="02020603050405020304" pitchFamily="18" charset="0"/>
              </a:rPr>
              <a:t> </a:t>
            </a:r>
            <a:r>
              <a:rPr lang="en-US" dirty="0" err="1">
                <a:cs typeface="Times New Roman" panose="02020603050405020304" pitchFamily="18" charset="0"/>
              </a:rPr>
              <a:t>Onsekiz</a:t>
            </a:r>
            <a:r>
              <a:rPr lang="en-US" dirty="0">
                <a:cs typeface="Times New Roman" panose="02020603050405020304" pitchFamily="18" charset="0"/>
              </a:rPr>
              <a:t> Mart </a:t>
            </a:r>
            <a:r>
              <a:rPr lang="en-US" dirty="0" err="1">
                <a:cs typeface="Times New Roman" panose="02020603050405020304" pitchFamily="18" charset="0"/>
              </a:rPr>
              <a:t>Üniversitesi</a:t>
            </a:r>
            <a:r>
              <a:rPr lang="en-US" dirty="0">
                <a:cs typeface="Times New Roman" panose="02020603050405020304" pitchFamily="18" charset="0"/>
              </a:rPr>
              <a:t> </a:t>
            </a:r>
            <a:r>
              <a:rPr lang="en-US" dirty="0" err="1">
                <a:cs typeface="Times New Roman" panose="02020603050405020304" pitchFamily="18" charset="0"/>
              </a:rPr>
              <a:t>öğrencilerinin</a:t>
            </a:r>
            <a:r>
              <a:rPr lang="en-US" dirty="0">
                <a:cs typeface="Times New Roman" panose="02020603050405020304" pitchFamily="18" charset="0"/>
              </a:rPr>
              <a:t> </a:t>
            </a:r>
            <a:r>
              <a:rPr lang="en-US" dirty="0" err="1">
                <a:cs typeface="Times New Roman" panose="02020603050405020304" pitchFamily="18" charset="0"/>
              </a:rPr>
              <a:t>kendilerini</a:t>
            </a:r>
            <a:r>
              <a:rPr lang="en-US" dirty="0">
                <a:cs typeface="Times New Roman" panose="02020603050405020304" pitchFamily="18" charset="0"/>
              </a:rPr>
              <a:t> </a:t>
            </a:r>
            <a:r>
              <a:rPr lang="en-US" dirty="0" err="1">
                <a:cs typeface="Times New Roman" panose="02020603050405020304" pitchFamily="18" charset="0"/>
              </a:rPr>
              <a:t>tanımalarına</a:t>
            </a:r>
            <a:r>
              <a:rPr lang="en-US" dirty="0">
                <a:cs typeface="Times New Roman" panose="02020603050405020304" pitchFamily="18" charset="0"/>
              </a:rPr>
              <a:t>, </a:t>
            </a:r>
            <a:r>
              <a:rPr lang="en-US" dirty="0" err="1">
                <a:cs typeface="Times New Roman" panose="02020603050405020304" pitchFamily="18" charset="0"/>
              </a:rPr>
              <a:t>gizil</a:t>
            </a:r>
            <a:r>
              <a:rPr lang="en-US" dirty="0">
                <a:cs typeface="Times New Roman" panose="02020603050405020304" pitchFamily="18" charset="0"/>
              </a:rPr>
              <a:t> </a:t>
            </a:r>
            <a:r>
              <a:rPr lang="en-US" dirty="0" err="1">
                <a:cs typeface="Times New Roman" panose="02020603050405020304" pitchFamily="18" charset="0"/>
              </a:rPr>
              <a:t>güçlerinin</a:t>
            </a:r>
            <a:r>
              <a:rPr lang="en-US" dirty="0">
                <a:cs typeface="Times New Roman" panose="02020603050405020304" pitchFamily="18" charset="0"/>
              </a:rPr>
              <a:t> </a:t>
            </a:r>
            <a:r>
              <a:rPr lang="en-US" dirty="0" err="1">
                <a:cs typeface="Times New Roman" panose="02020603050405020304" pitchFamily="18" charset="0"/>
              </a:rPr>
              <a:t>farkına</a:t>
            </a:r>
            <a:r>
              <a:rPr lang="en-US" dirty="0">
                <a:cs typeface="Times New Roman" panose="02020603050405020304" pitchFamily="18" charset="0"/>
              </a:rPr>
              <a:t> </a:t>
            </a:r>
            <a:r>
              <a:rPr lang="en-US" dirty="0" err="1">
                <a:cs typeface="Times New Roman" panose="02020603050405020304" pitchFamily="18" charset="0"/>
              </a:rPr>
              <a:t>varmalarına</a:t>
            </a:r>
            <a:r>
              <a:rPr lang="en-US" dirty="0">
                <a:cs typeface="Times New Roman" panose="02020603050405020304" pitchFamily="18" charset="0"/>
              </a:rPr>
              <a:t>, </a:t>
            </a:r>
            <a:r>
              <a:rPr lang="en-US" dirty="0" err="1">
                <a:cs typeface="Times New Roman" panose="02020603050405020304" pitchFamily="18" charset="0"/>
              </a:rPr>
              <a:t>kullanmalarına</a:t>
            </a:r>
            <a:r>
              <a:rPr lang="en-US" dirty="0">
                <a:cs typeface="Times New Roman" panose="02020603050405020304" pitchFamily="18" charset="0"/>
              </a:rPr>
              <a:t> </a:t>
            </a:r>
            <a:r>
              <a:rPr lang="en-US" dirty="0" err="1">
                <a:cs typeface="Times New Roman" panose="02020603050405020304" pitchFamily="18" charset="0"/>
              </a:rPr>
              <a:t>ve</a:t>
            </a:r>
            <a:r>
              <a:rPr lang="en-US" dirty="0">
                <a:cs typeface="Times New Roman" panose="02020603050405020304" pitchFamily="18" charset="0"/>
              </a:rPr>
              <a:t> </a:t>
            </a:r>
            <a:r>
              <a:rPr lang="en-US" dirty="0" err="1">
                <a:cs typeface="Times New Roman" panose="02020603050405020304" pitchFamily="18" charset="0"/>
              </a:rPr>
              <a:t>geliştirmelerine</a:t>
            </a:r>
            <a:r>
              <a:rPr lang="en-US" dirty="0">
                <a:cs typeface="Times New Roman" panose="02020603050405020304" pitchFamily="18" charset="0"/>
              </a:rPr>
              <a:t>, </a:t>
            </a:r>
            <a:r>
              <a:rPr lang="en-US" dirty="0" err="1">
                <a:cs typeface="Times New Roman" panose="02020603050405020304" pitchFamily="18" charset="0"/>
              </a:rPr>
              <a:t>problemlerini</a:t>
            </a:r>
            <a:r>
              <a:rPr lang="en-US" dirty="0">
                <a:cs typeface="Times New Roman" panose="02020603050405020304" pitchFamily="18" charset="0"/>
              </a:rPr>
              <a:t> </a:t>
            </a:r>
            <a:r>
              <a:rPr lang="en-US" dirty="0" err="1">
                <a:cs typeface="Times New Roman" panose="02020603050405020304" pitchFamily="18" charset="0"/>
              </a:rPr>
              <a:t>çözmelerine</a:t>
            </a:r>
            <a:r>
              <a:rPr lang="en-US" dirty="0">
                <a:cs typeface="Times New Roman" panose="02020603050405020304" pitchFamily="18" charset="0"/>
              </a:rPr>
              <a:t>, </a:t>
            </a:r>
            <a:r>
              <a:rPr lang="en-US" dirty="0" err="1">
                <a:cs typeface="Times New Roman" panose="02020603050405020304" pitchFamily="18" charset="0"/>
              </a:rPr>
              <a:t>bireylerin</a:t>
            </a:r>
            <a:r>
              <a:rPr lang="en-US" dirty="0">
                <a:cs typeface="Times New Roman" panose="02020603050405020304" pitchFamily="18" charset="0"/>
              </a:rPr>
              <a:t> </a:t>
            </a:r>
            <a:r>
              <a:rPr lang="en-US" dirty="0" err="1">
                <a:cs typeface="Times New Roman" panose="02020603050405020304" pitchFamily="18" charset="0"/>
              </a:rPr>
              <a:t>kendilerini</a:t>
            </a:r>
            <a:r>
              <a:rPr lang="en-US" dirty="0">
                <a:cs typeface="Times New Roman" panose="02020603050405020304" pitchFamily="18" charset="0"/>
              </a:rPr>
              <a:t> </a:t>
            </a:r>
            <a:r>
              <a:rPr lang="en-US" dirty="0" err="1">
                <a:cs typeface="Times New Roman" panose="02020603050405020304" pitchFamily="18" charset="0"/>
              </a:rPr>
              <a:t>gerçekleştirmelerine</a:t>
            </a:r>
            <a:r>
              <a:rPr lang="en-US" dirty="0">
                <a:cs typeface="Times New Roman" panose="02020603050405020304" pitchFamily="18" charset="0"/>
              </a:rPr>
              <a:t> </a:t>
            </a:r>
            <a:r>
              <a:rPr lang="en-US" dirty="0" err="1">
                <a:cs typeface="Times New Roman" panose="02020603050405020304" pitchFamily="18" charset="0"/>
              </a:rPr>
              <a:t>ve</a:t>
            </a:r>
            <a:r>
              <a:rPr lang="en-US" dirty="0">
                <a:cs typeface="Times New Roman" panose="02020603050405020304" pitchFamily="18" charset="0"/>
              </a:rPr>
              <a:t> </a:t>
            </a:r>
            <a:r>
              <a:rPr lang="en-US" dirty="0" err="1">
                <a:cs typeface="Times New Roman" panose="02020603050405020304" pitchFamily="18" charset="0"/>
              </a:rPr>
              <a:t>çevrelerine</a:t>
            </a:r>
            <a:r>
              <a:rPr lang="en-US" dirty="0">
                <a:cs typeface="Times New Roman" panose="02020603050405020304" pitchFamily="18" charset="0"/>
              </a:rPr>
              <a:t> </a:t>
            </a:r>
            <a:r>
              <a:rPr lang="en-US" dirty="0" err="1">
                <a:cs typeface="Times New Roman" panose="02020603050405020304" pitchFamily="18" charset="0"/>
              </a:rPr>
              <a:t>dengeli</a:t>
            </a:r>
            <a:r>
              <a:rPr lang="en-US" dirty="0">
                <a:cs typeface="Times New Roman" panose="02020603050405020304" pitchFamily="18" charset="0"/>
              </a:rPr>
              <a:t> </a:t>
            </a:r>
            <a:r>
              <a:rPr lang="en-US" dirty="0" err="1">
                <a:cs typeface="Times New Roman" panose="02020603050405020304" pitchFamily="18" charset="0"/>
              </a:rPr>
              <a:t>bir</a:t>
            </a:r>
            <a:r>
              <a:rPr lang="en-US" dirty="0">
                <a:cs typeface="Times New Roman" panose="02020603050405020304" pitchFamily="18" charset="0"/>
              </a:rPr>
              <a:t> </a:t>
            </a:r>
            <a:r>
              <a:rPr lang="en-US" dirty="0" err="1">
                <a:cs typeface="Times New Roman" panose="02020603050405020304" pitchFamily="18" charset="0"/>
              </a:rPr>
              <a:t>uyum</a:t>
            </a:r>
            <a:r>
              <a:rPr lang="en-US" dirty="0">
                <a:cs typeface="Times New Roman" panose="02020603050405020304" pitchFamily="18" charset="0"/>
              </a:rPr>
              <a:t> </a:t>
            </a:r>
            <a:r>
              <a:rPr lang="en-US" dirty="0" err="1">
                <a:cs typeface="Times New Roman" panose="02020603050405020304" pitchFamily="18" charset="0"/>
              </a:rPr>
              <a:t>sağlamalarına</a:t>
            </a:r>
            <a:r>
              <a:rPr lang="en-US" dirty="0">
                <a:cs typeface="Times New Roman" panose="02020603050405020304" pitchFamily="18" charset="0"/>
              </a:rPr>
              <a:t> </a:t>
            </a:r>
            <a:r>
              <a:rPr lang="en-US" dirty="0" err="1">
                <a:cs typeface="Times New Roman" panose="02020603050405020304" pitchFamily="18" charset="0"/>
              </a:rPr>
              <a:t>yardımcı</a:t>
            </a:r>
            <a:r>
              <a:rPr lang="en-US" dirty="0">
                <a:cs typeface="Times New Roman" panose="02020603050405020304" pitchFamily="18" charset="0"/>
              </a:rPr>
              <a:t> </a:t>
            </a:r>
            <a:r>
              <a:rPr lang="en-US" dirty="0" err="1">
                <a:cs typeface="Times New Roman" panose="02020603050405020304" pitchFamily="18" charset="0"/>
              </a:rPr>
              <a:t>olmak</a:t>
            </a:r>
            <a:r>
              <a:rPr lang="en-US" dirty="0">
                <a:cs typeface="Times New Roman" panose="02020603050405020304" pitchFamily="18" charset="0"/>
              </a:rPr>
              <a:t> </a:t>
            </a:r>
            <a:r>
              <a:rPr lang="en-US" dirty="0" err="1">
                <a:cs typeface="Times New Roman" panose="02020603050405020304" pitchFamily="18" charset="0"/>
              </a:rPr>
              <a:t>amacıyla</a:t>
            </a:r>
            <a:r>
              <a:rPr lang="en-US" dirty="0">
                <a:cs typeface="Times New Roman" panose="02020603050405020304" pitchFamily="18" charset="0"/>
              </a:rPr>
              <a:t> </a:t>
            </a:r>
            <a:r>
              <a:rPr lang="en-US" dirty="0" err="1">
                <a:cs typeface="Times New Roman" panose="02020603050405020304" pitchFamily="18" charset="0"/>
              </a:rPr>
              <a:t>bireysel</a:t>
            </a:r>
            <a:r>
              <a:rPr lang="en-US" dirty="0">
                <a:cs typeface="Times New Roman" panose="02020603050405020304" pitchFamily="18" charset="0"/>
              </a:rPr>
              <a:t> </a:t>
            </a:r>
            <a:r>
              <a:rPr lang="en-US" dirty="0" err="1">
                <a:cs typeface="Times New Roman" panose="02020603050405020304" pitchFamily="18" charset="0"/>
              </a:rPr>
              <a:t>ve</a:t>
            </a:r>
            <a:r>
              <a:rPr lang="en-US" dirty="0">
                <a:cs typeface="Times New Roman" panose="02020603050405020304" pitchFamily="18" charset="0"/>
              </a:rPr>
              <a:t> </a:t>
            </a:r>
            <a:r>
              <a:rPr lang="en-US" dirty="0" err="1">
                <a:cs typeface="Times New Roman" panose="02020603050405020304" pitchFamily="18" charset="0"/>
              </a:rPr>
              <a:t>grupla</a:t>
            </a:r>
            <a:r>
              <a:rPr lang="en-US" dirty="0">
                <a:cs typeface="Times New Roman" panose="02020603050405020304" pitchFamily="18" charset="0"/>
              </a:rPr>
              <a:t> </a:t>
            </a:r>
            <a:r>
              <a:rPr lang="en-US" dirty="0" err="1">
                <a:cs typeface="Times New Roman" panose="02020603050405020304" pitchFamily="18" charset="0"/>
              </a:rPr>
              <a:t>psikolojik</a:t>
            </a:r>
            <a:r>
              <a:rPr lang="en-US" dirty="0">
                <a:cs typeface="Times New Roman" panose="02020603050405020304" pitchFamily="18" charset="0"/>
              </a:rPr>
              <a:t> </a:t>
            </a:r>
            <a:r>
              <a:rPr lang="en-US" dirty="0" err="1">
                <a:cs typeface="Times New Roman" panose="02020603050405020304" pitchFamily="18" charset="0"/>
              </a:rPr>
              <a:t>yardım</a:t>
            </a:r>
            <a:r>
              <a:rPr lang="en-US" dirty="0">
                <a:cs typeface="Times New Roman" panose="02020603050405020304" pitchFamily="18" charset="0"/>
              </a:rPr>
              <a:t> </a:t>
            </a:r>
            <a:r>
              <a:rPr lang="en-US" dirty="0" err="1">
                <a:cs typeface="Times New Roman" panose="02020603050405020304" pitchFamily="18" charset="0"/>
              </a:rPr>
              <a:t>sağlamak</a:t>
            </a:r>
            <a:r>
              <a:rPr lang="en-US" dirty="0">
                <a:cs typeface="Times New Roman" panose="02020603050405020304" pitchFamily="18" charset="0"/>
              </a:rPr>
              <a:t>, </a:t>
            </a:r>
            <a:r>
              <a:rPr lang="en-US" dirty="0" err="1">
                <a:cs typeface="Times New Roman" panose="02020603050405020304" pitchFamily="18" charset="0"/>
              </a:rPr>
              <a:t>gelişimsel</a:t>
            </a:r>
            <a:r>
              <a:rPr lang="en-US" dirty="0">
                <a:cs typeface="Times New Roman" panose="02020603050405020304" pitchFamily="18" charset="0"/>
              </a:rPr>
              <a:t> </a:t>
            </a:r>
            <a:r>
              <a:rPr lang="en-US" dirty="0" err="1">
                <a:cs typeface="Times New Roman" panose="02020603050405020304" pitchFamily="18" charset="0"/>
              </a:rPr>
              <a:t>ve</a:t>
            </a:r>
            <a:r>
              <a:rPr lang="en-US" dirty="0">
                <a:cs typeface="Times New Roman" panose="02020603050405020304" pitchFamily="18" charset="0"/>
              </a:rPr>
              <a:t> </a:t>
            </a:r>
            <a:r>
              <a:rPr lang="en-US" dirty="0" err="1">
                <a:cs typeface="Times New Roman" panose="02020603050405020304" pitchFamily="18" charset="0"/>
              </a:rPr>
              <a:t>eğitsel</a:t>
            </a:r>
            <a:r>
              <a:rPr lang="en-US" dirty="0">
                <a:cs typeface="Times New Roman" panose="02020603050405020304" pitchFamily="18" charset="0"/>
              </a:rPr>
              <a:t> </a:t>
            </a:r>
            <a:r>
              <a:rPr lang="en-US" dirty="0" err="1">
                <a:cs typeface="Times New Roman" panose="02020603050405020304" pitchFamily="18" charset="0"/>
              </a:rPr>
              <a:t>programlar</a:t>
            </a:r>
            <a:r>
              <a:rPr lang="en-US" dirty="0">
                <a:cs typeface="Times New Roman" panose="02020603050405020304" pitchFamily="18" charset="0"/>
              </a:rPr>
              <a:t> </a:t>
            </a:r>
            <a:r>
              <a:rPr lang="en-US" dirty="0" err="1">
                <a:cs typeface="Times New Roman" panose="02020603050405020304" pitchFamily="18" charset="0"/>
              </a:rPr>
              <a:t>düzenlemek</a:t>
            </a:r>
            <a:r>
              <a:rPr lang="en-US" dirty="0">
                <a:cs typeface="Times New Roman" panose="02020603050405020304" pitchFamily="18" charset="0"/>
              </a:rPr>
              <a:t>, </a:t>
            </a:r>
            <a:r>
              <a:rPr lang="en-US" dirty="0" err="1">
                <a:cs typeface="Times New Roman" panose="02020603050405020304" pitchFamily="18" charset="0"/>
              </a:rPr>
              <a:t>yapılan</a:t>
            </a:r>
            <a:r>
              <a:rPr lang="en-US" dirty="0">
                <a:cs typeface="Times New Roman" panose="02020603050405020304" pitchFamily="18" charset="0"/>
              </a:rPr>
              <a:t> </a:t>
            </a:r>
            <a:r>
              <a:rPr lang="en-US" dirty="0" err="1">
                <a:cs typeface="Times New Roman" panose="02020603050405020304" pitchFamily="18" charset="0"/>
              </a:rPr>
              <a:t>çalışmaları</a:t>
            </a:r>
            <a:r>
              <a:rPr lang="en-US" dirty="0">
                <a:cs typeface="Times New Roman" panose="02020603050405020304" pitchFamily="18" charset="0"/>
              </a:rPr>
              <a:t> </a:t>
            </a:r>
            <a:r>
              <a:rPr lang="en-US" dirty="0" err="1">
                <a:cs typeface="Times New Roman" panose="02020603050405020304" pitchFamily="18" charset="0"/>
              </a:rPr>
              <a:t>değerlendirmek</a:t>
            </a:r>
            <a:r>
              <a:rPr lang="en-US" dirty="0">
                <a:cs typeface="Times New Roman" panose="02020603050405020304" pitchFamily="18" charset="0"/>
              </a:rPr>
              <a:t> </a:t>
            </a:r>
            <a:r>
              <a:rPr lang="en-US" dirty="0" err="1">
                <a:cs typeface="Times New Roman" panose="02020603050405020304" pitchFamily="18" charset="0"/>
              </a:rPr>
              <a:t>amacıyla</a:t>
            </a:r>
            <a:r>
              <a:rPr lang="en-US" dirty="0">
                <a:cs typeface="Times New Roman" panose="02020603050405020304" pitchFamily="18" charset="0"/>
              </a:rPr>
              <a:t> </a:t>
            </a:r>
            <a:r>
              <a:rPr lang="en-US" dirty="0" err="1">
                <a:cs typeface="Times New Roman" panose="02020603050405020304" pitchFamily="18" charset="0"/>
              </a:rPr>
              <a:t>bir</a:t>
            </a:r>
            <a:r>
              <a:rPr lang="en-US" dirty="0">
                <a:cs typeface="Times New Roman" panose="02020603050405020304" pitchFamily="18" charset="0"/>
              </a:rPr>
              <a:t> </a:t>
            </a:r>
            <a:r>
              <a:rPr lang="en-US" dirty="0" err="1">
                <a:cs typeface="Times New Roman" panose="02020603050405020304" pitchFamily="18" charset="0"/>
              </a:rPr>
              <a:t>çok</a:t>
            </a:r>
            <a:r>
              <a:rPr lang="en-US" dirty="0">
                <a:cs typeface="Times New Roman" panose="02020603050405020304" pitchFamily="18" charset="0"/>
              </a:rPr>
              <a:t> </a:t>
            </a:r>
            <a:r>
              <a:rPr lang="en-US" dirty="0" err="1">
                <a:cs typeface="Times New Roman" panose="02020603050405020304" pitchFamily="18" charset="0"/>
              </a:rPr>
              <a:t>çalışma</a:t>
            </a:r>
            <a:r>
              <a:rPr lang="en-US" dirty="0">
                <a:cs typeface="Times New Roman" panose="02020603050405020304" pitchFamily="18" charset="0"/>
              </a:rPr>
              <a:t> </a:t>
            </a:r>
            <a:r>
              <a:rPr lang="en-US" dirty="0" err="1">
                <a:cs typeface="Times New Roman" panose="02020603050405020304" pitchFamily="18" charset="0"/>
              </a:rPr>
              <a:t>gerçekleştirmektedir</a:t>
            </a:r>
            <a:r>
              <a:rPr lang="en-US" dirty="0">
                <a:cs typeface="Times New Roman" panose="02020603050405020304" pitchFamily="18" charset="0"/>
              </a:rPr>
              <a:t>. </a:t>
            </a:r>
            <a:r>
              <a:rPr lang="en-US" dirty="0" err="1">
                <a:cs typeface="Times New Roman" panose="02020603050405020304" pitchFamily="18" charset="0"/>
              </a:rPr>
              <a:t>Birim</a:t>
            </a:r>
            <a:r>
              <a:rPr lang="en-US" dirty="0">
                <a:cs typeface="Times New Roman" panose="02020603050405020304" pitchFamily="18" charset="0"/>
              </a:rPr>
              <a:t> </a:t>
            </a:r>
            <a:r>
              <a:rPr lang="en-US" dirty="0" err="1">
                <a:cs typeface="Times New Roman" panose="02020603050405020304" pitchFamily="18" charset="0"/>
              </a:rPr>
              <a:t>tüm</a:t>
            </a:r>
            <a:r>
              <a:rPr lang="en-US" dirty="0">
                <a:cs typeface="Times New Roman" panose="02020603050405020304" pitchFamily="18" charset="0"/>
              </a:rPr>
              <a:t> </a:t>
            </a:r>
            <a:r>
              <a:rPr lang="en-US" dirty="0" err="1">
                <a:cs typeface="Times New Roman" panose="02020603050405020304" pitchFamily="18" charset="0"/>
              </a:rPr>
              <a:t>akademik</a:t>
            </a:r>
            <a:r>
              <a:rPr lang="en-US" dirty="0">
                <a:cs typeface="Times New Roman" panose="02020603050405020304" pitchFamily="18" charset="0"/>
              </a:rPr>
              <a:t>, </a:t>
            </a:r>
            <a:r>
              <a:rPr lang="en-US" dirty="0" err="1">
                <a:cs typeface="Times New Roman" panose="02020603050405020304" pitchFamily="18" charset="0"/>
              </a:rPr>
              <a:t>idari</a:t>
            </a:r>
            <a:r>
              <a:rPr lang="en-US" dirty="0">
                <a:cs typeface="Times New Roman" panose="02020603050405020304" pitchFamily="18" charset="0"/>
              </a:rPr>
              <a:t> </a:t>
            </a:r>
            <a:r>
              <a:rPr lang="en-US" dirty="0" err="1">
                <a:cs typeface="Times New Roman" panose="02020603050405020304" pitchFamily="18" charset="0"/>
              </a:rPr>
              <a:t>personelimiz</a:t>
            </a:r>
            <a:r>
              <a:rPr lang="en-US" dirty="0">
                <a:cs typeface="Times New Roman" panose="02020603050405020304" pitchFamily="18" charset="0"/>
              </a:rPr>
              <a:t> </a:t>
            </a:r>
            <a:r>
              <a:rPr lang="en-US" dirty="0" err="1">
                <a:cs typeface="Times New Roman" panose="02020603050405020304" pitchFamily="18" charset="0"/>
              </a:rPr>
              <a:t>ve</a:t>
            </a:r>
            <a:r>
              <a:rPr lang="en-US" dirty="0">
                <a:cs typeface="Times New Roman" panose="02020603050405020304" pitchFamily="18" charset="0"/>
              </a:rPr>
              <a:t> </a:t>
            </a:r>
            <a:r>
              <a:rPr lang="en-US" dirty="0" err="1">
                <a:cs typeface="Times New Roman" panose="02020603050405020304" pitchFamily="18" charset="0"/>
              </a:rPr>
              <a:t>ailelerinin</a:t>
            </a:r>
            <a:r>
              <a:rPr lang="en-US" dirty="0">
                <a:cs typeface="Times New Roman" panose="02020603050405020304" pitchFamily="18" charset="0"/>
              </a:rPr>
              <a:t> </a:t>
            </a:r>
            <a:r>
              <a:rPr lang="en-US" dirty="0" err="1">
                <a:cs typeface="Times New Roman" panose="02020603050405020304" pitchFamily="18" charset="0"/>
              </a:rPr>
              <a:t>yanı</a:t>
            </a:r>
            <a:r>
              <a:rPr lang="en-US" dirty="0">
                <a:cs typeface="Times New Roman" panose="02020603050405020304" pitchFamily="18" charset="0"/>
              </a:rPr>
              <a:t> </a:t>
            </a:r>
            <a:r>
              <a:rPr lang="en-US" dirty="0" err="1">
                <a:cs typeface="Times New Roman" panose="02020603050405020304" pitchFamily="18" charset="0"/>
              </a:rPr>
              <a:t>sıra</a:t>
            </a:r>
            <a:r>
              <a:rPr lang="en-US" dirty="0">
                <a:cs typeface="Times New Roman" panose="02020603050405020304" pitchFamily="18" charset="0"/>
              </a:rPr>
              <a:t> ÇOMÜ </a:t>
            </a:r>
            <a:r>
              <a:rPr lang="en-US" dirty="0" err="1">
                <a:cs typeface="Times New Roman" panose="02020603050405020304" pitchFamily="18" charset="0"/>
              </a:rPr>
              <a:t>Çocuklar</a:t>
            </a:r>
            <a:r>
              <a:rPr lang="en-US" dirty="0">
                <a:cs typeface="Times New Roman" panose="02020603050405020304" pitchFamily="18" charset="0"/>
              </a:rPr>
              <a:t> </a:t>
            </a:r>
            <a:r>
              <a:rPr lang="en-US" dirty="0" err="1">
                <a:cs typeface="Times New Roman" panose="02020603050405020304" pitchFamily="18" charset="0"/>
              </a:rPr>
              <a:t>Evi’ne</a:t>
            </a:r>
            <a:r>
              <a:rPr lang="en-US" dirty="0">
                <a:cs typeface="Times New Roman" panose="02020603050405020304" pitchFamily="18" charset="0"/>
              </a:rPr>
              <a:t> de </a:t>
            </a:r>
            <a:r>
              <a:rPr lang="en-US" dirty="0" err="1">
                <a:cs typeface="Times New Roman" panose="02020603050405020304" pitchFamily="18" charset="0"/>
              </a:rPr>
              <a:t>kısmi</a:t>
            </a:r>
            <a:r>
              <a:rPr lang="en-US" dirty="0">
                <a:cs typeface="Times New Roman" panose="02020603050405020304" pitchFamily="18" charset="0"/>
              </a:rPr>
              <a:t> </a:t>
            </a:r>
            <a:r>
              <a:rPr lang="en-US" dirty="0" err="1">
                <a:cs typeface="Times New Roman" panose="02020603050405020304" pitchFamily="18" charset="0"/>
              </a:rPr>
              <a:t>zamanlı</a:t>
            </a:r>
            <a:r>
              <a:rPr lang="en-US" dirty="0">
                <a:cs typeface="Times New Roman" panose="02020603050405020304" pitchFamily="18" charset="0"/>
              </a:rPr>
              <a:t> </a:t>
            </a:r>
            <a:r>
              <a:rPr lang="en-US" dirty="0" err="1">
                <a:cs typeface="Times New Roman" panose="02020603050405020304" pitchFamily="18" charset="0"/>
              </a:rPr>
              <a:t>psikolojik</a:t>
            </a:r>
            <a:r>
              <a:rPr lang="en-US" dirty="0">
                <a:cs typeface="Times New Roman" panose="02020603050405020304" pitchFamily="18" charset="0"/>
              </a:rPr>
              <a:t> </a:t>
            </a:r>
            <a:r>
              <a:rPr lang="en-US" dirty="0" err="1">
                <a:cs typeface="Times New Roman" panose="02020603050405020304" pitchFamily="18" charset="0"/>
              </a:rPr>
              <a:t>danışmanlık</a:t>
            </a:r>
            <a:r>
              <a:rPr lang="en-US" dirty="0">
                <a:cs typeface="Times New Roman" panose="02020603050405020304" pitchFamily="18" charset="0"/>
              </a:rPr>
              <a:t> </a:t>
            </a:r>
            <a:r>
              <a:rPr lang="en-US" dirty="0" err="1">
                <a:cs typeface="Times New Roman" panose="02020603050405020304" pitchFamily="18" charset="0"/>
              </a:rPr>
              <a:t>ve</a:t>
            </a:r>
            <a:r>
              <a:rPr lang="en-US" dirty="0">
                <a:cs typeface="Times New Roman" panose="02020603050405020304" pitchFamily="18" charset="0"/>
              </a:rPr>
              <a:t> </a:t>
            </a:r>
            <a:r>
              <a:rPr lang="en-US" dirty="0" err="1">
                <a:cs typeface="Times New Roman" panose="02020603050405020304" pitchFamily="18" charset="0"/>
              </a:rPr>
              <a:t>aile</a:t>
            </a:r>
            <a:r>
              <a:rPr lang="en-US" dirty="0">
                <a:cs typeface="Times New Roman" panose="02020603050405020304" pitchFamily="18" charset="0"/>
              </a:rPr>
              <a:t> </a:t>
            </a:r>
            <a:r>
              <a:rPr lang="en-US" dirty="0" err="1">
                <a:cs typeface="Times New Roman" panose="02020603050405020304" pitchFamily="18" charset="0"/>
              </a:rPr>
              <a:t>danışmanlığı</a:t>
            </a:r>
            <a:r>
              <a:rPr lang="en-US" dirty="0">
                <a:cs typeface="Times New Roman" panose="02020603050405020304" pitchFamily="18" charset="0"/>
              </a:rPr>
              <a:t> </a:t>
            </a:r>
            <a:r>
              <a:rPr lang="en-US" dirty="0" err="1">
                <a:cs typeface="Times New Roman" panose="02020603050405020304" pitchFamily="18" charset="0"/>
              </a:rPr>
              <a:t>çalışmalarını</a:t>
            </a:r>
            <a:r>
              <a:rPr lang="en-US" dirty="0">
                <a:cs typeface="Times New Roman" panose="02020603050405020304" pitchFamily="18" charset="0"/>
              </a:rPr>
              <a:t> 1 </a:t>
            </a:r>
            <a:r>
              <a:rPr lang="en-US" dirty="0" err="1">
                <a:cs typeface="Times New Roman" panose="02020603050405020304" pitchFamily="18" charset="0"/>
              </a:rPr>
              <a:t>psikolog</a:t>
            </a:r>
            <a:r>
              <a:rPr lang="en-US" dirty="0">
                <a:cs typeface="Times New Roman" panose="02020603050405020304" pitchFamily="18" charset="0"/>
              </a:rPr>
              <a:t> </a:t>
            </a:r>
            <a:r>
              <a:rPr lang="en-US" dirty="0" err="1">
                <a:cs typeface="Times New Roman" panose="02020603050405020304" pitchFamily="18" charset="0"/>
              </a:rPr>
              <a:t>ve</a:t>
            </a:r>
            <a:r>
              <a:rPr lang="en-US" dirty="0">
                <a:cs typeface="Times New Roman" panose="02020603050405020304" pitchFamily="18" charset="0"/>
              </a:rPr>
              <a:t> 1 </a:t>
            </a:r>
            <a:r>
              <a:rPr lang="en-US" dirty="0" err="1">
                <a:cs typeface="Times New Roman" panose="02020603050405020304" pitchFamily="18" charset="0"/>
              </a:rPr>
              <a:t>psikolojik</a:t>
            </a:r>
            <a:r>
              <a:rPr lang="en-US" dirty="0">
                <a:cs typeface="Times New Roman" panose="02020603050405020304" pitchFamily="18" charset="0"/>
              </a:rPr>
              <a:t> </a:t>
            </a:r>
            <a:r>
              <a:rPr lang="en-US" dirty="0" err="1">
                <a:cs typeface="Times New Roman" panose="02020603050405020304" pitchFamily="18" charset="0"/>
              </a:rPr>
              <a:t>danışman</a:t>
            </a:r>
            <a:r>
              <a:rPr lang="en-US" dirty="0">
                <a:cs typeface="Times New Roman" panose="02020603050405020304" pitchFamily="18" charset="0"/>
              </a:rPr>
              <a:t> </a:t>
            </a:r>
            <a:r>
              <a:rPr lang="en-US" dirty="0" err="1">
                <a:cs typeface="Times New Roman" panose="02020603050405020304" pitchFamily="18" charset="0"/>
              </a:rPr>
              <a:t>eşliğinde</a:t>
            </a:r>
            <a:r>
              <a:rPr lang="en-US" dirty="0">
                <a:cs typeface="Times New Roman" panose="02020603050405020304" pitchFamily="18" charset="0"/>
              </a:rPr>
              <a:t> </a:t>
            </a:r>
            <a:r>
              <a:rPr lang="en-US" dirty="0" err="1">
                <a:cs typeface="Times New Roman" panose="02020603050405020304" pitchFamily="18" charset="0"/>
              </a:rPr>
              <a:t>yürütmektedir</a:t>
            </a:r>
            <a:r>
              <a:rPr lang="en-US" dirty="0">
                <a:cs typeface="Times New Roman" panose="02020603050405020304" pitchFamily="18" charset="0"/>
              </a:rPr>
              <a:t>.</a:t>
            </a:r>
          </a:p>
        </p:txBody>
      </p:sp>
    </p:spTree>
    <p:extLst>
      <p:ext uri="{BB962C8B-B14F-4D97-AF65-F5344CB8AC3E}">
        <p14:creationId xmlns:p14="http://schemas.microsoft.com/office/powerpoint/2010/main" val="89800833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D89C6-E2EF-4B61-07DD-0E685F9C0E83}"/>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17F40B75-9841-EBE2-6674-ED20FF2D86F2}"/>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CA92E64B-D92F-A682-5AC5-BD05075C5886}"/>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E4830394-58ED-0D6B-E110-AEB1319BC02B}"/>
              </a:ext>
            </a:extLst>
          </p:cNvPr>
          <p:cNvSpPr txBox="1"/>
          <p:nvPr/>
        </p:nvSpPr>
        <p:spPr>
          <a:xfrm>
            <a:off x="5611372" y="479311"/>
            <a:ext cx="989918" cy="400110"/>
          </a:xfrm>
          <a:prstGeom prst="rect">
            <a:avLst/>
          </a:prstGeom>
          <a:noFill/>
        </p:spPr>
        <p:txBody>
          <a:bodyPr wrap="square">
            <a:spAutoFit/>
          </a:bodyPr>
          <a:lstStyle/>
          <a:p>
            <a:r>
              <a:rPr lang="tr-TR" sz="2000" b="1" dirty="0">
                <a:solidFill>
                  <a:schemeClr val="bg1"/>
                </a:solidFill>
              </a:rPr>
              <a:t>YEDAM</a:t>
            </a:r>
          </a:p>
        </p:txBody>
      </p:sp>
      <p:pic>
        <p:nvPicPr>
          <p:cNvPr id="2" name="Picture 5">
            <a:extLst>
              <a:ext uri="{FF2B5EF4-FFF2-40B4-BE49-F238E27FC236}">
                <a16:creationId xmlns:a16="http://schemas.microsoft.com/office/drawing/2014/main" id="{2E91CD88-4839-4520-4E66-549FAF1D95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990" y="1036923"/>
            <a:ext cx="10488682" cy="5513105"/>
          </a:xfrm>
          <a:prstGeom prst="rect">
            <a:avLst/>
          </a:prstGeom>
        </p:spPr>
      </p:pic>
    </p:spTree>
    <p:extLst>
      <p:ext uri="{BB962C8B-B14F-4D97-AF65-F5344CB8AC3E}">
        <p14:creationId xmlns:p14="http://schemas.microsoft.com/office/powerpoint/2010/main" val="212689498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BD1F7-17A8-0534-7E1E-6F32F5DE4C53}"/>
            </a:ext>
          </a:extLst>
        </p:cNvPr>
        <p:cNvGrpSpPr/>
        <p:nvPr/>
      </p:nvGrpSpPr>
      <p:grpSpPr>
        <a:xfrm>
          <a:off x="0" y="0"/>
          <a:ext cx="0" cy="0"/>
          <a:chOff x="0" y="0"/>
          <a:chExt cx="0" cy="0"/>
        </a:xfrm>
      </p:grpSpPr>
      <p:sp>
        <p:nvSpPr>
          <p:cNvPr id="13" name="Rectangle 6">
            <a:extLst>
              <a:ext uri="{FF2B5EF4-FFF2-40B4-BE49-F238E27FC236}">
                <a16:creationId xmlns:a16="http://schemas.microsoft.com/office/drawing/2014/main" id="{321651AF-3787-D308-7C18-0C2E7AB952DE}"/>
              </a:ext>
            </a:extLst>
          </p:cNvPr>
          <p:cNvSpPr/>
          <p:nvPr/>
        </p:nvSpPr>
        <p:spPr>
          <a:xfrm>
            <a:off x="0" y="342689"/>
            <a:ext cx="12192000" cy="67335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24" name="Metin kutusu 23">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cxnSp>
        <p:nvCxnSpPr>
          <p:cNvPr id="27" name="Straight Connector 14"/>
          <p:cNvCxnSpPr/>
          <p:nvPr/>
        </p:nvCxnSpPr>
        <p:spPr>
          <a:xfrm>
            <a:off x="1718070" y="4239484"/>
            <a:ext cx="0" cy="337259"/>
          </a:xfrm>
          <a:prstGeom prst="line">
            <a:avLst/>
          </a:prstGeom>
          <a:ln w="28575">
            <a:solidFill>
              <a:srgbClr val="B2D06E"/>
            </a:solidFill>
          </a:ln>
        </p:spPr>
        <p:style>
          <a:lnRef idx="1">
            <a:schemeClr val="accent1"/>
          </a:lnRef>
          <a:fillRef idx="0">
            <a:schemeClr val="accent1"/>
          </a:fillRef>
          <a:effectRef idx="0">
            <a:schemeClr val="accent1"/>
          </a:effectRef>
          <a:fontRef idx="minor">
            <a:schemeClr val="tx1"/>
          </a:fontRef>
        </p:style>
      </p:cxnSp>
      <p:sp>
        <p:nvSpPr>
          <p:cNvPr id="28" name="Rounded Rectangle 4"/>
          <p:cNvSpPr/>
          <p:nvPr/>
        </p:nvSpPr>
        <p:spPr>
          <a:xfrm rot="2700000">
            <a:off x="705926" y="1950584"/>
            <a:ext cx="2024289" cy="2024290"/>
          </a:xfrm>
          <a:prstGeom prst="roundRect">
            <a:avLst/>
          </a:prstGeom>
          <a:solidFill>
            <a:srgbClr val="B2D06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5"/>
          <p:cNvSpPr/>
          <p:nvPr/>
        </p:nvSpPr>
        <p:spPr>
          <a:xfrm rot="2700000">
            <a:off x="3672127" y="1950585"/>
            <a:ext cx="2024289" cy="2024290"/>
          </a:xfrm>
          <a:prstGeom prst="roundRect">
            <a:avLst/>
          </a:prstGeom>
          <a:solidFill>
            <a:schemeClr val="accent1">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6"/>
          <p:cNvSpPr/>
          <p:nvPr/>
        </p:nvSpPr>
        <p:spPr>
          <a:xfrm rot="2700000">
            <a:off x="6638327" y="1950584"/>
            <a:ext cx="2024289" cy="2024290"/>
          </a:xfrm>
          <a:prstGeom prst="roundRect">
            <a:avLst/>
          </a:prstGeom>
          <a:solidFill>
            <a:schemeClr val="accent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7"/>
          <p:cNvSpPr/>
          <p:nvPr/>
        </p:nvSpPr>
        <p:spPr>
          <a:xfrm rot="2700000">
            <a:off x="9580402" y="1950584"/>
            <a:ext cx="2024289" cy="2024290"/>
          </a:xfrm>
          <a:prstGeom prst="round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70"/>
          <p:cNvCxnSpPr/>
          <p:nvPr/>
        </p:nvCxnSpPr>
        <p:spPr>
          <a:xfrm>
            <a:off x="7650470" y="4239483"/>
            <a:ext cx="0" cy="337259"/>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5" name="Straight Connector 70"/>
          <p:cNvCxnSpPr/>
          <p:nvPr/>
        </p:nvCxnSpPr>
        <p:spPr>
          <a:xfrm>
            <a:off x="4667784" y="4239483"/>
            <a:ext cx="0" cy="337259"/>
          </a:xfrm>
          <a:prstGeom prst="line">
            <a:avLst/>
          </a:prstGeom>
          <a:ln w="28575">
            <a:solidFill>
              <a:srgbClr val="A6CDAC"/>
            </a:solidFill>
          </a:ln>
        </p:spPr>
        <p:style>
          <a:lnRef idx="1">
            <a:schemeClr val="accent1"/>
          </a:lnRef>
          <a:fillRef idx="0">
            <a:schemeClr val="accent1"/>
          </a:fillRef>
          <a:effectRef idx="0">
            <a:schemeClr val="accent1"/>
          </a:effectRef>
          <a:fontRef idx="minor">
            <a:schemeClr val="tx1"/>
          </a:fontRef>
        </p:style>
      </p:cxnSp>
      <p:cxnSp>
        <p:nvCxnSpPr>
          <p:cNvPr id="66" name="Straight Connector 70"/>
          <p:cNvCxnSpPr/>
          <p:nvPr/>
        </p:nvCxnSpPr>
        <p:spPr>
          <a:xfrm>
            <a:off x="10589613" y="4239483"/>
            <a:ext cx="0" cy="337259"/>
          </a:xfrm>
          <a:prstGeom prst="line">
            <a:avLst/>
          </a:prstGeom>
          <a:ln w="28575">
            <a:solidFill>
              <a:srgbClr val="759A98"/>
            </a:solidFill>
          </a:ln>
        </p:spPr>
        <p:style>
          <a:lnRef idx="1">
            <a:schemeClr val="accent1"/>
          </a:lnRef>
          <a:fillRef idx="0">
            <a:schemeClr val="accent1"/>
          </a:fillRef>
          <a:effectRef idx="0">
            <a:schemeClr val="accent1"/>
          </a:effectRef>
          <a:fontRef idx="minor">
            <a:schemeClr val="tx1"/>
          </a:fontRef>
        </p:style>
      </p:cxnSp>
      <p:sp>
        <p:nvSpPr>
          <p:cNvPr id="68" name="Metin kutusu 67">
            <a:extLst>
              <a:ext uri="{FF2B5EF4-FFF2-40B4-BE49-F238E27FC236}">
                <a16:creationId xmlns:a16="http://schemas.microsoft.com/office/drawing/2014/main" id="{119396CB-376E-7E2A-53D7-32470E6ECDDE}"/>
              </a:ext>
            </a:extLst>
          </p:cNvPr>
          <p:cNvSpPr txBox="1"/>
          <p:nvPr/>
        </p:nvSpPr>
        <p:spPr>
          <a:xfrm>
            <a:off x="720050" y="2639563"/>
            <a:ext cx="1996043" cy="646331"/>
          </a:xfrm>
          <a:prstGeom prst="rect">
            <a:avLst/>
          </a:prstGeom>
          <a:noFill/>
        </p:spPr>
        <p:txBody>
          <a:bodyPr wrap="square">
            <a:spAutoFit/>
          </a:bodyPr>
          <a:lstStyle/>
          <a:p>
            <a:pPr algn="ctr">
              <a:lnSpc>
                <a:spcPct val="100000"/>
              </a:lnSpc>
            </a:pPr>
            <a:r>
              <a:rPr lang="tr-TR" sz="1800" b="1" dirty="0"/>
              <a:t>PEYZAJ PLANLAMA</a:t>
            </a:r>
          </a:p>
          <a:p>
            <a:pPr algn="ctr">
              <a:lnSpc>
                <a:spcPct val="100000"/>
              </a:lnSpc>
            </a:pPr>
            <a:r>
              <a:rPr lang="tr-TR" b="1" dirty="0"/>
              <a:t>ABD</a:t>
            </a:r>
            <a:endParaRPr lang="tr-TR" sz="1800" b="1" dirty="0"/>
          </a:p>
        </p:txBody>
      </p:sp>
      <p:sp>
        <p:nvSpPr>
          <p:cNvPr id="69" name="Metin kutusu 68">
            <a:extLst>
              <a:ext uri="{FF2B5EF4-FFF2-40B4-BE49-F238E27FC236}">
                <a16:creationId xmlns:a16="http://schemas.microsoft.com/office/drawing/2014/main" id="{119396CB-376E-7E2A-53D7-32470E6ECDDE}"/>
              </a:ext>
            </a:extLst>
          </p:cNvPr>
          <p:cNvSpPr txBox="1"/>
          <p:nvPr/>
        </p:nvSpPr>
        <p:spPr>
          <a:xfrm>
            <a:off x="3686249" y="2639563"/>
            <a:ext cx="1996043" cy="646331"/>
          </a:xfrm>
          <a:prstGeom prst="rect">
            <a:avLst/>
          </a:prstGeom>
          <a:noFill/>
        </p:spPr>
        <p:txBody>
          <a:bodyPr wrap="square">
            <a:spAutoFit/>
          </a:bodyPr>
          <a:lstStyle/>
          <a:p>
            <a:pPr algn="ctr">
              <a:lnSpc>
                <a:spcPct val="100000"/>
              </a:lnSpc>
            </a:pPr>
            <a:r>
              <a:rPr lang="tr-TR" sz="1800" b="1" dirty="0"/>
              <a:t>PEYZAJ TASARIMI</a:t>
            </a:r>
          </a:p>
          <a:p>
            <a:pPr algn="ctr">
              <a:lnSpc>
                <a:spcPct val="100000"/>
              </a:lnSpc>
            </a:pPr>
            <a:r>
              <a:rPr lang="tr-TR" b="1" dirty="0"/>
              <a:t>ABD</a:t>
            </a:r>
            <a:endParaRPr lang="tr-TR" sz="1800" b="1" dirty="0"/>
          </a:p>
        </p:txBody>
      </p:sp>
      <p:sp>
        <p:nvSpPr>
          <p:cNvPr id="70" name="Metin kutusu 69">
            <a:extLst>
              <a:ext uri="{FF2B5EF4-FFF2-40B4-BE49-F238E27FC236}">
                <a16:creationId xmlns:a16="http://schemas.microsoft.com/office/drawing/2014/main" id="{119396CB-376E-7E2A-53D7-32470E6ECDDE}"/>
              </a:ext>
            </a:extLst>
          </p:cNvPr>
          <p:cNvSpPr txBox="1"/>
          <p:nvPr/>
        </p:nvSpPr>
        <p:spPr>
          <a:xfrm>
            <a:off x="6652448" y="2520699"/>
            <a:ext cx="1996043" cy="923330"/>
          </a:xfrm>
          <a:prstGeom prst="rect">
            <a:avLst/>
          </a:prstGeom>
          <a:noFill/>
        </p:spPr>
        <p:txBody>
          <a:bodyPr wrap="square">
            <a:spAutoFit/>
          </a:bodyPr>
          <a:lstStyle/>
          <a:p>
            <a:pPr algn="ctr">
              <a:lnSpc>
                <a:spcPct val="100000"/>
              </a:lnSpc>
            </a:pPr>
            <a:r>
              <a:rPr lang="tr-TR" sz="1800" b="1" dirty="0"/>
              <a:t>BİTKİ MATERYALİ VE YETİŞTİRİCİLİĞİ</a:t>
            </a:r>
          </a:p>
          <a:p>
            <a:pPr algn="ctr">
              <a:lnSpc>
                <a:spcPct val="100000"/>
              </a:lnSpc>
            </a:pPr>
            <a:r>
              <a:rPr lang="tr-TR" b="1" dirty="0"/>
              <a:t>ABD</a:t>
            </a:r>
            <a:endParaRPr lang="tr-TR" sz="1800" b="1" dirty="0"/>
          </a:p>
        </p:txBody>
      </p:sp>
      <p:sp>
        <p:nvSpPr>
          <p:cNvPr id="71" name="Metin kutusu 70">
            <a:extLst>
              <a:ext uri="{FF2B5EF4-FFF2-40B4-BE49-F238E27FC236}">
                <a16:creationId xmlns:a16="http://schemas.microsoft.com/office/drawing/2014/main" id="{119396CB-376E-7E2A-53D7-32470E6ECDDE}"/>
              </a:ext>
            </a:extLst>
          </p:cNvPr>
          <p:cNvSpPr txBox="1"/>
          <p:nvPr/>
        </p:nvSpPr>
        <p:spPr>
          <a:xfrm>
            <a:off x="9591591" y="2639561"/>
            <a:ext cx="1996043" cy="646331"/>
          </a:xfrm>
          <a:prstGeom prst="rect">
            <a:avLst/>
          </a:prstGeom>
          <a:noFill/>
        </p:spPr>
        <p:txBody>
          <a:bodyPr wrap="square">
            <a:spAutoFit/>
          </a:bodyPr>
          <a:lstStyle/>
          <a:p>
            <a:pPr algn="ctr">
              <a:lnSpc>
                <a:spcPct val="100000"/>
              </a:lnSpc>
            </a:pPr>
            <a:r>
              <a:rPr lang="tr-TR" sz="1800" b="1" dirty="0"/>
              <a:t>PEYZAJ TEKNİKLERİ</a:t>
            </a:r>
          </a:p>
          <a:p>
            <a:pPr algn="ctr">
              <a:lnSpc>
                <a:spcPct val="100000"/>
              </a:lnSpc>
            </a:pPr>
            <a:r>
              <a:rPr lang="tr-TR" b="1" dirty="0"/>
              <a:t>ABD</a:t>
            </a:r>
            <a:endParaRPr lang="tr-TR" sz="1800" b="1" dirty="0"/>
          </a:p>
        </p:txBody>
      </p:sp>
      <p:sp>
        <p:nvSpPr>
          <p:cNvPr id="72" name="Metin kutusu 71">
            <a:extLst>
              <a:ext uri="{FF2B5EF4-FFF2-40B4-BE49-F238E27FC236}">
                <a16:creationId xmlns:a16="http://schemas.microsoft.com/office/drawing/2014/main" id="{119396CB-376E-7E2A-53D7-32470E6ECDDE}"/>
              </a:ext>
            </a:extLst>
          </p:cNvPr>
          <p:cNvSpPr txBox="1"/>
          <p:nvPr/>
        </p:nvSpPr>
        <p:spPr>
          <a:xfrm>
            <a:off x="720048" y="4590894"/>
            <a:ext cx="1996043" cy="646331"/>
          </a:xfrm>
          <a:prstGeom prst="rect">
            <a:avLst/>
          </a:prstGeom>
          <a:noFill/>
        </p:spPr>
        <p:txBody>
          <a:bodyPr wrap="square">
            <a:spAutoFit/>
          </a:bodyPr>
          <a:lstStyle/>
          <a:p>
            <a:pPr algn="ctr">
              <a:lnSpc>
                <a:spcPct val="100000"/>
              </a:lnSpc>
            </a:pPr>
            <a:r>
              <a:rPr lang="tr-TR" sz="1800" b="1" dirty="0"/>
              <a:t>2 Prof. Dr.</a:t>
            </a:r>
          </a:p>
          <a:p>
            <a:pPr algn="ctr">
              <a:lnSpc>
                <a:spcPct val="100000"/>
              </a:lnSpc>
            </a:pPr>
            <a:r>
              <a:rPr lang="tr-TR" b="1" dirty="0"/>
              <a:t>2 Doç. Dr.</a:t>
            </a:r>
            <a:endParaRPr lang="tr-TR" sz="1800" b="1" dirty="0"/>
          </a:p>
        </p:txBody>
      </p:sp>
      <p:sp>
        <p:nvSpPr>
          <p:cNvPr id="73" name="Metin kutusu 72">
            <a:extLst>
              <a:ext uri="{FF2B5EF4-FFF2-40B4-BE49-F238E27FC236}">
                <a16:creationId xmlns:a16="http://schemas.microsoft.com/office/drawing/2014/main" id="{119396CB-376E-7E2A-53D7-32470E6ECDDE}"/>
              </a:ext>
            </a:extLst>
          </p:cNvPr>
          <p:cNvSpPr txBox="1"/>
          <p:nvPr/>
        </p:nvSpPr>
        <p:spPr>
          <a:xfrm>
            <a:off x="4266124" y="1170045"/>
            <a:ext cx="3659748" cy="400110"/>
          </a:xfrm>
          <a:prstGeom prst="rect">
            <a:avLst/>
          </a:prstGeom>
          <a:noFill/>
        </p:spPr>
        <p:txBody>
          <a:bodyPr wrap="square">
            <a:spAutoFit/>
          </a:bodyPr>
          <a:lstStyle/>
          <a:p>
            <a:pPr algn="ctr">
              <a:lnSpc>
                <a:spcPct val="100000"/>
              </a:lnSpc>
            </a:pPr>
            <a:r>
              <a:rPr lang="tr-TR" sz="2000" b="1" dirty="0">
                <a:solidFill>
                  <a:schemeClr val="accent1">
                    <a:lumMod val="50000"/>
                  </a:schemeClr>
                </a:solidFill>
              </a:rPr>
              <a:t>PEYZAJ MİMARLIĞI BÖLÜMÜ</a:t>
            </a:r>
          </a:p>
        </p:txBody>
      </p:sp>
      <p:sp>
        <p:nvSpPr>
          <p:cNvPr id="75" name="Metin kutusu 74">
            <a:extLst>
              <a:ext uri="{FF2B5EF4-FFF2-40B4-BE49-F238E27FC236}">
                <a16:creationId xmlns:a16="http://schemas.microsoft.com/office/drawing/2014/main" id="{119396CB-376E-7E2A-53D7-32470E6ECDDE}"/>
              </a:ext>
            </a:extLst>
          </p:cNvPr>
          <p:cNvSpPr txBox="1"/>
          <p:nvPr/>
        </p:nvSpPr>
        <p:spPr>
          <a:xfrm>
            <a:off x="3669761" y="4568678"/>
            <a:ext cx="1996043" cy="923330"/>
          </a:xfrm>
          <a:prstGeom prst="rect">
            <a:avLst/>
          </a:prstGeom>
          <a:noFill/>
        </p:spPr>
        <p:txBody>
          <a:bodyPr wrap="square">
            <a:spAutoFit/>
          </a:bodyPr>
          <a:lstStyle/>
          <a:p>
            <a:pPr algn="ctr">
              <a:lnSpc>
                <a:spcPct val="100000"/>
              </a:lnSpc>
            </a:pPr>
            <a:r>
              <a:rPr lang="tr-TR" sz="1800" b="1" dirty="0"/>
              <a:t>2 Prof. Dr.</a:t>
            </a:r>
          </a:p>
          <a:p>
            <a:pPr algn="ctr">
              <a:lnSpc>
                <a:spcPct val="100000"/>
              </a:lnSpc>
            </a:pPr>
            <a:r>
              <a:rPr lang="tr-TR" b="1" dirty="0"/>
              <a:t>2 Dr. </a:t>
            </a:r>
            <a:r>
              <a:rPr lang="tr-TR" b="1" dirty="0" err="1"/>
              <a:t>Öğr</a:t>
            </a:r>
            <a:r>
              <a:rPr lang="tr-TR" b="1" dirty="0"/>
              <a:t>. Üyesi</a:t>
            </a:r>
          </a:p>
          <a:p>
            <a:pPr algn="ctr">
              <a:lnSpc>
                <a:spcPct val="100000"/>
              </a:lnSpc>
            </a:pPr>
            <a:r>
              <a:rPr lang="tr-TR" b="1" dirty="0"/>
              <a:t>1 Arş. Gör.</a:t>
            </a:r>
            <a:endParaRPr lang="tr-TR" sz="1800" b="1" dirty="0"/>
          </a:p>
        </p:txBody>
      </p:sp>
      <p:sp>
        <p:nvSpPr>
          <p:cNvPr id="76" name="Metin kutusu 75">
            <a:extLst>
              <a:ext uri="{FF2B5EF4-FFF2-40B4-BE49-F238E27FC236}">
                <a16:creationId xmlns:a16="http://schemas.microsoft.com/office/drawing/2014/main" id="{119396CB-376E-7E2A-53D7-32470E6ECDDE}"/>
              </a:ext>
            </a:extLst>
          </p:cNvPr>
          <p:cNvSpPr txBox="1"/>
          <p:nvPr/>
        </p:nvSpPr>
        <p:spPr>
          <a:xfrm>
            <a:off x="6652448" y="4595855"/>
            <a:ext cx="1996043" cy="646331"/>
          </a:xfrm>
          <a:prstGeom prst="rect">
            <a:avLst/>
          </a:prstGeom>
          <a:noFill/>
        </p:spPr>
        <p:txBody>
          <a:bodyPr wrap="square">
            <a:spAutoFit/>
          </a:bodyPr>
          <a:lstStyle/>
          <a:p>
            <a:pPr algn="ctr">
              <a:lnSpc>
                <a:spcPct val="100000"/>
              </a:lnSpc>
            </a:pPr>
            <a:r>
              <a:rPr lang="tr-TR" sz="1800" b="1" dirty="0"/>
              <a:t>1 Prof. Dr.</a:t>
            </a:r>
          </a:p>
          <a:p>
            <a:pPr algn="ctr">
              <a:lnSpc>
                <a:spcPct val="100000"/>
              </a:lnSpc>
            </a:pPr>
            <a:r>
              <a:rPr lang="tr-TR" b="1" dirty="0"/>
              <a:t>1 Dr. </a:t>
            </a:r>
            <a:r>
              <a:rPr lang="tr-TR" b="1" dirty="0" err="1"/>
              <a:t>Öğr</a:t>
            </a:r>
            <a:r>
              <a:rPr lang="tr-TR" b="1" dirty="0"/>
              <a:t>. Üyesi</a:t>
            </a:r>
          </a:p>
        </p:txBody>
      </p:sp>
      <p:sp>
        <p:nvSpPr>
          <p:cNvPr id="77" name="Metin kutusu 76">
            <a:extLst>
              <a:ext uri="{FF2B5EF4-FFF2-40B4-BE49-F238E27FC236}">
                <a16:creationId xmlns:a16="http://schemas.microsoft.com/office/drawing/2014/main" id="{119396CB-376E-7E2A-53D7-32470E6ECDDE}"/>
              </a:ext>
            </a:extLst>
          </p:cNvPr>
          <p:cNvSpPr txBox="1"/>
          <p:nvPr/>
        </p:nvSpPr>
        <p:spPr>
          <a:xfrm>
            <a:off x="9591591" y="4581122"/>
            <a:ext cx="1996043" cy="923330"/>
          </a:xfrm>
          <a:prstGeom prst="rect">
            <a:avLst/>
          </a:prstGeom>
          <a:noFill/>
        </p:spPr>
        <p:txBody>
          <a:bodyPr wrap="square">
            <a:spAutoFit/>
          </a:bodyPr>
          <a:lstStyle/>
          <a:p>
            <a:pPr algn="ctr">
              <a:lnSpc>
                <a:spcPct val="100000"/>
              </a:lnSpc>
            </a:pPr>
            <a:r>
              <a:rPr lang="tr-TR" sz="1800" b="1" dirty="0"/>
              <a:t>1 Prof. Dr.</a:t>
            </a:r>
          </a:p>
          <a:p>
            <a:pPr algn="ctr">
              <a:lnSpc>
                <a:spcPct val="100000"/>
              </a:lnSpc>
            </a:pPr>
            <a:r>
              <a:rPr lang="tr-TR" b="1" dirty="0"/>
              <a:t>1 Doç. Dr.</a:t>
            </a:r>
          </a:p>
          <a:p>
            <a:pPr algn="ctr">
              <a:lnSpc>
                <a:spcPct val="100000"/>
              </a:lnSpc>
            </a:pPr>
            <a:r>
              <a:rPr lang="tr-TR" sz="1800" b="1" dirty="0"/>
              <a:t>2 Dr. </a:t>
            </a:r>
            <a:r>
              <a:rPr lang="tr-TR" sz="1800" b="1" dirty="0" err="1"/>
              <a:t>Öğr</a:t>
            </a:r>
            <a:r>
              <a:rPr lang="tr-TR" sz="1800" b="1" dirty="0"/>
              <a:t>. Üyesi</a:t>
            </a:r>
          </a:p>
        </p:txBody>
      </p:sp>
      <p:sp>
        <p:nvSpPr>
          <p:cNvPr id="78" name="Metin kutusu 77">
            <a:extLst>
              <a:ext uri="{FF2B5EF4-FFF2-40B4-BE49-F238E27FC236}">
                <a16:creationId xmlns:a16="http://schemas.microsoft.com/office/drawing/2014/main" id="{6CD4584C-78E6-ACD7-E17B-B63AA3895640}"/>
              </a:ext>
            </a:extLst>
          </p:cNvPr>
          <p:cNvSpPr txBox="1"/>
          <p:nvPr/>
        </p:nvSpPr>
        <p:spPr>
          <a:xfrm>
            <a:off x="4653346" y="475311"/>
            <a:ext cx="2885303" cy="400110"/>
          </a:xfrm>
          <a:prstGeom prst="rect">
            <a:avLst/>
          </a:prstGeom>
          <a:noFill/>
        </p:spPr>
        <p:txBody>
          <a:bodyPr wrap="square">
            <a:spAutoFit/>
          </a:bodyPr>
          <a:lstStyle/>
          <a:p>
            <a:r>
              <a:rPr lang="tr-TR" sz="2000" b="1" dirty="0">
                <a:solidFill>
                  <a:schemeClr val="bg1"/>
                </a:solidFill>
              </a:rPr>
              <a:t>Akademik Personel Yapısı</a:t>
            </a:r>
          </a:p>
        </p:txBody>
      </p:sp>
    </p:spTree>
    <p:extLst>
      <p:ext uri="{BB962C8B-B14F-4D97-AF65-F5344CB8AC3E}">
        <p14:creationId xmlns:p14="http://schemas.microsoft.com/office/powerpoint/2010/main" val="343497900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B57F1-73A6-CB2A-5595-CD367FAE7C8E}"/>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06DA07AD-292C-4A0A-0A44-602DD5407F13}"/>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526F0B39-4E2B-BE53-D7CE-DF7C47187C9C}"/>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F0CCB65D-F182-7EBF-4B78-9EF2951C34B4}"/>
              </a:ext>
            </a:extLst>
          </p:cNvPr>
          <p:cNvSpPr txBox="1"/>
          <p:nvPr/>
        </p:nvSpPr>
        <p:spPr>
          <a:xfrm>
            <a:off x="5537513" y="479311"/>
            <a:ext cx="1116974" cy="400110"/>
          </a:xfrm>
          <a:prstGeom prst="rect">
            <a:avLst/>
          </a:prstGeom>
          <a:noFill/>
        </p:spPr>
        <p:txBody>
          <a:bodyPr wrap="square">
            <a:spAutoFit/>
          </a:bodyPr>
          <a:lstStyle/>
          <a:p>
            <a:r>
              <a:rPr lang="tr-TR" sz="2000" b="1" dirty="0" smtClean="0">
                <a:solidFill>
                  <a:schemeClr val="bg1"/>
                </a:solidFill>
              </a:rPr>
              <a:t>Yasaklar</a:t>
            </a:r>
            <a:endParaRPr lang="tr-TR" sz="2000" b="1" dirty="0">
              <a:solidFill>
                <a:schemeClr val="bg1"/>
              </a:solidFill>
            </a:endParaRPr>
          </a:p>
        </p:txBody>
      </p:sp>
      <p:sp>
        <p:nvSpPr>
          <p:cNvPr id="3" name="object 5">
            <a:extLst>
              <a:ext uri="{FF2B5EF4-FFF2-40B4-BE49-F238E27FC236}">
                <a16:creationId xmlns:a16="http://schemas.microsoft.com/office/drawing/2014/main" id="{8A19F8E9-FB40-EBC4-C338-6B5074E11FB0}"/>
              </a:ext>
            </a:extLst>
          </p:cNvPr>
          <p:cNvSpPr txBox="1">
            <a:spLocks noGrp="1"/>
          </p:cNvSpPr>
          <p:nvPr>
            <p:ph type="title"/>
          </p:nvPr>
        </p:nvSpPr>
        <p:spPr>
          <a:xfrm>
            <a:off x="2620487" y="1263240"/>
            <a:ext cx="7961606" cy="885371"/>
          </a:xfrm>
          <a:prstGeom prst="rect">
            <a:avLst/>
          </a:prstGeom>
        </p:spPr>
        <p:txBody>
          <a:bodyPr vert="horz" wrap="square" lIns="0" tIns="6350" rIns="0" bIns="0" rtlCol="0">
            <a:spAutoFit/>
          </a:bodyPr>
          <a:lstStyle/>
          <a:p>
            <a:pPr marL="12700" marR="5080">
              <a:lnSpc>
                <a:spcPct val="102200"/>
              </a:lnSpc>
              <a:spcBef>
                <a:spcPts val="50"/>
              </a:spcBef>
            </a:pPr>
            <a:r>
              <a:rPr sz="2800" b="1" spc="-10" dirty="0">
                <a:solidFill>
                  <a:schemeClr val="tx2">
                    <a:lumMod val="75000"/>
                  </a:schemeClr>
                </a:solidFill>
                <a:latin typeface="+mn-lt"/>
                <a:cs typeface="Times New Roman" panose="02020603050405020304" pitchFamily="18" charset="0"/>
              </a:rPr>
              <a:t>BİNALARA</a:t>
            </a:r>
            <a:r>
              <a:rPr sz="2800" b="1" spc="-25" dirty="0">
                <a:solidFill>
                  <a:schemeClr val="tx2">
                    <a:lumMod val="75000"/>
                  </a:schemeClr>
                </a:solidFill>
                <a:latin typeface="+mn-lt"/>
                <a:cs typeface="Times New Roman" panose="02020603050405020304" pitchFamily="18" charset="0"/>
              </a:rPr>
              <a:t> </a:t>
            </a:r>
            <a:r>
              <a:rPr sz="2800" b="1" dirty="0">
                <a:solidFill>
                  <a:schemeClr val="tx2">
                    <a:lumMod val="75000"/>
                  </a:schemeClr>
                </a:solidFill>
                <a:latin typeface="+mn-lt"/>
                <a:cs typeface="Times New Roman" panose="02020603050405020304" pitchFamily="18" charset="0"/>
              </a:rPr>
              <a:t>12M’DEN</a:t>
            </a:r>
            <a:r>
              <a:rPr sz="2800" b="1" spc="-30" dirty="0">
                <a:solidFill>
                  <a:schemeClr val="tx2">
                    <a:lumMod val="75000"/>
                  </a:schemeClr>
                </a:solidFill>
                <a:latin typeface="+mn-lt"/>
                <a:cs typeface="Times New Roman" panose="02020603050405020304" pitchFamily="18" charset="0"/>
              </a:rPr>
              <a:t> </a:t>
            </a:r>
            <a:r>
              <a:rPr sz="2800" b="1" spc="-25" dirty="0">
                <a:solidFill>
                  <a:schemeClr val="tx2">
                    <a:lumMod val="75000"/>
                  </a:schemeClr>
                </a:solidFill>
                <a:latin typeface="+mn-lt"/>
                <a:cs typeface="Times New Roman" panose="02020603050405020304" pitchFamily="18" charset="0"/>
              </a:rPr>
              <a:t>YAKIN</a:t>
            </a:r>
            <a:r>
              <a:rPr sz="2800" b="1" spc="-30" dirty="0">
                <a:solidFill>
                  <a:schemeClr val="tx2">
                    <a:lumMod val="75000"/>
                  </a:schemeClr>
                </a:solidFill>
                <a:latin typeface="+mn-lt"/>
                <a:cs typeface="Times New Roman" panose="02020603050405020304" pitchFamily="18" charset="0"/>
              </a:rPr>
              <a:t> </a:t>
            </a:r>
            <a:r>
              <a:rPr sz="2800" b="1" spc="-10" dirty="0">
                <a:solidFill>
                  <a:schemeClr val="tx2">
                    <a:lumMod val="75000"/>
                  </a:schemeClr>
                </a:solidFill>
                <a:latin typeface="+mn-lt"/>
                <a:cs typeface="Times New Roman" panose="02020603050405020304" pitchFamily="18" charset="0"/>
              </a:rPr>
              <a:t>MESAFEDE </a:t>
            </a:r>
            <a:r>
              <a:rPr lang="tr-TR" sz="2800" b="1" spc="-10" dirty="0">
                <a:solidFill>
                  <a:schemeClr val="tx2">
                    <a:lumMod val="75000"/>
                  </a:schemeClr>
                </a:solidFill>
                <a:latin typeface="+mn-lt"/>
                <a:cs typeface="Times New Roman" panose="02020603050405020304" pitchFamily="18" charset="0"/>
              </a:rPr>
              <a:t/>
            </a:r>
            <a:br>
              <a:rPr lang="tr-TR" sz="2800" b="1" spc="-10" dirty="0">
                <a:solidFill>
                  <a:schemeClr val="tx2">
                    <a:lumMod val="75000"/>
                  </a:schemeClr>
                </a:solidFill>
                <a:latin typeface="+mn-lt"/>
                <a:cs typeface="Times New Roman" panose="02020603050405020304" pitchFamily="18" charset="0"/>
              </a:rPr>
            </a:br>
            <a:r>
              <a:rPr sz="2800" b="1" dirty="0">
                <a:solidFill>
                  <a:schemeClr val="tx2">
                    <a:lumMod val="75000"/>
                  </a:schemeClr>
                </a:solidFill>
                <a:latin typeface="+mn-lt"/>
                <a:cs typeface="Times New Roman" panose="02020603050405020304" pitchFamily="18" charset="0"/>
              </a:rPr>
              <a:t>SİGARA</a:t>
            </a:r>
            <a:r>
              <a:rPr sz="2800" b="1" spc="65" dirty="0">
                <a:solidFill>
                  <a:schemeClr val="tx2">
                    <a:lumMod val="75000"/>
                  </a:schemeClr>
                </a:solidFill>
                <a:latin typeface="+mn-lt"/>
                <a:cs typeface="Times New Roman" panose="02020603050405020304" pitchFamily="18" charset="0"/>
              </a:rPr>
              <a:t> </a:t>
            </a:r>
            <a:r>
              <a:rPr sz="2800" b="1" spc="80" dirty="0">
                <a:solidFill>
                  <a:schemeClr val="tx2">
                    <a:lumMod val="75000"/>
                  </a:schemeClr>
                </a:solidFill>
                <a:latin typeface="+mn-lt"/>
                <a:cs typeface="Times New Roman" panose="02020603050405020304" pitchFamily="18" charset="0"/>
              </a:rPr>
              <a:t>İÇMEK</a:t>
            </a:r>
            <a:r>
              <a:rPr sz="2800" b="1" spc="65" dirty="0">
                <a:solidFill>
                  <a:schemeClr val="tx2">
                    <a:lumMod val="75000"/>
                  </a:schemeClr>
                </a:solidFill>
                <a:latin typeface="+mn-lt"/>
                <a:cs typeface="Times New Roman" panose="02020603050405020304" pitchFamily="18" charset="0"/>
              </a:rPr>
              <a:t> </a:t>
            </a:r>
            <a:r>
              <a:rPr sz="2800" b="1" spc="-10" dirty="0" smtClean="0">
                <a:solidFill>
                  <a:schemeClr val="tx2">
                    <a:lumMod val="75000"/>
                  </a:schemeClr>
                </a:solidFill>
                <a:latin typeface="+mn-lt"/>
                <a:cs typeface="Times New Roman" panose="02020603050405020304" pitchFamily="18" charset="0"/>
              </a:rPr>
              <a:t>YASAKTIR</a:t>
            </a:r>
            <a:r>
              <a:rPr lang="tr-TR" sz="2800" b="1" spc="-10" dirty="0" smtClean="0">
                <a:solidFill>
                  <a:schemeClr val="tx2">
                    <a:lumMod val="75000"/>
                  </a:schemeClr>
                </a:solidFill>
                <a:latin typeface="+mn-lt"/>
                <a:cs typeface="Times New Roman" panose="02020603050405020304" pitchFamily="18" charset="0"/>
              </a:rPr>
              <a:t>!</a:t>
            </a:r>
            <a:endParaRPr sz="2800" b="1" spc="-10" dirty="0">
              <a:solidFill>
                <a:schemeClr val="tx2">
                  <a:lumMod val="75000"/>
                </a:schemeClr>
              </a:solidFill>
              <a:latin typeface="+mn-lt"/>
              <a:cs typeface="Times New Roman" panose="02020603050405020304" pitchFamily="18" charset="0"/>
            </a:endParaRPr>
          </a:p>
        </p:txBody>
      </p:sp>
      <p:pic>
        <p:nvPicPr>
          <p:cNvPr id="4" name="object 7">
            <a:extLst>
              <a:ext uri="{FF2B5EF4-FFF2-40B4-BE49-F238E27FC236}">
                <a16:creationId xmlns:a16="http://schemas.microsoft.com/office/drawing/2014/main" id="{E3383598-83A3-4D2B-734E-0F320AABF368}"/>
              </a:ext>
            </a:extLst>
          </p:cNvPr>
          <p:cNvPicPr/>
          <p:nvPr/>
        </p:nvPicPr>
        <p:blipFill>
          <a:blip r:embed="rId2" cstate="print"/>
          <a:stretch>
            <a:fillRect/>
          </a:stretch>
        </p:blipFill>
        <p:spPr>
          <a:xfrm>
            <a:off x="4806015" y="2335742"/>
            <a:ext cx="2911586" cy="2911586"/>
          </a:xfrm>
          <a:prstGeom prst="rect">
            <a:avLst/>
          </a:prstGeom>
        </p:spPr>
      </p:pic>
      <p:sp>
        <p:nvSpPr>
          <p:cNvPr id="5" name="object 6">
            <a:extLst>
              <a:ext uri="{FF2B5EF4-FFF2-40B4-BE49-F238E27FC236}">
                <a16:creationId xmlns:a16="http://schemas.microsoft.com/office/drawing/2014/main" id="{C2817870-B032-195E-990B-6A7CBA6991CD}"/>
              </a:ext>
            </a:extLst>
          </p:cNvPr>
          <p:cNvSpPr txBox="1"/>
          <p:nvPr/>
        </p:nvSpPr>
        <p:spPr>
          <a:xfrm>
            <a:off x="4390281" y="5434459"/>
            <a:ext cx="4800214" cy="320601"/>
          </a:xfrm>
          <a:prstGeom prst="rect">
            <a:avLst/>
          </a:prstGeom>
        </p:spPr>
        <p:txBody>
          <a:bodyPr vert="horz" wrap="square" lIns="0" tIns="12700" rIns="0" bIns="0" rtlCol="0">
            <a:spAutoFit/>
          </a:bodyPr>
          <a:lstStyle/>
          <a:p>
            <a:pPr marL="12700">
              <a:lnSpc>
                <a:spcPct val="100000"/>
              </a:lnSpc>
              <a:spcBef>
                <a:spcPts val="100"/>
              </a:spcBef>
              <a:buClr>
                <a:srgbClr val="90C226"/>
              </a:buClr>
              <a:buSzPct val="77777"/>
              <a:tabLst>
                <a:tab pos="297815" algn="l"/>
                <a:tab pos="298450" algn="l"/>
              </a:tabLst>
            </a:pPr>
            <a:r>
              <a:rPr sz="2000" b="1" dirty="0">
                <a:solidFill>
                  <a:schemeClr val="tx2">
                    <a:lumMod val="75000"/>
                  </a:schemeClr>
                </a:solidFill>
                <a:cs typeface="Times New Roman" panose="02020603050405020304" pitchFamily="18" charset="0"/>
              </a:rPr>
              <a:t>DİSİPLİN</a:t>
            </a:r>
            <a:r>
              <a:rPr sz="2000" b="1" spc="200" dirty="0">
                <a:solidFill>
                  <a:schemeClr val="tx2">
                    <a:lumMod val="75000"/>
                  </a:schemeClr>
                </a:solidFill>
                <a:cs typeface="Times New Roman" panose="02020603050405020304" pitchFamily="18" charset="0"/>
              </a:rPr>
              <a:t> </a:t>
            </a:r>
            <a:r>
              <a:rPr sz="2000" b="1" spc="55" dirty="0">
                <a:solidFill>
                  <a:schemeClr val="tx2">
                    <a:lumMod val="75000"/>
                  </a:schemeClr>
                </a:solidFill>
                <a:cs typeface="Times New Roman" panose="02020603050405020304" pitchFamily="18" charset="0"/>
              </a:rPr>
              <a:t>CEZASI</a:t>
            </a:r>
            <a:r>
              <a:rPr sz="2000" b="1" spc="204" dirty="0">
                <a:solidFill>
                  <a:schemeClr val="tx2">
                    <a:lumMod val="75000"/>
                  </a:schemeClr>
                </a:solidFill>
                <a:cs typeface="Times New Roman" panose="02020603050405020304" pitchFamily="18" charset="0"/>
              </a:rPr>
              <a:t> </a:t>
            </a:r>
            <a:r>
              <a:rPr sz="2000" b="1" spc="45" dirty="0">
                <a:solidFill>
                  <a:schemeClr val="tx2">
                    <a:lumMod val="75000"/>
                  </a:schemeClr>
                </a:solidFill>
                <a:cs typeface="Times New Roman" panose="02020603050405020304" pitchFamily="18" charset="0"/>
              </a:rPr>
              <a:t>UYGULANABİLİR!</a:t>
            </a:r>
            <a:endParaRPr sz="2000" b="1" dirty="0">
              <a:solidFill>
                <a:schemeClr val="tx2">
                  <a:lumMod val="75000"/>
                </a:schemeClr>
              </a:solidFill>
              <a:cs typeface="Times New Roman" panose="02020603050405020304" pitchFamily="18" charset="0"/>
            </a:endParaRPr>
          </a:p>
        </p:txBody>
      </p:sp>
    </p:spTree>
    <p:extLst>
      <p:ext uri="{BB962C8B-B14F-4D97-AF65-F5344CB8AC3E}">
        <p14:creationId xmlns:p14="http://schemas.microsoft.com/office/powerpoint/2010/main" val="424691605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2FD35-BF0B-55E5-2B99-7E5DCE4879FE}"/>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88B9AB1D-1803-3BA5-701A-C64942232F8C}"/>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D7A25030-8A2D-3B6F-9CE6-6DE3B9E5726F}"/>
              </a:ext>
            </a:extLst>
          </p:cNvPr>
          <p:cNvSpPr txBox="1"/>
          <p:nvPr/>
        </p:nvSpPr>
        <p:spPr>
          <a:xfrm>
            <a:off x="4258239" y="479311"/>
            <a:ext cx="3675520" cy="400110"/>
          </a:xfrm>
          <a:prstGeom prst="rect">
            <a:avLst/>
          </a:prstGeom>
          <a:noFill/>
        </p:spPr>
        <p:txBody>
          <a:bodyPr wrap="square">
            <a:spAutoFit/>
          </a:bodyPr>
          <a:lstStyle/>
          <a:p>
            <a:r>
              <a:rPr lang="tr-TR" sz="2000" b="1" dirty="0">
                <a:solidFill>
                  <a:schemeClr val="bg1"/>
                </a:solidFill>
              </a:rPr>
              <a:t>MTF Kalite Güvence ve İç Kontrol</a:t>
            </a:r>
          </a:p>
        </p:txBody>
      </p:sp>
      <p:pic>
        <p:nvPicPr>
          <p:cNvPr id="2" name="Resim 1"/>
          <p:cNvPicPr>
            <a:picLocks noChangeAspect="1"/>
          </p:cNvPicPr>
          <p:nvPr/>
        </p:nvPicPr>
        <p:blipFill>
          <a:blip r:embed="rId2"/>
          <a:stretch>
            <a:fillRect/>
          </a:stretch>
        </p:blipFill>
        <p:spPr>
          <a:xfrm>
            <a:off x="957098" y="1016043"/>
            <a:ext cx="10277802" cy="5554866"/>
          </a:xfrm>
          <a:prstGeom prst="rect">
            <a:avLst/>
          </a:prstGeom>
        </p:spPr>
      </p:pic>
      <p:sp>
        <p:nvSpPr>
          <p:cNvPr id="5" name="Dikdörtgen 4"/>
          <p:cNvSpPr/>
          <p:nvPr/>
        </p:nvSpPr>
        <p:spPr>
          <a:xfrm>
            <a:off x="6878472" y="2483893"/>
            <a:ext cx="1378424" cy="3289110"/>
          </a:xfrm>
          <a:prstGeom prst="rect">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028084179"/>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EDB2A-0AD0-7295-A92E-7C1A84700B9D}"/>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BA120578-5252-B0CE-9FE7-A49E87079655}"/>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FAFF901A-78A6-A889-1C1C-D74670878C19}"/>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2FDA9A64-BDD0-4F93-5B24-68E89B38DCC1}"/>
              </a:ext>
            </a:extLst>
          </p:cNvPr>
          <p:cNvSpPr txBox="1"/>
          <p:nvPr/>
        </p:nvSpPr>
        <p:spPr>
          <a:xfrm>
            <a:off x="4598516" y="479311"/>
            <a:ext cx="2994968" cy="400110"/>
          </a:xfrm>
          <a:prstGeom prst="rect">
            <a:avLst/>
          </a:prstGeom>
          <a:noFill/>
        </p:spPr>
        <p:txBody>
          <a:bodyPr wrap="square">
            <a:spAutoFit/>
          </a:bodyPr>
          <a:lstStyle/>
          <a:p>
            <a:r>
              <a:rPr lang="tr-TR" sz="2000" b="1" dirty="0">
                <a:solidFill>
                  <a:schemeClr val="bg1"/>
                </a:solidFill>
              </a:rPr>
              <a:t>Önemli Meslek Kuruluşları</a:t>
            </a:r>
          </a:p>
        </p:txBody>
      </p:sp>
      <p:pic>
        <p:nvPicPr>
          <p:cNvPr id="7" name="object 5">
            <a:extLst>
              <a:ext uri="{FF2B5EF4-FFF2-40B4-BE49-F238E27FC236}">
                <a16:creationId xmlns:a16="http://schemas.microsoft.com/office/drawing/2014/main" id="{12E7FC4C-5317-95B4-196A-1BC9A161CD71}"/>
              </a:ext>
            </a:extLst>
          </p:cNvPr>
          <p:cNvPicPr/>
          <p:nvPr/>
        </p:nvPicPr>
        <p:blipFill>
          <a:blip r:embed="rId2" cstate="print"/>
          <a:stretch>
            <a:fillRect/>
          </a:stretch>
        </p:blipFill>
        <p:spPr>
          <a:xfrm>
            <a:off x="1502559" y="1151876"/>
            <a:ext cx="9186882" cy="5283200"/>
          </a:xfrm>
          <a:prstGeom prst="rect">
            <a:avLst/>
          </a:prstGeom>
        </p:spPr>
      </p:pic>
      <p:sp>
        <p:nvSpPr>
          <p:cNvPr id="9" name="Metin kutusu 8">
            <a:extLst>
              <a:ext uri="{FF2B5EF4-FFF2-40B4-BE49-F238E27FC236}">
                <a16:creationId xmlns:a16="http://schemas.microsoft.com/office/drawing/2014/main" id="{8B783D63-1BFA-3CD5-F251-2A7C54AF9C84}"/>
              </a:ext>
            </a:extLst>
          </p:cNvPr>
          <p:cNvSpPr txBox="1"/>
          <p:nvPr/>
        </p:nvSpPr>
        <p:spPr>
          <a:xfrm>
            <a:off x="1549225" y="1650381"/>
            <a:ext cx="6098582" cy="310341"/>
          </a:xfrm>
          <a:prstGeom prst="rect">
            <a:avLst/>
          </a:prstGeom>
          <a:noFill/>
        </p:spPr>
        <p:txBody>
          <a:bodyPr wrap="square">
            <a:spAutoFit/>
          </a:bodyPr>
          <a:lstStyle/>
          <a:p>
            <a:pPr marL="12700">
              <a:lnSpc>
                <a:spcPts val="1705"/>
              </a:lnSpc>
              <a:spcBef>
                <a:spcPts val="100"/>
              </a:spcBef>
              <a:buClr>
                <a:srgbClr val="90C226"/>
              </a:buClr>
              <a:buSzPct val="80000"/>
              <a:tabLst>
                <a:tab pos="354965" algn="l"/>
                <a:tab pos="355600" algn="l"/>
              </a:tabLst>
            </a:pPr>
            <a:r>
              <a:rPr lang="tr-TR" sz="1800" b="1" spc="-20" dirty="0">
                <a:solidFill>
                  <a:schemeClr val="tx1"/>
                </a:solidFill>
                <a:latin typeface="Times New Roman" panose="02020603050405020304" pitchFamily="18" charset="0"/>
                <a:cs typeface="Times New Roman" panose="02020603050405020304" pitchFamily="18" charset="0"/>
              </a:rPr>
              <a:t>ASLA</a:t>
            </a:r>
            <a:r>
              <a:rPr lang="tr-TR" sz="1800" b="1" dirty="0">
                <a:solidFill>
                  <a:schemeClr val="tx1"/>
                </a:solidFill>
                <a:latin typeface="Times New Roman" panose="02020603050405020304" pitchFamily="18" charset="0"/>
                <a:cs typeface="Times New Roman" panose="02020603050405020304" pitchFamily="18" charset="0"/>
              </a:rPr>
              <a:t> </a:t>
            </a:r>
            <a:r>
              <a:rPr lang="tr-TR" sz="1800" b="1" spc="-10" dirty="0">
                <a:solidFill>
                  <a:schemeClr val="tx1"/>
                </a:solidFill>
                <a:latin typeface="Times New Roman" panose="02020603050405020304" pitchFamily="18" charset="0"/>
                <a:cs typeface="Times New Roman" panose="02020603050405020304" pitchFamily="18" charset="0"/>
              </a:rPr>
              <a:t>(asla.org)</a:t>
            </a:r>
            <a:endParaRPr lang="tr-TR" sz="1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8967864"/>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964A1-308F-AD26-A113-B2212E9A83B0}"/>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760DFFEB-C148-E6D4-4F9F-3E551706FC16}"/>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C3B67724-DB98-D750-89BB-E05ADDEE94EC}"/>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F3945BB6-F6E5-E9EA-A50A-7C1435A3A654}"/>
              </a:ext>
            </a:extLst>
          </p:cNvPr>
          <p:cNvSpPr txBox="1"/>
          <p:nvPr/>
        </p:nvSpPr>
        <p:spPr>
          <a:xfrm>
            <a:off x="4598516" y="479311"/>
            <a:ext cx="2994968" cy="400110"/>
          </a:xfrm>
          <a:prstGeom prst="rect">
            <a:avLst/>
          </a:prstGeom>
          <a:noFill/>
        </p:spPr>
        <p:txBody>
          <a:bodyPr wrap="square">
            <a:spAutoFit/>
          </a:bodyPr>
          <a:lstStyle/>
          <a:p>
            <a:r>
              <a:rPr lang="tr-TR" sz="2000" b="1" dirty="0">
                <a:solidFill>
                  <a:schemeClr val="bg1"/>
                </a:solidFill>
              </a:rPr>
              <a:t>Önemli Meslek Kuruluşları</a:t>
            </a:r>
          </a:p>
        </p:txBody>
      </p:sp>
      <p:pic>
        <p:nvPicPr>
          <p:cNvPr id="2" name="object 4">
            <a:extLst>
              <a:ext uri="{FF2B5EF4-FFF2-40B4-BE49-F238E27FC236}">
                <a16:creationId xmlns:a16="http://schemas.microsoft.com/office/drawing/2014/main" id="{6DE86CD6-BB3F-4B68-EA56-B908319E3178}"/>
              </a:ext>
            </a:extLst>
          </p:cNvPr>
          <p:cNvPicPr/>
          <p:nvPr/>
        </p:nvPicPr>
        <p:blipFill>
          <a:blip r:embed="rId2" cstate="print"/>
          <a:stretch>
            <a:fillRect/>
          </a:stretch>
        </p:blipFill>
        <p:spPr>
          <a:xfrm>
            <a:off x="1173341" y="1081203"/>
            <a:ext cx="9845318" cy="5424546"/>
          </a:xfrm>
          <a:prstGeom prst="rect">
            <a:avLst/>
          </a:prstGeom>
        </p:spPr>
      </p:pic>
      <p:sp>
        <p:nvSpPr>
          <p:cNvPr id="4" name="Metin kutusu 3">
            <a:extLst>
              <a:ext uri="{FF2B5EF4-FFF2-40B4-BE49-F238E27FC236}">
                <a16:creationId xmlns:a16="http://schemas.microsoft.com/office/drawing/2014/main" id="{B9D56243-14AA-EE65-9328-F1E91554D0A2}"/>
              </a:ext>
            </a:extLst>
          </p:cNvPr>
          <p:cNvSpPr txBox="1"/>
          <p:nvPr/>
        </p:nvSpPr>
        <p:spPr>
          <a:xfrm>
            <a:off x="569563" y="1495399"/>
            <a:ext cx="6098582" cy="310341"/>
          </a:xfrm>
          <a:prstGeom prst="rect">
            <a:avLst/>
          </a:prstGeom>
          <a:noFill/>
        </p:spPr>
        <p:txBody>
          <a:bodyPr wrap="square">
            <a:spAutoFit/>
          </a:bodyPr>
          <a:lstStyle/>
          <a:p>
            <a:pPr marL="12700">
              <a:lnSpc>
                <a:spcPts val="1689"/>
              </a:lnSpc>
              <a:spcBef>
                <a:spcPts val="100"/>
              </a:spcBef>
              <a:buClr>
                <a:srgbClr val="90C226"/>
              </a:buClr>
              <a:buSzPct val="80000"/>
              <a:tabLst>
                <a:tab pos="354965" algn="l"/>
                <a:tab pos="355600" algn="l"/>
              </a:tabLst>
            </a:pPr>
            <a:r>
              <a:rPr lang="tr-TR" sz="1800" b="1" spc="-20" dirty="0">
                <a:solidFill>
                  <a:schemeClr val="tx1"/>
                </a:solidFill>
                <a:latin typeface="Times New Roman" panose="02020603050405020304" pitchFamily="18" charset="0"/>
                <a:cs typeface="Times New Roman" panose="02020603050405020304" pitchFamily="18" charset="0"/>
              </a:rPr>
              <a:t>IFLA</a:t>
            </a:r>
            <a:r>
              <a:rPr lang="tr-TR" sz="1800" b="1" dirty="0">
                <a:solidFill>
                  <a:schemeClr val="tx1"/>
                </a:solidFill>
                <a:latin typeface="Times New Roman" panose="02020603050405020304" pitchFamily="18" charset="0"/>
                <a:cs typeface="Times New Roman" panose="02020603050405020304" pitchFamily="18" charset="0"/>
              </a:rPr>
              <a:t> </a:t>
            </a:r>
            <a:r>
              <a:rPr lang="tr-TR" sz="1800" b="1" spc="-10" dirty="0">
                <a:solidFill>
                  <a:schemeClr val="tx1"/>
                </a:solidFill>
                <a:latin typeface="Times New Roman" panose="02020603050405020304" pitchFamily="18" charset="0"/>
                <a:cs typeface="Times New Roman" panose="02020603050405020304" pitchFamily="18" charset="0"/>
              </a:rPr>
              <a:t>(iflaeurope.eu)</a:t>
            </a:r>
            <a:endParaRPr lang="tr-TR" sz="1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796656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316F3-7DFE-30C1-2334-6F43E28FE35A}"/>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3A3CD964-9237-018D-405D-CF621CAA7E33}"/>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1A284D49-BD8F-A11B-6C40-165AA59E096C}"/>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C287CF46-D493-DF4E-16A8-30B8032CA224}"/>
              </a:ext>
            </a:extLst>
          </p:cNvPr>
          <p:cNvSpPr txBox="1"/>
          <p:nvPr/>
        </p:nvSpPr>
        <p:spPr>
          <a:xfrm>
            <a:off x="4598516" y="479311"/>
            <a:ext cx="2994968" cy="400110"/>
          </a:xfrm>
          <a:prstGeom prst="rect">
            <a:avLst/>
          </a:prstGeom>
          <a:noFill/>
        </p:spPr>
        <p:txBody>
          <a:bodyPr wrap="square">
            <a:spAutoFit/>
          </a:bodyPr>
          <a:lstStyle/>
          <a:p>
            <a:r>
              <a:rPr lang="tr-TR" sz="2000" b="1" dirty="0">
                <a:solidFill>
                  <a:schemeClr val="bg1"/>
                </a:solidFill>
              </a:rPr>
              <a:t>Önemli Meslek Kuruluşları</a:t>
            </a:r>
          </a:p>
        </p:txBody>
      </p:sp>
      <p:pic>
        <p:nvPicPr>
          <p:cNvPr id="3" name="object 5">
            <a:extLst>
              <a:ext uri="{FF2B5EF4-FFF2-40B4-BE49-F238E27FC236}">
                <a16:creationId xmlns:a16="http://schemas.microsoft.com/office/drawing/2014/main" id="{28CDC7B9-EBAC-274F-DED9-34245C422310}"/>
              </a:ext>
            </a:extLst>
          </p:cNvPr>
          <p:cNvPicPr/>
          <p:nvPr/>
        </p:nvPicPr>
        <p:blipFill>
          <a:blip r:embed="rId2" cstate="print"/>
          <a:stretch>
            <a:fillRect/>
          </a:stretch>
        </p:blipFill>
        <p:spPr>
          <a:xfrm>
            <a:off x="1039922" y="1152665"/>
            <a:ext cx="10112155" cy="5389875"/>
          </a:xfrm>
          <a:prstGeom prst="rect">
            <a:avLst/>
          </a:prstGeom>
        </p:spPr>
      </p:pic>
    </p:spTree>
    <p:extLst>
      <p:ext uri="{BB962C8B-B14F-4D97-AF65-F5344CB8AC3E}">
        <p14:creationId xmlns:p14="http://schemas.microsoft.com/office/powerpoint/2010/main" val="944390587"/>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C646E-D42F-202F-9626-5ACB3221FAC2}"/>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4ECA77B0-3577-A7B9-0A78-26BB3EA19A68}"/>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78796771-123A-A871-2815-D98BA1DC6617}"/>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667F94CB-ACF9-1853-FFE2-E273FECDB715}"/>
              </a:ext>
            </a:extLst>
          </p:cNvPr>
          <p:cNvSpPr txBox="1"/>
          <p:nvPr/>
        </p:nvSpPr>
        <p:spPr>
          <a:xfrm>
            <a:off x="5063121" y="479311"/>
            <a:ext cx="2065755" cy="400110"/>
          </a:xfrm>
          <a:prstGeom prst="rect">
            <a:avLst/>
          </a:prstGeom>
          <a:noFill/>
        </p:spPr>
        <p:txBody>
          <a:bodyPr wrap="square">
            <a:spAutoFit/>
          </a:bodyPr>
          <a:lstStyle/>
          <a:p>
            <a:r>
              <a:rPr lang="tr-TR" sz="2000" b="1" dirty="0">
                <a:solidFill>
                  <a:schemeClr val="bg1"/>
                </a:solidFill>
              </a:rPr>
              <a:t>Proje Yarışmaları</a:t>
            </a:r>
          </a:p>
        </p:txBody>
      </p:sp>
      <p:pic>
        <p:nvPicPr>
          <p:cNvPr id="2" name="object 6">
            <a:extLst>
              <a:ext uri="{FF2B5EF4-FFF2-40B4-BE49-F238E27FC236}">
                <a16:creationId xmlns:a16="http://schemas.microsoft.com/office/drawing/2014/main" id="{E1427FDC-792A-8609-0E16-85831D8F9365}"/>
              </a:ext>
            </a:extLst>
          </p:cNvPr>
          <p:cNvPicPr/>
          <p:nvPr/>
        </p:nvPicPr>
        <p:blipFill>
          <a:blip r:embed="rId2" cstate="print"/>
          <a:stretch>
            <a:fillRect/>
          </a:stretch>
        </p:blipFill>
        <p:spPr>
          <a:xfrm>
            <a:off x="2787110" y="1936328"/>
            <a:ext cx="6617776" cy="4571628"/>
          </a:xfrm>
          <a:prstGeom prst="rect">
            <a:avLst/>
          </a:prstGeom>
        </p:spPr>
      </p:pic>
      <p:sp>
        <p:nvSpPr>
          <p:cNvPr id="7" name="Metin kutusu 6">
            <a:extLst>
              <a:ext uri="{FF2B5EF4-FFF2-40B4-BE49-F238E27FC236}">
                <a16:creationId xmlns:a16="http://schemas.microsoft.com/office/drawing/2014/main" id="{E6C2E0B6-067B-B76C-A2CB-4A7A8A78F7BB}"/>
              </a:ext>
            </a:extLst>
          </p:cNvPr>
          <p:cNvSpPr txBox="1"/>
          <p:nvPr/>
        </p:nvSpPr>
        <p:spPr>
          <a:xfrm>
            <a:off x="244099" y="1152665"/>
            <a:ext cx="6098582" cy="720710"/>
          </a:xfrm>
          <a:prstGeom prst="rect">
            <a:avLst/>
          </a:prstGeom>
          <a:noFill/>
        </p:spPr>
        <p:txBody>
          <a:bodyPr wrap="square">
            <a:spAutoFit/>
          </a:bodyPr>
          <a:lstStyle/>
          <a:p>
            <a:pPr marL="12700">
              <a:lnSpc>
                <a:spcPct val="100000"/>
              </a:lnSpc>
              <a:spcBef>
                <a:spcPts val="100"/>
              </a:spcBef>
              <a:buClr>
                <a:srgbClr val="90C226"/>
              </a:buClr>
              <a:buSzPct val="76923"/>
              <a:tabLst>
                <a:tab pos="354965" algn="l"/>
                <a:tab pos="355600" algn="l"/>
              </a:tabLst>
            </a:pPr>
            <a:r>
              <a:rPr lang="tr-TR" sz="2000" b="1" spc="-10" dirty="0">
                <a:solidFill>
                  <a:schemeClr val="tx1"/>
                </a:solidFill>
                <a:cs typeface="Times New Roman" panose="02020603050405020304" pitchFamily="18" charset="0"/>
              </a:rPr>
              <a:t>ARKİTERA </a:t>
            </a:r>
          </a:p>
          <a:p>
            <a:pPr marL="12700">
              <a:lnSpc>
                <a:spcPct val="100000"/>
              </a:lnSpc>
              <a:spcBef>
                <a:spcPts val="100"/>
              </a:spcBef>
              <a:buClr>
                <a:srgbClr val="90C226"/>
              </a:buClr>
              <a:buSzPct val="76923"/>
              <a:tabLst>
                <a:tab pos="354965" algn="l"/>
                <a:tab pos="355600" algn="l"/>
              </a:tabLst>
            </a:pPr>
            <a:r>
              <a:rPr lang="tr-TR" sz="2000" b="1" spc="-10" dirty="0">
                <a:solidFill>
                  <a:schemeClr val="tx1"/>
                </a:solidFill>
                <a:cs typeface="Times New Roman" panose="02020603050405020304" pitchFamily="18" charset="0"/>
              </a:rPr>
              <a:t>www.arkitera.com/kategori/yarisma/</a:t>
            </a:r>
          </a:p>
        </p:txBody>
      </p:sp>
    </p:spTree>
    <p:extLst>
      <p:ext uri="{BB962C8B-B14F-4D97-AF65-F5344CB8AC3E}">
        <p14:creationId xmlns:p14="http://schemas.microsoft.com/office/powerpoint/2010/main" val="337840556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88A1D-228C-4DFB-74C4-B65AFBECA5D9}"/>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077368FA-BE53-A65D-37F4-5FBBBB452105}"/>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8A457F6D-B66E-4AD6-CB43-EC9D7FD8E04F}"/>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8D388C86-7F9D-515D-210D-C8B79486B78B}"/>
              </a:ext>
            </a:extLst>
          </p:cNvPr>
          <p:cNvSpPr txBox="1"/>
          <p:nvPr/>
        </p:nvSpPr>
        <p:spPr>
          <a:xfrm>
            <a:off x="5063121" y="479311"/>
            <a:ext cx="2065755" cy="400110"/>
          </a:xfrm>
          <a:prstGeom prst="rect">
            <a:avLst/>
          </a:prstGeom>
          <a:noFill/>
        </p:spPr>
        <p:txBody>
          <a:bodyPr wrap="square">
            <a:spAutoFit/>
          </a:bodyPr>
          <a:lstStyle/>
          <a:p>
            <a:r>
              <a:rPr lang="tr-TR" sz="2000" b="1" dirty="0">
                <a:solidFill>
                  <a:schemeClr val="bg1"/>
                </a:solidFill>
              </a:rPr>
              <a:t>Proje Yarışmaları</a:t>
            </a:r>
          </a:p>
        </p:txBody>
      </p:sp>
      <p:sp>
        <p:nvSpPr>
          <p:cNvPr id="7" name="Metin kutusu 6">
            <a:extLst>
              <a:ext uri="{FF2B5EF4-FFF2-40B4-BE49-F238E27FC236}">
                <a16:creationId xmlns:a16="http://schemas.microsoft.com/office/drawing/2014/main" id="{EA883F41-8925-9DC6-E8BF-9E2A155621C1}"/>
              </a:ext>
            </a:extLst>
          </p:cNvPr>
          <p:cNvSpPr txBox="1"/>
          <p:nvPr/>
        </p:nvSpPr>
        <p:spPr>
          <a:xfrm>
            <a:off x="244098" y="1152665"/>
            <a:ext cx="11426125" cy="720710"/>
          </a:xfrm>
          <a:prstGeom prst="rect">
            <a:avLst/>
          </a:prstGeom>
          <a:noFill/>
        </p:spPr>
        <p:txBody>
          <a:bodyPr wrap="square">
            <a:spAutoFit/>
          </a:bodyPr>
          <a:lstStyle/>
          <a:p>
            <a:pPr marL="12700">
              <a:lnSpc>
                <a:spcPct val="100000"/>
              </a:lnSpc>
              <a:spcBef>
                <a:spcPts val="100"/>
              </a:spcBef>
              <a:buClr>
                <a:srgbClr val="90C226"/>
              </a:buClr>
              <a:buSzPct val="76923"/>
              <a:tabLst>
                <a:tab pos="354965" algn="l"/>
                <a:tab pos="355600" algn="l"/>
              </a:tabLst>
            </a:pPr>
            <a:r>
              <a:rPr lang="tr-TR" sz="2000" b="1" spc="-10" dirty="0">
                <a:solidFill>
                  <a:schemeClr val="tx1"/>
                </a:solidFill>
                <a:cs typeface="Times New Roman" panose="02020603050405020304" pitchFamily="18" charset="0"/>
              </a:rPr>
              <a:t>ARCHDAILY</a:t>
            </a:r>
            <a:r>
              <a:rPr lang="tr-TR" sz="2000" b="1" dirty="0">
                <a:solidFill>
                  <a:schemeClr val="tx1"/>
                </a:solidFill>
                <a:cs typeface="Times New Roman" panose="02020603050405020304" pitchFamily="18" charset="0"/>
              </a:rPr>
              <a:t> </a:t>
            </a:r>
          </a:p>
          <a:p>
            <a:pPr marL="12700">
              <a:lnSpc>
                <a:spcPct val="100000"/>
              </a:lnSpc>
              <a:spcBef>
                <a:spcPts val="100"/>
              </a:spcBef>
              <a:buClr>
                <a:srgbClr val="90C226"/>
              </a:buClr>
              <a:buSzPct val="76923"/>
              <a:tabLst>
                <a:tab pos="354965" algn="l"/>
                <a:tab pos="355600" algn="l"/>
              </a:tabLst>
            </a:pPr>
            <a:r>
              <a:rPr lang="tr-TR" sz="2000" b="1" spc="-10" dirty="0">
                <a:solidFill>
                  <a:schemeClr val="tx1"/>
                </a:solidFill>
                <a:cs typeface="Times New Roman" panose="02020603050405020304" pitchFamily="18" charset="0"/>
              </a:rPr>
              <a:t>https://</a:t>
            </a:r>
            <a:r>
              <a:rPr lang="tr-TR" sz="2000" b="1" spc="-10" dirty="0">
                <a:solidFill>
                  <a:schemeClr val="tx1"/>
                </a:solidFill>
                <a:cs typeface="Times New Roman" panose="02020603050405020304" pitchFamily="18" charset="0"/>
                <a:hlinkClick r:id="rId2"/>
              </a:rPr>
              <a:t>www.archdaily.com/search/projects</a:t>
            </a:r>
            <a:r>
              <a:rPr lang="tr-TR" sz="2000" b="1" spc="-10" dirty="0">
                <a:solidFill>
                  <a:schemeClr val="tx1"/>
                </a:solidFill>
                <a:cs typeface="Times New Roman" panose="02020603050405020304" pitchFamily="18" charset="0"/>
              </a:rPr>
              <a:t>/categories/landscape-</a:t>
            </a:r>
            <a:r>
              <a:rPr lang="tr-TR" sz="2000" b="1" spc="-20" dirty="0">
                <a:solidFill>
                  <a:schemeClr val="tx1"/>
                </a:solidFill>
                <a:cs typeface="Times New Roman" panose="02020603050405020304" pitchFamily="18" charset="0"/>
              </a:rPr>
              <a:t>and- </a:t>
            </a:r>
            <a:r>
              <a:rPr lang="tr-TR" sz="2000" b="1" spc="-10" dirty="0" err="1">
                <a:solidFill>
                  <a:schemeClr val="tx1"/>
                </a:solidFill>
                <a:cs typeface="Times New Roman" panose="02020603050405020304" pitchFamily="18" charset="0"/>
              </a:rPr>
              <a:t>urbanism?ad_medium</a:t>
            </a:r>
            <a:r>
              <a:rPr lang="tr-TR" sz="2000" b="1" spc="-10" dirty="0">
                <a:solidFill>
                  <a:schemeClr val="tx1"/>
                </a:solidFill>
                <a:cs typeface="Times New Roman" panose="02020603050405020304" pitchFamily="18" charset="0"/>
              </a:rPr>
              <a:t>=</a:t>
            </a:r>
            <a:r>
              <a:rPr lang="tr-TR" sz="2000" b="1" spc="-10" dirty="0" err="1">
                <a:solidFill>
                  <a:schemeClr val="tx1"/>
                </a:solidFill>
                <a:cs typeface="Times New Roman" panose="02020603050405020304" pitchFamily="18" charset="0"/>
              </a:rPr>
              <a:t>filters</a:t>
            </a:r>
            <a:endParaRPr lang="tr-TR" sz="2000" b="1" dirty="0">
              <a:solidFill>
                <a:schemeClr val="tx1"/>
              </a:solidFill>
              <a:cs typeface="Times New Roman" panose="02020603050405020304" pitchFamily="18" charset="0"/>
            </a:endParaRPr>
          </a:p>
        </p:txBody>
      </p:sp>
      <p:pic>
        <p:nvPicPr>
          <p:cNvPr id="3" name="object 5">
            <a:extLst>
              <a:ext uri="{FF2B5EF4-FFF2-40B4-BE49-F238E27FC236}">
                <a16:creationId xmlns:a16="http://schemas.microsoft.com/office/drawing/2014/main" id="{6F83DAF1-9C49-3947-14A1-8A648FEB0CFE}"/>
              </a:ext>
            </a:extLst>
          </p:cNvPr>
          <p:cNvPicPr/>
          <p:nvPr/>
        </p:nvPicPr>
        <p:blipFill>
          <a:blip r:embed="rId3" cstate="print"/>
          <a:stretch>
            <a:fillRect/>
          </a:stretch>
        </p:blipFill>
        <p:spPr>
          <a:xfrm>
            <a:off x="2852333" y="2025257"/>
            <a:ext cx="6487333" cy="4490054"/>
          </a:xfrm>
          <a:prstGeom prst="rect">
            <a:avLst/>
          </a:prstGeom>
        </p:spPr>
      </p:pic>
    </p:spTree>
    <p:extLst>
      <p:ext uri="{BB962C8B-B14F-4D97-AF65-F5344CB8AC3E}">
        <p14:creationId xmlns:p14="http://schemas.microsoft.com/office/powerpoint/2010/main" val="2554113566"/>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90FEC-3B64-FC6D-4074-F06B8153E3F6}"/>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0913FE2A-3DE6-ECE4-AF5A-E4DE06F22775}"/>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59603E5F-C810-5C62-3E93-BC82172A61E4}"/>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FD59622A-6380-1FB6-8303-82144D8109E9}"/>
              </a:ext>
            </a:extLst>
          </p:cNvPr>
          <p:cNvSpPr txBox="1"/>
          <p:nvPr/>
        </p:nvSpPr>
        <p:spPr>
          <a:xfrm>
            <a:off x="5063121" y="479311"/>
            <a:ext cx="2065755" cy="400110"/>
          </a:xfrm>
          <a:prstGeom prst="rect">
            <a:avLst/>
          </a:prstGeom>
          <a:noFill/>
        </p:spPr>
        <p:txBody>
          <a:bodyPr wrap="square">
            <a:spAutoFit/>
          </a:bodyPr>
          <a:lstStyle/>
          <a:p>
            <a:r>
              <a:rPr lang="tr-TR" sz="2000" b="1" dirty="0">
                <a:solidFill>
                  <a:schemeClr val="bg1"/>
                </a:solidFill>
              </a:rPr>
              <a:t>Proje Yarışmaları</a:t>
            </a:r>
          </a:p>
        </p:txBody>
      </p:sp>
      <p:sp>
        <p:nvSpPr>
          <p:cNvPr id="7" name="Metin kutusu 6">
            <a:extLst>
              <a:ext uri="{FF2B5EF4-FFF2-40B4-BE49-F238E27FC236}">
                <a16:creationId xmlns:a16="http://schemas.microsoft.com/office/drawing/2014/main" id="{FE76C4F1-BD01-857F-CFEF-9CAB478665E1}"/>
              </a:ext>
            </a:extLst>
          </p:cNvPr>
          <p:cNvSpPr txBox="1"/>
          <p:nvPr/>
        </p:nvSpPr>
        <p:spPr>
          <a:xfrm>
            <a:off x="244099" y="1152665"/>
            <a:ext cx="6098582" cy="720710"/>
          </a:xfrm>
          <a:prstGeom prst="rect">
            <a:avLst/>
          </a:prstGeom>
          <a:noFill/>
        </p:spPr>
        <p:txBody>
          <a:bodyPr wrap="square">
            <a:spAutoFit/>
          </a:bodyPr>
          <a:lstStyle/>
          <a:p>
            <a:pPr marL="12700">
              <a:lnSpc>
                <a:spcPct val="100000"/>
              </a:lnSpc>
              <a:spcBef>
                <a:spcPts val="100"/>
              </a:spcBef>
              <a:buClr>
                <a:srgbClr val="90C226"/>
              </a:buClr>
              <a:buSzPct val="76923"/>
              <a:tabLst>
                <a:tab pos="354965" algn="l"/>
                <a:tab pos="355600" algn="l"/>
              </a:tabLst>
            </a:pPr>
            <a:r>
              <a:rPr lang="tr-TR" sz="2000" b="1" spc="-10" dirty="0">
                <a:solidFill>
                  <a:schemeClr val="tx1"/>
                </a:solidFill>
                <a:cs typeface="Times New Roman" panose="02020603050405020304" pitchFamily="18" charset="0"/>
              </a:rPr>
              <a:t>COMPETITIONS ARCHI </a:t>
            </a:r>
          </a:p>
          <a:p>
            <a:pPr marL="12700">
              <a:lnSpc>
                <a:spcPct val="100000"/>
              </a:lnSpc>
              <a:spcBef>
                <a:spcPts val="100"/>
              </a:spcBef>
              <a:buClr>
                <a:srgbClr val="90C226"/>
              </a:buClr>
              <a:buSzPct val="76923"/>
              <a:tabLst>
                <a:tab pos="354965" algn="l"/>
                <a:tab pos="355600" algn="l"/>
              </a:tabLst>
            </a:pPr>
            <a:r>
              <a:rPr lang="tr-TR" sz="2000" b="1" spc="-10" dirty="0">
                <a:solidFill>
                  <a:schemeClr val="tx1"/>
                </a:solidFill>
                <a:cs typeface="Times New Roman" panose="02020603050405020304" pitchFamily="18" charset="0"/>
              </a:rPr>
              <a:t>https://competitions.archi/cat/all-competitions/</a:t>
            </a:r>
            <a:endParaRPr lang="tr-TR" sz="2000" b="1" dirty="0">
              <a:solidFill>
                <a:schemeClr val="tx1"/>
              </a:solidFill>
              <a:cs typeface="Times New Roman" panose="02020603050405020304" pitchFamily="18" charset="0"/>
            </a:endParaRPr>
          </a:p>
        </p:txBody>
      </p:sp>
      <p:pic>
        <p:nvPicPr>
          <p:cNvPr id="2" name="object 5">
            <a:extLst>
              <a:ext uri="{FF2B5EF4-FFF2-40B4-BE49-F238E27FC236}">
                <a16:creationId xmlns:a16="http://schemas.microsoft.com/office/drawing/2014/main" id="{5DB10AF8-39D2-D2F8-ABBE-B300C0D95A03}"/>
              </a:ext>
            </a:extLst>
          </p:cNvPr>
          <p:cNvPicPr/>
          <p:nvPr/>
        </p:nvPicPr>
        <p:blipFill>
          <a:blip r:embed="rId2" cstate="print"/>
          <a:stretch>
            <a:fillRect/>
          </a:stretch>
        </p:blipFill>
        <p:spPr>
          <a:xfrm>
            <a:off x="2781299" y="1846079"/>
            <a:ext cx="6629401" cy="4697534"/>
          </a:xfrm>
          <a:prstGeom prst="rect">
            <a:avLst/>
          </a:prstGeom>
        </p:spPr>
      </p:pic>
    </p:spTree>
    <p:extLst>
      <p:ext uri="{BB962C8B-B14F-4D97-AF65-F5344CB8AC3E}">
        <p14:creationId xmlns:p14="http://schemas.microsoft.com/office/powerpoint/2010/main" val="863728095"/>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43997-A2AD-475F-9BFE-EC20EB7C7A77}"/>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21CBF986-D937-0F10-59CF-FD19A4D2E75D}"/>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88B62376-007D-CC14-733F-AC9BC64C511D}"/>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B1F9816C-8427-67A4-B953-930D8C64B2DB}"/>
              </a:ext>
            </a:extLst>
          </p:cNvPr>
          <p:cNvSpPr txBox="1"/>
          <p:nvPr/>
        </p:nvSpPr>
        <p:spPr>
          <a:xfrm>
            <a:off x="5063121" y="479311"/>
            <a:ext cx="2065755" cy="400110"/>
          </a:xfrm>
          <a:prstGeom prst="rect">
            <a:avLst/>
          </a:prstGeom>
          <a:noFill/>
        </p:spPr>
        <p:txBody>
          <a:bodyPr wrap="square">
            <a:spAutoFit/>
          </a:bodyPr>
          <a:lstStyle/>
          <a:p>
            <a:r>
              <a:rPr lang="tr-TR" sz="2000" b="1" dirty="0">
                <a:solidFill>
                  <a:schemeClr val="bg1"/>
                </a:solidFill>
              </a:rPr>
              <a:t>Proje Yarışmaları</a:t>
            </a:r>
          </a:p>
        </p:txBody>
      </p:sp>
      <p:sp>
        <p:nvSpPr>
          <p:cNvPr id="7" name="Metin kutusu 6">
            <a:extLst>
              <a:ext uri="{FF2B5EF4-FFF2-40B4-BE49-F238E27FC236}">
                <a16:creationId xmlns:a16="http://schemas.microsoft.com/office/drawing/2014/main" id="{EC4C7C88-C7AF-5D64-AB30-4D695DDAB640}"/>
              </a:ext>
            </a:extLst>
          </p:cNvPr>
          <p:cNvSpPr txBox="1"/>
          <p:nvPr/>
        </p:nvSpPr>
        <p:spPr>
          <a:xfrm>
            <a:off x="244098" y="1139017"/>
            <a:ext cx="6884777" cy="720710"/>
          </a:xfrm>
          <a:prstGeom prst="rect">
            <a:avLst/>
          </a:prstGeom>
          <a:noFill/>
        </p:spPr>
        <p:txBody>
          <a:bodyPr wrap="square">
            <a:spAutoFit/>
          </a:bodyPr>
          <a:lstStyle/>
          <a:p>
            <a:pPr marL="12700">
              <a:lnSpc>
                <a:spcPct val="100000"/>
              </a:lnSpc>
              <a:spcBef>
                <a:spcPts val="100"/>
              </a:spcBef>
              <a:buClr>
                <a:srgbClr val="90C226"/>
              </a:buClr>
              <a:buSzPct val="76923"/>
              <a:tabLst>
                <a:tab pos="354965" algn="l"/>
                <a:tab pos="355600" algn="l"/>
              </a:tabLst>
            </a:pPr>
            <a:r>
              <a:rPr lang="tr-TR" sz="2000" b="1" spc="-10" dirty="0">
                <a:solidFill>
                  <a:schemeClr val="tx1"/>
                </a:solidFill>
                <a:cs typeface="Times New Roman" panose="02020603050405020304" pitchFamily="18" charset="0"/>
              </a:rPr>
              <a:t>IFLA</a:t>
            </a:r>
          </a:p>
          <a:p>
            <a:pPr marL="12700">
              <a:lnSpc>
                <a:spcPct val="100000"/>
              </a:lnSpc>
              <a:spcBef>
                <a:spcPts val="100"/>
              </a:spcBef>
              <a:buClr>
                <a:srgbClr val="90C226"/>
              </a:buClr>
              <a:buSzPct val="76923"/>
              <a:tabLst>
                <a:tab pos="354965" algn="l"/>
                <a:tab pos="355600" algn="l"/>
              </a:tabLst>
            </a:pPr>
            <a:r>
              <a:rPr lang="tr-TR" sz="2000" b="1" spc="-10" dirty="0">
                <a:solidFill>
                  <a:schemeClr val="tx1"/>
                </a:solidFill>
                <a:cs typeface="Times New Roman" panose="02020603050405020304" pitchFamily="18" charset="0"/>
              </a:rPr>
              <a:t>https://www.iflaworld.com/student-design- </a:t>
            </a:r>
            <a:r>
              <a:rPr lang="tr-TR" sz="2000" b="1" spc="-10" dirty="0" err="1">
                <a:solidFill>
                  <a:schemeClr val="tx1"/>
                </a:solidFill>
                <a:cs typeface="Times New Roman" panose="02020603050405020304" pitchFamily="18" charset="0"/>
              </a:rPr>
              <a:t>competition</a:t>
            </a:r>
            <a:endParaRPr lang="tr-TR" sz="2000" b="1" spc="-10" dirty="0">
              <a:solidFill>
                <a:schemeClr val="tx1"/>
              </a:solidFill>
              <a:cs typeface="Times New Roman" panose="02020603050405020304" pitchFamily="18" charset="0"/>
            </a:endParaRPr>
          </a:p>
        </p:txBody>
      </p:sp>
      <p:pic>
        <p:nvPicPr>
          <p:cNvPr id="3" name="object 5">
            <a:extLst>
              <a:ext uri="{FF2B5EF4-FFF2-40B4-BE49-F238E27FC236}">
                <a16:creationId xmlns:a16="http://schemas.microsoft.com/office/drawing/2014/main" id="{566D7F34-C0DD-7B70-BAE7-E6A2D9524052}"/>
              </a:ext>
            </a:extLst>
          </p:cNvPr>
          <p:cNvPicPr/>
          <p:nvPr/>
        </p:nvPicPr>
        <p:blipFill>
          <a:blip r:embed="rId2" cstate="print"/>
          <a:stretch>
            <a:fillRect/>
          </a:stretch>
        </p:blipFill>
        <p:spPr>
          <a:xfrm>
            <a:off x="2495227" y="1767133"/>
            <a:ext cx="7143334" cy="4776480"/>
          </a:xfrm>
          <a:prstGeom prst="rect">
            <a:avLst/>
          </a:prstGeom>
        </p:spPr>
      </p:pic>
    </p:spTree>
    <p:extLst>
      <p:ext uri="{BB962C8B-B14F-4D97-AF65-F5344CB8AC3E}">
        <p14:creationId xmlns:p14="http://schemas.microsoft.com/office/powerpoint/2010/main" val="2835705496"/>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2FD35-BF0B-55E5-2B99-7E5DCE4879FE}"/>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88B9AB1D-1803-3BA5-701A-C64942232F8C}"/>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D7A25030-8A2D-3B6F-9CE6-6DE3B9E5726F}"/>
              </a:ext>
            </a:extLst>
          </p:cNvPr>
          <p:cNvSpPr txBox="1"/>
          <p:nvPr/>
        </p:nvSpPr>
        <p:spPr>
          <a:xfrm>
            <a:off x="4824994" y="491031"/>
            <a:ext cx="2542011" cy="400110"/>
          </a:xfrm>
          <a:prstGeom prst="rect">
            <a:avLst/>
          </a:prstGeom>
          <a:noFill/>
        </p:spPr>
        <p:txBody>
          <a:bodyPr wrap="square">
            <a:spAutoFit/>
          </a:bodyPr>
          <a:lstStyle/>
          <a:p>
            <a:r>
              <a:rPr lang="tr-TR" sz="2000" b="1" dirty="0">
                <a:solidFill>
                  <a:schemeClr val="bg1"/>
                </a:solidFill>
              </a:rPr>
              <a:t>MTF </a:t>
            </a:r>
            <a:r>
              <a:rPr lang="tr-TR" sz="2000" b="1" dirty="0" err="1">
                <a:solidFill>
                  <a:schemeClr val="bg1"/>
                </a:solidFill>
              </a:rPr>
              <a:t>Instagram</a:t>
            </a:r>
            <a:r>
              <a:rPr lang="tr-TR" sz="2000" b="1" dirty="0">
                <a:solidFill>
                  <a:schemeClr val="bg1"/>
                </a:solidFill>
              </a:rPr>
              <a:t> Sayfası</a:t>
            </a:r>
          </a:p>
        </p:txBody>
      </p:sp>
      <p:sp>
        <p:nvSpPr>
          <p:cNvPr id="8" name="object 5">
            <a:extLst>
              <a:ext uri="{FF2B5EF4-FFF2-40B4-BE49-F238E27FC236}">
                <a16:creationId xmlns:a16="http://schemas.microsoft.com/office/drawing/2014/main" id="{595B312B-33FB-368E-A098-8867299A1838}"/>
              </a:ext>
            </a:extLst>
          </p:cNvPr>
          <p:cNvSpPr txBox="1"/>
          <p:nvPr/>
        </p:nvSpPr>
        <p:spPr>
          <a:xfrm>
            <a:off x="386373" y="1566401"/>
            <a:ext cx="5543372" cy="874598"/>
          </a:xfrm>
          <a:prstGeom prst="rect">
            <a:avLst/>
          </a:prstGeom>
        </p:spPr>
        <p:txBody>
          <a:bodyPr vert="horz" wrap="square" lIns="0" tIns="12700" rIns="0" bIns="0" rtlCol="0">
            <a:spAutoFit/>
          </a:bodyPr>
          <a:lstStyle/>
          <a:p>
            <a:pPr marL="12700">
              <a:lnSpc>
                <a:spcPct val="100000"/>
              </a:lnSpc>
              <a:spcBef>
                <a:spcPts val="100"/>
              </a:spcBef>
            </a:pPr>
            <a:r>
              <a:rPr sz="2800" b="1" dirty="0">
                <a:solidFill>
                  <a:schemeClr val="accent2">
                    <a:lumMod val="75000"/>
                  </a:schemeClr>
                </a:solidFill>
                <a:latin typeface="Arial" panose="020B0604020202020204" pitchFamily="34" charset="0"/>
                <a:cs typeface="Arial" panose="020B0604020202020204" pitchFamily="34" charset="0"/>
              </a:rPr>
              <a:t>INSTAGRAM</a:t>
            </a:r>
            <a:r>
              <a:rPr sz="2800" b="1" spc="55" dirty="0">
                <a:solidFill>
                  <a:schemeClr val="accent2">
                    <a:lumMod val="75000"/>
                  </a:schemeClr>
                </a:solidFill>
                <a:latin typeface="Arial" panose="020B0604020202020204" pitchFamily="34" charset="0"/>
                <a:cs typeface="Arial" panose="020B0604020202020204" pitchFamily="34" charset="0"/>
              </a:rPr>
              <a:t> </a:t>
            </a:r>
            <a:r>
              <a:rPr sz="2800" b="1" spc="-75" dirty="0">
                <a:solidFill>
                  <a:schemeClr val="accent2">
                    <a:lumMod val="75000"/>
                  </a:schemeClr>
                </a:solidFill>
                <a:latin typeface="Arial" panose="020B0604020202020204" pitchFamily="34" charset="0"/>
                <a:cs typeface="Arial" panose="020B0604020202020204" pitchFamily="34" charset="0"/>
              </a:rPr>
              <a:t>SAYFASI</a:t>
            </a:r>
            <a:endParaRPr sz="2800" b="1" dirty="0">
              <a:solidFill>
                <a:schemeClr val="accent2">
                  <a:lumMod val="75000"/>
                </a:schemeClr>
              </a:solidFill>
              <a:latin typeface="Arial" panose="020B0604020202020204" pitchFamily="34" charset="0"/>
              <a:cs typeface="Arial" panose="020B0604020202020204" pitchFamily="34" charset="0"/>
            </a:endParaRPr>
          </a:p>
          <a:p>
            <a:pPr marL="12700">
              <a:lnSpc>
                <a:spcPct val="100000"/>
              </a:lnSpc>
              <a:spcBef>
                <a:spcPts val="20"/>
              </a:spcBef>
            </a:pPr>
            <a:r>
              <a:rPr sz="2800" b="1" spc="-10" dirty="0">
                <a:solidFill>
                  <a:schemeClr val="accent2">
                    <a:lumMod val="75000"/>
                  </a:schemeClr>
                </a:solidFill>
                <a:latin typeface="Arial" panose="020B0604020202020204" pitchFamily="34" charset="0"/>
                <a:cs typeface="Arial" panose="020B0604020202020204" pitchFamily="34" charset="0"/>
              </a:rPr>
              <a:t>@comu_mtf</a:t>
            </a:r>
            <a:endParaRPr sz="2800" b="1" dirty="0">
              <a:solidFill>
                <a:schemeClr val="accent2">
                  <a:lumMod val="75000"/>
                </a:schemeClr>
              </a:solidFill>
              <a:latin typeface="Arial" panose="020B0604020202020204" pitchFamily="34" charset="0"/>
              <a:cs typeface="Arial" panose="020B0604020202020204" pitchFamily="34" charset="0"/>
            </a:endParaRPr>
          </a:p>
        </p:txBody>
      </p:sp>
      <p:pic>
        <p:nvPicPr>
          <p:cNvPr id="9" name="Picture 9">
            <a:extLst>
              <a:ext uri="{FF2B5EF4-FFF2-40B4-BE49-F238E27FC236}">
                <a16:creationId xmlns:a16="http://schemas.microsoft.com/office/drawing/2014/main" id="{32E2982A-C46C-98D2-52D1-220263A7E5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79526"/>
            <a:ext cx="5826313" cy="3066481"/>
          </a:xfrm>
          <a:prstGeom prst="rect">
            <a:avLst/>
          </a:prstGeom>
        </p:spPr>
      </p:pic>
      <p:pic>
        <p:nvPicPr>
          <p:cNvPr id="4" name="Resim 3"/>
          <p:cNvPicPr>
            <a:picLocks noChangeAspect="1"/>
          </p:cNvPicPr>
          <p:nvPr/>
        </p:nvPicPr>
        <p:blipFill rotWithShape="1">
          <a:blip r:embed="rId3"/>
          <a:srcRect b="32626"/>
          <a:stretch/>
        </p:blipFill>
        <p:spPr>
          <a:xfrm>
            <a:off x="7367005" y="1039483"/>
            <a:ext cx="3474544" cy="5531426"/>
          </a:xfrm>
          <a:prstGeom prst="rect">
            <a:avLst/>
          </a:prstGeom>
        </p:spPr>
      </p:pic>
    </p:spTree>
    <p:extLst>
      <p:ext uri="{BB962C8B-B14F-4D97-AF65-F5344CB8AC3E}">
        <p14:creationId xmlns:p14="http://schemas.microsoft.com/office/powerpoint/2010/main" val="398050260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E3F75-457E-6D3D-79E2-501F9FBFB324}"/>
            </a:ext>
          </a:extLst>
        </p:cNvPr>
        <p:cNvGrpSpPr/>
        <p:nvPr/>
      </p:nvGrpSpPr>
      <p:grpSpPr>
        <a:xfrm>
          <a:off x="0" y="0"/>
          <a:ext cx="0" cy="0"/>
          <a:chOff x="0" y="0"/>
          <a:chExt cx="0" cy="0"/>
        </a:xfrm>
      </p:grpSpPr>
      <p:sp>
        <p:nvSpPr>
          <p:cNvPr id="2" name="Rectangle 15">
            <a:extLst>
              <a:ext uri="{FF2B5EF4-FFF2-40B4-BE49-F238E27FC236}">
                <a16:creationId xmlns:a16="http://schemas.microsoft.com/office/drawing/2014/main" id="{1423E605-DF4C-2A87-A999-821DD01A5DF6}"/>
              </a:ext>
            </a:extLst>
          </p:cNvPr>
          <p:cNvSpPr/>
          <p:nvPr/>
        </p:nvSpPr>
        <p:spPr>
          <a:xfrm>
            <a:off x="-3" y="-21398"/>
            <a:ext cx="12191999"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84350" marR="1265555" indent="-510540" algn="ctr">
              <a:lnSpc>
                <a:spcPct val="121500"/>
              </a:lnSpc>
            </a:pPr>
            <a:endParaRPr lang="nb-NO" dirty="0">
              <a:cs typeface="Times New Roman" panose="02020603050405020304" pitchFamily="18" charset="0"/>
            </a:endParaRPr>
          </a:p>
        </p:txBody>
      </p:sp>
      <p:sp>
        <p:nvSpPr>
          <p:cNvPr id="3" name="Rectangle 6">
            <a:extLst>
              <a:ext uri="{FF2B5EF4-FFF2-40B4-BE49-F238E27FC236}">
                <a16:creationId xmlns:a16="http://schemas.microsoft.com/office/drawing/2014/main" id="{486F109F-E9D5-A37B-DAA1-63ABA22C604B}"/>
              </a:ext>
            </a:extLst>
          </p:cNvPr>
          <p:cNvSpPr/>
          <p:nvPr/>
        </p:nvSpPr>
        <p:spPr>
          <a:xfrm>
            <a:off x="0" y="342689"/>
            <a:ext cx="12192000" cy="5367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4" name="Metin kutusu 3">
            <a:extLst>
              <a:ext uri="{FF2B5EF4-FFF2-40B4-BE49-F238E27FC236}">
                <a16:creationId xmlns:a16="http://schemas.microsoft.com/office/drawing/2014/main" id="{AD78D825-92AE-A3FF-F430-EC4AD5EAE138}"/>
              </a:ext>
            </a:extLst>
          </p:cNvPr>
          <p:cNvSpPr txBox="1"/>
          <p:nvPr/>
        </p:nvSpPr>
        <p:spPr>
          <a:xfrm>
            <a:off x="3780767" y="411000"/>
            <a:ext cx="4630458" cy="400110"/>
          </a:xfrm>
          <a:prstGeom prst="rect">
            <a:avLst/>
          </a:prstGeom>
          <a:noFill/>
        </p:spPr>
        <p:txBody>
          <a:bodyPr wrap="square">
            <a:spAutoFit/>
          </a:bodyPr>
          <a:lstStyle/>
          <a:p>
            <a:r>
              <a:rPr lang="tr-TR" sz="2000" b="1" dirty="0"/>
              <a:t>Peyzaj Mimarlığı Bölümü Öğretim Üyeleri</a:t>
            </a:r>
          </a:p>
        </p:txBody>
      </p:sp>
      <p:pic>
        <p:nvPicPr>
          <p:cNvPr id="5" name="Resim 13" descr="kişi, iç mekan, kadın, tablo içeren bir resim&#10;&#10;Açıklama otomatik olarak oluşturuldu">
            <a:extLst>
              <a:ext uri="{FF2B5EF4-FFF2-40B4-BE49-F238E27FC236}">
                <a16:creationId xmlns:a16="http://schemas.microsoft.com/office/drawing/2014/main" id="{2B3F2021-8600-DEB7-A106-68D19EF11A05}"/>
              </a:ext>
            </a:extLst>
          </p:cNvPr>
          <p:cNvPicPr>
            <a:picLocks noChangeAspect="1"/>
          </p:cNvPicPr>
          <p:nvPr/>
        </p:nvPicPr>
        <p:blipFill rotWithShape="1">
          <a:blip r:embed="rId2"/>
          <a:srcRect l="4551" t="9647" r="29828" b="44718"/>
          <a:stretch/>
        </p:blipFill>
        <p:spPr>
          <a:xfrm>
            <a:off x="1136780" y="1942889"/>
            <a:ext cx="980287" cy="918997"/>
          </a:xfrm>
          <a:prstGeom prst="rect">
            <a:avLst/>
          </a:prstGeom>
        </p:spPr>
      </p:pic>
      <p:pic>
        <p:nvPicPr>
          <p:cNvPr id="6" name="Resim 14" descr="kişi, adam, iç mekan, takım içeren bir resim&#10;&#10;Açıklama otomatik olarak oluşturuldu">
            <a:extLst>
              <a:ext uri="{FF2B5EF4-FFF2-40B4-BE49-F238E27FC236}">
                <a16:creationId xmlns:a16="http://schemas.microsoft.com/office/drawing/2014/main" id="{C9CD6796-F106-AC6A-6823-4F82663FD27D}"/>
              </a:ext>
            </a:extLst>
          </p:cNvPr>
          <p:cNvPicPr>
            <a:picLocks noChangeAspect="1"/>
          </p:cNvPicPr>
          <p:nvPr/>
        </p:nvPicPr>
        <p:blipFill rotWithShape="1">
          <a:blip r:embed="rId3"/>
          <a:srcRect l="6905" t="-169" r="11545" b="46660"/>
          <a:stretch/>
        </p:blipFill>
        <p:spPr>
          <a:xfrm>
            <a:off x="1138923" y="2889005"/>
            <a:ext cx="980288" cy="857013"/>
          </a:xfrm>
          <a:prstGeom prst="rect">
            <a:avLst/>
          </a:prstGeom>
        </p:spPr>
      </p:pic>
      <p:pic>
        <p:nvPicPr>
          <p:cNvPr id="7" name="Resim 15">
            <a:extLst>
              <a:ext uri="{FF2B5EF4-FFF2-40B4-BE49-F238E27FC236}">
                <a16:creationId xmlns:a16="http://schemas.microsoft.com/office/drawing/2014/main" id="{4DB4CCE6-ED8C-D38A-C6BF-45D4952A3EA7}"/>
              </a:ext>
            </a:extLst>
          </p:cNvPr>
          <p:cNvPicPr>
            <a:picLocks noChangeAspect="1"/>
          </p:cNvPicPr>
          <p:nvPr/>
        </p:nvPicPr>
        <p:blipFill rotWithShape="1">
          <a:blip r:embed="rId4"/>
          <a:srcRect l="15870" t="4312" r="13574" b="38101"/>
          <a:stretch/>
        </p:blipFill>
        <p:spPr>
          <a:xfrm>
            <a:off x="1134441" y="3773137"/>
            <a:ext cx="980287" cy="838606"/>
          </a:xfrm>
          <a:prstGeom prst="rect">
            <a:avLst/>
          </a:prstGeom>
        </p:spPr>
      </p:pic>
      <p:pic>
        <p:nvPicPr>
          <p:cNvPr id="8" name="Resim 7">
            <a:extLst>
              <a:ext uri="{FF2B5EF4-FFF2-40B4-BE49-F238E27FC236}">
                <a16:creationId xmlns:a16="http://schemas.microsoft.com/office/drawing/2014/main" id="{DF4D30AA-CD2B-D23D-5BFC-C016D9EE7231}"/>
              </a:ext>
            </a:extLst>
          </p:cNvPr>
          <p:cNvPicPr>
            <a:picLocks noChangeAspect="1"/>
          </p:cNvPicPr>
          <p:nvPr/>
        </p:nvPicPr>
        <p:blipFill>
          <a:blip r:embed="rId5"/>
          <a:stretch>
            <a:fillRect/>
          </a:stretch>
        </p:blipFill>
        <p:spPr>
          <a:xfrm>
            <a:off x="1134441" y="4649098"/>
            <a:ext cx="980287" cy="980287"/>
          </a:xfrm>
          <a:prstGeom prst="rect">
            <a:avLst/>
          </a:prstGeom>
        </p:spPr>
      </p:pic>
      <p:pic>
        <p:nvPicPr>
          <p:cNvPr id="9" name="Resim 18">
            <a:extLst>
              <a:ext uri="{FF2B5EF4-FFF2-40B4-BE49-F238E27FC236}">
                <a16:creationId xmlns:a16="http://schemas.microsoft.com/office/drawing/2014/main" id="{8AEE9BD6-E93A-BA0E-7341-00B2BC9D4100}"/>
              </a:ext>
            </a:extLst>
          </p:cNvPr>
          <p:cNvPicPr>
            <a:picLocks noChangeAspect="1"/>
          </p:cNvPicPr>
          <p:nvPr/>
        </p:nvPicPr>
        <p:blipFill rotWithShape="1">
          <a:blip r:embed="rId6"/>
          <a:srcRect l="24284" t="4758" r="32553" b="56633"/>
          <a:stretch/>
        </p:blipFill>
        <p:spPr>
          <a:xfrm>
            <a:off x="1138925" y="1033940"/>
            <a:ext cx="980287" cy="876906"/>
          </a:xfrm>
          <a:prstGeom prst="rect">
            <a:avLst/>
          </a:prstGeom>
        </p:spPr>
      </p:pic>
      <p:sp>
        <p:nvSpPr>
          <p:cNvPr id="11" name="Dikdörtgen 10">
            <a:extLst>
              <a:ext uri="{FF2B5EF4-FFF2-40B4-BE49-F238E27FC236}">
                <a16:creationId xmlns:a16="http://schemas.microsoft.com/office/drawing/2014/main" id="{9AF524F0-5DE6-9528-C39A-95D58BB5889A}"/>
              </a:ext>
            </a:extLst>
          </p:cNvPr>
          <p:cNvSpPr/>
          <p:nvPr/>
        </p:nvSpPr>
        <p:spPr>
          <a:xfrm>
            <a:off x="2286000" y="1229399"/>
            <a:ext cx="5439626" cy="461665"/>
          </a:xfrm>
          <a:prstGeom prst="rect">
            <a:avLst/>
          </a:prstGeom>
        </p:spPr>
        <p:txBody>
          <a:bodyPr wrap="square">
            <a:spAutoFit/>
          </a:bodyPr>
          <a:lstStyle/>
          <a:p>
            <a:pPr algn="l"/>
            <a:r>
              <a:rPr lang="tr-TR" sz="2400" dirty="0">
                <a:solidFill>
                  <a:schemeClr val="bg1"/>
                </a:solidFill>
                <a:cs typeface="Times New Roman" panose="02020603050405020304" pitchFamily="18" charset="0"/>
              </a:rPr>
              <a:t>Prof. Dr. Okan YILMAZ (Dekan)</a:t>
            </a:r>
          </a:p>
        </p:txBody>
      </p:sp>
      <p:sp>
        <p:nvSpPr>
          <p:cNvPr id="13" name="Dikdörtgen 12">
            <a:extLst>
              <a:ext uri="{FF2B5EF4-FFF2-40B4-BE49-F238E27FC236}">
                <a16:creationId xmlns:a16="http://schemas.microsoft.com/office/drawing/2014/main" id="{3D712C69-DA74-34C4-590E-C34527343B6A}"/>
              </a:ext>
            </a:extLst>
          </p:cNvPr>
          <p:cNvSpPr/>
          <p:nvPr/>
        </p:nvSpPr>
        <p:spPr>
          <a:xfrm>
            <a:off x="2286000" y="2212720"/>
            <a:ext cx="7526299" cy="461665"/>
          </a:xfrm>
          <a:prstGeom prst="rect">
            <a:avLst/>
          </a:prstGeom>
        </p:spPr>
        <p:txBody>
          <a:bodyPr wrap="square">
            <a:spAutoFit/>
          </a:bodyPr>
          <a:lstStyle/>
          <a:p>
            <a:pPr algn="l"/>
            <a:r>
              <a:rPr lang="tr-TR" sz="2400" dirty="0">
                <a:solidFill>
                  <a:schemeClr val="bg1"/>
                </a:solidFill>
                <a:cs typeface="Times New Roman" panose="02020603050405020304" pitchFamily="18" charset="0"/>
              </a:rPr>
              <a:t>Prof. Dr. Füsun ERDURAN NEMUTLU (Bölüm Başkanı)</a:t>
            </a:r>
          </a:p>
        </p:txBody>
      </p:sp>
      <p:sp>
        <p:nvSpPr>
          <p:cNvPr id="15" name="Dikdörtgen 14">
            <a:extLst>
              <a:ext uri="{FF2B5EF4-FFF2-40B4-BE49-F238E27FC236}">
                <a16:creationId xmlns:a16="http://schemas.microsoft.com/office/drawing/2014/main" id="{495E2DA6-C934-C71C-BDA5-CE50C04E9657}"/>
              </a:ext>
            </a:extLst>
          </p:cNvPr>
          <p:cNvSpPr/>
          <p:nvPr/>
        </p:nvSpPr>
        <p:spPr>
          <a:xfrm>
            <a:off x="2286000" y="3086678"/>
            <a:ext cx="5069192" cy="461665"/>
          </a:xfrm>
          <a:prstGeom prst="rect">
            <a:avLst/>
          </a:prstGeom>
        </p:spPr>
        <p:txBody>
          <a:bodyPr wrap="square">
            <a:spAutoFit/>
          </a:bodyPr>
          <a:lstStyle/>
          <a:p>
            <a:pPr algn="l"/>
            <a:r>
              <a:rPr lang="tr-TR" sz="2400" dirty="0">
                <a:solidFill>
                  <a:schemeClr val="bg1"/>
                </a:solidFill>
                <a:cs typeface="Times New Roman" panose="02020603050405020304" pitchFamily="18" charset="0"/>
              </a:rPr>
              <a:t>Prof. Dr. Abdullah KELKİT</a:t>
            </a:r>
          </a:p>
        </p:txBody>
      </p:sp>
      <p:sp>
        <p:nvSpPr>
          <p:cNvPr id="17" name="Dikdörtgen 16">
            <a:extLst>
              <a:ext uri="{FF2B5EF4-FFF2-40B4-BE49-F238E27FC236}">
                <a16:creationId xmlns:a16="http://schemas.microsoft.com/office/drawing/2014/main" id="{4B549D5C-ECFB-BF6A-DD64-B85DE523342C}"/>
              </a:ext>
            </a:extLst>
          </p:cNvPr>
          <p:cNvSpPr/>
          <p:nvPr/>
        </p:nvSpPr>
        <p:spPr>
          <a:xfrm>
            <a:off x="2281518" y="4908408"/>
            <a:ext cx="5775429" cy="461665"/>
          </a:xfrm>
          <a:prstGeom prst="rect">
            <a:avLst/>
          </a:prstGeom>
        </p:spPr>
        <p:txBody>
          <a:bodyPr wrap="square">
            <a:spAutoFit/>
          </a:bodyPr>
          <a:lstStyle/>
          <a:p>
            <a:pPr algn="l"/>
            <a:r>
              <a:rPr lang="tr-TR" sz="2400" dirty="0">
                <a:solidFill>
                  <a:schemeClr val="bg1"/>
                </a:solidFill>
                <a:cs typeface="Times New Roman" panose="02020603050405020304" pitchFamily="18" charset="0"/>
              </a:rPr>
              <a:t>Prof. Dr. Kürşad DEMİREL</a:t>
            </a:r>
          </a:p>
        </p:txBody>
      </p:sp>
      <p:sp>
        <p:nvSpPr>
          <p:cNvPr id="19" name="Dikdörtgen 18">
            <a:extLst>
              <a:ext uri="{FF2B5EF4-FFF2-40B4-BE49-F238E27FC236}">
                <a16:creationId xmlns:a16="http://schemas.microsoft.com/office/drawing/2014/main" id="{116ED6B4-DBCE-7AB5-75B8-6768DE661288}"/>
              </a:ext>
            </a:extLst>
          </p:cNvPr>
          <p:cNvSpPr/>
          <p:nvPr/>
        </p:nvSpPr>
        <p:spPr>
          <a:xfrm>
            <a:off x="2286000" y="3961607"/>
            <a:ext cx="5968663" cy="461665"/>
          </a:xfrm>
          <a:prstGeom prst="rect">
            <a:avLst/>
          </a:prstGeom>
        </p:spPr>
        <p:txBody>
          <a:bodyPr wrap="square">
            <a:spAutoFit/>
          </a:bodyPr>
          <a:lstStyle/>
          <a:p>
            <a:pPr algn="l"/>
            <a:r>
              <a:rPr lang="tr-TR" sz="2400" dirty="0">
                <a:solidFill>
                  <a:schemeClr val="bg1"/>
                </a:solidFill>
                <a:cs typeface="Times New Roman" panose="02020603050405020304" pitchFamily="18" charset="0"/>
              </a:rPr>
              <a:t>Prof. Dr. Tülay CENGİZ TAŞLI</a:t>
            </a:r>
          </a:p>
        </p:txBody>
      </p:sp>
      <p:pic>
        <p:nvPicPr>
          <p:cNvPr id="20" name="Resim 11" descr="kişi, iç mekan, tavan, adam içeren bir resim&#10;&#10;Açıklama otomatik olarak oluşturuldu">
            <a:extLst>
              <a:ext uri="{FF2B5EF4-FFF2-40B4-BE49-F238E27FC236}">
                <a16:creationId xmlns:a16="http://schemas.microsoft.com/office/drawing/2014/main" id="{B4298631-BC3F-20EC-9247-DB94CE530FA6}"/>
              </a:ext>
            </a:extLst>
          </p:cNvPr>
          <p:cNvPicPr>
            <a:picLocks noChangeAspect="1"/>
          </p:cNvPicPr>
          <p:nvPr/>
        </p:nvPicPr>
        <p:blipFill rotWithShape="1">
          <a:blip r:embed="rId7"/>
          <a:srcRect l="24133" r="31391" b="49696"/>
          <a:stretch/>
        </p:blipFill>
        <p:spPr>
          <a:xfrm>
            <a:off x="1134441" y="5666740"/>
            <a:ext cx="980288" cy="883146"/>
          </a:xfrm>
          <a:prstGeom prst="rect">
            <a:avLst/>
          </a:prstGeom>
        </p:spPr>
      </p:pic>
      <p:sp>
        <p:nvSpPr>
          <p:cNvPr id="21" name="Dikdörtgen 20">
            <a:extLst>
              <a:ext uri="{FF2B5EF4-FFF2-40B4-BE49-F238E27FC236}">
                <a16:creationId xmlns:a16="http://schemas.microsoft.com/office/drawing/2014/main" id="{66D0297E-9A4B-96BE-D0A5-2E6E90BC07AB}"/>
              </a:ext>
            </a:extLst>
          </p:cNvPr>
          <p:cNvSpPr/>
          <p:nvPr/>
        </p:nvSpPr>
        <p:spPr>
          <a:xfrm>
            <a:off x="2281518" y="5877480"/>
            <a:ext cx="4833863" cy="461665"/>
          </a:xfrm>
          <a:prstGeom prst="rect">
            <a:avLst/>
          </a:prstGeom>
        </p:spPr>
        <p:txBody>
          <a:bodyPr wrap="square">
            <a:spAutoFit/>
          </a:bodyPr>
          <a:lstStyle/>
          <a:p>
            <a:pPr algn="l"/>
            <a:r>
              <a:rPr lang="tr-TR" sz="2400" dirty="0">
                <a:solidFill>
                  <a:schemeClr val="bg1"/>
                </a:solidFill>
                <a:cs typeface="Times New Roman" panose="02020603050405020304" pitchFamily="18" charset="0"/>
              </a:rPr>
              <a:t>Prof. Dr. Alper SAĞLIK</a:t>
            </a:r>
          </a:p>
        </p:txBody>
      </p:sp>
    </p:spTree>
    <p:extLst>
      <p:ext uri="{BB962C8B-B14F-4D97-AF65-F5344CB8AC3E}">
        <p14:creationId xmlns:p14="http://schemas.microsoft.com/office/powerpoint/2010/main" val="164816416"/>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2FD35-BF0B-55E5-2B99-7E5DCE4879FE}"/>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88B9AB1D-1803-3BA5-701A-C64942232F8C}"/>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D7A25030-8A2D-3B6F-9CE6-6DE3B9E5726F}"/>
              </a:ext>
            </a:extLst>
          </p:cNvPr>
          <p:cNvSpPr txBox="1"/>
          <p:nvPr/>
        </p:nvSpPr>
        <p:spPr>
          <a:xfrm>
            <a:off x="3398848" y="479311"/>
            <a:ext cx="5394303" cy="400110"/>
          </a:xfrm>
          <a:prstGeom prst="rect">
            <a:avLst/>
          </a:prstGeom>
          <a:noFill/>
        </p:spPr>
        <p:txBody>
          <a:bodyPr wrap="square">
            <a:spAutoFit/>
          </a:bodyPr>
          <a:lstStyle/>
          <a:p>
            <a:r>
              <a:rPr lang="tr-TR" sz="2000" b="1" dirty="0">
                <a:solidFill>
                  <a:schemeClr val="bg1"/>
                </a:solidFill>
              </a:rPr>
              <a:t>Toplumsal Katkılar ve Sosyal Sorumluluk Projeleri</a:t>
            </a:r>
          </a:p>
        </p:txBody>
      </p:sp>
      <p:pic>
        <p:nvPicPr>
          <p:cNvPr id="36" name="Picture 4">
            <a:extLst>
              <a:ext uri="{FF2B5EF4-FFF2-40B4-BE49-F238E27FC236}">
                <a16:creationId xmlns:a16="http://schemas.microsoft.com/office/drawing/2014/main" id="{4C27D964-516C-7BAF-3C7C-B1A9B4EBA8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1" y="1959773"/>
            <a:ext cx="4423544" cy="331884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a:extLst>
              <a:ext uri="{FF2B5EF4-FFF2-40B4-BE49-F238E27FC236}">
                <a16:creationId xmlns:a16="http://schemas.microsoft.com/office/drawing/2014/main" id="{73690DF2-8DB9-819E-9BD4-A180EDCD00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 y="1959773"/>
            <a:ext cx="7196137" cy="3318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68436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2FD35-BF0B-55E5-2B99-7E5DCE4879FE}"/>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88B9AB1D-1803-3BA5-701A-C64942232F8C}"/>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D7A25030-8A2D-3B6F-9CE6-6DE3B9E5726F}"/>
              </a:ext>
            </a:extLst>
          </p:cNvPr>
          <p:cNvSpPr txBox="1"/>
          <p:nvPr/>
        </p:nvSpPr>
        <p:spPr>
          <a:xfrm>
            <a:off x="3405672" y="479311"/>
            <a:ext cx="5380655" cy="400110"/>
          </a:xfrm>
          <a:prstGeom prst="rect">
            <a:avLst/>
          </a:prstGeom>
          <a:noFill/>
        </p:spPr>
        <p:txBody>
          <a:bodyPr wrap="square">
            <a:spAutoFit/>
          </a:bodyPr>
          <a:lstStyle/>
          <a:p>
            <a:r>
              <a:rPr lang="tr-TR" sz="2000" b="1" dirty="0">
                <a:solidFill>
                  <a:schemeClr val="bg1"/>
                </a:solidFill>
              </a:rPr>
              <a:t>Toplumsal Katkılar ve Sosyal Sorumluluk Projeleri</a:t>
            </a:r>
          </a:p>
        </p:txBody>
      </p:sp>
      <p:pic>
        <p:nvPicPr>
          <p:cNvPr id="7" name="Picture 2">
            <a:extLst>
              <a:ext uri="{FF2B5EF4-FFF2-40B4-BE49-F238E27FC236}">
                <a16:creationId xmlns:a16="http://schemas.microsoft.com/office/drawing/2014/main" id="{FE56B016-2D92-1BE6-DBFA-919F1C0680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1667"/>
          <a:stretch/>
        </p:blipFill>
        <p:spPr bwMode="auto">
          <a:xfrm>
            <a:off x="180747" y="2016813"/>
            <a:ext cx="4386198" cy="32218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747CC6F2-A7E5-77F1-E811-066C7D0CB2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4094" y="2016813"/>
            <a:ext cx="2416359" cy="32218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a:extLst>
              <a:ext uri="{FF2B5EF4-FFF2-40B4-BE49-F238E27FC236}">
                <a16:creationId xmlns:a16="http://schemas.microsoft.com/office/drawing/2014/main" id="{2CE5071C-3A27-ADA9-B2E3-2CB9D30ACB3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71110" y="2016813"/>
            <a:ext cx="2416359" cy="32218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a:extLst>
              <a:ext uri="{FF2B5EF4-FFF2-40B4-BE49-F238E27FC236}">
                <a16:creationId xmlns:a16="http://schemas.microsoft.com/office/drawing/2014/main" id="{87C2F6F0-C308-527C-830E-FC4FB4546F4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7602" y="2016813"/>
            <a:ext cx="2416359" cy="3221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360326"/>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2FD35-BF0B-55E5-2B99-7E5DCE4879FE}"/>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88B9AB1D-1803-3BA5-701A-C64942232F8C}"/>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D7A25030-8A2D-3B6F-9CE6-6DE3B9E5726F}"/>
              </a:ext>
            </a:extLst>
          </p:cNvPr>
          <p:cNvSpPr txBox="1"/>
          <p:nvPr/>
        </p:nvSpPr>
        <p:spPr>
          <a:xfrm>
            <a:off x="3383785" y="479311"/>
            <a:ext cx="5424430" cy="400110"/>
          </a:xfrm>
          <a:prstGeom prst="rect">
            <a:avLst/>
          </a:prstGeom>
          <a:noFill/>
        </p:spPr>
        <p:txBody>
          <a:bodyPr wrap="square">
            <a:spAutoFit/>
          </a:bodyPr>
          <a:lstStyle/>
          <a:p>
            <a:r>
              <a:rPr lang="tr-TR" sz="2000" b="1" dirty="0">
                <a:solidFill>
                  <a:schemeClr val="bg1"/>
                </a:solidFill>
              </a:rPr>
              <a:t>Toplumsal Katkılar ve Sosyal Sorumluluk Projeleri</a:t>
            </a:r>
          </a:p>
        </p:txBody>
      </p:sp>
      <p:grpSp>
        <p:nvGrpSpPr>
          <p:cNvPr id="2" name="Grup 1"/>
          <p:cNvGrpSpPr/>
          <p:nvPr/>
        </p:nvGrpSpPr>
        <p:grpSpPr>
          <a:xfrm>
            <a:off x="484024" y="1069512"/>
            <a:ext cx="11223951" cy="5428827"/>
            <a:chOff x="318935" y="911088"/>
            <a:chExt cx="11572673" cy="5597498"/>
          </a:xfrm>
        </p:grpSpPr>
        <p:pic>
          <p:nvPicPr>
            <p:cNvPr id="11" name="Resim 10">
              <a:extLst>
                <a:ext uri="{FF2B5EF4-FFF2-40B4-BE49-F238E27FC236}">
                  <a16:creationId xmlns:a16="http://schemas.microsoft.com/office/drawing/2014/main" id="{A5D497AA-FEB4-F5D6-FD91-27037E7E1C11}"/>
                </a:ext>
              </a:extLst>
            </p:cNvPr>
            <p:cNvPicPr>
              <a:picLocks noChangeAspect="1"/>
            </p:cNvPicPr>
            <p:nvPr/>
          </p:nvPicPr>
          <p:blipFill>
            <a:blip r:embed="rId2"/>
            <a:stretch>
              <a:fillRect/>
            </a:stretch>
          </p:blipFill>
          <p:spPr>
            <a:xfrm>
              <a:off x="2620045" y="911088"/>
              <a:ext cx="5255956" cy="2957532"/>
            </a:xfrm>
            <a:prstGeom prst="rect">
              <a:avLst/>
            </a:prstGeom>
          </p:spPr>
        </p:pic>
        <p:pic>
          <p:nvPicPr>
            <p:cNvPr id="12" name="Resim 11">
              <a:extLst>
                <a:ext uri="{FF2B5EF4-FFF2-40B4-BE49-F238E27FC236}">
                  <a16:creationId xmlns:a16="http://schemas.microsoft.com/office/drawing/2014/main" id="{FB4B279D-8374-1924-E9BD-1121028DBB56}"/>
                </a:ext>
              </a:extLst>
            </p:cNvPr>
            <p:cNvPicPr>
              <a:picLocks noChangeAspect="1"/>
            </p:cNvPicPr>
            <p:nvPr/>
          </p:nvPicPr>
          <p:blipFill>
            <a:blip r:embed="rId3" cstate="print"/>
            <a:stretch>
              <a:fillRect/>
            </a:stretch>
          </p:blipFill>
          <p:spPr>
            <a:xfrm>
              <a:off x="318935" y="927078"/>
              <a:ext cx="2206157" cy="2941542"/>
            </a:xfrm>
            <a:prstGeom prst="rect">
              <a:avLst/>
            </a:prstGeom>
          </p:spPr>
        </p:pic>
        <p:pic>
          <p:nvPicPr>
            <p:cNvPr id="13" name="Resim 12">
              <a:extLst>
                <a:ext uri="{FF2B5EF4-FFF2-40B4-BE49-F238E27FC236}">
                  <a16:creationId xmlns:a16="http://schemas.microsoft.com/office/drawing/2014/main" id="{AE9A58D6-0DBA-AFD2-E781-56A9CF57590D}"/>
                </a:ext>
              </a:extLst>
            </p:cNvPr>
            <p:cNvPicPr>
              <a:picLocks noChangeAspect="1"/>
            </p:cNvPicPr>
            <p:nvPr/>
          </p:nvPicPr>
          <p:blipFill>
            <a:blip r:embed="rId4" cstate="print"/>
            <a:stretch>
              <a:fillRect/>
            </a:stretch>
          </p:blipFill>
          <p:spPr>
            <a:xfrm>
              <a:off x="7584206" y="3944695"/>
              <a:ext cx="3406340" cy="2555668"/>
            </a:xfrm>
            <a:prstGeom prst="rect">
              <a:avLst/>
            </a:prstGeom>
          </p:spPr>
        </p:pic>
        <p:pic>
          <p:nvPicPr>
            <p:cNvPr id="14" name="Resim 13">
              <a:extLst>
                <a:ext uri="{FF2B5EF4-FFF2-40B4-BE49-F238E27FC236}">
                  <a16:creationId xmlns:a16="http://schemas.microsoft.com/office/drawing/2014/main" id="{FECADCB6-903E-AE88-C8B8-EE404E9DC3E8}"/>
                </a:ext>
              </a:extLst>
            </p:cNvPr>
            <p:cNvPicPr>
              <a:picLocks noChangeAspect="1"/>
            </p:cNvPicPr>
            <p:nvPr/>
          </p:nvPicPr>
          <p:blipFill>
            <a:blip r:embed="rId5" cstate="print"/>
            <a:stretch>
              <a:fillRect/>
            </a:stretch>
          </p:blipFill>
          <p:spPr>
            <a:xfrm>
              <a:off x="1095681" y="3952918"/>
              <a:ext cx="2906891" cy="2554834"/>
            </a:xfrm>
            <a:prstGeom prst="rect">
              <a:avLst/>
            </a:prstGeom>
          </p:spPr>
        </p:pic>
        <p:pic>
          <p:nvPicPr>
            <p:cNvPr id="15" name="Resim 14">
              <a:extLst>
                <a:ext uri="{FF2B5EF4-FFF2-40B4-BE49-F238E27FC236}">
                  <a16:creationId xmlns:a16="http://schemas.microsoft.com/office/drawing/2014/main" id="{89932777-E7BF-0C1D-1B3B-41F308CE3307}"/>
                </a:ext>
              </a:extLst>
            </p:cNvPr>
            <p:cNvPicPr>
              <a:picLocks noChangeAspect="1"/>
            </p:cNvPicPr>
            <p:nvPr/>
          </p:nvPicPr>
          <p:blipFill>
            <a:blip r:embed="rId6" cstate="print"/>
            <a:stretch>
              <a:fillRect/>
            </a:stretch>
          </p:blipFill>
          <p:spPr>
            <a:xfrm>
              <a:off x="4090219" y="3952918"/>
              <a:ext cx="3406340" cy="2555668"/>
            </a:xfrm>
            <a:prstGeom prst="rect">
              <a:avLst/>
            </a:prstGeom>
          </p:spPr>
        </p:pic>
        <p:pic>
          <p:nvPicPr>
            <p:cNvPr id="16" name="Picture 2">
              <a:extLst>
                <a:ext uri="{FF2B5EF4-FFF2-40B4-BE49-F238E27FC236}">
                  <a16:creationId xmlns:a16="http://schemas.microsoft.com/office/drawing/2014/main" id="{08AE95A7-ABA6-6D51-0A88-6482C52D08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70953" y="927078"/>
              <a:ext cx="3920655" cy="294154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4105307"/>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2FD35-BF0B-55E5-2B99-7E5DCE4879FE}"/>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88B9AB1D-1803-3BA5-701A-C64942232F8C}"/>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D7A25030-8A2D-3B6F-9CE6-6DE3B9E5726F}"/>
              </a:ext>
            </a:extLst>
          </p:cNvPr>
          <p:cNvSpPr txBox="1"/>
          <p:nvPr/>
        </p:nvSpPr>
        <p:spPr>
          <a:xfrm>
            <a:off x="3385200" y="479311"/>
            <a:ext cx="5421599" cy="400110"/>
          </a:xfrm>
          <a:prstGeom prst="rect">
            <a:avLst/>
          </a:prstGeom>
          <a:noFill/>
        </p:spPr>
        <p:txBody>
          <a:bodyPr wrap="square">
            <a:spAutoFit/>
          </a:bodyPr>
          <a:lstStyle/>
          <a:p>
            <a:r>
              <a:rPr lang="tr-TR" sz="2000" b="1" dirty="0">
                <a:solidFill>
                  <a:schemeClr val="bg1"/>
                </a:solidFill>
              </a:rPr>
              <a:t>Toplumsal Katkılar ve Sosyal Sorumluluk Projeleri</a:t>
            </a:r>
          </a:p>
        </p:txBody>
      </p:sp>
      <p:grpSp>
        <p:nvGrpSpPr>
          <p:cNvPr id="3" name="Grup 2"/>
          <p:cNvGrpSpPr/>
          <p:nvPr/>
        </p:nvGrpSpPr>
        <p:grpSpPr>
          <a:xfrm>
            <a:off x="320347" y="1079840"/>
            <a:ext cx="11551306" cy="5418499"/>
            <a:chOff x="35562" y="872994"/>
            <a:chExt cx="12110830" cy="5680961"/>
          </a:xfrm>
        </p:grpSpPr>
        <p:pic>
          <p:nvPicPr>
            <p:cNvPr id="17" name="Resim 16" descr="bina, kişi, şahıs, dış mekan, grup içeren bir resim&#10;&#10;Açıklama otomatik olarak oluşturuldu">
              <a:extLst>
                <a:ext uri="{FF2B5EF4-FFF2-40B4-BE49-F238E27FC236}">
                  <a16:creationId xmlns:a16="http://schemas.microsoft.com/office/drawing/2014/main" id="{1F4FFFDF-65B4-FB49-0F69-7A1CF85901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2281" y="3263171"/>
              <a:ext cx="7312855" cy="3290784"/>
            </a:xfrm>
            <a:prstGeom prst="rect">
              <a:avLst/>
            </a:prstGeom>
          </p:spPr>
        </p:pic>
        <p:pic>
          <p:nvPicPr>
            <p:cNvPr id="18" name="Resim 17" descr="giyim, kişi, şahıs, ayakkabı, iç mekan içeren bir resim&#10;&#10;Açıklama otomatik olarak oluşturuldu">
              <a:extLst>
                <a:ext uri="{FF2B5EF4-FFF2-40B4-BE49-F238E27FC236}">
                  <a16:creationId xmlns:a16="http://schemas.microsoft.com/office/drawing/2014/main" id="{0917C167-D644-D42F-DFB2-A9FBFFD4FF17}"/>
                </a:ext>
              </a:extLst>
            </p:cNvPr>
            <p:cNvPicPr>
              <a:picLocks noChangeAspect="1"/>
            </p:cNvPicPr>
            <p:nvPr/>
          </p:nvPicPr>
          <p:blipFill>
            <a:blip r:embed="rId3" cstate="print">
              <a:extLst>
                <a:ext uri="{28A0092B-C50C-407E-A947-70E740481C1C}">
                  <a14:useLocalDpi xmlns:a14="http://schemas.microsoft.com/office/drawing/2010/main" val="0"/>
                </a:ext>
              </a:extLst>
            </a:blip>
            <a:srcRect r="9152"/>
            <a:stretch/>
          </p:blipFill>
          <p:spPr>
            <a:xfrm>
              <a:off x="4211941" y="879260"/>
              <a:ext cx="3773095" cy="2338267"/>
            </a:xfrm>
            <a:prstGeom prst="rect">
              <a:avLst/>
            </a:prstGeom>
          </p:spPr>
        </p:pic>
        <p:pic>
          <p:nvPicPr>
            <p:cNvPr id="19" name="Resim 18" descr="dış mekan, ağaç, kişi, şahıs, giyim içeren bir resim&#10;&#10;Açıklama otomatik olarak oluşturuldu">
              <a:extLst>
                <a:ext uri="{FF2B5EF4-FFF2-40B4-BE49-F238E27FC236}">
                  <a16:creationId xmlns:a16="http://schemas.microsoft.com/office/drawing/2014/main" id="{7236B50A-3CC3-566A-7ED3-6F0B9E14F4E6}"/>
                </a:ext>
              </a:extLst>
            </p:cNvPr>
            <p:cNvPicPr>
              <a:picLocks noChangeAspect="1"/>
            </p:cNvPicPr>
            <p:nvPr/>
          </p:nvPicPr>
          <p:blipFill>
            <a:blip r:embed="rId4" cstate="print">
              <a:extLst>
                <a:ext uri="{28A0092B-C50C-407E-A947-70E740481C1C}">
                  <a14:useLocalDpi xmlns:a14="http://schemas.microsoft.com/office/drawing/2010/main" val="0"/>
                </a:ext>
              </a:extLst>
            </a:blip>
            <a:srcRect r="21419"/>
            <a:stretch/>
          </p:blipFill>
          <p:spPr>
            <a:xfrm>
              <a:off x="8025229" y="879264"/>
              <a:ext cx="4121163" cy="2360031"/>
            </a:xfrm>
            <a:prstGeom prst="rect">
              <a:avLst/>
            </a:prstGeom>
          </p:spPr>
        </p:pic>
        <p:pic>
          <p:nvPicPr>
            <p:cNvPr id="20" name="Resim 19" descr="giyim, kişi, şahıs, dış mekan, ayakkabı içeren bir resim&#10;&#10;Açıklama otomatik olarak oluşturuldu">
              <a:extLst>
                <a:ext uri="{FF2B5EF4-FFF2-40B4-BE49-F238E27FC236}">
                  <a16:creationId xmlns:a16="http://schemas.microsoft.com/office/drawing/2014/main" id="{9D7DDB34-8096-7171-D2FC-9B7F30FF8C92}"/>
                </a:ext>
              </a:extLst>
            </p:cNvPr>
            <p:cNvPicPr>
              <a:picLocks noChangeAspect="1"/>
            </p:cNvPicPr>
            <p:nvPr/>
          </p:nvPicPr>
          <p:blipFill>
            <a:blip r:embed="rId5" cstate="hqprint">
              <a:extLst>
                <a:ext uri="{28A0092B-C50C-407E-A947-70E740481C1C}">
                  <a14:useLocalDpi xmlns:a14="http://schemas.microsoft.com/office/drawing/2010/main" val="0"/>
                </a:ext>
              </a:extLst>
            </a:blip>
            <a:srcRect l="11450" r="9578"/>
            <a:stretch/>
          </p:blipFill>
          <p:spPr>
            <a:xfrm>
              <a:off x="35562" y="872994"/>
              <a:ext cx="4121163" cy="2348314"/>
            </a:xfrm>
            <a:prstGeom prst="rect">
              <a:avLst/>
            </a:prstGeom>
          </p:spPr>
        </p:pic>
      </p:grpSp>
    </p:spTree>
    <p:extLst>
      <p:ext uri="{BB962C8B-B14F-4D97-AF65-F5344CB8AC3E}">
        <p14:creationId xmlns:p14="http://schemas.microsoft.com/office/powerpoint/2010/main" val="316587504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2FD35-BF0B-55E5-2B99-7E5DCE4879FE}"/>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88B9AB1D-1803-3BA5-701A-C64942232F8C}"/>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D7A25030-8A2D-3B6F-9CE6-6DE3B9E5726F}"/>
              </a:ext>
            </a:extLst>
          </p:cNvPr>
          <p:cNvSpPr txBox="1"/>
          <p:nvPr/>
        </p:nvSpPr>
        <p:spPr>
          <a:xfrm>
            <a:off x="3351081" y="478694"/>
            <a:ext cx="5489837" cy="400110"/>
          </a:xfrm>
          <a:prstGeom prst="rect">
            <a:avLst/>
          </a:prstGeom>
          <a:noFill/>
        </p:spPr>
        <p:txBody>
          <a:bodyPr wrap="square">
            <a:spAutoFit/>
          </a:bodyPr>
          <a:lstStyle/>
          <a:p>
            <a:r>
              <a:rPr lang="tr-TR" sz="2000" b="1" dirty="0">
                <a:solidFill>
                  <a:schemeClr val="bg1"/>
                </a:solidFill>
              </a:rPr>
              <a:t>Toplumsal Katkılar ve Sosyal Sorumluluk Projeleri</a:t>
            </a:r>
          </a:p>
        </p:txBody>
      </p:sp>
      <p:grpSp>
        <p:nvGrpSpPr>
          <p:cNvPr id="2" name="Grup 1"/>
          <p:cNvGrpSpPr/>
          <p:nvPr/>
        </p:nvGrpSpPr>
        <p:grpSpPr>
          <a:xfrm>
            <a:off x="278814" y="1127676"/>
            <a:ext cx="11634371" cy="5317601"/>
            <a:chOff x="78658" y="950526"/>
            <a:chExt cx="12034684" cy="5500568"/>
          </a:xfrm>
        </p:grpSpPr>
        <p:pic>
          <p:nvPicPr>
            <p:cNvPr id="10" name="Resim 9">
              <a:extLst>
                <a:ext uri="{FF2B5EF4-FFF2-40B4-BE49-F238E27FC236}">
                  <a16:creationId xmlns:a16="http://schemas.microsoft.com/office/drawing/2014/main" id="{7AB7DD1C-2085-9416-9E05-754701B04992}"/>
                </a:ext>
              </a:extLst>
            </p:cNvPr>
            <p:cNvPicPr>
              <a:picLocks noChangeAspect="1"/>
            </p:cNvPicPr>
            <p:nvPr/>
          </p:nvPicPr>
          <p:blipFill>
            <a:blip r:embed="rId2"/>
            <a:stretch>
              <a:fillRect/>
            </a:stretch>
          </p:blipFill>
          <p:spPr>
            <a:xfrm>
              <a:off x="3681908" y="1417781"/>
              <a:ext cx="4612368" cy="4612368"/>
            </a:xfrm>
            <a:prstGeom prst="rect">
              <a:avLst/>
            </a:prstGeom>
          </p:spPr>
        </p:pic>
        <p:pic>
          <p:nvPicPr>
            <p:cNvPr id="11" name="Resim 10">
              <a:extLst>
                <a:ext uri="{FF2B5EF4-FFF2-40B4-BE49-F238E27FC236}">
                  <a16:creationId xmlns:a16="http://schemas.microsoft.com/office/drawing/2014/main" id="{86C97762-267A-F2EF-CD71-9DF7B71BAB23}"/>
                </a:ext>
              </a:extLst>
            </p:cNvPr>
            <p:cNvPicPr>
              <a:picLocks noChangeAspect="1"/>
            </p:cNvPicPr>
            <p:nvPr/>
          </p:nvPicPr>
          <p:blipFill>
            <a:blip r:embed="rId3" cstate="print"/>
            <a:stretch>
              <a:fillRect/>
            </a:stretch>
          </p:blipFill>
          <p:spPr>
            <a:xfrm>
              <a:off x="78658" y="960358"/>
              <a:ext cx="3583586" cy="2688650"/>
            </a:xfrm>
            <a:prstGeom prst="rect">
              <a:avLst/>
            </a:prstGeom>
          </p:spPr>
        </p:pic>
        <p:pic>
          <p:nvPicPr>
            <p:cNvPr id="12" name="Resim 11">
              <a:extLst>
                <a:ext uri="{FF2B5EF4-FFF2-40B4-BE49-F238E27FC236}">
                  <a16:creationId xmlns:a16="http://schemas.microsoft.com/office/drawing/2014/main" id="{0ABBFC66-4A86-55E8-6FE0-4A5E0C84B6DF}"/>
                </a:ext>
              </a:extLst>
            </p:cNvPr>
            <p:cNvPicPr>
              <a:picLocks noChangeAspect="1"/>
            </p:cNvPicPr>
            <p:nvPr/>
          </p:nvPicPr>
          <p:blipFill>
            <a:blip r:embed="rId4" cstate="print"/>
            <a:stretch>
              <a:fillRect/>
            </a:stretch>
          </p:blipFill>
          <p:spPr>
            <a:xfrm>
              <a:off x="78658" y="3762444"/>
              <a:ext cx="3583586" cy="2688650"/>
            </a:xfrm>
            <a:prstGeom prst="rect">
              <a:avLst/>
            </a:prstGeom>
          </p:spPr>
        </p:pic>
        <p:pic>
          <p:nvPicPr>
            <p:cNvPr id="13" name="Resim 12">
              <a:extLst>
                <a:ext uri="{FF2B5EF4-FFF2-40B4-BE49-F238E27FC236}">
                  <a16:creationId xmlns:a16="http://schemas.microsoft.com/office/drawing/2014/main" id="{95B06E14-0806-C895-222F-1EACA027B7CA}"/>
                </a:ext>
              </a:extLst>
            </p:cNvPr>
            <p:cNvPicPr>
              <a:picLocks noChangeAspect="1"/>
            </p:cNvPicPr>
            <p:nvPr/>
          </p:nvPicPr>
          <p:blipFill>
            <a:blip r:embed="rId5" cstate="print"/>
            <a:stretch>
              <a:fillRect/>
            </a:stretch>
          </p:blipFill>
          <p:spPr>
            <a:xfrm>
              <a:off x="8328456" y="950526"/>
              <a:ext cx="3784886" cy="2839679"/>
            </a:xfrm>
            <a:prstGeom prst="rect">
              <a:avLst/>
            </a:prstGeom>
          </p:spPr>
        </p:pic>
        <p:pic>
          <p:nvPicPr>
            <p:cNvPr id="14" name="Resim 13">
              <a:extLst>
                <a:ext uri="{FF2B5EF4-FFF2-40B4-BE49-F238E27FC236}">
                  <a16:creationId xmlns:a16="http://schemas.microsoft.com/office/drawing/2014/main" id="{265E83C6-6F01-31C0-FC58-56311A73093A}"/>
                </a:ext>
              </a:extLst>
            </p:cNvPr>
            <p:cNvPicPr>
              <a:picLocks noChangeAspect="1"/>
            </p:cNvPicPr>
            <p:nvPr/>
          </p:nvPicPr>
          <p:blipFill>
            <a:blip r:embed="rId6" cstate="print"/>
            <a:srcRect t="5366"/>
            <a:stretch/>
          </p:blipFill>
          <p:spPr>
            <a:xfrm>
              <a:off x="8328456" y="3903333"/>
              <a:ext cx="3583586" cy="2544389"/>
            </a:xfrm>
            <a:prstGeom prst="rect">
              <a:avLst/>
            </a:prstGeom>
          </p:spPr>
        </p:pic>
      </p:grpSp>
    </p:spTree>
    <p:extLst>
      <p:ext uri="{BB962C8B-B14F-4D97-AF65-F5344CB8AC3E}">
        <p14:creationId xmlns:p14="http://schemas.microsoft.com/office/powerpoint/2010/main" val="262906946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2FD35-BF0B-55E5-2B99-7E5DCE4879FE}"/>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88B9AB1D-1803-3BA5-701A-C64942232F8C}"/>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D7A25030-8A2D-3B6F-9CE6-6DE3B9E5726F}"/>
              </a:ext>
            </a:extLst>
          </p:cNvPr>
          <p:cNvSpPr txBox="1"/>
          <p:nvPr/>
        </p:nvSpPr>
        <p:spPr>
          <a:xfrm>
            <a:off x="3392024" y="479311"/>
            <a:ext cx="5407951" cy="400110"/>
          </a:xfrm>
          <a:prstGeom prst="rect">
            <a:avLst/>
          </a:prstGeom>
          <a:noFill/>
        </p:spPr>
        <p:txBody>
          <a:bodyPr wrap="square">
            <a:spAutoFit/>
          </a:bodyPr>
          <a:lstStyle/>
          <a:p>
            <a:r>
              <a:rPr lang="tr-TR" sz="2000" b="1" dirty="0">
                <a:solidFill>
                  <a:schemeClr val="bg1"/>
                </a:solidFill>
              </a:rPr>
              <a:t>Toplumsal Katkılar ve Sosyal Sorumluluk Projeleri</a:t>
            </a:r>
          </a:p>
        </p:txBody>
      </p:sp>
      <p:pic>
        <p:nvPicPr>
          <p:cNvPr id="1036" name="Picture 12" descr="https://cdn.comu.edu.tr/cms/mtf/galeri/1607-040620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070" y="1689208"/>
            <a:ext cx="6312802" cy="420853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cdn.comu.edu.tr/cms/mtf/galeri/1619-04062025.jpg"/>
          <p:cNvPicPr>
            <a:picLocks noChangeAspect="1" noChangeArrowheads="1"/>
          </p:cNvPicPr>
          <p:nvPr/>
        </p:nvPicPr>
        <p:blipFill rotWithShape="1">
          <a:blip r:embed="rId3">
            <a:extLst>
              <a:ext uri="{28A0092B-C50C-407E-A947-70E740481C1C}">
                <a14:useLocalDpi xmlns:a14="http://schemas.microsoft.com/office/drawing/2010/main" val="0"/>
              </a:ext>
            </a:extLst>
          </a:blip>
          <a:srcRect l="9234" r="8397"/>
          <a:stretch/>
        </p:blipFill>
        <p:spPr bwMode="auto">
          <a:xfrm>
            <a:off x="6784100" y="1689208"/>
            <a:ext cx="5199798" cy="4208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45224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2FD35-BF0B-55E5-2B99-7E5DCE4879FE}"/>
            </a:ext>
          </a:extLst>
        </p:cNvPr>
        <p:cNvGrpSpPr/>
        <p:nvPr/>
      </p:nvGrpSpPr>
      <p:grpSpPr>
        <a:xfrm>
          <a:off x="0" y="0"/>
          <a:ext cx="0" cy="0"/>
          <a:chOff x="0" y="0"/>
          <a:chExt cx="0" cy="0"/>
        </a:xfrm>
      </p:grpSpPr>
      <p:sp>
        <p:nvSpPr>
          <p:cNvPr id="28" name="Rectangle 6">
            <a:extLst>
              <a:ext uri="{FF2B5EF4-FFF2-40B4-BE49-F238E27FC236}">
                <a16:creationId xmlns:a16="http://schemas.microsoft.com/office/drawing/2014/main" id="{88B9AB1D-1803-3BA5-701A-C64942232F8C}"/>
              </a:ext>
            </a:extLst>
          </p:cNvPr>
          <p:cNvSpPr/>
          <p:nvPr/>
        </p:nvSpPr>
        <p:spPr>
          <a:xfrm>
            <a:off x="0" y="342689"/>
            <a:ext cx="12192000" cy="673354"/>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56" name="Metin kutusu 55">
            <a:extLst>
              <a:ext uri="{FF2B5EF4-FFF2-40B4-BE49-F238E27FC236}">
                <a16:creationId xmlns:a16="http://schemas.microsoft.com/office/drawing/2014/main" id="{D9FF9267-9363-8289-E93C-A97221A75801}"/>
              </a:ext>
            </a:extLst>
          </p:cNvPr>
          <p:cNvSpPr txBox="1"/>
          <p:nvPr/>
        </p:nvSpPr>
        <p:spPr>
          <a:xfrm>
            <a:off x="1" y="6570909"/>
            <a:ext cx="12192000" cy="287078"/>
          </a:xfrm>
          <a:prstGeom prst="rect">
            <a:avLst/>
          </a:prstGeom>
          <a:solidFill>
            <a:schemeClr val="tx1">
              <a:lumMod val="75000"/>
              <a:lumOff val="25000"/>
            </a:schemeClr>
          </a:solidFill>
          <a:ln>
            <a:noFill/>
          </a:ln>
        </p:spPr>
        <p:txBody>
          <a:bodyPr wrap="square" rtlCol="0">
            <a:spAutoFit/>
          </a:bodyPr>
          <a:lstStyle/>
          <a:p>
            <a:pPr algn="ctr">
              <a:spcBef>
                <a:spcPts val="1200"/>
              </a:spcBef>
              <a:spcAft>
                <a:spcPts val="1200"/>
              </a:spcAft>
            </a:pPr>
            <a:endParaRPr lang="tr-TR" sz="7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61" name="Metin kutusu 60">
            <a:extLst>
              <a:ext uri="{FF2B5EF4-FFF2-40B4-BE49-F238E27FC236}">
                <a16:creationId xmlns:a16="http://schemas.microsoft.com/office/drawing/2014/main" id="{D7A25030-8A2D-3B6F-9CE6-6DE3B9E5726F}"/>
              </a:ext>
            </a:extLst>
          </p:cNvPr>
          <p:cNvSpPr txBox="1"/>
          <p:nvPr/>
        </p:nvSpPr>
        <p:spPr>
          <a:xfrm>
            <a:off x="3398848" y="478726"/>
            <a:ext cx="5394303" cy="400110"/>
          </a:xfrm>
          <a:prstGeom prst="rect">
            <a:avLst/>
          </a:prstGeom>
          <a:noFill/>
        </p:spPr>
        <p:txBody>
          <a:bodyPr wrap="square">
            <a:spAutoFit/>
          </a:bodyPr>
          <a:lstStyle/>
          <a:p>
            <a:r>
              <a:rPr lang="tr-TR" sz="2000" b="1" dirty="0">
                <a:solidFill>
                  <a:schemeClr val="bg1"/>
                </a:solidFill>
              </a:rPr>
              <a:t>Toplumsal Katkılar ve Sosyal Sorumluluk Projeleri</a:t>
            </a:r>
          </a:p>
        </p:txBody>
      </p:sp>
      <p:pic>
        <p:nvPicPr>
          <p:cNvPr id="3074" name="Picture 2" descr="https://cdn.comu.edu.tr/cms/mtf/foto/921-okulumu-renklendiriyorum-kale-projesi-gerceklesti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954" y="1163655"/>
            <a:ext cx="6687404" cy="501734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cdn.comu.edu.tr/cms/mtf/galeri/1576-050520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1541" y="1163655"/>
            <a:ext cx="5003279" cy="5003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17559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F1FD6-AF62-8A9C-5B6B-5BC1AD417241}"/>
            </a:ext>
          </a:extLst>
        </p:cNvPr>
        <p:cNvGrpSpPr/>
        <p:nvPr/>
      </p:nvGrpSpPr>
      <p:grpSpPr>
        <a:xfrm>
          <a:off x="0" y="0"/>
          <a:ext cx="0" cy="0"/>
          <a:chOff x="0" y="0"/>
          <a:chExt cx="0" cy="0"/>
        </a:xfrm>
      </p:grpSpPr>
      <p:sp>
        <p:nvSpPr>
          <p:cNvPr id="11" name="Rectangle 15">
            <a:extLst>
              <a:ext uri="{FF2B5EF4-FFF2-40B4-BE49-F238E27FC236}">
                <a16:creationId xmlns:a16="http://schemas.microsoft.com/office/drawing/2014/main" id="{DAFDE99C-B988-4745-3337-B80EA22FCBAD}"/>
              </a:ext>
            </a:extLst>
          </p:cNvPr>
          <p:cNvSpPr/>
          <p:nvPr/>
        </p:nvSpPr>
        <p:spPr>
          <a:xfrm>
            <a:off x="0" y="0"/>
            <a:ext cx="12191999" cy="6858000"/>
          </a:xfrm>
          <a:prstGeom prst="rect">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Resim 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 y="0"/>
            <a:ext cx="2656332" cy="6858000"/>
          </a:xfrm>
          <a:prstGeom prst="rect">
            <a:avLst/>
          </a:prstGeom>
        </p:spPr>
      </p:pic>
      <p:sp>
        <p:nvSpPr>
          <p:cNvPr id="9" name="Dikdörtgen 8"/>
          <p:cNvSpPr/>
          <p:nvPr/>
        </p:nvSpPr>
        <p:spPr>
          <a:xfrm>
            <a:off x="2048586" y="5021995"/>
            <a:ext cx="4597092" cy="461665"/>
          </a:xfrm>
          <a:prstGeom prst="rect">
            <a:avLst/>
          </a:prstGeom>
        </p:spPr>
        <p:txBody>
          <a:bodyPr wrap="none">
            <a:spAutoFit/>
          </a:bodyPr>
          <a:lstStyle/>
          <a:p>
            <a:r>
              <a:rPr lang="tr-TR" sz="2400" b="1" dirty="0">
                <a:solidFill>
                  <a:schemeClr val="bg1"/>
                </a:solidFill>
              </a:rPr>
              <a:t>DİNLEDİĞİNİZ İÇİN TEŞEKKÜRLER…</a:t>
            </a:r>
          </a:p>
        </p:txBody>
      </p:sp>
    </p:spTree>
    <p:extLst>
      <p:ext uri="{BB962C8B-B14F-4D97-AF65-F5344CB8AC3E}">
        <p14:creationId xmlns:p14="http://schemas.microsoft.com/office/powerpoint/2010/main" val="3508012097"/>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4E2D8-C72D-9B18-4B61-6D1AEB242F16}"/>
            </a:ext>
          </a:extLst>
        </p:cNvPr>
        <p:cNvGrpSpPr/>
        <p:nvPr/>
      </p:nvGrpSpPr>
      <p:grpSpPr>
        <a:xfrm>
          <a:off x="0" y="0"/>
          <a:ext cx="0" cy="0"/>
          <a:chOff x="0" y="0"/>
          <a:chExt cx="0" cy="0"/>
        </a:xfrm>
      </p:grpSpPr>
      <p:sp>
        <p:nvSpPr>
          <p:cNvPr id="2" name="Rectangle 15">
            <a:extLst>
              <a:ext uri="{FF2B5EF4-FFF2-40B4-BE49-F238E27FC236}">
                <a16:creationId xmlns:a16="http://schemas.microsoft.com/office/drawing/2014/main" id="{30152F2C-41D4-BC8F-CBF9-D2C3E70636AC}"/>
              </a:ext>
            </a:extLst>
          </p:cNvPr>
          <p:cNvSpPr/>
          <p:nvPr/>
        </p:nvSpPr>
        <p:spPr>
          <a:xfrm>
            <a:off x="-3" y="-21398"/>
            <a:ext cx="12191999"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84350" marR="1265555" indent="-510540" algn="ctr">
              <a:lnSpc>
                <a:spcPct val="121500"/>
              </a:lnSpc>
            </a:pPr>
            <a:endParaRPr lang="nb-NO" dirty="0">
              <a:cs typeface="Times New Roman" panose="02020603050405020304" pitchFamily="18" charset="0"/>
            </a:endParaRPr>
          </a:p>
        </p:txBody>
      </p:sp>
      <p:sp>
        <p:nvSpPr>
          <p:cNvPr id="3" name="Rectangle 6">
            <a:extLst>
              <a:ext uri="{FF2B5EF4-FFF2-40B4-BE49-F238E27FC236}">
                <a16:creationId xmlns:a16="http://schemas.microsoft.com/office/drawing/2014/main" id="{798027AA-7EF3-9FEF-94C6-737729A67AD8}"/>
              </a:ext>
            </a:extLst>
          </p:cNvPr>
          <p:cNvSpPr/>
          <p:nvPr/>
        </p:nvSpPr>
        <p:spPr>
          <a:xfrm>
            <a:off x="0" y="342689"/>
            <a:ext cx="12192000" cy="5367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4" name="Metin kutusu 3">
            <a:extLst>
              <a:ext uri="{FF2B5EF4-FFF2-40B4-BE49-F238E27FC236}">
                <a16:creationId xmlns:a16="http://schemas.microsoft.com/office/drawing/2014/main" id="{92677D37-2794-4EB7-AA38-D556603AA3A7}"/>
              </a:ext>
            </a:extLst>
          </p:cNvPr>
          <p:cNvSpPr txBox="1"/>
          <p:nvPr/>
        </p:nvSpPr>
        <p:spPr>
          <a:xfrm>
            <a:off x="3780767" y="411000"/>
            <a:ext cx="4630458" cy="400110"/>
          </a:xfrm>
          <a:prstGeom prst="rect">
            <a:avLst/>
          </a:prstGeom>
          <a:noFill/>
        </p:spPr>
        <p:txBody>
          <a:bodyPr wrap="square">
            <a:spAutoFit/>
          </a:bodyPr>
          <a:lstStyle/>
          <a:p>
            <a:r>
              <a:rPr lang="tr-TR" sz="2000" b="1" dirty="0"/>
              <a:t>Peyzaj Mimarlığı Bölümü Öğretim Üyeleri</a:t>
            </a:r>
          </a:p>
        </p:txBody>
      </p:sp>
      <p:pic>
        <p:nvPicPr>
          <p:cNvPr id="10" name="Resim 17" descr="açık hava, kişi, kadın, tutma içeren bir resim&#10;&#10;Açıklama otomatik olarak oluşturuldu">
            <a:extLst>
              <a:ext uri="{FF2B5EF4-FFF2-40B4-BE49-F238E27FC236}">
                <a16:creationId xmlns:a16="http://schemas.microsoft.com/office/drawing/2014/main" id="{3DEB8237-A8CC-935A-F110-199637ED0604}"/>
              </a:ext>
            </a:extLst>
          </p:cNvPr>
          <p:cNvPicPr>
            <a:picLocks noChangeAspect="1"/>
          </p:cNvPicPr>
          <p:nvPr/>
        </p:nvPicPr>
        <p:blipFill rotWithShape="1">
          <a:blip r:embed="rId2"/>
          <a:srcRect l="50892" t="19738" r="872" b="16886"/>
          <a:stretch/>
        </p:blipFill>
        <p:spPr>
          <a:xfrm>
            <a:off x="1676664" y="1738901"/>
            <a:ext cx="1152000" cy="1132684"/>
          </a:xfrm>
          <a:prstGeom prst="rect">
            <a:avLst/>
          </a:prstGeom>
        </p:spPr>
      </p:pic>
      <p:pic>
        <p:nvPicPr>
          <p:cNvPr id="12" name="Resim 19">
            <a:extLst>
              <a:ext uri="{FF2B5EF4-FFF2-40B4-BE49-F238E27FC236}">
                <a16:creationId xmlns:a16="http://schemas.microsoft.com/office/drawing/2014/main" id="{41281E17-14E7-3E86-E190-A92EFA9EA183}"/>
              </a:ext>
            </a:extLst>
          </p:cNvPr>
          <p:cNvPicPr>
            <a:picLocks noChangeAspect="1"/>
          </p:cNvPicPr>
          <p:nvPr/>
        </p:nvPicPr>
        <p:blipFill>
          <a:blip r:embed="rId3"/>
          <a:stretch>
            <a:fillRect/>
          </a:stretch>
        </p:blipFill>
        <p:spPr>
          <a:xfrm>
            <a:off x="1676663" y="3044862"/>
            <a:ext cx="1152000" cy="1305601"/>
          </a:xfrm>
          <a:prstGeom prst="rect">
            <a:avLst/>
          </a:prstGeom>
        </p:spPr>
      </p:pic>
      <p:pic>
        <p:nvPicPr>
          <p:cNvPr id="14" name="Picture 2" descr="https://avesis.comu.edu.tr/user/image/1065">
            <a:extLst>
              <a:ext uri="{FF2B5EF4-FFF2-40B4-BE49-F238E27FC236}">
                <a16:creationId xmlns:a16="http://schemas.microsoft.com/office/drawing/2014/main" id="{EABAF3CF-B709-4DBF-F895-01512340A9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8571"/>
          <a:stretch/>
        </p:blipFill>
        <p:spPr bwMode="auto">
          <a:xfrm>
            <a:off x="1676400" y="4523740"/>
            <a:ext cx="1152525" cy="1143000"/>
          </a:xfrm>
          <a:prstGeom prst="rect">
            <a:avLst/>
          </a:prstGeom>
          <a:noFill/>
          <a:extLst>
            <a:ext uri="{909E8E84-426E-40DD-AFC4-6F175D3DCCD1}">
              <a14:hiddenFill xmlns:a14="http://schemas.microsoft.com/office/drawing/2010/main">
                <a:solidFill>
                  <a:srgbClr val="FFFFFF"/>
                </a:solidFill>
              </a14:hiddenFill>
            </a:ext>
          </a:extLst>
        </p:spPr>
      </p:pic>
      <p:sp>
        <p:nvSpPr>
          <p:cNvPr id="16" name="Dikdörtgen 15">
            <a:extLst>
              <a:ext uri="{FF2B5EF4-FFF2-40B4-BE49-F238E27FC236}">
                <a16:creationId xmlns:a16="http://schemas.microsoft.com/office/drawing/2014/main" id="{C36DC454-455E-3558-4C98-762697C5EA8D}"/>
              </a:ext>
            </a:extLst>
          </p:cNvPr>
          <p:cNvSpPr/>
          <p:nvPr/>
        </p:nvSpPr>
        <p:spPr>
          <a:xfrm>
            <a:off x="3024086" y="2154153"/>
            <a:ext cx="4537909" cy="461665"/>
          </a:xfrm>
          <a:prstGeom prst="rect">
            <a:avLst/>
          </a:prstGeom>
        </p:spPr>
        <p:txBody>
          <a:bodyPr wrap="none">
            <a:spAutoFit/>
          </a:bodyPr>
          <a:lstStyle/>
          <a:p>
            <a:pPr algn="l"/>
            <a:r>
              <a:rPr lang="tr-TR" sz="2400" dirty="0">
                <a:solidFill>
                  <a:schemeClr val="bg1"/>
                </a:solidFill>
                <a:cs typeface="Times New Roman" panose="02020603050405020304" pitchFamily="18" charset="0"/>
              </a:rPr>
              <a:t>Doç. Dr. Ayşe Esra CENGİZ (Görevli)</a:t>
            </a:r>
          </a:p>
        </p:txBody>
      </p:sp>
      <p:sp>
        <p:nvSpPr>
          <p:cNvPr id="18" name="Dikdörtgen 17">
            <a:extLst>
              <a:ext uri="{FF2B5EF4-FFF2-40B4-BE49-F238E27FC236}">
                <a16:creationId xmlns:a16="http://schemas.microsoft.com/office/drawing/2014/main" id="{45F55735-852E-F99B-8FE1-6E37401F1A00}"/>
              </a:ext>
            </a:extLst>
          </p:cNvPr>
          <p:cNvSpPr/>
          <p:nvPr/>
        </p:nvSpPr>
        <p:spPr>
          <a:xfrm>
            <a:off x="3024086" y="3509280"/>
            <a:ext cx="4171270" cy="461665"/>
          </a:xfrm>
          <a:prstGeom prst="rect">
            <a:avLst/>
          </a:prstGeom>
        </p:spPr>
        <p:txBody>
          <a:bodyPr wrap="none">
            <a:spAutoFit/>
          </a:bodyPr>
          <a:lstStyle/>
          <a:p>
            <a:pPr algn="l"/>
            <a:r>
              <a:rPr lang="tr-TR" sz="2400" dirty="0">
                <a:solidFill>
                  <a:schemeClr val="bg1"/>
                </a:solidFill>
                <a:cs typeface="Times New Roman" panose="02020603050405020304" pitchFamily="18" charset="0"/>
              </a:rPr>
              <a:t>Doç. Dr. Çiğdem KAPTAN AYHAN</a:t>
            </a:r>
          </a:p>
        </p:txBody>
      </p:sp>
      <p:sp>
        <p:nvSpPr>
          <p:cNvPr id="22" name="Dikdörtgen 21">
            <a:extLst>
              <a:ext uri="{FF2B5EF4-FFF2-40B4-BE49-F238E27FC236}">
                <a16:creationId xmlns:a16="http://schemas.microsoft.com/office/drawing/2014/main" id="{8542F531-A176-4726-2B9D-56FA47A6DE96}"/>
              </a:ext>
            </a:extLst>
          </p:cNvPr>
          <p:cNvSpPr/>
          <p:nvPr/>
        </p:nvSpPr>
        <p:spPr>
          <a:xfrm>
            <a:off x="3024086" y="4864407"/>
            <a:ext cx="2553712" cy="461665"/>
          </a:xfrm>
          <a:prstGeom prst="rect">
            <a:avLst/>
          </a:prstGeom>
        </p:spPr>
        <p:txBody>
          <a:bodyPr wrap="none">
            <a:spAutoFit/>
          </a:bodyPr>
          <a:lstStyle/>
          <a:p>
            <a:pPr algn="l"/>
            <a:r>
              <a:rPr lang="tr-TR" sz="2400" dirty="0">
                <a:solidFill>
                  <a:schemeClr val="bg1"/>
                </a:solidFill>
                <a:cs typeface="Times New Roman" panose="02020603050405020304" pitchFamily="18" charset="0"/>
              </a:rPr>
              <a:t>Doç. Dr. Elif SAĞLIK</a:t>
            </a:r>
          </a:p>
        </p:txBody>
      </p:sp>
    </p:spTree>
    <p:extLst>
      <p:ext uri="{BB962C8B-B14F-4D97-AF65-F5344CB8AC3E}">
        <p14:creationId xmlns:p14="http://schemas.microsoft.com/office/powerpoint/2010/main" val="334853180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E6B98-9070-E358-97DA-303814619B07}"/>
            </a:ext>
          </a:extLst>
        </p:cNvPr>
        <p:cNvGrpSpPr/>
        <p:nvPr/>
      </p:nvGrpSpPr>
      <p:grpSpPr>
        <a:xfrm>
          <a:off x="0" y="0"/>
          <a:ext cx="0" cy="0"/>
          <a:chOff x="0" y="0"/>
          <a:chExt cx="0" cy="0"/>
        </a:xfrm>
      </p:grpSpPr>
      <p:sp>
        <p:nvSpPr>
          <p:cNvPr id="2" name="Rectangle 15">
            <a:extLst>
              <a:ext uri="{FF2B5EF4-FFF2-40B4-BE49-F238E27FC236}">
                <a16:creationId xmlns:a16="http://schemas.microsoft.com/office/drawing/2014/main" id="{D53FC503-208B-F375-E339-E1DD593B6303}"/>
              </a:ext>
            </a:extLst>
          </p:cNvPr>
          <p:cNvSpPr/>
          <p:nvPr/>
        </p:nvSpPr>
        <p:spPr>
          <a:xfrm>
            <a:off x="-3" y="-21398"/>
            <a:ext cx="12191999"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84350" marR="1265555" indent="-510540" algn="ctr">
              <a:lnSpc>
                <a:spcPct val="121500"/>
              </a:lnSpc>
            </a:pPr>
            <a:endParaRPr lang="nb-NO" dirty="0">
              <a:cs typeface="Times New Roman" panose="02020603050405020304" pitchFamily="18" charset="0"/>
            </a:endParaRPr>
          </a:p>
        </p:txBody>
      </p:sp>
      <p:sp>
        <p:nvSpPr>
          <p:cNvPr id="3" name="Rectangle 6">
            <a:extLst>
              <a:ext uri="{FF2B5EF4-FFF2-40B4-BE49-F238E27FC236}">
                <a16:creationId xmlns:a16="http://schemas.microsoft.com/office/drawing/2014/main" id="{0B297813-ABC8-F209-A0A0-7D15582EC6FE}"/>
              </a:ext>
            </a:extLst>
          </p:cNvPr>
          <p:cNvSpPr/>
          <p:nvPr/>
        </p:nvSpPr>
        <p:spPr>
          <a:xfrm>
            <a:off x="0" y="342689"/>
            <a:ext cx="12192000" cy="5367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4" name="Metin kutusu 3">
            <a:extLst>
              <a:ext uri="{FF2B5EF4-FFF2-40B4-BE49-F238E27FC236}">
                <a16:creationId xmlns:a16="http://schemas.microsoft.com/office/drawing/2014/main" id="{AF9301D1-053B-5FA9-3A2F-A08396675667}"/>
              </a:ext>
            </a:extLst>
          </p:cNvPr>
          <p:cNvSpPr txBox="1"/>
          <p:nvPr/>
        </p:nvSpPr>
        <p:spPr>
          <a:xfrm>
            <a:off x="3780767" y="411000"/>
            <a:ext cx="4630458" cy="400110"/>
          </a:xfrm>
          <a:prstGeom prst="rect">
            <a:avLst/>
          </a:prstGeom>
          <a:noFill/>
        </p:spPr>
        <p:txBody>
          <a:bodyPr wrap="square">
            <a:spAutoFit/>
          </a:bodyPr>
          <a:lstStyle/>
          <a:p>
            <a:r>
              <a:rPr lang="tr-TR" sz="2000" b="1" dirty="0"/>
              <a:t>Peyzaj Mimarlığı Bölümü Öğretim Üyeleri</a:t>
            </a:r>
          </a:p>
        </p:txBody>
      </p:sp>
      <p:pic>
        <p:nvPicPr>
          <p:cNvPr id="5" name="Resim 17" descr="açık hava, bina, kaldırım, kadın içeren bir resim&#10;&#10;Açıklama otomatik olarak oluşturuldu">
            <a:extLst>
              <a:ext uri="{FF2B5EF4-FFF2-40B4-BE49-F238E27FC236}">
                <a16:creationId xmlns:a16="http://schemas.microsoft.com/office/drawing/2014/main" id="{EE736DBA-BE12-32C6-D473-9AA89E34CA64}"/>
              </a:ext>
            </a:extLst>
          </p:cNvPr>
          <p:cNvPicPr>
            <a:picLocks noChangeAspect="1"/>
          </p:cNvPicPr>
          <p:nvPr/>
        </p:nvPicPr>
        <p:blipFill rotWithShape="1">
          <a:blip r:embed="rId2"/>
          <a:srcRect l="28551" t="38949" r="54718" b="48328"/>
          <a:stretch/>
        </p:blipFill>
        <p:spPr>
          <a:xfrm>
            <a:off x="1707318" y="1934831"/>
            <a:ext cx="893136" cy="905620"/>
          </a:xfrm>
          <a:prstGeom prst="rect">
            <a:avLst/>
          </a:prstGeom>
        </p:spPr>
      </p:pic>
      <p:pic>
        <p:nvPicPr>
          <p:cNvPr id="6" name="Resim 18">
            <a:extLst>
              <a:ext uri="{FF2B5EF4-FFF2-40B4-BE49-F238E27FC236}">
                <a16:creationId xmlns:a16="http://schemas.microsoft.com/office/drawing/2014/main" id="{56009F45-5198-A426-EBC1-5ED524EE584F}"/>
              </a:ext>
            </a:extLst>
          </p:cNvPr>
          <p:cNvPicPr>
            <a:picLocks noChangeAspect="1"/>
          </p:cNvPicPr>
          <p:nvPr/>
        </p:nvPicPr>
        <p:blipFill>
          <a:blip r:embed="rId3"/>
          <a:stretch>
            <a:fillRect/>
          </a:stretch>
        </p:blipFill>
        <p:spPr>
          <a:xfrm>
            <a:off x="1710418" y="2908407"/>
            <a:ext cx="893136" cy="886967"/>
          </a:xfrm>
          <a:prstGeom prst="rect">
            <a:avLst/>
          </a:prstGeom>
        </p:spPr>
      </p:pic>
      <p:pic>
        <p:nvPicPr>
          <p:cNvPr id="7" name="Resim 19">
            <a:extLst>
              <a:ext uri="{FF2B5EF4-FFF2-40B4-BE49-F238E27FC236}">
                <a16:creationId xmlns:a16="http://schemas.microsoft.com/office/drawing/2014/main" id="{8E8CD42A-9857-13AE-1FC2-AAC9B26F96FC}"/>
              </a:ext>
            </a:extLst>
          </p:cNvPr>
          <p:cNvPicPr>
            <a:picLocks noChangeAspect="1"/>
          </p:cNvPicPr>
          <p:nvPr/>
        </p:nvPicPr>
        <p:blipFill rotWithShape="1">
          <a:blip r:embed="rId4"/>
          <a:srcRect b="23951"/>
          <a:stretch/>
        </p:blipFill>
        <p:spPr>
          <a:xfrm>
            <a:off x="1707318" y="947732"/>
            <a:ext cx="893136" cy="905620"/>
          </a:xfrm>
          <a:prstGeom prst="rect">
            <a:avLst/>
          </a:prstGeom>
        </p:spPr>
      </p:pic>
      <p:sp>
        <p:nvSpPr>
          <p:cNvPr id="8" name="Dikdörtgen 7">
            <a:extLst>
              <a:ext uri="{FF2B5EF4-FFF2-40B4-BE49-F238E27FC236}">
                <a16:creationId xmlns:a16="http://schemas.microsoft.com/office/drawing/2014/main" id="{A6CDF002-1BC0-0CC7-056F-435AFEF9818B}"/>
              </a:ext>
            </a:extLst>
          </p:cNvPr>
          <p:cNvSpPr/>
          <p:nvPr/>
        </p:nvSpPr>
        <p:spPr>
          <a:xfrm>
            <a:off x="2743200" y="1200211"/>
            <a:ext cx="4231415" cy="461665"/>
          </a:xfrm>
          <a:prstGeom prst="rect">
            <a:avLst/>
          </a:prstGeom>
        </p:spPr>
        <p:txBody>
          <a:bodyPr wrap="none">
            <a:spAutoFit/>
          </a:bodyPr>
          <a:lstStyle/>
          <a:p>
            <a:pPr algn="l"/>
            <a:r>
              <a:rPr lang="tr-TR" sz="2400" dirty="0">
                <a:solidFill>
                  <a:schemeClr val="bg1"/>
                </a:solidFill>
                <a:cs typeface="Times New Roman" panose="02020603050405020304" pitchFamily="18" charset="0"/>
              </a:rPr>
              <a:t>Dr. </a:t>
            </a:r>
            <a:r>
              <a:rPr lang="tr-TR" sz="2400" dirty="0" err="1">
                <a:solidFill>
                  <a:schemeClr val="bg1"/>
                </a:solidFill>
                <a:cs typeface="Times New Roman" panose="02020603050405020304" pitchFamily="18" charset="0"/>
              </a:rPr>
              <a:t>Öğr</a:t>
            </a:r>
            <a:r>
              <a:rPr lang="tr-TR" sz="2400" dirty="0">
                <a:solidFill>
                  <a:schemeClr val="bg1"/>
                </a:solidFill>
                <a:cs typeface="Times New Roman" panose="02020603050405020304" pitchFamily="18" charset="0"/>
              </a:rPr>
              <a:t>. Üyesi Özgür KAHRAMAN</a:t>
            </a:r>
          </a:p>
        </p:txBody>
      </p:sp>
      <p:sp>
        <p:nvSpPr>
          <p:cNvPr id="9" name="Dikdörtgen 8">
            <a:extLst>
              <a:ext uri="{FF2B5EF4-FFF2-40B4-BE49-F238E27FC236}">
                <a16:creationId xmlns:a16="http://schemas.microsoft.com/office/drawing/2014/main" id="{E81AB4FF-E941-A28B-6044-4808BDE3AEC8}"/>
              </a:ext>
            </a:extLst>
          </p:cNvPr>
          <p:cNvSpPr/>
          <p:nvPr/>
        </p:nvSpPr>
        <p:spPr>
          <a:xfrm>
            <a:off x="2743200" y="2113029"/>
            <a:ext cx="3909468" cy="461665"/>
          </a:xfrm>
          <a:prstGeom prst="rect">
            <a:avLst/>
          </a:prstGeom>
        </p:spPr>
        <p:txBody>
          <a:bodyPr wrap="none">
            <a:spAutoFit/>
          </a:bodyPr>
          <a:lstStyle/>
          <a:p>
            <a:pPr algn="l"/>
            <a:r>
              <a:rPr lang="tr-TR" sz="2400" dirty="0">
                <a:solidFill>
                  <a:schemeClr val="bg1"/>
                </a:solidFill>
                <a:cs typeface="Times New Roman" panose="02020603050405020304" pitchFamily="18" charset="0"/>
              </a:rPr>
              <a:t>Dr. </a:t>
            </a:r>
            <a:r>
              <a:rPr lang="tr-TR" sz="2400" dirty="0" err="1">
                <a:solidFill>
                  <a:schemeClr val="bg1"/>
                </a:solidFill>
                <a:cs typeface="Times New Roman" panose="02020603050405020304" pitchFamily="18" charset="0"/>
              </a:rPr>
              <a:t>Öğr</a:t>
            </a:r>
            <a:r>
              <a:rPr lang="tr-TR" sz="2400" dirty="0">
                <a:solidFill>
                  <a:schemeClr val="bg1"/>
                </a:solidFill>
                <a:cs typeface="Times New Roman" panose="02020603050405020304" pitchFamily="18" charset="0"/>
              </a:rPr>
              <a:t>. Üyesi Tutku AK ERKEN</a:t>
            </a:r>
          </a:p>
        </p:txBody>
      </p:sp>
      <p:sp>
        <p:nvSpPr>
          <p:cNvPr id="11" name="Dikdörtgen 10">
            <a:extLst>
              <a:ext uri="{FF2B5EF4-FFF2-40B4-BE49-F238E27FC236}">
                <a16:creationId xmlns:a16="http://schemas.microsoft.com/office/drawing/2014/main" id="{72584F65-5773-AE2A-D496-C0416A48DD81}"/>
              </a:ext>
            </a:extLst>
          </p:cNvPr>
          <p:cNvSpPr/>
          <p:nvPr/>
        </p:nvSpPr>
        <p:spPr>
          <a:xfrm>
            <a:off x="2743200" y="3046049"/>
            <a:ext cx="4237314" cy="461665"/>
          </a:xfrm>
          <a:prstGeom prst="rect">
            <a:avLst/>
          </a:prstGeom>
        </p:spPr>
        <p:txBody>
          <a:bodyPr wrap="none">
            <a:spAutoFit/>
          </a:bodyPr>
          <a:lstStyle/>
          <a:p>
            <a:pPr algn="l"/>
            <a:r>
              <a:rPr lang="tr-TR" sz="2400" dirty="0">
                <a:solidFill>
                  <a:schemeClr val="bg1"/>
                </a:solidFill>
                <a:cs typeface="Times New Roman" panose="02020603050405020304" pitchFamily="18" charset="0"/>
              </a:rPr>
              <a:t>Dr. Öğr. Üyesi Aylin ÇELİK TURAN</a:t>
            </a:r>
          </a:p>
        </p:txBody>
      </p:sp>
      <p:pic>
        <p:nvPicPr>
          <p:cNvPr id="13" name="Resim 11" descr="kişi, kıyafet, kadın, iç mekan içeren bir resim&#10;&#10;Açıklama otomatik olarak oluşturuldu">
            <a:extLst>
              <a:ext uri="{FF2B5EF4-FFF2-40B4-BE49-F238E27FC236}">
                <a16:creationId xmlns:a16="http://schemas.microsoft.com/office/drawing/2014/main" id="{84EC0F58-5609-264F-8CCB-43D4C7F0C6F7}"/>
              </a:ext>
            </a:extLst>
          </p:cNvPr>
          <p:cNvPicPr>
            <a:picLocks noChangeAspect="1"/>
          </p:cNvPicPr>
          <p:nvPr/>
        </p:nvPicPr>
        <p:blipFill rotWithShape="1">
          <a:blip r:embed="rId5"/>
          <a:srcRect b="20284"/>
          <a:stretch/>
        </p:blipFill>
        <p:spPr>
          <a:xfrm>
            <a:off x="1698923" y="3868609"/>
            <a:ext cx="909925" cy="898575"/>
          </a:xfrm>
          <a:prstGeom prst="rect">
            <a:avLst/>
          </a:prstGeom>
        </p:spPr>
      </p:pic>
      <p:pic>
        <p:nvPicPr>
          <p:cNvPr id="15" name="Resim 17" descr="kişi, adam, takım, dik içeren bir resim&#10;&#10;Açıklama otomatik olarak oluşturuldu">
            <a:extLst>
              <a:ext uri="{FF2B5EF4-FFF2-40B4-BE49-F238E27FC236}">
                <a16:creationId xmlns:a16="http://schemas.microsoft.com/office/drawing/2014/main" id="{449814B3-1BC7-0A4E-FA67-A96735D2E28D}"/>
              </a:ext>
            </a:extLst>
          </p:cNvPr>
          <p:cNvPicPr>
            <a:picLocks noChangeAspect="1"/>
          </p:cNvPicPr>
          <p:nvPr/>
        </p:nvPicPr>
        <p:blipFill rotWithShape="1">
          <a:blip r:embed="rId6"/>
          <a:srcRect l="28726" t="3283" r="24378" b="68069"/>
          <a:stretch/>
        </p:blipFill>
        <p:spPr>
          <a:xfrm>
            <a:off x="1682279" y="5821514"/>
            <a:ext cx="918176" cy="964180"/>
          </a:xfrm>
          <a:prstGeom prst="rect">
            <a:avLst/>
          </a:prstGeom>
        </p:spPr>
      </p:pic>
      <p:pic>
        <p:nvPicPr>
          <p:cNvPr id="17" name="Picture 2" descr="https://avesis.comu.edu.tr/user/image/2473">
            <a:extLst>
              <a:ext uri="{FF2B5EF4-FFF2-40B4-BE49-F238E27FC236}">
                <a16:creationId xmlns:a16="http://schemas.microsoft.com/office/drawing/2014/main" id="{45B648EC-B190-0BDC-14ED-9B58427BFC5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40" t="7382" r="6819" b="403"/>
          <a:stretch>
            <a:fillRect/>
          </a:stretch>
        </p:blipFill>
        <p:spPr bwMode="auto">
          <a:xfrm>
            <a:off x="1685326" y="4835965"/>
            <a:ext cx="920406" cy="916176"/>
          </a:xfrm>
          <a:prstGeom prst="rect">
            <a:avLst/>
          </a:prstGeom>
          <a:noFill/>
          <a:extLst>
            <a:ext uri="{909E8E84-426E-40DD-AFC4-6F175D3DCCD1}">
              <a14:hiddenFill xmlns:a14="http://schemas.microsoft.com/office/drawing/2010/main">
                <a:solidFill>
                  <a:srgbClr val="FFFFFF"/>
                </a:solidFill>
              </a14:hiddenFill>
            </a:ext>
          </a:extLst>
        </p:spPr>
      </p:pic>
      <p:sp>
        <p:nvSpPr>
          <p:cNvPr id="19" name="Dikdörtgen 18">
            <a:extLst>
              <a:ext uri="{FF2B5EF4-FFF2-40B4-BE49-F238E27FC236}">
                <a16:creationId xmlns:a16="http://schemas.microsoft.com/office/drawing/2014/main" id="{299A693A-AC05-5B7E-B2FD-3A232E20A95A}"/>
              </a:ext>
            </a:extLst>
          </p:cNvPr>
          <p:cNvSpPr/>
          <p:nvPr/>
        </p:nvSpPr>
        <p:spPr>
          <a:xfrm>
            <a:off x="2743200" y="4067077"/>
            <a:ext cx="6434582" cy="461665"/>
          </a:xfrm>
          <a:prstGeom prst="rect">
            <a:avLst/>
          </a:prstGeom>
        </p:spPr>
        <p:txBody>
          <a:bodyPr wrap="none">
            <a:spAutoFit/>
          </a:bodyPr>
          <a:lstStyle/>
          <a:p>
            <a:pPr algn="l"/>
            <a:r>
              <a:rPr lang="tr-TR" sz="2400" dirty="0">
                <a:solidFill>
                  <a:schemeClr val="bg1"/>
                </a:solidFill>
                <a:cs typeface="Times New Roman" panose="02020603050405020304" pitchFamily="18" charset="0"/>
              </a:rPr>
              <a:t>Dr. Öğr. Üyesi Necla Ece ÖNCÜL (Dekan Yardımcısı)</a:t>
            </a:r>
          </a:p>
        </p:txBody>
      </p:sp>
      <p:sp>
        <p:nvSpPr>
          <p:cNvPr id="20" name="Dikdörtgen 19">
            <a:extLst>
              <a:ext uri="{FF2B5EF4-FFF2-40B4-BE49-F238E27FC236}">
                <a16:creationId xmlns:a16="http://schemas.microsoft.com/office/drawing/2014/main" id="{21B2E745-5B95-DB09-2650-E089047A1B86}"/>
              </a:ext>
            </a:extLst>
          </p:cNvPr>
          <p:cNvSpPr/>
          <p:nvPr/>
        </p:nvSpPr>
        <p:spPr>
          <a:xfrm>
            <a:off x="2743200" y="6072771"/>
            <a:ext cx="4091376" cy="461665"/>
          </a:xfrm>
          <a:prstGeom prst="rect">
            <a:avLst/>
          </a:prstGeom>
        </p:spPr>
        <p:txBody>
          <a:bodyPr wrap="none">
            <a:spAutoFit/>
          </a:bodyPr>
          <a:lstStyle/>
          <a:p>
            <a:pPr algn="l"/>
            <a:r>
              <a:rPr lang="tr-TR" sz="2400" dirty="0">
                <a:solidFill>
                  <a:schemeClr val="bg1"/>
                </a:solidFill>
                <a:cs typeface="Times New Roman" panose="02020603050405020304" pitchFamily="18" charset="0"/>
              </a:rPr>
              <a:t>Arş. Gör. Mehmet </a:t>
            </a:r>
            <a:r>
              <a:rPr lang="tr-TR" sz="2400" dirty="0" err="1">
                <a:solidFill>
                  <a:schemeClr val="bg1"/>
                </a:solidFill>
                <a:cs typeface="Times New Roman" panose="02020603050405020304" pitchFamily="18" charset="0"/>
              </a:rPr>
              <a:t>İlkan</a:t>
            </a:r>
            <a:r>
              <a:rPr lang="tr-TR" sz="2400" dirty="0">
                <a:solidFill>
                  <a:schemeClr val="bg1"/>
                </a:solidFill>
                <a:cs typeface="Times New Roman" panose="02020603050405020304" pitchFamily="18" charset="0"/>
              </a:rPr>
              <a:t> BAYRAK</a:t>
            </a:r>
          </a:p>
        </p:txBody>
      </p:sp>
      <p:sp>
        <p:nvSpPr>
          <p:cNvPr id="21" name="Dikdörtgen 20">
            <a:extLst>
              <a:ext uri="{FF2B5EF4-FFF2-40B4-BE49-F238E27FC236}">
                <a16:creationId xmlns:a16="http://schemas.microsoft.com/office/drawing/2014/main" id="{C7FC4294-91D2-27A2-64D5-4724798EE81D}"/>
              </a:ext>
            </a:extLst>
          </p:cNvPr>
          <p:cNvSpPr/>
          <p:nvPr/>
        </p:nvSpPr>
        <p:spPr>
          <a:xfrm>
            <a:off x="2743200" y="5063220"/>
            <a:ext cx="4942507" cy="461665"/>
          </a:xfrm>
          <a:prstGeom prst="rect">
            <a:avLst/>
          </a:prstGeom>
        </p:spPr>
        <p:txBody>
          <a:bodyPr wrap="none">
            <a:spAutoFit/>
          </a:bodyPr>
          <a:lstStyle/>
          <a:p>
            <a:pPr algn="l"/>
            <a:r>
              <a:rPr lang="tr-TR" sz="2400" dirty="0">
                <a:solidFill>
                  <a:schemeClr val="bg1"/>
                </a:solidFill>
                <a:cs typeface="Times New Roman" panose="02020603050405020304" pitchFamily="18" charset="0"/>
              </a:rPr>
              <a:t>Dr. Öğr. Üyesi Merve TEMİZ TOPSAKAL</a:t>
            </a:r>
          </a:p>
        </p:txBody>
      </p:sp>
    </p:spTree>
    <p:extLst>
      <p:ext uri="{BB962C8B-B14F-4D97-AF65-F5344CB8AC3E}">
        <p14:creationId xmlns:p14="http://schemas.microsoft.com/office/powerpoint/2010/main" val="87631305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1290D-708C-61EB-2DD7-4256C0D15E4C}"/>
            </a:ext>
          </a:extLst>
        </p:cNvPr>
        <p:cNvGrpSpPr/>
        <p:nvPr/>
      </p:nvGrpSpPr>
      <p:grpSpPr>
        <a:xfrm>
          <a:off x="0" y="0"/>
          <a:ext cx="0" cy="0"/>
          <a:chOff x="0" y="0"/>
          <a:chExt cx="0" cy="0"/>
        </a:xfrm>
      </p:grpSpPr>
      <p:sp>
        <p:nvSpPr>
          <p:cNvPr id="2" name="Rectangle 15">
            <a:extLst>
              <a:ext uri="{FF2B5EF4-FFF2-40B4-BE49-F238E27FC236}">
                <a16:creationId xmlns:a16="http://schemas.microsoft.com/office/drawing/2014/main" id="{1BBA71B9-8337-CD49-3938-FA61676C1C85}"/>
              </a:ext>
            </a:extLst>
          </p:cNvPr>
          <p:cNvSpPr/>
          <p:nvPr/>
        </p:nvSpPr>
        <p:spPr>
          <a:xfrm>
            <a:off x="0" y="0"/>
            <a:ext cx="12191999"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6">
            <a:extLst>
              <a:ext uri="{FF2B5EF4-FFF2-40B4-BE49-F238E27FC236}">
                <a16:creationId xmlns:a16="http://schemas.microsoft.com/office/drawing/2014/main" id="{B58D940F-413C-89CF-3836-FB32EF24483A}"/>
              </a:ext>
            </a:extLst>
          </p:cNvPr>
          <p:cNvSpPr/>
          <p:nvPr/>
        </p:nvSpPr>
        <p:spPr>
          <a:xfrm>
            <a:off x="0" y="342689"/>
            <a:ext cx="12192000" cy="6733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ontserrat SemiBold" panose="00000700000000000000" pitchFamily="2" charset="0"/>
            </a:endParaRPr>
          </a:p>
        </p:txBody>
      </p:sp>
      <p:sp>
        <p:nvSpPr>
          <p:cNvPr id="4" name="Metin kutusu 3">
            <a:extLst>
              <a:ext uri="{FF2B5EF4-FFF2-40B4-BE49-F238E27FC236}">
                <a16:creationId xmlns:a16="http://schemas.microsoft.com/office/drawing/2014/main" id="{F9B0085F-884A-FAFB-847E-66BD3D90C10A}"/>
              </a:ext>
            </a:extLst>
          </p:cNvPr>
          <p:cNvSpPr txBox="1"/>
          <p:nvPr/>
        </p:nvSpPr>
        <p:spPr>
          <a:xfrm>
            <a:off x="5195467" y="479311"/>
            <a:ext cx="1801064" cy="400110"/>
          </a:xfrm>
          <a:prstGeom prst="rect">
            <a:avLst/>
          </a:prstGeom>
          <a:noFill/>
        </p:spPr>
        <p:txBody>
          <a:bodyPr wrap="square">
            <a:spAutoFit/>
          </a:bodyPr>
          <a:lstStyle/>
          <a:p>
            <a:r>
              <a:rPr lang="tr-TR" sz="2000" b="1" dirty="0"/>
              <a:t>Bölüm Tanıtımı</a:t>
            </a:r>
          </a:p>
        </p:txBody>
      </p:sp>
      <p:pic>
        <p:nvPicPr>
          <p:cNvPr id="8" name="Resim 7" descr="bitki, dış mekan, çim, göl içeren bir resim&#10;&#10;Yapay zeka tarafından oluşturulan içerik yanlış olabilir.">
            <a:extLst>
              <a:ext uri="{FF2B5EF4-FFF2-40B4-BE49-F238E27FC236}">
                <a16:creationId xmlns:a16="http://schemas.microsoft.com/office/drawing/2014/main" id="{35CE2D4A-738A-AAF3-EAFA-5A9E8651DB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47234" y="2977330"/>
            <a:ext cx="3848101" cy="2886076"/>
          </a:xfrm>
          <a:prstGeom prst="rect">
            <a:avLst/>
          </a:prstGeom>
        </p:spPr>
      </p:pic>
      <p:sp>
        <p:nvSpPr>
          <p:cNvPr id="10" name="Metin kutusu 9">
            <a:extLst>
              <a:ext uri="{FF2B5EF4-FFF2-40B4-BE49-F238E27FC236}">
                <a16:creationId xmlns:a16="http://schemas.microsoft.com/office/drawing/2014/main" id="{0F82EB7B-D8BB-B3FD-9C43-B7ADEF0B3D08}"/>
              </a:ext>
            </a:extLst>
          </p:cNvPr>
          <p:cNvSpPr txBox="1"/>
          <p:nvPr/>
        </p:nvSpPr>
        <p:spPr>
          <a:xfrm>
            <a:off x="4981610" y="5930531"/>
            <a:ext cx="1996043" cy="646331"/>
          </a:xfrm>
          <a:prstGeom prst="rect">
            <a:avLst/>
          </a:prstGeom>
          <a:noFill/>
        </p:spPr>
        <p:txBody>
          <a:bodyPr wrap="square">
            <a:spAutoFit/>
          </a:bodyPr>
          <a:lstStyle/>
          <a:p>
            <a:pPr algn="ctr">
              <a:lnSpc>
                <a:spcPct val="100000"/>
              </a:lnSpc>
            </a:pPr>
            <a:r>
              <a:rPr lang="tr-TR" sz="1800" b="1" dirty="0">
                <a:solidFill>
                  <a:srgbClr val="B2D06E"/>
                </a:solidFill>
              </a:rPr>
              <a:t>Peyzaj Mimarlığı Bölümü</a:t>
            </a:r>
          </a:p>
        </p:txBody>
      </p:sp>
      <p:sp>
        <p:nvSpPr>
          <p:cNvPr id="5" name="İçerik Yer Tutucusu 2">
            <a:extLst>
              <a:ext uri="{FF2B5EF4-FFF2-40B4-BE49-F238E27FC236}">
                <a16:creationId xmlns:a16="http://schemas.microsoft.com/office/drawing/2014/main" id="{DF494373-5DD7-F02A-7166-5DF7BAB63ED6}"/>
              </a:ext>
            </a:extLst>
          </p:cNvPr>
          <p:cNvSpPr txBox="1">
            <a:spLocks/>
          </p:cNvSpPr>
          <p:nvPr/>
        </p:nvSpPr>
        <p:spPr>
          <a:xfrm>
            <a:off x="1506019" y="1543093"/>
            <a:ext cx="10176465" cy="174460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363538" algn="just">
              <a:lnSpc>
                <a:spcPct val="120000"/>
              </a:lnSpc>
              <a:buNone/>
            </a:pPr>
            <a:r>
              <a:rPr lang="tr-TR" sz="1800" b="1" dirty="0">
                <a:solidFill>
                  <a:schemeClr val="bg1"/>
                </a:solidFill>
              </a:rPr>
              <a:t>Peyzaj Mimarlığı Bölümü, 08.09.2000 tarihinde Ziraat  Fakültesinde faaliyetlerine başlamıştır. 08 Mart 2012 tarihinde, 28227 sayılı Resmî Gazete’nin 2012/2734 sayılı kararı ile Mimarlık ve Tasarım Fakültesi kurularak bu fakülte bünyesine geçmiştir. 2007-2008 eğitim-öğretim yılında ek kontenjan ile ilk defa öğrenci almıştır. </a:t>
            </a:r>
          </a:p>
          <a:p>
            <a:pPr marL="0" indent="363538" algn="just">
              <a:lnSpc>
                <a:spcPct val="120000"/>
              </a:lnSpc>
              <a:buNone/>
            </a:pPr>
            <a:endParaRPr lang="tr-TR" sz="1800" b="1" dirty="0">
              <a:solidFill>
                <a:schemeClr val="bg1"/>
              </a:solidFill>
            </a:endParaRPr>
          </a:p>
        </p:txBody>
      </p:sp>
      <p:pic>
        <p:nvPicPr>
          <p:cNvPr id="16" name="Resim 15">
            <a:extLst>
              <a:ext uri="{FF2B5EF4-FFF2-40B4-BE49-F238E27FC236}">
                <a16:creationId xmlns:a16="http://schemas.microsoft.com/office/drawing/2014/main" id="{F9BE8B0C-4CCA-17B1-EAC2-38F7C3DE673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7362" r="7717"/>
          <a:stretch/>
        </p:blipFill>
        <p:spPr>
          <a:xfrm>
            <a:off x="-1" y="0"/>
            <a:ext cx="2532565" cy="6858000"/>
          </a:xfrm>
          <a:prstGeom prst="rect">
            <a:avLst/>
          </a:prstGeom>
        </p:spPr>
      </p:pic>
    </p:spTree>
    <p:extLst>
      <p:ext uri="{BB962C8B-B14F-4D97-AF65-F5344CB8AC3E}">
        <p14:creationId xmlns:p14="http://schemas.microsoft.com/office/powerpoint/2010/main" val="418868253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theme/theme1.xml><?xml version="1.0" encoding="utf-8"?>
<a:theme xmlns:a="http://schemas.openxmlformats.org/drawingml/2006/main" name="Office Theme">
  <a:themeElements>
    <a:clrScheme name="Education">
      <a:dk1>
        <a:sysClr val="windowText" lastClr="000000"/>
      </a:dk1>
      <a:lt1>
        <a:sysClr val="window" lastClr="FFFFFF"/>
      </a:lt1>
      <a:dk2>
        <a:srgbClr val="000000"/>
      </a:dk2>
      <a:lt2>
        <a:srgbClr val="FFFFFF"/>
      </a:lt2>
      <a:accent1>
        <a:srgbClr val="C3DCC3"/>
      </a:accent1>
      <a:accent2>
        <a:srgbClr val="90C097"/>
      </a:accent2>
      <a:accent3>
        <a:srgbClr val="6CA08B"/>
      </a:accent3>
      <a:accent4>
        <a:srgbClr val="53817E"/>
      </a:accent4>
      <a:accent5>
        <a:srgbClr val="487068"/>
      </a:accent5>
      <a:accent6>
        <a:srgbClr val="294958"/>
      </a:accent6>
      <a:hlink>
        <a:srgbClr val="000000"/>
      </a:hlink>
      <a:folHlink>
        <a:srgbClr val="3F3F3F"/>
      </a:folHlink>
    </a:clrScheme>
    <a:fontScheme name="Custom 1">
      <a:majorFont>
        <a:latin typeface="Raleway SemiBold"/>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9326</TotalTime>
  <Words>2147</Words>
  <Application>Microsoft Office PowerPoint</Application>
  <PresentationFormat>Geniş ekran</PresentationFormat>
  <Paragraphs>320</Paragraphs>
  <Slides>67</Slides>
  <Notes>0</Notes>
  <HiddenSlides>0</HiddenSlides>
  <MMClips>0</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67</vt:i4>
      </vt:variant>
    </vt:vector>
  </HeadingPairs>
  <TitlesOfParts>
    <vt:vector size="78" baseType="lpstr">
      <vt:lpstr>Abadi</vt:lpstr>
      <vt:lpstr>Arial</vt:lpstr>
      <vt:lpstr>Calibri</vt:lpstr>
      <vt:lpstr>Montserrat Light</vt:lpstr>
      <vt:lpstr>Montserrat SemiBold</vt:lpstr>
      <vt:lpstr>Open Sans</vt:lpstr>
      <vt:lpstr>Raleway SemiBold</vt:lpstr>
      <vt:lpstr>Tahoma</vt:lpstr>
      <vt:lpstr>Times New Roman</vt:lpstr>
      <vt:lpstr>Wingdings</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BİNALARA 12M’DEN YAKIN MESAFEDE  SİGARA İÇMEK YASAKTIR!</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ICONIC</dc:title>
  <dc:creator>Musedsmh</dc:creator>
  <cp:lastModifiedBy>Asus</cp:lastModifiedBy>
  <cp:revision>1121</cp:revision>
  <dcterms:created xsi:type="dcterms:W3CDTF">2017-01-10T11:09:36Z</dcterms:created>
  <dcterms:modified xsi:type="dcterms:W3CDTF">2025-09-23T11:34:33Z</dcterms:modified>
</cp:coreProperties>
</file>