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9" r:id="rId1"/>
  </p:sldMasterIdLst>
  <p:notesMasterIdLst>
    <p:notesMasterId r:id="rId51"/>
  </p:notesMasterIdLst>
  <p:sldIdLst>
    <p:sldId id="300" r:id="rId2"/>
    <p:sldId id="302" r:id="rId3"/>
    <p:sldId id="301" r:id="rId4"/>
    <p:sldId id="328" r:id="rId5"/>
    <p:sldId id="329" r:id="rId6"/>
    <p:sldId id="330" r:id="rId7"/>
    <p:sldId id="331" r:id="rId8"/>
    <p:sldId id="304" r:id="rId9"/>
    <p:sldId id="303" r:id="rId10"/>
    <p:sldId id="308" r:id="rId11"/>
    <p:sldId id="309" r:id="rId12"/>
    <p:sldId id="310" r:id="rId13"/>
    <p:sldId id="273" r:id="rId14"/>
    <p:sldId id="311" r:id="rId15"/>
    <p:sldId id="312" r:id="rId16"/>
    <p:sldId id="313" r:id="rId17"/>
    <p:sldId id="321" r:id="rId18"/>
    <p:sldId id="322" r:id="rId19"/>
    <p:sldId id="327" r:id="rId20"/>
    <p:sldId id="332" r:id="rId21"/>
    <p:sldId id="272" r:id="rId22"/>
    <p:sldId id="305" r:id="rId23"/>
    <p:sldId id="323" r:id="rId24"/>
    <p:sldId id="324" r:id="rId25"/>
    <p:sldId id="325" r:id="rId26"/>
    <p:sldId id="326" r:id="rId27"/>
    <p:sldId id="314" r:id="rId28"/>
    <p:sldId id="307" r:id="rId29"/>
    <p:sldId id="306" r:id="rId30"/>
    <p:sldId id="291" r:id="rId31"/>
    <p:sldId id="297" r:id="rId32"/>
    <p:sldId id="320" r:id="rId33"/>
    <p:sldId id="316" r:id="rId34"/>
    <p:sldId id="319" r:id="rId35"/>
    <p:sldId id="259" r:id="rId36"/>
    <p:sldId id="264" r:id="rId37"/>
    <p:sldId id="260" r:id="rId38"/>
    <p:sldId id="263" r:id="rId39"/>
    <p:sldId id="265" r:id="rId40"/>
    <p:sldId id="270" r:id="rId41"/>
    <p:sldId id="271" r:id="rId42"/>
    <p:sldId id="278" r:id="rId43"/>
    <p:sldId id="279" r:id="rId44"/>
    <p:sldId id="280" r:id="rId45"/>
    <p:sldId id="281" r:id="rId46"/>
    <p:sldId id="282" r:id="rId47"/>
    <p:sldId id="283" r:id="rId48"/>
    <p:sldId id="284" r:id="rId49"/>
    <p:sldId id="290" r:id="rId5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60"/>
  </p:normalViewPr>
  <p:slideViewPr>
    <p:cSldViewPr>
      <p:cViewPr varScale="1">
        <p:scale>
          <a:sx n="104" d="100"/>
          <a:sy n="104" d="100"/>
        </p:scale>
        <p:origin x="1842"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EBFC1-7A50-474A-BED0-884683C8FEFF}" type="datetimeFigureOut">
              <a:rPr lang="tr-TR" smtClean="0"/>
              <a:pPr/>
              <a:t>5.10.2021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2E7F9-CA27-420D-977B-CCD39AE70049}" type="slidenum">
              <a:rPr lang="tr-TR" smtClean="0"/>
              <a:pPr/>
              <a:t>‹#›</a:t>
            </a:fld>
            <a:endParaRPr lang="tr-TR"/>
          </a:p>
        </p:txBody>
      </p:sp>
    </p:spTree>
    <p:extLst>
      <p:ext uri="{BB962C8B-B14F-4D97-AF65-F5344CB8AC3E}">
        <p14:creationId xmlns:p14="http://schemas.microsoft.com/office/powerpoint/2010/main" val="20440872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71316" cy="6874935"/>
            <a:chOff x="-8466" y="-8468"/>
            <a:chExt cx="9171316" cy="6874935"/>
          </a:xfrm>
        </p:grpSpPr>
        <p:cxnSp>
          <p:nvCxnSpPr>
            <p:cNvPr id="28" name="Straight Connector 2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30" name="Freeform 2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Freeform 3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Freeform 3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Freeform 3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Freeform 3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Freeform 3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Freeform 3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1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8F25C9C-3E59-4C31-A5F9-2E0C735058C8}"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36484327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25C9C-3E59-4C31-A5F9-2E0C735058C8}"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19398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25C9C-3E59-4C31-A5F9-2E0C735058C8}"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3A030C-1E5E-4E6D-9B6C-7656FE92B705}" type="slidenum">
              <a:rPr lang="tr-TR" smtClean="0"/>
              <a:pPr/>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07455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25C9C-3E59-4C31-A5F9-2E0C735058C8}"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3490323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25C9C-3E59-4C31-A5F9-2E0C735058C8}"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3A030C-1E5E-4E6D-9B6C-7656FE92B705}" type="slidenum">
              <a:rPr lang="tr-TR" smtClean="0"/>
              <a:pPr/>
              <a:t>‹#›</a:t>
            </a:fld>
            <a:endParaRPr lang="tr-TR"/>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6270047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25C9C-3E59-4C31-A5F9-2E0C735058C8}"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6599168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25C9C-3E59-4C31-A5F9-2E0C735058C8}"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30042642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25C9C-3E59-4C31-A5F9-2E0C735058C8}"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35583492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wrap="square"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8" y="6217623"/>
            <a:ext cx="548700" cy="524800"/>
          </a:xfrm>
          <a:prstGeom prst="rect">
            <a:avLst/>
          </a:prstGeom>
        </p:spPr>
        <p:txBody>
          <a:bodyPr wrap="square" lIns="91425" tIns="91425" rIns="91425" bIns="91425" anchor="ctr" anchorCtr="0">
            <a:noAutofit/>
          </a:bodyPr>
          <a:lstStyle/>
          <a:p>
            <a:fld id="{00000000-1234-1234-1234-123412341234}" type="slidenum">
              <a:rPr lang="tr" smtClean="0"/>
              <a:pPr/>
              <a:t>‹#›</a:t>
            </a:fld>
            <a:endParaRPr lang="tr"/>
          </a:p>
        </p:txBody>
      </p:sp>
    </p:spTree>
    <p:extLst>
      <p:ext uri="{BB962C8B-B14F-4D97-AF65-F5344CB8AC3E}">
        <p14:creationId xmlns:p14="http://schemas.microsoft.com/office/powerpoint/2010/main" val="499580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8F25C9C-3E59-4C31-A5F9-2E0C735058C8}"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274925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8F25C9C-3E59-4C31-A5F9-2E0C735058C8}" type="datetimeFigureOut">
              <a:rPr lang="tr-TR" smtClean="0"/>
              <a:pPr/>
              <a:t>5.10.2021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1587268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8F25C9C-3E59-4C31-A5F9-2E0C735058C8}" type="datetimeFigureOut">
              <a:rPr lang="tr-TR" smtClean="0"/>
              <a:pPr/>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363396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8F25C9C-3E59-4C31-A5F9-2E0C735058C8}" type="datetimeFigureOut">
              <a:rPr lang="tr-TR" smtClean="0"/>
              <a:pPr/>
              <a:t>5.10.2021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1497991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8F25C9C-3E59-4C31-A5F9-2E0C735058C8}" type="datetimeFigureOut">
              <a:rPr lang="tr-TR" smtClean="0"/>
              <a:pPr/>
              <a:t>5.10.2021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2986174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25C9C-3E59-4C31-A5F9-2E0C735058C8}" type="datetimeFigureOut">
              <a:rPr lang="tr-TR" smtClean="0"/>
              <a:pPr/>
              <a:t>5.10.2021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15393801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E8F25C9C-3E59-4C31-A5F9-2E0C735058C8}" type="datetimeFigureOut">
              <a:rPr lang="tr-TR" smtClean="0"/>
              <a:pPr/>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27571191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E8F25C9C-3E59-4C31-A5F9-2E0C735058C8}" type="datetimeFigureOut">
              <a:rPr lang="tr-TR" smtClean="0"/>
              <a:pPr/>
              <a:t>5.10.2021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03A030C-1E5E-4E6D-9B6C-7656FE92B705}" type="slidenum">
              <a:rPr lang="tr-TR" smtClean="0"/>
              <a:pPr/>
              <a:t>‹#›</a:t>
            </a:fld>
            <a:endParaRPr lang="tr-TR"/>
          </a:p>
        </p:txBody>
      </p:sp>
    </p:spTree>
    <p:extLst>
      <p:ext uri="{BB962C8B-B14F-4D97-AF65-F5344CB8AC3E}">
        <p14:creationId xmlns:p14="http://schemas.microsoft.com/office/powerpoint/2010/main" val="3483656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71317" cy="6874935"/>
            <a:chOff x="-8467" y="-8468"/>
            <a:chExt cx="9171317"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94165"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2">
                <a:lumMod val="75000"/>
                <a:alpha val="8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8764"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F25C9C-3E59-4C31-A5F9-2E0C735058C8}" type="datetimeFigureOut">
              <a:rPr lang="tr-TR" smtClean="0"/>
              <a:pPr/>
              <a:t>5.10.2021</a:t>
            </a:fld>
            <a:endParaRPr lang="tr-TR"/>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03A030C-1E5E-4E6D-9B6C-7656FE92B705}" type="slidenum">
              <a:rPr lang="tr-TR" smtClean="0"/>
              <a:pPr/>
              <a:t>‹#›</a:t>
            </a:fld>
            <a:endParaRPr lang="tr-TR"/>
          </a:p>
        </p:txBody>
      </p:sp>
    </p:spTree>
    <p:extLst>
      <p:ext uri="{BB962C8B-B14F-4D97-AF65-F5344CB8AC3E}">
        <p14:creationId xmlns:p14="http://schemas.microsoft.com/office/powerpoint/2010/main" val="3550645417"/>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 id="2147483761" r:id="rId12"/>
    <p:sldLayoutId id="2147483762" r:id="rId13"/>
    <p:sldLayoutId id="2147483763" r:id="rId14"/>
    <p:sldLayoutId id="2147483764" r:id="rId15"/>
    <p:sldLayoutId id="2147483765" r:id="rId16"/>
    <p:sldLayoutId id="2147483766"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http://edquest.ca/Tests/firefighting.gif"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jpe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wmf"/><Relationship Id="rId5" Type="http://schemas.openxmlformats.org/officeDocument/2006/relationships/oleObject" Target="../embeddings/oleObject1.bin"/><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image" Target="../media/image4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 Id="rId4" Type="http://schemas.openxmlformats.org/officeDocument/2006/relationships/image" Target="../media/image52.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4.emf"/><Relationship Id="rId2" Type="http://schemas.openxmlformats.org/officeDocument/2006/relationships/image" Target="../media/image5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wmf"/></Relationships>
</file>

<file path=ppt/slides/_rels/slide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6FD32-762A-4839-8A06-3BF164009E37}"/>
              </a:ext>
            </a:extLst>
          </p:cNvPr>
          <p:cNvSpPr>
            <a:spLocks noGrp="1"/>
          </p:cNvSpPr>
          <p:nvPr>
            <p:ph type="title"/>
          </p:nvPr>
        </p:nvSpPr>
        <p:spPr>
          <a:xfrm>
            <a:off x="1043608" y="2564904"/>
            <a:ext cx="7467600" cy="1143000"/>
          </a:xfrm>
        </p:spPr>
        <p:txBody>
          <a:bodyPr/>
          <a:lstStyle/>
          <a:p>
            <a:pPr algn="ctr"/>
            <a:r>
              <a:rPr lang="tr-TR" sz="3200" b="1" dirty="0">
                <a:solidFill>
                  <a:srgbClr val="FF0000"/>
                </a:solidFill>
                <a:latin typeface="Arial" panose="020B0604020202020204" pitchFamily="34" charset="0"/>
                <a:cs typeface="Arial" panose="020B0604020202020204" pitchFamily="34" charset="0"/>
              </a:rPr>
              <a:t>LABORATUVARDA </a:t>
            </a:r>
            <a:br>
              <a:rPr lang="tr-TR" sz="3200" b="1" dirty="0">
                <a:solidFill>
                  <a:srgbClr val="FF0000"/>
                </a:solidFill>
                <a:latin typeface="Arial" panose="020B0604020202020204" pitchFamily="34" charset="0"/>
                <a:cs typeface="Arial" panose="020B0604020202020204" pitchFamily="34" charset="0"/>
              </a:rPr>
            </a:br>
            <a:r>
              <a:rPr lang="tr-TR" sz="3200" b="1" dirty="0">
                <a:solidFill>
                  <a:srgbClr val="FF0000"/>
                </a:solidFill>
                <a:latin typeface="Arial" panose="020B0604020202020204" pitchFamily="34" charset="0"/>
                <a:cs typeface="Arial" panose="020B0604020202020204" pitchFamily="34" charset="0"/>
              </a:rPr>
              <a:t>İŞ SAĞLIĞI VE GÜVENLİĞİ</a:t>
            </a:r>
            <a:endParaRPr lang="tr-TR" dirty="0"/>
          </a:p>
        </p:txBody>
      </p:sp>
      <p:pic>
        <p:nvPicPr>
          <p:cNvPr id="3" name="3 Resim" descr="lab_safety.jpg">
            <a:extLst>
              <a:ext uri="{FF2B5EF4-FFF2-40B4-BE49-F238E27FC236}">
                <a16:creationId xmlns:a16="http://schemas.microsoft.com/office/drawing/2014/main" id="{0AFB9E66-BC64-48DC-942A-D291DE0AF7E2}"/>
              </a:ext>
            </a:extLst>
          </p:cNvPr>
          <p:cNvPicPr>
            <a:picLocks noChangeAspect="1"/>
          </p:cNvPicPr>
          <p:nvPr/>
        </p:nvPicPr>
        <p:blipFill>
          <a:blip r:embed="rId2" cstate="print"/>
          <a:stretch>
            <a:fillRect/>
          </a:stretch>
        </p:blipFill>
        <p:spPr>
          <a:xfrm>
            <a:off x="28619" y="116632"/>
            <a:ext cx="2457143" cy="1474286"/>
          </a:xfrm>
          <a:prstGeom prst="rect">
            <a:avLst/>
          </a:prstGeom>
        </p:spPr>
      </p:pic>
    </p:spTree>
    <p:extLst>
      <p:ext uri="{BB962C8B-B14F-4D97-AF65-F5344CB8AC3E}">
        <p14:creationId xmlns:p14="http://schemas.microsoft.com/office/powerpoint/2010/main" val="31843799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D787D-3F0D-4EBD-9361-C4522A8919DC}"/>
              </a:ext>
            </a:extLst>
          </p:cNvPr>
          <p:cNvSpPr>
            <a:spLocks noGrp="1"/>
          </p:cNvSpPr>
          <p:nvPr>
            <p:ph type="title"/>
          </p:nvPr>
        </p:nvSpPr>
        <p:spPr/>
        <p:txBody>
          <a:bodyPr>
            <a:normAutofit/>
          </a:bodyPr>
          <a:lstStyle/>
          <a:p>
            <a:pPr algn="ctr"/>
            <a:r>
              <a:rPr lang="tr-TR" sz="2400" b="1" dirty="0">
                <a:solidFill>
                  <a:srgbClr val="FF0000"/>
                </a:solidFill>
                <a:latin typeface="Arial" panose="020B0604020202020204" pitchFamily="34" charset="0"/>
                <a:cs typeface="Arial" panose="020B0604020202020204" pitchFamily="34" charset="0"/>
              </a:rPr>
              <a:t>Laboratuvarda Güvenli Çalışma İçin Genel Kurallar</a:t>
            </a:r>
          </a:p>
        </p:txBody>
      </p:sp>
      <p:sp>
        <p:nvSpPr>
          <p:cNvPr id="3" name="Content Placeholder 2">
            <a:extLst>
              <a:ext uri="{FF2B5EF4-FFF2-40B4-BE49-F238E27FC236}">
                <a16:creationId xmlns:a16="http://schemas.microsoft.com/office/drawing/2014/main" id="{71066EFA-AF6B-465E-A83F-71E2956893BD}"/>
              </a:ext>
            </a:extLst>
          </p:cNvPr>
          <p:cNvSpPr>
            <a:spLocks noGrp="1"/>
          </p:cNvSpPr>
          <p:nvPr>
            <p:ph idx="1"/>
          </p:nvPr>
        </p:nvSpPr>
        <p:spPr>
          <a:xfrm>
            <a:off x="609598" y="1700808"/>
            <a:ext cx="6347714" cy="3880773"/>
          </a:xfrm>
        </p:spPr>
        <p:txBody>
          <a:bodyPr>
            <a:noAutofit/>
          </a:bodyPr>
          <a:lstStyle/>
          <a:p>
            <a:pPr algn="just"/>
            <a:r>
              <a:rPr lang="tr-TR" dirty="0"/>
              <a:t>Muhtemel tehlikelere karşı daima uyanık ve hazırlıklı olunmalıdır. </a:t>
            </a:r>
          </a:p>
          <a:p>
            <a:pPr algn="just"/>
            <a:endParaRPr lang="tr-TR" dirty="0"/>
          </a:p>
          <a:p>
            <a:pPr algn="just"/>
            <a:r>
              <a:rPr lang="tr-TR" dirty="0"/>
              <a:t>Laboratuvar içinde düşüncesiz davranışlarda bulunulmamalıdır. </a:t>
            </a:r>
          </a:p>
          <a:p>
            <a:pPr algn="just"/>
            <a:endParaRPr lang="tr-TR" dirty="0"/>
          </a:p>
          <a:p>
            <a:pPr algn="just"/>
            <a:r>
              <a:rPr lang="tr-TR" dirty="0"/>
              <a:t>Kapıları açıp kaparken, bir laboratuvara girip çıkarken özel dikkat gösterilmelidir. </a:t>
            </a:r>
          </a:p>
          <a:p>
            <a:pPr algn="just"/>
            <a:endParaRPr lang="tr-TR" dirty="0"/>
          </a:p>
          <a:p>
            <a:pPr algn="just"/>
            <a:r>
              <a:rPr lang="tr-TR" dirty="0"/>
              <a:t>Yangın çıkışları, daima açık tutulmalı ve engellenmemelidir.</a:t>
            </a:r>
          </a:p>
          <a:p>
            <a:pPr algn="just"/>
            <a:endParaRPr lang="tr-TR" dirty="0"/>
          </a:p>
          <a:p>
            <a:pPr algn="just"/>
            <a:r>
              <a:rPr lang="tr-TR" dirty="0"/>
              <a:t>Laboratuvarlarda sigara içmek, bir şeyler yemek veya içmek, makyaj yapmak yasaktır.</a:t>
            </a:r>
          </a:p>
        </p:txBody>
      </p:sp>
      <p:pic>
        <p:nvPicPr>
          <p:cNvPr id="4" name="Shape 202">
            <a:extLst>
              <a:ext uri="{FF2B5EF4-FFF2-40B4-BE49-F238E27FC236}">
                <a16:creationId xmlns:a16="http://schemas.microsoft.com/office/drawing/2014/main" id="{0DFAB068-9500-4B44-96EF-1E9D99E1B18F}"/>
              </a:ext>
            </a:extLst>
          </p:cNvPr>
          <p:cNvPicPr preferRelativeResize="0"/>
          <p:nvPr/>
        </p:nvPicPr>
        <p:blipFill>
          <a:blip r:embed="rId2">
            <a:alphaModFix/>
          </a:blip>
          <a:stretch>
            <a:fillRect/>
          </a:stretch>
        </p:blipFill>
        <p:spPr>
          <a:xfrm>
            <a:off x="7344282" y="5445224"/>
            <a:ext cx="1247122" cy="1153632"/>
          </a:xfrm>
          <a:prstGeom prst="rect">
            <a:avLst/>
          </a:prstGeom>
          <a:noFill/>
          <a:ln>
            <a:noFill/>
          </a:ln>
        </p:spPr>
      </p:pic>
      <p:pic>
        <p:nvPicPr>
          <p:cNvPr id="5" name="Picture 4">
            <a:extLst>
              <a:ext uri="{FF2B5EF4-FFF2-40B4-BE49-F238E27FC236}">
                <a16:creationId xmlns:a16="http://schemas.microsoft.com/office/drawing/2014/main" id="{1EE2268D-6B1B-4E24-9B4F-5E4B741FB796}"/>
              </a:ext>
            </a:extLst>
          </p:cNvPr>
          <p:cNvPicPr>
            <a:picLocks noChangeAspect="1"/>
          </p:cNvPicPr>
          <p:nvPr/>
        </p:nvPicPr>
        <p:blipFill>
          <a:blip r:embed="rId3"/>
          <a:stretch>
            <a:fillRect/>
          </a:stretch>
        </p:blipFill>
        <p:spPr>
          <a:xfrm>
            <a:off x="7337367" y="4581128"/>
            <a:ext cx="1362075" cy="742950"/>
          </a:xfrm>
          <a:prstGeom prst="rect">
            <a:avLst/>
          </a:prstGeom>
        </p:spPr>
      </p:pic>
    </p:spTree>
    <p:extLst>
      <p:ext uri="{BB962C8B-B14F-4D97-AF65-F5344CB8AC3E}">
        <p14:creationId xmlns:p14="http://schemas.microsoft.com/office/powerpoint/2010/main" val="2371000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BFF0-99DF-4FD2-983F-9AC74D1007D0}"/>
              </a:ext>
            </a:extLst>
          </p:cNvPr>
          <p:cNvSpPr>
            <a:spLocks noGrp="1"/>
          </p:cNvSpPr>
          <p:nvPr>
            <p:ph type="title"/>
          </p:nvPr>
        </p:nvSpPr>
        <p:spPr/>
        <p:txBody>
          <a:bodyPr>
            <a:normAutofit/>
          </a:bodyPr>
          <a:lstStyle/>
          <a:p>
            <a:pPr algn="ctr"/>
            <a:r>
              <a:rPr lang="tr-TR" sz="2400" b="1" dirty="0">
                <a:solidFill>
                  <a:srgbClr val="FF0000"/>
                </a:solidFill>
                <a:latin typeface="Arial" panose="020B0604020202020204" pitchFamily="34" charset="0"/>
                <a:cs typeface="Arial" panose="020B0604020202020204" pitchFamily="34" charset="0"/>
              </a:rPr>
              <a:t>Laboratuvarda Güvenli Çalışma İçin Genel Kurallar</a:t>
            </a:r>
            <a:endParaRPr lang="tr-TR" sz="2400" dirty="0"/>
          </a:p>
        </p:txBody>
      </p:sp>
      <p:sp>
        <p:nvSpPr>
          <p:cNvPr id="3" name="Content Placeholder 2">
            <a:extLst>
              <a:ext uri="{FF2B5EF4-FFF2-40B4-BE49-F238E27FC236}">
                <a16:creationId xmlns:a16="http://schemas.microsoft.com/office/drawing/2014/main" id="{A35C62BF-1225-42F4-A9C7-F6149F29CFB5}"/>
              </a:ext>
            </a:extLst>
          </p:cNvPr>
          <p:cNvSpPr>
            <a:spLocks noGrp="1"/>
          </p:cNvSpPr>
          <p:nvPr>
            <p:ph idx="1"/>
          </p:nvPr>
        </p:nvSpPr>
        <p:spPr>
          <a:xfrm>
            <a:off x="609599" y="1930400"/>
            <a:ext cx="6347714" cy="3880773"/>
          </a:xfrm>
        </p:spPr>
        <p:txBody>
          <a:bodyPr>
            <a:normAutofit lnSpcReduction="10000"/>
          </a:bodyPr>
          <a:lstStyle/>
          <a:p>
            <a:pPr algn="just"/>
            <a:r>
              <a:rPr lang="tr-TR" dirty="0">
                <a:latin typeface="Arial" panose="020B0604020202020204" pitchFamily="34" charset="0"/>
                <a:cs typeface="Arial" panose="020B0604020202020204" pitchFamily="34" charset="0"/>
              </a:rPr>
              <a:t>Kişisel koruyucu kıyafet ve malzeme tüm laboratuvar çalışmalarında kullanılmalıdır. Laboratuvardan çıkarken bu kıyafetler bulaştırma risklerini azaltmak için çıkarılmalıdır. </a:t>
            </a:r>
          </a:p>
          <a:p>
            <a:pPr marL="0" indent="0">
              <a:buNone/>
            </a:pPr>
            <a:r>
              <a:rPr lang="tr-TR" dirty="0">
                <a:latin typeface="Arial" panose="020B0604020202020204" pitchFamily="34" charset="0"/>
                <a:cs typeface="Arial" panose="020B0604020202020204" pitchFamily="34" charset="0"/>
              </a:rPr>
              <a:t> </a:t>
            </a:r>
          </a:p>
          <a:p>
            <a:pPr algn="just"/>
            <a:r>
              <a:rPr lang="tr-TR" dirty="0">
                <a:latin typeface="Arial" panose="020B0604020202020204" pitchFamily="34" charset="0"/>
                <a:cs typeface="Arial" panose="020B0604020202020204" pitchFamily="34" charset="0"/>
              </a:rPr>
              <a:t>Laboratuvar çalışmalarında laboratuvar önlükleri iliklenmiş olarak giyilmelidir.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Saçılma ve sıçramalara karşı vücudu kapatan giysiler giyilmeli; parmak, topuk ve ayağın üstünü örten kapalı ayakkabı giyilmelidir(açık ayakkabı ve terlikler uygun değildir).</a:t>
            </a:r>
          </a:p>
        </p:txBody>
      </p:sp>
    </p:spTree>
    <p:extLst>
      <p:ext uri="{BB962C8B-B14F-4D97-AF65-F5344CB8AC3E}">
        <p14:creationId xmlns:p14="http://schemas.microsoft.com/office/powerpoint/2010/main" val="38684643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2A436-0800-4B57-B0FB-2932E0EAC741}"/>
              </a:ext>
            </a:extLst>
          </p:cNvPr>
          <p:cNvSpPr>
            <a:spLocks noGrp="1"/>
          </p:cNvSpPr>
          <p:nvPr>
            <p:ph type="title"/>
          </p:nvPr>
        </p:nvSpPr>
        <p:spPr>
          <a:xfrm>
            <a:off x="683568" y="404664"/>
            <a:ext cx="6347713" cy="1320800"/>
          </a:xfrm>
        </p:spPr>
        <p:txBody>
          <a:bodyPr>
            <a:normAutofit/>
          </a:bodyPr>
          <a:lstStyle/>
          <a:p>
            <a:pPr algn="ctr"/>
            <a:r>
              <a:rPr lang="tr-TR" sz="2400" b="1" dirty="0">
                <a:solidFill>
                  <a:srgbClr val="FF0000"/>
                </a:solidFill>
                <a:latin typeface="Arial" panose="020B0604020202020204" pitchFamily="34" charset="0"/>
                <a:cs typeface="Arial" panose="020B0604020202020204" pitchFamily="34" charset="0"/>
              </a:rPr>
              <a:t>Laboratuvarda Güvenli Çalışma İçin Genel Kurallar</a:t>
            </a:r>
            <a:endParaRPr lang="tr-TR" sz="2400" dirty="0"/>
          </a:p>
        </p:txBody>
      </p:sp>
      <p:sp>
        <p:nvSpPr>
          <p:cNvPr id="3" name="Content Placeholder 2">
            <a:extLst>
              <a:ext uri="{FF2B5EF4-FFF2-40B4-BE49-F238E27FC236}">
                <a16:creationId xmlns:a16="http://schemas.microsoft.com/office/drawing/2014/main" id="{CD97E9AA-9120-4622-B33A-B064242F5886}"/>
              </a:ext>
            </a:extLst>
          </p:cNvPr>
          <p:cNvSpPr>
            <a:spLocks noGrp="1"/>
          </p:cNvSpPr>
          <p:nvPr>
            <p:ph idx="1"/>
          </p:nvPr>
        </p:nvSpPr>
        <p:spPr>
          <a:xfrm>
            <a:off x="609598" y="1844824"/>
            <a:ext cx="6347714" cy="3880773"/>
          </a:xfrm>
        </p:spPr>
        <p:txBody>
          <a:bodyPr/>
          <a:lstStyle/>
          <a:p>
            <a:pPr algn="just"/>
            <a:r>
              <a:rPr lang="tr-TR" dirty="0">
                <a:latin typeface="Arial" panose="020B0604020202020204" pitchFamily="34" charset="0"/>
                <a:cs typeface="Arial" panose="020B0604020202020204" pitchFamily="34" charset="0"/>
              </a:rPr>
              <a:t>Riskin olduğu yerlerde güvenlik gözlüğü ve eldivenleri kullanılmalıdır. Kimyasallarla çalışmalarda emniyet gözlüğü takılmalıdır.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Tüm maddelerin (katı/sıvı) potansiyel olarak tehlikeli olduğu düşünülmelidir.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 Ağızla sıvı boşaltılması, pipetlerin çekilmesi yasaktır.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Tüm atıklar laboratuvar atık sistem prosedürlerine uygun kaplara atılmalıdır.</a:t>
            </a:r>
          </a:p>
        </p:txBody>
      </p:sp>
      <p:pic>
        <p:nvPicPr>
          <p:cNvPr id="4" name="Shape 215">
            <a:extLst>
              <a:ext uri="{FF2B5EF4-FFF2-40B4-BE49-F238E27FC236}">
                <a16:creationId xmlns:a16="http://schemas.microsoft.com/office/drawing/2014/main" id="{C1EA81B3-777D-4020-8218-30717D6CD68E}"/>
              </a:ext>
            </a:extLst>
          </p:cNvPr>
          <p:cNvPicPr preferRelativeResize="0"/>
          <p:nvPr/>
        </p:nvPicPr>
        <p:blipFill>
          <a:blip r:embed="rId2">
            <a:alphaModFix/>
          </a:blip>
          <a:stretch>
            <a:fillRect/>
          </a:stretch>
        </p:blipFill>
        <p:spPr>
          <a:xfrm>
            <a:off x="5364088" y="5517232"/>
            <a:ext cx="1232812" cy="1216883"/>
          </a:xfrm>
          <a:prstGeom prst="rect">
            <a:avLst/>
          </a:prstGeom>
          <a:noFill/>
          <a:ln>
            <a:noFill/>
          </a:ln>
        </p:spPr>
      </p:pic>
    </p:spTree>
    <p:extLst>
      <p:ext uri="{BB962C8B-B14F-4D97-AF65-F5344CB8AC3E}">
        <p14:creationId xmlns:p14="http://schemas.microsoft.com/office/powerpoint/2010/main" val="3639628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611560" y="3140968"/>
            <a:ext cx="2329722" cy="1879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539552" y="692696"/>
            <a:ext cx="6912768" cy="2246769"/>
          </a:xfrm>
          <a:prstGeom prst="rect">
            <a:avLst/>
          </a:prstGeom>
          <a:noFill/>
        </p:spPr>
        <p:txBody>
          <a:bodyPr wrap="square" rtlCol="0">
            <a:spAutoFit/>
          </a:bodyPr>
          <a:lstStyle/>
          <a:p>
            <a:r>
              <a:rPr lang="tr-TR" sz="2000" dirty="0"/>
              <a:t>                  </a:t>
            </a:r>
          </a:p>
          <a:p>
            <a:endParaRPr lang="tr-TR" sz="2000" dirty="0"/>
          </a:p>
          <a:p>
            <a:pPr algn="just"/>
            <a:r>
              <a:rPr lang="tr-TR" sz="2000" dirty="0"/>
              <a:t>                Neden kapalı ayakkabı, eldiven, uzun paçalı pantolon giyinmeliyim? </a:t>
            </a:r>
          </a:p>
          <a:p>
            <a:endParaRPr lang="tr-TR" sz="2000" dirty="0"/>
          </a:p>
          <a:p>
            <a:endParaRPr lang="tr-TR" sz="2000" dirty="0"/>
          </a:p>
          <a:p>
            <a:r>
              <a:rPr lang="tr-TR" sz="2000" dirty="0"/>
              <a:t>-İşte nedenler…</a:t>
            </a:r>
          </a:p>
        </p:txBody>
      </p:sp>
      <p:pic>
        <p:nvPicPr>
          <p:cNvPr id="7" name="Picture 2">
            <a:extLst>
              <a:ext uri="{FF2B5EF4-FFF2-40B4-BE49-F238E27FC236}">
                <a16:creationId xmlns:a16="http://schemas.microsoft.com/office/drawing/2014/main" id="{2F2B853B-5550-4542-A584-A1D6AD5D6FF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3419872" y="3220183"/>
            <a:ext cx="1577043" cy="85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a:extLst>
              <a:ext uri="{FF2B5EF4-FFF2-40B4-BE49-F238E27FC236}">
                <a16:creationId xmlns:a16="http://schemas.microsoft.com/office/drawing/2014/main" id="{7569DADC-6440-4AD4-A859-EE156747D7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75505" y="3211157"/>
            <a:ext cx="2048823" cy="1771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34066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B5E3F3C-53DD-44A5-8E65-8E1DB16C5C1F}"/>
              </a:ext>
            </a:extLst>
          </p:cNvPr>
          <p:cNvSpPr>
            <a:spLocks noGrp="1"/>
          </p:cNvSpPr>
          <p:nvPr>
            <p:ph idx="1"/>
          </p:nvPr>
        </p:nvSpPr>
        <p:spPr>
          <a:xfrm>
            <a:off x="467544" y="1628800"/>
            <a:ext cx="7128792" cy="3880773"/>
          </a:xfrm>
        </p:spPr>
        <p:txBody>
          <a:bodyPr>
            <a:noAutofit/>
          </a:bodyPr>
          <a:lstStyle/>
          <a:p>
            <a:r>
              <a:rPr lang="tr-TR" dirty="0">
                <a:latin typeface="Arial" panose="020B0604020202020204" pitchFamily="34" charset="0"/>
                <a:cs typeface="Arial" panose="020B0604020202020204" pitchFamily="34" charset="0"/>
              </a:rPr>
              <a:t>Çalışma alanında gereksiz madde ve aparatlar bulundurulmamalıdır.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Tüm kaplar, şişeler ve numuneler; isim, tarih, tehlike ve sistemin istediği bilgileri gösterecek şekilde etiketlenmelidir.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Özel olarak imal edilmiş kap, şişe haricinde diğer kap veya şişelerin, özellikle yiyecek/içecek şişelerinin herhangi bir sebeple laboratuvarlarda kullanılması çok büyük kazalara yol açabilir. </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Tüm kaplar ve şişeler, dolu veya boş, uygun şekilde depolanmalı ve muhafaza edilmelidir.</a:t>
            </a:r>
          </a:p>
        </p:txBody>
      </p:sp>
      <p:sp>
        <p:nvSpPr>
          <p:cNvPr id="4" name="Title 1">
            <a:extLst>
              <a:ext uri="{FF2B5EF4-FFF2-40B4-BE49-F238E27FC236}">
                <a16:creationId xmlns:a16="http://schemas.microsoft.com/office/drawing/2014/main" id="{73752582-350A-4448-8D62-4B3B5CDCF6EA}"/>
              </a:ext>
            </a:extLst>
          </p:cNvPr>
          <p:cNvSpPr txBox="1">
            <a:spLocks/>
          </p:cNvSpPr>
          <p:nvPr/>
        </p:nvSpPr>
        <p:spPr>
          <a:xfrm>
            <a:off x="683568" y="692696"/>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400" b="1" dirty="0">
                <a:solidFill>
                  <a:srgbClr val="FF0000"/>
                </a:solidFill>
                <a:latin typeface="Arial" panose="020B0604020202020204" pitchFamily="34" charset="0"/>
                <a:cs typeface="Arial" panose="020B0604020202020204" pitchFamily="34" charset="0"/>
              </a:rPr>
              <a:t>Laboratuvarda Güvenli Çalışma İçin Genel Kurallar</a:t>
            </a:r>
            <a:endParaRPr lang="tr-TR" sz="2400" dirty="0"/>
          </a:p>
        </p:txBody>
      </p:sp>
    </p:spTree>
    <p:extLst>
      <p:ext uri="{BB962C8B-B14F-4D97-AF65-F5344CB8AC3E}">
        <p14:creationId xmlns:p14="http://schemas.microsoft.com/office/powerpoint/2010/main" val="36179827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2E007E5-1F52-446E-B710-9D0D971EDA1F}"/>
              </a:ext>
            </a:extLst>
          </p:cNvPr>
          <p:cNvSpPr>
            <a:spLocks noGrp="1"/>
          </p:cNvSpPr>
          <p:nvPr>
            <p:ph idx="1"/>
          </p:nvPr>
        </p:nvSpPr>
        <p:spPr>
          <a:xfrm>
            <a:off x="539552" y="1700808"/>
            <a:ext cx="6984776" cy="3880773"/>
          </a:xfrm>
        </p:spPr>
        <p:txBody>
          <a:bodyPr>
            <a:normAutofit/>
          </a:bodyPr>
          <a:lstStyle/>
          <a:p>
            <a:r>
              <a:rPr lang="tr-TR" dirty="0">
                <a:solidFill>
                  <a:schemeClr val="tx1"/>
                </a:solidFill>
                <a:latin typeface="Arial" panose="020B0604020202020204" pitchFamily="34" charset="0"/>
                <a:cs typeface="Arial" panose="020B0604020202020204" pitchFamily="34" charset="0"/>
              </a:rPr>
              <a:t>Çalışmalar bitince çalışma ortamı ve kullanılan malzemeler  temizlenmeli, tüm cihazlar ve tesisat kapatılmalı, kullanılan cihaz ve malzemeler esas yerlerine konmalıdır.</a:t>
            </a:r>
          </a:p>
          <a:p>
            <a:endParaRPr lang="tr-TR" dirty="0">
              <a:solidFill>
                <a:schemeClr val="tx1"/>
              </a:solidFill>
              <a:latin typeface="Arial" panose="020B0604020202020204" pitchFamily="34" charset="0"/>
              <a:cs typeface="Arial" panose="020B0604020202020204" pitchFamily="34" charset="0"/>
            </a:endParaRPr>
          </a:p>
          <a:p>
            <a:r>
              <a:rPr lang="tr-TR" dirty="0">
                <a:solidFill>
                  <a:schemeClr val="tx1"/>
                </a:solidFill>
                <a:latin typeface="Arial" panose="020B0604020202020204" pitchFamily="34" charset="0"/>
                <a:cs typeface="Arial" panose="020B0604020202020204" pitchFamily="34" charset="0"/>
              </a:rPr>
              <a:t>Laboratuvardan çıkarken eller iyice yıkanmalıdır.</a:t>
            </a:r>
          </a:p>
          <a:p>
            <a:endParaRPr lang="tr-TR" dirty="0">
              <a:solidFill>
                <a:schemeClr val="tx1"/>
              </a:solidFill>
              <a:latin typeface="Arial" panose="020B0604020202020204" pitchFamily="34" charset="0"/>
              <a:cs typeface="Arial" panose="020B0604020202020204" pitchFamily="34" charset="0"/>
            </a:endParaRPr>
          </a:p>
          <a:p>
            <a:r>
              <a:rPr lang="tr-TR" dirty="0">
                <a:solidFill>
                  <a:schemeClr val="tx1"/>
                </a:solidFill>
                <a:latin typeface="Arial" panose="020B0604020202020204" pitchFamily="34" charset="0"/>
                <a:cs typeface="Arial" panose="020B0604020202020204" pitchFamily="34" charset="0"/>
              </a:rPr>
              <a:t>Göz kazaları halinde, tıbbi yardım beklenirken göz yirmi dakika akan suyla yıkanmalıdır.</a:t>
            </a:r>
          </a:p>
          <a:p>
            <a:endParaRPr lang="tr-TR" dirty="0">
              <a:solidFill>
                <a:schemeClr val="tx1"/>
              </a:solidFill>
              <a:latin typeface="Arial" panose="020B0604020202020204" pitchFamily="34" charset="0"/>
              <a:cs typeface="Arial" panose="020B0604020202020204" pitchFamily="34" charset="0"/>
            </a:endParaRPr>
          </a:p>
          <a:p>
            <a:r>
              <a:rPr lang="tr-TR" dirty="0">
                <a:solidFill>
                  <a:schemeClr val="tx1"/>
                </a:solidFill>
                <a:latin typeface="Arial" panose="020B0604020202020204" pitchFamily="34" charset="0"/>
                <a:cs typeface="Arial" panose="020B0604020202020204" pitchFamily="34" charset="0"/>
              </a:rPr>
              <a:t>Yaralanma halinde ilk yardım istenmeli veya yapılmalı, amirlere haber verilmeli ve olay </a:t>
            </a:r>
            <a:r>
              <a:rPr lang="tr-TR" dirty="0" err="1">
                <a:solidFill>
                  <a:schemeClr val="tx1"/>
                </a:solidFill>
                <a:latin typeface="Arial" panose="020B0604020202020204" pitchFamily="34" charset="0"/>
                <a:cs typeface="Arial" panose="020B0604020202020204" pitchFamily="34" charset="0"/>
              </a:rPr>
              <a:t>dökümante</a:t>
            </a:r>
            <a:r>
              <a:rPr lang="tr-TR" dirty="0">
                <a:solidFill>
                  <a:schemeClr val="tx1"/>
                </a:solidFill>
                <a:latin typeface="Arial" panose="020B0604020202020204" pitchFamily="34" charset="0"/>
                <a:cs typeface="Arial" panose="020B0604020202020204" pitchFamily="34" charset="0"/>
              </a:rPr>
              <a:t> edilmelidir.</a:t>
            </a:r>
          </a:p>
        </p:txBody>
      </p:sp>
      <p:sp>
        <p:nvSpPr>
          <p:cNvPr id="4" name="Title 1">
            <a:extLst>
              <a:ext uri="{FF2B5EF4-FFF2-40B4-BE49-F238E27FC236}">
                <a16:creationId xmlns:a16="http://schemas.microsoft.com/office/drawing/2014/main" id="{A30728B8-32A4-45EE-973E-274274BDBF91}"/>
              </a:ext>
            </a:extLst>
          </p:cNvPr>
          <p:cNvSpPr txBox="1">
            <a:spLocks/>
          </p:cNvSpPr>
          <p:nvPr/>
        </p:nvSpPr>
        <p:spPr>
          <a:xfrm>
            <a:off x="683568" y="692696"/>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400" b="1" dirty="0">
                <a:solidFill>
                  <a:srgbClr val="FF0000"/>
                </a:solidFill>
                <a:latin typeface="Arial" panose="020B0604020202020204" pitchFamily="34" charset="0"/>
                <a:cs typeface="Arial" panose="020B0604020202020204" pitchFamily="34" charset="0"/>
              </a:rPr>
              <a:t>Laboratuvarda Güvenli Çalışma İçin Genel Kurallar</a:t>
            </a:r>
            <a:endParaRPr lang="tr-TR" sz="2400" dirty="0"/>
          </a:p>
        </p:txBody>
      </p:sp>
      <p:pic>
        <p:nvPicPr>
          <p:cNvPr id="5" name="Picture 4">
            <a:extLst>
              <a:ext uri="{FF2B5EF4-FFF2-40B4-BE49-F238E27FC236}">
                <a16:creationId xmlns:a16="http://schemas.microsoft.com/office/drawing/2014/main" id="{89CC9F3F-7993-46A6-A41A-EDBBD324F816}"/>
              </a:ext>
            </a:extLst>
          </p:cNvPr>
          <p:cNvPicPr>
            <a:picLocks noChangeAspect="1"/>
          </p:cNvPicPr>
          <p:nvPr/>
        </p:nvPicPr>
        <p:blipFill>
          <a:blip r:embed="rId2"/>
          <a:stretch>
            <a:fillRect/>
          </a:stretch>
        </p:blipFill>
        <p:spPr>
          <a:xfrm>
            <a:off x="6156176" y="2852936"/>
            <a:ext cx="785813" cy="804863"/>
          </a:xfrm>
          <a:prstGeom prst="rect">
            <a:avLst/>
          </a:prstGeom>
        </p:spPr>
      </p:pic>
    </p:spTree>
    <p:extLst>
      <p:ext uri="{BB962C8B-B14F-4D97-AF65-F5344CB8AC3E}">
        <p14:creationId xmlns:p14="http://schemas.microsoft.com/office/powerpoint/2010/main" val="2533144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53FF61-469B-42AC-A237-2D3881411540}"/>
              </a:ext>
            </a:extLst>
          </p:cNvPr>
          <p:cNvSpPr>
            <a:spLocks noGrp="1"/>
          </p:cNvSpPr>
          <p:nvPr>
            <p:ph idx="1"/>
          </p:nvPr>
        </p:nvSpPr>
        <p:spPr>
          <a:xfrm>
            <a:off x="660872" y="1844824"/>
            <a:ext cx="6347714" cy="3880773"/>
          </a:xfrm>
        </p:spPr>
        <p:txBody>
          <a:bodyPr>
            <a:normAutofit lnSpcReduction="10000"/>
          </a:bodyPr>
          <a:lstStyle/>
          <a:p>
            <a:pPr algn="just"/>
            <a:r>
              <a:rPr lang="tr-TR" dirty="0">
                <a:latin typeface="Arial" panose="020B0604020202020204" pitchFamily="34" charset="0"/>
                <a:cs typeface="Arial" panose="020B0604020202020204" pitchFamily="34" charset="0"/>
              </a:rPr>
              <a:t>Saçılma, kırılma veya kaza durumunda amirler mümkün olan en kısa sürede haberdar edilmelidir.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Kaza, acil durum ve boşaltma işlemlerinde acil durumla görevli personel ve amirlerin talimatlarına uyulmalıdır.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Kimyasallar veya elektrikli cihazlar ön bilgilendirme ve risk değerlendirmesi yapılmadan, normal bulunduğu mahalden diğer bir </a:t>
            </a:r>
            <a:r>
              <a:rPr lang="tr-TR" dirty="0" err="1">
                <a:latin typeface="Arial" panose="020B0604020202020204" pitchFamily="34" charset="0"/>
                <a:cs typeface="Arial" panose="020B0604020202020204" pitchFamily="34" charset="0"/>
              </a:rPr>
              <a:t>mahale</a:t>
            </a:r>
            <a:r>
              <a:rPr lang="tr-TR" dirty="0">
                <a:latin typeface="Arial" panose="020B0604020202020204" pitchFamily="34" charset="0"/>
                <a:cs typeface="Arial" panose="020B0604020202020204" pitchFamily="34" charset="0"/>
              </a:rPr>
              <a:t> götürülmemelidir.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Kimyasallar için Malzeme Güvenlik Bilgi Formları (MSDS) bulundurulmalıdır. </a:t>
            </a:r>
          </a:p>
        </p:txBody>
      </p:sp>
      <p:sp>
        <p:nvSpPr>
          <p:cNvPr id="4" name="Title 1">
            <a:extLst>
              <a:ext uri="{FF2B5EF4-FFF2-40B4-BE49-F238E27FC236}">
                <a16:creationId xmlns:a16="http://schemas.microsoft.com/office/drawing/2014/main" id="{C29DD361-B533-42A9-BD0A-992C83ED2DAA}"/>
              </a:ext>
            </a:extLst>
          </p:cNvPr>
          <p:cNvSpPr txBox="1">
            <a:spLocks/>
          </p:cNvSpPr>
          <p:nvPr/>
        </p:nvSpPr>
        <p:spPr>
          <a:xfrm>
            <a:off x="683568" y="692696"/>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400" b="1" dirty="0">
                <a:solidFill>
                  <a:srgbClr val="FF0000"/>
                </a:solidFill>
                <a:latin typeface="Arial" panose="020B0604020202020204" pitchFamily="34" charset="0"/>
                <a:cs typeface="Arial" panose="020B0604020202020204" pitchFamily="34" charset="0"/>
              </a:rPr>
              <a:t>Laboratuvarda Güvenli Çalışma İçin Genel Kurallar</a:t>
            </a:r>
            <a:endParaRPr lang="tr-TR" sz="2400" dirty="0"/>
          </a:p>
        </p:txBody>
      </p:sp>
    </p:spTree>
    <p:extLst>
      <p:ext uri="{BB962C8B-B14F-4D97-AF65-F5344CB8AC3E}">
        <p14:creationId xmlns:p14="http://schemas.microsoft.com/office/powerpoint/2010/main" val="16099567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E00A59-8C21-4020-A07F-C33C856F5CBB}"/>
              </a:ext>
            </a:extLst>
          </p:cNvPr>
          <p:cNvSpPr>
            <a:spLocks noGrp="1"/>
          </p:cNvSpPr>
          <p:nvPr>
            <p:ph idx="1"/>
          </p:nvPr>
        </p:nvSpPr>
        <p:spPr>
          <a:xfrm>
            <a:off x="604659" y="2060848"/>
            <a:ext cx="6347714" cy="3880773"/>
          </a:xfrm>
        </p:spPr>
        <p:txBody>
          <a:bodyPr>
            <a:normAutofit lnSpcReduction="10000"/>
          </a:bodyPr>
          <a:lstStyle/>
          <a:p>
            <a:pPr algn="just"/>
            <a:r>
              <a:rPr lang="tr-TR" dirty="0">
                <a:latin typeface="Arial" panose="020B0604020202020204" pitchFamily="34" charset="0"/>
                <a:cs typeface="Arial" panose="020B0604020202020204" pitchFamily="34" charset="0"/>
              </a:rPr>
              <a:t>Çalışanlar çalışma yaptıkları bölge için kendileri düzenli olarak risk değerlendirmesi yapmalıdırlar. Bu risk değerlendirmesi için bir başkası veya sorumlular beklenmemelidir.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Bina ve laboratuvarda uygun yerlere yangın söndürücüler konulmuştur.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Yangın söndürücülerin kullanımı halinde bina sorumlusuna, yangın söndürücünün değiştirilmesi ve tekrar </a:t>
            </a:r>
            <a:r>
              <a:rPr lang="tr-TR" dirty="0" err="1">
                <a:latin typeface="Arial" panose="020B0604020202020204" pitchFamily="34" charset="0"/>
                <a:cs typeface="Arial" panose="020B0604020202020204" pitchFamily="34" charset="0"/>
              </a:rPr>
              <a:t>dolumunun</a:t>
            </a:r>
            <a:r>
              <a:rPr lang="tr-TR" dirty="0">
                <a:latin typeface="Arial" panose="020B0604020202020204" pitchFamily="34" charset="0"/>
                <a:cs typeface="Arial" panose="020B0604020202020204" pitchFamily="34" charset="0"/>
              </a:rPr>
              <a:t> ayarlayabilmesi için bilgi verilmelidir. Yangın söndürücülerin amacı dışında kullanımı yasaktır</a:t>
            </a:r>
          </a:p>
        </p:txBody>
      </p:sp>
      <p:sp>
        <p:nvSpPr>
          <p:cNvPr id="4" name="Title 1">
            <a:extLst>
              <a:ext uri="{FF2B5EF4-FFF2-40B4-BE49-F238E27FC236}">
                <a16:creationId xmlns:a16="http://schemas.microsoft.com/office/drawing/2014/main" id="{DDF85D1D-28B6-4A6E-9B30-21BA87665BD2}"/>
              </a:ext>
            </a:extLst>
          </p:cNvPr>
          <p:cNvSpPr txBox="1">
            <a:spLocks/>
          </p:cNvSpPr>
          <p:nvPr/>
        </p:nvSpPr>
        <p:spPr>
          <a:xfrm>
            <a:off x="683568" y="692696"/>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400" b="1" dirty="0">
                <a:solidFill>
                  <a:srgbClr val="FF0000"/>
                </a:solidFill>
                <a:latin typeface="Arial" panose="020B0604020202020204" pitchFamily="34" charset="0"/>
                <a:cs typeface="Arial" panose="020B0604020202020204" pitchFamily="34" charset="0"/>
              </a:rPr>
              <a:t>Laboratuvarda Güvenli Çalışma İçin Genel Kurallar</a:t>
            </a:r>
            <a:endParaRPr lang="tr-TR" sz="2400" dirty="0"/>
          </a:p>
        </p:txBody>
      </p:sp>
    </p:spTree>
    <p:extLst>
      <p:ext uri="{BB962C8B-B14F-4D97-AF65-F5344CB8AC3E}">
        <p14:creationId xmlns:p14="http://schemas.microsoft.com/office/powerpoint/2010/main" val="655611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0D00BBE-F221-46A8-899A-022518DF2636}"/>
              </a:ext>
            </a:extLst>
          </p:cNvPr>
          <p:cNvSpPr>
            <a:spLocks noGrp="1"/>
          </p:cNvSpPr>
          <p:nvPr>
            <p:ph idx="1"/>
          </p:nvPr>
        </p:nvSpPr>
        <p:spPr>
          <a:xfrm>
            <a:off x="582961" y="2060848"/>
            <a:ext cx="6347714" cy="3880773"/>
          </a:xfrm>
        </p:spPr>
        <p:txBody>
          <a:bodyPr>
            <a:normAutofit fontScale="85000" lnSpcReduction="20000"/>
          </a:bodyPr>
          <a:lstStyle/>
          <a:p>
            <a:pPr algn="just"/>
            <a:r>
              <a:rPr lang="tr-TR" dirty="0">
                <a:solidFill>
                  <a:schemeClr val="tx1"/>
                </a:solidFill>
                <a:latin typeface="Arial" panose="020B0604020202020204" pitchFamily="34" charset="0"/>
                <a:cs typeface="Arial" panose="020B0604020202020204" pitchFamily="34" charset="0"/>
              </a:rPr>
              <a:t>Laboratuvarlarda tek başına çalışılmamalı, duyum mesafesinde veya çalışanın yerini bilen ikinci bir şahsın olması sağlanmalıdır.</a:t>
            </a:r>
          </a:p>
          <a:p>
            <a:pPr algn="just"/>
            <a:endParaRPr lang="tr-TR" dirty="0">
              <a:solidFill>
                <a:schemeClr val="tx1"/>
              </a:solidFill>
              <a:latin typeface="Arial" panose="020B0604020202020204" pitchFamily="34" charset="0"/>
              <a:cs typeface="Arial" panose="020B0604020202020204" pitchFamily="34" charset="0"/>
            </a:endParaRPr>
          </a:p>
          <a:p>
            <a:pPr algn="just"/>
            <a:r>
              <a:rPr lang="tr-TR" dirty="0">
                <a:solidFill>
                  <a:schemeClr val="tx1"/>
                </a:solidFill>
                <a:latin typeface="Arial" panose="020B0604020202020204" pitchFamily="34" charset="0"/>
                <a:cs typeface="Arial" panose="020B0604020202020204" pitchFamily="34" charset="0"/>
              </a:rPr>
              <a:t>Laboratuvar anahtarları başkasına izinsiz ödünç verilmemelidir.</a:t>
            </a:r>
          </a:p>
          <a:p>
            <a:pPr algn="just"/>
            <a:endParaRPr lang="tr-TR" dirty="0">
              <a:solidFill>
                <a:schemeClr val="tx1"/>
              </a:solidFill>
              <a:latin typeface="Arial" panose="020B0604020202020204" pitchFamily="34" charset="0"/>
              <a:cs typeface="Arial" panose="020B0604020202020204" pitchFamily="34" charset="0"/>
            </a:endParaRPr>
          </a:p>
          <a:p>
            <a:pPr algn="just"/>
            <a:r>
              <a:rPr lang="tr-TR" dirty="0">
                <a:solidFill>
                  <a:schemeClr val="tx1"/>
                </a:solidFill>
                <a:latin typeface="Arial" panose="020B0604020202020204" pitchFamily="34" charset="0"/>
                <a:cs typeface="Arial" panose="020B0604020202020204" pitchFamily="34" charset="0"/>
              </a:rPr>
              <a:t>Kimyasal maddeleri veya ekipmanları kullanılırken, kullanıcılar bu madde ve ekipmanın olası tehlikeleri konusunda tam bilgi sahibi olmalıdırlar.</a:t>
            </a:r>
          </a:p>
          <a:p>
            <a:pPr algn="just"/>
            <a:endParaRPr lang="tr-TR" dirty="0">
              <a:solidFill>
                <a:schemeClr val="tx1"/>
              </a:solidFill>
              <a:latin typeface="Arial" panose="020B0604020202020204" pitchFamily="34" charset="0"/>
              <a:cs typeface="Arial" panose="020B0604020202020204" pitchFamily="34" charset="0"/>
            </a:endParaRPr>
          </a:p>
          <a:p>
            <a:pPr algn="just"/>
            <a:r>
              <a:rPr lang="tr-TR" dirty="0">
                <a:solidFill>
                  <a:schemeClr val="tx1"/>
                </a:solidFill>
                <a:latin typeface="Arial" panose="020B0604020202020204" pitchFamily="34" charset="0"/>
                <a:cs typeface="Arial" panose="020B0604020202020204" pitchFamily="34" charset="0"/>
              </a:rPr>
              <a:t>Tüm tehlike arz eden olay ve kazalar uygun form kullanılarak bildirilmelidir.</a:t>
            </a:r>
          </a:p>
          <a:p>
            <a:pPr algn="just"/>
            <a:endParaRPr lang="tr-TR" dirty="0">
              <a:solidFill>
                <a:schemeClr val="tx1"/>
              </a:solidFill>
              <a:latin typeface="Arial" panose="020B0604020202020204" pitchFamily="34" charset="0"/>
              <a:cs typeface="Arial" panose="020B0604020202020204" pitchFamily="34" charset="0"/>
            </a:endParaRPr>
          </a:p>
          <a:p>
            <a:pPr algn="just"/>
            <a:r>
              <a:rPr lang="tr-TR" dirty="0">
                <a:solidFill>
                  <a:schemeClr val="tx1"/>
                </a:solidFill>
                <a:latin typeface="Arial" panose="020B0604020202020204" pitchFamily="34" charset="0"/>
                <a:cs typeface="Arial" panose="020B0604020202020204" pitchFamily="34" charset="0"/>
              </a:rPr>
              <a:t>Yepyeni bir iş yapıldığında muhtemel tehlikeleri belirlemek için risk değerlendirmesi yapılmalıdır</a:t>
            </a:r>
          </a:p>
          <a:p>
            <a:endParaRPr lang="tr-TR" dirty="0"/>
          </a:p>
        </p:txBody>
      </p:sp>
      <p:sp>
        <p:nvSpPr>
          <p:cNvPr id="4" name="Title 1">
            <a:extLst>
              <a:ext uri="{FF2B5EF4-FFF2-40B4-BE49-F238E27FC236}">
                <a16:creationId xmlns:a16="http://schemas.microsoft.com/office/drawing/2014/main" id="{26F778F5-DDE5-48BA-BC04-8ACC418AEF9A}"/>
              </a:ext>
            </a:extLst>
          </p:cNvPr>
          <p:cNvSpPr txBox="1">
            <a:spLocks/>
          </p:cNvSpPr>
          <p:nvPr/>
        </p:nvSpPr>
        <p:spPr>
          <a:xfrm>
            <a:off x="755576" y="758041"/>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400" b="1" dirty="0">
                <a:solidFill>
                  <a:srgbClr val="FF0000"/>
                </a:solidFill>
                <a:latin typeface="Arial" panose="020B0604020202020204" pitchFamily="34" charset="0"/>
                <a:cs typeface="Arial" panose="020B0604020202020204" pitchFamily="34" charset="0"/>
              </a:rPr>
              <a:t>Laboratuvarda Güvenli Çalışma İçin Genel Kurallar</a:t>
            </a:r>
            <a:endParaRPr lang="tr-TR" sz="2400" dirty="0"/>
          </a:p>
        </p:txBody>
      </p:sp>
    </p:spTree>
    <p:extLst>
      <p:ext uri="{BB962C8B-B14F-4D97-AF65-F5344CB8AC3E}">
        <p14:creationId xmlns:p14="http://schemas.microsoft.com/office/powerpoint/2010/main" val="354839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0E3FA-4FEF-4945-9368-C27642417648}"/>
              </a:ext>
            </a:extLst>
          </p:cNvPr>
          <p:cNvSpPr>
            <a:spLocks noGrp="1"/>
          </p:cNvSpPr>
          <p:nvPr>
            <p:ph type="title"/>
          </p:nvPr>
        </p:nvSpPr>
        <p:spPr/>
        <p:txBody>
          <a:bodyPr>
            <a:normAutofit fontScale="90000"/>
          </a:bodyPr>
          <a:lstStyle/>
          <a:p>
            <a:pPr algn="ctr"/>
            <a:r>
              <a:rPr lang="tr-TR" sz="2700" b="1" dirty="0">
                <a:solidFill>
                  <a:srgbClr val="FF0000"/>
                </a:solidFill>
                <a:latin typeface="Arial" panose="020B0604020202020204" pitchFamily="34" charset="0"/>
                <a:cs typeface="Arial" panose="020B0604020202020204" pitchFamily="34" charset="0"/>
              </a:rPr>
              <a:t>Laboratuvarda Güvenli Çalışma İçin Genel Kurallar</a:t>
            </a:r>
            <a:br>
              <a:rPr lang="tr-TR" dirty="0"/>
            </a:br>
            <a:endParaRPr lang="tr-TR" dirty="0"/>
          </a:p>
        </p:txBody>
      </p:sp>
      <p:sp>
        <p:nvSpPr>
          <p:cNvPr id="3" name="Content Placeholder 2">
            <a:extLst>
              <a:ext uri="{FF2B5EF4-FFF2-40B4-BE49-F238E27FC236}">
                <a16:creationId xmlns:a16="http://schemas.microsoft.com/office/drawing/2014/main" id="{746C2DDD-8054-43BD-8DEB-92D5AE94D7A5}"/>
              </a:ext>
            </a:extLst>
          </p:cNvPr>
          <p:cNvSpPr>
            <a:spLocks noGrp="1"/>
          </p:cNvSpPr>
          <p:nvPr>
            <p:ph idx="1"/>
          </p:nvPr>
        </p:nvSpPr>
        <p:spPr>
          <a:xfrm>
            <a:off x="576053" y="1905982"/>
            <a:ext cx="6347714" cy="3880773"/>
          </a:xfrm>
        </p:spPr>
        <p:txBody>
          <a:bodyPr>
            <a:normAutofit fontScale="77500" lnSpcReduction="20000"/>
          </a:bodyPr>
          <a:lstStyle/>
          <a:p>
            <a:pPr algn="just"/>
            <a:r>
              <a:rPr lang="tr-TR" dirty="0"/>
              <a:t>Eğer bir deneyin gece de devam etmesi gerekiyorsa deney belirgin şekilde işaretlenmelidir. Normal olmayan ve acil durumlarda yapılacak işlemler bu işaretlemede muhakkak belirtilmelidir. Örneğin nelerin kapatılması ve kime haber verilmesi gerektiği gibi</a:t>
            </a:r>
          </a:p>
          <a:p>
            <a:pPr algn="just"/>
            <a:endParaRPr lang="tr-TR" dirty="0"/>
          </a:p>
          <a:p>
            <a:pPr algn="just"/>
            <a:r>
              <a:rPr lang="tr-TR" dirty="0"/>
              <a:t>Kimyasal saçılmalar ile derhal uygun bilgi ve yapılan işin tehlikesinin bilincinde olarak ilgilenilmelidir. Tehlikeyi arttırabilecek olası riskler, mümkünse öncelikle yok edilmelidir. Saçılma laboratuvar veya güvenlik sorumlusuna bildirilmelidir. Saçılma temizlerken uygun kişisel koruyucu malzeme kullanılmalıdır.</a:t>
            </a:r>
          </a:p>
          <a:p>
            <a:pPr algn="just"/>
            <a:endParaRPr lang="tr-TR" dirty="0"/>
          </a:p>
          <a:p>
            <a:pPr algn="just"/>
            <a:r>
              <a:rPr lang="tr-TR" dirty="0"/>
              <a:t>Saçılma bölgesi suyla yıkanmalı, fakat saçılma yayılmamalıdır. Saçılma toprak/kum ile örtülmelidir. Sodyum bikarbonat tozu ile nötrleştirilmelidir. Kağıt havluya veya uygun </a:t>
            </a:r>
            <a:r>
              <a:rPr lang="tr-TR" dirty="0" err="1"/>
              <a:t>adsorplama</a:t>
            </a:r>
            <a:r>
              <a:rPr lang="tr-TR" dirty="0"/>
              <a:t> malzemesine emdirilmelidir. Atık, laboratuvar atıkları toplama kabına bertaraf için atılmalıdır. Tüm saçılmalar için Malzeme Güvenlik Bilgi Formuna (MSDS) bakılmalı veya güvenlik sorumlusuna danışılmalıdır </a:t>
            </a:r>
          </a:p>
        </p:txBody>
      </p:sp>
    </p:spTree>
    <p:extLst>
      <p:ext uri="{BB962C8B-B14F-4D97-AF65-F5344CB8AC3E}">
        <p14:creationId xmlns:p14="http://schemas.microsoft.com/office/powerpoint/2010/main" val="354216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7352E-9584-40A8-9E0B-AC92283EA888}"/>
              </a:ext>
            </a:extLst>
          </p:cNvPr>
          <p:cNvSpPr>
            <a:spLocks noGrp="1"/>
          </p:cNvSpPr>
          <p:nvPr>
            <p:ph type="title"/>
          </p:nvPr>
        </p:nvSpPr>
        <p:spPr/>
        <p:txBody>
          <a:bodyPr>
            <a:normAutofit/>
          </a:bodyPr>
          <a:lstStyle/>
          <a:p>
            <a:pPr algn="ctr"/>
            <a:r>
              <a:rPr lang="tr-TR" sz="2800" b="1" dirty="0">
                <a:solidFill>
                  <a:srgbClr val="FF0000"/>
                </a:solidFill>
                <a:latin typeface="Arial" panose="020B0604020202020204" pitchFamily="34" charset="0"/>
                <a:cs typeface="Arial" panose="020B0604020202020204" pitchFamily="34" charset="0"/>
              </a:rPr>
              <a:t>LABORATUVARLAR</a:t>
            </a:r>
          </a:p>
        </p:txBody>
      </p:sp>
      <p:sp>
        <p:nvSpPr>
          <p:cNvPr id="3" name="Content Placeholder 2">
            <a:extLst>
              <a:ext uri="{FF2B5EF4-FFF2-40B4-BE49-F238E27FC236}">
                <a16:creationId xmlns:a16="http://schemas.microsoft.com/office/drawing/2014/main" id="{73A434D7-9940-4E66-9756-23E45A10E172}"/>
              </a:ext>
            </a:extLst>
          </p:cNvPr>
          <p:cNvSpPr>
            <a:spLocks noGrp="1"/>
          </p:cNvSpPr>
          <p:nvPr>
            <p:ph idx="1"/>
          </p:nvPr>
        </p:nvSpPr>
        <p:spPr>
          <a:xfrm>
            <a:off x="609599" y="1925709"/>
            <a:ext cx="6873305" cy="3880773"/>
          </a:xfrm>
        </p:spPr>
        <p:txBody>
          <a:bodyPr>
            <a:normAutofit/>
          </a:bodyPr>
          <a:lstStyle/>
          <a:p>
            <a:pPr lvl="0" algn="just">
              <a:spcBef>
                <a:spcPts val="0"/>
              </a:spcBef>
              <a:buFont typeface="Wingdings" panose="05000000000000000000" pitchFamily="2" charset="2"/>
              <a:buChar char="Ø"/>
            </a:pPr>
            <a:r>
              <a:rPr lang="tr-TR" dirty="0">
                <a:solidFill>
                  <a:schemeClr val="tx1"/>
                </a:solidFill>
                <a:latin typeface="Arial" panose="020B0604020202020204" pitchFamily="34" charset="0"/>
                <a:cs typeface="Arial" panose="020B0604020202020204" pitchFamily="34" charset="0"/>
              </a:rPr>
              <a:t>Laboratuvarda, normal bir sınıf ortamında olmayan tehlikeler ve tehditler vardır. </a:t>
            </a:r>
          </a:p>
          <a:p>
            <a:pPr lvl="0" algn="just">
              <a:spcBef>
                <a:spcPts val="0"/>
              </a:spcBef>
              <a:buFont typeface="Wingdings" panose="05000000000000000000" pitchFamily="2" charset="2"/>
              <a:buChar char="Ø"/>
            </a:pPr>
            <a:endParaRPr lang="tr-TR" dirty="0">
              <a:solidFill>
                <a:schemeClr val="tx1"/>
              </a:solidFill>
              <a:latin typeface="Arial" panose="020B0604020202020204" pitchFamily="34" charset="0"/>
              <a:cs typeface="Arial" panose="020B0604020202020204" pitchFamily="34" charset="0"/>
            </a:endParaRPr>
          </a:p>
          <a:p>
            <a:pPr lvl="0" algn="just">
              <a:spcBef>
                <a:spcPts val="0"/>
              </a:spcBef>
              <a:buFont typeface="Wingdings" panose="05000000000000000000" pitchFamily="2" charset="2"/>
              <a:buChar char="Ø"/>
            </a:pPr>
            <a:r>
              <a:rPr lang="tr-TR" dirty="0">
                <a:solidFill>
                  <a:schemeClr val="tx1"/>
                </a:solidFill>
                <a:latin typeface="Arial" panose="020B0604020202020204" pitchFamily="34" charset="0"/>
                <a:cs typeface="Arial" panose="020B0604020202020204" pitchFamily="34" charset="0"/>
              </a:rPr>
              <a:t>Burada verilen kurallar tüm laboratuvarlar için genel olarak geçerlidir. Özel laboratuvar ve tehlikeler için ilave kurallar konulmalıdır.</a:t>
            </a:r>
          </a:p>
          <a:p>
            <a:pPr marL="0" lvl="0" indent="0" algn="just">
              <a:spcBef>
                <a:spcPts val="0"/>
              </a:spcBef>
              <a:buNone/>
            </a:pPr>
            <a:endParaRPr lang="tr-TR" dirty="0">
              <a:solidFill>
                <a:schemeClr val="dk1"/>
              </a:solidFill>
              <a:latin typeface="Arial" panose="020B0604020202020204" pitchFamily="34" charset="0"/>
              <a:cs typeface="Arial" panose="020B0604020202020204" pitchFamily="34" charset="0"/>
            </a:endParaRPr>
          </a:p>
          <a:p>
            <a:pPr algn="just">
              <a:buFont typeface="Wingdings" panose="05000000000000000000" pitchFamily="2" charset="2"/>
              <a:buChar char="Ø"/>
            </a:pPr>
            <a:r>
              <a:rPr lang="tr-TR" altLang="tr-TR" dirty="0">
                <a:solidFill>
                  <a:schemeClr val="tx1"/>
                </a:solidFill>
                <a:latin typeface="Arial" panose="020B0604020202020204" pitchFamily="34" charset="0"/>
                <a:cs typeface="Arial" panose="020B0604020202020204" pitchFamily="34" charset="0"/>
              </a:rPr>
              <a:t>Tüm personelinin (tam gün ve yarım-gün çalışanlar, işçi veya sözleşmeliler, misafir araştırmacılar, öğrenciler, stajyerler, ziyaretçiler </a:t>
            </a:r>
            <a:r>
              <a:rPr lang="tr-TR" altLang="tr-TR" dirty="0" err="1">
                <a:solidFill>
                  <a:schemeClr val="tx1"/>
                </a:solidFill>
                <a:latin typeface="Arial" panose="020B0604020202020204" pitchFamily="34" charset="0"/>
                <a:cs typeface="Arial" panose="020B0604020202020204" pitchFamily="34" charset="0"/>
              </a:rPr>
              <a:t>v.b</a:t>
            </a:r>
            <a:r>
              <a:rPr lang="tr-TR" altLang="tr-TR" dirty="0">
                <a:solidFill>
                  <a:schemeClr val="tx1"/>
                </a:solidFill>
                <a:latin typeface="Arial" panose="020B0604020202020204" pitchFamily="34" charset="0"/>
                <a:cs typeface="Arial" panose="020B0604020202020204" pitchFamily="34" charset="0"/>
              </a:rPr>
              <a:t>. dahil) İş Kanunu ve ilgili mevzuata göre hazırlanmış talimatlar doğrultusunda; çalışma esnasında karşılaşılabilecek her türlü risk hakkında bilgilendirilmesi ve personelin de bu talimatlara uyması gereklidir.</a:t>
            </a:r>
          </a:p>
          <a:p>
            <a:pPr lvl="0">
              <a:spcBef>
                <a:spcPts val="0"/>
              </a:spcBef>
              <a:buNone/>
            </a:pPr>
            <a:endParaRPr lang="tr-TR" dirty="0">
              <a:solidFill>
                <a:schemeClr val="dk1"/>
              </a:solidFill>
            </a:endParaRPr>
          </a:p>
        </p:txBody>
      </p:sp>
      <p:pic>
        <p:nvPicPr>
          <p:cNvPr id="5" name="Picture 4">
            <a:extLst>
              <a:ext uri="{FF2B5EF4-FFF2-40B4-BE49-F238E27FC236}">
                <a16:creationId xmlns:a16="http://schemas.microsoft.com/office/drawing/2014/main" id="{4108C8A5-3571-4555-9607-9131E0D030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6296" y="188640"/>
            <a:ext cx="1727869" cy="1338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21197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A4A2DC-E855-48BC-9484-87A6A756B884}"/>
              </a:ext>
            </a:extLst>
          </p:cNvPr>
          <p:cNvSpPr>
            <a:spLocks noGrp="1"/>
          </p:cNvSpPr>
          <p:nvPr>
            <p:ph idx="1"/>
          </p:nvPr>
        </p:nvSpPr>
        <p:spPr>
          <a:xfrm>
            <a:off x="642148" y="2014496"/>
            <a:ext cx="6347714" cy="3880773"/>
          </a:xfrm>
        </p:spPr>
        <p:txBody>
          <a:bodyPr>
            <a:normAutofit fontScale="92500" lnSpcReduction="20000"/>
          </a:bodyPr>
          <a:lstStyle/>
          <a:p>
            <a:r>
              <a:rPr lang="tr-TR" altLang="tr-TR" dirty="0"/>
              <a:t>acil çıkışları</a:t>
            </a:r>
          </a:p>
          <a:p>
            <a:endParaRPr lang="tr-TR" altLang="tr-TR" dirty="0"/>
          </a:p>
          <a:p>
            <a:r>
              <a:rPr lang="tr-TR" altLang="tr-TR" dirty="0"/>
              <a:t>yangın alarmı</a:t>
            </a:r>
          </a:p>
          <a:p>
            <a:endParaRPr lang="tr-TR" altLang="tr-TR" dirty="0"/>
          </a:p>
          <a:p>
            <a:r>
              <a:rPr lang="tr-TR" altLang="tr-TR" dirty="0"/>
              <a:t>yangın söndürücünün yeri</a:t>
            </a:r>
          </a:p>
          <a:p>
            <a:endParaRPr lang="tr-TR" altLang="tr-TR" dirty="0"/>
          </a:p>
          <a:p>
            <a:r>
              <a:rPr lang="tr-TR" altLang="tr-TR" dirty="0"/>
              <a:t>göz yıkama ve duşların yeri</a:t>
            </a:r>
          </a:p>
          <a:p>
            <a:endParaRPr lang="tr-TR" altLang="tr-TR" dirty="0"/>
          </a:p>
          <a:p>
            <a:r>
              <a:rPr lang="tr-TR" altLang="tr-TR" dirty="0"/>
              <a:t>acil durum telefon numaraları ve prosedürleri</a:t>
            </a:r>
          </a:p>
          <a:p>
            <a:endParaRPr lang="tr-TR" altLang="tr-TR" dirty="0"/>
          </a:p>
          <a:p>
            <a:r>
              <a:rPr lang="tr-TR" altLang="tr-TR" dirty="0"/>
              <a:t>ilk yardım çantası/dolabı</a:t>
            </a:r>
          </a:p>
          <a:p>
            <a:endParaRPr lang="tr-TR" dirty="0"/>
          </a:p>
        </p:txBody>
      </p:sp>
      <p:sp>
        <p:nvSpPr>
          <p:cNvPr id="5" name="Title 4">
            <a:extLst>
              <a:ext uri="{FF2B5EF4-FFF2-40B4-BE49-F238E27FC236}">
                <a16:creationId xmlns:a16="http://schemas.microsoft.com/office/drawing/2014/main" id="{B58F361C-0FBE-4F27-89E7-53DE646DA500}"/>
              </a:ext>
            </a:extLst>
          </p:cNvPr>
          <p:cNvSpPr>
            <a:spLocks noGrp="1"/>
          </p:cNvSpPr>
          <p:nvPr>
            <p:ph type="title"/>
          </p:nvPr>
        </p:nvSpPr>
        <p:spPr>
          <a:xfrm>
            <a:off x="674698" y="1124744"/>
            <a:ext cx="6347713" cy="576064"/>
          </a:xfrm>
        </p:spPr>
        <p:txBody>
          <a:bodyPr>
            <a:normAutofit fontScale="90000"/>
          </a:bodyPr>
          <a:lstStyle/>
          <a:p>
            <a:pPr algn="just"/>
            <a:r>
              <a:rPr lang="tr-TR" sz="2000" dirty="0">
                <a:solidFill>
                  <a:srgbClr val="FF0000"/>
                </a:solidFill>
              </a:rPr>
              <a:t>Aşağıdaki bilgilerin çalışanlar tarafından mutlaka bilinmesi gereklidir:</a:t>
            </a:r>
          </a:p>
        </p:txBody>
      </p:sp>
      <p:pic>
        <p:nvPicPr>
          <p:cNvPr id="6" name="Picture 5">
            <a:extLst>
              <a:ext uri="{FF2B5EF4-FFF2-40B4-BE49-F238E27FC236}">
                <a16:creationId xmlns:a16="http://schemas.microsoft.com/office/drawing/2014/main" id="{D241F536-3739-477F-B6D7-21EF335614AA}"/>
              </a:ext>
            </a:extLst>
          </p:cNvPr>
          <p:cNvPicPr>
            <a:picLocks noChangeAspect="1"/>
          </p:cNvPicPr>
          <p:nvPr/>
        </p:nvPicPr>
        <p:blipFill>
          <a:blip r:embed="rId2"/>
          <a:stretch>
            <a:fillRect/>
          </a:stretch>
        </p:blipFill>
        <p:spPr>
          <a:xfrm>
            <a:off x="2627784" y="1916832"/>
            <a:ext cx="967788" cy="504056"/>
          </a:xfrm>
          <a:prstGeom prst="rect">
            <a:avLst/>
          </a:prstGeom>
        </p:spPr>
      </p:pic>
      <p:pic>
        <p:nvPicPr>
          <p:cNvPr id="7" name="Picture 8" descr="http://edquest.ca/Tests/firefighting.gif">
            <a:extLst>
              <a:ext uri="{FF2B5EF4-FFF2-40B4-BE49-F238E27FC236}">
                <a16:creationId xmlns:a16="http://schemas.microsoft.com/office/drawing/2014/main" id="{25246D94-A17D-4C16-9142-6D14D1F36447}"/>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177782" y="2636367"/>
            <a:ext cx="1155515" cy="792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lab shower">
            <a:extLst>
              <a:ext uri="{FF2B5EF4-FFF2-40B4-BE49-F238E27FC236}">
                <a16:creationId xmlns:a16="http://schemas.microsoft.com/office/drawing/2014/main" id="{91509877-DC21-4562-ACA2-92EB171F49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71080" y="3861048"/>
            <a:ext cx="592706" cy="586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4488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08920" y="-5139952"/>
            <a:ext cx="14401600" cy="11881319"/>
          </a:xfrm>
        </p:spPr>
      </p:pic>
    </p:spTree>
    <p:extLst>
      <p:ext uri="{BB962C8B-B14F-4D97-AF65-F5344CB8AC3E}">
        <p14:creationId xmlns:p14="http://schemas.microsoft.com/office/powerpoint/2010/main" val="6501173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0136F-536A-4551-B978-DD29F7A44537}"/>
              </a:ext>
            </a:extLst>
          </p:cNvPr>
          <p:cNvSpPr>
            <a:spLocks noGrp="1"/>
          </p:cNvSpPr>
          <p:nvPr>
            <p:ph type="title"/>
          </p:nvPr>
        </p:nvSpPr>
        <p:spPr/>
        <p:txBody>
          <a:bodyPr>
            <a:normAutofit/>
          </a:bodyPr>
          <a:lstStyle/>
          <a:p>
            <a:pPr algn="ctr"/>
            <a:r>
              <a:rPr lang="tr-TR" sz="2400" b="1" dirty="0">
                <a:solidFill>
                  <a:srgbClr val="FF0000"/>
                </a:solidFill>
                <a:latin typeface="Arial" panose="020B0604020202020204" pitchFamily="34" charset="0"/>
                <a:cs typeface="Arial" panose="020B0604020202020204" pitchFamily="34" charset="0"/>
              </a:rPr>
              <a:t>Laboratuvarda Kimyasallarla Çalışma </a:t>
            </a:r>
          </a:p>
        </p:txBody>
      </p:sp>
      <p:sp>
        <p:nvSpPr>
          <p:cNvPr id="3" name="Content Placeholder 2">
            <a:extLst>
              <a:ext uri="{FF2B5EF4-FFF2-40B4-BE49-F238E27FC236}">
                <a16:creationId xmlns:a16="http://schemas.microsoft.com/office/drawing/2014/main" id="{00E5A990-254E-4FFB-A0A0-BE09CD8E1889}"/>
              </a:ext>
            </a:extLst>
          </p:cNvPr>
          <p:cNvSpPr>
            <a:spLocks noGrp="1"/>
          </p:cNvSpPr>
          <p:nvPr>
            <p:ph idx="1"/>
          </p:nvPr>
        </p:nvSpPr>
        <p:spPr>
          <a:xfrm>
            <a:off x="683568" y="1932613"/>
            <a:ext cx="6347714" cy="3880773"/>
          </a:xfrm>
        </p:spPr>
        <p:txBody>
          <a:bodyPr>
            <a:normAutofit fontScale="85000" lnSpcReduction="10000"/>
          </a:bodyPr>
          <a:lstStyle/>
          <a:p>
            <a:r>
              <a:rPr lang="tr-TR" dirty="0">
                <a:latin typeface="Arial" panose="020B0604020202020204" pitchFamily="34" charset="0"/>
                <a:cs typeface="Arial" panose="020B0604020202020204" pitchFamily="34" charset="0"/>
              </a:rPr>
              <a:t>Yeni bir kimyasal alındığında beraberinde muhakkak Malzeme Güvenlik Bilgi Formu (MSDS) de temin edilmelidir.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Tehlike işaretlerine ve Malzeme Güvenlik Bilgi Formlarında verilen bilgi ve ikazlara muhakkak uyulmalıdır.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Kırılabilecek şişelerdeki kimyasalları taşırken muhakkak uygun bir taşıma sistemi, örneğin taşıma sepeti, kullanılmalıdır. </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Birbiriyle reaksiyona girebilecek kimyasallar beraber taşınmamalıdır.</a:t>
            </a:r>
          </a:p>
          <a:p>
            <a:endParaRPr lang="tr-TR" dirty="0">
              <a:latin typeface="Arial" panose="020B0604020202020204" pitchFamily="34" charset="0"/>
              <a:cs typeface="Arial" panose="020B0604020202020204" pitchFamily="34" charset="0"/>
            </a:endParaRPr>
          </a:p>
          <a:p>
            <a:r>
              <a:rPr lang="tr-TR" dirty="0" err="1">
                <a:latin typeface="Arial" panose="020B0604020202020204" pitchFamily="34" charset="0"/>
                <a:cs typeface="Arial" panose="020B0604020202020204" pitchFamily="34" charset="0"/>
              </a:rPr>
              <a:t>Toksik</a:t>
            </a:r>
            <a:r>
              <a:rPr lang="tr-TR" dirty="0">
                <a:latin typeface="Arial" panose="020B0604020202020204" pitchFamily="34" charset="0"/>
                <a:cs typeface="Arial" panose="020B0604020202020204" pitchFamily="34" charset="0"/>
              </a:rPr>
              <a:t>, uçucu ve kokulu maddelerle çalışırken muhakkak çeker ocak kullanılmalıdır.</a:t>
            </a:r>
          </a:p>
        </p:txBody>
      </p:sp>
    </p:spTree>
    <p:extLst>
      <p:ext uri="{BB962C8B-B14F-4D97-AF65-F5344CB8AC3E}">
        <p14:creationId xmlns:p14="http://schemas.microsoft.com/office/powerpoint/2010/main" val="4130301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6B059-8F2C-4879-B83B-94B19E6D26EC}"/>
              </a:ext>
            </a:extLst>
          </p:cNvPr>
          <p:cNvSpPr>
            <a:spLocks noGrp="1"/>
          </p:cNvSpPr>
          <p:nvPr>
            <p:ph type="title"/>
          </p:nvPr>
        </p:nvSpPr>
        <p:spPr/>
        <p:txBody>
          <a:bodyPr>
            <a:normAutofit/>
          </a:bodyPr>
          <a:lstStyle/>
          <a:p>
            <a:pPr algn="ctr"/>
            <a:r>
              <a:rPr lang="tr-TR" sz="2400" b="1" dirty="0">
                <a:solidFill>
                  <a:srgbClr val="FF0000"/>
                </a:solidFill>
                <a:latin typeface="Arial" panose="020B0604020202020204" pitchFamily="34" charset="0"/>
                <a:cs typeface="Arial" panose="020B0604020202020204" pitchFamily="34" charset="0"/>
              </a:rPr>
              <a:t>Laboratuvarda Kimyasallarla Çalışma </a:t>
            </a:r>
            <a:endParaRPr lang="tr-TR" sz="2400" b="1" dirty="0"/>
          </a:p>
        </p:txBody>
      </p:sp>
      <p:sp>
        <p:nvSpPr>
          <p:cNvPr id="3" name="Content Placeholder 2">
            <a:extLst>
              <a:ext uri="{FF2B5EF4-FFF2-40B4-BE49-F238E27FC236}">
                <a16:creationId xmlns:a16="http://schemas.microsoft.com/office/drawing/2014/main" id="{CF736E0D-2C3C-4C9A-838E-FFE6A079BF8A}"/>
              </a:ext>
            </a:extLst>
          </p:cNvPr>
          <p:cNvSpPr>
            <a:spLocks noGrp="1"/>
          </p:cNvSpPr>
          <p:nvPr>
            <p:ph idx="1"/>
          </p:nvPr>
        </p:nvSpPr>
        <p:spPr>
          <a:xfrm>
            <a:off x="609599" y="2132856"/>
            <a:ext cx="7560840" cy="3880773"/>
          </a:xfrm>
        </p:spPr>
        <p:txBody>
          <a:bodyPr>
            <a:noAutofit/>
          </a:bodyPr>
          <a:lstStyle/>
          <a:p>
            <a:r>
              <a:rPr lang="tr-TR" dirty="0">
                <a:latin typeface="Arial" panose="020B0604020202020204" pitchFamily="34" charset="0"/>
                <a:cs typeface="Arial" panose="020B0604020202020204" pitchFamily="34" charset="0"/>
              </a:rPr>
              <a:t>Kimyasallarla temas eden deri bölgesi, kimyasalın konsantrasyonu ne olursa olsun yıkanmalıdır.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Açık alevli veya kıvılcım çıkarıcı cihazlar, yanıcı sıvı ve buharlardan uzak tutulmalıdır.</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Tüm kimyasal kap ve şişeleri kullanım haricinde kapalı tutulmalıdır. </a:t>
            </a:r>
          </a:p>
          <a:p>
            <a:endParaRPr lang="tr-TR" dirty="0">
              <a:latin typeface="Arial" panose="020B0604020202020204" pitchFamily="34" charset="0"/>
              <a:cs typeface="Arial" panose="020B0604020202020204" pitchFamily="34" charset="0"/>
            </a:endParaRPr>
          </a:p>
          <a:p>
            <a:r>
              <a:rPr lang="tr-TR" dirty="0">
                <a:latin typeface="Arial" panose="020B0604020202020204" pitchFamily="34" charset="0"/>
                <a:cs typeface="Arial" panose="020B0604020202020204" pitchFamily="34" charset="0"/>
              </a:rPr>
              <a:t>Bu buharların ortama karışmasını sınırlar, saçılma riskini azaltır.</a:t>
            </a:r>
          </a:p>
          <a:p>
            <a:r>
              <a:rPr lang="tr-TR" dirty="0">
                <a:latin typeface="Arial" panose="020B0604020202020204" pitchFamily="34" charset="0"/>
                <a:cs typeface="Arial" panose="020B0604020202020204" pitchFamily="34" charset="0"/>
              </a:rPr>
              <a:t>Şişmiş, akıtan veya şüpheli kimyasal kapları, şişeleri kullanılmamalı veya açılmamalı, güvenlik sorumlusuna danışılmalıdır</a:t>
            </a:r>
          </a:p>
        </p:txBody>
      </p:sp>
    </p:spTree>
    <p:extLst>
      <p:ext uri="{BB962C8B-B14F-4D97-AF65-F5344CB8AC3E}">
        <p14:creationId xmlns:p14="http://schemas.microsoft.com/office/powerpoint/2010/main" val="5754126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DE0AD3-6130-4F45-9250-B7D0ABFCA4D9}"/>
              </a:ext>
            </a:extLst>
          </p:cNvPr>
          <p:cNvSpPr>
            <a:spLocks noGrp="1"/>
          </p:cNvSpPr>
          <p:nvPr>
            <p:ph type="title"/>
          </p:nvPr>
        </p:nvSpPr>
        <p:spPr/>
        <p:txBody>
          <a:bodyPr>
            <a:normAutofit/>
          </a:bodyPr>
          <a:lstStyle/>
          <a:p>
            <a:pPr algn="ctr"/>
            <a:r>
              <a:rPr lang="tr-TR" sz="2400" b="1" dirty="0">
                <a:solidFill>
                  <a:srgbClr val="FF0000"/>
                </a:solidFill>
                <a:latin typeface="Arial" panose="020B0604020202020204" pitchFamily="34" charset="0"/>
                <a:cs typeface="Arial" panose="020B0604020202020204" pitchFamily="34" charset="0"/>
              </a:rPr>
              <a:t>Laboratuvarda Kimyasallarla Çalışma </a:t>
            </a:r>
            <a:endParaRPr lang="tr-TR" sz="2400" b="1" dirty="0"/>
          </a:p>
        </p:txBody>
      </p:sp>
      <p:sp>
        <p:nvSpPr>
          <p:cNvPr id="3" name="Content Placeholder 2">
            <a:extLst>
              <a:ext uri="{FF2B5EF4-FFF2-40B4-BE49-F238E27FC236}">
                <a16:creationId xmlns:a16="http://schemas.microsoft.com/office/drawing/2014/main" id="{778FAAB3-D5A6-4829-80DC-E85039C76829}"/>
              </a:ext>
            </a:extLst>
          </p:cNvPr>
          <p:cNvSpPr>
            <a:spLocks noGrp="1"/>
          </p:cNvSpPr>
          <p:nvPr>
            <p:ph idx="1"/>
          </p:nvPr>
        </p:nvSpPr>
        <p:spPr>
          <a:xfrm>
            <a:off x="683568" y="1700808"/>
            <a:ext cx="6347714" cy="3880773"/>
          </a:xfrm>
        </p:spPr>
        <p:txBody>
          <a:bodyPr>
            <a:normAutofit lnSpcReduction="10000"/>
          </a:bodyPr>
          <a:lstStyle/>
          <a:p>
            <a:r>
              <a:rPr lang="tr-TR" dirty="0"/>
              <a:t>Tehlikeli kimyasalları kullanmadan önce muhakkak risk değerlendirmesi yapılmalıdır.</a:t>
            </a:r>
          </a:p>
          <a:p>
            <a:endParaRPr lang="tr-TR" dirty="0"/>
          </a:p>
          <a:p>
            <a:r>
              <a:rPr lang="tr-TR" dirty="0" err="1"/>
              <a:t>Toksik</a:t>
            </a:r>
            <a:r>
              <a:rPr lang="tr-TR" dirty="0"/>
              <a:t>, yüksek buhar basınçlı ve </a:t>
            </a:r>
            <a:r>
              <a:rPr lang="tr-TR" dirty="0" err="1"/>
              <a:t>korozif</a:t>
            </a:r>
            <a:r>
              <a:rPr lang="tr-TR" dirty="0"/>
              <a:t> maddeler için mutlaka çeker ocak kullanılmalıdır.</a:t>
            </a:r>
          </a:p>
          <a:p>
            <a:endParaRPr lang="tr-TR" dirty="0"/>
          </a:p>
          <a:p>
            <a:pPr algn="just"/>
            <a:r>
              <a:rPr lang="tr-TR" dirty="0"/>
              <a:t>Kimyasalları akıtırken kap veya şişenin etiketi, damla ve akıntılardan zarar görmemesi ve kirlenmemesi için daima yukarı getirilmelidir.</a:t>
            </a:r>
          </a:p>
          <a:p>
            <a:pPr algn="just"/>
            <a:endParaRPr lang="tr-TR" dirty="0"/>
          </a:p>
          <a:p>
            <a:pPr algn="just"/>
            <a:r>
              <a:rPr lang="tr-TR" dirty="0"/>
              <a:t>Asit veya bazlar, küçük kaplara dolum için büyük kaplardan doğrudan akıtılmamalı, daima </a:t>
            </a:r>
            <a:r>
              <a:rPr lang="tr-TR" dirty="0" err="1"/>
              <a:t>sifonlanmalıdır</a:t>
            </a:r>
            <a:r>
              <a:rPr lang="tr-TR" dirty="0"/>
              <a:t>.</a:t>
            </a:r>
          </a:p>
        </p:txBody>
      </p:sp>
    </p:spTree>
    <p:extLst>
      <p:ext uri="{BB962C8B-B14F-4D97-AF65-F5344CB8AC3E}">
        <p14:creationId xmlns:p14="http://schemas.microsoft.com/office/powerpoint/2010/main" val="39271862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E1FC9-88E1-4539-B6CF-FB35D1DBAAAD}"/>
              </a:ext>
            </a:extLst>
          </p:cNvPr>
          <p:cNvSpPr>
            <a:spLocks noGrp="1"/>
          </p:cNvSpPr>
          <p:nvPr>
            <p:ph type="title"/>
          </p:nvPr>
        </p:nvSpPr>
        <p:spPr/>
        <p:txBody>
          <a:bodyPr>
            <a:normAutofit/>
          </a:bodyPr>
          <a:lstStyle/>
          <a:p>
            <a:pPr algn="ctr"/>
            <a:r>
              <a:rPr lang="tr-TR" sz="2400" b="1" dirty="0">
                <a:solidFill>
                  <a:srgbClr val="FF0000"/>
                </a:solidFill>
                <a:latin typeface="Arial" panose="020B0604020202020204" pitchFamily="34" charset="0"/>
                <a:cs typeface="Arial" panose="020B0604020202020204" pitchFamily="34" charset="0"/>
              </a:rPr>
              <a:t>Laboratuvarda Kimyasallarla Çalışma </a:t>
            </a:r>
            <a:endParaRPr lang="tr-TR" sz="2400" dirty="0"/>
          </a:p>
        </p:txBody>
      </p:sp>
      <p:sp>
        <p:nvSpPr>
          <p:cNvPr id="3" name="Content Placeholder 2">
            <a:extLst>
              <a:ext uri="{FF2B5EF4-FFF2-40B4-BE49-F238E27FC236}">
                <a16:creationId xmlns:a16="http://schemas.microsoft.com/office/drawing/2014/main" id="{D3D7AF81-B124-424E-A6B9-601CDA8A7EA9}"/>
              </a:ext>
            </a:extLst>
          </p:cNvPr>
          <p:cNvSpPr>
            <a:spLocks noGrp="1"/>
          </p:cNvSpPr>
          <p:nvPr>
            <p:ph idx="1"/>
          </p:nvPr>
        </p:nvSpPr>
        <p:spPr/>
        <p:txBody>
          <a:bodyPr/>
          <a:lstStyle/>
          <a:p>
            <a:pPr algn="just"/>
            <a:r>
              <a:rPr lang="tr-TR" dirty="0">
                <a:latin typeface="Arial" panose="020B0604020202020204" pitchFamily="34" charset="0"/>
                <a:cs typeface="Arial" panose="020B0604020202020204" pitchFamily="34" charset="0"/>
              </a:rPr>
              <a:t>Asitlerin ve katı kostiklerin üzerine hiçbir zaman su dökülmemelidir.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Bir kap veya şişe açılmadan önce etiketi ve Malzeme Güvenlik Bilgi Formu (MSDS), muhtemel tehlikeler ve alınması gereken ilave önlemler için incelenmelidir.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Sıvıları büyük kaplardan küçük kaplara aktarırken uygun huni veya sistem kullanılmalıdır. Bu küçük kaplar da büyüğü gibi aynen işaretlenmelidir</a:t>
            </a:r>
          </a:p>
        </p:txBody>
      </p:sp>
    </p:spTree>
    <p:extLst>
      <p:ext uri="{BB962C8B-B14F-4D97-AF65-F5344CB8AC3E}">
        <p14:creationId xmlns:p14="http://schemas.microsoft.com/office/powerpoint/2010/main" val="30106287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58E614-1AF6-4DD2-94D1-310383539DF0}"/>
              </a:ext>
            </a:extLst>
          </p:cNvPr>
          <p:cNvSpPr>
            <a:spLocks noGrp="1"/>
          </p:cNvSpPr>
          <p:nvPr>
            <p:ph type="title"/>
          </p:nvPr>
        </p:nvSpPr>
        <p:spPr>
          <a:xfrm>
            <a:off x="683568" y="816637"/>
            <a:ext cx="6347713" cy="731168"/>
          </a:xfrm>
        </p:spPr>
        <p:txBody>
          <a:bodyPr>
            <a:normAutofit/>
          </a:bodyPr>
          <a:lstStyle/>
          <a:p>
            <a:pPr algn="ctr"/>
            <a:r>
              <a:rPr lang="tr-TR" sz="2400" b="1" dirty="0">
                <a:solidFill>
                  <a:srgbClr val="FF0000"/>
                </a:solidFill>
                <a:latin typeface="Arial" panose="020B0604020202020204" pitchFamily="34" charset="0"/>
                <a:cs typeface="Arial" panose="020B0604020202020204" pitchFamily="34" charset="0"/>
              </a:rPr>
              <a:t>Laboratuvarda Kimyasallarla Çalışma </a:t>
            </a:r>
            <a:endParaRPr lang="tr-TR" sz="2400" dirty="0"/>
          </a:p>
        </p:txBody>
      </p:sp>
      <p:sp>
        <p:nvSpPr>
          <p:cNvPr id="3" name="Content Placeholder 2">
            <a:extLst>
              <a:ext uri="{FF2B5EF4-FFF2-40B4-BE49-F238E27FC236}">
                <a16:creationId xmlns:a16="http://schemas.microsoft.com/office/drawing/2014/main" id="{2D573CA1-7964-4127-A985-BBA614BCEB95}"/>
              </a:ext>
            </a:extLst>
          </p:cNvPr>
          <p:cNvSpPr>
            <a:spLocks noGrp="1"/>
          </p:cNvSpPr>
          <p:nvPr>
            <p:ph idx="1"/>
          </p:nvPr>
        </p:nvSpPr>
        <p:spPr>
          <a:xfrm>
            <a:off x="683568" y="1700808"/>
            <a:ext cx="6347714" cy="3880773"/>
          </a:xfrm>
        </p:spPr>
        <p:txBody>
          <a:bodyPr>
            <a:normAutofit fontScale="92500" lnSpcReduction="20000"/>
          </a:bodyPr>
          <a:lstStyle/>
          <a:p>
            <a:pPr algn="just"/>
            <a:r>
              <a:rPr lang="tr-TR" dirty="0">
                <a:latin typeface="Arial" panose="020B0604020202020204" pitchFamily="34" charset="0"/>
                <a:cs typeface="Arial" panose="020B0604020202020204" pitchFamily="34" charset="0"/>
              </a:rPr>
              <a:t>Kimyasalların </a:t>
            </a:r>
            <a:r>
              <a:rPr lang="tr-TR" dirty="0" err="1">
                <a:latin typeface="Arial" panose="020B0604020202020204" pitchFamily="34" charset="0"/>
                <a:cs typeface="Arial" panose="020B0604020202020204" pitchFamily="34" charset="0"/>
              </a:rPr>
              <a:t>bertarafı</a:t>
            </a:r>
            <a:r>
              <a:rPr lang="tr-TR" dirty="0">
                <a:latin typeface="Arial" panose="020B0604020202020204" pitchFamily="34" charset="0"/>
                <a:cs typeface="Arial" panose="020B0604020202020204" pitchFamily="34" charset="0"/>
              </a:rPr>
              <a:t> tehlike içeriklerine göre değişir. Bertaraf için Malzeme Güvenlik Bilgi Formlarına (MSDS) bakılmalıdır.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Şüphe halinde hiçbir İŞLEM YAPILMAMALI, güvenlik sorumlusuna danışılmalıdır.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Atık kimyasallar lavabolardan dökülmemeli, usulüne uygun bertaraf için özel olarak işaretlenmiş kaplarda biriktirilmeli ve prensipte (eğer karışımın özel bir tehlike yaratmadığı bilinmiyorsa) katiyetle birbirlerine karıştırılmamalıdır.</a:t>
            </a:r>
          </a:p>
          <a:p>
            <a:pPr algn="just"/>
            <a:endParaRPr lang="tr-TR" dirty="0">
              <a:latin typeface="Arial" panose="020B0604020202020204" pitchFamily="34" charset="0"/>
              <a:cs typeface="Arial" panose="020B0604020202020204" pitchFamily="34" charset="0"/>
            </a:endParaRPr>
          </a:p>
          <a:p>
            <a:pPr algn="just"/>
            <a:r>
              <a:rPr lang="tr-TR" dirty="0">
                <a:latin typeface="Arial" panose="020B0604020202020204" pitchFamily="34" charset="0"/>
                <a:cs typeface="Arial" panose="020B0604020202020204" pitchFamily="34" charset="0"/>
              </a:rPr>
              <a:t>Kimyasallarla kirli camlar da tehlikeli atık olarak bertaraf için ayrı toplanmalıdır</a:t>
            </a:r>
          </a:p>
        </p:txBody>
      </p:sp>
    </p:spTree>
    <p:extLst>
      <p:ext uri="{BB962C8B-B14F-4D97-AF65-F5344CB8AC3E}">
        <p14:creationId xmlns:p14="http://schemas.microsoft.com/office/powerpoint/2010/main" val="1853726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A1FF2-B6E2-4E69-AA77-9FE7ECFD9B4E}"/>
              </a:ext>
            </a:extLst>
          </p:cNvPr>
          <p:cNvSpPr>
            <a:spLocks noGrp="1"/>
          </p:cNvSpPr>
          <p:nvPr>
            <p:ph type="title"/>
          </p:nvPr>
        </p:nvSpPr>
        <p:spPr>
          <a:xfrm>
            <a:off x="683568" y="836712"/>
            <a:ext cx="6347713" cy="731168"/>
          </a:xfrm>
        </p:spPr>
        <p:txBody>
          <a:bodyPr>
            <a:normAutofit fontScale="90000"/>
          </a:bodyPr>
          <a:lstStyle/>
          <a:p>
            <a:pPr algn="ctr"/>
            <a:r>
              <a:rPr lang="tr-TR" sz="2700" b="1" dirty="0">
                <a:solidFill>
                  <a:srgbClr val="FF0000"/>
                </a:solidFill>
                <a:latin typeface="Arial" panose="020B0604020202020204" pitchFamily="34" charset="0"/>
                <a:cs typeface="Arial" panose="020B0604020202020204" pitchFamily="34" charset="0"/>
              </a:rPr>
              <a:t>Kimyasallar Tehlike Uyarı İşaretleri</a:t>
            </a:r>
            <a:br>
              <a:rPr lang="tr-TR" b="1" dirty="0"/>
            </a:br>
            <a:r>
              <a:rPr lang="tr-TR" b="1" dirty="0"/>
              <a:t> </a:t>
            </a:r>
          </a:p>
        </p:txBody>
      </p:sp>
      <p:pic>
        <p:nvPicPr>
          <p:cNvPr id="4" name="Picture 3">
            <a:extLst>
              <a:ext uri="{FF2B5EF4-FFF2-40B4-BE49-F238E27FC236}">
                <a16:creationId xmlns:a16="http://schemas.microsoft.com/office/drawing/2014/main" id="{5B9A62F8-9F0A-4773-A9C3-F9925804D310}"/>
              </a:ext>
            </a:extLst>
          </p:cNvPr>
          <p:cNvPicPr>
            <a:picLocks noChangeAspect="1"/>
          </p:cNvPicPr>
          <p:nvPr/>
        </p:nvPicPr>
        <p:blipFill>
          <a:blip r:embed="rId2"/>
          <a:stretch>
            <a:fillRect/>
          </a:stretch>
        </p:blipFill>
        <p:spPr>
          <a:xfrm>
            <a:off x="1187624" y="1567880"/>
            <a:ext cx="4406836" cy="3744416"/>
          </a:xfrm>
          <a:prstGeom prst="rect">
            <a:avLst/>
          </a:prstGeom>
        </p:spPr>
      </p:pic>
    </p:spTree>
    <p:extLst>
      <p:ext uri="{BB962C8B-B14F-4D97-AF65-F5344CB8AC3E}">
        <p14:creationId xmlns:p14="http://schemas.microsoft.com/office/powerpoint/2010/main" val="2136302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Shape 115">
            <a:extLst>
              <a:ext uri="{FF2B5EF4-FFF2-40B4-BE49-F238E27FC236}">
                <a16:creationId xmlns:a16="http://schemas.microsoft.com/office/drawing/2014/main" id="{BD90F88A-013A-4EE8-A1BE-C87FB654710D}"/>
              </a:ext>
            </a:extLst>
          </p:cNvPr>
          <p:cNvGraphicFramePr/>
          <p:nvPr>
            <p:extLst>
              <p:ext uri="{D42A27DB-BD31-4B8C-83A1-F6EECF244321}">
                <p14:modId xmlns:p14="http://schemas.microsoft.com/office/powerpoint/2010/main" val="183112619"/>
              </p:ext>
            </p:extLst>
          </p:nvPr>
        </p:nvGraphicFramePr>
        <p:xfrm>
          <a:off x="539552" y="980728"/>
          <a:ext cx="6633784" cy="5102408"/>
        </p:xfrm>
        <a:graphic>
          <a:graphicData uri="http://schemas.openxmlformats.org/drawingml/2006/table">
            <a:tbl>
              <a:tblPr>
                <a:noFill/>
              </a:tblPr>
              <a:tblGrid>
                <a:gridCol w="422832">
                  <a:extLst>
                    <a:ext uri="{9D8B030D-6E8A-4147-A177-3AD203B41FA5}">
                      <a16:colId xmlns:a16="http://schemas.microsoft.com/office/drawing/2014/main" val="20000"/>
                    </a:ext>
                  </a:extLst>
                </a:gridCol>
                <a:gridCol w="634134">
                  <a:extLst>
                    <a:ext uri="{9D8B030D-6E8A-4147-A177-3AD203B41FA5}">
                      <a16:colId xmlns:a16="http://schemas.microsoft.com/office/drawing/2014/main" val="20001"/>
                    </a:ext>
                  </a:extLst>
                </a:gridCol>
                <a:gridCol w="5576818">
                  <a:extLst>
                    <a:ext uri="{9D8B030D-6E8A-4147-A177-3AD203B41FA5}">
                      <a16:colId xmlns:a16="http://schemas.microsoft.com/office/drawing/2014/main" val="20002"/>
                    </a:ext>
                  </a:extLst>
                </a:gridCol>
              </a:tblGrid>
              <a:tr h="290950">
                <a:tc>
                  <a:txBody>
                    <a:bodyPr/>
                    <a:lstStyle/>
                    <a:p>
                      <a:pPr lvl="0" rtl="0">
                        <a:lnSpc>
                          <a:spcPct val="115000"/>
                        </a:lnSpc>
                        <a:spcBef>
                          <a:spcPts val="0"/>
                        </a:spcBef>
                        <a:buNone/>
                      </a:pPr>
                      <a:r>
                        <a:rPr lang="tr" sz="800" b="1"/>
                        <a:t>Letter</a:t>
                      </a:r>
                    </a:p>
                  </a:txBody>
                  <a:tcPr marL="63500" marR="63500" marT="63500" marB="63500"/>
                </a:tc>
                <a:tc>
                  <a:txBody>
                    <a:bodyPr/>
                    <a:lstStyle/>
                    <a:p>
                      <a:pPr lvl="0" rtl="0">
                        <a:lnSpc>
                          <a:spcPct val="115000"/>
                        </a:lnSpc>
                        <a:spcBef>
                          <a:spcPts val="0"/>
                        </a:spcBef>
                        <a:buNone/>
                      </a:pPr>
                      <a:r>
                        <a:rPr lang="tr" sz="800" b="1" dirty="0"/>
                        <a:t>Symbol</a:t>
                      </a:r>
                    </a:p>
                  </a:txBody>
                  <a:tcPr marL="63500" marR="63500" marT="63500" marB="63500"/>
                </a:tc>
                <a:tc>
                  <a:txBody>
                    <a:bodyPr/>
                    <a:lstStyle/>
                    <a:p>
                      <a:pPr lvl="0" rtl="0">
                        <a:lnSpc>
                          <a:spcPct val="115000"/>
                        </a:lnSpc>
                        <a:spcBef>
                          <a:spcPts val="0"/>
                        </a:spcBef>
                        <a:buNone/>
                      </a:pPr>
                      <a:r>
                        <a:rPr lang="tr" sz="800" b="1"/>
                        <a:t>Explanation</a:t>
                      </a:r>
                    </a:p>
                  </a:txBody>
                  <a:tcPr marL="63500" marR="63500" marT="63500" marB="63500"/>
                </a:tc>
                <a:extLst>
                  <a:ext uri="{0D108BD9-81ED-4DB2-BD59-A6C34878D82A}">
                    <a16:rowId xmlns:a16="http://schemas.microsoft.com/office/drawing/2014/main" val="10000"/>
                  </a:ext>
                </a:extLst>
              </a:tr>
              <a:tr h="237900">
                <a:tc>
                  <a:txBody>
                    <a:bodyPr/>
                    <a:lstStyle/>
                    <a:p>
                      <a:pPr lvl="0" rtl="0">
                        <a:lnSpc>
                          <a:spcPct val="115000"/>
                        </a:lnSpc>
                        <a:spcBef>
                          <a:spcPts val="0"/>
                        </a:spcBef>
                        <a:buNone/>
                      </a:pPr>
                      <a:r>
                        <a:rPr lang="tr" sz="800"/>
                        <a:t>E</a:t>
                      </a:r>
                    </a:p>
                  </a:txBody>
                  <a:tcPr marL="63500" marR="63500" marT="63500" marB="63500"/>
                </a:tc>
                <a:tc>
                  <a:txBody>
                    <a:bodyPr/>
                    <a:lstStyle/>
                    <a:p>
                      <a:pPr lvl="0" rtl="0">
                        <a:lnSpc>
                          <a:spcPct val="115000"/>
                        </a:lnSpc>
                        <a:spcBef>
                          <a:spcPts val="0"/>
                        </a:spcBef>
                        <a:buNone/>
                      </a:pPr>
                      <a:r>
                        <a:rPr lang="tr" sz="800"/>
                        <a:t>explosive</a:t>
                      </a:r>
                    </a:p>
                  </a:txBody>
                  <a:tcPr marL="63500" marR="63500" marT="63500" marB="63500"/>
                </a:tc>
                <a:tc>
                  <a:txBody>
                    <a:bodyPr/>
                    <a:lstStyle/>
                    <a:p>
                      <a:pPr lvl="0" rtl="0">
                        <a:lnSpc>
                          <a:spcPct val="115000"/>
                        </a:lnSpc>
                        <a:spcBef>
                          <a:spcPts val="0"/>
                        </a:spcBef>
                        <a:buNone/>
                      </a:pPr>
                      <a:r>
                        <a:rPr lang="tr" sz="800"/>
                        <a:t>This symbol with the word 'explosive' denotes a substance which may explode under the effect of a flame or if subjected to shocks or friction.</a:t>
                      </a:r>
                    </a:p>
                  </a:txBody>
                  <a:tcPr marL="63500" marR="63500" marT="63500" marB="63500"/>
                </a:tc>
                <a:extLst>
                  <a:ext uri="{0D108BD9-81ED-4DB2-BD59-A6C34878D82A}">
                    <a16:rowId xmlns:a16="http://schemas.microsoft.com/office/drawing/2014/main" val="10001"/>
                  </a:ext>
                </a:extLst>
              </a:tr>
              <a:tr h="284450">
                <a:tc>
                  <a:txBody>
                    <a:bodyPr/>
                    <a:lstStyle/>
                    <a:p>
                      <a:pPr lvl="0" rtl="0">
                        <a:lnSpc>
                          <a:spcPct val="115000"/>
                        </a:lnSpc>
                        <a:spcBef>
                          <a:spcPts val="0"/>
                        </a:spcBef>
                        <a:buNone/>
                      </a:pPr>
                      <a:r>
                        <a:rPr lang="tr" sz="800"/>
                        <a:t>O</a:t>
                      </a:r>
                    </a:p>
                  </a:txBody>
                  <a:tcPr marL="63500" marR="63500" marT="63500" marB="63500"/>
                </a:tc>
                <a:tc>
                  <a:txBody>
                    <a:bodyPr/>
                    <a:lstStyle/>
                    <a:p>
                      <a:pPr lvl="0" rtl="0">
                        <a:lnSpc>
                          <a:spcPct val="115000"/>
                        </a:lnSpc>
                        <a:spcBef>
                          <a:spcPts val="0"/>
                        </a:spcBef>
                        <a:buNone/>
                      </a:pPr>
                      <a:r>
                        <a:rPr lang="tr" sz="800"/>
                        <a:t>oxidizing</a:t>
                      </a:r>
                    </a:p>
                  </a:txBody>
                  <a:tcPr marL="63500" marR="63500" marT="63500" marB="63500"/>
                </a:tc>
                <a:tc>
                  <a:txBody>
                    <a:bodyPr/>
                    <a:lstStyle/>
                    <a:p>
                      <a:pPr lvl="0" rtl="0">
                        <a:lnSpc>
                          <a:spcPct val="115000"/>
                        </a:lnSpc>
                        <a:spcBef>
                          <a:spcPts val="0"/>
                        </a:spcBef>
                        <a:buNone/>
                      </a:pPr>
                      <a:r>
                        <a:rPr lang="tr" sz="800" dirty="0"/>
                        <a:t>The symbol with the word 'oxidizing' refers to a substance which releases a lot of heat while it reacts with other substances, particularly flammable substances.</a:t>
                      </a:r>
                    </a:p>
                  </a:txBody>
                  <a:tcPr marL="63500" marR="63500" marT="63500" marB="63500"/>
                </a:tc>
                <a:extLst>
                  <a:ext uri="{0D108BD9-81ED-4DB2-BD59-A6C34878D82A}">
                    <a16:rowId xmlns:a16="http://schemas.microsoft.com/office/drawing/2014/main" val="10002"/>
                  </a:ext>
                </a:extLst>
              </a:tr>
              <a:tr h="745700">
                <a:tc>
                  <a:txBody>
                    <a:bodyPr/>
                    <a:lstStyle/>
                    <a:p>
                      <a:pPr lvl="0" rtl="0">
                        <a:lnSpc>
                          <a:spcPct val="115000"/>
                        </a:lnSpc>
                        <a:spcBef>
                          <a:spcPts val="0"/>
                        </a:spcBef>
                        <a:buNone/>
                      </a:pPr>
                      <a:r>
                        <a:rPr lang="tr" sz="800"/>
                        <a:t>F</a:t>
                      </a:r>
                    </a:p>
                  </a:txBody>
                  <a:tcPr marL="63500" marR="63500" marT="63500" marB="63500"/>
                </a:tc>
                <a:tc>
                  <a:txBody>
                    <a:bodyPr/>
                    <a:lstStyle/>
                    <a:p>
                      <a:pPr lvl="0" rtl="0">
                        <a:lnSpc>
                          <a:spcPct val="115000"/>
                        </a:lnSpc>
                        <a:spcBef>
                          <a:spcPts val="0"/>
                        </a:spcBef>
                        <a:buNone/>
                      </a:pPr>
                      <a:r>
                        <a:rPr lang="tr" sz="800" dirty="0"/>
                        <a:t>highly flammable</a:t>
                      </a:r>
                    </a:p>
                  </a:txBody>
                  <a:tcPr marL="63500" marR="63500" marT="63500" marB="63500"/>
                </a:tc>
                <a:tc>
                  <a:txBody>
                    <a:bodyPr/>
                    <a:lstStyle/>
                    <a:p>
                      <a:pPr lvl="0" rtl="0">
                        <a:lnSpc>
                          <a:spcPct val="115000"/>
                        </a:lnSpc>
                        <a:spcBef>
                          <a:spcPts val="0"/>
                        </a:spcBef>
                        <a:buNone/>
                      </a:pPr>
                      <a:r>
                        <a:rPr lang="tr" sz="800"/>
                        <a:t>This symbol with the words 'highly flammable' denotes a substance which may become hot and finally ignite in contact with air at ambient temperature or is a solid and may readily set on fire after brief contact with the source of ignition and which continues to burn/to be consumed by chemical reaction after removal of the source of ignition. If it is gas it may burn in air at normal pressure. In contact with water or damp air the substance may release highly flammable gases in dangerous quantities.</a:t>
                      </a:r>
                    </a:p>
                  </a:txBody>
                  <a:tcPr marL="63500" marR="63500" marT="63500" marB="63500"/>
                </a:tc>
                <a:extLst>
                  <a:ext uri="{0D108BD9-81ED-4DB2-BD59-A6C34878D82A}">
                    <a16:rowId xmlns:a16="http://schemas.microsoft.com/office/drawing/2014/main" val="10003"/>
                  </a:ext>
                </a:extLst>
              </a:tr>
              <a:tr h="354300">
                <a:tc>
                  <a:txBody>
                    <a:bodyPr/>
                    <a:lstStyle/>
                    <a:p>
                      <a:pPr lvl="0" rtl="0">
                        <a:lnSpc>
                          <a:spcPct val="115000"/>
                        </a:lnSpc>
                        <a:spcBef>
                          <a:spcPts val="0"/>
                        </a:spcBef>
                        <a:buNone/>
                      </a:pPr>
                      <a:r>
                        <a:rPr lang="tr" sz="800"/>
                        <a:t>F+</a:t>
                      </a:r>
                    </a:p>
                  </a:txBody>
                  <a:tcPr marL="63500" marR="63500" marT="63500" marB="63500"/>
                </a:tc>
                <a:tc>
                  <a:txBody>
                    <a:bodyPr/>
                    <a:lstStyle/>
                    <a:p>
                      <a:pPr lvl="0" rtl="0">
                        <a:lnSpc>
                          <a:spcPct val="115000"/>
                        </a:lnSpc>
                        <a:spcBef>
                          <a:spcPts val="0"/>
                        </a:spcBef>
                        <a:buNone/>
                      </a:pPr>
                      <a:r>
                        <a:rPr lang="tr" sz="800"/>
                        <a:t>extremely flammable</a:t>
                      </a:r>
                    </a:p>
                  </a:txBody>
                  <a:tcPr marL="63500" marR="63500" marT="63500" marB="63500"/>
                </a:tc>
                <a:tc>
                  <a:txBody>
                    <a:bodyPr/>
                    <a:lstStyle/>
                    <a:p>
                      <a:pPr lvl="0" rtl="0">
                        <a:lnSpc>
                          <a:spcPct val="115000"/>
                        </a:lnSpc>
                        <a:spcBef>
                          <a:spcPts val="0"/>
                        </a:spcBef>
                        <a:buNone/>
                      </a:pPr>
                      <a:r>
                        <a:rPr lang="tr" sz="800"/>
                        <a:t>The same flammable symbol as above with words 'extremely flammable' denotes e.g. a liquid which would boil at body temperature and would ignite if vapours are exposed to a flame.</a:t>
                      </a:r>
                    </a:p>
                  </a:txBody>
                  <a:tcPr marL="63500" marR="63500" marT="63500" marB="63500"/>
                </a:tc>
                <a:extLst>
                  <a:ext uri="{0D108BD9-81ED-4DB2-BD59-A6C34878D82A}">
                    <a16:rowId xmlns:a16="http://schemas.microsoft.com/office/drawing/2014/main" val="10004"/>
                  </a:ext>
                </a:extLst>
              </a:tr>
              <a:tr h="263125">
                <a:tc>
                  <a:txBody>
                    <a:bodyPr/>
                    <a:lstStyle/>
                    <a:p>
                      <a:pPr lvl="0" rtl="0">
                        <a:lnSpc>
                          <a:spcPct val="115000"/>
                        </a:lnSpc>
                        <a:spcBef>
                          <a:spcPts val="0"/>
                        </a:spcBef>
                        <a:buNone/>
                      </a:pPr>
                      <a:r>
                        <a:rPr lang="tr" sz="800"/>
                        <a:t>T</a:t>
                      </a:r>
                    </a:p>
                  </a:txBody>
                  <a:tcPr marL="63500" marR="63500" marT="63500" marB="63500"/>
                </a:tc>
                <a:tc>
                  <a:txBody>
                    <a:bodyPr/>
                    <a:lstStyle/>
                    <a:p>
                      <a:pPr lvl="0" rtl="0">
                        <a:lnSpc>
                          <a:spcPct val="115000"/>
                        </a:lnSpc>
                        <a:spcBef>
                          <a:spcPts val="0"/>
                        </a:spcBef>
                        <a:buNone/>
                      </a:pPr>
                      <a:r>
                        <a:rPr lang="tr" sz="800"/>
                        <a:t>toxic</a:t>
                      </a:r>
                    </a:p>
                  </a:txBody>
                  <a:tcPr marL="63500" marR="63500" marT="63500" marB="63500"/>
                </a:tc>
                <a:tc>
                  <a:txBody>
                    <a:bodyPr/>
                    <a:lstStyle/>
                    <a:p>
                      <a:pPr lvl="0" rtl="0">
                        <a:lnSpc>
                          <a:spcPct val="115000"/>
                        </a:lnSpc>
                        <a:spcBef>
                          <a:spcPts val="0"/>
                        </a:spcBef>
                        <a:buNone/>
                      </a:pPr>
                      <a:r>
                        <a:rPr lang="tr" sz="800"/>
                        <a:t>The symbol with skull and crossed bones with the word 'toxic' denotes a highly hazardous substance.</a:t>
                      </a:r>
                    </a:p>
                  </a:txBody>
                  <a:tcPr marL="63500" marR="63500" marT="63500" marB="63500"/>
                </a:tc>
                <a:extLst>
                  <a:ext uri="{0D108BD9-81ED-4DB2-BD59-A6C34878D82A}">
                    <a16:rowId xmlns:a16="http://schemas.microsoft.com/office/drawing/2014/main" val="10005"/>
                  </a:ext>
                </a:extLst>
              </a:tr>
              <a:tr h="401525">
                <a:tc>
                  <a:txBody>
                    <a:bodyPr/>
                    <a:lstStyle/>
                    <a:p>
                      <a:pPr lvl="0" rtl="0">
                        <a:lnSpc>
                          <a:spcPct val="115000"/>
                        </a:lnSpc>
                        <a:spcBef>
                          <a:spcPts val="0"/>
                        </a:spcBef>
                        <a:buNone/>
                      </a:pPr>
                      <a:r>
                        <a:rPr lang="tr" sz="800"/>
                        <a:t>T+</a:t>
                      </a:r>
                    </a:p>
                  </a:txBody>
                  <a:tcPr marL="63500" marR="63500" marT="63500" marB="63500"/>
                </a:tc>
                <a:tc>
                  <a:txBody>
                    <a:bodyPr/>
                    <a:lstStyle/>
                    <a:p>
                      <a:pPr lvl="0" rtl="0">
                        <a:lnSpc>
                          <a:spcPct val="115000"/>
                        </a:lnSpc>
                        <a:spcBef>
                          <a:spcPts val="0"/>
                        </a:spcBef>
                        <a:buNone/>
                      </a:pPr>
                      <a:r>
                        <a:rPr lang="tr" sz="800"/>
                        <a:t>very toxic</a:t>
                      </a:r>
                    </a:p>
                  </a:txBody>
                  <a:tcPr marL="63500" marR="63500" marT="63500" marB="63500"/>
                </a:tc>
                <a:tc>
                  <a:txBody>
                    <a:bodyPr/>
                    <a:lstStyle/>
                    <a:p>
                      <a:pPr lvl="0" rtl="0">
                        <a:lnSpc>
                          <a:spcPct val="115000"/>
                        </a:lnSpc>
                        <a:spcBef>
                          <a:spcPts val="0"/>
                        </a:spcBef>
                        <a:buNone/>
                      </a:pPr>
                      <a:r>
                        <a:rPr lang="tr" sz="800"/>
                        <a:t>The same symbol as above with the words 'very toxic' is used to label a substance, which, if inhaled or ingested or, if it penetrates the skin, may involve extremely serious immediate or long-term health risks and even death.</a:t>
                      </a:r>
                    </a:p>
                  </a:txBody>
                  <a:tcPr marL="63500" marR="63500" marT="63500" marB="63500"/>
                </a:tc>
                <a:extLst>
                  <a:ext uri="{0D108BD9-81ED-4DB2-BD59-A6C34878D82A}">
                    <a16:rowId xmlns:a16="http://schemas.microsoft.com/office/drawing/2014/main" val="10006"/>
                  </a:ext>
                </a:extLst>
              </a:tr>
              <a:tr h="369800">
                <a:tc>
                  <a:txBody>
                    <a:bodyPr/>
                    <a:lstStyle/>
                    <a:p>
                      <a:pPr lvl="0" rtl="0">
                        <a:lnSpc>
                          <a:spcPct val="115000"/>
                        </a:lnSpc>
                        <a:spcBef>
                          <a:spcPts val="0"/>
                        </a:spcBef>
                        <a:buNone/>
                      </a:pPr>
                      <a:r>
                        <a:rPr lang="tr" sz="800"/>
                        <a:t>C</a:t>
                      </a:r>
                    </a:p>
                  </a:txBody>
                  <a:tcPr marL="63500" marR="63500" marT="63500" marB="63500"/>
                </a:tc>
                <a:tc>
                  <a:txBody>
                    <a:bodyPr/>
                    <a:lstStyle/>
                    <a:p>
                      <a:pPr lvl="0" rtl="0">
                        <a:lnSpc>
                          <a:spcPct val="115000"/>
                        </a:lnSpc>
                        <a:spcBef>
                          <a:spcPts val="0"/>
                        </a:spcBef>
                        <a:buNone/>
                      </a:pPr>
                      <a:r>
                        <a:rPr lang="tr" sz="800"/>
                        <a:t>corrosive</a:t>
                      </a:r>
                    </a:p>
                  </a:txBody>
                  <a:tcPr marL="63500" marR="63500" marT="63500" marB="63500"/>
                </a:tc>
                <a:tc>
                  <a:txBody>
                    <a:bodyPr/>
                    <a:lstStyle/>
                    <a:p>
                      <a:pPr lvl="0" rtl="0">
                        <a:lnSpc>
                          <a:spcPct val="115000"/>
                        </a:lnSpc>
                        <a:spcBef>
                          <a:spcPts val="0"/>
                        </a:spcBef>
                        <a:buNone/>
                      </a:pPr>
                      <a:r>
                        <a:rPr lang="tr" sz="800"/>
                        <a:t>The symbol with the word 'corrosive' will be found on a label of a substance which may destroy living tissues on contact with them. Severe burns may result from splashes of such substance.</a:t>
                      </a:r>
                    </a:p>
                  </a:txBody>
                  <a:tcPr marL="63500" marR="63500" marT="63500" marB="63500"/>
                </a:tc>
                <a:extLst>
                  <a:ext uri="{0D108BD9-81ED-4DB2-BD59-A6C34878D82A}">
                    <a16:rowId xmlns:a16="http://schemas.microsoft.com/office/drawing/2014/main" val="10007"/>
                  </a:ext>
                </a:extLst>
              </a:tr>
              <a:tr h="393075">
                <a:tc>
                  <a:txBody>
                    <a:bodyPr/>
                    <a:lstStyle/>
                    <a:p>
                      <a:pPr lvl="0" rtl="0">
                        <a:lnSpc>
                          <a:spcPct val="115000"/>
                        </a:lnSpc>
                        <a:spcBef>
                          <a:spcPts val="0"/>
                        </a:spcBef>
                        <a:buNone/>
                      </a:pPr>
                      <a:r>
                        <a:rPr lang="tr" sz="800"/>
                        <a:t>Xn</a:t>
                      </a:r>
                    </a:p>
                  </a:txBody>
                  <a:tcPr marL="63500" marR="63500" marT="63500" marB="63500"/>
                </a:tc>
                <a:tc>
                  <a:txBody>
                    <a:bodyPr/>
                    <a:lstStyle/>
                    <a:p>
                      <a:pPr lvl="0" rtl="0">
                        <a:lnSpc>
                          <a:spcPct val="115000"/>
                        </a:lnSpc>
                        <a:spcBef>
                          <a:spcPts val="0"/>
                        </a:spcBef>
                        <a:buNone/>
                      </a:pPr>
                      <a:r>
                        <a:rPr lang="tr" sz="800"/>
                        <a:t>harmful (less than T)</a:t>
                      </a:r>
                    </a:p>
                  </a:txBody>
                  <a:tcPr marL="63500" marR="63500" marT="63500" marB="63500"/>
                </a:tc>
                <a:tc>
                  <a:txBody>
                    <a:bodyPr/>
                    <a:lstStyle/>
                    <a:p>
                      <a:pPr lvl="0" rtl="0">
                        <a:lnSpc>
                          <a:spcPct val="115000"/>
                        </a:lnSpc>
                        <a:spcBef>
                          <a:spcPts val="0"/>
                        </a:spcBef>
                        <a:buNone/>
                      </a:pPr>
                      <a:r>
                        <a:rPr lang="tr" sz="800"/>
                        <a:t>The symbol with word 'harmful' denotes to substances which may cause health hazards less than toxic. It could refer to other types of risks e.g. to allergic reactions.</a:t>
                      </a:r>
                    </a:p>
                  </a:txBody>
                  <a:tcPr marL="63500" marR="63500" marT="63500" marB="63500"/>
                </a:tc>
                <a:extLst>
                  <a:ext uri="{0D108BD9-81ED-4DB2-BD59-A6C34878D82A}">
                    <a16:rowId xmlns:a16="http://schemas.microsoft.com/office/drawing/2014/main" val="10008"/>
                  </a:ext>
                </a:extLst>
              </a:tr>
              <a:tr h="426025">
                <a:tc>
                  <a:txBody>
                    <a:bodyPr/>
                    <a:lstStyle/>
                    <a:p>
                      <a:pPr lvl="0" rtl="0">
                        <a:lnSpc>
                          <a:spcPct val="115000"/>
                        </a:lnSpc>
                        <a:spcBef>
                          <a:spcPts val="0"/>
                        </a:spcBef>
                        <a:buNone/>
                      </a:pPr>
                      <a:r>
                        <a:rPr lang="tr" sz="800"/>
                        <a:t>Xi</a:t>
                      </a:r>
                    </a:p>
                  </a:txBody>
                  <a:tcPr marL="63500" marR="63500" marT="63500" marB="63500"/>
                </a:tc>
                <a:tc>
                  <a:txBody>
                    <a:bodyPr/>
                    <a:lstStyle/>
                    <a:p>
                      <a:pPr lvl="0" rtl="0">
                        <a:lnSpc>
                          <a:spcPct val="115000"/>
                        </a:lnSpc>
                        <a:spcBef>
                          <a:spcPts val="0"/>
                        </a:spcBef>
                        <a:buNone/>
                      </a:pPr>
                      <a:r>
                        <a:rPr lang="tr" sz="800"/>
                        <a:t>irritant (less than C)</a:t>
                      </a:r>
                    </a:p>
                  </a:txBody>
                  <a:tcPr marL="63500" marR="63500" marT="63500" marB="63500"/>
                </a:tc>
                <a:tc>
                  <a:txBody>
                    <a:bodyPr/>
                    <a:lstStyle/>
                    <a:p>
                      <a:pPr lvl="0" rtl="0">
                        <a:lnSpc>
                          <a:spcPct val="115000"/>
                        </a:lnSpc>
                        <a:spcBef>
                          <a:spcPts val="0"/>
                        </a:spcBef>
                        <a:buNone/>
                      </a:pPr>
                      <a:r>
                        <a:rPr lang="tr" sz="800"/>
                        <a:t>The same symbol as above with the word 'irritant'.</a:t>
                      </a:r>
                    </a:p>
                  </a:txBody>
                  <a:tcPr marL="63500" marR="63500" marT="63500" marB="63500"/>
                </a:tc>
                <a:extLst>
                  <a:ext uri="{0D108BD9-81ED-4DB2-BD59-A6C34878D82A}">
                    <a16:rowId xmlns:a16="http://schemas.microsoft.com/office/drawing/2014/main" val="10009"/>
                  </a:ext>
                </a:extLst>
              </a:tr>
              <a:tr h="571500">
                <a:tc>
                  <a:txBody>
                    <a:bodyPr/>
                    <a:lstStyle/>
                    <a:p>
                      <a:pPr lvl="0" rtl="0">
                        <a:lnSpc>
                          <a:spcPct val="115000"/>
                        </a:lnSpc>
                        <a:spcBef>
                          <a:spcPts val="0"/>
                        </a:spcBef>
                        <a:buNone/>
                      </a:pPr>
                      <a:r>
                        <a:rPr lang="tr" sz="800"/>
                        <a:t>N</a:t>
                      </a:r>
                    </a:p>
                  </a:txBody>
                  <a:tcPr marL="63500" marR="63500" marT="63500" marB="63500"/>
                </a:tc>
                <a:tc>
                  <a:txBody>
                    <a:bodyPr/>
                    <a:lstStyle/>
                    <a:p>
                      <a:pPr lvl="0" rtl="0">
                        <a:lnSpc>
                          <a:spcPct val="115000"/>
                        </a:lnSpc>
                        <a:spcBef>
                          <a:spcPts val="0"/>
                        </a:spcBef>
                        <a:buNone/>
                      </a:pPr>
                      <a:r>
                        <a:rPr lang="tr" sz="800"/>
                        <a:t>dangerous for the environment</a:t>
                      </a:r>
                    </a:p>
                  </a:txBody>
                  <a:tcPr marL="63500" marR="63500" marT="63500" marB="63500"/>
                </a:tc>
                <a:tc>
                  <a:txBody>
                    <a:bodyPr/>
                    <a:lstStyle/>
                    <a:p>
                      <a:pPr lvl="0" rtl="0">
                        <a:lnSpc>
                          <a:spcPct val="115000"/>
                        </a:lnSpc>
                        <a:spcBef>
                          <a:spcPts val="0"/>
                        </a:spcBef>
                        <a:buNone/>
                      </a:pPr>
                      <a:r>
                        <a:rPr lang="tr" sz="800" dirty="0"/>
                        <a:t> </a:t>
                      </a:r>
                    </a:p>
                  </a:txBody>
                  <a:tcPr marL="63500" marR="63500" marT="63500" marB="6350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6658242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a:off x="311700" y="1302275"/>
            <a:ext cx="8520600" cy="572700"/>
          </a:xfrm>
          <a:prstGeom prst="rect">
            <a:avLst/>
          </a:prstGeom>
        </p:spPr>
        <p:txBody>
          <a:bodyPr vert="horz" wrap="square" lIns="91425" tIns="91425" rIns="91425" bIns="91425" rtlCol="0" anchor="t" anchorCtr="0">
            <a:noAutofit/>
          </a:bodyPr>
          <a:lstStyle/>
          <a:p>
            <a:pPr>
              <a:lnSpc>
                <a:spcPct val="115000"/>
              </a:lnSpc>
              <a:buClr>
                <a:schemeClr val="dk1"/>
              </a:buClr>
              <a:buSzPct val="100000"/>
            </a:pPr>
            <a:r>
              <a:rPr lang="tr-TR" sz="1100" b="1" dirty="0"/>
              <a:t>Örnek: Maddelerin Sınıflandırılması</a:t>
            </a:r>
            <a:endParaRPr lang="tr" sz="1100" b="1" dirty="0"/>
          </a:p>
          <a:p>
            <a:endParaRPr dirty="0"/>
          </a:p>
        </p:txBody>
      </p:sp>
      <p:graphicFrame>
        <p:nvGraphicFramePr>
          <p:cNvPr id="121" name="Shape 121"/>
          <p:cNvGraphicFramePr/>
          <p:nvPr>
            <p:extLst>
              <p:ext uri="{D42A27DB-BD31-4B8C-83A1-F6EECF244321}">
                <p14:modId xmlns:p14="http://schemas.microsoft.com/office/powerpoint/2010/main" val="2974292402"/>
              </p:ext>
            </p:extLst>
          </p:nvPr>
        </p:nvGraphicFramePr>
        <p:xfrm>
          <a:off x="311700" y="2859834"/>
          <a:ext cx="6332450" cy="1905000"/>
        </p:xfrm>
        <a:graphic>
          <a:graphicData uri="http://schemas.openxmlformats.org/drawingml/2006/table">
            <a:tbl>
              <a:tblPr>
                <a:noFill/>
              </a:tblPr>
              <a:tblGrid>
                <a:gridCol w="672450">
                  <a:extLst>
                    <a:ext uri="{9D8B030D-6E8A-4147-A177-3AD203B41FA5}">
                      <a16:colId xmlns:a16="http://schemas.microsoft.com/office/drawing/2014/main" val="20000"/>
                    </a:ext>
                  </a:extLst>
                </a:gridCol>
                <a:gridCol w="5660000">
                  <a:extLst>
                    <a:ext uri="{9D8B030D-6E8A-4147-A177-3AD203B41FA5}">
                      <a16:colId xmlns:a16="http://schemas.microsoft.com/office/drawing/2014/main" val="20001"/>
                    </a:ext>
                  </a:extLst>
                </a:gridCol>
              </a:tblGrid>
              <a:tr h="317500">
                <a:tc>
                  <a:txBody>
                    <a:bodyPr/>
                    <a:lstStyle/>
                    <a:p>
                      <a:pPr lvl="0" rtl="0">
                        <a:lnSpc>
                          <a:spcPct val="115000"/>
                        </a:lnSpc>
                        <a:spcBef>
                          <a:spcPts val="0"/>
                        </a:spcBef>
                        <a:buNone/>
                      </a:pPr>
                      <a:r>
                        <a:rPr lang="tr" sz="1100"/>
                        <a:t>R 20</a:t>
                      </a:r>
                    </a:p>
                  </a:txBody>
                  <a:tcPr marL="63500" marR="63500" marT="63500" marB="63500"/>
                </a:tc>
                <a:tc>
                  <a:txBody>
                    <a:bodyPr/>
                    <a:lstStyle/>
                    <a:p>
                      <a:pPr lvl="0" rtl="0">
                        <a:lnSpc>
                          <a:spcPct val="115000"/>
                        </a:lnSpc>
                        <a:spcBef>
                          <a:spcPts val="0"/>
                        </a:spcBef>
                        <a:buNone/>
                      </a:pPr>
                      <a:r>
                        <a:rPr lang="tr" sz="1100" dirty="0"/>
                        <a:t>Harmful by inhalation.</a:t>
                      </a:r>
                    </a:p>
                  </a:txBody>
                  <a:tcPr marL="63500" marR="63500" marT="63500" marB="63500"/>
                </a:tc>
                <a:extLst>
                  <a:ext uri="{0D108BD9-81ED-4DB2-BD59-A6C34878D82A}">
                    <a16:rowId xmlns:a16="http://schemas.microsoft.com/office/drawing/2014/main" val="10000"/>
                  </a:ext>
                </a:extLst>
              </a:tr>
              <a:tr h="317500">
                <a:tc>
                  <a:txBody>
                    <a:bodyPr/>
                    <a:lstStyle/>
                    <a:p>
                      <a:pPr lvl="0" rtl="0">
                        <a:lnSpc>
                          <a:spcPct val="115000"/>
                        </a:lnSpc>
                        <a:spcBef>
                          <a:spcPts val="0"/>
                        </a:spcBef>
                        <a:buNone/>
                      </a:pPr>
                      <a:r>
                        <a:rPr lang="tr" sz="1100"/>
                        <a:t>R 59</a:t>
                      </a:r>
                    </a:p>
                  </a:txBody>
                  <a:tcPr marL="63500" marR="63500" marT="63500" marB="63500"/>
                </a:tc>
                <a:tc>
                  <a:txBody>
                    <a:bodyPr/>
                    <a:lstStyle/>
                    <a:p>
                      <a:pPr lvl="0" rtl="0">
                        <a:lnSpc>
                          <a:spcPct val="115000"/>
                        </a:lnSpc>
                        <a:spcBef>
                          <a:spcPts val="0"/>
                        </a:spcBef>
                        <a:buNone/>
                      </a:pPr>
                      <a:r>
                        <a:rPr lang="tr" sz="1100"/>
                        <a:t>Dangerous for the ozone layer.</a:t>
                      </a:r>
                    </a:p>
                  </a:txBody>
                  <a:tcPr marL="63500" marR="63500" marT="63500" marB="63500"/>
                </a:tc>
                <a:extLst>
                  <a:ext uri="{0D108BD9-81ED-4DB2-BD59-A6C34878D82A}">
                    <a16:rowId xmlns:a16="http://schemas.microsoft.com/office/drawing/2014/main" val="10001"/>
                  </a:ext>
                </a:extLst>
              </a:tr>
              <a:tr h="317500">
                <a:tc>
                  <a:txBody>
                    <a:bodyPr/>
                    <a:lstStyle/>
                    <a:p>
                      <a:pPr lvl="0" rtl="0">
                        <a:lnSpc>
                          <a:spcPct val="115000"/>
                        </a:lnSpc>
                        <a:spcBef>
                          <a:spcPts val="0"/>
                        </a:spcBef>
                        <a:buNone/>
                      </a:pPr>
                      <a:r>
                        <a:rPr lang="tr" sz="1100"/>
                        <a:t>S 2</a:t>
                      </a:r>
                    </a:p>
                  </a:txBody>
                  <a:tcPr marL="63500" marR="63500" marT="63500" marB="63500"/>
                </a:tc>
                <a:tc>
                  <a:txBody>
                    <a:bodyPr/>
                    <a:lstStyle/>
                    <a:p>
                      <a:pPr lvl="0" rtl="0">
                        <a:lnSpc>
                          <a:spcPct val="115000"/>
                        </a:lnSpc>
                        <a:spcBef>
                          <a:spcPts val="0"/>
                        </a:spcBef>
                        <a:buNone/>
                      </a:pPr>
                      <a:r>
                        <a:rPr lang="tr" sz="1100"/>
                        <a:t>Keep out of the reach of children.</a:t>
                      </a:r>
                    </a:p>
                  </a:txBody>
                  <a:tcPr marL="63500" marR="63500" marT="63500" marB="63500"/>
                </a:tc>
                <a:extLst>
                  <a:ext uri="{0D108BD9-81ED-4DB2-BD59-A6C34878D82A}">
                    <a16:rowId xmlns:a16="http://schemas.microsoft.com/office/drawing/2014/main" val="10002"/>
                  </a:ext>
                </a:extLst>
              </a:tr>
              <a:tr h="317500">
                <a:tc>
                  <a:txBody>
                    <a:bodyPr/>
                    <a:lstStyle/>
                    <a:p>
                      <a:pPr lvl="0" rtl="0">
                        <a:lnSpc>
                          <a:spcPct val="115000"/>
                        </a:lnSpc>
                        <a:spcBef>
                          <a:spcPts val="0"/>
                        </a:spcBef>
                        <a:buNone/>
                      </a:pPr>
                      <a:r>
                        <a:rPr lang="tr" sz="1100"/>
                        <a:t>S 24/25</a:t>
                      </a:r>
                    </a:p>
                  </a:txBody>
                  <a:tcPr marL="63500" marR="63500" marT="63500" marB="63500"/>
                </a:tc>
                <a:tc>
                  <a:txBody>
                    <a:bodyPr/>
                    <a:lstStyle/>
                    <a:p>
                      <a:pPr lvl="0" rtl="0">
                        <a:lnSpc>
                          <a:spcPct val="115000"/>
                        </a:lnSpc>
                        <a:spcBef>
                          <a:spcPts val="0"/>
                        </a:spcBef>
                        <a:buNone/>
                      </a:pPr>
                      <a:r>
                        <a:rPr lang="tr" sz="1100"/>
                        <a:t>Avoid contact with skin and eyes.</a:t>
                      </a:r>
                    </a:p>
                  </a:txBody>
                  <a:tcPr marL="63500" marR="63500" marT="63500" marB="63500"/>
                </a:tc>
                <a:extLst>
                  <a:ext uri="{0D108BD9-81ED-4DB2-BD59-A6C34878D82A}">
                    <a16:rowId xmlns:a16="http://schemas.microsoft.com/office/drawing/2014/main" val="10003"/>
                  </a:ext>
                </a:extLst>
              </a:tr>
              <a:tr h="317500">
                <a:tc>
                  <a:txBody>
                    <a:bodyPr/>
                    <a:lstStyle/>
                    <a:p>
                      <a:pPr lvl="0" rtl="0">
                        <a:lnSpc>
                          <a:spcPct val="115000"/>
                        </a:lnSpc>
                        <a:spcBef>
                          <a:spcPts val="0"/>
                        </a:spcBef>
                        <a:buNone/>
                      </a:pPr>
                      <a:r>
                        <a:rPr lang="tr" sz="1100"/>
                        <a:t>S 59</a:t>
                      </a:r>
                    </a:p>
                  </a:txBody>
                  <a:tcPr marL="63500" marR="63500" marT="63500" marB="63500"/>
                </a:tc>
                <a:tc>
                  <a:txBody>
                    <a:bodyPr/>
                    <a:lstStyle/>
                    <a:p>
                      <a:pPr lvl="0" rtl="0">
                        <a:lnSpc>
                          <a:spcPct val="115000"/>
                        </a:lnSpc>
                        <a:spcBef>
                          <a:spcPts val="0"/>
                        </a:spcBef>
                        <a:buNone/>
                      </a:pPr>
                      <a:r>
                        <a:rPr lang="tr" sz="1100"/>
                        <a:t>Refer to manufacturer/supplier for information on recovery/recycling.</a:t>
                      </a:r>
                    </a:p>
                  </a:txBody>
                  <a:tcPr marL="63500" marR="63500" marT="63500" marB="63500"/>
                </a:tc>
                <a:extLst>
                  <a:ext uri="{0D108BD9-81ED-4DB2-BD59-A6C34878D82A}">
                    <a16:rowId xmlns:a16="http://schemas.microsoft.com/office/drawing/2014/main" val="10004"/>
                  </a:ext>
                </a:extLst>
              </a:tr>
              <a:tr h="317500">
                <a:tc>
                  <a:txBody>
                    <a:bodyPr/>
                    <a:lstStyle/>
                    <a:p>
                      <a:pPr lvl="0" rtl="0">
                        <a:lnSpc>
                          <a:spcPct val="115000"/>
                        </a:lnSpc>
                        <a:spcBef>
                          <a:spcPts val="0"/>
                        </a:spcBef>
                        <a:buNone/>
                      </a:pPr>
                      <a:r>
                        <a:rPr lang="tr" sz="1100"/>
                        <a:t>S 61</a:t>
                      </a:r>
                    </a:p>
                  </a:txBody>
                  <a:tcPr marL="63500" marR="63500" marT="63500" marB="63500"/>
                </a:tc>
                <a:tc>
                  <a:txBody>
                    <a:bodyPr/>
                    <a:lstStyle/>
                    <a:p>
                      <a:pPr lvl="0" rtl="0">
                        <a:lnSpc>
                          <a:spcPct val="115000"/>
                        </a:lnSpc>
                        <a:spcBef>
                          <a:spcPts val="0"/>
                        </a:spcBef>
                        <a:buNone/>
                      </a:pPr>
                      <a:r>
                        <a:rPr lang="tr" sz="1100" dirty="0"/>
                        <a:t>Avoid release to the environment. Refer to special instructions/Safety Data Sheets.</a:t>
                      </a:r>
                    </a:p>
                  </a:txBody>
                  <a:tcPr marL="63500" marR="63500" marT="63500" marB="63500"/>
                </a:tc>
                <a:extLst>
                  <a:ext uri="{0D108BD9-81ED-4DB2-BD59-A6C34878D82A}">
                    <a16:rowId xmlns:a16="http://schemas.microsoft.com/office/drawing/2014/main" val="10005"/>
                  </a:ext>
                </a:extLst>
              </a:tr>
            </a:tbl>
          </a:graphicData>
        </a:graphic>
      </p:graphicFrame>
      <p:sp>
        <p:nvSpPr>
          <p:cNvPr id="122" name="Shape 122"/>
          <p:cNvSpPr txBox="1"/>
          <p:nvPr/>
        </p:nvSpPr>
        <p:spPr>
          <a:xfrm>
            <a:off x="179512" y="1736677"/>
            <a:ext cx="8050500" cy="1140300"/>
          </a:xfrm>
          <a:prstGeom prst="rect">
            <a:avLst/>
          </a:prstGeom>
          <a:noFill/>
          <a:ln>
            <a:noFill/>
          </a:ln>
        </p:spPr>
        <p:txBody>
          <a:bodyPr wrap="square" lIns="91425" tIns="91425" rIns="91425" bIns="91425" anchor="ctr" anchorCtr="0">
            <a:noAutofit/>
          </a:bodyPr>
          <a:lstStyle/>
          <a:p>
            <a:pPr>
              <a:lnSpc>
                <a:spcPct val="115000"/>
              </a:lnSpc>
            </a:pPr>
            <a:r>
              <a:rPr lang="tr" sz="1100"/>
              <a:t>1,1,1-Trichloroethane (synonym name: methyl chloroform), used as solvent is classified as harmful Xn and dangerous to the environment N, with following R-phrases and S-phrases</a:t>
            </a:r>
          </a:p>
          <a:p>
            <a:pPr>
              <a:lnSpc>
                <a:spcPct val="115000"/>
              </a:lnSpc>
            </a:pPr>
            <a:r>
              <a:rPr lang="tr" sz="1100"/>
              <a:t>The label should carry this information.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0238-7E6C-4A56-A07A-CC1B23607E74}"/>
              </a:ext>
            </a:extLst>
          </p:cNvPr>
          <p:cNvSpPr>
            <a:spLocks noGrp="1"/>
          </p:cNvSpPr>
          <p:nvPr>
            <p:ph type="title"/>
          </p:nvPr>
        </p:nvSpPr>
        <p:spPr/>
        <p:txBody>
          <a:bodyPr>
            <a:normAutofit/>
          </a:bodyPr>
          <a:lstStyle/>
          <a:p>
            <a:pPr algn="ctr"/>
            <a:r>
              <a:rPr lang="tr-TR" sz="2800" b="1" dirty="0">
                <a:solidFill>
                  <a:srgbClr val="FF0000"/>
                </a:solidFill>
                <a:latin typeface="Arial" panose="020B0604020202020204" pitchFamily="34" charset="0"/>
                <a:cs typeface="Arial" panose="020B0604020202020204" pitchFamily="34" charset="0"/>
              </a:rPr>
              <a:t>NEDEN ÖNEMLİ?</a:t>
            </a:r>
          </a:p>
        </p:txBody>
      </p:sp>
      <p:sp>
        <p:nvSpPr>
          <p:cNvPr id="3" name="Content Placeholder 2">
            <a:extLst>
              <a:ext uri="{FF2B5EF4-FFF2-40B4-BE49-F238E27FC236}">
                <a16:creationId xmlns:a16="http://schemas.microsoft.com/office/drawing/2014/main" id="{34DE8C7D-1F9E-45A5-B294-2225CC73AED6}"/>
              </a:ext>
            </a:extLst>
          </p:cNvPr>
          <p:cNvSpPr>
            <a:spLocks noGrp="1"/>
          </p:cNvSpPr>
          <p:nvPr>
            <p:ph idx="1"/>
          </p:nvPr>
        </p:nvSpPr>
        <p:spPr/>
        <p:txBody>
          <a:bodyPr/>
          <a:lstStyle/>
          <a:p>
            <a:pPr lvl="0">
              <a:spcBef>
                <a:spcPts val="700"/>
              </a:spcBef>
              <a:buNone/>
            </a:pPr>
            <a:r>
              <a:rPr lang="tr-TR" dirty="0">
                <a:solidFill>
                  <a:schemeClr val="dk1"/>
                </a:solidFill>
              </a:rPr>
              <a:t>Güvenli çalışma</a:t>
            </a:r>
            <a:r>
              <a:rPr lang="en-US" dirty="0">
                <a:solidFill>
                  <a:schemeClr val="dk1"/>
                </a:solidFill>
              </a:rPr>
              <a:t>:</a:t>
            </a:r>
          </a:p>
          <a:p>
            <a:pPr lvl="0">
              <a:spcBef>
                <a:spcPts val="700"/>
              </a:spcBef>
              <a:buClr>
                <a:schemeClr val="dk1"/>
              </a:buClr>
              <a:buSzPct val="78571"/>
              <a:buNone/>
            </a:pPr>
            <a:endParaRPr lang="en-US" dirty="0">
              <a:solidFill>
                <a:schemeClr val="dk1"/>
              </a:solidFill>
            </a:endParaRPr>
          </a:p>
          <a:p>
            <a:pPr lvl="0">
              <a:buClr>
                <a:schemeClr val="dk1"/>
              </a:buClr>
              <a:buSzPct val="78571"/>
              <a:buNone/>
            </a:pPr>
            <a:r>
              <a:rPr lang="en-US" dirty="0">
                <a:solidFill>
                  <a:srgbClr val="9999CC"/>
                </a:solidFill>
              </a:rPr>
              <a:t>*</a:t>
            </a:r>
            <a:r>
              <a:rPr lang="tr-TR" dirty="0">
                <a:solidFill>
                  <a:schemeClr val="dk1"/>
                </a:solidFill>
              </a:rPr>
              <a:t>Sizi</a:t>
            </a:r>
            <a:endParaRPr lang="en-US" dirty="0">
              <a:solidFill>
                <a:schemeClr val="dk1"/>
              </a:solidFill>
            </a:endParaRPr>
          </a:p>
          <a:p>
            <a:pPr lvl="0">
              <a:buClr>
                <a:schemeClr val="dk1"/>
              </a:buClr>
              <a:buSzPct val="78571"/>
              <a:buNone/>
            </a:pPr>
            <a:r>
              <a:rPr lang="en-US" dirty="0">
                <a:solidFill>
                  <a:srgbClr val="9999CC"/>
                </a:solidFill>
              </a:rPr>
              <a:t>*</a:t>
            </a:r>
            <a:r>
              <a:rPr lang="tr-TR" dirty="0">
                <a:solidFill>
                  <a:schemeClr val="dk1"/>
                </a:solidFill>
              </a:rPr>
              <a:t>Diğer </a:t>
            </a:r>
            <a:r>
              <a:rPr lang="tr-TR" dirty="0" err="1">
                <a:solidFill>
                  <a:schemeClr val="dk1"/>
                </a:solidFill>
              </a:rPr>
              <a:t>lab</a:t>
            </a:r>
            <a:r>
              <a:rPr lang="tr-TR" dirty="0">
                <a:solidFill>
                  <a:schemeClr val="dk1"/>
                </a:solidFill>
              </a:rPr>
              <a:t> çalışanlarını</a:t>
            </a:r>
            <a:endParaRPr lang="en-US" dirty="0">
              <a:solidFill>
                <a:schemeClr val="dk1"/>
              </a:solidFill>
            </a:endParaRPr>
          </a:p>
          <a:p>
            <a:pPr lvl="0">
              <a:buClr>
                <a:schemeClr val="dk1"/>
              </a:buClr>
              <a:buSzPct val="78571"/>
              <a:buNone/>
            </a:pPr>
            <a:r>
              <a:rPr lang="en-US" dirty="0">
                <a:solidFill>
                  <a:srgbClr val="9999CC"/>
                </a:solidFill>
              </a:rPr>
              <a:t>*</a:t>
            </a:r>
            <a:r>
              <a:rPr lang="tr-TR" dirty="0">
                <a:solidFill>
                  <a:schemeClr val="dk1"/>
                </a:solidFill>
              </a:rPr>
              <a:t>Temizlik </a:t>
            </a:r>
            <a:r>
              <a:rPr lang="tr-TR" dirty="0" err="1">
                <a:solidFill>
                  <a:schemeClr val="dk1"/>
                </a:solidFill>
              </a:rPr>
              <a:t>görevlelilerini</a:t>
            </a:r>
            <a:endParaRPr lang="en-US" dirty="0">
              <a:solidFill>
                <a:schemeClr val="dk1"/>
              </a:solidFill>
            </a:endParaRPr>
          </a:p>
          <a:p>
            <a:pPr lvl="0">
              <a:buClr>
                <a:schemeClr val="dk1"/>
              </a:buClr>
              <a:buSzPct val="78571"/>
              <a:buNone/>
            </a:pPr>
            <a:r>
              <a:rPr lang="en-US" dirty="0">
                <a:solidFill>
                  <a:srgbClr val="9999CC"/>
                </a:solidFill>
              </a:rPr>
              <a:t>*</a:t>
            </a:r>
            <a:r>
              <a:rPr lang="tr-TR" dirty="0">
                <a:solidFill>
                  <a:schemeClr val="dk1"/>
                </a:solidFill>
              </a:rPr>
              <a:t>Ziyaretçileri</a:t>
            </a:r>
            <a:endParaRPr lang="en-US" dirty="0">
              <a:solidFill>
                <a:schemeClr val="dk1"/>
              </a:solidFill>
            </a:endParaRPr>
          </a:p>
          <a:p>
            <a:pPr lvl="0">
              <a:buClr>
                <a:schemeClr val="dk1"/>
              </a:buClr>
              <a:buSzPct val="78571"/>
              <a:buNone/>
            </a:pPr>
            <a:r>
              <a:rPr lang="en-US" dirty="0">
                <a:solidFill>
                  <a:srgbClr val="9999CC"/>
                </a:solidFill>
              </a:rPr>
              <a:t>*</a:t>
            </a:r>
            <a:r>
              <a:rPr lang="tr-TR" dirty="0">
                <a:solidFill>
                  <a:schemeClr val="dk1"/>
                </a:solidFill>
              </a:rPr>
              <a:t>Çalışmanızı korur.</a:t>
            </a:r>
            <a:endParaRPr lang="en-US" dirty="0">
              <a:solidFill>
                <a:schemeClr val="dk1"/>
              </a:solidFill>
            </a:endParaRPr>
          </a:p>
          <a:p>
            <a:endParaRPr lang="tr-TR" dirty="0"/>
          </a:p>
        </p:txBody>
      </p:sp>
    </p:spTree>
    <p:extLst>
      <p:ext uri="{BB962C8B-B14F-4D97-AF65-F5344CB8AC3E}">
        <p14:creationId xmlns:p14="http://schemas.microsoft.com/office/powerpoint/2010/main" val="3035257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Etiket Bilgileri</a:t>
            </a:r>
          </a:p>
        </p:txBody>
      </p:sp>
      <p:pic>
        <p:nvPicPr>
          <p:cNvPr id="32771"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772816"/>
            <a:ext cx="756084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71244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Etiket Bilgileri</a:t>
            </a:r>
          </a:p>
        </p:txBody>
      </p:sp>
      <p:pic>
        <p:nvPicPr>
          <p:cNvPr id="3379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484784"/>
            <a:ext cx="7966219" cy="4176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5216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DD2AB-AEF4-403A-AC47-40E1FD4B2F50}"/>
              </a:ext>
            </a:extLst>
          </p:cNvPr>
          <p:cNvSpPr>
            <a:spLocks noGrp="1"/>
          </p:cNvSpPr>
          <p:nvPr>
            <p:ph type="title"/>
          </p:nvPr>
        </p:nvSpPr>
        <p:spPr/>
        <p:txBody>
          <a:bodyPr>
            <a:normAutofit/>
          </a:bodyPr>
          <a:lstStyle/>
          <a:p>
            <a:pPr algn="ctr"/>
            <a:r>
              <a:rPr lang="tr-TR" sz="2400" b="1" dirty="0">
                <a:solidFill>
                  <a:srgbClr val="FF0000"/>
                </a:solidFill>
                <a:latin typeface="Arial" panose="020B0604020202020204" pitchFamily="34" charset="0"/>
                <a:cs typeface="Arial" panose="020B0604020202020204" pitchFamily="34" charset="0"/>
              </a:rPr>
              <a:t>GÜVENLİK RENKLERİ VE KULLANIMLARI</a:t>
            </a:r>
          </a:p>
        </p:txBody>
      </p:sp>
      <p:pic>
        <p:nvPicPr>
          <p:cNvPr id="5" name="Picture 4">
            <a:extLst>
              <a:ext uri="{FF2B5EF4-FFF2-40B4-BE49-F238E27FC236}">
                <a16:creationId xmlns:a16="http://schemas.microsoft.com/office/drawing/2014/main" id="{5DD50869-2001-4429-A297-D752D9F15074}"/>
              </a:ext>
            </a:extLst>
          </p:cNvPr>
          <p:cNvPicPr>
            <a:picLocks noChangeAspect="1"/>
          </p:cNvPicPr>
          <p:nvPr/>
        </p:nvPicPr>
        <p:blipFill>
          <a:blip r:embed="rId2"/>
          <a:stretch>
            <a:fillRect/>
          </a:stretch>
        </p:blipFill>
        <p:spPr>
          <a:xfrm>
            <a:off x="755576" y="1556792"/>
            <a:ext cx="6414019" cy="3514825"/>
          </a:xfrm>
          <a:prstGeom prst="rect">
            <a:avLst/>
          </a:prstGeom>
        </p:spPr>
      </p:pic>
    </p:spTree>
    <p:extLst>
      <p:ext uri="{BB962C8B-B14F-4D97-AF65-F5344CB8AC3E}">
        <p14:creationId xmlns:p14="http://schemas.microsoft.com/office/powerpoint/2010/main" val="12316247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1087F-259B-4143-AE59-DFA5E7D8A4B7}"/>
              </a:ext>
            </a:extLst>
          </p:cNvPr>
          <p:cNvSpPr>
            <a:spLocks noGrp="1"/>
          </p:cNvSpPr>
          <p:nvPr>
            <p:ph type="title"/>
          </p:nvPr>
        </p:nvSpPr>
        <p:spPr>
          <a:xfrm>
            <a:off x="683566" y="620688"/>
            <a:ext cx="3456384" cy="144016"/>
          </a:xfrm>
        </p:spPr>
        <p:txBody>
          <a:bodyPr>
            <a:noAutofit/>
          </a:bodyPr>
          <a:lstStyle/>
          <a:p>
            <a:pPr algn="ctr"/>
            <a:r>
              <a:rPr lang="tr-TR" sz="2000" b="1" dirty="0">
                <a:solidFill>
                  <a:srgbClr val="FF0000"/>
                </a:solidFill>
              </a:rPr>
              <a:t>YANGINLA MÜCADELE İŞARETLERİ</a:t>
            </a:r>
            <a:br>
              <a:rPr lang="tr-TR" sz="2000" dirty="0"/>
            </a:br>
            <a:r>
              <a:rPr lang="tr-TR" sz="2000" dirty="0"/>
              <a:t> </a:t>
            </a:r>
          </a:p>
        </p:txBody>
      </p:sp>
      <p:pic>
        <p:nvPicPr>
          <p:cNvPr id="4" name="Picture 3">
            <a:extLst>
              <a:ext uri="{FF2B5EF4-FFF2-40B4-BE49-F238E27FC236}">
                <a16:creationId xmlns:a16="http://schemas.microsoft.com/office/drawing/2014/main" id="{94C54958-12DD-479A-B934-3EC2AC73BF45}"/>
              </a:ext>
            </a:extLst>
          </p:cNvPr>
          <p:cNvPicPr>
            <a:picLocks noChangeAspect="1"/>
          </p:cNvPicPr>
          <p:nvPr/>
        </p:nvPicPr>
        <p:blipFill>
          <a:blip r:embed="rId2"/>
          <a:stretch>
            <a:fillRect/>
          </a:stretch>
        </p:blipFill>
        <p:spPr>
          <a:xfrm>
            <a:off x="660869" y="1252449"/>
            <a:ext cx="3816424" cy="1547045"/>
          </a:xfrm>
          <a:prstGeom prst="rect">
            <a:avLst/>
          </a:prstGeom>
        </p:spPr>
      </p:pic>
      <p:sp>
        <p:nvSpPr>
          <p:cNvPr id="5" name="Title 1">
            <a:extLst>
              <a:ext uri="{FF2B5EF4-FFF2-40B4-BE49-F238E27FC236}">
                <a16:creationId xmlns:a16="http://schemas.microsoft.com/office/drawing/2014/main" id="{6807C13E-C529-4B26-BCAF-7E38C119D236}"/>
              </a:ext>
            </a:extLst>
          </p:cNvPr>
          <p:cNvSpPr txBox="1">
            <a:spLocks/>
          </p:cNvSpPr>
          <p:nvPr/>
        </p:nvSpPr>
        <p:spPr>
          <a:xfrm>
            <a:off x="683567" y="3043367"/>
            <a:ext cx="3888433" cy="466924"/>
          </a:xfrm>
          <a:prstGeom prst="rect">
            <a:avLst/>
          </a:prstGeom>
        </p:spPr>
        <p:txBody>
          <a:bodyPr vert="horz" lIns="91440" tIns="45720" rIns="91440" bIns="45720" rtlCol="0" anchor="t">
            <a:no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000" b="1" dirty="0">
                <a:solidFill>
                  <a:srgbClr val="FF0000"/>
                </a:solidFill>
              </a:rPr>
              <a:t>İLK YARDIM İŞARETLERİ</a:t>
            </a:r>
            <a:br>
              <a:rPr lang="tr-TR" sz="2000" dirty="0"/>
            </a:br>
            <a:r>
              <a:rPr lang="tr-TR" sz="2000" dirty="0"/>
              <a:t> </a:t>
            </a:r>
          </a:p>
        </p:txBody>
      </p:sp>
      <p:pic>
        <p:nvPicPr>
          <p:cNvPr id="6" name="Picture 5">
            <a:extLst>
              <a:ext uri="{FF2B5EF4-FFF2-40B4-BE49-F238E27FC236}">
                <a16:creationId xmlns:a16="http://schemas.microsoft.com/office/drawing/2014/main" id="{758C0E28-69A1-41CE-8A64-40E473753703}"/>
              </a:ext>
            </a:extLst>
          </p:cNvPr>
          <p:cNvPicPr>
            <a:picLocks noChangeAspect="1"/>
          </p:cNvPicPr>
          <p:nvPr/>
        </p:nvPicPr>
        <p:blipFill>
          <a:blip r:embed="rId3"/>
          <a:stretch>
            <a:fillRect/>
          </a:stretch>
        </p:blipFill>
        <p:spPr>
          <a:xfrm>
            <a:off x="971600" y="3515472"/>
            <a:ext cx="3888433" cy="2817130"/>
          </a:xfrm>
          <a:prstGeom prst="rect">
            <a:avLst/>
          </a:prstGeom>
        </p:spPr>
      </p:pic>
    </p:spTree>
    <p:extLst>
      <p:ext uri="{BB962C8B-B14F-4D97-AF65-F5344CB8AC3E}">
        <p14:creationId xmlns:p14="http://schemas.microsoft.com/office/powerpoint/2010/main" val="270771960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46A4-CE84-4891-8324-B3007A97C8CD}"/>
              </a:ext>
            </a:extLst>
          </p:cNvPr>
          <p:cNvSpPr>
            <a:spLocks noGrp="1"/>
          </p:cNvSpPr>
          <p:nvPr>
            <p:ph type="title"/>
          </p:nvPr>
        </p:nvSpPr>
        <p:spPr>
          <a:xfrm>
            <a:off x="-1188640" y="692696"/>
            <a:ext cx="6347713" cy="1320800"/>
          </a:xfrm>
        </p:spPr>
        <p:txBody>
          <a:bodyPr/>
          <a:lstStyle/>
          <a:p>
            <a:pPr algn="ctr"/>
            <a:r>
              <a:rPr lang="tr-TR" sz="2400" b="1" dirty="0">
                <a:solidFill>
                  <a:srgbClr val="FF0000"/>
                </a:solidFill>
              </a:rPr>
              <a:t>UYARI İŞARETLERİ</a:t>
            </a:r>
            <a:br>
              <a:rPr lang="tr-TR" dirty="0"/>
            </a:br>
            <a:r>
              <a:rPr lang="tr-TR" dirty="0"/>
              <a:t> </a:t>
            </a:r>
          </a:p>
        </p:txBody>
      </p:sp>
      <p:pic>
        <p:nvPicPr>
          <p:cNvPr id="4" name="Picture 3">
            <a:extLst>
              <a:ext uri="{FF2B5EF4-FFF2-40B4-BE49-F238E27FC236}">
                <a16:creationId xmlns:a16="http://schemas.microsoft.com/office/drawing/2014/main" id="{8719B1BE-B2F7-4BAC-9987-084B6297D26F}"/>
              </a:ext>
            </a:extLst>
          </p:cNvPr>
          <p:cNvPicPr>
            <a:picLocks noChangeAspect="1"/>
          </p:cNvPicPr>
          <p:nvPr/>
        </p:nvPicPr>
        <p:blipFill>
          <a:blip r:embed="rId2"/>
          <a:stretch>
            <a:fillRect/>
          </a:stretch>
        </p:blipFill>
        <p:spPr>
          <a:xfrm>
            <a:off x="184361" y="1375044"/>
            <a:ext cx="4045610" cy="3888432"/>
          </a:xfrm>
          <a:prstGeom prst="rect">
            <a:avLst/>
          </a:prstGeom>
        </p:spPr>
      </p:pic>
      <p:sp>
        <p:nvSpPr>
          <p:cNvPr id="5" name="Title 1">
            <a:extLst>
              <a:ext uri="{FF2B5EF4-FFF2-40B4-BE49-F238E27FC236}">
                <a16:creationId xmlns:a16="http://schemas.microsoft.com/office/drawing/2014/main" id="{657BD833-43C5-45A1-A3B5-5B2738EA03FE}"/>
              </a:ext>
            </a:extLst>
          </p:cNvPr>
          <p:cNvSpPr txBox="1">
            <a:spLocks/>
          </p:cNvSpPr>
          <p:nvPr/>
        </p:nvSpPr>
        <p:spPr>
          <a:xfrm>
            <a:off x="2616775" y="692696"/>
            <a:ext cx="6347713"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400" b="1">
                <a:solidFill>
                  <a:srgbClr val="FF0000"/>
                </a:solidFill>
              </a:rPr>
              <a:t>EMREDİCİ İŞARETLER</a:t>
            </a:r>
            <a:endParaRPr lang="tr-TR" sz="2400" b="1" dirty="0">
              <a:solidFill>
                <a:srgbClr val="FF0000"/>
              </a:solidFill>
            </a:endParaRPr>
          </a:p>
        </p:txBody>
      </p:sp>
      <p:pic>
        <p:nvPicPr>
          <p:cNvPr id="6" name="Picture 5">
            <a:extLst>
              <a:ext uri="{FF2B5EF4-FFF2-40B4-BE49-F238E27FC236}">
                <a16:creationId xmlns:a16="http://schemas.microsoft.com/office/drawing/2014/main" id="{5DE0D53E-A503-47B4-805B-E1C6FF9F7806}"/>
              </a:ext>
            </a:extLst>
          </p:cNvPr>
          <p:cNvPicPr>
            <a:picLocks noChangeAspect="1"/>
          </p:cNvPicPr>
          <p:nvPr/>
        </p:nvPicPr>
        <p:blipFill>
          <a:blip r:embed="rId3"/>
          <a:stretch>
            <a:fillRect/>
          </a:stretch>
        </p:blipFill>
        <p:spPr>
          <a:xfrm>
            <a:off x="4234781" y="1353096"/>
            <a:ext cx="3111697" cy="2664296"/>
          </a:xfrm>
          <a:prstGeom prst="rect">
            <a:avLst/>
          </a:prstGeom>
        </p:spPr>
      </p:pic>
      <p:pic>
        <p:nvPicPr>
          <p:cNvPr id="7" name="Picture 6">
            <a:extLst>
              <a:ext uri="{FF2B5EF4-FFF2-40B4-BE49-F238E27FC236}">
                <a16:creationId xmlns:a16="http://schemas.microsoft.com/office/drawing/2014/main" id="{BC3E3D80-6AB7-4879-85EE-1A048198DBD0}"/>
              </a:ext>
            </a:extLst>
          </p:cNvPr>
          <p:cNvPicPr>
            <a:picLocks noChangeAspect="1"/>
          </p:cNvPicPr>
          <p:nvPr/>
        </p:nvPicPr>
        <p:blipFill>
          <a:blip r:embed="rId4"/>
          <a:stretch>
            <a:fillRect/>
          </a:stretch>
        </p:blipFill>
        <p:spPr>
          <a:xfrm>
            <a:off x="3918420" y="4649314"/>
            <a:ext cx="3744416" cy="1753583"/>
          </a:xfrm>
          <a:prstGeom prst="rect">
            <a:avLst/>
          </a:prstGeom>
        </p:spPr>
      </p:pic>
      <p:sp>
        <p:nvSpPr>
          <p:cNvPr id="8" name="Title 1">
            <a:extLst>
              <a:ext uri="{FF2B5EF4-FFF2-40B4-BE49-F238E27FC236}">
                <a16:creationId xmlns:a16="http://schemas.microsoft.com/office/drawing/2014/main" id="{7986FCE0-AD61-4DCC-A93E-5F9B54C278FC}"/>
              </a:ext>
            </a:extLst>
          </p:cNvPr>
          <p:cNvSpPr txBox="1">
            <a:spLocks/>
          </p:cNvSpPr>
          <p:nvPr/>
        </p:nvSpPr>
        <p:spPr>
          <a:xfrm>
            <a:off x="3161356" y="4175718"/>
            <a:ext cx="5258545" cy="947192"/>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tr-TR" sz="2000" b="1" dirty="0">
                <a:solidFill>
                  <a:srgbClr val="FF0000"/>
                </a:solidFill>
              </a:rPr>
              <a:t>YASAKLAYICI İŞARETLER</a:t>
            </a:r>
            <a:br>
              <a:rPr lang="tr-TR" sz="2000" dirty="0"/>
            </a:br>
            <a:r>
              <a:rPr lang="tr-TR" sz="2000" dirty="0"/>
              <a:t> </a:t>
            </a:r>
          </a:p>
        </p:txBody>
      </p:sp>
    </p:spTree>
    <p:extLst>
      <p:ext uri="{BB962C8B-B14F-4D97-AF65-F5344CB8AC3E}">
        <p14:creationId xmlns:p14="http://schemas.microsoft.com/office/powerpoint/2010/main" val="31018575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İş Güvenliği ÖNEMLİDİR</a:t>
            </a:r>
          </a:p>
        </p:txBody>
      </p:sp>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070943" y="2276872"/>
            <a:ext cx="1827936" cy="12914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08104" y="4404320"/>
            <a:ext cx="2390775" cy="190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467544" y="2132856"/>
            <a:ext cx="5328592" cy="1754326"/>
          </a:xfrm>
          <a:prstGeom prst="rect">
            <a:avLst/>
          </a:prstGeom>
          <a:noFill/>
        </p:spPr>
        <p:txBody>
          <a:bodyPr wrap="square" rtlCol="0">
            <a:spAutoFit/>
          </a:bodyPr>
          <a:lstStyle/>
          <a:p>
            <a:r>
              <a:rPr lang="tr-TR" dirty="0"/>
              <a:t>Çünkü;</a:t>
            </a:r>
          </a:p>
          <a:p>
            <a:endParaRPr lang="tr-TR" dirty="0"/>
          </a:p>
          <a:p>
            <a:r>
              <a:rPr lang="tr-TR" dirty="0"/>
              <a:t>•Kuralları belirlemek bir dakikanızı alır.</a:t>
            </a:r>
          </a:p>
          <a:p>
            <a:r>
              <a:rPr lang="tr-TR" dirty="0"/>
              <a:t>•Kuralları uygulamaya koymak bir ayınızı alır.</a:t>
            </a:r>
          </a:p>
          <a:p>
            <a:r>
              <a:rPr lang="tr-TR" dirty="0"/>
              <a:t>•Kurallara uymak bir ömür güvende çalışmanızı sağlar.</a:t>
            </a:r>
          </a:p>
        </p:txBody>
      </p:sp>
      <p:sp>
        <p:nvSpPr>
          <p:cNvPr id="7" name="Metin kutusu 6"/>
          <p:cNvSpPr txBox="1"/>
          <p:nvPr/>
        </p:nvSpPr>
        <p:spPr>
          <a:xfrm>
            <a:off x="539552" y="4381500"/>
            <a:ext cx="5112568" cy="1754326"/>
          </a:xfrm>
          <a:prstGeom prst="rect">
            <a:avLst/>
          </a:prstGeom>
          <a:noFill/>
        </p:spPr>
        <p:txBody>
          <a:bodyPr wrap="square" rtlCol="0">
            <a:spAutoFit/>
          </a:bodyPr>
          <a:lstStyle/>
          <a:p>
            <a:r>
              <a:rPr lang="tr-TR" dirty="0"/>
              <a:t>Ancak;</a:t>
            </a:r>
          </a:p>
          <a:p>
            <a:r>
              <a:rPr lang="tr-TR" dirty="0"/>
              <a:t>•Kurallara uymamak hayatınızı bir saniyede mahveder .</a:t>
            </a:r>
          </a:p>
          <a:p>
            <a:endParaRPr lang="tr-TR" dirty="0"/>
          </a:p>
          <a:p>
            <a:r>
              <a:rPr lang="tr-TR" b="1" dirty="0"/>
              <a:t>Bana bir şey olmaz deme, İş Sağlığı ve Güvenliği Kurallarını BİL ve UYGULA!!</a:t>
            </a:r>
          </a:p>
        </p:txBody>
      </p:sp>
    </p:spTree>
    <p:extLst>
      <p:ext uri="{BB962C8B-B14F-4D97-AF65-F5344CB8AC3E}">
        <p14:creationId xmlns:p14="http://schemas.microsoft.com/office/powerpoint/2010/main" val="15932107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147248" cy="1138138"/>
          </a:xfrm>
        </p:spPr>
        <p:txBody>
          <a:bodyPr>
            <a:normAutofit/>
          </a:bodyPr>
          <a:lstStyle/>
          <a:p>
            <a:r>
              <a:rPr lang="tr-TR" sz="2000" dirty="0"/>
              <a:t>Kimyasallarla Çalışırken Karşılaştığımız Tehlikeler</a:t>
            </a:r>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860032" y="1700808"/>
            <a:ext cx="3440820" cy="263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5576" y="5085184"/>
            <a:ext cx="2085975"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251520" y="2420888"/>
            <a:ext cx="4032448" cy="1477328"/>
          </a:xfrm>
          <a:prstGeom prst="rect">
            <a:avLst/>
          </a:prstGeom>
          <a:noFill/>
        </p:spPr>
        <p:txBody>
          <a:bodyPr wrap="square" rtlCol="0">
            <a:spAutoFit/>
          </a:bodyPr>
          <a:lstStyle/>
          <a:p>
            <a:r>
              <a:rPr lang="tr-TR" dirty="0"/>
              <a:t>•Alevlenir maddeler</a:t>
            </a:r>
          </a:p>
          <a:p>
            <a:r>
              <a:rPr lang="tr-TR" dirty="0"/>
              <a:t>•Patlayıcı maddeler</a:t>
            </a:r>
          </a:p>
          <a:p>
            <a:r>
              <a:rPr lang="tr-TR" dirty="0"/>
              <a:t>•Aşındırıcı ve tahriş edici maddeler</a:t>
            </a:r>
          </a:p>
          <a:p>
            <a:r>
              <a:rPr lang="tr-TR" dirty="0"/>
              <a:t>•</a:t>
            </a:r>
            <a:r>
              <a:rPr lang="tr-TR" dirty="0" err="1"/>
              <a:t>Toksik</a:t>
            </a:r>
            <a:r>
              <a:rPr lang="tr-TR" dirty="0"/>
              <a:t> maddeler</a:t>
            </a:r>
          </a:p>
          <a:p>
            <a:r>
              <a:rPr lang="tr-TR" dirty="0"/>
              <a:t>•Basınçlı gazlar ve  </a:t>
            </a:r>
            <a:r>
              <a:rPr lang="tr-TR" dirty="0" err="1"/>
              <a:t>Karsinojenikler</a:t>
            </a:r>
            <a:r>
              <a:rPr lang="tr-TR" dirty="0"/>
              <a:t> </a:t>
            </a:r>
          </a:p>
        </p:txBody>
      </p:sp>
    </p:spTree>
    <p:extLst>
      <p:ext uri="{BB962C8B-B14F-4D97-AF65-F5344CB8AC3E}">
        <p14:creationId xmlns:p14="http://schemas.microsoft.com/office/powerpoint/2010/main" val="12719219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pPr algn="just"/>
            <a:r>
              <a:rPr lang="tr-TR" dirty="0"/>
              <a:t>        Alevlenir Maddeler </a:t>
            </a:r>
          </a:p>
        </p:txBody>
      </p:sp>
      <p:pic>
        <p:nvPicPr>
          <p:cNvPr id="409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156176" y="1844824"/>
            <a:ext cx="2401406" cy="3535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67544" y="1916832"/>
            <a:ext cx="5328592" cy="3693319"/>
          </a:xfrm>
          <a:prstGeom prst="rect">
            <a:avLst/>
          </a:prstGeom>
          <a:noFill/>
        </p:spPr>
        <p:txBody>
          <a:bodyPr wrap="square" rtlCol="0">
            <a:spAutoFit/>
          </a:bodyPr>
          <a:lstStyle/>
          <a:p>
            <a:endParaRPr lang="tr-TR" dirty="0"/>
          </a:p>
          <a:p>
            <a:endParaRPr lang="tr-TR" dirty="0"/>
          </a:p>
          <a:p>
            <a:endParaRPr lang="tr-TR" dirty="0"/>
          </a:p>
          <a:p>
            <a:r>
              <a:rPr lang="tr-TR" dirty="0"/>
              <a:t>Katı, sıvı veya gaz formda olabilirler,</a:t>
            </a:r>
          </a:p>
          <a:p>
            <a:pPr algn="just"/>
            <a:endParaRPr lang="tr-TR" dirty="0"/>
          </a:p>
          <a:p>
            <a:endParaRPr lang="tr-TR" b="1" dirty="0"/>
          </a:p>
          <a:p>
            <a:r>
              <a:rPr lang="tr-TR" b="1" dirty="0"/>
              <a:t>Önemli özellikleri:</a:t>
            </a:r>
          </a:p>
          <a:p>
            <a:endParaRPr lang="tr-TR" dirty="0"/>
          </a:p>
          <a:p>
            <a:r>
              <a:rPr lang="tr-TR" dirty="0"/>
              <a:t>–parlama noktası</a:t>
            </a:r>
          </a:p>
          <a:p>
            <a:r>
              <a:rPr lang="tr-TR" dirty="0"/>
              <a:t>–kendiliğinden tutuşma noktası</a:t>
            </a:r>
          </a:p>
          <a:p>
            <a:r>
              <a:rPr lang="tr-TR" dirty="0"/>
              <a:t>–patlama limitler</a:t>
            </a:r>
          </a:p>
          <a:p>
            <a:r>
              <a:rPr lang="tr-TR" dirty="0"/>
              <a:t>–buhar yoğunluğu</a:t>
            </a:r>
          </a:p>
          <a:p>
            <a:r>
              <a:rPr lang="tr-TR" dirty="0"/>
              <a:t>–elektrostatik enerji biriktirme özellikleri</a:t>
            </a:r>
          </a:p>
        </p:txBody>
      </p:sp>
    </p:spTree>
    <p:extLst>
      <p:ext uri="{BB962C8B-B14F-4D97-AF65-F5344CB8AC3E}">
        <p14:creationId xmlns:p14="http://schemas.microsoft.com/office/powerpoint/2010/main" val="39267704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a:t> Yangına Dayanıklı Güvenlik Dolaplar</a:t>
            </a:r>
          </a:p>
        </p:txBody>
      </p:sp>
      <p:pic>
        <p:nvPicPr>
          <p:cNvPr id="614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427984" y="1700808"/>
            <a:ext cx="4248472" cy="388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755576" y="1988840"/>
            <a:ext cx="3240360" cy="3693319"/>
          </a:xfrm>
          <a:prstGeom prst="rect">
            <a:avLst/>
          </a:prstGeom>
          <a:noFill/>
        </p:spPr>
        <p:txBody>
          <a:bodyPr wrap="square" rtlCol="0">
            <a:spAutoFit/>
          </a:bodyPr>
          <a:lstStyle/>
          <a:p>
            <a:r>
              <a:rPr lang="tr-TR" b="1" dirty="0"/>
              <a:t>Alevlenir madde depolanma dolapları</a:t>
            </a:r>
          </a:p>
          <a:p>
            <a:endParaRPr lang="tr-TR" dirty="0"/>
          </a:p>
          <a:p>
            <a:r>
              <a:rPr lang="tr-TR" dirty="0"/>
              <a:t>•Çelik panel dış gövde</a:t>
            </a:r>
          </a:p>
          <a:p>
            <a:endParaRPr lang="tr-TR" dirty="0"/>
          </a:p>
          <a:p>
            <a:r>
              <a:rPr lang="tr-TR" dirty="0"/>
              <a:t>•Çift cidarlı konstrüksiyon</a:t>
            </a:r>
          </a:p>
          <a:p>
            <a:endParaRPr lang="tr-TR" dirty="0"/>
          </a:p>
          <a:p>
            <a:r>
              <a:rPr lang="tr-TR" dirty="0"/>
              <a:t>•Duvarlar arası izolasyon</a:t>
            </a:r>
          </a:p>
          <a:p>
            <a:endParaRPr lang="tr-TR" dirty="0"/>
          </a:p>
          <a:p>
            <a:r>
              <a:rPr lang="tr-TR" dirty="0"/>
              <a:t> •Dökülen kimyasallar için toplama tepsisi </a:t>
            </a:r>
          </a:p>
          <a:p>
            <a:endParaRPr lang="tr-TR" dirty="0"/>
          </a:p>
          <a:p>
            <a:r>
              <a:rPr lang="tr-TR" dirty="0"/>
              <a:t>•Özel kilitleme sistemi</a:t>
            </a:r>
          </a:p>
        </p:txBody>
      </p:sp>
    </p:spTree>
    <p:extLst>
      <p:ext uri="{BB962C8B-B14F-4D97-AF65-F5344CB8AC3E}">
        <p14:creationId xmlns:p14="http://schemas.microsoft.com/office/powerpoint/2010/main" val="27097555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Patlayıcı  Maddeler</a:t>
            </a:r>
          </a:p>
        </p:txBody>
      </p:sp>
      <p:pic>
        <p:nvPicPr>
          <p:cNvPr id="717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700808"/>
            <a:ext cx="3240361" cy="3697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Metin kutusu 4"/>
          <p:cNvSpPr txBox="1"/>
          <p:nvPr/>
        </p:nvSpPr>
        <p:spPr>
          <a:xfrm>
            <a:off x="4139952" y="1916832"/>
            <a:ext cx="3960440" cy="4247317"/>
          </a:xfrm>
          <a:prstGeom prst="rect">
            <a:avLst/>
          </a:prstGeom>
          <a:noFill/>
        </p:spPr>
        <p:txBody>
          <a:bodyPr wrap="square" rtlCol="0">
            <a:spAutoFit/>
          </a:bodyPr>
          <a:lstStyle/>
          <a:p>
            <a:r>
              <a:rPr lang="tr-TR" b="1" dirty="0"/>
              <a:t>Oluşma nedenleri;</a:t>
            </a:r>
          </a:p>
          <a:p>
            <a:endParaRPr lang="tr-TR" dirty="0"/>
          </a:p>
          <a:p>
            <a:r>
              <a:rPr lang="tr-TR" dirty="0"/>
              <a:t>•Havadaki alevlenir buharların patlayıcı karışımları</a:t>
            </a:r>
          </a:p>
          <a:p>
            <a:endParaRPr lang="tr-TR" dirty="0"/>
          </a:p>
          <a:p>
            <a:r>
              <a:rPr lang="tr-TR" dirty="0"/>
              <a:t>•Aşır oksitleyici ajanlarla karışmış alevlenir maddeler</a:t>
            </a:r>
          </a:p>
          <a:p>
            <a:endParaRPr lang="tr-TR" dirty="0"/>
          </a:p>
          <a:p>
            <a:r>
              <a:rPr lang="tr-TR" dirty="0"/>
              <a:t>•Sürtünme, şok ve sıcaklığa maruz kalmış Organik Peroksitler</a:t>
            </a:r>
          </a:p>
          <a:p>
            <a:endParaRPr lang="tr-TR" dirty="0"/>
          </a:p>
          <a:p>
            <a:r>
              <a:rPr lang="tr-TR" dirty="0"/>
              <a:t>•Çalıştığınız kimyasalı tanıyın!</a:t>
            </a:r>
          </a:p>
          <a:p>
            <a:r>
              <a:rPr lang="tr-TR" dirty="0"/>
              <a:t>–Bazı kimyasallar depolama sırasında kararsız forma dönüşebilir</a:t>
            </a:r>
          </a:p>
        </p:txBody>
      </p:sp>
    </p:spTree>
    <p:extLst>
      <p:ext uri="{BB962C8B-B14F-4D97-AF65-F5344CB8AC3E}">
        <p14:creationId xmlns:p14="http://schemas.microsoft.com/office/powerpoint/2010/main" val="41453464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180ABF-2140-4E28-8531-27E6F67021B3}"/>
              </a:ext>
            </a:extLst>
          </p:cNvPr>
          <p:cNvSpPr>
            <a:spLocks noGrp="1"/>
          </p:cNvSpPr>
          <p:nvPr>
            <p:ph type="title"/>
          </p:nvPr>
        </p:nvSpPr>
        <p:spPr>
          <a:xfrm>
            <a:off x="609599" y="609600"/>
            <a:ext cx="6347713" cy="659160"/>
          </a:xfrm>
        </p:spPr>
        <p:txBody>
          <a:bodyPr>
            <a:normAutofit/>
          </a:bodyPr>
          <a:lstStyle/>
          <a:p>
            <a:pPr algn="ctr"/>
            <a:r>
              <a:rPr lang="tr-TR" altLang="tr-TR" sz="2800" b="1" dirty="0">
                <a:solidFill>
                  <a:srgbClr val="FF0000"/>
                </a:solidFill>
              </a:rPr>
              <a:t>Çalışanların Sorumlulukları</a:t>
            </a:r>
            <a:endParaRPr lang="tr-TR" sz="2800" dirty="0">
              <a:solidFill>
                <a:srgbClr val="FF0000"/>
              </a:solidFill>
            </a:endParaRPr>
          </a:p>
        </p:txBody>
      </p:sp>
      <p:sp>
        <p:nvSpPr>
          <p:cNvPr id="3" name="Content Placeholder 2">
            <a:extLst>
              <a:ext uri="{FF2B5EF4-FFF2-40B4-BE49-F238E27FC236}">
                <a16:creationId xmlns:a16="http://schemas.microsoft.com/office/drawing/2014/main" id="{D97DE5B3-1566-44F4-9B19-422950DF88CA}"/>
              </a:ext>
            </a:extLst>
          </p:cNvPr>
          <p:cNvSpPr>
            <a:spLocks noGrp="1"/>
          </p:cNvSpPr>
          <p:nvPr>
            <p:ph idx="1"/>
          </p:nvPr>
        </p:nvSpPr>
        <p:spPr>
          <a:xfrm>
            <a:off x="467544" y="1628800"/>
            <a:ext cx="6624736" cy="4412563"/>
          </a:xfrm>
        </p:spPr>
        <p:txBody>
          <a:bodyPr>
            <a:normAutofit fontScale="85000" lnSpcReduction="20000"/>
          </a:bodyPr>
          <a:lstStyle/>
          <a:p>
            <a:r>
              <a:rPr lang="tr-TR" altLang="tr-TR" dirty="0"/>
              <a:t>Yönergelere uymak</a:t>
            </a:r>
          </a:p>
          <a:p>
            <a:endParaRPr lang="tr-TR" altLang="tr-TR" dirty="0"/>
          </a:p>
          <a:p>
            <a:r>
              <a:rPr lang="tr-TR" altLang="tr-TR" dirty="0"/>
              <a:t>Düzenlenen temel güvenlik ve laboratuvar güvenliği ile ilgili eğitimlere katılmak, görevlerini verilen eğitim ve talimatlar doğrultusunda yapmak,</a:t>
            </a:r>
          </a:p>
          <a:p>
            <a:endParaRPr lang="tr-TR" dirty="0"/>
          </a:p>
          <a:p>
            <a:r>
              <a:rPr lang="tr-TR" altLang="tr-TR" dirty="0"/>
              <a:t>Kendisinin ve diğer kişilerin sağlık ve güvenliğini olumsuz etkileyecek davranışlardan kaçınmak,</a:t>
            </a:r>
          </a:p>
          <a:p>
            <a:endParaRPr lang="tr-TR" dirty="0"/>
          </a:p>
          <a:p>
            <a:r>
              <a:rPr lang="tr-TR" altLang="tr-TR" dirty="0"/>
              <a:t>Uygun KKD ve güvenlik ekipmanı kullanmak,</a:t>
            </a:r>
          </a:p>
          <a:p>
            <a:endParaRPr lang="tr-TR" dirty="0"/>
          </a:p>
          <a:p>
            <a:pPr algn="just"/>
            <a:r>
              <a:rPr lang="tr-TR" altLang="tr-TR" dirty="0"/>
              <a:t>Makina, cihaz, araç, gereç ve tehlikeli maddeyi talimatlara uygun ve doğru şekilde kullanmak,</a:t>
            </a:r>
          </a:p>
          <a:p>
            <a:pPr algn="just"/>
            <a:endParaRPr lang="tr-TR" altLang="tr-TR" dirty="0"/>
          </a:p>
          <a:p>
            <a:pPr algn="just"/>
            <a:r>
              <a:rPr lang="tr-TR" altLang="tr-TR" dirty="0"/>
              <a:t>Çalışma esnasında ortaya çıkan her türlü olumsuzluğu Bölüm Başkanlığı’na haber vermek.</a:t>
            </a:r>
            <a:endParaRPr lang="tr-TR" dirty="0"/>
          </a:p>
        </p:txBody>
      </p:sp>
      <p:pic>
        <p:nvPicPr>
          <p:cNvPr id="4" name="Picture 3">
            <a:extLst>
              <a:ext uri="{FF2B5EF4-FFF2-40B4-BE49-F238E27FC236}">
                <a16:creationId xmlns:a16="http://schemas.microsoft.com/office/drawing/2014/main" id="{C1C71323-0C15-4427-83E3-295DD61AC75F}"/>
              </a:ext>
            </a:extLst>
          </p:cNvPr>
          <p:cNvPicPr>
            <a:picLocks noChangeAspect="1"/>
          </p:cNvPicPr>
          <p:nvPr/>
        </p:nvPicPr>
        <p:blipFill>
          <a:blip r:embed="rId2"/>
          <a:stretch>
            <a:fillRect/>
          </a:stretch>
        </p:blipFill>
        <p:spPr>
          <a:xfrm>
            <a:off x="2915816" y="1340768"/>
            <a:ext cx="576064" cy="740654"/>
          </a:xfrm>
          <a:prstGeom prst="rect">
            <a:avLst/>
          </a:prstGeom>
        </p:spPr>
      </p:pic>
      <p:pic>
        <p:nvPicPr>
          <p:cNvPr id="6" name="Picture 5">
            <a:extLst>
              <a:ext uri="{FF2B5EF4-FFF2-40B4-BE49-F238E27FC236}">
                <a16:creationId xmlns:a16="http://schemas.microsoft.com/office/drawing/2014/main" id="{4A81DF60-349E-4B4C-B599-5E3B74A9BF44}"/>
              </a:ext>
            </a:extLst>
          </p:cNvPr>
          <p:cNvPicPr>
            <a:picLocks noChangeAspect="1"/>
          </p:cNvPicPr>
          <p:nvPr/>
        </p:nvPicPr>
        <p:blipFill>
          <a:blip r:embed="rId3"/>
          <a:stretch>
            <a:fillRect/>
          </a:stretch>
        </p:blipFill>
        <p:spPr>
          <a:xfrm>
            <a:off x="6647058" y="2360481"/>
            <a:ext cx="890444" cy="856195"/>
          </a:xfrm>
          <a:prstGeom prst="rect">
            <a:avLst/>
          </a:prstGeom>
        </p:spPr>
      </p:pic>
      <p:pic>
        <p:nvPicPr>
          <p:cNvPr id="7" name="Picture 6">
            <a:extLst>
              <a:ext uri="{FF2B5EF4-FFF2-40B4-BE49-F238E27FC236}">
                <a16:creationId xmlns:a16="http://schemas.microsoft.com/office/drawing/2014/main" id="{6F0893CF-B1F9-41C4-9672-899632880CD4}"/>
              </a:ext>
            </a:extLst>
          </p:cNvPr>
          <p:cNvPicPr>
            <a:picLocks noChangeAspect="1"/>
          </p:cNvPicPr>
          <p:nvPr/>
        </p:nvPicPr>
        <p:blipFill>
          <a:blip r:embed="rId4"/>
          <a:stretch>
            <a:fillRect/>
          </a:stretch>
        </p:blipFill>
        <p:spPr>
          <a:xfrm>
            <a:off x="7306968" y="3984148"/>
            <a:ext cx="648062" cy="1208038"/>
          </a:xfrm>
          <a:prstGeom prst="rect">
            <a:avLst/>
          </a:prstGeom>
        </p:spPr>
      </p:pic>
      <p:graphicFrame>
        <p:nvGraphicFramePr>
          <p:cNvPr id="8" name="Object 6">
            <a:extLst>
              <a:ext uri="{FF2B5EF4-FFF2-40B4-BE49-F238E27FC236}">
                <a16:creationId xmlns:a16="http://schemas.microsoft.com/office/drawing/2014/main" id="{01FB3FB6-769F-49DB-A071-4E50A92E0153}"/>
              </a:ext>
            </a:extLst>
          </p:cNvPr>
          <p:cNvGraphicFramePr>
            <a:graphicFrameLocks noChangeAspect="1"/>
          </p:cNvGraphicFramePr>
          <p:nvPr>
            <p:extLst>
              <p:ext uri="{D42A27DB-BD31-4B8C-83A1-F6EECF244321}">
                <p14:modId xmlns:p14="http://schemas.microsoft.com/office/powerpoint/2010/main" val="1052073758"/>
              </p:ext>
            </p:extLst>
          </p:nvPr>
        </p:nvGraphicFramePr>
        <p:xfrm>
          <a:off x="7164288" y="5410659"/>
          <a:ext cx="1021276" cy="1042677"/>
        </p:xfrm>
        <a:graphic>
          <a:graphicData uri="http://schemas.openxmlformats.org/presentationml/2006/ole">
            <mc:AlternateContent xmlns:mc="http://schemas.openxmlformats.org/markup-compatibility/2006">
              <mc:Choice xmlns:v="urn:schemas-microsoft-com:vml" Requires="v">
                <p:oleObj name="Clip" r:id="rId5" imgW="1362240" imgH="1390680" progId="MS_ClipArt_Gallery.2">
                  <p:embed/>
                </p:oleObj>
              </mc:Choice>
              <mc:Fallback>
                <p:oleObj name="Clip" r:id="rId5" imgW="1362240" imgH="1390680" progId="MS_ClipArt_Gallery.2">
                  <p:embed/>
                  <p:pic>
                    <p:nvPicPr>
                      <p:cNvPr id="47110" name="Object 6">
                        <a:extLst>
                          <a:ext uri="{FF2B5EF4-FFF2-40B4-BE49-F238E27FC236}">
                            <a16:creationId xmlns:a16="http://schemas.microsoft.com/office/drawing/2014/main" id="{E9C9D1E2-E9F1-4F7B-9FED-E658F5071A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4288" y="5410659"/>
                        <a:ext cx="1021276" cy="1042677"/>
                      </a:xfrm>
                      <a:prstGeom prst="rect">
                        <a:avLst/>
                      </a:prstGeom>
                      <a:noFill/>
                      <a:ln>
                        <a:noFill/>
                      </a:ln>
                      <a:effectLst/>
                    </p:spPr>
                  </p:pic>
                </p:oleObj>
              </mc:Fallback>
            </mc:AlternateContent>
          </a:graphicData>
        </a:graphic>
      </p:graphicFrame>
      <p:pic>
        <p:nvPicPr>
          <p:cNvPr id="9" name="3 Resim" descr="f1cd673199067e9faad45a61f9bad373.jpg">
            <a:extLst>
              <a:ext uri="{FF2B5EF4-FFF2-40B4-BE49-F238E27FC236}">
                <a16:creationId xmlns:a16="http://schemas.microsoft.com/office/drawing/2014/main" id="{8265194A-9C58-417F-BC87-C3DBA5745C06}"/>
              </a:ext>
            </a:extLst>
          </p:cNvPr>
          <p:cNvPicPr>
            <a:picLocks noChangeAspect="1"/>
          </p:cNvPicPr>
          <p:nvPr/>
        </p:nvPicPr>
        <p:blipFill>
          <a:blip r:embed="rId7" cstate="print"/>
          <a:stretch>
            <a:fillRect/>
          </a:stretch>
        </p:blipFill>
        <p:spPr>
          <a:xfrm>
            <a:off x="4860032" y="3789040"/>
            <a:ext cx="1451323" cy="718674"/>
          </a:xfrm>
          <a:prstGeom prst="rect">
            <a:avLst/>
          </a:prstGeom>
        </p:spPr>
      </p:pic>
    </p:spTree>
    <p:extLst>
      <p:ext uri="{BB962C8B-B14F-4D97-AF65-F5344CB8AC3E}">
        <p14:creationId xmlns:p14="http://schemas.microsoft.com/office/powerpoint/2010/main" val="4251183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Aşındırıcı ve Tahriş Edici Maddeler</a:t>
            </a:r>
          </a:p>
        </p:txBody>
      </p:sp>
      <p:sp>
        <p:nvSpPr>
          <p:cNvPr id="4" name="Metin kutusu 3"/>
          <p:cNvSpPr txBox="1"/>
          <p:nvPr/>
        </p:nvSpPr>
        <p:spPr>
          <a:xfrm>
            <a:off x="539552" y="2277214"/>
            <a:ext cx="5328592" cy="3416320"/>
          </a:xfrm>
          <a:prstGeom prst="rect">
            <a:avLst/>
          </a:prstGeom>
          <a:noFill/>
        </p:spPr>
        <p:txBody>
          <a:bodyPr wrap="square" rtlCol="0">
            <a:spAutoFit/>
          </a:bodyPr>
          <a:lstStyle/>
          <a:p>
            <a:endParaRPr lang="tr-TR" b="1" dirty="0"/>
          </a:p>
          <a:p>
            <a:r>
              <a:rPr lang="tr-TR" b="1" dirty="0"/>
              <a:t>Maddeler Sakınılacak Durumlar</a:t>
            </a:r>
          </a:p>
          <a:p>
            <a:endParaRPr lang="tr-TR" dirty="0"/>
          </a:p>
          <a:p>
            <a:r>
              <a:rPr lang="tr-TR" dirty="0"/>
              <a:t>•Ciltle doğrudan temas</a:t>
            </a:r>
          </a:p>
          <a:p>
            <a:endParaRPr lang="tr-TR" dirty="0"/>
          </a:p>
          <a:p>
            <a:r>
              <a:rPr lang="tr-TR" dirty="0"/>
              <a:t>•Gözlerle doğrudan temas</a:t>
            </a:r>
          </a:p>
          <a:p>
            <a:endParaRPr lang="tr-TR" dirty="0"/>
          </a:p>
          <a:p>
            <a:r>
              <a:rPr lang="tr-TR" dirty="0"/>
              <a:t>•Buharların solunması</a:t>
            </a:r>
          </a:p>
          <a:p>
            <a:endParaRPr lang="tr-TR" dirty="0"/>
          </a:p>
          <a:p>
            <a:r>
              <a:rPr lang="tr-TR" dirty="0"/>
              <a:t>•Yutma</a:t>
            </a:r>
          </a:p>
          <a:p>
            <a:endParaRPr lang="tr-TR" dirty="0"/>
          </a:p>
          <a:p>
            <a:r>
              <a:rPr lang="tr-TR" dirty="0"/>
              <a:t>•Batma / kesme</a:t>
            </a:r>
          </a:p>
        </p:txBody>
      </p:sp>
      <p:grpSp>
        <p:nvGrpSpPr>
          <p:cNvPr id="5" name="Group 5"/>
          <p:cNvGrpSpPr>
            <a:grpSpLocks noChangeAspect="1"/>
          </p:cNvGrpSpPr>
          <p:nvPr/>
        </p:nvGrpSpPr>
        <p:grpSpPr bwMode="auto">
          <a:xfrm>
            <a:off x="6669087" y="2277214"/>
            <a:ext cx="1470025" cy="1958975"/>
            <a:chOff x="4195" y="1253"/>
            <a:chExt cx="926" cy="1234"/>
          </a:xfrm>
        </p:grpSpPr>
        <p:sp>
          <p:nvSpPr>
            <p:cNvPr id="6" name="AutoShape 4"/>
            <p:cNvSpPr>
              <a:spLocks noChangeAspect="1" noChangeArrowheads="1" noTextEdit="1"/>
            </p:cNvSpPr>
            <p:nvPr/>
          </p:nvSpPr>
          <p:spPr bwMode="auto">
            <a:xfrm>
              <a:off x="4195" y="1253"/>
              <a:ext cx="926" cy="1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tr-TR"/>
            </a:p>
          </p:txBody>
        </p:sp>
        <p:pic>
          <p:nvPicPr>
            <p:cNvPr id="1229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5" y="1253"/>
              <a:ext cx="932" cy="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7541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0808" y="-2763688"/>
            <a:ext cx="14041560" cy="9937105"/>
          </a:xfrm>
        </p:spPr>
      </p:pic>
    </p:spTree>
    <p:extLst>
      <p:ext uri="{BB962C8B-B14F-4D97-AF65-F5344CB8AC3E}">
        <p14:creationId xmlns:p14="http://schemas.microsoft.com/office/powerpoint/2010/main" val="24331829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57200" y="116633"/>
            <a:ext cx="7467600" cy="5832648"/>
          </a:xfrm>
        </p:spPr>
      </p:pic>
    </p:spTree>
    <p:extLst>
      <p:ext uri="{BB962C8B-B14F-4D97-AF65-F5344CB8AC3E}">
        <p14:creationId xmlns:p14="http://schemas.microsoft.com/office/powerpoint/2010/main" val="15389342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88224" y="2132856"/>
            <a:ext cx="1756252" cy="2333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467544" y="404664"/>
            <a:ext cx="5760640" cy="5262979"/>
          </a:xfrm>
          <a:prstGeom prst="rect">
            <a:avLst/>
          </a:prstGeom>
          <a:noFill/>
        </p:spPr>
        <p:txBody>
          <a:bodyPr wrap="square" rtlCol="0">
            <a:spAutoFit/>
          </a:bodyPr>
          <a:lstStyle/>
          <a:p>
            <a:endParaRPr lang="tr-TR" sz="2800" dirty="0">
              <a:solidFill>
                <a:srgbClr val="C00000"/>
              </a:solidFill>
            </a:endParaRPr>
          </a:p>
          <a:p>
            <a:endParaRPr lang="tr-TR" sz="2800" dirty="0">
              <a:solidFill>
                <a:srgbClr val="C00000"/>
              </a:solidFill>
            </a:endParaRPr>
          </a:p>
          <a:p>
            <a:r>
              <a:rPr lang="tr-TR" sz="2800" dirty="0">
                <a:solidFill>
                  <a:srgbClr val="C00000"/>
                </a:solidFill>
              </a:rPr>
              <a:t>            Buharların solunması</a:t>
            </a:r>
          </a:p>
          <a:p>
            <a:endParaRPr lang="tr-TR" dirty="0"/>
          </a:p>
          <a:p>
            <a:endParaRPr lang="tr-TR" dirty="0"/>
          </a:p>
          <a:p>
            <a:r>
              <a:rPr lang="tr-TR" dirty="0"/>
              <a:t>•Etkisi, maddenin vücut sıvılarındaki çözünürlüğüne bağlıdır.</a:t>
            </a:r>
          </a:p>
          <a:p>
            <a:endParaRPr lang="tr-TR" dirty="0"/>
          </a:p>
          <a:p>
            <a:r>
              <a:rPr lang="tr-TR" dirty="0"/>
              <a:t>•Yüksek çözünürlüğe sahip gazlar burun, boğaz tahrişine neden olur. (ör. Amonyak, Hidroklorik Asit dumanları)</a:t>
            </a:r>
          </a:p>
          <a:p>
            <a:endParaRPr lang="tr-TR" dirty="0"/>
          </a:p>
          <a:p>
            <a:r>
              <a:rPr lang="tr-TR" dirty="0"/>
              <a:t>•Az çözünür gazlar, akciğerlere- </a:t>
            </a:r>
            <a:r>
              <a:rPr lang="tr-TR" dirty="0" err="1"/>
              <a:t>burna</a:t>
            </a:r>
            <a:r>
              <a:rPr lang="tr-TR" dirty="0"/>
              <a:t> derinliklerine nüfuz edebilir, boğaz tahrişi hissedilmeyebilir, hiçbir uyarı işareti görülmez!</a:t>
            </a:r>
          </a:p>
          <a:p>
            <a:r>
              <a:rPr lang="tr-TR" dirty="0"/>
              <a:t>–[ör. NO2, SO2, </a:t>
            </a:r>
            <a:r>
              <a:rPr lang="tr-TR" dirty="0" err="1"/>
              <a:t>Hidroflorik</a:t>
            </a:r>
            <a:r>
              <a:rPr lang="tr-TR" dirty="0"/>
              <a:t> Asit dumanları, </a:t>
            </a:r>
            <a:r>
              <a:rPr lang="tr-TR" dirty="0" err="1"/>
              <a:t>Karsinojenik</a:t>
            </a:r>
            <a:r>
              <a:rPr lang="tr-TR" dirty="0"/>
              <a:t> gazlar (boğulma)]</a:t>
            </a:r>
          </a:p>
        </p:txBody>
      </p:sp>
    </p:spTree>
    <p:extLst>
      <p:ext uri="{BB962C8B-B14F-4D97-AF65-F5344CB8AC3E}">
        <p14:creationId xmlns:p14="http://schemas.microsoft.com/office/powerpoint/2010/main" val="1345946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476672"/>
            <a:ext cx="316835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3923928" y="1340768"/>
            <a:ext cx="3384376" cy="3724096"/>
          </a:xfrm>
          <a:prstGeom prst="rect">
            <a:avLst/>
          </a:prstGeom>
          <a:noFill/>
        </p:spPr>
        <p:txBody>
          <a:bodyPr wrap="square" rtlCol="0">
            <a:spAutoFit/>
          </a:bodyPr>
          <a:lstStyle/>
          <a:p>
            <a:r>
              <a:rPr lang="tr-TR" sz="2800" dirty="0">
                <a:solidFill>
                  <a:srgbClr val="C00000"/>
                </a:solidFill>
              </a:rPr>
              <a:t> Buharın solunması</a:t>
            </a:r>
          </a:p>
          <a:p>
            <a:endParaRPr lang="tr-TR" sz="2800" dirty="0">
              <a:solidFill>
                <a:srgbClr val="C00000"/>
              </a:solidFill>
            </a:endParaRPr>
          </a:p>
          <a:p>
            <a:r>
              <a:rPr lang="tr-TR" b="1" dirty="0"/>
              <a:t>Önleme ve İlk Yardım</a:t>
            </a:r>
          </a:p>
          <a:p>
            <a:endParaRPr lang="tr-TR" dirty="0"/>
          </a:p>
          <a:p>
            <a:r>
              <a:rPr lang="tr-TR" dirty="0"/>
              <a:t>•İyi havalandırılmış ortamlarda çalışın.</a:t>
            </a:r>
          </a:p>
          <a:p>
            <a:endParaRPr lang="tr-TR" dirty="0"/>
          </a:p>
          <a:p>
            <a:r>
              <a:rPr lang="tr-TR" dirty="0"/>
              <a:t>•Gaz çıkışı varsa çeker ocak kullanın.</a:t>
            </a:r>
          </a:p>
          <a:p>
            <a:endParaRPr lang="tr-TR" dirty="0"/>
          </a:p>
          <a:p>
            <a:r>
              <a:rPr lang="tr-TR" dirty="0"/>
              <a:t>•</a:t>
            </a:r>
            <a:r>
              <a:rPr lang="tr-TR" dirty="0" err="1"/>
              <a:t>Maruziyet</a:t>
            </a:r>
            <a:r>
              <a:rPr lang="tr-TR" dirty="0"/>
              <a:t> kaynağından uzaklaşın ve temiz hava alın.</a:t>
            </a:r>
          </a:p>
        </p:txBody>
      </p:sp>
    </p:spTree>
    <p:extLst>
      <p:ext uri="{BB962C8B-B14F-4D97-AF65-F5344CB8AC3E}">
        <p14:creationId xmlns:p14="http://schemas.microsoft.com/office/powerpoint/2010/main" val="3883141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bwMode="auto">
          <a:xfrm>
            <a:off x="1897181" y="2167973"/>
            <a:ext cx="3773250" cy="386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755576" y="476672"/>
            <a:ext cx="6984776" cy="1354217"/>
          </a:xfrm>
          <a:prstGeom prst="rect">
            <a:avLst/>
          </a:prstGeom>
          <a:noFill/>
        </p:spPr>
        <p:txBody>
          <a:bodyPr wrap="square" rtlCol="0">
            <a:spAutoFit/>
          </a:bodyPr>
          <a:lstStyle/>
          <a:p>
            <a:r>
              <a:rPr lang="tr-TR" sz="3200" dirty="0">
                <a:solidFill>
                  <a:srgbClr val="C00000"/>
                </a:solidFill>
              </a:rPr>
              <a:t>Çeker Ocaklar</a:t>
            </a:r>
          </a:p>
          <a:p>
            <a:endParaRPr lang="tr-TR" sz="3200" dirty="0">
              <a:solidFill>
                <a:srgbClr val="C00000"/>
              </a:solidFill>
            </a:endParaRPr>
          </a:p>
          <a:p>
            <a:r>
              <a:rPr lang="tr-TR" dirty="0"/>
              <a:t>-Kimyasal malzeme deposu DEĞİDİR!</a:t>
            </a:r>
          </a:p>
        </p:txBody>
      </p:sp>
    </p:spTree>
    <p:extLst>
      <p:ext uri="{BB962C8B-B14F-4D97-AF65-F5344CB8AC3E}">
        <p14:creationId xmlns:p14="http://schemas.microsoft.com/office/powerpoint/2010/main" val="88016056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732240" y="692696"/>
            <a:ext cx="1433675" cy="1968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4725144"/>
            <a:ext cx="1895475" cy="159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611560" y="548680"/>
            <a:ext cx="5184576" cy="3693319"/>
          </a:xfrm>
          <a:prstGeom prst="rect">
            <a:avLst/>
          </a:prstGeom>
          <a:noFill/>
        </p:spPr>
        <p:txBody>
          <a:bodyPr wrap="square" rtlCol="0">
            <a:spAutoFit/>
          </a:bodyPr>
          <a:lstStyle/>
          <a:p>
            <a:r>
              <a:rPr lang="tr-TR" sz="3600" dirty="0">
                <a:solidFill>
                  <a:srgbClr val="C00000"/>
                </a:solidFill>
              </a:rPr>
              <a:t>         Yutma</a:t>
            </a:r>
          </a:p>
          <a:p>
            <a:endParaRPr lang="tr-TR" dirty="0"/>
          </a:p>
          <a:p>
            <a:r>
              <a:rPr lang="tr-TR" dirty="0"/>
              <a:t>•Nadir oluşan kazalardır. </a:t>
            </a:r>
          </a:p>
          <a:p>
            <a:endParaRPr lang="tr-TR" dirty="0"/>
          </a:p>
          <a:p>
            <a:r>
              <a:rPr lang="tr-TR" dirty="0"/>
              <a:t>•Laboratuvar malzemeleri içerisine gıda maddesi veya su koymayın.</a:t>
            </a:r>
          </a:p>
          <a:p>
            <a:endParaRPr lang="tr-TR" dirty="0"/>
          </a:p>
          <a:p>
            <a:r>
              <a:rPr lang="tr-TR" dirty="0"/>
              <a:t>•Büyük tehlike: Kesinlikle ağız ile kimyasal çekmeyin</a:t>
            </a:r>
          </a:p>
          <a:p>
            <a:endParaRPr lang="tr-TR" dirty="0"/>
          </a:p>
          <a:p>
            <a:r>
              <a:rPr lang="tr-TR" dirty="0"/>
              <a:t>•Her zaman </a:t>
            </a:r>
            <a:r>
              <a:rPr lang="tr-TR" dirty="0" err="1"/>
              <a:t>puar</a:t>
            </a:r>
            <a:r>
              <a:rPr lang="tr-TR" dirty="0"/>
              <a:t> veya diğer pipetleme cihazlarını kullanın.</a:t>
            </a:r>
          </a:p>
        </p:txBody>
      </p:sp>
    </p:spTree>
    <p:extLst>
      <p:ext uri="{BB962C8B-B14F-4D97-AF65-F5344CB8AC3E}">
        <p14:creationId xmlns:p14="http://schemas.microsoft.com/office/powerpoint/2010/main" val="37841076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529480" y="463682"/>
            <a:ext cx="1830530" cy="1584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0804" y="3960363"/>
            <a:ext cx="12858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60032" y="3720255"/>
            <a:ext cx="2238375" cy="178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827584" y="620688"/>
            <a:ext cx="4680520" cy="2800767"/>
          </a:xfrm>
          <a:prstGeom prst="rect">
            <a:avLst/>
          </a:prstGeom>
          <a:noFill/>
        </p:spPr>
        <p:txBody>
          <a:bodyPr wrap="square" rtlCol="0">
            <a:spAutoFit/>
          </a:bodyPr>
          <a:lstStyle/>
          <a:p>
            <a:r>
              <a:rPr lang="tr-TR" sz="3200" dirty="0">
                <a:solidFill>
                  <a:srgbClr val="C00000"/>
                </a:solidFill>
              </a:rPr>
              <a:t>Batma / Kesme</a:t>
            </a:r>
          </a:p>
          <a:p>
            <a:endParaRPr lang="tr-TR" dirty="0"/>
          </a:p>
          <a:p>
            <a:r>
              <a:rPr lang="tr-TR" dirty="0"/>
              <a:t>•İğne batması</a:t>
            </a:r>
          </a:p>
          <a:p>
            <a:endParaRPr lang="tr-TR" dirty="0"/>
          </a:p>
          <a:p>
            <a:r>
              <a:rPr lang="tr-TR" dirty="0"/>
              <a:t>•Kırık cam kesiği</a:t>
            </a:r>
          </a:p>
          <a:p>
            <a:endParaRPr lang="tr-TR" dirty="0"/>
          </a:p>
          <a:p>
            <a:r>
              <a:rPr lang="tr-TR" dirty="0"/>
              <a:t>•Keskin yüzeyler veya cisimler</a:t>
            </a:r>
          </a:p>
          <a:p>
            <a:endParaRPr lang="tr-TR" dirty="0"/>
          </a:p>
          <a:p>
            <a:r>
              <a:rPr lang="tr-TR" dirty="0"/>
              <a:t>•Açık yaralar</a:t>
            </a:r>
          </a:p>
        </p:txBody>
      </p:sp>
    </p:spTree>
    <p:extLst>
      <p:ext uri="{BB962C8B-B14F-4D97-AF65-F5344CB8AC3E}">
        <p14:creationId xmlns:p14="http://schemas.microsoft.com/office/powerpoint/2010/main" val="81170178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a:t>
            </a:r>
            <a:r>
              <a:rPr lang="tr-TR" dirty="0" err="1"/>
              <a:t>Toksik</a:t>
            </a:r>
            <a:r>
              <a:rPr lang="tr-TR" dirty="0"/>
              <a:t> Maddeler</a:t>
            </a:r>
          </a:p>
        </p:txBody>
      </p:sp>
      <p:sp>
        <p:nvSpPr>
          <p:cNvPr id="3" name="İçerik Yer Tutucusu 2"/>
          <p:cNvSpPr>
            <a:spLocks noGrp="1"/>
          </p:cNvSpPr>
          <p:nvPr>
            <p:ph idx="1"/>
          </p:nvPr>
        </p:nvSpPr>
        <p:spPr/>
        <p:txBody>
          <a:bodyPr>
            <a:normAutofit/>
          </a:bodyPr>
          <a:lstStyle/>
          <a:p>
            <a:pPr marL="0" indent="0">
              <a:buNone/>
            </a:pPr>
            <a:r>
              <a:rPr lang="tr-TR" dirty="0"/>
              <a:t>    **</a:t>
            </a:r>
            <a:r>
              <a:rPr lang="tr-TR" dirty="0">
                <a:solidFill>
                  <a:srgbClr val="C00000"/>
                </a:solidFill>
              </a:rPr>
              <a:t>Tüm kimyasalları son derecede zehirli maddelermiş gibi kabul et ve ona göre davran!</a:t>
            </a:r>
            <a:endParaRPr lang="tr-TR" b="1" dirty="0">
              <a:solidFill>
                <a:srgbClr val="C00000"/>
              </a:solidFill>
            </a:endParaRPr>
          </a:p>
          <a:p>
            <a:r>
              <a:rPr lang="tr-TR" dirty="0"/>
              <a:t>Bilinçli ol</a:t>
            </a:r>
          </a:p>
          <a:p>
            <a:r>
              <a:rPr lang="tr-TR" dirty="0"/>
              <a:t>Kullandığın kimyasalın tehlikeleri hakkında bilgi sahibi ol</a:t>
            </a:r>
          </a:p>
          <a:p>
            <a:r>
              <a:rPr lang="tr-TR" dirty="0"/>
              <a:t> Kloroform depolama sırasında fosgen gazı oluşturur</a:t>
            </a:r>
          </a:p>
          <a:p>
            <a:r>
              <a:rPr lang="tr-TR" dirty="0"/>
              <a:t>Etiketi oku</a:t>
            </a:r>
          </a:p>
          <a:p>
            <a:r>
              <a:rPr lang="tr-TR" dirty="0"/>
              <a:t>Güvenlik Bilgi Formunu (MSDS) DİKKATLİCE oku</a:t>
            </a:r>
          </a:p>
          <a:p>
            <a:r>
              <a:rPr lang="tr-TR" dirty="0"/>
              <a:t>“R” ve “S” ifadelerini –anlamlarını öğren</a:t>
            </a:r>
          </a:p>
        </p:txBody>
      </p:sp>
    </p:spTree>
    <p:extLst>
      <p:ext uri="{BB962C8B-B14F-4D97-AF65-F5344CB8AC3E}">
        <p14:creationId xmlns:p14="http://schemas.microsoft.com/office/powerpoint/2010/main" val="848570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         İş Güvenliği ÖNEMLİDİR</a:t>
            </a:r>
          </a:p>
        </p:txBody>
      </p:sp>
      <p:pic>
        <p:nvPicPr>
          <p:cNvPr id="2560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6804248" y="2420888"/>
            <a:ext cx="1792094" cy="149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60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4293096"/>
            <a:ext cx="2276475"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Dikdörtgen 3"/>
          <p:cNvSpPr/>
          <p:nvPr/>
        </p:nvSpPr>
        <p:spPr>
          <a:xfrm>
            <a:off x="611560" y="1772816"/>
            <a:ext cx="6912768" cy="369332"/>
          </a:xfrm>
          <a:prstGeom prst="rect">
            <a:avLst/>
          </a:prstGeom>
        </p:spPr>
        <p:txBody>
          <a:bodyPr wrap="square">
            <a:spAutoFit/>
          </a:bodyPr>
          <a:lstStyle/>
          <a:p>
            <a:r>
              <a:rPr lang="tr-TR" dirty="0">
                <a:solidFill>
                  <a:srgbClr val="C00000"/>
                </a:solidFill>
              </a:rPr>
              <a:t>Tüm kimyasallara potansiyel tehlikeymiş gibi davranın!</a:t>
            </a:r>
          </a:p>
        </p:txBody>
      </p:sp>
      <p:sp>
        <p:nvSpPr>
          <p:cNvPr id="5" name="Metin kutusu 4"/>
          <p:cNvSpPr txBox="1"/>
          <p:nvPr/>
        </p:nvSpPr>
        <p:spPr>
          <a:xfrm>
            <a:off x="2744018" y="2636912"/>
            <a:ext cx="3772197" cy="2862322"/>
          </a:xfrm>
          <a:prstGeom prst="rect">
            <a:avLst/>
          </a:prstGeom>
          <a:noFill/>
        </p:spPr>
        <p:txBody>
          <a:bodyPr wrap="square" rtlCol="0">
            <a:spAutoFit/>
          </a:bodyPr>
          <a:lstStyle/>
          <a:p>
            <a:r>
              <a:rPr lang="tr-TR" dirty="0"/>
              <a:t>KESİNLİKLE;</a:t>
            </a:r>
          </a:p>
          <a:p>
            <a:endParaRPr lang="tr-TR" dirty="0"/>
          </a:p>
          <a:p>
            <a:pPr marL="285750" indent="-285750">
              <a:buFont typeface="Arial" pitchFamily="34" charset="0"/>
              <a:buChar char="•"/>
            </a:pPr>
            <a:r>
              <a:rPr lang="tr-TR" dirty="0"/>
              <a:t>Koklama,</a:t>
            </a:r>
          </a:p>
          <a:p>
            <a:pPr marL="285750" indent="-285750">
              <a:buFont typeface="Arial" pitchFamily="34" charset="0"/>
              <a:buChar char="•"/>
            </a:pPr>
            <a:r>
              <a:rPr lang="tr-TR" dirty="0"/>
              <a:t>Cildine temas ettirme ,</a:t>
            </a:r>
          </a:p>
          <a:p>
            <a:pPr marL="285750" indent="-285750">
              <a:buFont typeface="Arial" pitchFamily="34" charset="0"/>
              <a:buChar char="•"/>
            </a:pPr>
            <a:r>
              <a:rPr lang="tr-TR" dirty="0"/>
              <a:t>Yeme veya içme,</a:t>
            </a:r>
          </a:p>
          <a:p>
            <a:pPr marL="285750" indent="-285750">
              <a:buFont typeface="Arial" pitchFamily="34" charset="0"/>
              <a:buChar char="•"/>
            </a:pPr>
            <a:r>
              <a:rPr lang="tr-TR" dirty="0"/>
              <a:t>Ellerini ağzına sokma (tırnak yeme),</a:t>
            </a:r>
          </a:p>
          <a:p>
            <a:pPr marL="285750" indent="-285750">
              <a:buFont typeface="Arial" pitchFamily="34" charset="0"/>
              <a:buChar char="•"/>
            </a:pPr>
            <a:r>
              <a:rPr lang="tr-TR" dirty="0"/>
              <a:t>Çalışma ortamında yiyecek maddesi bulundurma,</a:t>
            </a:r>
          </a:p>
          <a:p>
            <a:pPr marL="285750" indent="-285750">
              <a:buFont typeface="Arial" pitchFamily="34" charset="0"/>
              <a:buChar char="•"/>
            </a:pPr>
            <a:r>
              <a:rPr lang="tr-TR" dirty="0"/>
              <a:t>Ağız ile pipetleme yapma</a:t>
            </a:r>
          </a:p>
        </p:txBody>
      </p:sp>
    </p:spTree>
    <p:extLst>
      <p:ext uri="{BB962C8B-B14F-4D97-AF65-F5344CB8AC3E}">
        <p14:creationId xmlns:p14="http://schemas.microsoft.com/office/powerpoint/2010/main" val="19511296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F89C13-8430-4D72-887E-BBDA81CFE84E}"/>
              </a:ext>
            </a:extLst>
          </p:cNvPr>
          <p:cNvSpPr>
            <a:spLocks noGrp="1"/>
          </p:cNvSpPr>
          <p:nvPr>
            <p:ph type="title"/>
          </p:nvPr>
        </p:nvSpPr>
        <p:spPr>
          <a:xfrm>
            <a:off x="609599" y="609600"/>
            <a:ext cx="6347713" cy="803176"/>
          </a:xfrm>
        </p:spPr>
        <p:txBody>
          <a:bodyPr>
            <a:normAutofit/>
          </a:bodyPr>
          <a:lstStyle/>
          <a:p>
            <a:pPr algn="ctr"/>
            <a:r>
              <a:rPr lang="tr-TR" altLang="tr-TR" sz="2800" b="1" dirty="0">
                <a:solidFill>
                  <a:srgbClr val="FF0000"/>
                </a:solidFill>
              </a:rPr>
              <a:t>Yöneticilerin Sorumlulukları-1</a:t>
            </a:r>
            <a:endParaRPr lang="tr-TR" sz="2800" b="1" dirty="0">
              <a:solidFill>
                <a:srgbClr val="FF0000"/>
              </a:solidFill>
            </a:endParaRPr>
          </a:p>
        </p:txBody>
      </p:sp>
      <p:sp>
        <p:nvSpPr>
          <p:cNvPr id="3" name="Content Placeholder 2">
            <a:extLst>
              <a:ext uri="{FF2B5EF4-FFF2-40B4-BE49-F238E27FC236}">
                <a16:creationId xmlns:a16="http://schemas.microsoft.com/office/drawing/2014/main" id="{25D7BB0E-AD28-4C3A-917D-06C9E1690050}"/>
              </a:ext>
            </a:extLst>
          </p:cNvPr>
          <p:cNvSpPr>
            <a:spLocks noGrp="1"/>
          </p:cNvSpPr>
          <p:nvPr>
            <p:ph idx="1"/>
          </p:nvPr>
        </p:nvSpPr>
        <p:spPr>
          <a:xfrm>
            <a:off x="609599" y="1412776"/>
            <a:ext cx="6347714" cy="4392488"/>
          </a:xfrm>
        </p:spPr>
        <p:txBody>
          <a:bodyPr>
            <a:normAutofit fontScale="92500" lnSpcReduction="20000"/>
          </a:bodyPr>
          <a:lstStyle/>
          <a:p>
            <a:pPr algn="just"/>
            <a:r>
              <a:rPr lang="tr-TR" altLang="tr-TR" dirty="0"/>
              <a:t>Tüm çalışanların güvenli çalışma prosedürlerini bilmeleri ve uymalarını sağlamak; güvenli olmayan unsurları düzeltmek,</a:t>
            </a:r>
          </a:p>
          <a:p>
            <a:pPr algn="just"/>
            <a:endParaRPr lang="tr-TR" dirty="0"/>
          </a:p>
          <a:p>
            <a:pPr algn="just"/>
            <a:r>
              <a:rPr lang="tr-TR" altLang="tr-TR" dirty="0"/>
              <a:t>Çalışanların düzenli ve güvenli bir çevrede çalışma ve kendi sorumluluklarından haberdar olmalarını temin ve teşvik etmek,</a:t>
            </a:r>
          </a:p>
          <a:p>
            <a:pPr algn="just"/>
            <a:endParaRPr lang="tr-TR" dirty="0"/>
          </a:p>
          <a:p>
            <a:pPr algn="just"/>
            <a:r>
              <a:rPr lang="tr-TR" altLang="tr-TR" dirty="0"/>
              <a:t>Tüm cihazların güvenli bir şekilde ve üretici talimatlarına göre kullanılmalarını temin etmek,</a:t>
            </a:r>
          </a:p>
          <a:p>
            <a:pPr algn="just"/>
            <a:endParaRPr lang="tr-TR" altLang="tr-TR" dirty="0"/>
          </a:p>
          <a:p>
            <a:pPr algn="just"/>
            <a:r>
              <a:rPr lang="tr-TR" altLang="tr-TR" dirty="0"/>
              <a:t>Güvenli çalışma pratiği ve acil durum yanıtı için düzenli eğitim ve tatbikat yapmak,</a:t>
            </a:r>
          </a:p>
          <a:p>
            <a:pPr algn="just"/>
            <a:endParaRPr lang="tr-TR" altLang="tr-TR" dirty="0"/>
          </a:p>
          <a:p>
            <a:pPr algn="just"/>
            <a:r>
              <a:rPr lang="tr-TR" altLang="tr-TR" dirty="0"/>
              <a:t>Misafir olanlar dahil, tüm çalışanların güvenlik eğitimi gereklerini izlemek</a:t>
            </a:r>
            <a:endParaRPr lang="tr-TR" dirty="0"/>
          </a:p>
          <a:p>
            <a:pPr algn="just"/>
            <a:endParaRPr lang="tr-TR" dirty="0"/>
          </a:p>
        </p:txBody>
      </p:sp>
      <p:pic>
        <p:nvPicPr>
          <p:cNvPr id="4" name="Picture 3">
            <a:extLst>
              <a:ext uri="{FF2B5EF4-FFF2-40B4-BE49-F238E27FC236}">
                <a16:creationId xmlns:a16="http://schemas.microsoft.com/office/drawing/2014/main" id="{1A6A0A7B-E153-4076-94EA-5A90168ECFD6}"/>
              </a:ext>
            </a:extLst>
          </p:cNvPr>
          <p:cNvPicPr>
            <a:picLocks noChangeAspect="1"/>
          </p:cNvPicPr>
          <p:nvPr/>
        </p:nvPicPr>
        <p:blipFill>
          <a:blip r:embed="rId2"/>
          <a:stretch>
            <a:fillRect/>
          </a:stretch>
        </p:blipFill>
        <p:spPr>
          <a:xfrm>
            <a:off x="7062992" y="1268760"/>
            <a:ext cx="1482279" cy="938953"/>
          </a:xfrm>
          <a:prstGeom prst="rect">
            <a:avLst/>
          </a:prstGeom>
        </p:spPr>
      </p:pic>
      <p:pic>
        <p:nvPicPr>
          <p:cNvPr id="5" name="Picture 4">
            <a:extLst>
              <a:ext uri="{FF2B5EF4-FFF2-40B4-BE49-F238E27FC236}">
                <a16:creationId xmlns:a16="http://schemas.microsoft.com/office/drawing/2014/main" id="{76B27A14-953F-4194-AFFC-DC2A12E26062}"/>
              </a:ext>
            </a:extLst>
          </p:cNvPr>
          <p:cNvPicPr>
            <a:picLocks noChangeAspect="1"/>
          </p:cNvPicPr>
          <p:nvPr/>
        </p:nvPicPr>
        <p:blipFill>
          <a:blip r:embed="rId3"/>
          <a:stretch>
            <a:fillRect/>
          </a:stretch>
        </p:blipFill>
        <p:spPr>
          <a:xfrm>
            <a:off x="7087662" y="3900298"/>
            <a:ext cx="1295281" cy="989911"/>
          </a:xfrm>
          <a:prstGeom prst="rect">
            <a:avLst/>
          </a:prstGeom>
        </p:spPr>
      </p:pic>
      <p:pic>
        <p:nvPicPr>
          <p:cNvPr id="7" name="Picture 4" descr="j0245215">
            <a:extLst>
              <a:ext uri="{FF2B5EF4-FFF2-40B4-BE49-F238E27FC236}">
                <a16:creationId xmlns:a16="http://schemas.microsoft.com/office/drawing/2014/main" id="{63203E6D-6F10-4D11-A788-FDC74603B5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0920" y="2457388"/>
            <a:ext cx="1188764" cy="115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a:extLst>
              <a:ext uri="{FF2B5EF4-FFF2-40B4-BE49-F238E27FC236}">
                <a16:creationId xmlns:a16="http://schemas.microsoft.com/office/drawing/2014/main" id="{F2076105-A34A-4855-8AC8-32AF14AD9D6D}"/>
              </a:ext>
            </a:extLst>
          </p:cNvPr>
          <p:cNvPicPr>
            <a:picLocks noChangeAspect="1"/>
          </p:cNvPicPr>
          <p:nvPr/>
        </p:nvPicPr>
        <p:blipFill>
          <a:blip r:embed="rId5"/>
          <a:stretch>
            <a:fillRect/>
          </a:stretch>
        </p:blipFill>
        <p:spPr>
          <a:xfrm>
            <a:off x="7062992" y="5138898"/>
            <a:ext cx="1351025" cy="900683"/>
          </a:xfrm>
          <a:prstGeom prst="rect">
            <a:avLst/>
          </a:prstGeom>
        </p:spPr>
      </p:pic>
    </p:spTree>
    <p:extLst>
      <p:ext uri="{BB962C8B-B14F-4D97-AF65-F5344CB8AC3E}">
        <p14:creationId xmlns:p14="http://schemas.microsoft.com/office/powerpoint/2010/main" val="623164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D017F1-2695-4F7E-BBA7-B9EF2C9DB28C}"/>
              </a:ext>
            </a:extLst>
          </p:cNvPr>
          <p:cNvSpPr>
            <a:spLocks noGrp="1"/>
          </p:cNvSpPr>
          <p:nvPr>
            <p:ph type="title"/>
          </p:nvPr>
        </p:nvSpPr>
        <p:spPr>
          <a:xfrm>
            <a:off x="1180034" y="692696"/>
            <a:ext cx="6347713" cy="792088"/>
          </a:xfrm>
        </p:spPr>
        <p:txBody>
          <a:bodyPr>
            <a:normAutofit/>
          </a:bodyPr>
          <a:lstStyle/>
          <a:p>
            <a:pPr algn="ctr"/>
            <a:r>
              <a:rPr lang="tr-TR" altLang="tr-TR" sz="2800" b="1" dirty="0">
                <a:solidFill>
                  <a:srgbClr val="FF0000"/>
                </a:solidFill>
              </a:rPr>
              <a:t>Yöneticilerin Sorumlulukları-2</a:t>
            </a:r>
            <a:endParaRPr lang="tr-TR" sz="2800" dirty="0"/>
          </a:p>
        </p:txBody>
      </p:sp>
      <p:sp>
        <p:nvSpPr>
          <p:cNvPr id="3" name="Content Placeholder 2">
            <a:extLst>
              <a:ext uri="{FF2B5EF4-FFF2-40B4-BE49-F238E27FC236}">
                <a16:creationId xmlns:a16="http://schemas.microsoft.com/office/drawing/2014/main" id="{F6EB9C11-263E-43B7-9F14-025C70859195}"/>
              </a:ext>
            </a:extLst>
          </p:cNvPr>
          <p:cNvSpPr>
            <a:spLocks noGrp="1"/>
          </p:cNvSpPr>
          <p:nvPr>
            <p:ph idx="1"/>
          </p:nvPr>
        </p:nvSpPr>
        <p:spPr/>
        <p:txBody>
          <a:bodyPr/>
          <a:lstStyle/>
          <a:p>
            <a:pPr algn="just"/>
            <a:r>
              <a:rPr lang="tr-TR" altLang="tr-TR" dirty="0"/>
              <a:t>Tüm çalışanların; acil durum malzemelerinin (ilk yardım kitleri, göz yıkama ve duşları, yangın çıkışları vb...) ve </a:t>
            </a:r>
            <a:r>
              <a:rPr lang="tr-TR" altLang="tr-TR" dirty="0" err="1"/>
              <a:t>KKD’nın</a:t>
            </a:r>
            <a:r>
              <a:rPr lang="tr-TR" altLang="tr-TR" dirty="0"/>
              <a:t> (önlük, eldiven, gözlük </a:t>
            </a:r>
            <a:r>
              <a:rPr lang="tr-TR" altLang="tr-TR" dirty="0" err="1"/>
              <a:t>v.b</a:t>
            </a:r>
            <a:r>
              <a:rPr lang="tr-TR" altLang="tr-TR" dirty="0"/>
              <a:t>.) yerini bilmesini temin etmek</a:t>
            </a:r>
          </a:p>
          <a:p>
            <a:pPr algn="just"/>
            <a:r>
              <a:rPr lang="tr-TR" altLang="tr-TR" dirty="0"/>
              <a:t>Çalışanın yaralanma ve/veya hastalık halinde tedavisinin sağlanmasına yardım etmek</a:t>
            </a:r>
          </a:p>
          <a:p>
            <a:pPr algn="just"/>
            <a:endParaRPr lang="tr-TR" altLang="tr-TR" dirty="0"/>
          </a:p>
          <a:p>
            <a:pPr algn="just"/>
            <a:r>
              <a:rPr lang="tr-TR" altLang="tr-TR" dirty="0"/>
              <a:t>Bütün kazaları ve/veya yaralanmaları araştırmak ve rapor etmek</a:t>
            </a:r>
          </a:p>
          <a:p>
            <a:pPr algn="just"/>
            <a:endParaRPr lang="tr-TR" dirty="0"/>
          </a:p>
        </p:txBody>
      </p:sp>
      <p:graphicFrame>
        <p:nvGraphicFramePr>
          <p:cNvPr id="4" name="Object 5">
            <a:extLst>
              <a:ext uri="{FF2B5EF4-FFF2-40B4-BE49-F238E27FC236}">
                <a16:creationId xmlns:a16="http://schemas.microsoft.com/office/drawing/2014/main" id="{EE89304E-5CD8-417E-A7AE-B8E57ACFB07F}"/>
              </a:ext>
            </a:extLst>
          </p:cNvPr>
          <p:cNvGraphicFramePr>
            <a:graphicFrameLocks noChangeAspect="1"/>
          </p:cNvGraphicFramePr>
          <p:nvPr>
            <p:extLst>
              <p:ext uri="{D42A27DB-BD31-4B8C-83A1-F6EECF244321}">
                <p14:modId xmlns:p14="http://schemas.microsoft.com/office/powerpoint/2010/main" val="2341844297"/>
              </p:ext>
            </p:extLst>
          </p:nvPr>
        </p:nvGraphicFramePr>
        <p:xfrm>
          <a:off x="7111036" y="3278986"/>
          <a:ext cx="1148798" cy="720080"/>
        </p:xfrm>
        <a:graphic>
          <a:graphicData uri="http://schemas.openxmlformats.org/presentationml/2006/ole">
            <mc:AlternateContent xmlns:mc="http://schemas.openxmlformats.org/markup-compatibility/2006">
              <mc:Choice xmlns:v="urn:schemas-microsoft-com:vml" Requires="v">
                <p:oleObj name="Clip" r:id="rId2" imgW="4776480" imgH="2491920" progId="MS_ClipArt_Gallery.2">
                  <p:embed/>
                </p:oleObj>
              </mc:Choice>
              <mc:Fallback>
                <p:oleObj name="Clip" r:id="rId2" imgW="4776480" imgH="2491920" progId="MS_ClipArt_Gallery.2">
                  <p:embed/>
                  <p:pic>
                    <p:nvPicPr>
                      <p:cNvPr id="7171" name="Object 5">
                        <a:extLst>
                          <a:ext uri="{FF2B5EF4-FFF2-40B4-BE49-F238E27FC236}">
                            <a16:creationId xmlns:a16="http://schemas.microsoft.com/office/drawing/2014/main" id="{107632A5-2B8C-4996-9CAD-2658195D5B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11036" y="3278986"/>
                        <a:ext cx="1148798" cy="720080"/>
                      </a:xfrm>
                      <a:prstGeom prst="rect">
                        <a:avLst/>
                      </a:prstGeom>
                      <a:noFill/>
                      <a:ln>
                        <a:noFill/>
                      </a:ln>
                      <a:effectLst/>
                    </p:spPr>
                  </p:pic>
                </p:oleObj>
              </mc:Fallback>
            </mc:AlternateContent>
          </a:graphicData>
        </a:graphic>
      </p:graphicFrame>
      <p:pic>
        <p:nvPicPr>
          <p:cNvPr id="6" name="Picture 5">
            <a:extLst>
              <a:ext uri="{FF2B5EF4-FFF2-40B4-BE49-F238E27FC236}">
                <a16:creationId xmlns:a16="http://schemas.microsoft.com/office/drawing/2014/main" id="{60DED57F-119E-488F-ACC8-14B4D80F318C}"/>
              </a:ext>
            </a:extLst>
          </p:cNvPr>
          <p:cNvPicPr>
            <a:picLocks noChangeAspect="1"/>
          </p:cNvPicPr>
          <p:nvPr/>
        </p:nvPicPr>
        <p:blipFill>
          <a:blip r:embed="rId4"/>
          <a:stretch>
            <a:fillRect/>
          </a:stretch>
        </p:blipFill>
        <p:spPr>
          <a:xfrm>
            <a:off x="7133219" y="2160590"/>
            <a:ext cx="1371600" cy="714375"/>
          </a:xfrm>
          <a:prstGeom prst="rect">
            <a:avLst/>
          </a:prstGeom>
        </p:spPr>
      </p:pic>
      <p:pic>
        <p:nvPicPr>
          <p:cNvPr id="7" name="Picture 4" descr="not-def2">
            <a:extLst>
              <a:ext uri="{FF2B5EF4-FFF2-40B4-BE49-F238E27FC236}">
                <a16:creationId xmlns:a16="http://schemas.microsoft.com/office/drawing/2014/main" id="{66B191A3-9BD5-4045-9512-219394752D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11036" y="4393475"/>
            <a:ext cx="743430" cy="857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416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525833-BD3A-4A55-817D-1508B849A631}"/>
              </a:ext>
            </a:extLst>
          </p:cNvPr>
          <p:cNvSpPr>
            <a:spLocks noGrp="1"/>
          </p:cNvSpPr>
          <p:nvPr>
            <p:ph idx="1"/>
          </p:nvPr>
        </p:nvSpPr>
        <p:spPr/>
        <p:txBody>
          <a:bodyPr/>
          <a:lstStyle/>
          <a:p>
            <a:pPr>
              <a:lnSpc>
                <a:spcPct val="80000"/>
              </a:lnSpc>
              <a:buNone/>
            </a:pPr>
            <a:r>
              <a:rPr lang="tr-TR" altLang="tr-TR" b="1" dirty="0"/>
              <a:t>Sorumlulukları</a:t>
            </a:r>
          </a:p>
          <a:p>
            <a:pPr>
              <a:lnSpc>
                <a:spcPct val="80000"/>
              </a:lnSpc>
              <a:buNone/>
            </a:pPr>
            <a:r>
              <a:rPr lang="tr-TR" altLang="tr-TR" dirty="0"/>
              <a:t>1. Çalışanların sağlık ve güvenlik şartlarının iyileştirilmesi için sorumluluklar, yürütülecek faaliyetler ve alınacak önlemlere yönelik bir </a:t>
            </a:r>
            <a:r>
              <a:rPr lang="tr-TR" altLang="tr-TR" u="sng" dirty="0"/>
              <a:t>politika belirlemek</a:t>
            </a:r>
            <a:r>
              <a:rPr lang="tr-TR" altLang="tr-TR" dirty="0"/>
              <a:t>, </a:t>
            </a:r>
            <a:r>
              <a:rPr lang="tr-TR" altLang="tr-TR" u="sng" dirty="0"/>
              <a:t>yıllık çalışma planlarını yapmak, işleyişi denetlemek ve rapor hazırlamak</a:t>
            </a:r>
            <a:r>
              <a:rPr lang="tr-TR" altLang="tr-TR" dirty="0"/>
              <a:t>.</a:t>
            </a:r>
          </a:p>
          <a:p>
            <a:pPr>
              <a:lnSpc>
                <a:spcPct val="80000"/>
              </a:lnSpc>
              <a:buNone/>
            </a:pPr>
            <a:r>
              <a:rPr lang="tr-TR" altLang="tr-TR" dirty="0"/>
              <a:t>2. Uygulamaların yürütülmesinde görev alacak </a:t>
            </a:r>
            <a:r>
              <a:rPr lang="tr-TR" altLang="tr-TR" u="sng" dirty="0"/>
              <a:t>çalışma gruplarını</a:t>
            </a:r>
            <a:r>
              <a:rPr lang="tr-TR" altLang="tr-TR" dirty="0"/>
              <a:t> teklif etmek; görev dağılımlarını belirlemek ve bu gruplar ile toplantılar düzenleyerek çalışmalarını izlemek.</a:t>
            </a:r>
          </a:p>
          <a:p>
            <a:pPr>
              <a:lnSpc>
                <a:spcPct val="80000"/>
              </a:lnSpc>
              <a:buNone/>
            </a:pPr>
            <a:r>
              <a:rPr lang="tr-TR" altLang="tr-TR" dirty="0"/>
              <a:t>3. </a:t>
            </a:r>
            <a:r>
              <a:rPr lang="tr-TR" altLang="tr-TR" u="sng" dirty="0"/>
              <a:t>Genel güvenlik eğitimi müfredatını ve eğitim dokümanlarını</a:t>
            </a:r>
            <a:r>
              <a:rPr lang="tr-TR" altLang="tr-TR" dirty="0"/>
              <a:t> periyodik olarak gözden geçirmek, güncellenmesini sağlamak.</a:t>
            </a:r>
          </a:p>
          <a:p>
            <a:endParaRPr lang="tr-TR" dirty="0"/>
          </a:p>
        </p:txBody>
      </p:sp>
      <p:sp>
        <p:nvSpPr>
          <p:cNvPr id="4" name="Rectangle 2">
            <a:extLst>
              <a:ext uri="{FF2B5EF4-FFF2-40B4-BE49-F238E27FC236}">
                <a16:creationId xmlns:a16="http://schemas.microsoft.com/office/drawing/2014/main" id="{5A182FA4-D585-45F4-B9BB-A86F3389EEF6}"/>
              </a:ext>
            </a:extLst>
          </p:cNvPr>
          <p:cNvSpPr>
            <a:spLocks noGrp="1" noChangeArrowheads="1"/>
          </p:cNvSpPr>
          <p:nvPr>
            <p:ph type="title"/>
          </p:nvPr>
        </p:nvSpPr>
        <p:spPr>
          <a:xfrm>
            <a:off x="609600" y="609600"/>
            <a:ext cx="6348413" cy="1320800"/>
          </a:xfrm>
        </p:spPr>
        <p:txBody>
          <a:bodyPr/>
          <a:lstStyle/>
          <a:p>
            <a:pPr eaLnBrk="1" hangingPunct="1"/>
            <a:r>
              <a:rPr lang="tr-TR" altLang="tr-TR" sz="4000" b="1" dirty="0" err="1">
                <a:solidFill>
                  <a:srgbClr val="0033CC"/>
                </a:solidFill>
                <a:highlight>
                  <a:srgbClr val="FFFF00"/>
                </a:highlight>
              </a:rPr>
              <a:t>Laboratuar</a:t>
            </a:r>
            <a:r>
              <a:rPr lang="tr-TR" altLang="tr-TR" sz="4000" b="1" dirty="0">
                <a:solidFill>
                  <a:srgbClr val="0033CC"/>
                </a:solidFill>
                <a:highlight>
                  <a:srgbClr val="FFFF00"/>
                </a:highlight>
              </a:rPr>
              <a:t> Güvenliği Kurulu</a:t>
            </a:r>
          </a:p>
        </p:txBody>
      </p:sp>
    </p:spTree>
    <p:extLst>
      <p:ext uri="{BB962C8B-B14F-4D97-AF65-F5344CB8AC3E}">
        <p14:creationId xmlns:p14="http://schemas.microsoft.com/office/powerpoint/2010/main" val="1456391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CDE7D-8ABB-4017-8286-EA7A3A5A7412}"/>
              </a:ext>
            </a:extLst>
          </p:cNvPr>
          <p:cNvSpPr>
            <a:spLocks noGrp="1"/>
          </p:cNvSpPr>
          <p:nvPr>
            <p:ph type="title"/>
          </p:nvPr>
        </p:nvSpPr>
        <p:spPr/>
        <p:txBody>
          <a:bodyPr>
            <a:normAutofit/>
          </a:bodyPr>
          <a:lstStyle/>
          <a:p>
            <a:pPr algn="ctr"/>
            <a:r>
              <a:rPr lang="tr-TR" sz="2400" dirty="0">
                <a:solidFill>
                  <a:srgbClr val="FF0000"/>
                </a:solidFill>
              </a:rPr>
              <a:t>LABORATUVARLARDAKİ GENEL TEHLİKELER</a:t>
            </a:r>
          </a:p>
        </p:txBody>
      </p:sp>
      <p:sp>
        <p:nvSpPr>
          <p:cNvPr id="3" name="Content Placeholder 2">
            <a:extLst>
              <a:ext uri="{FF2B5EF4-FFF2-40B4-BE49-F238E27FC236}">
                <a16:creationId xmlns:a16="http://schemas.microsoft.com/office/drawing/2014/main" id="{7D09CDDE-8532-4BB0-9F92-6B2734D75230}"/>
              </a:ext>
            </a:extLst>
          </p:cNvPr>
          <p:cNvSpPr>
            <a:spLocks noGrp="1"/>
          </p:cNvSpPr>
          <p:nvPr>
            <p:ph idx="1"/>
          </p:nvPr>
        </p:nvSpPr>
        <p:spPr>
          <a:xfrm>
            <a:off x="609599" y="1628800"/>
            <a:ext cx="6347714" cy="3880773"/>
          </a:xfrm>
        </p:spPr>
        <p:txBody>
          <a:bodyPr>
            <a:normAutofit/>
          </a:bodyPr>
          <a:lstStyle/>
          <a:p>
            <a:pPr lvl="0">
              <a:lnSpc>
                <a:spcPct val="90000"/>
              </a:lnSpc>
              <a:spcBef>
                <a:spcPts val="600"/>
              </a:spcBef>
              <a:buNone/>
            </a:pPr>
            <a:r>
              <a:rPr lang="tr" dirty="0">
                <a:solidFill>
                  <a:schemeClr val="tx1"/>
                </a:solidFill>
              </a:rPr>
              <a:t>*</a:t>
            </a:r>
            <a:r>
              <a:rPr lang="tr-TR" dirty="0">
                <a:solidFill>
                  <a:schemeClr val="tx1"/>
                </a:solidFill>
              </a:rPr>
              <a:t>Kimyasal tehlikeler</a:t>
            </a:r>
            <a:endParaRPr lang="tr" dirty="0">
              <a:solidFill>
                <a:schemeClr val="tx1"/>
              </a:solidFill>
            </a:endParaRPr>
          </a:p>
          <a:p>
            <a:pPr lvl="0">
              <a:lnSpc>
                <a:spcPct val="90000"/>
              </a:lnSpc>
              <a:spcBef>
                <a:spcPts val="600"/>
              </a:spcBef>
              <a:buClr>
                <a:srgbClr val="000000"/>
              </a:buClr>
              <a:buSzPct val="78571"/>
              <a:buNone/>
            </a:pPr>
            <a:r>
              <a:rPr lang="tr" dirty="0">
                <a:solidFill>
                  <a:schemeClr val="tx1"/>
                </a:solidFill>
              </a:rPr>
              <a:t>*</a:t>
            </a:r>
            <a:r>
              <a:rPr lang="tr-TR" dirty="0">
                <a:solidFill>
                  <a:schemeClr val="tx1"/>
                </a:solidFill>
              </a:rPr>
              <a:t>Biyolojik tehlikeler</a:t>
            </a:r>
            <a:endParaRPr lang="tr" dirty="0">
              <a:solidFill>
                <a:schemeClr val="tx1"/>
              </a:solidFill>
            </a:endParaRPr>
          </a:p>
          <a:p>
            <a:pPr lvl="0">
              <a:lnSpc>
                <a:spcPct val="90000"/>
              </a:lnSpc>
              <a:spcBef>
                <a:spcPts val="600"/>
              </a:spcBef>
              <a:buClr>
                <a:srgbClr val="000000"/>
              </a:buClr>
              <a:buSzPct val="78571"/>
              <a:buNone/>
            </a:pPr>
            <a:r>
              <a:rPr lang="tr" dirty="0">
                <a:solidFill>
                  <a:schemeClr val="tx1"/>
                </a:solidFill>
              </a:rPr>
              <a:t>*</a:t>
            </a:r>
            <a:r>
              <a:rPr lang="tr-TR" dirty="0">
                <a:solidFill>
                  <a:schemeClr val="tx1"/>
                </a:solidFill>
              </a:rPr>
              <a:t>Radyasyon</a:t>
            </a:r>
            <a:endParaRPr lang="tr" dirty="0">
              <a:solidFill>
                <a:schemeClr val="tx1"/>
              </a:solidFill>
            </a:endParaRPr>
          </a:p>
          <a:p>
            <a:pPr lvl="0">
              <a:lnSpc>
                <a:spcPct val="90000"/>
              </a:lnSpc>
              <a:spcBef>
                <a:spcPts val="600"/>
              </a:spcBef>
              <a:buClr>
                <a:schemeClr val="dk1"/>
              </a:buClr>
              <a:buSzPct val="78571"/>
              <a:buNone/>
            </a:pPr>
            <a:r>
              <a:rPr lang="tr" dirty="0">
                <a:solidFill>
                  <a:schemeClr val="tx1"/>
                </a:solidFill>
              </a:rPr>
              <a:t>*</a:t>
            </a:r>
            <a:r>
              <a:rPr lang="tr-TR" dirty="0">
                <a:solidFill>
                  <a:schemeClr val="tx1"/>
                </a:solidFill>
              </a:rPr>
              <a:t>Yangın</a:t>
            </a:r>
            <a:endParaRPr lang="tr" dirty="0">
              <a:solidFill>
                <a:schemeClr val="tx1"/>
              </a:solidFill>
            </a:endParaRPr>
          </a:p>
          <a:p>
            <a:pPr lvl="0">
              <a:lnSpc>
                <a:spcPct val="90000"/>
              </a:lnSpc>
              <a:spcBef>
                <a:spcPts val="600"/>
              </a:spcBef>
              <a:buClr>
                <a:schemeClr val="dk1"/>
              </a:buClr>
              <a:buSzPct val="78571"/>
              <a:buNone/>
            </a:pPr>
            <a:r>
              <a:rPr lang="tr" dirty="0">
                <a:solidFill>
                  <a:schemeClr val="tx1"/>
                </a:solidFill>
              </a:rPr>
              <a:t>*</a:t>
            </a:r>
            <a:r>
              <a:rPr lang="tr-TR" dirty="0">
                <a:solidFill>
                  <a:schemeClr val="tx1"/>
                </a:solidFill>
              </a:rPr>
              <a:t>Cam malzemelerin kırılması</a:t>
            </a:r>
          </a:p>
          <a:p>
            <a:pPr lvl="0">
              <a:lnSpc>
                <a:spcPct val="90000"/>
              </a:lnSpc>
              <a:spcBef>
                <a:spcPts val="600"/>
              </a:spcBef>
              <a:buClr>
                <a:schemeClr val="dk1"/>
              </a:buClr>
              <a:buSzPct val="78571"/>
              <a:buNone/>
            </a:pPr>
            <a:r>
              <a:rPr lang="tr-TR" dirty="0">
                <a:solidFill>
                  <a:schemeClr val="tx1"/>
                </a:solidFill>
              </a:rPr>
              <a:t>*Gürültü</a:t>
            </a:r>
            <a:endParaRPr lang="tr" dirty="0">
              <a:solidFill>
                <a:schemeClr val="tx1"/>
              </a:solidFill>
            </a:endParaRPr>
          </a:p>
          <a:p>
            <a:pPr lvl="0">
              <a:lnSpc>
                <a:spcPct val="90000"/>
              </a:lnSpc>
              <a:spcBef>
                <a:spcPts val="600"/>
              </a:spcBef>
              <a:buClr>
                <a:schemeClr val="dk1"/>
              </a:buClr>
              <a:buSzPct val="78571"/>
              <a:buNone/>
            </a:pPr>
            <a:r>
              <a:rPr lang="tr" dirty="0">
                <a:solidFill>
                  <a:schemeClr val="tx1"/>
                </a:solidFill>
              </a:rPr>
              <a:t>*</a:t>
            </a:r>
            <a:r>
              <a:rPr lang="tr-TR" dirty="0">
                <a:solidFill>
                  <a:schemeClr val="tx1"/>
                </a:solidFill>
              </a:rPr>
              <a:t>Sivri/keskin malzemeler</a:t>
            </a:r>
            <a:endParaRPr lang="tr" dirty="0">
              <a:solidFill>
                <a:schemeClr val="tx1"/>
              </a:solidFill>
            </a:endParaRPr>
          </a:p>
          <a:p>
            <a:pPr lvl="0">
              <a:lnSpc>
                <a:spcPct val="90000"/>
              </a:lnSpc>
              <a:spcBef>
                <a:spcPts val="600"/>
              </a:spcBef>
              <a:buClr>
                <a:schemeClr val="dk1"/>
              </a:buClr>
              <a:buSzPct val="78571"/>
              <a:buNone/>
            </a:pPr>
            <a:r>
              <a:rPr lang="tr" dirty="0">
                <a:solidFill>
                  <a:schemeClr val="tx1"/>
                </a:solidFill>
              </a:rPr>
              <a:t>*</a:t>
            </a:r>
            <a:r>
              <a:rPr lang="tr-TR" dirty="0">
                <a:solidFill>
                  <a:schemeClr val="tx1"/>
                </a:solidFill>
              </a:rPr>
              <a:t>Dökülmeler</a:t>
            </a:r>
            <a:endParaRPr lang="tr" dirty="0">
              <a:solidFill>
                <a:schemeClr val="tx1"/>
              </a:solidFill>
            </a:endParaRPr>
          </a:p>
          <a:p>
            <a:pPr lvl="0">
              <a:lnSpc>
                <a:spcPct val="90000"/>
              </a:lnSpc>
              <a:spcBef>
                <a:spcPts val="600"/>
              </a:spcBef>
              <a:buClr>
                <a:schemeClr val="dk1"/>
              </a:buClr>
              <a:buSzPct val="78571"/>
              <a:buNone/>
            </a:pPr>
            <a:r>
              <a:rPr lang="tr" dirty="0">
                <a:solidFill>
                  <a:schemeClr val="tx1"/>
                </a:solidFill>
              </a:rPr>
              <a:t>*</a:t>
            </a:r>
            <a:r>
              <a:rPr lang="tr-TR" dirty="0">
                <a:solidFill>
                  <a:schemeClr val="tx1"/>
                </a:solidFill>
              </a:rPr>
              <a:t>Basınçlı ekipmanlar/ gaz silindirler</a:t>
            </a:r>
            <a:endParaRPr lang="tr" dirty="0">
              <a:solidFill>
                <a:schemeClr val="tx1"/>
              </a:solidFill>
            </a:endParaRPr>
          </a:p>
          <a:p>
            <a:pPr lvl="0">
              <a:lnSpc>
                <a:spcPct val="90000"/>
              </a:lnSpc>
              <a:spcBef>
                <a:spcPts val="600"/>
              </a:spcBef>
              <a:buClr>
                <a:schemeClr val="dk1"/>
              </a:buClr>
              <a:buSzPct val="78571"/>
              <a:buNone/>
            </a:pPr>
            <a:r>
              <a:rPr lang="tr" dirty="0">
                <a:solidFill>
                  <a:schemeClr val="tx1"/>
                </a:solidFill>
              </a:rPr>
              <a:t>*</a:t>
            </a:r>
            <a:r>
              <a:rPr lang="tr-TR" dirty="0">
                <a:solidFill>
                  <a:schemeClr val="tx1"/>
                </a:solidFill>
              </a:rPr>
              <a:t>Aşırı sıcak/soğuk</a:t>
            </a:r>
            <a:endParaRPr lang="tr" dirty="0">
              <a:solidFill>
                <a:schemeClr val="tx1"/>
              </a:solidFill>
            </a:endParaRPr>
          </a:p>
          <a:p>
            <a:pPr marL="0" indent="0">
              <a:buNone/>
            </a:pPr>
            <a:r>
              <a:rPr lang="tr-TR" dirty="0">
                <a:solidFill>
                  <a:schemeClr val="tx1"/>
                </a:solidFill>
              </a:rPr>
              <a:t>*……..</a:t>
            </a:r>
          </a:p>
          <a:p>
            <a:pPr marL="0" indent="0">
              <a:buNone/>
            </a:pPr>
            <a:endParaRPr lang="tr-TR" dirty="0"/>
          </a:p>
        </p:txBody>
      </p:sp>
      <p:pic>
        <p:nvPicPr>
          <p:cNvPr id="4" name="Picture 4">
            <a:extLst>
              <a:ext uri="{FF2B5EF4-FFF2-40B4-BE49-F238E27FC236}">
                <a16:creationId xmlns:a16="http://schemas.microsoft.com/office/drawing/2014/main" id="{A960E648-B04E-407B-BBFF-B583643939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83455" y="1333880"/>
            <a:ext cx="3737913" cy="2705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55217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FDC8F-71BE-4ECA-A778-CAA578026FB8}"/>
              </a:ext>
            </a:extLst>
          </p:cNvPr>
          <p:cNvSpPr>
            <a:spLocks noGrp="1"/>
          </p:cNvSpPr>
          <p:nvPr>
            <p:ph type="title"/>
          </p:nvPr>
        </p:nvSpPr>
        <p:spPr/>
        <p:txBody>
          <a:bodyPr>
            <a:normAutofit/>
          </a:bodyPr>
          <a:lstStyle/>
          <a:p>
            <a:pPr algn="ctr"/>
            <a:r>
              <a:rPr lang="tr-TR" sz="2400" b="1" dirty="0">
                <a:solidFill>
                  <a:srgbClr val="FF0000"/>
                </a:solidFill>
                <a:latin typeface="Arial" panose="020B0604020202020204" pitchFamily="34" charset="0"/>
                <a:cs typeface="Arial" panose="020B0604020202020204" pitchFamily="34" charset="0"/>
              </a:rPr>
              <a:t>ÖNLEMLER</a:t>
            </a:r>
          </a:p>
        </p:txBody>
      </p:sp>
      <p:sp>
        <p:nvSpPr>
          <p:cNvPr id="3" name="Content Placeholder 2">
            <a:extLst>
              <a:ext uri="{FF2B5EF4-FFF2-40B4-BE49-F238E27FC236}">
                <a16:creationId xmlns:a16="http://schemas.microsoft.com/office/drawing/2014/main" id="{B8C2AFBB-79E3-4A75-81D1-7A7652DFD62F}"/>
              </a:ext>
            </a:extLst>
          </p:cNvPr>
          <p:cNvSpPr>
            <a:spLocks noGrp="1"/>
          </p:cNvSpPr>
          <p:nvPr>
            <p:ph idx="1"/>
          </p:nvPr>
        </p:nvSpPr>
        <p:spPr>
          <a:xfrm>
            <a:off x="612548" y="1412776"/>
            <a:ext cx="6347714" cy="3880773"/>
          </a:xfrm>
        </p:spPr>
        <p:txBody>
          <a:bodyPr>
            <a:normAutofit/>
          </a:bodyPr>
          <a:lstStyle/>
          <a:p>
            <a:pPr lvl="0">
              <a:buClr>
                <a:schemeClr val="dk1"/>
              </a:buClr>
              <a:buSzPct val="78571"/>
              <a:buNone/>
            </a:pPr>
            <a:r>
              <a:rPr lang="tr" sz="1800" dirty="0">
                <a:latin typeface="Arial" panose="020B0604020202020204" pitchFamily="34" charset="0"/>
                <a:cs typeface="Arial" panose="020B0604020202020204" pitchFamily="34" charset="0"/>
              </a:rPr>
              <a:t>1. </a:t>
            </a:r>
            <a:r>
              <a:rPr lang="tr-TR" sz="1800" dirty="0">
                <a:latin typeface="Arial" panose="020B0604020202020204" pitchFamily="34" charset="0"/>
                <a:cs typeface="Arial" panose="020B0604020202020204" pitchFamily="34" charset="0"/>
              </a:rPr>
              <a:t>Daha az riskli madde kullan.</a:t>
            </a:r>
            <a:endParaRPr lang="tr" sz="1800" dirty="0">
              <a:latin typeface="Arial" panose="020B0604020202020204" pitchFamily="34" charset="0"/>
              <a:cs typeface="Arial" panose="020B0604020202020204" pitchFamily="34" charset="0"/>
            </a:endParaRPr>
          </a:p>
          <a:p>
            <a:pPr lvl="0">
              <a:buClr>
                <a:schemeClr val="dk1"/>
              </a:buClr>
              <a:buSzPct val="78571"/>
              <a:buNone/>
            </a:pPr>
            <a:r>
              <a:rPr lang="tr" sz="1800" dirty="0">
                <a:latin typeface="Arial" panose="020B0604020202020204" pitchFamily="34" charset="0"/>
                <a:cs typeface="Arial" panose="020B0604020202020204" pitchFamily="34" charset="0"/>
              </a:rPr>
              <a:t>2. </a:t>
            </a:r>
            <a:r>
              <a:rPr lang="tr-TR" sz="1800" dirty="0">
                <a:latin typeface="Arial" panose="020B0604020202020204" pitchFamily="34" charset="0"/>
                <a:cs typeface="Arial" panose="020B0604020202020204" pitchFamily="34" charset="0"/>
              </a:rPr>
              <a:t>Maddenin daha güvenli formunu kullan. </a:t>
            </a:r>
            <a:r>
              <a:rPr lang="tr" sz="1800" dirty="0">
                <a:latin typeface="Arial" panose="020B0604020202020204" pitchFamily="34" charset="0"/>
                <a:cs typeface="Arial" panose="020B0604020202020204" pitchFamily="34" charset="0"/>
              </a:rPr>
              <a:t>(</a:t>
            </a:r>
            <a:r>
              <a:rPr lang="tr-TR" sz="1800" dirty="0">
                <a:latin typeface="Arial" panose="020B0604020202020204" pitchFamily="34" charset="0"/>
                <a:cs typeface="Arial" panose="020B0604020202020204" pitchFamily="34" charset="0"/>
              </a:rPr>
              <a:t>mesela toz yerine çözelti)</a:t>
            </a:r>
            <a:endParaRPr lang="tr" sz="1800" dirty="0">
              <a:latin typeface="Arial" panose="020B0604020202020204" pitchFamily="34" charset="0"/>
              <a:cs typeface="Arial" panose="020B0604020202020204" pitchFamily="34" charset="0"/>
            </a:endParaRPr>
          </a:p>
          <a:p>
            <a:pPr lvl="0">
              <a:buClr>
                <a:schemeClr val="dk1"/>
              </a:buClr>
              <a:buSzPct val="78571"/>
              <a:buNone/>
            </a:pPr>
            <a:r>
              <a:rPr lang="tr" sz="1800" dirty="0">
                <a:latin typeface="Arial" panose="020B0604020202020204" pitchFamily="34" charset="0"/>
                <a:cs typeface="Arial" panose="020B0604020202020204" pitchFamily="34" charset="0"/>
              </a:rPr>
              <a:t>3. </a:t>
            </a:r>
            <a:r>
              <a:rPr lang="tr-TR" sz="1800" dirty="0">
                <a:latin typeface="Arial" panose="020B0604020202020204" pitchFamily="34" charset="0"/>
                <a:cs typeface="Arial" panose="020B0604020202020204" pitchFamily="34" charset="0"/>
              </a:rPr>
              <a:t>Tamamen kapalı prosesler kullan. </a:t>
            </a:r>
            <a:endParaRPr lang="tr" sz="1800" dirty="0">
              <a:latin typeface="Arial" panose="020B0604020202020204" pitchFamily="34" charset="0"/>
              <a:cs typeface="Arial" panose="020B0604020202020204" pitchFamily="34" charset="0"/>
            </a:endParaRPr>
          </a:p>
          <a:p>
            <a:pPr lvl="0">
              <a:buClr>
                <a:schemeClr val="dk1"/>
              </a:buClr>
              <a:buSzPct val="78571"/>
              <a:buNone/>
            </a:pPr>
            <a:r>
              <a:rPr lang="tr" sz="1800" dirty="0">
                <a:latin typeface="Arial" panose="020B0604020202020204" pitchFamily="34" charset="0"/>
                <a:cs typeface="Arial" panose="020B0604020202020204" pitchFamily="34" charset="0"/>
              </a:rPr>
              <a:t>4. </a:t>
            </a:r>
            <a:r>
              <a:rPr lang="tr-TR" sz="1800" dirty="0">
                <a:latin typeface="Arial" panose="020B0604020202020204" pitchFamily="34" charset="0"/>
                <a:cs typeface="Arial" panose="020B0604020202020204" pitchFamily="34" charset="0"/>
              </a:rPr>
              <a:t>Kısmen kapalı prosesler kullan.</a:t>
            </a:r>
            <a:endParaRPr lang="tr" sz="1800" dirty="0">
              <a:latin typeface="Arial" panose="020B0604020202020204" pitchFamily="34" charset="0"/>
              <a:cs typeface="Arial" panose="020B0604020202020204" pitchFamily="34" charset="0"/>
            </a:endParaRPr>
          </a:p>
          <a:p>
            <a:pPr lvl="0">
              <a:buClr>
                <a:schemeClr val="dk1"/>
              </a:buClr>
              <a:buSzPct val="78571"/>
              <a:buNone/>
            </a:pPr>
            <a:r>
              <a:rPr lang="tr" sz="1800" dirty="0">
                <a:latin typeface="Arial" panose="020B0604020202020204" pitchFamily="34" charset="0"/>
                <a:cs typeface="Arial" panose="020B0604020202020204" pitchFamily="34" charset="0"/>
              </a:rPr>
              <a:t>5. </a:t>
            </a:r>
            <a:r>
              <a:rPr lang="tr-TR" sz="1800" dirty="0">
                <a:latin typeface="Arial" panose="020B0604020202020204" pitchFamily="34" charset="0"/>
                <a:cs typeface="Arial" panose="020B0604020202020204" pitchFamily="34" charset="0"/>
              </a:rPr>
              <a:t>İyi bir genel havalandırmanın olmasını sağla. </a:t>
            </a:r>
            <a:endParaRPr lang="tr" sz="1800" dirty="0">
              <a:latin typeface="Arial" panose="020B0604020202020204" pitchFamily="34" charset="0"/>
              <a:cs typeface="Arial" panose="020B0604020202020204" pitchFamily="34" charset="0"/>
            </a:endParaRPr>
          </a:p>
          <a:p>
            <a:pPr lvl="0">
              <a:buClr>
                <a:schemeClr val="dk1"/>
              </a:buClr>
              <a:buSzPct val="78571"/>
              <a:buNone/>
            </a:pPr>
            <a:r>
              <a:rPr lang="tr" sz="1800" dirty="0">
                <a:latin typeface="Arial" panose="020B0604020202020204" pitchFamily="34" charset="0"/>
                <a:cs typeface="Arial" panose="020B0604020202020204" pitchFamily="34" charset="0"/>
              </a:rPr>
              <a:t>6. </a:t>
            </a:r>
            <a:r>
              <a:rPr lang="tr-TR" sz="1800" dirty="0">
                <a:latin typeface="Arial" panose="020B0604020202020204" pitchFamily="34" charset="0"/>
                <a:cs typeface="Arial" panose="020B0604020202020204" pitchFamily="34" charset="0"/>
              </a:rPr>
              <a:t>Güvenli sistemleri kullan. </a:t>
            </a:r>
            <a:endParaRPr lang="tr" sz="1800" dirty="0">
              <a:latin typeface="Arial" panose="020B0604020202020204" pitchFamily="34" charset="0"/>
              <a:cs typeface="Arial" panose="020B0604020202020204" pitchFamily="34" charset="0"/>
            </a:endParaRPr>
          </a:p>
          <a:p>
            <a:pPr lvl="0">
              <a:buClr>
                <a:schemeClr val="dk1"/>
              </a:buClr>
              <a:buSzPct val="78571"/>
              <a:buNone/>
            </a:pPr>
            <a:r>
              <a:rPr lang="tr" sz="1800" dirty="0">
                <a:latin typeface="Arial" panose="020B0604020202020204" pitchFamily="34" charset="0"/>
                <a:cs typeface="Arial" panose="020B0604020202020204" pitchFamily="34" charset="0"/>
              </a:rPr>
              <a:t>7. </a:t>
            </a:r>
            <a:r>
              <a:rPr lang="tr-TR" sz="1800" dirty="0" err="1">
                <a:latin typeface="Arial" panose="020B0604020202020204" pitchFamily="34" charset="0"/>
                <a:cs typeface="Arial" panose="020B0604020202020204" pitchFamily="34" charset="0"/>
              </a:rPr>
              <a:t>Maruziyet</a:t>
            </a:r>
            <a:r>
              <a:rPr lang="tr-TR" sz="1800" dirty="0">
                <a:latin typeface="Arial" panose="020B0604020202020204" pitchFamily="34" charset="0"/>
                <a:cs typeface="Arial" panose="020B0604020202020204" pitchFamily="34" charset="0"/>
              </a:rPr>
              <a:t> zamanını azalt, mesafeyi arttır, hacimleri azalt. </a:t>
            </a:r>
          </a:p>
          <a:p>
            <a:pPr lvl="0">
              <a:buClr>
                <a:schemeClr val="dk1"/>
              </a:buClr>
              <a:buSzPct val="78571"/>
              <a:buNone/>
            </a:pPr>
            <a:r>
              <a:rPr lang="tr" sz="1800" dirty="0">
                <a:latin typeface="Arial" panose="020B0604020202020204" pitchFamily="34" charset="0"/>
                <a:cs typeface="Arial" panose="020B0604020202020204" pitchFamily="34" charset="0"/>
              </a:rPr>
              <a:t>8. </a:t>
            </a:r>
            <a:r>
              <a:rPr lang="tr-TR" sz="1800" dirty="0">
                <a:latin typeface="Arial" panose="020B0604020202020204" pitchFamily="34" charset="0"/>
                <a:cs typeface="Arial" panose="020B0604020202020204" pitchFamily="34" charset="0"/>
              </a:rPr>
              <a:t>Kişisel koruyucu ekipmanları kullan.</a:t>
            </a:r>
          </a:p>
          <a:p>
            <a:endParaRPr lang="tr-TR" dirty="0"/>
          </a:p>
        </p:txBody>
      </p:sp>
    </p:spTree>
    <p:extLst>
      <p:ext uri="{BB962C8B-B14F-4D97-AF65-F5344CB8AC3E}">
        <p14:creationId xmlns:p14="http://schemas.microsoft.com/office/powerpoint/2010/main" val="185234256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792</TotalTime>
  <Words>2497</Words>
  <Application>Microsoft Office PowerPoint</Application>
  <PresentationFormat>Ekran Gösterisi (4:3)</PresentationFormat>
  <Paragraphs>379</Paragraphs>
  <Slides>49</Slides>
  <Notes>1</Notes>
  <HiddenSlides>0</HiddenSlides>
  <MMClips>0</MMClips>
  <ScaleCrop>false</ScaleCrop>
  <HeadingPairs>
    <vt:vector size="8" baseType="variant">
      <vt:variant>
        <vt:lpstr>Kullanılan Yazı Tipleri</vt:lpstr>
      </vt:variant>
      <vt:variant>
        <vt:i4>5</vt:i4>
      </vt:variant>
      <vt:variant>
        <vt:lpstr>Tema</vt:lpstr>
      </vt:variant>
      <vt:variant>
        <vt:i4>1</vt:i4>
      </vt:variant>
      <vt:variant>
        <vt:lpstr>Eklenmiş OLE Hizmet Programları</vt:lpstr>
      </vt:variant>
      <vt:variant>
        <vt:i4>1</vt:i4>
      </vt:variant>
      <vt:variant>
        <vt:lpstr>Slayt Başlıkları</vt:lpstr>
      </vt:variant>
      <vt:variant>
        <vt:i4>49</vt:i4>
      </vt:variant>
    </vt:vector>
  </HeadingPairs>
  <TitlesOfParts>
    <vt:vector size="56" baseType="lpstr">
      <vt:lpstr>Arial</vt:lpstr>
      <vt:lpstr>Calibri</vt:lpstr>
      <vt:lpstr>Trebuchet MS</vt:lpstr>
      <vt:lpstr>Wingdings</vt:lpstr>
      <vt:lpstr>Wingdings 3</vt:lpstr>
      <vt:lpstr>Facet</vt:lpstr>
      <vt:lpstr>Clip</vt:lpstr>
      <vt:lpstr>LABORATUVARDA  İŞ SAĞLIĞI VE GÜVENLİĞİ</vt:lpstr>
      <vt:lpstr>LABORATUVARLAR</vt:lpstr>
      <vt:lpstr>NEDEN ÖNEMLİ?</vt:lpstr>
      <vt:lpstr>Çalışanların Sorumlulukları</vt:lpstr>
      <vt:lpstr>Yöneticilerin Sorumlulukları-1</vt:lpstr>
      <vt:lpstr>Yöneticilerin Sorumlulukları-2</vt:lpstr>
      <vt:lpstr>Laboratuar Güvenliği Kurulu</vt:lpstr>
      <vt:lpstr>LABORATUVARLARDAKİ GENEL TEHLİKELER</vt:lpstr>
      <vt:lpstr>ÖNLEMLER</vt:lpstr>
      <vt:lpstr>Laboratuvarda Güvenli Çalışma İçin Genel Kurallar</vt:lpstr>
      <vt:lpstr>Laboratuvarda Güvenli Çalışma İçin Genel Kurallar</vt:lpstr>
      <vt:lpstr>Laboratuvarda Güvenli Çalışma İçin Genel Kurallar</vt:lpstr>
      <vt:lpstr>PowerPoint Sunusu</vt:lpstr>
      <vt:lpstr>PowerPoint Sunusu</vt:lpstr>
      <vt:lpstr>PowerPoint Sunusu</vt:lpstr>
      <vt:lpstr>PowerPoint Sunusu</vt:lpstr>
      <vt:lpstr>PowerPoint Sunusu</vt:lpstr>
      <vt:lpstr>PowerPoint Sunusu</vt:lpstr>
      <vt:lpstr>Laboratuvarda Güvenli Çalışma İçin Genel Kurallar </vt:lpstr>
      <vt:lpstr>Aşağıdaki bilgilerin çalışanlar tarafından mutlaka bilinmesi gereklidir:</vt:lpstr>
      <vt:lpstr>PowerPoint Sunusu</vt:lpstr>
      <vt:lpstr>Laboratuvarda Kimyasallarla Çalışma </vt:lpstr>
      <vt:lpstr>Laboratuvarda Kimyasallarla Çalışma </vt:lpstr>
      <vt:lpstr>Laboratuvarda Kimyasallarla Çalışma </vt:lpstr>
      <vt:lpstr>Laboratuvarda Kimyasallarla Çalışma </vt:lpstr>
      <vt:lpstr>Laboratuvarda Kimyasallarla Çalışma </vt:lpstr>
      <vt:lpstr>Kimyasallar Tehlike Uyarı İşaretleri  </vt:lpstr>
      <vt:lpstr>PowerPoint Sunusu</vt:lpstr>
      <vt:lpstr>Örnek: Maddelerin Sınıflandırılması </vt:lpstr>
      <vt:lpstr>                   Etiket Bilgileri</vt:lpstr>
      <vt:lpstr>                  Etiket Bilgileri</vt:lpstr>
      <vt:lpstr>GÜVENLİK RENKLERİ VE KULLANIMLARI</vt:lpstr>
      <vt:lpstr>YANGINLA MÜCADELE İŞARETLERİ  </vt:lpstr>
      <vt:lpstr>UYARI İŞARETLERİ  </vt:lpstr>
      <vt:lpstr>         İş Güvenliği ÖNEMLİDİR</vt:lpstr>
      <vt:lpstr>Kimyasallarla Çalışırken Karşılaştığımız Tehlikeler</vt:lpstr>
      <vt:lpstr>        Alevlenir Maddeler </vt:lpstr>
      <vt:lpstr> Yangına Dayanıklı Güvenlik Dolaplar</vt:lpstr>
      <vt:lpstr>            Patlayıcı  Maddeler</vt:lpstr>
      <vt:lpstr>Aşındırıcı ve Tahriş Edici Maddeler</vt:lpstr>
      <vt:lpstr>PowerPoint Sunusu</vt:lpstr>
      <vt:lpstr>PowerPoint Sunusu</vt:lpstr>
      <vt:lpstr>PowerPoint Sunusu</vt:lpstr>
      <vt:lpstr>PowerPoint Sunusu</vt:lpstr>
      <vt:lpstr>PowerPoint Sunusu</vt:lpstr>
      <vt:lpstr>PowerPoint Sunusu</vt:lpstr>
      <vt:lpstr>PowerPoint Sunusu</vt:lpstr>
      <vt:lpstr>                  Toksik Maddeler</vt:lpstr>
      <vt:lpstr>         İş Güvenliği ÖNEMLİDİR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Kimyasal Tehlikeler ve Güvenlik</dc:title>
  <dc:creator>Samsung</dc:creator>
  <cp:lastModifiedBy>Çiğdem ÖZ</cp:lastModifiedBy>
  <cp:revision>51</cp:revision>
  <dcterms:created xsi:type="dcterms:W3CDTF">2013-05-04T07:41:18Z</dcterms:created>
  <dcterms:modified xsi:type="dcterms:W3CDTF">2021-10-05T10:46:28Z</dcterms:modified>
</cp:coreProperties>
</file>