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9"/>
  </p:notesMasterIdLst>
  <p:sldIdLst>
    <p:sldId id="300" r:id="rId2"/>
    <p:sldId id="302" r:id="rId3"/>
    <p:sldId id="301" r:id="rId4"/>
    <p:sldId id="304" r:id="rId5"/>
    <p:sldId id="308" r:id="rId6"/>
    <p:sldId id="309" r:id="rId7"/>
    <p:sldId id="272" r:id="rId8"/>
    <p:sldId id="310" r:id="rId9"/>
    <p:sldId id="322" r:id="rId10"/>
    <p:sldId id="311" r:id="rId11"/>
    <p:sldId id="312" r:id="rId12"/>
    <p:sldId id="313" r:id="rId13"/>
    <p:sldId id="321" r:id="rId14"/>
    <p:sldId id="327" r:id="rId15"/>
    <p:sldId id="314" r:id="rId16"/>
    <p:sldId id="324" r:id="rId17"/>
    <p:sldId id="305" r:id="rId18"/>
    <p:sldId id="323" r:id="rId19"/>
    <p:sldId id="325" r:id="rId20"/>
    <p:sldId id="326" r:id="rId21"/>
    <p:sldId id="297" r:id="rId22"/>
    <p:sldId id="320" r:id="rId23"/>
    <p:sldId id="316" r:id="rId24"/>
    <p:sldId id="319" r:id="rId25"/>
    <p:sldId id="332" r:id="rId26"/>
    <p:sldId id="329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>
        <p:scale>
          <a:sx n="50" d="100"/>
          <a:sy n="50" d="100"/>
        </p:scale>
        <p:origin x="196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EBFC1-7A50-474A-BED0-884683C8FEFF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E7F9-CA27-420D-977B-CCD39AE7004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0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43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4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32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00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91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26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34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2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96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9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1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38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1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65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5C9C-3E59-4C31-A5F9-2E0C735058C8}" type="datetimeFigureOut">
              <a:rPr lang="tr-TR" smtClean="0"/>
              <a:pPr/>
              <a:t>24.10.2022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3A030C-1E5E-4E6D-9B6C-7656FE92B7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64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http://edquest.ca/Tests/firefighting.g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D32-762A-4839-8A06-3BF16400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564904"/>
            <a:ext cx="7467600" cy="11430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tr-T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LABORATUVARDA </a:t>
            </a:r>
            <a:br>
              <a:rPr lang="tr-T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İŞ SAĞLIĞI VE GÜVENLİĞİ</a:t>
            </a:r>
            <a:endParaRPr lang="tr-TR" sz="4400" dirty="0">
              <a:solidFill>
                <a:schemeClr val="accent2"/>
              </a:solidFill>
            </a:endParaRPr>
          </a:p>
        </p:txBody>
      </p:sp>
      <p:pic>
        <p:nvPicPr>
          <p:cNvPr id="3" name="3 Resim" descr="lab_safety.jpg">
            <a:extLst>
              <a:ext uri="{FF2B5EF4-FFF2-40B4-BE49-F238E27FC236}">
                <a16:creationId xmlns:a16="http://schemas.microsoft.com/office/drawing/2014/main" id="{0AFB9E66-BC64-48DC-942A-D291DE0AF7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19" y="116632"/>
            <a:ext cx="2457143" cy="147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7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E3F3C-53DD-44A5-8E65-8E1DB16C5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8604448" cy="5904656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 alanında gereksiz madde ve aparatlar bulundurulmamalıdır.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Tüm kaplar, şişeler ve numuneler; isim, tarih, tehlike ve sistemin istediği bilgileri gösterecek şekilde etiketlenmelidir.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Özel olarak imal edilmiş kap, şişe haricinde diğer kap veya şişelerin, özellikle yiyecek/içecek şişelerinin herhangi bir sebeple laboratuvarlarda kullanılması çok büyük kazalara yol açabilir.</a:t>
            </a:r>
          </a:p>
          <a:p>
            <a:pPr lvl="1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Tüm kaplar ve şişeler, dolu veya boş, uygun şekilde depolanmalı ve muhafaza edilmelidir.</a:t>
            </a:r>
          </a:p>
        </p:txBody>
      </p:sp>
    </p:spTree>
    <p:extLst>
      <p:ext uri="{BB962C8B-B14F-4D97-AF65-F5344CB8AC3E}">
        <p14:creationId xmlns:p14="http://schemas.microsoft.com/office/powerpoint/2010/main" val="361798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07E5-1F52-446E-B710-9D0D971E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56" y="0"/>
            <a:ext cx="8843119" cy="5904656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Çalışmalar bitince çalışma ortamı ve kullanılan malzemeler  temizlenmeli, tüm cihazlar ve tesisat kapatılmalı, kullanılan cihaz ve malzemeler esas yerlerine konmalıdır.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Laboratuvardan çıkarken eller iyice yıkanmalıdır.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C9F3F-7993-46A6-A41A-EDBBD324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6" y="4231297"/>
            <a:ext cx="2564532" cy="26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3FF61-469B-42AC-A237-2D388141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2589"/>
            <a:ext cx="8604448" cy="4312821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Yaralanma halinde ilk yardım istenmeli veya yapılmalı, amirlere haber verilmeli ve olay dokümante edilmelidir.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Kaza, acil durum ve boşaltma işlemlerinde acil durumla görevli personel ve amirlerin talimatlarına uyulmalıdır.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 kazaları halinde, tıbbi yardım beklenirken göz yirmi dakika akan suyla yıkanmalıdır.</a:t>
            </a:r>
          </a:p>
        </p:txBody>
      </p:sp>
    </p:spTree>
    <p:extLst>
      <p:ext uri="{BB962C8B-B14F-4D97-AF65-F5344CB8AC3E}">
        <p14:creationId xmlns:p14="http://schemas.microsoft.com/office/powerpoint/2010/main" val="160995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0A59-8C21-4020-A07F-C33C856F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450694"/>
            <a:ext cx="8856984" cy="3956611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Bina ve laboratuvarda uygun yerlere yangın söndürücüler konulmuştur.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Yangın söndürücülerin kullanımı halinde bina sorumlusuna, yangın söndürücünün değiştirilmesi ve tekrar dolumunun ayarlayabilmesi için bilgi verilmelidir. Yangın söndürücülerin amacı dışında kullanımı yasaktır</a:t>
            </a:r>
          </a:p>
        </p:txBody>
      </p:sp>
    </p:spTree>
    <p:extLst>
      <p:ext uri="{BB962C8B-B14F-4D97-AF65-F5344CB8AC3E}">
        <p14:creationId xmlns:p14="http://schemas.microsoft.com/office/powerpoint/2010/main" val="65561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2DDD-8054-43BD-8DEB-92D5AE94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512676"/>
            <a:ext cx="9001000" cy="583264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Laboratuvarlarda tek başına çalışılmamalı, duyum mesafesinde veya çalışanın yerini bilen ikinci bir şahsın olması sağlanmalıdır.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 anahtarları başkasına izinsiz ödünç verilmemelidir.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 bir deneyin gece de devam etmesi gerekiyorsa deney belirgin şekilde işaretlenmelidir. Normal olmayan ve acil durumlarda yapılacak işlemler bu işaretlemede muhakkak belirtilmelidir. </a:t>
            </a:r>
            <a:r>
              <a:rPr lang="tr-T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nelerin kapatılması ve kime haber verilmesi gerektiği gibi</a:t>
            </a:r>
          </a:p>
          <a:p>
            <a:pPr algn="just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6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1FF2-B6E2-4E69-AA77-9FE7ECFD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88" y="449660"/>
            <a:ext cx="7416824" cy="73116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Kimyasallar Tehlike Uyarı İşaretleri</a:t>
            </a:r>
            <a:b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A62F8-9F0A-4773-A9C3-F9925804D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2887"/>
            <a:ext cx="7992888" cy="44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0AD3-6130-4F45-9250-B7D0ABFC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595" y="609600"/>
            <a:ext cx="7634809" cy="666819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Laboratuvarda Kimyasallarla Çalışma </a:t>
            </a:r>
            <a:endParaRPr lang="tr-TR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AAB3-D5A6-4829-80DC-E85039C7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628800"/>
            <a:ext cx="8772078" cy="475252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Tehlikeli kimyasalları kullanmadan önce muhakkak risk değerlendirmesi yapılmalıdır.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Yeni bir kimyasal alındığında beraberinde muhakkak Malzeme Güvenlik Bilgi Formu (MSDS) de temin edilmelidir.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Tehlike işaretlerine ve Malzeme Güvenlik Bilgi Formlarında verilen bilgi ve ikazlara muhakkak uyulmalıdır.</a:t>
            </a:r>
          </a:p>
          <a:p>
            <a:pPr lvl="1" algn="just">
              <a:lnSpc>
                <a:spcPct val="150000"/>
              </a:lnSpc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8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5A990-254E-4FFB-A0A0-BE09CD8E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904659"/>
            <a:ext cx="8856984" cy="5048682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7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Kırılabilecek şişelerdeki kimyasalları taşırken muhakkak uygun bir taşıma sistemi, örneğin taşıma sepeti, kullanılmalıdır. </a:t>
            </a:r>
          </a:p>
          <a:p>
            <a:pPr lvl="1" algn="just">
              <a:lnSpc>
                <a:spcPct val="17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Birbiriyle reaksiyona girebilecek kimyasallar beraber taşınmamalıdır.</a:t>
            </a:r>
          </a:p>
          <a:p>
            <a:pPr lvl="1" algn="just">
              <a:lnSpc>
                <a:spcPct val="17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Toksik, uçucu ve kokulu maddelerle çalışırken muhakkak çeker ocak kullanılmalıdır.</a:t>
            </a:r>
          </a:p>
          <a:p>
            <a:pPr lvl="1" algn="just">
              <a:lnSpc>
                <a:spcPct val="17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Kimyasalları akıtırken kap veya şişenin etiketi, damla ve akıntılardan zarar görmemesi ve kirlenmemesi için daima yukarı getirilmelidir.</a:t>
            </a:r>
          </a:p>
          <a:p>
            <a:pPr lvl="1" algn="just">
              <a:lnSpc>
                <a:spcPct val="17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Asit veya bazlar, küçük kaplara dolum için büyük kaplardan doğrudan akıtılmamalı, daima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sifonlanmalıdır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7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0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6E0D-2C3C-4C9A-838E-FFE6A079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0568" y="548680"/>
            <a:ext cx="9253585" cy="4509120"/>
          </a:xfrm>
        </p:spPr>
        <p:txBody>
          <a:bodyPr>
            <a:noAutofit/>
          </a:bodyPr>
          <a:lstStyle/>
          <a:p>
            <a:pPr lvl="2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Kimyasallarla temas eden deri bölgesi, kimyasalın konsantrasyonu ne olursa olsun yıkanmalıdır.</a:t>
            </a:r>
          </a:p>
          <a:p>
            <a:pPr lvl="2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Açık alevli veya kıvılcım çıkarıcı cihazlar, yanıcı sıvı ve buharlardan uzak tutulmalıdır.</a:t>
            </a:r>
          </a:p>
          <a:p>
            <a:pPr lvl="2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Tüm kimyasal kap ve şişeleri kullanım haricinde kapalı tutulmalıdır. </a:t>
            </a:r>
          </a:p>
          <a:p>
            <a:pPr lvl="2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Bu buharların ortama karışmasını sınırlar, saçılma riskini azaltır.</a:t>
            </a:r>
          </a:p>
          <a:p>
            <a:pPr lvl="2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Şişmiş, akıtan veya şüpheli kimyasal kapları, şişeleri kullanılmamalı veya açılmamalı, güvenlik sorumlusuna danışılmalıdır</a:t>
            </a:r>
          </a:p>
        </p:txBody>
      </p:sp>
    </p:spTree>
    <p:extLst>
      <p:ext uri="{BB962C8B-B14F-4D97-AF65-F5344CB8AC3E}">
        <p14:creationId xmlns:p14="http://schemas.microsoft.com/office/powerpoint/2010/main" val="57541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AF81-B124-424E-A6B9-601CDA8A7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60591"/>
            <a:ext cx="8424935" cy="1268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Asitlerin ve Katı Kostiklerin Üzerine Hiçbir Zaman Su Dökülmemelidir.</a:t>
            </a:r>
          </a:p>
          <a:p>
            <a:pPr marL="0" indent="0" algn="just">
              <a:buNone/>
            </a:pPr>
            <a:endParaRPr lang="tr-T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2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352E-9584-40A8-9E0B-AC92283E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217134"/>
            <a:ext cx="6347713" cy="61957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434D7-9940-4E66-9756-23E45A10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4274"/>
            <a:ext cx="8495928" cy="6021288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Laboratuvarda, normal bir sınıf ortamında olmayan tehlikeler ve tehditler vardır.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Burada verilen kurallar tüm laboratuvarlar için genel olarak geçerlidir. Özel laboratuvar ve tehlikeler için ilave kurallar konulmalıdır.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personelinin (tam gün ve yarım-gün çalışanlar, işçi veya sözleşmeliler, misafir araştırmacılar, öğrenciler, stajyerler, ziyaretçiler </a:t>
            </a:r>
            <a:r>
              <a:rPr lang="tr-TR" altLang="tr-T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tr-TR" alt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dahil) İş Kanunu ve ilgili mevzuata göre hazırlanmış talimatlar doğrultusunda; çalışma esnasında karşılaşılabilecek her türlü risk hakkında bilgilendirilmesi ve personelin de bu talimatlara uyması gereklidir.</a:t>
            </a:r>
          </a:p>
          <a:p>
            <a:pPr lvl="0">
              <a:spcBef>
                <a:spcPts val="0"/>
              </a:spcBef>
              <a:buNone/>
            </a:pPr>
            <a:endParaRPr lang="tr-TR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1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3CA1-7964-4127-A985-BBA614BC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536504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Atık kimyasallar lavabolardan dökülmemeli, usulüne uygun bertaraf için özel olarak işaretlenmiş kaplarda biriktirilmeli ve prensipte (eğer karışımın özel bir tehlike yaratmadığı bilinmiyorsa) katiyetle birbirlerine karıştırılmamalıdır.</a:t>
            </a:r>
          </a:p>
          <a:p>
            <a:pPr lvl="1" algn="just">
              <a:lnSpc>
                <a:spcPct val="150000"/>
              </a:lnSpc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Kimyasallarla kirli camlar da tehlikeli atık olarak bertaraf için ayrı toplanmalıdır</a:t>
            </a:r>
          </a:p>
        </p:txBody>
      </p:sp>
    </p:spTree>
    <p:extLst>
      <p:ext uri="{BB962C8B-B14F-4D97-AF65-F5344CB8AC3E}">
        <p14:creationId xmlns:p14="http://schemas.microsoft.com/office/powerpoint/2010/main" val="185372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294" y="332655"/>
            <a:ext cx="9144000" cy="875184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Kimyasal Etiket Örneği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33706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21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D2AB-AEF4-403A-AC47-40E1FD4B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3" y="235992"/>
            <a:ext cx="7848873" cy="110477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GÜVENLİK RENKLERİ VE KULLANIMLARI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50869-2001-4429-A297-D752D9F1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31704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4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087F-259B-4143-AE59-DFA5E7D8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00" y="406919"/>
            <a:ext cx="3456384" cy="122413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YANGINLA MÜCADELE İŞARETLERİ</a:t>
            </a:r>
            <a:br>
              <a:rPr lang="tr-T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54958-12DD-479A-B934-3EC2AC73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7160"/>
            <a:ext cx="4732987" cy="40607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07C13E-C529-4B26-BCAF-7E38C119D236}"/>
              </a:ext>
            </a:extLst>
          </p:cNvPr>
          <p:cNvSpPr txBox="1">
            <a:spLocks/>
          </p:cNvSpPr>
          <p:nvPr/>
        </p:nvSpPr>
        <p:spPr>
          <a:xfrm>
            <a:off x="4994276" y="552063"/>
            <a:ext cx="3888433" cy="4669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YARDIM İŞARETLERİ</a:t>
            </a:r>
            <a:br>
              <a:rPr lang="tr-T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C0E28-69A1-41CE-8A64-40E47375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4824"/>
            <a:ext cx="473298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1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46A4-CE84-4891-8324-B3007A97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99" y="692696"/>
            <a:ext cx="4568664" cy="68234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UYARI İŞARETLERİ</a:t>
            </a:r>
            <a:endParaRPr lang="tr-T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9B1BE-B2F7-4BAC-9987-084B6297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0" y="1375044"/>
            <a:ext cx="4580700" cy="44302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7BD833-43C5-45A1-A3B5-5B2738EA03FE}"/>
              </a:ext>
            </a:extLst>
          </p:cNvPr>
          <p:cNvSpPr txBox="1">
            <a:spLocks/>
          </p:cNvSpPr>
          <p:nvPr/>
        </p:nvSpPr>
        <p:spPr>
          <a:xfrm>
            <a:off x="4563300" y="54244"/>
            <a:ext cx="4580700" cy="660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EMREDİCİ İŞARETLER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0D53E-A503-47B4-805B-E1C6FF9F7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2696"/>
            <a:ext cx="4575335" cy="3324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E3D80-6AB7-4879-85EE-1A048198D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00" y="4677793"/>
            <a:ext cx="4655386" cy="21802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86FCE0-AD61-4DCC-A93E-5F9B54C278FC}"/>
              </a:ext>
            </a:extLst>
          </p:cNvPr>
          <p:cNvSpPr txBox="1">
            <a:spLocks/>
          </p:cNvSpPr>
          <p:nvPr/>
        </p:nvSpPr>
        <p:spPr>
          <a:xfrm>
            <a:off x="4572001" y="4017392"/>
            <a:ext cx="4572000" cy="660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600"/>
              </a:spcBef>
            </a:pPr>
            <a:r>
              <a:rPr lang="tr-T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YASAKLAYICI İŞARETLER</a:t>
            </a:r>
            <a:endParaRPr lang="tr-TR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5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A2DC-E855-48BC-9484-87A6A756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935" y="1765861"/>
            <a:ext cx="8272030" cy="4726872"/>
          </a:xfrm>
        </p:spPr>
        <p:txBody>
          <a:bodyPr>
            <a:normAutofit/>
          </a:bodyPr>
          <a:lstStyle/>
          <a:p>
            <a:pPr lvl="1" algn="just">
              <a:lnSpc>
                <a:spcPct val="17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acil çıkışları</a:t>
            </a:r>
          </a:p>
          <a:p>
            <a:pPr lvl="1" algn="just">
              <a:lnSpc>
                <a:spcPct val="17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yangın alarmı</a:t>
            </a:r>
          </a:p>
          <a:p>
            <a:pPr lvl="1" algn="just">
              <a:lnSpc>
                <a:spcPct val="17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yangın söndürücünün yeri</a:t>
            </a:r>
          </a:p>
          <a:p>
            <a:pPr lvl="1" algn="just">
              <a:lnSpc>
                <a:spcPct val="17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göz yıkama ve duşların yeri</a:t>
            </a:r>
          </a:p>
          <a:p>
            <a:pPr lvl="1" algn="just">
              <a:lnSpc>
                <a:spcPct val="17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acil durum telefon numaraları ve prosedürleri</a:t>
            </a:r>
          </a:p>
          <a:p>
            <a:pPr lvl="1" algn="just">
              <a:lnSpc>
                <a:spcPct val="17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ilk yardım çantası/dolabı</a:t>
            </a:r>
          </a:p>
          <a:p>
            <a:pPr lvl="1"/>
            <a:endParaRPr lang="tr-TR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8F361C-0FBE-4F27-89E7-53DE646D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18" y="300899"/>
            <a:ext cx="8272030" cy="11861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 bilgilerin çalışanlar tarafından mutlaka bilinmesi gereklidir: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1F536-3739-477F-B6D7-21EF3356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16832"/>
            <a:ext cx="967788" cy="504056"/>
          </a:xfrm>
          <a:prstGeom prst="rect">
            <a:avLst/>
          </a:prstGeom>
        </p:spPr>
      </p:pic>
      <p:pic>
        <p:nvPicPr>
          <p:cNvPr id="7" name="Picture 8" descr="http://edquest.ca/Tests/firefighting.gif">
            <a:extLst>
              <a:ext uri="{FF2B5EF4-FFF2-40B4-BE49-F238E27FC236}">
                <a16:creationId xmlns:a16="http://schemas.microsoft.com/office/drawing/2014/main" id="{25246D94-A17D-4C16-9142-6D14D1F3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92" y="3032683"/>
            <a:ext cx="1155515" cy="79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ab shower">
            <a:extLst>
              <a:ext uri="{FF2B5EF4-FFF2-40B4-BE49-F238E27FC236}">
                <a16:creationId xmlns:a16="http://schemas.microsoft.com/office/drawing/2014/main" id="{91509877-DC21-4562-ACA2-92EB171F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97" y="4006130"/>
            <a:ext cx="592706" cy="58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48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9C13-8430-4D72-887E-BBDA81CF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79" y="249560"/>
            <a:ext cx="6347713" cy="803176"/>
          </a:xfrm>
        </p:spPr>
        <p:txBody>
          <a:bodyPr>
            <a:normAutofit/>
          </a:bodyPr>
          <a:lstStyle/>
          <a:p>
            <a:pPr algn="ctr"/>
            <a:r>
              <a:rPr lang="tr-TR" alt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Yöneticilerin Sorumlulukları</a:t>
            </a:r>
            <a:endParaRPr lang="tr-TR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BB0E-AD28-4C3A-917D-06C9E169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805264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Tüm çalışanların güvenli çalışma prosedürlerini bilmeleri ve uymalarını sağlamak; güvenli olmayan unsurları düzeltmek,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Çalışanların düzenli ve güvenli bir çevrede çalışma ve kendi sorumluluklarından haberdar olmalarını temin ve teşvik etmek,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Tüm cihazların güvenli bir şekilde ve üretici talimatlarına göre kullanılmalarını temin etmek,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Güvenli çalışma pratiği ve acil durum yanıtı için düzenli eğitim ve tatbikat yapmak,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Misafir olanlar dahil, tüm çalışanların güvenlik eğitimi gereklerini izlemek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A0A7B-E153-4076-94EA-5A90168E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803" y="-56285"/>
            <a:ext cx="1482279" cy="938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27A14-953F-4194-AFFC-DC2A12E2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825891"/>
            <a:ext cx="1095648" cy="837343"/>
          </a:xfrm>
          <a:prstGeom prst="rect">
            <a:avLst/>
          </a:prstGeom>
        </p:spPr>
      </p:pic>
      <p:pic>
        <p:nvPicPr>
          <p:cNvPr id="7" name="Picture 4" descr="j0245215">
            <a:extLst>
              <a:ext uri="{FF2B5EF4-FFF2-40B4-BE49-F238E27FC236}">
                <a16:creationId xmlns:a16="http://schemas.microsoft.com/office/drawing/2014/main" id="{63203E6D-6F10-4D11-A788-FDC74603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55" y="0"/>
            <a:ext cx="1188764" cy="11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76105-A34A-4855-8AC8-32AF14AD9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6163179"/>
            <a:ext cx="1115616" cy="7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6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B9C11-263E-43B7-9F14-025C7085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3751"/>
            <a:ext cx="8820472" cy="415049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Tüm çalışanların; acil durum malzemelerinin (ilk yardım kitleri, göz yıkama ve duşları, yangın çıkışları vb...) ve </a:t>
            </a:r>
            <a:r>
              <a:rPr lang="tr-TR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KKD’nın</a:t>
            </a: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(önlük, eldiven, gözlük </a:t>
            </a:r>
            <a:r>
              <a:rPr lang="tr-TR" alt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.) yerini bilmesini temin etmek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Çalışanın yaralanma ve/veya hastalık halinde tedavisinin sağlanmasına yardım etmek</a:t>
            </a:r>
          </a:p>
          <a:p>
            <a:pPr lvl="1" algn="just">
              <a:lnSpc>
                <a:spcPct val="150000"/>
              </a:lnSpc>
            </a:pP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Bütün kazaları ve/veya yaralanmaları araştırmak ve rapor etmek</a:t>
            </a:r>
          </a:p>
          <a:p>
            <a:pPr lvl="1" algn="just">
              <a:lnSpc>
                <a:spcPct val="150000"/>
              </a:lnSpc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EE89304E-5CD8-417E-A7AE-B8E57ACFB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44720"/>
              </p:ext>
            </p:extLst>
          </p:nvPr>
        </p:nvGraphicFramePr>
        <p:xfrm>
          <a:off x="1859" y="5301208"/>
          <a:ext cx="2501871" cy="1568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776480" imgH="2491920" progId="MS_ClipArt_Gallery.2">
                  <p:embed/>
                </p:oleObj>
              </mc:Choice>
              <mc:Fallback>
                <p:oleObj name="Clip" r:id="rId2" imgW="4776480" imgH="2491920" progId="MS_ClipArt_Gallery.2">
                  <p:embed/>
                  <p:pic>
                    <p:nvPicPr>
                      <p:cNvPr id="7171" name="Object 5">
                        <a:extLst>
                          <a:ext uri="{FF2B5EF4-FFF2-40B4-BE49-F238E27FC236}">
                            <a16:creationId xmlns:a16="http://schemas.microsoft.com/office/drawing/2014/main" id="{107632A5-2B8C-4996-9CAD-2658195D5B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" y="5301208"/>
                        <a:ext cx="2501871" cy="1568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DED57F-119E-488F-ACC8-14B4D80F3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736" y="0"/>
            <a:ext cx="2159508" cy="1124744"/>
          </a:xfrm>
          <a:prstGeom prst="rect">
            <a:avLst/>
          </a:prstGeom>
        </p:spPr>
      </p:pic>
      <p:pic>
        <p:nvPicPr>
          <p:cNvPr id="7" name="Picture 4" descr="not-def2">
            <a:extLst>
              <a:ext uri="{FF2B5EF4-FFF2-40B4-BE49-F238E27FC236}">
                <a16:creationId xmlns:a16="http://schemas.microsoft.com/office/drawing/2014/main" id="{66B191A3-9BD5-4045-9512-21939475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55659"/>
            <a:ext cx="1485900" cy="17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0238-7E6C-4A56-A07A-CC1B2360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49" y="816637"/>
            <a:ext cx="6347713" cy="80317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NEDEN ÖNEMLİ?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E8C7D-1F9E-45A5-B294-2225CC73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6" y="1844824"/>
            <a:ext cx="7706817" cy="3880773"/>
          </a:xfrm>
        </p:spPr>
        <p:txBody>
          <a:bodyPr>
            <a:noAutofit/>
          </a:bodyPr>
          <a:lstStyle/>
          <a:p>
            <a:pPr lvl="0">
              <a:spcBef>
                <a:spcPts val="700"/>
              </a:spcBef>
              <a:buNone/>
            </a:pPr>
            <a:r>
              <a:rPr lang="tr-TR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Güvenli çalışma</a:t>
            </a:r>
            <a:r>
              <a:rPr lang="en-US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SzPct val="78571"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Sizi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  <a:buSzPct val="78571"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Diğer laboratuvar çalışanlarını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  <a:buSzPct val="78571"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Temizlik görevlilerini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  <a:buSzPct val="78571"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Ziyaretçileri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  <a:buSzPct val="78571"/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Çalışmanızı korur.</a:t>
            </a:r>
            <a:endParaRPr lang="en-US"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5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DE7D-8ABB-4017-8286-EA7A3A5A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143" y="340314"/>
            <a:ext cx="6347713" cy="1008113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LABORATUVARLARDAKİ GENEL TEHLİKELER</a:t>
            </a:r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8CF1A2A8-D152-D9E7-C5D8-19DB3972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75915"/>
              </p:ext>
            </p:extLst>
          </p:nvPr>
        </p:nvGraphicFramePr>
        <p:xfrm>
          <a:off x="431540" y="1916832"/>
          <a:ext cx="828092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3426122862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1050218905"/>
                    </a:ext>
                  </a:extLst>
                </a:gridCol>
              </a:tblGrid>
              <a:tr h="4032448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Font typeface="+mj-lt"/>
                        <a:buAutoNum type="arabicPeriod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Kimyasal tehlikeler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Biyolojik tehlikeler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Radyasyon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Yangın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 malzemelerin kırılması</a:t>
                      </a:r>
                    </a:p>
                    <a:p>
                      <a:endParaRPr lang="en-GB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 startAt="6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Gürültü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 startAt="6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Sivri/keskin malzemeler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 startAt="6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Dökülmeler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 startAt="6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Basınçlı ekipmanlar/ gaz silindirler</a:t>
                      </a:r>
                      <a:endParaRPr lang="tr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Bef>
                          <a:spcPts val="600"/>
                        </a:spcBef>
                        <a:buClr>
                          <a:srgbClr val="00B0F0"/>
                        </a:buClr>
                        <a:buSzPct val="78571"/>
                        <a:buFont typeface="+mj-lt"/>
                        <a:buAutoNum type="arabicPeriod" startAt="6"/>
                      </a:pPr>
                      <a:r>
                        <a:rPr lang="tr-T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Aşırı sıcak/soğuk</a:t>
                      </a:r>
                    </a:p>
                    <a:p>
                      <a:endParaRPr lang="en-GB" sz="2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4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52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787D-3F0D-4EBD-9361-C4522A89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78" y="259144"/>
            <a:ext cx="8089843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Laboratuvarda Güvenli Çalışma İçin Genel Kurallar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6EFA-AF6B-465E-A83F-71E295689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20" y="1844824"/>
            <a:ext cx="8282882" cy="405531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Muhtemel tehlikelere karşı daima hazırlıklı olunmalıdır. </a:t>
            </a:r>
          </a:p>
          <a:p>
            <a:pPr lvl="1"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Laboratuvar içinde düşüncesiz davranışlarda bulunulmamalıdır. </a:t>
            </a:r>
          </a:p>
          <a:p>
            <a:pPr lvl="1"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Kapıları açıp kaparken, bir laboratuvara girip çıkarken özel dikkat gösterilmelidir. </a:t>
            </a:r>
          </a:p>
          <a:p>
            <a:pPr lvl="1"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Yangın çıkışları, daima açık tutulmalı ve engellenmemelidir.</a:t>
            </a:r>
          </a:p>
          <a:p>
            <a:pPr lvl="1" algn="just">
              <a:lnSpc>
                <a:spcPct val="1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Laboratuvarlarda sigara içmek, bir şeyler yemek veya içmek, makyaj yapmak yasaktır.</a:t>
            </a:r>
          </a:p>
        </p:txBody>
      </p:sp>
      <p:pic>
        <p:nvPicPr>
          <p:cNvPr id="4" name="Shape 202">
            <a:extLst>
              <a:ext uri="{FF2B5EF4-FFF2-40B4-BE49-F238E27FC236}">
                <a16:creationId xmlns:a16="http://schemas.microsoft.com/office/drawing/2014/main" id="{0DFAB068-9500-4B44-96EF-1E9D99E1B1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67600" y="5324078"/>
            <a:ext cx="1676400" cy="153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E2268D-6B1B-4E24-9B4F-5E4B741F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60" y="3694162"/>
            <a:ext cx="13620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0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62BF-1225-42F4-A9C7-F6149F29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8336"/>
            <a:ext cx="8597230" cy="6381328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Kişisel koruyucu kıyafet ve malzeme tüm laboratuvar çalışmalarında kullanılmalıdır. Laboratuvardan çıkarken bu kıyafetler bulaştırma risklerini azaltmak için çıkarılmalıdır. 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Laboratuvar çalışmalarında laboratuvar önlükleri iliklenmiş olarak giyilmelidir.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Saçılma ve sıçramalara karşı vücudu kapatan giysiler giyilmeli; parmak, topuk ve ayağın üstünü örten kapalı ayakkabı giyilmelidir(açık ayakkabı ve terlikler uygun değildir).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Riskin olduğu yerlerde güvenlik gözlüğü ve eldivenleri kullanılmalıdır. Kimyasallarla çalışmalarda emniyet gözlüğü takılmalıdır.</a:t>
            </a:r>
          </a:p>
          <a:p>
            <a:pPr lvl="1" algn="just">
              <a:lnSpc>
                <a:spcPct val="15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6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37255" r="15883" b="3268"/>
          <a:stretch/>
        </p:blipFill>
        <p:spPr>
          <a:xfrm>
            <a:off x="0" y="0"/>
            <a:ext cx="9486900" cy="6858000"/>
          </a:xfrm>
        </p:spPr>
      </p:pic>
    </p:spTree>
    <p:extLst>
      <p:ext uri="{BB962C8B-B14F-4D97-AF65-F5344CB8AC3E}">
        <p14:creationId xmlns:p14="http://schemas.microsoft.com/office/powerpoint/2010/main" val="65011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7E9AA-9120-4622-B33A-B064242F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290365"/>
            <a:ext cx="8784976" cy="4896544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Kimyasal maddeleri veya ekipmanları kullanılırken, kullanıcılar bu madde ve ekipmanın olası tehlikeleri konusunda tam bilgi sahibi olmalıdırlar.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maddelerin (katı/sıvı) potansiyel olarak tehlikeli olduğu düşünülmelidir.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Ağızla sıvı boşaltılması, pipetlerin çekilmesi yasaktır.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 atıklar laboratuvar atık sistem prosedürlerine uygun kaplara atılmalıdır.</a:t>
            </a:r>
          </a:p>
        </p:txBody>
      </p:sp>
      <p:pic>
        <p:nvPicPr>
          <p:cNvPr id="4" name="Shape 215">
            <a:extLst>
              <a:ext uri="{FF2B5EF4-FFF2-40B4-BE49-F238E27FC236}">
                <a16:creationId xmlns:a16="http://schemas.microsoft.com/office/drawing/2014/main" id="{C1EA81B3-777D-4020-8218-30717D6CD6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88224" y="4725144"/>
            <a:ext cx="2551906" cy="2132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6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0BBE-F221-46A8-899A-022518DF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836712"/>
            <a:ext cx="8856984" cy="547260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Kimyasallar veya elektrikli cihazlar ön bilgilendirme ve risk değerlendirmesi yapılmadan, normal bulunduğu mahalden diğer bir mahale götürülmemelidir.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Çalışanlar çalışma yaptıkları bölge için kendileri düzenli olarak risk değerlendirmesi yapmalıdırlar. Bu risk değerlendirmesi için bir başkası veya sorumlular beklenmemelidir.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Yepyeni bir iş yapıldığında muhtemel tehlikeleri belirlemek için risk değerlendirmesi yapılmalıdır.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90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974</TotalTime>
  <Words>1030</Words>
  <Application>Microsoft Office PowerPoint</Application>
  <PresentationFormat>Ekran Gösterisi (4:3)</PresentationFormat>
  <Paragraphs>98</Paragraphs>
  <Slides>27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Facet</vt:lpstr>
      <vt:lpstr>Clip</vt:lpstr>
      <vt:lpstr>LABORATUVARDA  İŞ SAĞLIĞI VE GÜVENLİĞİ</vt:lpstr>
      <vt:lpstr>LABORATUVARLAR</vt:lpstr>
      <vt:lpstr>NEDEN ÖNEMLİ?</vt:lpstr>
      <vt:lpstr>LABORATUVARLARDAKİ GENEL TEHLİKELER</vt:lpstr>
      <vt:lpstr>Laboratuvarda Güvenli Çalışma İçin Genel Kurallar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Kimyasallar Tehlike Uyarı İşaretleri  </vt:lpstr>
      <vt:lpstr>Laboratuvarda Kimyasallarla Çalışma </vt:lpstr>
      <vt:lpstr>PowerPoint Sunusu</vt:lpstr>
      <vt:lpstr>PowerPoint Sunusu</vt:lpstr>
      <vt:lpstr>PowerPoint Sunusu</vt:lpstr>
      <vt:lpstr>PowerPoint Sunusu</vt:lpstr>
      <vt:lpstr>Kimyasal Etiket Örneği</vt:lpstr>
      <vt:lpstr>GÜVENLİK RENKLERİ VE KULLANIMLARI</vt:lpstr>
      <vt:lpstr>YANGINLA MÜCADELE İŞARETLERİ  </vt:lpstr>
      <vt:lpstr>UYARI İŞARETLERİ</vt:lpstr>
      <vt:lpstr>Aşağıdaki bilgilerin çalışanlar tarafından mutlaka bilinmesi gereklidir:</vt:lpstr>
      <vt:lpstr>Yöneticilerin Sorumlulukları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Kimyasal Tehlikeler ve Güvenlik</dc:title>
  <dc:creator>Samsung</dc:creator>
  <cp:lastModifiedBy>Çiğdem ÖZ</cp:lastModifiedBy>
  <cp:revision>55</cp:revision>
  <dcterms:created xsi:type="dcterms:W3CDTF">2013-05-04T07:41:18Z</dcterms:created>
  <dcterms:modified xsi:type="dcterms:W3CDTF">2022-10-24T10:42:30Z</dcterms:modified>
</cp:coreProperties>
</file>