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92" r:id="rId4"/>
    <p:sldId id="264" r:id="rId5"/>
    <p:sldId id="319" r:id="rId6"/>
    <p:sldId id="381" r:id="rId7"/>
    <p:sldId id="323" r:id="rId8"/>
    <p:sldId id="342" r:id="rId9"/>
    <p:sldId id="341" r:id="rId10"/>
    <p:sldId id="343" r:id="rId11"/>
    <p:sldId id="344" r:id="rId12"/>
    <p:sldId id="320" r:id="rId13"/>
    <p:sldId id="271" r:id="rId14"/>
    <p:sldId id="270" r:id="rId15"/>
    <p:sldId id="273" r:id="rId16"/>
    <p:sldId id="274" r:id="rId17"/>
    <p:sldId id="275" r:id="rId18"/>
    <p:sldId id="272" r:id="rId19"/>
    <p:sldId id="318" r:id="rId20"/>
    <p:sldId id="347" r:id="rId21"/>
    <p:sldId id="322" r:id="rId22"/>
    <p:sldId id="382" r:id="rId23"/>
    <p:sldId id="317" r:id="rId24"/>
    <p:sldId id="361" r:id="rId25"/>
    <p:sldId id="326" r:id="rId26"/>
    <p:sldId id="325" r:id="rId27"/>
    <p:sldId id="327" r:id="rId28"/>
    <p:sldId id="330" r:id="rId29"/>
    <p:sldId id="331" r:id="rId30"/>
    <p:sldId id="332" r:id="rId31"/>
    <p:sldId id="333" r:id="rId32"/>
    <p:sldId id="334" r:id="rId33"/>
    <p:sldId id="335" r:id="rId34"/>
    <p:sldId id="336" r:id="rId35"/>
    <p:sldId id="337" r:id="rId36"/>
    <p:sldId id="281" r:id="rId37"/>
    <p:sldId id="265"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285" r:id="rId54"/>
    <p:sldId id="377" r:id="rId55"/>
    <p:sldId id="338" r:id="rId56"/>
    <p:sldId id="378" r:id="rId57"/>
    <p:sldId id="340" r:id="rId58"/>
    <p:sldId id="345" r:id="rId59"/>
    <p:sldId id="314" r:id="rId60"/>
    <p:sldId id="348" r:id="rId61"/>
    <p:sldId id="349" r:id="rId62"/>
    <p:sldId id="352" r:id="rId63"/>
    <p:sldId id="351" r:id="rId64"/>
    <p:sldId id="287" r:id="rId65"/>
    <p:sldId id="354" r:id="rId66"/>
    <p:sldId id="360" r:id="rId67"/>
    <p:sldId id="28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770D4-6199-71A2-09C4-1EFA9B3DFAD4}" name="Çiğdem ÖZ" initials="ÇÖ" userId="Çiğdem Ö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99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4" autoAdjust="0"/>
    <p:restoredTop sz="94125" autoAdjust="0"/>
  </p:normalViewPr>
  <p:slideViewPr>
    <p:cSldViewPr>
      <p:cViewPr varScale="1">
        <p:scale>
          <a:sx n="90" d="100"/>
          <a:sy n="90" d="100"/>
        </p:scale>
        <p:origin x="84"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4E868-C492-A342-84B5-1E7060D0115D}" type="datetimeFigureOut">
              <a:rPr lang="tr-TR" smtClean="0"/>
              <a:t>17.10.2023</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AA9C9-01AF-A245-8D70-F54D1E7B525D}" type="slidenum">
              <a:rPr lang="tr-TR" smtClean="0"/>
              <a:t>‹#›</a:t>
            </a:fld>
            <a:endParaRPr lang="tr-TR"/>
          </a:p>
        </p:txBody>
      </p:sp>
    </p:spTree>
    <p:extLst>
      <p:ext uri="{BB962C8B-B14F-4D97-AF65-F5344CB8AC3E}">
        <p14:creationId xmlns:p14="http://schemas.microsoft.com/office/powerpoint/2010/main" val="154873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F7C99217-79C7-46B9-A846-5AF62FA440F5}" type="slidenum">
              <a:rPr lang="de-DE" altLang="tr-TR" smtClean="0">
                <a:solidFill>
                  <a:srgbClr val="000000"/>
                </a:solidFill>
                <a:latin typeface="Times New Roman" pitchFamily="16" charset="0"/>
              </a:rPr>
              <a:pPr eaLnBrk="1"/>
              <a:t>61</a:t>
            </a:fld>
            <a:endParaRPr lang="de-DE" altLang="tr-TR">
              <a:solidFill>
                <a:srgbClr val="000000"/>
              </a:solidFill>
              <a:latin typeface="Times New Roman" pitchFamily="16" charset="0"/>
            </a:endParaRPr>
          </a:p>
        </p:txBody>
      </p:sp>
      <p:sp>
        <p:nvSpPr>
          <p:cNvPr id="440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3262BE48-D5C4-4BA4-B6FD-3402B6916BC2}" type="slidenum">
              <a:rPr lang="de-DE" altLang="tr-TR" smtClean="0">
                <a:solidFill>
                  <a:srgbClr val="000000"/>
                </a:solidFill>
                <a:latin typeface="Times New Roman" pitchFamily="16" charset="0"/>
              </a:rPr>
              <a:pPr eaLnBrk="1"/>
              <a:t>62</a:t>
            </a:fld>
            <a:endParaRPr lang="de-DE" altLang="tr-TR">
              <a:solidFill>
                <a:srgbClr val="000000"/>
              </a:solidFill>
              <a:latin typeface="Times New Roman" pitchFamily="16" charset="0"/>
            </a:endParaRPr>
          </a:p>
        </p:txBody>
      </p:sp>
      <p:sp>
        <p:nvSpPr>
          <p:cNvPr id="4608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95732BB8-AD81-45EF-99A0-EDAB5E819A5E}" type="slidenum">
              <a:rPr lang="de-DE" altLang="tr-TR" smtClean="0">
                <a:solidFill>
                  <a:srgbClr val="000000"/>
                </a:solidFill>
                <a:latin typeface="Times New Roman" pitchFamily="16" charset="0"/>
              </a:rPr>
              <a:pPr eaLnBrk="1"/>
              <a:t>63</a:t>
            </a:fld>
            <a:endParaRPr lang="de-DE" altLang="tr-TR">
              <a:solidFill>
                <a:srgbClr val="000000"/>
              </a:solidFill>
              <a:latin typeface="Times New Roman" pitchFamily="16" charset="0"/>
            </a:endParaRPr>
          </a:p>
        </p:txBody>
      </p:sp>
      <p:sp>
        <p:nvSpPr>
          <p:cNvPr id="4505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CDC167E0-11C0-47F4-A64D-1C81C4622747}" type="slidenum">
              <a:rPr lang="de-DE" altLang="tr-TR" smtClean="0">
                <a:solidFill>
                  <a:srgbClr val="000000"/>
                </a:solidFill>
                <a:latin typeface="Times New Roman" pitchFamily="16" charset="0"/>
              </a:rPr>
              <a:pPr eaLnBrk="1"/>
              <a:t>65</a:t>
            </a:fld>
            <a:endParaRPr lang="de-DE" altLang="tr-TR">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123155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132647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22700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4230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65649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68149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69287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181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205591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65641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8BFAAF-2766-4325-BCC9-7CFB7BB28EF4}" type="datetimeFigureOut">
              <a:rPr lang="en-US" smtClean="0"/>
              <a:pPr/>
              <a:t>10/17/2023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53921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BFAAF-2766-4325-BCC9-7CFB7BB28EF4}" type="datetimeFigureOut">
              <a:rPr lang="en-US" smtClean="0"/>
              <a:pPr/>
              <a:t>10/17/2023</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BF30A-4610-4A3B-A84C-893E354634AF}" type="slidenum">
              <a:rPr lang="en-US" smtClean="0"/>
              <a:pPr/>
              <a:t>‹#›</a:t>
            </a:fld>
            <a:endParaRPr lang="en-US"/>
          </a:p>
        </p:txBody>
      </p:sp>
    </p:spTree>
    <p:extLst>
      <p:ext uri="{BB962C8B-B14F-4D97-AF65-F5344CB8AC3E}">
        <p14:creationId xmlns:p14="http://schemas.microsoft.com/office/powerpoint/2010/main" val="363842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cetinkantar@comu.edu.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oayyildiz@comu.edu.t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g_ozdilek@yahoo.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nilgunayman@comu.edu.t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sibelmentese@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aalten@comu.edu.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mailto:canancan@comu.edu.tr"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6"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uhendislik.comu.edu.tr/genel-bilgiler/yonetmelikler-r39.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rasmus.comu.edu.tr/" TargetMode="External"/><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farabi.comu.edu.t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cdn.comu.edu.tr/cms/lib/files/236-comurehber_guncel.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0.jpeg"/><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3.jpeg"/><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hyperlink" Target="https://lib.comu.edu.tr/hizmetler-ve-olanaklar/kampus-disi-erisim-r10.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2" Type="http://schemas.openxmlformats.org/officeDocument/2006/relationships/hyperlink" Target="http://www.comu.edu.tr/"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55576" y="5939549"/>
            <a:ext cx="8496944" cy="1470025"/>
          </a:xfrm>
        </p:spPr>
        <p:txBody>
          <a:bodyPr>
            <a:normAutofit/>
          </a:bodyPr>
          <a:lstStyle/>
          <a:p>
            <a:r>
              <a:rPr lang="tr-TR" sz="2000" dirty="0">
                <a:solidFill>
                  <a:srgbClr val="190993"/>
                </a:solidFill>
              </a:rPr>
              <a:t>13.10.2023</a:t>
            </a:r>
            <a:endParaRPr lang="en-US" sz="2000" dirty="0">
              <a:solidFill>
                <a:srgbClr val="190993"/>
              </a:solidFill>
            </a:endParaRPr>
          </a:p>
        </p:txBody>
      </p:sp>
      <p:sp>
        <p:nvSpPr>
          <p:cNvPr id="3" name="Alt Başlık 2"/>
          <p:cNvSpPr>
            <a:spLocks noGrp="1"/>
          </p:cNvSpPr>
          <p:nvPr>
            <p:ph type="subTitle" idx="1"/>
          </p:nvPr>
        </p:nvSpPr>
        <p:spPr>
          <a:xfrm>
            <a:off x="1459984" y="3212976"/>
            <a:ext cx="6400800" cy="1752600"/>
          </a:xfrm>
        </p:spPr>
        <p:txBody>
          <a:bodyPr>
            <a:normAutofit/>
          </a:bodyPr>
          <a:lstStyle/>
          <a:p>
            <a:r>
              <a:rPr lang="tr-TR" sz="2800" b="1" dirty="0">
                <a:solidFill>
                  <a:srgbClr val="190993"/>
                </a:solidFill>
              </a:rPr>
              <a:t>MÜHENDİSLİK FAKÜLTESİ</a:t>
            </a:r>
          </a:p>
          <a:p>
            <a:r>
              <a:rPr lang="tr-TR" sz="2800" b="1" dirty="0">
                <a:solidFill>
                  <a:srgbClr val="190993"/>
                </a:solidFill>
              </a:rPr>
              <a:t>ÇEVRE MÜHENDİSLİĞİ BÖLÜMÜ</a:t>
            </a:r>
          </a:p>
          <a:p>
            <a:r>
              <a:rPr lang="tr-TR" sz="2800" b="1" dirty="0">
                <a:solidFill>
                  <a:srgbClr val="190993"/>
                </a:solidFill>
              </a:rPr>
              <a:t>2007</a:t>
            </a:r>
            <a:endParaRPr lang="en-US" sz="2800" b="1" dirty="0">
              <a:solidFill>
                <a:srgbClr val="190993"/>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418190"/>
            <a:ext cx="1250000" cy="1255000"/>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15495"/>
          <a:stretch/>
        </p:blipFill>
        <p:spPr>
          <a:xfrm>
            <a:off x="411912" y="5153148"/>
            <a:ext cx="8496944" cy="1426952"/>
          </a:xfrm>
          <a:prstGeom prst="rect">
            <a:avLst/>
          </a:prstGeom>
        </p:spPr>
      </p:pic>
      <p:sp>
        <p:nvSpPr>
          <p:cNvPr id="6" name="Başlık 1"/>
          <p:cNvSpPr txBox="1">
            <a:spLocks/>
          </p:cNvSpPr>
          <p:nvPr/>
        </p:nvSpPr>
        <p:spPr>
          <a:xfrm>
            <a:off x="403920" y="1997225"/>
            <a:ext cx="8496944" cy="567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190993"/>
                </a:solidFill>
              </a:rPr>
              <a:t>ÇANAKKALE ONSEKİZ MART ÜNİVERSİTESİ</a:t>
            </a:r>
            <a:endParaRPr lang="en-US" sz="3600" b="1" dirty="0">
              <a:solidFill>
                <a:srgbClr val="190993"/>
              </a:solidFill>
            </a:endParaRPr>
          </a:p>
        </p:txBody>
      </p:sp>
    </p:spTree>
    <p:extLst>
      <p:ext uri="{BB962C8B-B14F-4D97-AF65-F5344CB8AC3E}">
        <p14:creationId xmlns:p14="http://schemas.microsoft.com/office/powerpoint/2010/main" val="81080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Çevre Mühendisliği Derslik/Laboratuvar Krokisi</a:t>
            </a:r>
          </a:p>
        </p:txBody>
      </p:sp>
      <p:sp>
        <p:nvSpPr>
          <p:cNvPr id="3" name="İçerik Yer Tutucusu 2"/>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643577"/>
            <a:ext cx="8892480" cy="349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3">
            <a:extLst>
              <a:ext uri="{FF2B5EF4-FFF2-40B4-BE49-F238E27FC236}">
                <a16:creationId xmlns:a16="http://schemas.microsoft.com/office/drawing/2014/main" id="{E8273743-FE1A-4F89-90CB-22AC2A4FA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92076"/>
            <a:ext cx="720080" cy="722960"/>
          </a:xfrm>
          <a:prstGeom prst="rect">
            <a:avLst/>
          </a:prstGeom>
        </p:spPr>
      </p:pic>
    </p:spTree>
    <p:extLst>
      <p:ext uri="{BB962C8B-B14F-4D97-AF65-F5344CB8AC3E}">
        <p14:creationId xmlns:p14="http://schemas.microsoft.com/office/powerpoint/2010/main" val="79805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Organizasyon Şeması</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447" y="91396"/>
            <a:ext cx="1290637"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3">
            <a:extLst>
              <a:ext uri="{FF2B5EF4-FFF2-40B4-BE49-F238E27FC236}">
                <a16:creationId xmlns:a16="http://schemas.microsoft.com/office/drawing/2014/main" id="{52FEE63D-98AA-4EEF-B1E3-428A8E50A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20747"/>
            <a:ext cx="720080" cy="722960"/>
          </a:xfrm>
          <a:prstGeom prst="rect">
            <a:avLst/>
          </a:prstGeom>
        </p:spPr>
      </p:pic>
      <p:pic>
        <p:nvPicPr>
          <p:cNvPr id="4" name="Picture 3">
            <a:extLst>
              <a:ext uri="{FF2B5EF4-FFF2-40B4-BE49-F238E27FC236}">
                <a16:creationId xmlns:a16="http://schemas.microsoft.com/office/drawing/2014/main" id="{F3EAC43F-43B7-4682-BCBA-D1D88A835559}"/>
              </a:ext>
            </a:extLst>
          </p:cNvPr>
          <p:cNvPicPr>
            <a:picLocks noChangeAspect="1"/>
          </p:cNvPicPr>
          <p:nvPr/>
        </p:nvPicPr>
        <p:blipFill>
          <a:blip r:embed="rId4"/>
          <a:stretch>
            <a:fillRect/>
          </a:stretch>
        </p:blipFill>
        <p:spPr>
          <a:xfrm>
            <a:off x="-4937" y="1700808"/>
            <a:ext cx="9144000" cy="4152305"/>
          </a:xfrm>
          <a:prstGeom prst="rect">
            <a:avLst/>
          </a:prstGeom>
        </p:spPr>
      </p:pic>
    </p:spTree>
    <p:extLst>
      <p:ext uri="{BB962C8B-B14F-4D97-AF65-F5344CB8AC3E}">
        <p14:creationId xmlns:p14="http://schemas.microsoft.com/office/powerpoint/2010/main" val="133113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p:nvPr>
        </p:nvSpPr>
        <p:spPr>
          <a:xfrm>
            <a:off x="539552" y="341784"/>
            <a:ext cx="8229600" cy="1143000"/>
          </a:xfrm>
        </p:spPr>
        <p:txBody>
          <a:bodyPr>
            <a:normAutofit/>
          </a:bodyPr>
          <a:lstStyle/>
          <a:p>
            <a:pPr eaLnBrk="1" hangingPunct="1">
              <a:lnSpc>
                <a:spcPct val="80000"/>
              </a:lnSpc>
            </a:pPr>
            <a:r>
              <a:rPr lang="tr-TR" sz="2800" b="1" dirty="0">
                <a:solidFill>
                  <a:srgbClr val="00B050"/>
                </a:solidFill>
              </a:rPr>
              <a:t>Çevre Mühendisliği Bölümü</a:t>
            </a:r>
            <a:br>
              <a:rPr lang="tr-TR" sz="2800" b="1" dirty="0">
                <a:solidFill>
                  <a:srgbClr val="00B050"/>
                </a:solidFill>
              </a:rPr>
            </a:br>
            <a:r>
              <a:rPr lang="tr-TR" sz="2800" b="1" dirty="0">
                <a:solidFill>
                  <a:srgbClr val="00B050"/>
                </a:solidFill>
              </a:rPr>
              <a:t>Akademik Kadro</a:t>
            </a:r>
          </a:p>
        </p:txBody>
      </p:sp>
      <p:sp>
        <p:nvSpPr>
          <p:cNvPr id="15362" name="İçerik Yer Tutucusu 2"/>
          <p:cNvSpPr>
            <a:spLocks noGrp="1"/>
          </p:cNvSpPr>
          <p:nvPr>
            <p:ph idx="1"/>
          </p:nvPr>
        </p:nvSpPr>
        <p:spPr>
          <a:xfrm>
            <a:off x="251520" y="1484785"/>
            <a:ext cx="4680520" cy="4248472"/>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nSpc>
                <a:spcPct val="130000"/>
              </a:lnSpc>
              <a:buFont typeface="Arial" charset="0"/>
              <a:buNone/>
            </a:pPr>
            <a:r>
              <a:rPr lang="tr-TR" sz="2200" b="1" u="sng" dirty="0"/>
              <a:t>Öğretim Üyesi Kadrosu </a:t>
            </a:r>
          </a:p>
          <a:p>
            <a:pPr>
              <a:lnSpc>
                <a:spcPct val="130000"/>
              </a:lnSpc>
              <a:buFont typeface="Arial" charset="0"/>
              <a:buNone/>
            </a:pPr>
            <a:endParaRPr lang="tr-TR" sz="2200" b="1" dirty="0"/>
          </a:p>
          <a:p>
            <a:pPr>
              <a:lnSpc>
                <a:spcPct val="130000"/>
              </a:lnSpc>
            </a:pPr>
            <a:r>
              <a:rPr lang="tr-TR" sz="2200" b="1" dirty="0"/>
              <a:t>Prof. Dr. Çetin KANTAR (Bölüm Başkanı)</a:t>
            </a:r>
          </a:p>
          <a:p>
            <a:pPr>
              <a:lnSpc>
                <a:spcPct val="130000"/>
              </a:lnSpc>
            </a:pPr>
            <a:r>
              <a:rPr lang="tr-TR" sz="2200" b="1" dirty="0"/>
              <a:t>Prof. Dr. Önder AYYILDIZ</a:t>
            </a:r>
          </a:p>
          <a:p>
            <a:pPr>
              <a:lnSpc>
                <a:spcPct val="130000"/>
              </a:lnSpc>
            </a:pPr>
            <a:r>
              <a:rPr lang="tr-TR" sz="2200" b="1" dirty="0"/>
              <a:t>Prof. Dr. H. Göksel ÖZDİLEK </a:t>
            </a:r>
          </a:p>
          <a:p>
            <a:pPr>
              <a:lnSpc>
                <a:spcPct val="130000"/>
              </a:lnSpc>
            </a:pPr>
            <a:r>
              <a:rPr lang="tr-TR" sz="2200" b="1" dirty="0"/>
              <a:t>Prof. Dr. Nilgün AYMAN ÖZ</a:t>
            </a:r>
          </a:p>
          <a:p>
            <a:pPr>
              <a:lnSpc>
                <a:spcPct val="130000"/>
              </a:lnSpc>
            </a:pPr>
            <a:r>
              <a:rPr lang="tr-TR" sz="2200" b="1" dirty="0"/>
              <a:t>Prof. Dr. Sibel MENTEŞE</a:t>
            </a:r>
            <a:endParaRPr lang="tr-TR" sz="2200" b="1" u="sng" dirty="0"/>
          </a:p>
          <a:p>
            <a:pPr>
              <a:lnSpc>
                <a:spcPct val="130000"/>
              </a:lnSpc>
            </a:pPr>
            <a:r>
              <a:rPr lang="tr-TR" sz="2200" b="1" dirty="0" err="1"/>
              <a:t>Öğr</a:t>
            </a:r>
            <a:r>
              <a:rPr lang="tr-TR" sz="2200" b="1" dirty="0"/>
              <a:t>. Üyesi Dr. Akın ALTEN</a:t>
            </a:r>
          </a:p>
          <a:p>
            <a:pPr>
              <a:lnSpc>
                <a:spcPct val="130000"/>
              </a:lnSpc>
            </a:pPr>
            <a:endParaRPr lang="tr-TR" sz="2200" b="1" dirty="0"/>
          </a:p>
          <a:p>
            <a:pPr>
              <a:lnSpc>
                <a:spcPct val="130000"/>
              </a:lnSpc>
            </a:pPr>
            <a:endParaRPr lang="tr-TR" sz="1800" dirty="0"/>
          </a:p>
        </p:txBody>
      </p:sp>
      <p:sp>
        <p:nvSpPr>
          <p:cNvPr id="5" name="İçerik Yer Tutucusu 2"/>
          <p:cNvSpPr txBox="1">
            <a:spLocks/>
          </p:cNvSpPr>
          <p:nvPr/>
        </p:nvSpPr>
        <p:spPr>
          <a:xfrm>
            <a:off x="5138192" y="1484784"/>
            <a:ext cx="3682280" cy="18002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Font typeface="Arial" charset="0"/>
              <a:buNone/>
            </a:pPr>
            <a:r>
              <a:rPr lang="tr-TR" sz="2000" b="1" u="sng" dirty="0"/>
              <a:t>Araştırma Görevlisi Kadrosu</a:t>
            </a:r>
          </a:p>
          <a:p>
            <a:pPr>
              <a:lnSpc>
                <a:spcPct val="130000"/>
              </a:lnSpc>
            </a:pPr>
            <a:r>
              <a:rPr lang="tr-TR" sz="2000" b="1" dirty="0"/>
              <a:t>Ar. Gör. Dr. Çiğdem ÖZ YAŞAR</a:t>
            </a:r>
          </a:p>
          <a:p>
            <a:pPr>
              <a:lnSpc>
                <a:spcPct val="130000"/>
              </a:lnSpc>
            </a:pPr>
            <a:r>
              <a:rPr lang="tr-TR" sz="2000" b="1" dirty="0"/>
              <a:t>Arş. Gör. Ersin ORAK</a:t>
            </a:r>
          </a:p>
          <a:p>
            <a:pPr>
              <a:lnSpc>
                <a:spcPct val="130000"/>
              </a:lnSpc>
            </a:pPr>
            <a:r>
              <a:rPr lang="tr-TR" sz="2000" b="1" dirty="0"/>
              <a:t>Arş. Gör. Kaan DİNÇER</a:t>
            </a:r>
          </a:p>
          <a:p>
            <a:pPr>
              <a:lnSpc>
                <a:spcPct val="130000"/>
              </a:lnSpc>
            </a:pPr>
            <a:endParaRPr lang="tr-TR" sz="2000" b="1" dirty="0"/>
          </a:p>
          <a:p>
            <a:pPr marL="0" indent="0">
              <a:lnSpc>
                <a:spcPct val="130000"/>
              </a:lnSpc>
              <a:buNone/>
            </a:pPr>
            <a:endParaRPr lang="tr-TR" sz="2000" b="1" dirty="0"/>
          </a:p>
        </p:txBody>
      </p:sp>
      <p:pic>
        <p:nvPicPr>
          <p:cNvPr id="8" name="Shape 93"/>
          <p:cNvPicPr/>
          <p:nvPr/>
        </p:nvPicPr>
        <p:blipFill>
          <a:blip r:embed="rId2" cstate="print"/>
          <a:stretch>
            <a:fillRect/>
          </a:stretch>
        </p:blipFill>
        <p:spPr>
          <a:xfrm>
            <a:off x="7184974" y="197768"/>
            <a:ext cx="1872210" cy="1152128"/>
          </a:xfrm>
          <a:prstGeom prst="rect">
            <a:avLst/>
          </a:prstGeom>
        </p:spPr>
      </p:pic>
      <p:pic>
        <p:nvPicPr>
          <p:cNvPr id="9" name="Resim 3">
            <a:extLst>
              <a:ext uri="{FF2B5EF4-FFF2-40B4-BE49-F238E27FC236}">
                <a16:creationId xmlns:a16="http://schemas.microsoft.com/office/drawing/2014/main" id="{F1BDA375-74FB-4D86-891B-8FBEB75E0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3" y="66010"/>
            <a:ext cx="767632" cy="770702"/>
          </a:xfrm>
          <a:prstGeom prst="rect">
            <a:avLst/>
          </a:prstGeom>
        </p:spPr>
      </p:pic>
    </p:spTree>
    <p:extLst>
      <p:ext uri="{BB962C8B-B14F-4D97-AF65-F5344CB8AC3E}">
        <p14:creationId xmlns:p14="http://schemas.microsoft.com/office/powerpoint/2010/main" val="14998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Bölüm Başkanı</a:t>
            </a:r>
          </a:p>
        </p:txBody>
      </p:sp>
      <p:sp>
        <p:nvSpPr>
          <p:cNvPr id="3" name="İçerik Yer Tutucusu 2"/>
          <p:cNvSpPr>
            <a:spLocks noGrp="1"/>
          </p:cNvSpPr>
          <p:nvPr>
            <p:ph idx="1"/>
          </p:nvPr>
        </p:nvSpPr>
        <p:spPr>
          <a:xfrm>
            <a:off x="534080" y="1448780"/>
            <a:ext cx="8229600" cy="4525963"/>
          </a:xfrm>
        </p:spPr>
        <p:txBody>
          <a:bodyPr/>
          <a:lstStyle/>
          <a:p>
            <a:pPr marL="0" indent="0" algn="ctr">
              <a:buNone/>
            </a:pPr>
            <a:r>
              <a:rPr lang="tr-TR" b="1" dirty="0">
                <a:solidFill>
                  <a:srgbClr val="0070C0"/>
                </a:solidFill>
              </a:rPr>
              <a:t>Prof. Dr. Çetin KANTAR</a:t>
            </a:r>
          </a:p>
          <a:p>
            <a:pPr marL="0" indent="0" algn="ctr">
              <a:buNone/>
            </a:pPr>
            <a:endParaRPr lang="tr-TR" dirty="0">
              <a:solidFill>
                <a:srgbClr val="0070C0"/>
              </a:solidFill>
            </a:endParaRPr>
          </a:p>
          <a:p>
            <a:pPr marL="0" indent="0" algn="ctr">
              <a:buNone/>
            </a:pPr>
            <a:r>
              <a:rPr lang="tr-TR" sz="2400" dirty="0"/>
              <a:t>Telefon: +90 286 218 00 18 / 20039</a:t>
            </a:r>
          </a:p>
          <a:p>
            <a:pPr marL="0" indent="0" algn="ctr">
              <a:buNone/>
            </a:pPr>
            <a:r>
              <a:rPr lang="tr-TR" sz="2400" dirty="0"/>
              <a:t>Oda: Mühendislik Fakültesi, No:123</a:t>
            </a:r>
          </a:p>
          <a:p>
            <a:pPr marL="0" indent="0" algn="ctr">
              <a:buNone/>
            </a:pPr>
            <a:r>
              <a:rPr lang="tr-TR" sz="2400" dirty="0"/>
              <a:t>E-mail: </a:t>
            </a:r>
            <a:r>
              <a:rPr lang="tr-TR" sz="2400" dirty="0">
                <a:hlinkClick r:id="rId2"/>
              </a:rPr>
              <a:t>ckantar@comu.edu.tr</a:t>
            </a:r>
            <a:endParaRPr lang="tr-TR" sz="2400" dirty="0"/>
          </a:p>
          <a:p>
            <a:pPr marL="0" indent="0" algn="ctr">
              <a:buNone/>
            </a:pPr>
            <a:endParaRPr lang="tr-TR" sz="2400" dirty="0"/>
          </a:p>
          <a:p>
            <a:pPr marL="0" indent="0" algn="ctr">
              <a:buNone/>
            </a:pPr>
            <a:endParaRPr lang="tr-TR" sz="2400" b="1" dirty="0"/>
          </a:p>
          <a:p>
            <a:pPr marL="0" indent="0" algn="ctr">
              <a:buNone/>
            </a:pPr>
            <a:endParaRPr lang="tr-TR" sz="2400" dirty="0"/>
          </a:p>
          <a:p>
            <a:pPr marL="0" indent="0">
              <a:buNone/>
            </a:pP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3733255038"/>
              </p:ext>
            </p:extLst>
          </p:nvPr>
        </p:nvGraphicFramePr>
        <p:xfrm>
          <a:off x="683568" y="4437112"/>
          <a:ext cx="7416824" cy="2108200"/>
        </p:xfrm>
        <a:graphic>
          <a:graphicData uri="http://schemas.openxmlformats.org/drawingml/2006/table">
            <a:tbl>
              <a:tblPr firstRow="1" bandRow="1">
                <a:tableStyleId>{5C22544A-7EE6-4342-B048-85BDC9FD1C3A}</a:tableStyleId>
              </a:tblPr>
              <a:tblGrid>
                <a:gridCol w="3708412">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tblGrid>
              <a:tr h="370840">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370840">
                <a:tc>
                  <a:txBody>
                    <a:bodyPr/>
                    <a:lstStyle/>
                    <a:p>
                      <a:r>
                        <a:rPr lang="tr-TR" sz="1800" dirty="0"/>
                        <a:t>Toprak/su kirliliği ve </a:t>
                      </a:r>
                      <a:r>
                        <a:rPr lang="tr-TR" sz="1800" dirty="0" err="1"/>
                        <a:t>remediasyonu</a:t>
                      </a:r>
                      <a:endParaRPr lang="tr-TR" sz="1800" dirty="0"/>
                    </a:p>
                    <a:p>
                      <a:r>
                        <a:rPr lang="tr-TR" sz="1800" dirty="0"/>
                        <a:t>Su/</a:t>
                      </a:r>
                      <a:r>
                        <a:rPr lang="tr-TR" sz="1800" dirty="0" err="1"/>
                        <a:t>atıksu</a:t>
                      </a:r>
                      <a:r>
                        <a:rPr lang="tr-TR" sz="1800" dirty="0"/>
                        <a:t> arıtımı</a:t>
                      </a:r>
                    </a:p>
                    <a:p>
                      <a:r>
                        <a:rPr lang="tr-TR" sz="1800" dirty="0"/>
                        <a:t>Metal-</a:t>
                      </a:r>
                      <a:r>
                        <a:rPr lang="tr-TR" sz="1800" dirty="0" err="1"/>
                        <a:t>ligand</a:t>
                      </a:r>
                      <a:r>
                        <a:rPr lang="tr-TR" sz="1800" dirty="0"/>
                        <a:t> ilişkisi</a:t>
                      </a:r>
                    </a:p>
                    <a:p>
                      <a:r>
                        <a:rPr lang="tr-TR" sz="1800" dirty="0" err="1"/>
                        <a:t>Adsorpsiyon</a:t>
                      </a:r>
                      <a:r>
                        <a:rPr lang="tr-TR" sz="1800" dirty="0"/>
                        <a:t> ve modellemesi</a:t>
                      </a:r>
                    </a:p>
                    <a:p>
                      <a:r>
                        <a:rPr lang="tr-TR" sz="1800" dirty="0"/>
                        <a:t>Yer altı kirletici madde </a:t>
                      </a:r>
                      <a:r>
                        <a:rPr lang="tr-TR" sz="1800" dirty="0" err="1"/>
                        <a:t>taşınımı</a:t>
                      </a:r>
                      <a:r>
                        <a:rPr lang="tr-TR" sz="1800" dirty="0"/>
                        <a:t> ve modellemesi</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Unit</a:t>
                      </a:r>
                      <a:r>
                        <a:rPr kumimoji="0" lang="tr-TR" sz="1800" b="0" i="0" u="none" strike="noStrike" cap="none" normalizeH="0" baseline="0" dirty="0">
                          <a:ln>
                            <a:noFill/>
                          </a:ln>
                          <a:solidFill>
                            <a:schemeClr val="tx1"/>
                          </a:solidFill>
                          <a:effectLst/>
                          <a:latin typeface="Calibri" pitchFamily="34" charset="0"/>
                        </a:rPr>
                        <a:t> Operations II</a:t>
                      </a:r>
                      <a:endParaRPr kumimoji="0" lang="tr-TR" sz="18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Soil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Groundwater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Wastewater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a:t>
                      </a:r>
                    </a:p>
                    <a:p>
                      <a:r>
                        <a:rPr lang="tr-TR" dirty="0" err="1"/>
                        <a:t>Water</a:t>
                      </a:r>
                      <a:r>
                        <a:rPr lang="tr-TR" dirty="0"/>
                        <a:t> </a:t>
                      </a:r>
                      <a:r>
                        <a:rPr lang="tr-TR" dirty="0" err="1"/>
                        <a:t>Treatment</a:t>
                      </a:r>
                      <a:endParaRPr lang="tr-TR" dirty="0"/>
                    </a:p>
                  </a:txBody>
                  <a:tcPr/>
                </a:tc>
                <a:extLst>
                  <a:ext uri="{0D108BD9-81ED-4DB2-BD59-A6C34878D82A}">
                    <a16:rowId xmlns:a16="http://schemas.microsoft.com/office/drawing/2014/main" val="10001"/>
                  </a:ext>
                </a:extLst>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539551" y="548680"/>
            <a:ext cx="1426133" cy="1800200"/>
          </a:xfrm>
          <a:prstGeom prst="rect">
            <a:avLst/>
          </a:prstGeom>
          <a:noFill/>
          <a:ln w="9525">
            <a:noFill/>
            <a:miter lim="800000"/>
            <a:headEnd/>
            <a:tailEnd/>
          </a:ln>
        </p:spPr>
      </p:pic>
    </p:spTree>
    <p:extLst>
      <p:ext uri="{BB962C8B-B14F-4D97-AF65-F5344CB8AC3E}">
        <p14:creationId xmlns:p14="http://schemas.microsoft.com/office/powerpoint/2010/main" val="110769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sz="4800" dirty="0"/>
            </a:br>
            <a:r>
              <a:rPr lang="tr-TR" sz="3600" b="1" dirty="0">
                <a:solidFill>
                  <a:srgbClr val="0070C0"/>
                </a:solidFill>
              </a:rPr>
              <a:t>Prof. Dr. Önder AYYILDIZ</a:t>
            </a:r>
            <a:br>
              <a:rPr lang="tr-TR" sz="4800" dirty="0"/>
            </a:br>
            <a:endParaRPr lang="tr-TR" sz="4800" dirty="0"/>
          </a:p>
        </p:txBody>
      </p:sp>
      <p:sp>
        <p:nvSpPr>
          <p:cNvPr id="3" name="İçerik Yer Tutucusu 2"/>
          <p:cNvSpPr>
            <a:spLocks noGrp="1"/>
          </p:cNvSpPr>
          <p:nvPr>
            <p:ph idx="1"/>
          </p:nvPr>
        </p:nvSpPr>
        <p:spPr/>
        <p:txBody>
          <a:bodyPr/>
          <a:lstStyle/>
          <a:p>
            <a:pPr marL="0" indent="0" algn="ctr">
              <a:buNone/>
            </a:pPr>
            <a:endParaRPr lang="tr-TR" dirty="0"/>
          </a:p>
          <a:p>
            <a:pPr marL="0" indent="0" algn="ctr">
              <a:buNone/>
            </a:pPr>
            <a:r>
              <a:rPr lang="tr-TR" sz="2400" dirty="0"/>
              <a:t>Telefon: +90 286 218 00 18 / 20042</a:t>
            </a:r>
          </a:p>
          <a:p>
            <a:pPr marL="0" indent="0" algn="ctr">
              <a:buNone/>
            </a:pPr>
            <a:r>
              <a:rPr lang="tr-TR" sz="2400" dirty="0"/>
              <a:t>Oda: Mühendislik Fakültesi, No:119</a:t>
            </a:r>
          </a:p>
          <a:p>
            <a:pPr marL="0" indent="0" algn="ctr">
              <a:buNone/>
            </a:pPr>
            <a:r>
              <a:rPr lang="tr-TR" sz="2400" dirty="0"/>
              <a:t>E-mail: </a:t>
            </a:r>
            <a:r>
              <a:rPr lang="tr-TR" sz="2400" dirty="0">
                <a:hlinkClick r:id="rId2"/>
              </a:rPr>
              <a:t>oayyildiz@comu.edu.tr</a:t>
            </a:r>
            <a:endParaRPr lang="tr-TR" sz="2400" dirty="0"/>
          </a:p>
          <a:p>
            <a:pPr marL="0" indent="0">
              <a:buNone/>
            </a:pP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4280362335"/>
              </p:ext>
            </p:extLst>
          </p:nvPr>
        </p:nvGraphicFramePr>
        <p:xfrm>
          <a:off x="467544" y="4149080"/>
          <a:ext cx="8280920" cy="210820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70840">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370840">
                <a:tc>
                  <a:txBody>
                    <a:bodyPr/>
                    <a:lstStyle/>
                    <a:p>
                      <a:r>
                        <a:rPr lang="tr-TR" sz="1800" dirty="0"/>
                        <a:t>İleri </a:t>
                      </a:r>
                      <a:r>
                        <a:rPr lang="tr-TR" sz="1800" dirty="0" err="1"/>
                        <a:t>oksidasyon</a:t>
                      </a:r>
                      <a:r>
                        <a:rPr lang="tr-TR" sz="1800" dirty="0"/>
                        <a:t> teknolojileri </a:t>
                      </a:r>
                    </a:p>
                    <a:p>
                      <a:r>
                        <a:rPr lang="tr-TR" sz="1800" dirty="0"/>
                        <a:t>Fiziksel ve kimyasal arıtma teknikleri</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Chemistry</a:t>
                      </a:r>
                      <a:r>
                        <a:rPr kumimoji="0" lang="tr-TR" sz="1800" b="0" i="0" u="none" strike="noStrike" cap="none" normalizeH="0" baseline="0" dirty="0">
                          <a:ln>
                            <a:noFill/>
                          </a:ln>
                          <a:solidFill>
                            <a:schemeClr val="tx1"/>
                          </a:solidFill>
                          <a:effectLst/>
                          <a:latin typeface="Calibri" pitchFamily="34" charset="0"/>
                        </a:rPr>
                        <a:t> I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II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Chemistry</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Laboratory</a:t>
                      </a:r>
                      <a:r>
                        <a:rPr kumimoji="0" lang="tr-TR" sz="1800" b="0" i="0" u="none" strike="noStrike" cap="none" normalizeH="0" baseline="0" dirty="0">
                          <a:ln>
                            <a:noFill/>
                          </a:ln>
                          <a:solidFill>
                            <a:schemeClr val="tx1"/>
                          </a:solidFill>
                          <a:effectLst/>
                          <a:latin typeface="Calibri" pitchFamily="34" charset="0"/>
                        </a:rPr>
                        <a:t> I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II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Chemodynamics</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Advanced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Technologies</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Controlling</a:t>
                      </a:r>
                      <a:endParaRPr kumimoji="0" lang="tr-TR" sz="1800" b="0" i="0" u="none" strike="noStrike" cap="none" normalizeH="0" baseline="0" dirty="0">
                        <a:ln>
                          <a:noFill/>
                        </a:ln>
                        <a:solidFill>
                          <a:schemeClr val="tx1"/>
                        </a:solidFill>
                        <a:effectLst/>
                        <a:latin typeface="Calibri" pitchFamily="34" charset="0"/>
                      </a:endParaRPr>
                    </a:p>
                    <a:p>
                      <a:endParaRPr lang="tr-TR" dirty="0"/>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395536" y="404663"/>
            <a:ext cx="1656184" cy="2043801"/>
          </a:xfrm>
          <a:prstGeom prst="rect">
            <a:avLst/>
          </a:prstGeom>
          <a:noFill/>
          <a:ln w="9525">
            <a:noFill/>
            <a:miter lim="800000"/>
            <a:headEnd/>
            <a:tailEnd/>
          </a:ln>
        </p:spPr>
      </p:pic>
    </p:spTree>
    <p:extLst>
      <p:ext uri="{BB962C8B-B14F-4D97-AF65-F5344CB8AC3E}">
        <p14:creationId xmlns:p14="http://schemas.microsoft.com/office/powerpoint/2010/main" val="151255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          </a:t>
            </a:r>
            <a:r>
              <a:rPr lang="tr-TR" sz="3600" b="1" dirty="0">
                <a:solidFill>
                  <a:srgbClr val="0070C0"/>
                </a:solidFill>
              </a:rPr>
              <a:t>Prof. Dr. Hasan Göksel ÖZDİLEK</a:t>
            </a:r>
          </a:p>
        </p:txBody>
      </p:sp>
      <p:sp>
        <p:nvSpPr>
          <p:cNvPr id="3" name="İçerik Yer Tutucusu 2"/>
          <p:cNvSpPr>
            <a:spLocks noGrp="1"/>
          </p:cNvSpPr>
          <p:nvPr>
            <p:ph idx="1"/>
          </p:nvPr>
        </p:nvSpPr>
        <p:spPr/>
        <p:txBody>
          <a:bodyPr>
            <a:normAutofit/>
          </a:bodyPr>
          <a:lstStyle/>
          <a:p>
            <a:pPr marL="0" indent="0" algn="ctr">
              <a:buNone/>
            </a:pPr>
            <a:r>
              <a:rPr lang="tr-TR" sz="2400" dirty="0"/>
              <a:t>Telefon: +90 286 218 00 18 / 20067 </a:t>
            </a:r>
          </a:p>
          <a:p>
            <a:pPr marL="0" indent="0" algn="ctr">
              <a:buNone/>
            </a:pPr>
            <a:r>
              <a:rPr lang="tr-TR" sz="2400" dirty="0"/>
              <a:t>Oda: Mühendislik Fakültesi, No:118 </a:t>
            </a:r>
          </a:p>
          <a:p>
            <a:pPr marL="0" indent="0" algn="ctr">
              <a:buNone/>
            </a:pPr>
            <a:r>
              <a:rPr lang="tr-TR" sz="2400" dirty="0"/>
              <a:t>E-mail: </a:t>
            </a:r>
            <a:r>
              <a:rPr lang="tr-TR" sz="2400" b="1" dirty="0">
                <a:hlinkClick r:id="rId2"/>
              </a:rPr>
              <a:t>g_ozdilek@yahoo.com</a:t>
            </a:r>
            <a:endParaRPr lang="tr-TR" sz="2400" b="1" dirty="0"/>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4097044700"/>
              </p:ext>
            </p:extLst>
          </p:nvPr>
        </p:nvGraphicFramePr>
        <p:xfrm>
          <a:off x="642156" y="3651885"/>
          <a:ext cx="8044644" cy="2656840"/>
        </p:xfrm>
        <a:graphic>
          <a:graphicData uri="http://schemas.openxmlformats.org/drawingml/2006/table">
            <a:tbl>
              <a:tblPr firstRow="1" bandRow="1">
                <a:tableStyleId>{5C22544A-7EE6-4342-B048-85BDC9FD1C3A}</a:tableStyleId>
              </a:tblPr>
              <a:tblGrid>
                <a:gridCol w="3801214">
                  <a:extLst>
                    <a:ext uri="{9D8B030D-6E8A-4147-A177-3AD203B41FA5}">
                      <a16:colId xmlns:a16="http://schemas.microsoft.com/office/drawing/2014/main" val="20000"/>
                    </a:ext>
                  </a:extLst>
                </a:gridCol>
                <a:gridCol w="4243430">
                  <a:extLst>
                    <a:ext uri="{9D8B030D-6E8A-4147-A177-3AD203B41FA5}">
                      <a16:colId xmlns:a16="http://schemas.microsoft.com/office/drawing/2014/main" val="20001"/>
                    </a:ext>
                  </a:extLst>
                </a:gridCol>
              </a:tblGrid>
              <a:tr h="370840">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370840">
                <a:tc>
                  <a:txBody>
                    <a:bodyPr/>
                    <a:lstStyle/>
                    <a:p>
                      <a:r>
                        <a:rPr lang="tr-TR" sz="1800" dirty="0" err="1"/>
                        <a:t>Sediman</a:t>
                      </a:r>
                      <a:r>
                        <a:rPr lang="tr-TR" sz="1800" dirty="0"/>
                        <a:t> ve Nehir Kirliliği</a:t>
                      </a:r>
                    </a:p>
                    <a:p>
                      <a:r>
                        <a:rPr lang="tr-TR" sz="1800" dirty="0"/>
                        <a:t>Çevre Mühendisliği'nde </a:t>
                      </a:r>
                      <a:r>
                        <a:rPr lang="tr-TR" sz="1800" dirty="0" err="1"/>
                        <a:t>Biyosistemler</a:t>
                      </a:r>
                      <a:endParaRPr lang="tr-TR" sz="1800" dirty="0"/>
                    </a:p>
                    <a:p>
                      <a:r>
                        <a:rPr lang="tr-TR" sz="1800" dirty="0"/>
                        <a:t>Çevre Ekonomisi</a:t>
                      </a:r>
                    </a:p>
                    <a:p>
                      <a:r>
                        <a:rPr lang="tr-TR" sz="1800" dirty="0"/>
                        <a:t>Çevrede Ağır Metaller </a:t>
                      </a:r>
                    </a:p>
                    <a:p>
                      <a:r>
                        <a:rPr lang="tr-TR" sz="1800" dirty="0" err="1"/>
                        <a:t>Ekohidroloji</a:t>
                      </a:r>
                      <a:endParaRPr lang="tr-TR" sz="1800" dirty="0"/>
                    </a:p>
                    <a:p>
                      <a:r>
                        <a:rPr lang="tr-TR" sz="1800" dirty="0"/>
                        <a:t>Şehircilik</a:t>
                      </a:r>
                    </a:p>
                    <a:p>
                      <a:r>
                        <a:rPr lang="tr-TR" sz="1800" dirty="0"/>
                        <a:t>Gürültü ve Denetimi</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Engineering</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Hydrology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Ecology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Law</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Impact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Assesment</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Hazardous</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a:t>
                      </a:r>
                      <a:r>
                        <a:rPr kumimoji="0" lang="tr-TR" sz="1800" b="0" i="0" u="none" strike="noStrike" cap="none" normalizeH="0" baseline="0" dirty="0">
                          <a:ln>
                            <a:noFill/>
                          </a:ln>
                          <a:solidFill>
                            <a:schemeClr val="tx1"/>
                          </a:solidFill>
                          <a:effectLst/>
                          <a:latin typeface="Calibri" pitchFamily="34" charset="0"/>
                        </a:rPr>
                        <a:t> Management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rPr>
                        <a:t>Natural </a:t>
                      </a:r>
                      <a:r>
                        <a:rPr kumimoji="0" lang="tr-TR" sz="1800" b="0" i="0" u="none" strike="noStrike" cap="none" normalizeH="0" baseline="0" dirty="0" err="1">
                          <a:ln>
                            <a:noFill/>
                          </a:ln>
                          <a:solidFill>
                            <a:schemeClr val="tx1"/>
                          </a:solidFill>
                          <a:effectLst/>
                          <a:latin typeface="Calibri" pitchFamily="34" charset="0"/>
                        </a:rPr>
                        <a:t>Resources</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Sustainable</a:t>
                      </a:r>
                      <a:r>
                        <a:rPr kumimoji="0" lang="tr-TR" sz="1800" b="0" i="0" u="none" strike="noStrike" cap="none" normalizeH="0" baseline="0" dirty="0">
                          <a:ln>
                            <a:noFill/>
                          </a:ln>
                          <a:solidFill>
                            <a:schemeClr val="tx1"/>
                          </a:solidFill>
                          <a:effectLst/>
                          <a:latin typeface="Calibri" pitchFamily="34" charset="0"/>
                        </a:rPr>
                        <a:t> Development</a:t>
                      </a:r>
                      <a:endParaRPr lang="tr-TR" dirty="0"/>
                    </a:p>
                  </a:txBody>
                  <a:tcPr/>
                </a:tc>
                <a:extLst>
                  <a:ext uri="{0D108BD9-81ED-4DB2-BD59-A6C34878D82A}">
                    <a16:rowId xmlns:a16="http://schemas.microsoft.com/office/drawing/2014/main" val="10001"/>
                  </a:ext>
                </a:extLst>
              </a:tr>
            </a:tbl>
          </a:graphicData>
        </a:graphic>
      </p:graphicFrame>
      <p:pic>
        <p:nvPicPr>
          <p:cNvPr id="5" name="4 Resim" descr="normal_DSC_0004-1~0.JPG"/>
          <p:cNvPicPr>
            <a:picLocks noChangeAspect="1"/>
          </p:cNvPicPr>
          <p:nvPr/>
        </p:nvPicPr>
        <p:blipFill>
          <a:blip r:embed="rId3" cstate="print"/>
          <a:srcRect l="25769" r="30384" b="27223"/>
          <a:stretch>
            <a:fillRect/>
          </a:stretch>
        </p:blipFill>
        <p:spPr>
          <a:xfrm>
            <a:off x="214282" y="214290"/>
            <a:ext cx="1699169" cy="2000240"/>
          </a:xfrm>
          <a:prstGeom prst="rect">
            <a:avLst/>
          </a:prstGeom>
        </p:spPr>
      </p:pic>
    </p:spTree>
    <p:extLst>
      <p:ext uri="{BB962C8B-B14F-4D97-AF65-F5344CB8AC3E}">
        <p14:creationId xmlns:p14="http://schemas.microsoft.com/office/powerpoint/2010/main" val="293150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0070C0"/>
                </a:solidFill>
              </a:rPr>
              <a:t>Prof. Dr. Nilgün AYMAN ÖZ</a:t>
            </a:r>
          </a:p>
        </p:txBody>
      </p:sp>
      <p:sp>
        <p:nvSpPr>
          <p:cNvPr id="3" name="İçerik Yer Tutucusu 2"/>
          <p:cNvSpPr>
            <a:spLocks noGrp="1"/>
          </p:cNvSpPr>
          <p:nvPr>
            <p:ph idx="1"/>
          </p:nvPr>
        </p:nvSpPr>
        <p:spPr/>
        <p:txBody>
          <a:bodyPr>
            <a:normAutofit/>
          </a:bodyPr>
          <a:lstStyle/>
          <a:p>
            <a:pPr marL="0" indent="0" algn="ctr">
              <a:buNone/>
            </a:pPr>
            <a:r>
              <a:rPr lang="tr-TR" sz="2400" dirty="0"/>
              <a:t>Telefon: +90 286 218 00 18 / 20045</a:t>
            </a:r>
          </a:p>
          <a:p>
            <a:pPr marL="0" indent="0" algn="ctr">
              <a:buNone/>
            </a:pPr>
            <a:r>
              <a:rPr lang="tr-TR" sz="2400" dirty="0"/>
              <a:t>Oda: Mühendislik Fakültesi, No:114</a:t>
            </a:r>
          </a:p>
          <a:p>
            <a:pPr marL="0" indent="0" algn="ctr">
              <a:buNone/>
            </a:pPr>
            <a:r>
              <a:rPr lang="tr-TR" sz="2400" dirty="0"/>
              <a:t>E-mail: </a:t>
            </a:r>
            <a:r>
              <a:rPr lang="tr-TR" sz="2400" b="1" dirty="0">
                <a:hlinkClick r:id="rId2"/>
              </a:rPr>
              <a:t>nilgunayman@comu.edu.tr</a:t>
            </a:r>
            <a:endParaRPr lang="tr-TR" sz="2400" b="1" dirty="0"/>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4016492547"/>
              </p:ext>
            </p:extLst>
          </p:nvPr>
        </p:nvGraphicFramePr>
        <p:xfrm>
          <a:off x="857224" y="3236945"/>
          <a:ext cx="7454062" cy="2737206"/>
        </p:xfrm>
        <a:graphic>
          <a:graphicData uri="http://schemas.openxmlformats.org/drawingml/2006/table">
            <a:tbl>
              <a:tblPr firstRow="1" bandRow="1">
                <a:tableStyleId>{5C22544A-7EE6-4342-B048-85BDC9FD1C3A}</a:tableStyleId>
              </a:tblPr>
              <a:tblGrid>
                <a:gridCol w="2778672">
                  <a:extLst>
                    <a:ext uri="{9D8B030D-6E8A-4147-A177-3AD203B41FA5}">
                      <a16:colId xmlns:a16="http://schemas.microsoft.com/office/drawing/2014/main" val="20000"/>
                    </a:ext>
                  </a:extLst>
                </a:gridCol>
                <a:gridCol w="4675390">
                  <a:extLst>
                    <a:ext uri="{9D8B030D-6E8A-4147-A177-3AD203B41FA5}">
                      <a16:colId xmlns:a16="http://schemas.microsoft.com/office/drawing/2014/main" val="20001"/>
                    </a:ext>
                  </a:extLst>
                </a:gridCol>
              </a:tblGrid>
              <a:tr h="340890">
                <a:tc>
                  <a:txBody>
                    <a:bodyPr/>
                    <a:lstStyle/>
                    <a:p>
                      <a:pPr algn="l"/>
                      <a:r>
                        <a:rPr lang="tr-TR" sz="1800" b="1" dirty="0"/>
                        <a:t>Çalışma  Alanları</a:t>
                      </a:r>
                      <a:endParaRPr lang="tr-TR" dirty="0"/>
                    </a:p>
                  </a:txBody>
                  <a:tcPr/>
                </a:tc>
                <a:tc>
                  <a:txBody>
                    <a:bodyPr/>
                    <a:lstStyle/>
                    <a:p>
                      <a:pPr algn="l"/>
                      <a:r>
                        <a:rPr lang="tr-TR" dirty="0"/>
                        <a:t>Verdiği Dersler</a:t>
                      </a:r>
                    </a:p>
                  </a:txBody>
                  <a:tcPr/>
                </a:tc>
                <a:extLst>
                  <a:ext uri="{0D108BD9-81ED-4DB2-BD59-A6C34878D82A}">
                    <a16:rowId xmlns:a16="http://schemas.microsoft.com/office/drawing/2014/main" val="10000"/>
                  </a:ext>
                </a:extLst>
              </a:tr>
              <a:tr h="2371446">
                <a:tc>
                  <a:txBody>
                    <a:bodyPr/>
                    <a:lstStyle/>
                    <a:p>
                      <a:pPr marL="0" indent="0" algn="l">
                        <a:buNone/>
                      </a:pPr>
                      <a:r>
                        <a:rPr lang="tr-TR" sz="1800" dirty="0"/>
                        <a:t>Biyolojik Prosesler</a:t>
                      </a:r>
                    </a:p>
                    <a:p>
                      <a:pPr marL="0" indent="0" algn="l">
                        <a:buNone/>
                      </a:pPr>
                      <a:r>
                        <a:rPr lang="tr-TR" sz="1800" dirty="0"/>
                        <a:t>Anaerobik </a:t>
                      </a:r>
                      <a:r>
                        <a:rPr lang="tr-TR" sz="1800" dirty="0" err="1"/>
                        <a:t>Biyoreaktörler</a:t>
                      </a:r>
                      <a:endParaRPr lang="tr-TR" sz="1800" dirty="0"/>
                    </a:p>
                    <a:p>
                      <a:pPr marL="0" indent="0" algn="l">
                        <a:buNone/>
                      </a:pPr>
                      <a:r>
                        <a:rPr lang="tr-TR" sz="1800" dirty="0"/>
                        <a:t>Endüstriyel </a:t>
                      </a:r>
                      <a:r>
                        <a:rPr lang="tr-TR" sz="1800" dirty="0" err="1"/>
                        <a:t>Atıksu</a:t>
                      </a:r>
                      <a:r>
                        <a:rPr lang="tr-TR" sz="1800" dirty="0"/>
                        <a:t>  Arıtma</a:t>
                      </a:r>
                    </a:p>
                    <a:p>
                      <a:pPr marL="0" indent="0" algn="l">
                        <a:buNone/>
                      </a:pPr>
                      <a:r>
                        <a:rPr lang="tr-TR" sz="1800" dirty="0"/>
                        <a:t>Çevre </a:t>
                      </a:r>
                      <a:r>
                        <a:rPr lang="tr-TR" sz="1800" dirty="0" err="1"/>
                        <a:t>Biyoteknolojisi</a:t>
                      </a:r>
                      <a:endParaRPr lang="tr-TR" sz="1800" dirty="0"/>
                    </a:p>
                    <a:p>
                      <a:pPr marL="0" indent="0" algn="l">
                        <a:buNone/>
                      </a:pPr>
                      <a:r>
                        <a:rPr lang="tr-TR" sz="1800" dirty="0" err="1"/>
                        <a:t>Mikrobiyal</a:t>
                      </a:r>
                      <a:r>
                        <a:rPr lang="tr-TR" sz="1800" dirty="0"/>
                        <a:t> Çeşitlilik</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Anaerobic</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Bioenergy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Biotechnology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Biological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Processes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Industrial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Current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Topics</a:t>
                      </a:r>
                      <a:r>
                        <a:rPr kumimoji="0" lang="tr-TR" sz="1800" b="0" i="0" u="none" strike="noStrike" cap="none" normalizeH="0" baseline="0" dirty="0">
                          <a:ln>
                            <a:noFill/>
                          </a:ln>
                          <a:solidFill>
                            <a:schemeClr val="tx1"/>
                          </a:solidFill>
                          <a:effectLst/>
                          <a:latin typeface="Calibri" pitchFamily="34" charset="0"/>
                        </a:rPr>
                        <a:t> in </a:t>
                      </a: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Engineering</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rPr>
                        <a:t>Project Management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Entrepreneurship</a:t>
                      </a:r>
                      <a:endParaRPr kumimoji="0" lang="tr-TR" sz="1800" b="0" i="0" u="none" strike="noStrike" cap="none" normalizeH="0" baseline="0" dirty="0">
                        <a:ln>
                          <a:noFill/>
                        </a:ln>
                        <a:solidFill>
                          <a:schemeClr val="tx1"/>
                        </a:solidFill>
                        <a:effectLst/>
                        <a:latin typeface="Calibri" pitchFamily="34" charset="0"/>
                      </a:endParaRPr>
                    </a:p>
                  </a:txBody>
                  <a:tcPr/>
                </a:tc>
                <a:extLst>
                  <a:ext uri="{0D108BD9-81ED-4DB2-BD59-A6C34878D82A}">
                    <a16:rowId xmlns:a16="http://schemas.microsoft.com/office/drawing/2014/main" val="10001"/>
                  </a:ext>
                </a:extLst>
              </a:tr>
            </a:tbl>
          </a:graphicData>
        </a:graphic>
      </p:graphicFrame>
      <p:pic>
        <p:nvPicPr>
          <p:cNvPr id="7" name="Resim 6"/>
          <p:cNvPicPr>
            <a:picLocks noChangeAspect="1"/>
          </p:cNvPicPr>
          <p:nvPr/>
        </p:nvPicPr>
        <p:blipFill>
          <a:blip r:embed="rId3"/>
          <a:stretch>
            <a:fillRect/>
          </a:stretch>
        </p:blipFill>
        <p:spPr>
          <a:xfrm>
            <a:off x="683568" y="620687"/>
            <a:ext cx="1104952" cy="1440161"/>
          </a:xfrm>
          <a:prstGeom prst="rect">
            <a:avLst/>
          </a:prstGeom>
        </p:spPr>
      </p:pic>
    </p:spTree>
    <p:extLst>
      <p:ext uri="{BB962C8B-B14F-4D97-AF65-F5344CB8AC3E}">
        <p14:creationId xmlns:p14="http://schemas.microsoft.com/office/powerpoint/2010/main" val="6680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0070C0"/>
                </a:solidFill>
              </a:rPr>
              <a:t>Prof. Dr. Sibel MENTEŞE</a:t>
            </a:r>
          </a:p>
        </p:txBody>
      </p:sp>
      <p:sp>
        <p:nvSpPr>
          <p:cNvPr id="3" name="İçerik Yer Tutucusu 2"/>
          <p:cNvSpPr>
            <a:spLocks noGrp="1"/>
          </p:cNvSpPr>
          <p:nvPr>
            <p:ph idx="1"/>
          </p:nvPr>
        </p:nvSpPr>
        <p:spPr/>
        <p:txBody>
          <a:bodyPr>
            <a:normAutofit/>
          </a:bodyPr>
          <a:lstStyle/>
          <a:p>
            <a:pPr marL="0" indent="0" algn="ctr">
              <a:buNone/>
            </a:pPr>
            <a:r>
              <a:rPr lang="tr-TR" sz="2400" dirty="0"/>
              <a:t>Telefon: +90 286 218 00 18 / 20041</a:t>
            </a:r>
          </a:p>
          <a:p>
            <a:pPr marL="0" indent="0" algn="ctr">
              <a:buNone/>
            </a:pPr>
            <a:r>
              <a:rPr lang="tr-TR" sz="2400" dirty="0"/>
              <a:t>Oda: Mühendislik Fakültesi, No:121</a:t>
            </a:r>
          </a:p>
          <a:p>
            <a:pPr marL="0" indent="0" algn="ctr">
              <a:buNone/>
            </a:pPr>
            <a:r>
              <a:rPr lang="tr-TR" sz="2400" dirty="0"/>
              <a:t>E-mail: </a:t>
            </a:r>
            <a:r>
              <a:rPr lang="tr-TR" sz="2400" dirty="0">
                <a:hlinkClick r:id="rId2"/>
              </a:rPr>
              <a:t>sibelmentese@gmail.com</a:t>
            </a:r>
            <a:endParaRPr lang="tr-TR" sz="2400" dirty="0"/>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3669424512"/>
              </p:ext>
            </p:extLst>
          </p:nvPr>
        </p:nvGraphicFramePr>
        <p:xfrm>
          <a:off x="457200" y="3664456"/>
          <a:ext cx="8247860" cy="2103120"/>
        </p:xfrm>
        <a:graphic>
          <a:graphicData uri="http://schemas.openxmlformats.org/drawingml/2006/table">
            <a:tbl>
              <a:tblPr firstRow="1" bandRow="1">
                <a:tableStyleId>{5C22544A-7EE6-4342-B048-85BDC9FD1C3A}</a:tableStyleId>
              </a:tblPr>
              <a:tblGrid>
                <a:gridCol w="4123930">
                  <a:extLst>
                    <a:ext uri="{9D8B030D-6E8A-4147-A177-3AD203B41FA5}">
                      <a16:colId xmlns:a16="http://schemas.microsoft.com/office/drawing/2014/main" val="20000"/>
                    </a:ext>
                  </a:extLst>
                </a:gridCol>
                <a:gridCol w="4123930">
                  <a:extLst>
                    <a:ext uri="{9D8B030D-6E8A-4147-A177-3AD203B41FA5}">
                      <a16:colId xmlns:a16="http://schemas.microsoft.com/office/drawing/2014/main" val="20001"/>
                    </a:ext>
                  </a:extLst>
                </a:gridCol>
              </a:tblGrid>
              <a:tr h="337245">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1579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Hava kalitesi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İç ortam hava kirliliği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Enstrümental</a:t>
                      </a:r>
                      <a:r>
                        <a:rPr lang="tr-TR" sz="1800" dirty="0"/>
                        <a:t> analiz teknikleri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Doğal kaynakların yönetimi.</a:t>
                      </a:r>
                    </a:p>
                    <a:p>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Statistics</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Atmospheric</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Chemistry</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Air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Quality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Air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Control</a:t>
                      </a:r>
                      <a:r>
                        <a:rPr kumimoji="0" lang="tr-TR" sz="1800" b="0" i="0" u="none" strike="noStrike" cap="none" normalizeH="0" baseline="0" dirty="0">
                          <a:ln>
                            <a:noFill/>
                          </a:ln>
                          <a:solidFill>
                            <a:schemeClr val="tx1"/>
                          </a:solidFill>
                          <a:effectLst/>
                          <a:latin typeface="Calibri" pitchFamily="34" charset="0"/>
                        </a:rPr>
                        <a:t> Technologies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Management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Systems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Indoor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Air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Quality</a:t>
                      </a:r>
                      <a:r>
                        <a:rPr kumimoji="0" lang="tr-TR" sz="1800" b="0" i="0" u="none" strike="noStrike" cap="none" normalizeH="0" baseline="0" dirty="0">
                          <a:ln>
                            <a:noFill/>
                          </a:ln>
                          <a:solidFill>
                            <a:schemeClr val="tx1"/>
                          </a:solidFill>
                          <a:effectLst/>
                          <a:latin typeface="Calibri" pitchFamily="34" charset="0"/>
                        </a:rPr>
                        <a:t> </a:t>
                      </a:r>
                    </a:p>
                    <a:p>
                      <a:endParaRPr lang="tr-TR" dirty="0"/>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04E7CF5A-89E9-4463-A1CB-339DBE4435D0}"/>
              </a:ext>
            </a:extLst>
          </p:cNvPr>
          <p:cNvPicPr>
            <a:picLocks noChangeAspect="1"/>
          </p:cNvPicPr>
          <p:nvPr/>
        </p:nvPicPr>
        <p:blipFill>
          <a:blip r:embed="rId3"/>
          <a:stretch>
            <a:fillRect/>
          </a:stretch>
        </p:blipFill>
        <p:spPr>
          <a:xfrm>
            <a:off x="323528" y="317585"/>
            <a:ext cx="1373169" cy="1444938"/>
          </a:xfrm>
          <a:prstGeom prst="rect">
            <a:avLst/>
          </a:prstGeom>
        </p:spPr>
      </p:pic>
    </p:spTree>
    <p:extLst>
      <p:ext uri="{BB962C8B-B14F-4D97-AF65-F5344CB8AC3E}">
        <p14:creationId xmlns:p14="http://schemas.microsoft.com/office/powerpoint/2010/main" val="408186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sz="3200" b="1" dirty="0" err="1">
                <a:solidFill>
                  <a:srgbClr val="0070C0"/>
                </a:solidFill>
              </a:rPr>
              <a:t>Öğr</a:t>
            </a:r>
            <a:r>
              <a:rPr lang="tr-TR" sz="3200" b="1" dirty="0">
                <a:solidFill>
                  <a:srgbClr val="0070C0"/>
                </a:solidFill>
              </a:rPr>
              <a:t>. Üyesi Dr. Akın ALTEN</a:t>
            </a:r>
          </a:p>
        </p:txBody>
      </p:sp>
      <p:sp>
        <p:nvSpPr>
          <p:cNvPr id="3" name="İçerik Yer Tutucusu 2"/>
          <p:cNvSpPr>
            <a:spLocks noGrp="1"/>
          </p:cNvSpPr>
          <p:nvPr>
            <p:ph idx="1"/>
          </p:nvPr>
        </p:nvSpPr>
        <p:spPr>
          <a:xfrm>
            <a:off x="473968" y="1176079"/>
            <a:ext cx="8229600" cy="1964890"/>
          </a:xfrm>
        </p:spPr>
        <p:txBody>
          <a:bodyPr>
            <a:normAutofit/>
          </a:bodyPr>
          <a:lstStyle/>
          <a:p>
            <a:pPr marL="0" indent="0" algn="ctr">
              <a:buNone/>
            </a:pPr>
            <a:endParaRPr lang="tr-TR" sz="2400" dirty="0"/>
          </a:p>
          <a:p>
            <a:pPr marL="0" indent="0" algn="ctr">
              <a:buNone/>
            </a:pPr>
            <a:r>
              <a:rPr lang="tr-TR" sz="2400" dirty="0"/>
              <a:t>Telefon: +90 286 218 00 18 / 20043 </a:t>
            </a:r>
          </a:p>
          <a:p>
            <a:pPr marL="0" indent="0" algn="ctr">
              <a:buNone/>
            </a:pPr>
            <a:r>
              <a:rPr lang="tr-TR" sz="2400" dirty="0"/>
              <a:t>Oda: Mühendislik Fakültesi, No:119</a:t>
            </a:r>
          </a:p>
          <a:p>
            <a:pPr marL="0" indent="0" algn="ctr">
              <a:buNone/>
            </a:pPr>
            <a:r>
              <a:rPr lang="tr-TR" sz="2400" dirty="0"/>
              <a:t>E-mail: </a:t>
            </a:r>
            <a:r>
              <a:rPr lang="tr-TR" sz="2400" b="1" dirty="0">
                <a:hlinkClick r:id="rId2"/>
              </a:rPr>
              <a:t>aalten@comu.edu.tr</a:t>
            </a:r>
            <a:r>
              <a:rPr lang="tr-TR" sz="2400" b="1" dirty="0"/>
              <a:t> </a:t>
            </a:r>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1211604750"/>
              </p:ext>
            </p:extLst>
          </p:nvPr>
        </p:nvGraphicFramePr>
        <p:xfrm>
          <a:off x="825424" y="3068960"/>
          <a:ext cx="7526687" cy="3265029"/>
        </p:xfrm>
        <a:graphic>
          <a:graphicData uri="http://schemas.openxmlformats.org/drawingml/2006/table">
            <a:tbl>
              <a:tblPr firstRow="1" bandRow="1">
                <a:tableStyleId>{5C22544A-7EE6-4342-B048-85BDC9FD1C3A}</a:tableStyleId>
              </a:tblPr>
              <a:tblGrid>
                <a:gridCol w="3059839">
                  <a:extLst>
                    <a:ext uri="{9D8B030D-6E8A-4147-A177-3AD203B41FA5}">
                      <a16:colId xmlns:a16="http://schemas.microsoft.com/office/drawing/2014/main" val="20000"/>
                    </a:ext>
                  </a:extLst>
                </a:gridCol>
                <a:gridCol w="4466848">
                  <a:extLst>
                    <a:ext uri="{9D8B030D-6E8A-4147-A177-3AD203B41FA5}">
                      <a16:colId xmlns:a16="http://schemas.microsoft.com/office/drawing/2014/main" val="20001"/>
                    </a:ext>
                  </a:extLst>
                </a:gridCol>
              </a:tblGrid>
              <a:tr h="341091">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2899269">
                <a:tc>
                  <a:txBody>
                    <a:bodyPr/>
                    <a:lstStyle/>
                    <a:p>
                      <a:r>
                        <a:rPr lang="tr-TR" sz="1800" dirty="0"/>
                        <a:t>Katı Atık Yönetimi</a:t>
                      </a:r>
                    </a:p>
                    <a:p>
                      <a:r>
                        <a:rPr lang="tr-TR" sz="1800" dirty="0" err="1"/>
                        <a:t>Kompostlaştırma</a:t>
                      </a:r>
                      <a:r>
                        <a:rPr lang="tr-TR" sz="1800" dirty="0"/>
                        <a:t> </a:t>
                      </a:r>
                    </a:p>
                    <a:p>
                      <a:r>
                        <a:rPr lang="tr-TR" sz="1800" dirty="0"/>
                        <a:t>Atık </a:t>
                      </a:r>
                      <a:r>
                        <a:rPr lang="tr-TR" sz="1800" dirty="0" err="1"/>
                        <a:t>Azaltımı</a:t>
                      </a:r>
                      <a:r>
                        <a:rPr lang="tr-TR" sz="1800" dirty="0"/>
                        <a:t> ve Geri Kazanım</a:t>
                      </a:r>
                    </a:p>
                    <a:p>
                      <a:r>
                        <a:rPr lang="tr-TR" sz="1800" dirty="0"/>
                        <a:t>Arıtma Çamurlarının </a:t>
                      </a:r>
                      <a:r>
                        <a:rPr lang="tr-TR" sz="1800" dirty="0" err="1"/>
                        <a:t>Bertarafı</a:t>
                      </a:r>
                      <a:r>
                        <a:rPr lang="tr-TR" sz="1800" dirty="0"/>
                        <a:t> </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Introduction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to</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Engineering</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Fluid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Mechanics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Hydraulics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Prevention</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Supply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Sewerage</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System</a:t>
                      </a:r>
                      <a:r>
                        <a:rPr kumimoji="0" lang="tr-TR" sz="1800" b="0" i="0" u="none" strike="noStrike" cap="none" normalizeH="0" baseline="0" dirty="0">
                          <a:ln>
                            <a:noFill/>
                          </a:ln>
                          <a:solidFill>
                            <a:schemeClr val="tx1"/>
                          </a:solidFill>
                          <a:effectLst/>
                          <a:latin typeface="Calibri" pitchFamily="34" charset="0"/>
                        </a:rPr>
                        <a:t>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rPr>
                        <a:t>Marine </a:t>
                      </a:r>
                      <a:r>
                        <a:rPr kumimoji="0" lang="tr-TR" sz="1800" b="0" i="0" u="none" strike="noStrike" cap="none" normalizeH="0" baseline="0" dirty="0" err="1">
                          <a:ln>
                            <a:noFill/>
                          </a:ln>
                          <a:solidFill>
                            <a:schemeClr val="tx1"/>
                          </a:solidFill>
                          <a:effectLst/>
                          <a:latin typeface="Calibri" pitchFamily="34" charset="0"/>
                        </a:rPr>
                        <a:t>Outfalls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Solid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Management</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Solid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Recycling</a:t>
                      </a:r>
                      <a:r>
                        <a:rPr kumimoji="0" lang="tr-TR" sz="1800" b="0" i="0" u="none" strike="noStrike" cap="none" normalizeH="0" baseline="0" dirty="0">
                          <a:ln>
                            <a:noFill/>
                          </a:ln>
                          <a:solidFill>
                            <a:schemeClr val="tx1"/>
                          </a:solidFill>
                          <a:effectLst/>
                          <a:latin typeface="Calibri" pitchFamily="34" charset="0"/>
                        </a:rPr>
                        <a:t> Technologies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Sludge</a:t>
                      </a:r>
                      <a:r>
                        <a:rPr kumimoji="0" lang="tr-TR" sz="1800" b="0" i="0" u="none" strike="noStrike" cap="none" normalizeH="0" baseline="0" dirty="0">
                          <a:ln>
                            <a:noFill/>
                          </a:ln>
                          <a:solidFill>
                            <a:schemeClr val="tx1"/>
                          </a:solidFill>
                          <a:effectLst/>
                          <a:latin typeface="Calibri" pitchFamily="34" charset="0"/>
                        </a:rPr>
                        <a:t> Management </a:t>
                      </a:r>
                    </a:p>
                  </a:txBody>
                  <a:tcPr/>
                </a:tc>
                <a:extLst>
                  <a:ext uri="{0D108BD9-81ED-4DB2-BD59-A6C34878D82A}">
                    <a16:rowId xmlns:a16="http://schemas.microsoft.com/office/drawing/2014/main" val="10001"/>
                  </a:ext>
                </a:extLst>
              </a:tr>
            </a:tbl>
          </a:graphicData>
        </a:graphic>
      </p:graphicFrame>
      <p:pic>
        <p:nvPicPr>
          <p:cNvPr id="5" name="4 Resim" descr="10457857_10204332198892920_3268427351899486116_n.jpg"/>
          <p:cNvPicPr>
            <a:picLocks noChangeAspect="1"/>
          </p:cNvPicPr>
          <p:nvPr/>
        </p:nvPicPr>
        <p:blipFill>
          <a:blip r:embed="rId3" cstate="print"/>
          <a:stretch>
            <a:fillRect/>
          </a:stretch>
        </p:blipFill>
        <p:spPr>
          <a:xfrm>
            <a:off x="142844" y="0"/>
            <a:ext cx="1785950" cy="2285992"/>
          </a:xfrm>
          <a:prstGeom prst="rect">
            <a:avLst/>
          </a:prstGeom>
        </p:spPr>
      </p:pic>
    </p:spTree>
    <p:extLst>
      <p:ext uri="{BB962C8B-B14F-4D97-AF65-F5344CB8AC3E}">
        <p14:creationId xmlns:p14="http://schemas.microsoft.com/office/powerpoint/2010/main" val="391894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endParaRPr lang="tr-TR" b="1" dirty="0"/>
          </a:p>
          <a:p>
            <a:pPr marL="0" indent="0" algn="ctr">
              <a:buNone/>
            </a:pPr>
            <a:endParaRPr lang="tr-TR" b="1" dirty="0"/>
          </a:p>
          <a:p>
            <a:pPr marL="0" indent="0" algn="ctr">
              <a:buNone/>
            </a:pPr>
            <a:endParaRPr lang="tr-TR" b="1" dirty="0"/>
          </a:p>
          <a:p>
            <a:pPr marL="0" indent="0" algn="ctr">
              <a:buNone/>
            </a:pPr>
            <a:r>
              <a:rPr lang="tr-TR" b="1" dirty="0">
                <a:solidFill>
                  <a:srgbClr val="0070C0"/>
                </a:solidFill>
              </a:rPr>
              <a:t>Araştırma Görevlilerimiz</a:t>
            </a:r>
          </a:p>
        </p:txBody>
      </p:sp>
    </p:spTree>
    <p:extLst>
      <p:ext uri="{BB962C8B-B14F-4D97-AF65-F5344CB8AC3E}">
        <p14:creationId xmlns:p14="http://schemas.microsoft.com/office/powerpoint/2010/main" val="132682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848338"/>
            <a:ext cx="7416824" cy="2448272"/>
          </a:xfrm>
        </p:spPr>
        <p:txBody>
          <a:bodyPr>
            <a:noAutofit/>
          </a:bodyPr>
          <a:lstStyle/>
          <a:p>
            <a:pPr algn="just"/>
            <a:br>
              <a:rPr lang="tr-TR" sz="2400" dirty="0">
                <a:solidFill>
                  <a:srgbClr val="0070C0"/>
                </a:solidFill>
                <a:cs typeface="Times New Roman" pitchFamily="18" charset="0"/>
              </a:rPr>
            </a:br>
            <a:r>
              <a:rPr lang="en-US" sz="2000" dirty="0" err="1">
                <a:latin typeface="+mn-lt"/>
                <a:cs typeface="Times New Roman" pitchFamily="18" charset="0"/>
              </a:rPr>
              <a:t>Çevre</a:t>
            </a:r>
            <a:r>
              <a:rPr lang="en-US" sz="2000" dirty="0">
                <a:latin typeface="+mn-lt"/>
                <a:cs typeface="Times New Roman" pitchFamily="18" charset="0"/>
              </a:rPr>
              <a:t> </a:t>
            </a:r>
            <a:r>
              <a:rPr lang="en-US" sz="2000" dirty="0" err="1">
                <a:latin typeface="+mn-lt"/>
                <a:cs typeface="Times New Roman" pitchFamily="18" charset="0"/>
              </a:rPr>
              <a:t>mühendisliği</a:t>
            </a:r>
            <a:r>
              <a:rPr lang="en-US" sz="2000" dirty="0">
                <a:latin typeface="+mn-lt"/>
                <a:cs typeface="Times New Roman" pitchFamily="18" charset="0"/>
              </a:rPr>
              <a:t>, </a:t>
            </a:r>
            <a:r>
              <a:rPr lang="tr-TR" sz="2000" dirty="0">
                <a:latin typeface="+mn-lt"/>
              </a:rPr>
              <a:t>hava, su, toprak gibi doğal varlıkların korunmasını, kirlilik etkenlerinin kaynaklarında kontrolünü; kirlenerek bozulan çevrenin onarılmasına yönelik olarak çevre ve halk sağlığı için en uygun koşulların yaratılmasını sağlayan meslek disiplinidir. </a:t>
            </a:r>
            <a:r>
              <a:rPr lang="en-US" sz="2000" dirty="0">
                <a:latin typeface="+mn-lt"/>
                <a:cs typeface="Times New Roman" pitchFamily="18" charset="0"/>
              </a:rPr>
              <a:t> </a:t>
            </a:r>
            <a:br>
              <a:rPr lang="tr-TR" sz="2000" dirty="0">
                <a:latin typeface="+mn-lt"/>
                <a:cs typeface="Times New Roman" pitchFamily="18" charset="0"/>
              </a:rPr>
            </a:br>
            <a:endParaRPr lang="en-US" sz="2000" dirty="0">
              <a:latin typeface="+mn-lt"/>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3212976"/>
            <a:ext cx="2952329" cy="294294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212976"/>
            <a:ext cx="6084168" cy="2942946"/>
          </a:xfrm>
          <a:prstGeom prst="rect">
            <a:avLst/>
          </a:prstGeom>
        </p:spPr>
      </p:pic>
      <p:sp>
        <p:nvSpPr>
          <p:cNvPr id="6" name="Metin kutusu 5"/>
          <p:cNvSpPr txBox="1"/>
          <p:nvPr/>
        </p:nvSpPr>
        <p:spPr>
          <a:xfrm>
            <a:off x="3131840" y="314208"/>
            <a:ext cx="3168352" cy="523220"/>
          </a:xfrm>
          <a:prstGeom prst="rect">
            <a:avLst/>
          </a:prstGeom>
          <a:noFill/>
        </p:spPr>
        <p:txBody>
          <a:bodyPr wrap="square" rtlCol="0">
            <a:spAutoFit/>
          </a:bodyPr>
          <a:lstStyle/>
          <a:p>
            <a:pPr algn="just"/>
            <a:r>
              <a:rPr lang="tr-TR" sz="2800" b="1" dirty="0">
                <a:solidFill>
                  <a:srgbClr val="00B050"/>
                </a:solidFill>
                <a:latin typeface="+mj-lt"/>
              </a:rPr>
              <a:t>Çevre Mühendisliği</a:t>
            </a:r>
          </a:p>
        </p:txBody>
      </p:sp>
      <p:pic>
        <p:nvPicPr>
          <p:cNvPr id="7" name="Resim 3">
            <a:extLst>
              <a:ext uri="{FF2B5EF4-FFF2-40B4-BE49-F238E27FC236}">
                <a16:creationId xmlns:a16="http://schemas.microsoft.com/office/drawing/2014/main" id="{F1127585-4E6E-4EEC-A851-6097D0B0E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54361"/>
            <a:ext cx="890763" cy="894326"/>
          </a:xfrm>
          <a:prstGeom prst="rect">
            <a:avLst/>
          </a:prstGeom>
        </p:spPr>
      </p:pic>
    </p:spTree>
    <p:extLst>
      <p:ext uri="{BB962C8B-B14F-4D97-AF65-F5344CB8AC3E}">
        <p14:creationId xmlns:p14="http://schemas.microsoft.com/office/powerpoint/2010/main" val="39920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123728" y="274638"/>
            <a:ext cx="656307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tr-TR" sz="3200" b="1" dirty="0">
                <a:solidFill>
                  <a:srgbClr val="0070C0"/>
                </a:solidFill>
              </a:rPr>
              <a:t>Ar. Gör. Dr. Çiğdem ÖZ</a:t>
            </a:r>
            <a:endParaRPr sz="3200" b="1" dirty="0">
              <a:solidFill>
                <a:srgbClr val="0070C0"/>
              </a:solidFill>
            </a:endParaRPr>
          </a:p>
        </p:txBody>
      </p:sp>
      <p:sp>
        <p:nvSpPr>
          <p:cNvPr id="91" name="Google Shape;91;p14"/>
          <p:cNvSpPr txBox="1">
            <a:spLocks noGrp="1"/>
          </p:cNvSpPr>
          <p:nvPr>
            <p:ph type="body" idx="1"/>
          </p:nvPr>
        </p:nvSpPr>
        <p:spPr>
          <a:xfrm>
            <a:off x="914400" y="1207293"/>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endParaRPr lang="tr-TR" sz="2400" dirty="0"/>
          </a:p>
          <a:p>
            <a:pPr marL="0" lvl="0" indent="0" algn="ctr" rtl="0">
              <a:spcBef>
                <a:spcPts val="0"/>
              </a:spcBef>
              <a:spcAft>
                <a:spcPts val="0"/>
              </a:spcAft>
              <a:buClr>
                <a:schemeClr val="dk1"/>
              </a:buClr>
              <a:buSzPts val="2400"/>
              <a:buNone/>
            </a:pPr>
            <a:r>
              <a:rPr lang="tr-TR" sz="2400" dirty="0"/>
              <a:t>Telefon: +90 286 218 00 18 / 20049</a:t>
            </a:r>
            <a:endParaRPr sz="2400" dirty="0"/>
          </a:p>
          <a:p>
            <a:pPr marL="0" lvl="0" indent="0" algn="ctr" rtl="0">
              <a:spcBef>
                <a:spcPts val="480"/>
              </a:spcBef>
              <a:spcAft>
                <a:spcPts val="0"/>
              </a:spcAft>
              <a:buClr>
                <a:schemeClr val="dk1"/>
              </a:buClr>
              <a:buSzPts val="2400"/>
              <a:buNone/>
            </a:pPr>
            <a:r>
              <a:rPr lang="tr-TR" sz="2400" dirty="0"/>
              <a:t>Oda: Mühendislik Fakültesi, No:110</a:t>
            </a:r>
            <a:endParaRPr sz="2400" dirty="0"/>
          </a:p>
          <a:p>
            <a:pPr marL="0" lvl="0" indent="0" algn="ctr" rtl="0">
              <a:spcBef>
                <a:spcPts val="480"/>
              </a:spcBef>
              <a:spcAft>
                <a:spcPts val="0"/>
              </a:spcAft>
              <a:buClr>
                <a:schemeClr val="dk1"/>
              </a:buClr>
              <a:buSzPts val="2400"/>
              <a:buNone/>
            </a:pPr>
            <a:r>
              <a:rPr lang="tr-TR" sz="2400" dirty="0"/>
              <a:t>E-mail: cigdem.oz@comu.edu.tr</a:t>
            </a:r>
            <a:endParaRPr sz="2400" dirty="0"/>
          </a:p>
          <a:p>
            <a:pPr marL="0" lvl="0" indent="0" algn="ctr" rtl="0">
              <a:spcBef>
                <a:spcPts val="480"/>
              </a:spcBef>
              <a:spcAft>
                <a:spcPts val="0"/>
              </a:spcAft>
              <a:buClr>
                <a:schemeClr val="dk1"/>
              </a:buClr>
              <a:buSzPts val="2400"/>
              <a:buNone/>
            </a:pPr>
            <a:endParaRPr sz="2400" b="1" dirty="0"/>
          </a:p>
          <a:p>
            <a:pPr marL="0" lvl="0" indent="0" algn="ctr" rtl="0">
              <a:spcBef>
                <a:spcPts val="480"/>
              </a:spcBef>
              <a:spcAft>
                <a:spcPts val="0"/>
              </a:spcAft>
              <a:buClr>
                <a:schemeClr val="dk1"/>
              </a:buClr>
              <a:buSzPts val="2400"/>
              <a:buNone/>
            </a:pPr>
            <a:endParaRPr sz="2400" dirty="0"/>
          </a:p>
          <a:p>
            <a:pPr marL="0" lvl="0" indent="0" algn="l" rtl="0">
              <a:spcBef>
                <a:spcPts val="640"/>
              </a:spcBef>
              <a:spcAft>
                <a:spcPts val="0"/>
              </a:spcAft>
              <a:buClr>
                <a:schemeClr val="dk1"/>
              </a:buClr>
              <a:buSzPts val="3200"/>
              <a:buNone/>
            </a:pPr>
            <a:endParaRPr dirty="0"/>
          </a:p>
        </p:txBody>
      </p:sp>
      <p:graphicFrame>
        <p:nvGraphicFramePr>
          <p:cNvPr id="92" name="Google Shape;92;p14"/>
          <p:cNvGraphicFramePr/>
          <p:nvPr>
            <p:extLst>
              <p:ext uri="{D42A27DB-BD31-4B8C-83A1-F6EECF244321}">
                <p14:modId xmlns:p14="http://schemas.microsoft.com/office/powerpoint/2010/main" val="2665807358"/>
              </p:ext>
            </p:extLst>
          </p:nvPr>
        </p:nvGraphicFramePr>
        <p:xfrm>
          <a:off x="395536" y="3781580"/>
          <a:ext cx="8496950" cy="2547190"/>
        </p:xfrm>
        <a:graphic>
          <a:graphicData uri="http://schemas.openxmlformats.org/drawingml/2006/table">
            <a:tbl>
              <a:tblPr firstRow="1" bandRow="1">
                <a:noFill/>
              </a:tblPr>
              <a:tblGrid>
                <a:gridCol w="4248472">
                  <a:extLst>
                    <a:ext uri="{9D8B030D-6E8A-4147-A177-3AD203B41FA5}">
                      <a16:colId xmlns:a16="http://schemas.microsoft.com/office/drawing/2014/main" val="20000"/>
                    </a:ext>
                  </a:extLst>
                </a:gridCol>
                <a:gridCol w="4248478">
                  <a:extLst>
                    <a:ext uri="{9D8B030D-6E8A-4147-A177-3AD203B41FA5}">
                      <a16:colId xmlns:a16="http://schemas.microsoft.com/office/drawing/2014/main" val="20001"/>
                    </a:ext>
                  </a:extLst>
                </a:gridCol>
              </a:tblGrid>
              <a:tr h="535500">
                <a:tc>
                  <a:txBody>
                    <a:bodyPr/>
                    <a:lstStyle/>
                    <a:p>
                      <a:pPr marL="0" marR="0" lvl="0" indent="0" algn="l" rtl="0">
                        <a:spcBef>
                          <a:spcPts val="0"/>
                        </a:spcBef>
                        <a:spcAft>
                          <a:spcPts val="0"/>
                        </a:spcAft>
                        <a:buNone/>
                      </a:pPr>
                      <a:r>
                        <a:rPr lang="tr-TR" sz="1800" b="1" u="none" strike="noStrike" cap="none" dirty="0">
                          <a:solidFill>
                            <a:schemeClr val="bg1"/>
                          </a:solidFill>
                        </a:rPr>
                        <a:t>Çalışma Alanları</a:t>
                      </a:r>
                      <a:endParaRPr sz="1800" b="1" dirty="0">
                        <a:solidFill>
                          <a:schemeClr val="bg1"/>
                        </a:solidFill>
                      </a:endParaRPr>
                    </a:p>
                  </a:txBody>
                  <a:tcPr marL="91450" marR="91450" marT="45725" marB="45725">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rtl="0">
                        <a:spcBef>
                          <a:spcPts val="0"/>
                        </a:spcBef>
                        <a:spcAft>
                          <a:spcPts val="0"/>
                        </a:spcAft>
                        <a:buNone/>
                      </a:pPr>
                      <a:r>
                        <a:rPr lang="tr-TR" sz="1800" b="1" dirty="0">
                          <a:solidFill>
                            <a:schemeClr val="bg1"/>
                          </a:solidFill>
                        </a:rPr>
                        <a:t>Verdiği Dersler</a:t>
                      </a:r>
                      <a:endParaRPr sz="1800" b="1" dirty="0">
                        <a:solidFill>
                          <a:schemeClr val="bg1"/>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1552732">
                <a:tc>
                  <a:txBody>
                    <a:bodyPr/>
                    <a:lstStyle/>
                    <a:p>
                      <a:pPr marL="0" marR="0" lvl="0" indent="0" algn="l" rtl="0">
                        <a:spcBef>
                          <a:spcPts val="0"/>
                        </a:spcBef>
                        <a:spcAft>
                          <a:spcPts val="0"/>
                        </a:spcAft>
                        <a:buNone/>
                      </a:pPr>
                      <a:r>
                        <a:rPr lang="tr-TR" sz="1800" dirty="0" err="1"/>
                        <a:t>Atıksu</a:t>
                      </a:r>
                      <a:r>
                        <a:rPr lang="tr-TR" sz="1800" dirty="0"/>
                        <a:t> arıtımı</a:t>
                      </a:r>
                    </a:p>
                    <a:p>
                      <a:pPr marL="0" marR="0" lvl="0" indent="0" algn="l" rtl="0">
                        <a:spcBef>
                          <a:spcPts val="0"/>
                        </a:spcBef>
                        <a:spcAft>
                          <a:spcPts val="0"/>
                        </a:spcAft>
                        <a:buNone/>
                      </a:pPr>
                      <a:r>
                        <a:rPr lang="tr-TR" sz="1800" dirty="0"/>
                        <a:t>Azot – fosfor geri kazanımı</a:t>
                      </a:r>
                    </a:p>
                    <a:p>
                      <a:pPr marL="0" marR="0" lvl="0" indent="0" algn="l" rtl="0">
                        <a:spcBef>
                          <a:spcPts val="0"/>
                        </a:spcBef>
                        <a:spcAft>
                          <a:spcPts val="0"/>
                        </a:spcAft>
                        <a:buNone/>
                      </a:pPr>
                      <a:r>
                        <a:rPr lang="tr-TR" sz="1800" dirty="0"/>
                        <a:t>Biyolojik prosesler</a:t>
                      </a:r>
                    </a:p>
                    <a:p>
                      <a:pPr marL="0" marR="0" lvl="0" indent="0" algn="l" rtl="0">
                        <a:spcBef>
                          <a:spcPts val="0"/>
                        </a:spcBef>
                        <a:spcAft>
                          <a:spcPts val="0"/>
                        </a:spcAft>
                        <a:buNone/>
                      </a:pPr>
                      <a:r>
                        <a:rPr lang="tr-TR" sz="1800" dirty="0"/>
                        <a:t>Çevre mikrobiyolojisi</a:t>
                      </a:r>
                    </a:p>
                    <a:p>
                      <a:pPr marL="0" marR="0" lvl="0" indent="0" algn="l" rtl="0">
                        <a:spcBef>
                          <a:spcPts val="0"/>
                        </a:spcBef>
                        <a:spcAft>
                          <a:spcPts val="0"/>
                        </a:spcAft>
                        <a:buNone/>
                      </a:pPr>
                      <a:r>
                        <a:rPr lang="tr-TR" sz="1800" dirty="0"/>
                        <a:t>Alg </a:t>
                      </a:r>
                      <a:r>
                        <a:rPr lang="tr-TR" sz="1800" dirty="0" err="1"/>
                        <a:t>biyoteknojisi</a:t>
                      </a:r>
                      <a:endParaRPr sz="1800" dirty="0"/>
                    </a:p>
                  </a:txBody>
                  <a:tcPr marL="91450" marR="91450" marT="45725" marB="45725">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tr-TR" sz="1800" b="0" i="0" u="none" strike="noStrike" cap="none" dirty="0" err="1">
                          <a:solidFill>
                            <a:schemeClr val="dk1"/>
                          </a:solidFill>
                          <a:latin typeface="Calibri"/>
                          <a:ea typeface="Calibri"/>
                          <a:cs typeface="Calibri"/>
                          <a:sym typeface="Calibri"/>
                        </a:rPr>
                        <a:t>Unit</a:t>
                      </a:r>
                      <a:r>
                        <a:rPr lang="tr-TR" sz="1800" b="0" i="0" u="none" strike="noStrike" cap="none" dirty="0">
                          <a:solidFill>
                            <a:schemeClr val="dk1"/>
                          </a:solidFill>
                          <a:latin typeface="Calibri"/>
                          <a:ea typeface="Calibri"/>
                          <a:cs typeface="Calibri"/>
                          <a:sym typeface="Calibri"/>
                        </a:rPr>
                        <a:t> Operations I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tr-TR" sz="1800" b="0" i="0" u="none" strike="noStrike" cap="none" dirty="0" err="1">
                          <a:solidFill>
                            <a:schemeClr val="dk1"/>
                          </a:solidFill>
                          <a:latin typeface="Calibri"/>
                          <a:ea typeface="Calibri"/>
                          <a:cs typeface="Calibri"/>
                          <a:sym typeface="Calibri"/>
                        </a:rPr>
                        <a:t>Unit</a:t>
                      </a:r>
                      <a:r>
                        <a:rPr lang="tr-TR" sz="1800" b="0" i="0" u="none" strike="noStrike" cap="none" dirty="0">
                          <a:solidFill>
                            <a:schemeClr val="dk1"/>
                          </a:solidFill>
                          <a:latin typeface="Calibri"/>
                          <a:ea typeface="Calibri"/>
                          <a:cs typeface="Calibri"/>
                          <a:sym typeface="Calibri"/>
                        </a:rPr>
                        <a:t> Operations </a:t>
                      </a:r>
                      <a:r>
                        <a:rPr lang="tr-TR" sz="1800" b="0" i="0" u="none" strike="noStrike" cap="none" dirty="0" err="1">
                          <a:solidFill>
                            <a:schemeClr val="dk1"/>
                          </a:solidFill>
                          <a:latin typeface="Calibri"/>
                          <a:ea typeface="Calibri"/>
                          <a:cs typeface="Calibri"/>
                          <a:sym typeface="Calibri"/>
                        </a:rPr>
                        <a:t>Laboratory</a:t>
                      </a:r>
                      <a:r>
                        <a:rPr lang="tr-TR" sz="1800" b="0" i="0" u="none" strike="noStrike" cap="none" dirty="0">
                          <a:solidFill>
                            <a:schemeClr val="dk1"/>
                          </a:solidFill>
                          <a:latin typeface="Calibri"/>
                          <a:ea typeface="Calibri"/>
                          <a:cs typeface="Calibri"/>
                          <a:sym typeface="Calibri"/>
                        </a:rPr>
                        <a:t> I </a:t>
                      </a:r>
                      <a:r>
                        <a:rPr lang="tr-TR" sz="1800" b="0" i="0" u="none" strike="noStrike" cap="none" dirty="0">
                          <a:solidFill>
                            <a:srgbClr val="000000"/>
                          </a:solidFill>
                          <a:latin typeface="Calibri"/>
                          <a:ea typeface="Calibri"/>
                          <a:cs typeface="Calibri"/>
                          <a:sym typeface="Calibri"/>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Microbiology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Microbiology</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Laboratory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tr-TR" sz="1800" b="0" i="0" u="none" strike="noStrike" cap="none" dirty="0" err="1">
                          <a:solidFill>
                            <a:schemeClr val="dk1"/>
                          </a:solidFill>
                          <a:latin typeface="+mn-lt"/>
                          <a:ea typeface="Calibri"/>
                          <a:cs typeface="Calibri"/>
                          <a:sym typeface="Calibri"/>
                        </a:rPr>
                        <a:t>Occupational</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Health</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and</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Safety</a:t>
                      </a:r>
                      <a:r>
                        <a:rPr lang="tr-TR" sz="1800" b="0" i="0" u="none" strike="noStrike" cap="none" dirty="0">
                          <a:solidFill>
                            <a:schemeClr val="dk1"/>
                          </a:solidFill>
                          <a:latin typeface="+mn-lt"/>
                          <a:ea typeface="Calibri"/>
                          <a:cs typeface="Calibri"/>
                          <a:sym typeface="Calibri"/>
                        </a:rPr>
                        <a:t> I</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tr-TR" sz="1800" b="0" i="0" u="none" strike="noStrike" cap="none" dirty="0" err="1">
                          <a:solidFill>
                            <a:schemeClr val="dk1"/>
                          </a:solidFill>
                          <a:latin typeface="+mn-lt"/>
                          <a:ea typeface="Calibri"/>
                          <a:cs typeface="Calibri"/>
                          <a:sym typeface="Calibri"/>
                        </a:rPr>
                        <a:t>Occupational</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Health</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and</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Safety</a:t>
                      </a:r>
                      <a:r>
                        <a:rPr lang="tr-TR" sz="1800" b="0" i="0" u="none" strike="noStrike" cap="none" dirty="0">
                          <a:solidFill>
                            <a:schemeClr val="dk1"/>
                          </a:solidFill>
                          <a:latin typeface="+mn-lt"/>
                          <a:ea typeface="Calibri"/>
                          <a:cs typeface="Calibri"/>
                          <a:sym typeface="Calibri"/>
                        </a:rPr>
                        <a:t> II</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tr-TR" sz="1800" b="0" i="0" u="none" strike="noStrike" cap="none" normalizeH="0" baseline="0" dirty="0" err="1">
                          <a:ln>
                            <a:noFill/>
                          </a:ln>
                          <a:solidFill>
                            <a:schemeClr val="tx1"/>
                          </a:solidFill>
                          <a:effectLst/>
                          <a:latin typeface="Calibri" pitchFamily="34" charset="0"/>
                        </a:rPr>
                        <a:t>Scientific</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Research</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Methods</a:t>
                      </a:r>
                      <a:endParaRPr kumimoji="0" lang="tr-TR" sz="1800" b="0" i="0" u="none" strike="noStrike" cap="none" normalizeH="0" baseline="0" dirty="0">
                        <a:ln>
                          <a:noFill/>
                        </a:ln>
                        <a:solidFill>
                          <a:schemeClr val="tx1"/>
                        </a:solidFill>
                        <a:effectLst/>
                        <a:latin typeface="Calibri" pitchFamily="34" charset="0"/>
                      </a:endParaRPr>
                    </a:p>
                  </a:txBody>
                  <a:tcPr marL="91450" marR="91450" marT="45725" marB="45725">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B7A39849-1A2E-48A2-AB4B-7102C7ACC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60763"/>
            <a:ext cx="1872208" cy="2283773"/>
          </a:xfrm>
          <a:prstGeom prst="rect">
            <a:avLst/>
          </a:prstGeom>
        </p:spPr>
      </p:pic>
    </p:spTree>
    <p:extLst>
      <p:ext uri="{BB962C8B-B14F-4D97-AF65-F5344CB8AC3E}">
        <p14:creationId xmlns:p14="http://schemas.microsoft.com/office/powerpoint/2010/main" val="67305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solidFill>
                  <a:srgbClr val="0070C0"/>
                </a:solidFill>
              </a:rPr>
              <a:t>Arş. Gör. Ersin ORAK</a:t>
            </a:r>
          </a:p>
        </p:txBody>
      </p:sp>
      <p:sp>
        <p:nvSpPr>
          <p:cNvPr id="5" name="4 İçerik Yer Tutucusu"/>
          <p:cNvSpPr>
            <a:spLocks noGrp="1"/>
          </p:cNvSpPr>
          <p:nvPr>
            <p:ph sz="half" idx="2"/>
          </p:nvPr>
        </p:nvSpPr>
        <p:spPr>
          <a:xfrm>
            <a:off x="755576" y="1417638"/>
            <a:ext cx="4714876" cy="4768865"/>
          </a:xfrm>
        </p:spPr>
        <p:txBody>
          <a:bodyPr>
            <a:normAutofit/>
          </a:bodyPr>
          <a:lstStyle/>
          <a:p>
            <a:pPr marL="0" indent="0" algn="ctr">
              <a:buNone/>
            </a:pPr>
            <a:endParaRPr lang="tr-TR" sz="24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r>
              <a:rPr lang="tr-TR" sz="2000" dirty="0"/>
              <a:t>Telefon: +90 286 218 00 18 / 20044</a:t>
            </a:r>
          </a:p>
          <a:p>
            <a:pPr marL="0" indent="0" algn="ctr">
              <a:buNone/>
            </a:pPr>
            <a:r>
              <a:rPr lang="tr-TR" sz="2000" dirty="0"/>
              <a:t>Oda: Mühendislik Fakültesi, No:115</a:t>
            </a:r>
          </a:p>
          <a:p>
            <a:pPr marL="0" indent="0" algn="ctr">
              <a:buNone/>
            </a:pPr>
            <a:r>
              <a:rPr lang="tr-TR" sz="2000" dirty="0"/>
              <a:t>E-mail: </a:t>
            </a:r>
            <a:r>
              <a:rPr lang="tr-TR" sz="2000" dirty="0">
                <a:hlinkClick r:id="rId2"/>
              </a:rPr>
              <a:t>ersinorak@comu.edu.tr</a:t>
            </a: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algn="ctr">
              <a:buNone/>
            </a:pPr>
            <a:endParaRPr lang="tr-TR" sz="2400" dirty="0"/>
          </a:p>
        </p:txBody>
      </p:sp>
      <p:graphicFrame>
        <p:nvGraphicFramePr>
          <p:cNvPr id="7" name="6 Tablo"/>
          <p:cNvGraphicFramePr>
            <a:graphicFrameLocks noGrp="1"/>
          </p:cNvGraphicFramePr>
          <p:nvPr>
            <p:extLst>
              <p:ext uri="{D42A27DB-BD31-4B8C-83A1-F6EECF244321}">
                <p14:modId xmlns:p14="http://schemas.microsoft.com/office/powerpoint/2010/main" val="1500674738"/>
              </p:ext>
            </p:extLst>
          </p:nvPr>
        </p:nvGraphicFramePr>
        <p:xfrm>
          <a:off x="1350898" y="5079063"/>
          <a:ext cx="3524232" cy="1107440"/>
        </p:xfrm>
        <a:graphic>
          <a:graphicData uri="http://schemas.openxmlformats.org/drawingml/2006/table">
            <a:tbl>
              <a:tblPr firstRow="1" bandRow="1">
                <a:tableStyleId>{5C22544A-7EE6-4342-B048-85BDC9FD1C3A}</a:tableStyleId>
              </a:tblPr>
              <a:tblGrid>
                <a:gridCol w="3524232">
                  <a:extLst>
                    <a:ext uri="{9D8B030D-6E8A-4147-A177-3AD203B41FA5}">
                      <a16:colId xmlns:a16="http://schemas.microsoft.com/office/drawing/2014/main" val="20000"/>
                    </a:ext>
                  </a:extLst>
                </a:gridCol>
              </a:tblGrid>
              <a:tr h="212574">
                <a:tc>
                  <a:txBody>
                    <a:bodyPr/>
                    <a:lstStyle/>
                    <a:p>
                      <a:r>
                        <a:rPr lang="tr-TR" dirty="0"/>
                        <a:t>Çalışma Alanları</a:t>
                      </a:r>
                    </a:p>
                  </a:txBody>
                  <a:tcPr/>
                </a:tc>
                <a:extLst>
                  <a:ext uri="{0D108BD9-81ED-4DB2-BD59-A6C34878D82A}">
                    <a16:rowId xmlns:a16="http://schemas.microsoft.com/office/drawing/2014/main" val="10000"/>
                  </a:ext>
                </a:extLst>
              </a:tr>
              <a:tr h="370840">
                <a:tc>
                  <a:txBody>
                    <a:bodyPr/>
                    <a:lstStyle/>
                    <a:p>
                      <a:r>
                        <a:rPr lang="tr-TR" dirty="0"/>
                        <a:t>Su Kaynakları</a:t>
                      </a:r>
                    </a:p>
                  </a:txBody>
                  <a:tcPr/>
                </a:tc>
                <a:extLst>
                  <a:ext uri="{0D108BD9-81ED-4DB2-BD59-A6C34878D82A}">
                    <a16:rowId xmlns:a16="http://schemas.microsoft.com/office/drawing/2014/main" val="10001"/>
                  </a:ext>
                </a:extLst>
              </a:tr>
              <a:tr h="370840">
                <a:tc>
                  <a:txBody>
                    <a:bodyPr/>
                    <a:lstStyle/>
                    <a:p>
                      <a:r>
                        <a:rPr lang="tr-TR" dirty="0"/>
                        <a:t>Çevre Sistemleri ve Modelleme</a:t>
                      </a:r>
                    </a:p>
                  </a:txBody>
                  <a:tcPr/>
                </a:tc>
                <a:extLst>
                  <a:ext uri="{0D108BD9-81ED-4DB2-BD59-A6C34878D82A}">
                    <a16:rowId xmlns:a16="http://schemas.microsoft.com/office/drawing/2014/main" val="10002"/>
                  </a:ext>
                </a:extLst>
              </a:tr>
            </a:tbl>
          </a:graphicData>
        </a:graphic>
      </p:graphicFrame>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898" y="1382214"/>
            <a:ext cx="1636926" cy="2182568"/>
          </a:xfrm>
          <a:prstGeom prst="rect">
            <a:avLst/>
          </a:prstGeom>
        </p:spPr>
      </p:pic>
    </p:spTree>
    <p:extLst>
      <p:ext uri="{BB962C8B-B14F-4D97-AF65-F5344CB8AC3E}">
        <p14:creationId xmlns:p14="http://schemas.microsoft.com/office/powerpoint/2010/main" val="30974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7ADA15-19D7-B000-734F-7519AA6630B7}"/>
              </a:ext>
            </a:extLst>
          </p:cNvPr>
          <p:cNvSpPr>
            <a:spLocks noGrp="1"/>
          </p:cNvSpPr>
          <p:nvPr>
            <p:ph type="title"/>
          </p:nvPr>
        </p:nvSpPr>
        <p:spPr/>
        <p:txBody>
          <a:bodyPr/>
          <a:lstStyle/>
          <a:p>
            <a:r>
              <a:rPr lang="tr-TR" sz="4400" b="1" dirty="0">
                <a:solidFill>
                  <a:srgbClr val="0070C0"/>
                </a:solidFill>
              </a:rPr>
              <a:t>Arş. Gör. Kaan DİNÇER</a:t>
            </a:r>
            <a:endParaRPr lang="tr-TR" dirty="0"/>
          </a:p>
        </p:txBody>
      </p:sp>
      <p:pic>
        <p:nvPicPr>
          <p:cNvPr id="7" name="İçerik Yer Tutucusu 6">
            <a:extLst>
              <a:ext uri="{FF2B5EF4-FFF2-40B4-BE49-F238E27FC236}">
                <a16:creationId xmlns:a16="http://schemas.microsoft.com/office/drawing/2014/main" id="{62CFC73C-C565-E353-471B-A8F7D658D9C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3648" y="1797299"/>
            <a:ext cx="2146714" cy="2758137"/>
          </a:xfrm>
        </p:spPr>
      </p:pic>
      <p:sp>
        <p:nvSpPr>
          <p:cNvPr id="5" name="4 İçerik Yer Tutucusu">
            <a:extLst>
              <a:ext uri="{FF2B5EF4-FFF2-40B4-BE49-F238E27FC236}">
                <a16:creationId xmlns:a16="http://schemas.microsoft.com/office/drawing/2014/main" id="{C4A950CC-3C7C-DADF-D7EC-0D5DB2901A9D}"/>
              </a:ext>
            </a:extLst>
          </p:cNvPr>
          <p:cNvSpPr>
            <a:spLocks noGrp="1"/>
          </p:cNvSpPr>
          <p:nvPr>
            <p:ph sz="half" idx="1"/>
          </p:nvPr>
        </p:nvSpPr>
        <p:spPr>
          <a:xfrm>
            <a:off x="490060" y="4915212"/>
            <a:ext cx="4038600" cy="1259536"/>
          </a:xfrm>
        </p:spPr>
        <p:txBody>
          <a:bodyPr>
            <a:normAutofit/>
          </a:bodyPr>
          <a:lstStyle/>
          <a:p>
            <a:pPr marL="0" indent="0" algn="ctr">
              <a:buNone/>
            </a:pPr>
            <a:r>
              <a:rPr lang="tr-TR" sz="2000" dirty="0"/>
              <a:t>Telefon: +90 286 218 00 18 / 20113</a:t>
            </a:r>
          </a:p>
          <a:p>
            <a:pPr marL="0" indent="0" algn="ctr">
              <a:buNone/>
            </a:pPr>
            <a:r>
              <a:rPr lang="tr-TR" sz="2000" dirty="0"/>
              <a:t>Oda: Mühendislik Fakültesi, No:117</a:t>
            </a:r>
          </a:p>
          <a:p>
            <a:pPr marL="0" indent="0" algn="ctr">
              <a:buNone/>
            </a:pPr>
            <a:r>
              <a:rPr lang="tr-TR" sz="2000" dirty="0"/>
              <a:t>E-mail: kaan.dincer@comu.edu.tr</a:t>
            </a:r>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algn="ctr">
              <a:buNone/>
            </a:pPr>
            <a:endParaRPr lang="tr-TR" sz="2400" dirty="0"/>
          </a:p>
        </p:txBody>
      </p:sp>
      <p:graphicFrame>
        <p:nvGraphicFramePr>
          <p:cNvPr id="8" name="6 Tablo">
            <a:extLst>
              <a:ext uri="{FF2B5EF4-FFF2-40B4-BE49-F238E27FC236}">
                <a16:creationId xmlns:a16="http://schemas.microsoft.com/office/drawing/2014/main" id="{133F1CD3-80AB-B773-7FC2-FED68F582864}"/>
              </a:ext>
            </a:extLst>
          </p:cNvPr>
          <p:cNvGraphicFramePr>
            <a:graphicFrameLocks noGrp="1"/>
          </p:cNvGraphicFramePr>
          <p:nvPr>
            <p:extLst>
              <p:ext uri="{D42A27DB-BD31-4B8C-83A1-F6EECF244321}">
                <p14:modId xmlns:p14="http://schemas.microsoft.com/office/powerpoint/2010/main" val="2882179490"/>
              </p:ext>
            </p:extLst>
          </p:nvPr>
        </p:nvGraphicFramePr>
        <p:xfrm>
          <a:off x="4932040" y="2492896"/>
          <a:ext cx="3524232" cy="1872208"/>
        </p:xfrm>
        <a:graphic>
          <a:graphicData uri="http://schemas.openxmlformats.org/drawingml/2006/table">
            <a:tbl>
              <a:tblPr firstRow="1" bandRow="1">
                <a:tableStyleId>{5C22544A-7EE6-4342-B048-85BDC9FD1C3A}</a:tableStyleId>
              </a:tblPr>
              <a:tblGrid>
                <a:gridCol w="3524232">
                  <a:extLst>
                    <a:ext uri="{9D8B030D-6E8A-4147-A177-3AD203B41FA5}">
                      <a16:colId xmlns:a16="http://schemas.microsoft.com/office/drawing/2014/main" val="20000"/>
                    </a:ext>
                  </a:extLst>
                </a:gridCol>
              </a:tblGrid>
              <a:tr h="212574">
                <a:tc>
                  <a:txBody>
                    <a:bodyPr/>
                    <a:lstStyle/>
                    <a:p>
                      <a:r>
                        <a:rPr lang="tr-TR" dirty="0"/>
                        <a:t>Çalışma Alanları</a:t>
                      </a:r>
                    </a:p>
                  </a:txBody>
                  <a:tcPr/>
                </a:tc>
                <a:extLst>
                  <a:ext uri="{0D108BD9-81ED-4DB2-BD59-A6C34878D82A}">
                    <a16:rowId xmlns:a16="http://schemas.microsoft.com/office/drawing/2014/main" val="10000"/>
                  </a:ext>
                </a:extLst>
              </a:tr>
              <a:tr h="370840">
                <a:tc>
                  <a:txBody>
                    <a:bodyPr/>
                    <a:lstStyle/>
                    <a:p>
                      <a:r>
                        <a:rPr lang="tr-TR" dirty="0"/>
                        <a:t>Çevre Kimyası</a:t>
                      </a:r>
                    </a:p>
                  </a:txBody>
                  <a:tcPr/>
                </a:tc>
                <a:extLst>
                  <a:ext uri="{0D108BD9-81ED-4DB2-BD59-A6C34878D82A}">
                    <a16:rowId xmlns:a16="http://schemas.microsoft.com/office/drawing/2014/main" val="10001"/>
                  </a:ext>
                </a:extLst>
              </a:tr>
              <a:tr h="370840">
                <a:tc>
                  <a:txBody>
                    <a:bodyPr/>
                    <a:lstStyle/>
                    <a:p>
                      <a:r>
                        <a:rPr lang="tr-TR" dirty="0"/>
                        <a:t>Hava Kirliliği ve Kontrolü</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İleri Arıtım Teknolojileri</a:t>
                      </a:r>
                    </a:p>
                  </a:txBody>
                  <a:tcPr/>
                </a:tc>
                <a:extLst>
                  <a:ext uri="{0D108BD9-81ED-4DB2-BD59-A6C34878D82A}">
                    <a16:rowId xmlns:a16="http://schemas.microsoft.com/office/drawing/2014/main" val="4019663694"/>
                  </a:ext>
                </a:extLst>
              </a:tr>
              <a:tr h="393928">
                <a:tc>
                  <a:txBody>
                    <a:bodyPr/>
                    <a:lstStyle/>
                    <a:p>
                      <a:r>
                        <a:rPr lang="tr-TR" dirty="0"/>
                        <a:t>Atıksu Arıtımı</a:t>
                      </a:r>
                    </a:p>
                  </a:txBody>
                  <a:tcPr/>
                </a:tc>
                <a:extLst>
                  <a:ext uri="{0D108BD9-81ED-4DB2-BD59-A6C34878D82A}">
                    <a16:rowId xmlns:a16="http://schemas.microsoft.com/office/drawing/2014/main" val="406157776"/>
                  </a:ext>
                </a:extLst>
              </a:tr>
            </a:tbl>
          </a:graphicData>
        </a:graphic>
      </p:graphicFrame>
    </p:spTree>
    <p:extLst>
      <p:ext uri="{BB962C8B-B14F-4D97-AF65-F5344CB8AC3E}">
        <p14:creationId xmlns:p14="http://schemas.microsoft.com/office/powerpoint/2010/main" val="366323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27081"/>
            <a:ext cx="8229600" cy="1143000"/>
          </a:xfrm>
        </p:spPr>
        <p:txBody>
          <a:bodyPr>
            <a:normAutofit/>
          </a:bodyPr>
          <a:lstStyle/>
          <a:p>
            <a:r>
              <a:rPr lang="tr-TR" sz="2800" b="1" dirty="0">
                <a:solidFill>
                  <a:srgbClr val="0070C0"/>
                </a:solidFill>
              </a:rPr>
              <a:t>Sekreterimiz</a:t>
            </a:r>
          </a:p>
        </p:txBody>
      </p:sp>
      <p:sp>
        <p:nvSpPr>
          <p:cNvPr id="3" name="2 İçerik Yer Tutucusu"/>
          <p:cNvSpPr>
            <a:spLocks noGrp="1"/>
          </p:cNvSpPr>
          <p:nvPr>
            <p:ph idx="1"/>
          </p:nvPr>
        </p:nvSpPr>
        <p:spPr>
          <a:xfrm>
            <a:off x="457200" y="2190564"/>
            <a:ext cx="8229600" cy="2476872"/>
          </a:xfrm>
        </p:spPr>
        <p:txBody>
          <a:bodyPr>
            <a:normAutofit/>
          </a:bodyPr>
          <a:lstStyle/>
          <a:p>
            <a:pPr algn="ctr">
              <a:buNone/>
            </a:pPr>
            <a:r>
              <a:rPr lang="tr-TR" dirty="0"/>
              <a:t>Hacer ERGÜN</a:t>
            </a:r>
          </a:p>
          <a:p>
            <a:pPr algn="ctr">
              <a:buNone/>
            </a:pPr>
            <a:r>
              <a:rPr lang="tr-TR" dirty="0"/>
              <a:t>Dahili: 20057</a:t>
            </a:r>
          </a:p>
          <a:p>
            <a:pPr algn="ctr">
              <a:buNone/>
            </a:pPr>
            <a:r>
              <a:rPr lang="tr-TR" dirty="0"/>
              <a:t>Oda: Mühendislik Fakültesi, No: 108</a:t>
            </a:r>
          </a:p>
          <a:p>
            <a:pPr algn="ctr">
              <a:buNone/>
            </a:pPr>
            <a:r>
              <a:rPr lang="en-GB" b="0" i="0" dirty="0" err="1">
                <a:solidFill>
                  <a:srgbClr val="333333"/>
                </a:solidFill>
                <a:effectLst/>
                <a:latin typeface="Source Sans Pro" panose="020B0604020202020204" pitchFamily="34" charset="0"/>
              </a:rPr>
              <a:t>hacergun</a:t>
            </a:r>
            <a:r>
              <a:rPr lang="tr-TR" b="0" i="0" dirty="0">
                <a:solidFill>
                  <a:srgbClr val="333333"/>
                </a:solidFill>
                <a:effectLst/>
                <a:latin typeface="Source Sans Pro" panose="020B0604020202020204" pitchFamily="34" charset="0"/>
              </a:rPr>
              <a:t>@</a:t>
            </a:r>
            <a:r>
              <a:rPr lang="en-GB" b="0" i="0" dirty="0">
                <a:solidFill>
                  <a:srgbClr val="333333"/>
                </a:solidFill>
                <a:effectLst/>
                <a:latin typeface="Source Sans Pro" panose="020B0604020202020204" pitchFamily="34" charset="0"/>
              </a:rPr>
              <a:t>comu.edu.tr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Fakülte İrtibat Numaraları</a:t>
            </a:r>
          </a:p>
        </p:txBody>
      </p:sp>
      <p:sp>
        <p:nvSpPr>
          <p:cNvPr id="3" name="İçerik Yer Tutucusu 2"/>
          <p:cNvSpPr>
            <a:spLocks noGrp="1"/>
          </p:cNvSpPr>
          <p:nvPr>
            <p:ph idx="1"/>
          </p:nvPr>
        </p:nvSpPr>
        <p:spPr/>
        <p:txBody>
          <a:bodyPr/>
          <a:lstStyle/>
          <a:p>
            <a:endParaRPr lang="tr-TR" dirty="0"/>
          </a:p>
          <a:p>
            <a:pPr marL="0" indent="0">
              <a:buNone/>
            </a:pPr>
            <a:r>
              <a:rPr lang="tr-TR" dirty="0"/>
              <a:t>●Faks: (0286) 2180541 </a:t>
            </a:r>
          </a:p>
          <a:p>
            <a:endParaRPr lang="tr-TR" dirty="0"/>
          </a:p>
          <a:p>
            <a:pPr marL="0" indent="0">
              <a:buNone/>
            </a:pPr>
            <a:r>
              <a:rPr lang="tr-TR" dirty="0"/>
              <a:t>●Öğrenci İşleri: 0286 218 1439</a:t>
            </a:r>
          </a:p>
        </p:txBody>
      </p:sp>
    </p:spTree>
    <p:extLst>
      <p:ext uri="{BB962C8B-B14F-4D97-AF65-F5344CB8AC3E}">
        <p14:creationId xmlns:p14="http://schemas.microsoft.com/office/powerpoint/2010/main" val="52316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55576" y="411769"/>
            <a:ext cx="7848872" cy="5940088"/>
          </a:xfrm>
          <a:prstGeom prst="rect">
            <a:avLst/>
          </a:prstGeom>
        </p:spPr>
        <p:txBody>
          <a:bodyPr wrap="square">
            <a:spAutoFit/>
          </a:bodyPr>
          <a:lstStyle/>
          <a:p>
            <a:pPr algn="ctr"/>
            <a:r>
              <a:rPr lang="tr-TR" sz="2800" b="1" dirty="0">
                <a:solidFill>
                  <a:srgbClr val="00B050"/>
                </a:solidFill>
              </a:rPr>
              <a:t>Program Eğitim Amaçları</a:t>
            </a:r>
          </a:p>
          <a:p>
            <a:r>
              <a:rPr lang="tr-TR" b="1" dirty="0"/>
              <a:t> </a:t>
            </a:r>
          </a:p>
          <a:p>
            <a:endParaRPr lang="tr-TR" b="1" dirty="0"/>
          </a:p>
          <a:p>
            <a:endParaRPr lang="tr-TR" dirty="0"/>
          </a:p>
          <a:p>
            <a:pPr marL="228600" algn="just">
              <a:buFont typeface="Arial" panose="020B0604020202020204" pitchFamily="34" charset="0"/>
              <a:buChar char="•"/>
            </a:pPr>
            <a:r>
              <a:rPr lang="tr-TR" sz="2000" b="0" i="0" dirty="0">
                <a:solidFill>
                  <a:srgbClr val="333333"/>
                </a:solidFill>
                <a:effectLst/>
                <a:latin typeface="Arial" panose="020B0604020202020204" pitchFamily="34" charset="0"/>
                <a:cs typeface="Arial" panose="020B0604020202020204" pitchFamily="34" charset="0"/>
              </a:rPr>
              <a:t>EA1. Lisans seviyesinde öğrendiği bilgi ve beceriyi başarılı bir şekilde çevre mühendisliği veya ilgili alanlarda profesyonel iş yaşamına ve/veya lisansüstü eğitimine uygulayabilen,</a:t>
            </a:r>
          </a:p>
          <a:p>
            <a:pPr marL="228600" algn="just">
              <a:buFont typeface="Arial" panose="020B0604020202020204" pitchFamily="34" charset="0"/>
              <a:buChar char="•"/>
            </a:pPr>
            <a:endParaRPr lang="tr-TR" sz="2000" b="0" i="0" dirty="0">
              <a:solidFill>
                <a:srgbClr val="333333"/>
              </a:solidFill>
              <a:effectLst/>
              <a:latin typeface="Arial" panose="020B0604020202020204" pitchFamily="34" charset="0"/>
              <a:cs typeface="Arial" panose="020B0604020202020204" pitchFamily="34" charset="0"/>
            </a:endParaRPr>
          </a:p>
          <a:p>
            <a:pPr marL="228600" algn="just">
              <a:buFont typeface="Arial" panose="020B0604020202020204" pitchFamily="34" charset="0"/>
              <a:buChar char="•"/>
            </a:pPr>
            <a:r>
              <a:rPr lang="tr-TR" sz="2000" b="0" i="0" dirty="0">
                <a:solidFill>
                  <a:srgbClr val="333333"/>
                </a:solidFill>
                <a:effectLst/>
                <a:latin typeface="Arial" panose="020B0604020202020204" pitchFamily="34" charset="0"/>
                <a:cs typeface="Arial" panose="020B0604020202020204" pitchFamily="34" charset="0"/>
              </a:rPr>
              <a:t>EA2. Kamu ve özel sektörde; katı atık, </a:t>
            </a:r>
            <a:r>
              <a:rPr lang="tr-TR" sz="2000" b="0" i="0" dirty="0" err="1">
                <a:solidFill>
                  <a:srgbClr val="333333"/>
                </a:solidFill>
                <a:effectLst/>
                <a:latin typeface="Arial" panose="020B0604020202020204" pitchFamily="34" charset="0"/>
                <a:cs typeface="Arial" panose="020B0604020202020204" pitchFamily="34" charset="0"/>
              </a:rPr>
              <a:t>atıksu</a:t>
            </a:r>
            <a:r>
              <a:rPr lang="tr-TR" sz="2000" b="0" i="0" dirty="0">
                <a:solidFill>
                  <a:srgbClr val="333333"/>
                </a:solidFill>
                <a:effectLst/>
                <a:latin typeface="Arial" panose="020B0604020202020204" pitchFamily="34" charset="0"/>
                <a:cs typeface="Arial" panose="020B0604020202020204" pitchFamily="34" charset="0"/>
              </a:rPr>
              <a:t>, su arıtımı, hava kirliliği, tehlikeli atıkların kontrolü, enerji vb. alanlarda tesis tasarımı, tesis işletimi, danışmanlık, laboratuvar analizi, ölçüm hizmetleri ve çevre yönetimi konuları başta olmak üzere kariyerlerini Çevre Mühendisliği ve ilgili alanlarda devam ettiren,</a:t>
            </a:r>
          </a:p>
          <a:p>
            <a:pPr marL="228600" algn="just">
              <a:buFont typeface="Arial" panose="020B0604020202020204" pitchFamily="34" charset="0"/>
              <a:buChar char="•"/>
            </a:pPr>
            <a:endParaRPr lang="tr-TR" sz="2000" b="0" i="0" dirty="0">
              <a:solidFill>
                <a:srgbClr val="333333"/>
              </a:solidFill>
              <a:effectLst/>
              <a:latin typeface="Arial" panose="020B0604020202020204" pitchFamily="34" charset="0"/>
              <a:cs typeface="Arial" panose="020B0604020202020204" pitchFamily="34" charset="0"/>
            </a:endParaRPr>
          </a:p>
          <a:p>
            <a:pPr marL="228600" algn="just">
              <a:buFont typeface="Arial" panose="020B0604020202020204" pitchFamily="34" charset="0"/>
              <a:buChar char="•"/>
            </a:pPr>
            <a:r>
              <a:rPr lang="tr-TR" sz="2000" b="0" i="0" dirty="0">
                <a:solidFill>
                  <a:srgbClr val="333333"/>
                </a:solidFill>
                <a:effectLst/>
                <a:latin typeface="Arial" panose="020B0604020202020204" pitchFamily="34" charset="0"/>
                <a:cs typeface="Arial" panose="020B0604020202020204" pitchFamily="34" charset="0"/>
              </a:rPr>
              <a:t>EA3. Uluslararası platformlarda akademik ve mesleki kariyerlerini sürdüren,</a:t>
            </a:r>
          </a:p>
          <a:p>
            <a:pPr marL="228600" algn="just">
              <a:buFont typeface="Arial" panose="020B0604020202020204" pitchFamily="34" charset="0"/>
              <a:buChar char="•"/>
            </a:pPr>
            <a:endParaRPr lang="tr-TR" sz="2000" b="0" i="0" dirty="0">
              <a:solidFill>
                <a:srgbClr val="333333"/>
              </a:solidFill>
              <a:effectLst/>
              <a:latin typeface="Arial" panose="020B0604020202020204" pitchFamily="34" charset="0"/>
              <a:cs typeface="Arial" panose="020B0604020202020204" pitchFamily="34" charset="0"/>
            </a:endParaRPr>
          </a:p>
          <a:p>
            <a:pPr marL="228600" algn="just"/>
            <a:r>
              <a:rPr lang="tr-TR" sz="2000" b="0" i="0" dirty="0">
                <a:solidFill>
                  <a:srgbClr val="333333"/>
                </a:solidFill>
                <a:effectLst/>
                <a:latin typeface="Arial" panose="020B0604020202020204" pitchFamily="34" charset="0"/>
                <a:cs typeface="Arial" panose="020B0604020202020204" pitchFamily="34" charset="0"/>
              </a:rPr>
              <a:t> Çevre Mühendislerinin </a:t>
            </a:r>
            <a:r>
              <a:rPr lang="tr-TR" sz="2000" b="0" i="0" dirty="0" err="1">
                <a:solidFill>
                  <a:srgbClr val="333333"/>
                </a:solidFill>
                <a:effectLst/>
                <a:latin typeface="Arial" panose="020B0604020202020204" pitchFamily="34" charset="0"/>
                <a:cs typeface="Arial" panose="020B0604020202020204" pitchFamily="34" charset="0"/>
              </a:rPr>
              <a:t>yetiştirilmesi’dir</a:t>
            </a:r>
            <a:r>
              <a:rPr lang="tr-TR" sz="2000" b="0" i="0" dirty="0">
                <a:solidFill>
                  <a:srgbClr val="333333"/>
                </a:solidFill>
                <a:effectLst/>
                <a:latin typeface="Arial" panose="020B0604020202020204" pitchFamily="34" charset="0"/>
                <a:cs typeface="Arial" panose="020B0604020202020204" pitchFamily="34" charset="0"/>
              </a:rPr>
              <a:t>.</a:t>
            </a:r>
          </a:p>
          <a:p>
            <a:pPr algn="just"/>
            <a:endParaRPr lang="tr-TR" dirty="0">
              <a:effectLst/>
            </a:endParaRPr>
          </a:p>
        </p:txBody>
      </p:sp>
    </p:spTree>
    <p:extLst>
      <p:ext uri="{BB962C8B-B14F-4D97-AF65-F5344CB8AC3E}">
        <p14:creationId xmlns:p14="http://schemas.microsoft.com/office/powerpoint/2010/main" val="35563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94680" y="151136"/>
            <a:ext cx="7591425" cy="523220"/>
          </a:xfrm>
          <a:prstGeom prst="rect">
            <a:avLst/>
          </a:prstGeom>
          <a:noFill/>
          <a:ln w="9525">
            <a:noFill/>
            <a:miter lim="800000"/>
            <a:headEnd/>
            <a:tailEnd/>
          </a:ln>
        </p:spPr>
        <p:txBody>
          <a:bodyPr anchor="ctr">
            <a:spAutoFit/>
          </a:bodyPr>
          <a:lstStyle/>
          <a:p>
            <a:pPr algn="ctr"/>
            <a:r>
              <a:rPr lang="tr-TR" sz="2800" b="1" dirty="0">
                <a:solidFill>
                  <a:srgbClr val="00B050"/>
                </a:solidFill>
              </a:rPr>
              <a:t>Çevre Mühendisliği Bölümü Program Çıktıları</a:t>
            </a:r>
          </a:p>
        </p:txBody>
      </p:sp>
      <p:graphicFrame>
        <p:nvGraphicFramePr>
          <p:cNvPr id="48366" name="Group 238"/>
          <p:cNvGraphicFramePr>
            <a:graphicFrameLocks noGrp="1"/>
          </p:cNvGraphicFramePr>
          <p:nvPr/>
        </p:nvGraphicFramePr>
        <p:xfrm>
          <a:off x="594680" y="655235"/>
          <a:ext cx="8280400" cy="6128385"/>
        </p:xfrm>
        <a:graphic>
          <a:graphicData uri="http://schemas.openxmlformats.org/drawingml/2006/table">
            <a:tbl>
              <a:tblPr/>
              <a:tblGrid>
                <a:gridCol w="692150">
                  <a:extLst>
                    <a:ext uri="{9D8B030D-6E8A-4147-A177-3AD203B41FA5}">
                      <a16:colId xmlns:a16="http://schemas.microsoft.com/office/drawing/2014/main" val="20000"/>
                    </a:ext>
                  </a:extLst>
                </a:gridCol>
                <a:gridCol w="5830887">
                  <a:extLst>
                    <a:ext uri="{9D8B030D-6E8A-4147-A177-3AD203B41FA5}">
                      <a16:colId xmlns:a16="http://schemas.microsoft.com/office/drawing/2014/main" val="20001"/>
                    </a:ext>
                  </a:extLst>
                </a:gridCol>
                <a:gridCol w="1757363">
                  <a:extLst>
                    <a:ext uri="{9D8B030D-6E8A-4147-A177-3AD203B41FA5}">
                      <a16:colId xmlns:a16="http://schemas.microsoft.com/office/drawing/2014/main" val="20002"/>
                    </a:ext>
                  </a:extLst>
                </a:gridCol>
              </a:tblGrid>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Arial" charset="0"/>
                          <a:ea typeface="Calibri" pitchFamily="34" charset="0"/>
                          <a:cs typeface="Times New Roman" pitchFamily="18" charset="0"/>
                        </a:rPr>
                        <a:t>Çıktı No</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Arial" charset="0"/>
                          <a:ea typeface="Calibri" pitchFamily="34" charset="0"/>
                          <a:cs typeface="Times New Roman" pitchFamily="18" charset="0"/>
                        </a:rPr>
                        <a:t>Program Çıktı Tanımlaması</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Arial" charset="0"/>
                          <a:ea typeface="Calibri" pitchFamily="34" charset="0"/>
                          <a:cs typeface="Times New Roman" pitchFamily="18" charset="0"/>
                        </a:rPr>
                        <a:t>MÜDEK Kriteri</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PÇ1</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Matematik, fen bilimleri ve ilgili mühendislik disiplinine özgü konularda yeterli bilgi birikimi; bu alanlardaki kurumsal ve uygulamalı bilgileri, karmaşık mühendislik problemlerinde kullanabilme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PÇ2</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Karmaşık mühendislik problemlerini saptama, tanımlama, formüle etme ve çözme becerisi; bu amaçla uygun analiz ve modelleme yöntemlerini seçme ve uygulama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PÇ3</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Karmaşık bir mühendislik ve doğal sistemi, sistem bileşenini ya da süreci analiz etme ve istenen gereksinimleri karşılamak üzere gerçekçi kısıtlar altında tasarlama becerisi; bu doğrultuda modern tasarım yöntemlerin uygulama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Arial" charset="0"/>
                          <a:ea typeface="Calibri" pitchFamily="34" charset="0"/>
                          <a:cs typeface="Times New Roman" pitchFamily="18" charset="0"/>
                        </a:rPr>
                        <a:t>PÇ4</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Çevre mühendisliği uygulamalarında karşılaşılan karmaşık problemlerin analizi ve çözümü için gerekli olan modern ve teknik araçları seçme ve kullanma becerisi; bilişim teknolojilerini etkin kullanma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(iv)</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PÇ5</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Karmaşık çevre mühendisliği problemlerinin veya disipline özgü araştırma konularının incelenmesi için deney tasarlama, deney yapma, veri toplama, sonuçları analiz etme ve yorumlama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(v)</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PÇ6</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Bireysel olarak ve çok disiplinli takımlarda etkin çalışabilme becerisi, sorumluluk alma özgüveni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(vi)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PÇ7</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Türkçe ve İngilizce sözlü ve yazılı etkin iletişim kurma becerisi; etkin rapor yazma ve yazılı raporları anlama, tasarım ve üretim raporları hazırlayabilme, etkin sunum yapabilme, açık ve anlaşılır talimat verme ve alma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MÜDEK(vii)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PÇ8</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Yaşam boyu öğrenmenin gerekliliği bilinci; bilgiye erişebilme ve bilim ve teknolojideki gelişmeleri izleme ve kendisi sürekli yenileme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(viii)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PÇ9</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Etik ilkelerine uygun davranma, mesleki ve etik sorumluluk bilinci; mühendislik uygulamalarında kullanılan standartlar hakkında bilgi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(ix)</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4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PÇ10</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Proje yönetimi ile risk yönetimi ve değişiklik yönetimi gibi iş hayatındaki uygulamalar hakkında bilgi; girişimcilik, yenilikçilik ve sürdürülebilir kalkınma hakkında farkındalık</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(x)</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PÇ11</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Mühendislik uygulamalarının evrensel ve toplumsal boyutlardaki sağlık, çevre ve güvenlik üzerinde etkileri ile çağın sorunları hakkında bilgi, mühendislik çözümlerinin hukuksal sonuçları hakkında farkındalık</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Arial" charset="0"/>
                          <a:ea typeface="Calibri" pitchFamily="34" charset="0"/>
                          <a:cs typeface="Times New Roman" pitchFamily="18" charset="0"/>
                        </a:rPr>
                        <a:t>MÜDEK (xi)</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3936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p:cNvSpPr>
          <p:nvPr/>
        </p:nvSpPr>
        <p:spPr bwMode="auto">
          <a:xfrm>
            <a:off x="467544" y="188640"/>
            <a:ext cx="8229600" cy="706438"/>
          </a:xfrm>
          <a:prstGeom prst="rect">
            <a:avLst/>
          </a:prstGeom>
          <a:noFill/>
          <a:ln w="9525">
            <a:noFill/>
            <a:miter lim="800000"/>
            <a:headEnd/>
            <a:tailEnd/>
          </a:ln>
        </p:spPr>
        <p:txBody>
          <a:bodyPr anchor="ctr"/>
          <a:lstStyle/>
          <a:p>
            <a:pPr algn="ctr"/>
            <a:r>
              <a:rPr lang="tr-TR" sz="3200" b="1" dirty="0">
                <a:latin typeface="Calibri" pitchFamily="34" charset="0"/>
              </a:rPr>
              <a:t>BÖLÜM DERS PLANI</a:t>
            </a:r>
          </a:p>
        </p:txBody>
      </p:sp>
      <p:graphicFrame>
        <p:nvGraphicFramePr>
          <p:cNvPr id="46167" name="Group 87"/>
          <p:cNvGraphicFramePr>
            <a:graphicFrameLocks noGrp="1"/>
          </p:cNvGraphicFramePr>
          <p:nvPr/>
        </p:nvGraphicFramePr>
        <p:xfrm>
          <a:off x="467545" y="1196752"/>
          <a:ext cx="8136706" cy="4541172"/>
        </p:xfrm>
        <a:graphic>
          <a:graphicData uri="http://schemas.openxmlformats.org/drawingml/2006/table">
            <a:tbl>
              <a:tblPr/>
              <a:tblGrid>
                <a:gridCol w="1080119">
                  <a:extLst>
                    <a:ext uri="{9D8B030D-6E8A-4147-A177-3AD203B41FA5}">
                      <a16:colId xmlns:a16="http://schemas.microsoft.com/office/drawing/2014/main" val="20000"/>
                    </a:ext>
                  </a:extLst>
                </a:gridCol>
                <a:gridCol w="7056587">
                  <a:extLst>
                    <a:ext uri="{9D8B030D-6E8A-4147-A177-3AD203B41FA5}">
                      <a16:colId xmlns:a16="http://schemas.microsoft.com/office/drawing/2014/main" val="20001"/>
                    </a:ext>
                  </a:extLst>
                </a:gridCol>
              </a:tblGrid>
              <a:tr h="100485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YIL</a:t>
                      </a:r>
                      <a:endParaRPr kumimoji="0" lang="tr-T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DERSLER</a:t>
                      </a:r>
                      <a:endParaRPr kumimoji="0" lang="tr-T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286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0.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a:ln>
                            <a:noFill/>
                          </a:ln>
                          <a:solidFill>
                            <a:schemeClr val="tx1"/>
                          </a:solidFill>
                          <a:effectLst/>
                          <a:latin typeface="Calibri" pitchFamily="34" charset="0"/>
                          <a:cs typeface="Times New Roman" pitchFamily="18" charset="0"/>
                        </a:rPr>
                        <a:t>HAZIRLIK EĞİTİMİ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1.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TEMEL BİLİM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(MATEMATİK, KİMYA, FİZİK VS.)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6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2.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TEMEL MÜHENDİSLİK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(AKIŞKANLAR MEKANİĞİ, STATİK-DİNAMİK, MUKAVEMET VS)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3.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MESLEKİ ALAN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(TEMEL İŞLEMLER, FİZİKSEL-KİMYASAL-BİYOLOJİK ARITMA PROSESLERİ, KATI ATIK YÖNETİMİ)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4.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MESLEKİ ALAN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(SU VE ATIKSU ARITMA TESİS TASARIMI, HAVA KİRLİLİĞİ KONTROLÜ, TEHLİKELİ ATIKLARIN KONTROLÜ VS.)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Resim 3">
            <a:extLst>
              <a:ext uri="{FF2B5EF4-FFF2-40B4-BE49-F238E27FC236}">
                <a16:creationId xmlns:a16="http://schemas.microsoft.com/office/drawing/2014/main" id="{055EE945-7565-492C-8257-2F51A29EF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1301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 Dönem Ders Planı</a:t>
            </a:r>
          </a:p>
        </p:txBody>
      </p:sp>
      <p:pic>
        <p:nvPicPr>
          <p:cNvPr id="4" name="Resim 3">
            <a:extLst>
              <a:ext uri="{FF2B5EF4-FFF2-40B4-BE49-F238E27FC236}">
                <a16:creationId xmlns:a16="http://schemas.microsoft.com/office/drawing/2014/main" id="{48048F1E-E49F-4C0E-8936-0BACA1158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graphicFrame>
        <p:nvGraphicFramePr>
          <p:cNvPr id="11" name="İçerik Yer Tutucusu 5">
            <a:extLst>
              <a:ext uri="{FF2B5EF4-FFF2-40B4-BE49-F238E27FC236}">
                <a16:creationId xmlns:a16="http://schemas.microsoft.com/office/drawing/2014/main" id="{2E2FB1C0-8C1C-7DFE-AA7D-F76648FDF224}"/>
              </a:ext>
            </a:extLst>
          </p:cNvPr>
          <p:cNvGraphicFramePr>
            <a:graphicFrameLocks/>
          </p:cNvGraphicFramePr>
          <p:nvPr>
            <p:extLst>
              <p:ext uri="{D42A27DB-BD31-4B8C-83A1-F6EECF244321}">
                <p14:modId xmlns:p14="http://schemas.microsoft.com/office/powerpoint/2010/main" val="260679620"/>
              </p:ext>
            </p:extLst>
          </p:nvPr>
        </p:nvGraphicFramePr>
        <p:xfrm>
          <a:off x="817240" y="1268758"/>
          <a:ext cx="7571185" cy="4680525"/>
        </p:xfrm>
        <a:graphic>
          <a:graphicData uri="http://schemas.openxmlformats.org/drawingml/2006/table">
            <a:tbl>
              <a:tblPr/>
              <a:tblGrid>
                <a:gridCol w="973438">
                  <a:extLst>
                    <a:ext uri="{9D8B030D-6E8A-4147-A177-3AD203B41FA5}">
                      <a16:colId xmlns:a16="http://schemas.microsoft.com/office/drawing/2014/main" val="20000"/>
                    </a:ext>
                  </a:extLst>
                </a:gridCol>
                <a:gridCol w="4294578">
                  <a:extLst>
                    <a:ext uri="{9D8B030D-6E8A-4147-A177-3AD203B41FA5}">
                      <a16:colId xmlns:a16="http://schemas.microsoft.com/office/drawing/2014/main" val="20001"/>
                    </a:ext>
                  </a:extLst>
                </a:gridCol>
                <a:gridCol w="318488">
                  <a:extLst>
                    <a:ext uri="{9D8B030D-6E8A-4147-A177-3AD203B41FA5}">
                      <a16:colId xmlns:a16="http://schemas.microsoft.com/office/drawing/2014/main" val="20002"/>
                    </a:ext>
                  </a:extLst>
                </a:gridCol>
                <a:gridCol w="375008">
                  <a:extLst>
                    <a:ext uri="{9D8B030D-6E8A-4147-A177-3AD203B41FA5}">
                      <a16:colId xmlns:a16="http://schemas.microsoft.com/office/drawing/2014/main" val="20003"/>
                    </a:ext>
                  </a:extLst>
                </a:gridCol>
                <a:gridCol w="362654">
                  <a:extLst>
                    <a:ext uri="{9D8B030D-6E8A-4147-A177-3AD203B41FA5}">
                      <a16:colId xmlns:a16="http://schemas.microsoft.com/office/drawing/2014/main" val="20004"/>
                    </a:ext>
                  </a:extLst>
                </a:gridCol>
                <a:gridCol w="483537">
                  <a:extLst>
                    <a:ext uri="{9D8B030D-6E8A-4147-A177-3AD203B41FA5}">
                      <a16:colId xmlns:a16="http://schemas.microsoft.com/office/drawing/2014/main" val="20005"/>
                    </a:ext>
                  </a:extLst>
                </a:gridCol>
                <a:gridCol w="763482">
                  <a:extLst>
                    <a:ext uri="{9D8B030D-6E8A-4147-A177-3AD203B41FA5}">
                      <a16:colId xmlns:a16="http://schemas.microsoft.com/office/drawing/2014/main" val="20006"/>
                    </a:ext>
                  </a:extLst>
                </a:gridCol>
              </a:tblGrid>
              <a:tr h="459390">
                <a:tc gridSpan="2">
                  <a:txBody>
                    <a:bodyPr/>
                    <a:lstStyle/>
                    <a:p>
                      <a:pPr algn="ctr" fontAlgn="ctr"/>
                      <a:r>
                        <a:rPr lang="tr-TR" sz="1400" b="1" i="0" u="none" strike="noStrike" dirty="0">
                          <a:solidFill>
                            <a:srgbClr val="FFFFFF"/>
                          </a:solidFill>
                          <a:effectLst/>
                          <a:latin typeface="Calibri"/>
                        </a:rPr>
                        <a:t>1.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59390">
                <a:tc>
                  <a:txBody>
                    <a:bodyPr/>
                    <a:lstStyle/>
                    <a:p>
                      <a:pPr algn="l" fontAlgn="ctr"/>
                      <a:r>
                        <a:rPr lang="tr-TR" sz="1400" b="0" i="0" u="none" strike="noStrike" dirty="0">
                          <a:solidFill>
                            <a:schemeClr val="tx1"/>
                          </a:solidFill>
                          <a:effectLst/>
                          <a:latin typeface="Arial"/>
                        </a:rPr>
                        <a:t>ATA-1003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Principles of Atatürk and History of Modern Turkey I</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390">
                <a:tc>
                  <a:txBody>
                    <a:bodyPr/>
                    <a:lstStyle/>
                    <a:p>
                      <a:pPr algn="l" fontAlgn="ctr"/>
                      <a:r>
                        <a:rPr lang="tr-TR" sz="1400" b="0" i="0" u="none" strike="noStrike" dirty="0">
                          <a:solidFill>
                            <a:schemeClr val="tx1"/>
                          </a:solidFill>
                          <a:effectLst/>
                          <a:latin typeface="Arial"/>
                        </a:rPr>
                        <a:t>ENV-1011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Development of Reading and Writing Skills I</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9390">
                <a:tc>
                  <a:txBody>
                    <a:bodyPr/>
                    <a:lstStyle/>
                    <a:p>
                      <a:pPr algn="l" fontAlgn="ctr"/>
                      <a:r>
                        <a:rPr lang="tr-TR" sz="1400" b="0" i="0" u="none" strike="noStrike" dirty="0">
                          <a:solidFill>
                            <a:schemeClr val="tx1"/>
                          </a:solidFill>
                          <a:effectLst/>
                          <a:latin typeface="Arial"/>
                        </a:rPr>
                        <a:t>ENV-1013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Mathematics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9390">
                <a:tc>
                  <a:txBody>
                    <a:bodyPr/>
                    <a:lstStyle/>
                    <a:p>
                      <a:pPr algn="l" fontAlgn="ctr"/>
                      <a:r>
                        <a:rPr lang="tr-TR" sz="1400" b="0" i="0" u="none" strike="noStrike" dirty="0">
                          <a:solidFill>
                            <a:schemeClr val="tx1"/>
                          </a:solidFill>
                          <a:effectLst/>
                          <a:latin typeface="Arial"/>
                        </a:rPr>
                        <a:t>ENV-1015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General Physics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9390">
                <a:tc>
                  <a:txBody>
                    <a:bodyPr/>
                    <a:lstStyle/>
                    <a:p>
                      <a:pPr algn="l" fontAlgn="ctr"/>
                      <a:r>
                        <a:rPr lang="tr-TR" sz="1400" b="0" i="0" u="none" strike="noStrike" dirty="0">
                          <a:solidFill>
                            <a:schemeClr val="tx1"/>
                          </a:solidFill>
                          <a:effectLst/>
                          <a:latin typeface="Arial"/>
                        </a:rPr>
                        <a:t>ENV-1017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General Chemistry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8265">
                <a:tc>
                  <a:txBody>
                    <a:bodyPr/>
                    <a:lstStyle/>
                    <a:p>
                      <a:pPr algn="l" fontAlgn="ctr"/>
                      <a:r>
                        <a:rPr lang="tr-TR" sz="1400" b="0" i="0" u="none" strike="noStrike" dirty="0">
                          <a:solidFill>
                            <a:schemeClr val="tx1"/>
                          </a:solidFill>
                          <a:effectLst/>
                          <a:latin typeface="Arial"/>
                        </a:rPr>
                        <a:t>ENV-1019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Introduction to Environmental Engineering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Zorunlu</a:t>
                      </a:r>
                    </a:p>
                    <a:p>
                      <a:pPr algn="ctr" fontAlgn="ct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8265">
                <a:tc>
                  <a:txBody>
                    <a:bodyPr/>
                    <a:lstStyle/>
                    <a:p>
                      <a:pPr algn="l" fontAlgn="ctr"/>
                      <a:r>
                        <a:rPr lang="tr-TR" sz="1400" b="0" i="0" u="none" strike="noStrike" dirty="0">
                          <a:solidFill>
                            <a:schemeClr val="tx1"/>
                          </a:solidFill>
                          <a:effectLst/>
                          <a:latin typeface="Arial"/>
                        </a:rPr>
                        <a:t>ENV-1021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General Physics Laboratory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Zorunlu</a:t>
                      </a:r>
                    </a:p>
                    <a:p>
                      <a:pPr algn="ctr" fontAlgn="ct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8265">
                <a:tc>
                  <a:txBody>
                    <a:bodyPr/>
                    <a:lstStyle/>
                    <a:p>
                      <a:pPr algn="l" fontAlgn="ctr"/>
                      <a:r>
                        <a:rPr lang="tr-TR" sz="1400" b="0" i="0" u="none" strike="noStrike" dirty="0">
                          <a:solidFill>
                            <a:schemeClr val="tx1"/>
                          </a:solidFill>
                          <a:effectLst/>
                          <a:latin typeface="Arial"/>
                        </a:rPr>
                        <a:t>ENV-1023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Basic IT Skills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Zorunlu</a:t>
                      </a:r>
                    </a:p>
                    <a:p>
                      <a:pPr algn="ctr" fontAlgn="ct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9390">
                <a:tc>
                  <a:txBody>
                    <a:bodyPr/>
                    <a:lstStyle/>
                    <a:p>
                      <a:pPr algn="ctr" fontAlgn="ctr"/>
                      <a:r>
                        <a:rPr lang="tr-TR" sz="1400" b="0" i="0" u="none" strike="noStrike" kern="1200" dirty="0">
                          <a:solidFill>
                            <a:schemeClr val="tx1"/>
                          </a:solidFill>
                          <a:effectLst/>
                          <a:latin typeface="Arial"/>
                          <a:ea typeface="+mn-ea"/>
                          <a:cs typeface="+mn-cs"/>
                        </a:rPr>
                        <a:t>ENV-1003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noProof="0" dirty="0"/>
                        <a:t> </a:t>
                      </a:r>
                      <a:r>
                        <a:rPr lang="en-US" sz="1400" b="0" i="0" u="none" strike="noStrike" kern="1200" noProof="0" dirty="0">
                          <a:solidFill>
                            <a:schemeClr val="tx1"/>
                          </a:solidFill>
                          <a:effectLst/>
                          <a:latin typeface="Arial"/>
                          <a:ea typeface="+mn-ea"/>
                          <a:cs typeface="+mn-cs"/>
                        </a:rPr>
                        <a:t>Turkish Language 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r>
                        <a:rPr lang="tr-TR" sz="1400" b="0" i="0" u="none" strike="noStrike" dirty="0">
                          <a:solidFill>
                            <a:schemeClr val="tx1"/>
                          </a:solidFill>
                          <a:effectLst/>
                          <a:latin typeface="Arial"/>
                        </a:rPr>
                        <a:t>Zorunlu</a:t>
                      </a:r>
                      <a:endParaRPr lang="tr-T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3214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2081"/>
            <a:ext cx="8229600" cy="1143000"/>
          </a:xfrm>
        </p:spPr>
        <p:txBody>
          <a:bodyPr/>
          <a:lstStyle/>
          <a:p>
            <a:r>
              <a:rPr lang="tr-TR" dirty="0"/>
              <a:t>2. Dönem Ders Planı</a:t>
            </a:r>
          </a:p>
        </p:txBody>
      </p:sp>
      <p:pic>
        <p:nvPicPr>
          <p:cNvPr id="5" name="Resim 3">
            <a:extLst>
              <a:ext uri="{FF2B5EF4-FFF2-40B4-BE49-F238E27FC236}">
                <a16:creationId xmlns:a16="http://schemas.microsoft.com/office/drawing/2014/main" id="{199FF248-A914-45E2-8EE5-D69CBC40D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graphicFrame>
        <p:nvGraphicFramePr>
          <p:cNvPr id="3" name="İçerik Yer Tutucusu 5">
            <a:extLst>
              <a:ext uri="{FF2B5EF4-FFF2-40B4-BE49-F238E27FC236}">
                <a16:creationId xmlns:a16="http://schemas.microsoft.com/office/drawing/2014/main" id="{EF7BF0C9-B755-5AFE-1EFB-CDD350CC65DA}"/>
              </a:ext>
            </a:extLst>
          </p:cNvPr>
          <p:cNvGraphicFramePr>
            <a:graphicFrameLocks/>
          </p:cNvGraphicFramePr>
          <p:nvPr>
            <p:extLst>
              <p:ext uri="{D42A27DB-BD31-4B8C-83A1-F6EECF244321}">
                <p14:modId xmlns:p14="http://schemas.microsoft.com/office/powerpoint/2010/main" val="3835032641"/>
              </p:ext>
            </p:extLst>
          </p:nvPr>
        </p:nvGraphicFramePr>
        <p:xfrm>
          <a:off x="817240" y="1268758"/>
          <a:ext cx="7571185" cy="4680525"/>
        </p:xfrm>
        <a:graphic>
          <a:graphicData uri="http://schemas.openxmlformats.org/drawingml/2006/table">
            <a:tbl>
              <a:tblPr/>
              <a:tblGrid>
                <a:gridCol w="973438">
                  <a:extLst>
                    <a:ext uri="{9D8B030D-6E8A-4147-A177-3AD203B41FA5}">
                      <a16:colId xmlns:a16="http://schemas.microsoft.com/office/drawing/2014/main" val="20000"/>
                    </a:ext>
                  </a:extLst>
                </a:gridCol>
                <a:gridCol w="4294578">
                  <a:extLst>
                    <a:ext uri="{9D8B030D-6E8A-4147-A177-3AD203B41FA5}">
                      <a16:colId xmlns:a16="http://schemas.microsoft.com/office/drawing/2014/main" val="20001"/>
                    </a:ext>
                  </a:extLst>
                </a:gridCol>
                <a:gridCol w="318488">
                  <a:extLst>
                    <a:ext uri="{9D8B030D-6E8A-4147-A177-3AD203B41FA5}">
                      <a16:colId xmlns:a16="http://schemas.microsoft.com/office/drawing/2014/main" val="20002"/>
                    </a:ext>
                  </a:extLst>
                </a:gridCol>
                <a:gridCol w="375008">
                  <a:extLst>
                    <a:ext uri="{9D8B030D-6E8A-4147-A177-3AD203B41FA5}">
                      <a16:colId xmlns:a16="http://schemas.microsoft.com/office/drawing/2014/main" val="20003"/>
                    </a:ext>
                  </a:extLst>
                </a:gridCol>
                <a:gridCol w="362654">
                  <a:extLst>
                    <a:ext uri="{9D8B030D-6E8A-4147-A177-3AD203B41FA5}">
                      <a16:colId xmlns:a16="http://schemas.microsoft.com/office/drawing/2014/main" val="20004"/>
                    </a:ext>
                  </a:extLst>
                </a:gridCol>
                <a:gridCol w="483537">
                  <a:extLst>
                    <a:ext uri="{9D8B030D-6E8A-4147-A177-3AD203B41FA5}">
                      <a16:colId xmlns:a16="http://schemas.microsoft.com/office/drawing/2014/main" val="20005"/>
                    </a:ext>
                  </a:extLst>
                </a:gridCol>
                <a:gridCol w="763482">
                  <a:extLst>
                    <a:ext uri="{9D8B030D-6E8A-4147-A177-3AD203B41FA5}">
                      <a16:colId xmlns:a16="http://schemas.microsoft.com/office/drawing/2014/main" val="20006"/>
                    </a:ext>
                  </a:extLst>
                </a:gridCol>
              </a:tblGrid>
              <a:tr h="459390">
                <a:tc gridSpan="2">
                  <a:txBody>
                    <a:bodyPr/>
                    <a:lstStyle/>
                    <a:p>
                      <a:pPr algn="ctr" fontAlgn="ctr"/>
                      <a:r>
                        <a:rPr lang="tr-TR" sz="1400" b="1" i="0" u="none" strike="noStrike" dirty="0">
                          <a:solidFill>
                            <a:srgbClr val="FFFFFF"/>
                          </a:solidFill>
                          <a:effectLst/>
                          <a:latin typeface="Calibri"/>
                        </a:rPr>
                        <a:t>1.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59390">
                <a:tc>
                  <a:txBody>
                    <a:bodyPr/>
                    <a:lstStyle/>
                    <a:p>
                      <a:pPr algn="l" fontAlgn="ctr"/>
                      <a:r>
                        <a:rPr lang="tr-TR" sz="1400" b="0" i="0" u="none" strike="noStrike" dirty="0">
                          <a:solidFill>
                            <a:schemeClr val="tx1"/>
                          </a:solidFill>
                          <a:effectLst/>
                          <a:latin typeface="Arial"/>
                        </a:rPr>
                        <a:t>ATA-1004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Principles of Atatürk and History of Modern Turkey I</a:t>
                      </a:r>
                      <a:r>
                        <a:rPr lang="tr-TR" sz="1400" b="0" i="0" u="none" strike="noStrike" dirty="0">
                          <a:solidFill>
                            <a:schemeClr val="tx1"/>
                          </a:solidFill>
                          <a:effectLst/>
                          <a:latin typeface="Arial"/>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390">
                <a:tc>
                  <a:txBody>
                    <a:bodyPr/>
                    <a:lstStyle/>
                    <a:p>
                      <a:pPr algn="l" fontAlgn="ctr"/>
                      <a:r>
                        <a:rPr lang="tr-TR" sz="1400" b="0" i="0" u="none" strike="noStrike" dirty="0">
                          <a:solidFill>
                            <a:schemeClr val="tx1"/>
                          </a:solidFill>
                          <a:effectLst/>
                          <a:latin typeface="Arial"/>
                        </a:rPr>
                        <a:t>ENV-1010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Development of Reading and Writing Skills I</a:t>
                      </a:r>
                      <a:r>
                        <a:rPr lang="tr-TR" sz="1400" b="0" i="0" u="none" strike="noStrike" dirty="0">
                          <a:solidFill>
                            <a:schemeClr val="tx1"/>
                          </a:solidFill>
                          <a:effectLst/>
                          <a:latin typeface="Arial"/>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9390">
                <a:tc>
                  <a:txBody>
                    <a:bodyPr/>
                    <a:lstStyle/>
                    <a:p>
                      <a:pPr algn="l" fontAlgn="ctr"/>
                      <a:r>
                        <a:rPr lang="tr-TR" sz="1400" b="0" i="0" u="none" strike="noStrike" dirty="0">
                          <a:solidFill>
                            <a:schemeClr val="tx1"/>
                          </a:solidFill>
                          <a:effectLst/>
                          <a:latin typeface="Arial"/>
                        </a:rPr>
                        <a:t>ENV-1012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Mathematics I</a:t>
                      </a:r>
                      <a:r>
                        <a:rPr lang="tr-TR" sz="1400" b="0" i="0" u="none" strike="noStrike" noProof="0" dirty="0">
                          <a:solidFill>
                            <a:schemeClr val="tx1"/>
                          </a:solidFill>
                          <a:effectLst/>
                          <a:latin typeface="Arial"/>
                        </a:rPr>
                        <a:t>I</a:t>
                      </a:r>
                      <a:endParaRPr lang="en-US" sz="1400" b="0" i="0" u="none" strike="noStrike" noProof="0"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9390">
                <a:tc>
                  <a:txBody>
                    <a:bodyPr/>
                    <a:lstStyle/>
                    <a:p>
                      <a:pPr algn="l" fontAlgn="ctr"/>
                      <a:r>
                        <a:rPr lang="tr-TR" sz="1400" b="0" i="0" u="none" strike="noStrike" dirty="0">
                          <a:solidFill>
                            <a:schemeClr val="tx1"/>
                          </a:solidFill>
                          <a:effectLst/>
                          <a:latin typeface="Arial"/>
                        </a:rPr>
                        <a:t>ENV-1014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General Physics I</a:t>
                      </a:r>
                      <a:r>
                        <a:rPr lang="tr-TR" sz="1400" b="0" i="0" u="none" strike="noStrike" noProof="0" dirty="0">
                          <a:solidFill>
                            <a:schemeClr val="tx1"/>
                          </a:solidFill>
                          <a:effectLst/>
                          <a:latin typeface="Arial"/>
                        </a:rPr>
                        <a:t>I</a:t>
                      </a:r>
                      <a:endParaRPr lang="en-US" sz="1400" b="0" i="0" u="none" strike="noStrike" noProof="0"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9390">
                <a:tc>
                  <a:txBody>
                    <a:bodyPr/>
                    <a:lstStyle/>
                    <a:p>
                      <a:pPr algn="l" fontAlgn="ctr"/>
                      <a:r>
                        <a:rPr lang="tr-TR" sz="1400" b="0" i="0" u="none" strike="noStrike" dirty="0">
                          <a:solidFill>
                            <a:schemeClr val="tx1"/>
                          </a:solidFill>
                          <a:effectLst/>
                          <a:latin typeface="Arial"/>
                        </a:rPr>
                        <a:t>ENV-1016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General Chemistry I</a:t>
                      </a:r>
                      <a:r>
                        <a:rPr lang="tr-TR" sz="1400" b="0" i="0" u="none" strike="noStrike" noProof="0" dirty="0">
                          <a:solidFill>
                            <a:schemeClr val="tx1"/>
                          </a:solidFill>
                          <a:effectLst/>
                          <a:latin typeface="Arial"/>
                        </a:rPr>
                        <a:t>I</a:t>
                      </a:r>
                      <a:endParaRPr lang="en-US" sz="1400" b="0" i="0" u="none" strike="noStrike" noProof="0"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8265">
                <a:tc>
                  <a:txBody>
                    <a:bodyPr/>
                    <a:lstStyle/>
                    <a:p>
                      <a:pPr algn="l" fontAlgn="ctr"/>
                      <a:r>
                        <a:rPr lang="tr-TR" sz="1400" b="0" i="0" u="none" strike="noStrike" dirty="0">
                          <a:solidFill>
                            <a:schemeClr val="tx1"/>
                          </a:solidFill>
                          <a:effectLst/>
                          <a:latin typeface="Arial"/>
                        </a:rPr>
                        <a:t>ENV-1020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noProof="0" dirty="0">
                          <a:solidFill>
                            <a:schemeClr val="tx1"/>
                          </a:solidFill>
                          <a:effectLst/>
                          <a:latin typeface="Arial"/>
                        </a:rPr>
                        <a:t>General Chemistry Laboratory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Zorunlu</a:t>
                      </a:r>
                    </a:p>
                    <a:p>
                      <a:pPr algn="ctr" fontAlgn="ct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8265">
                <a:tc>
                  <a:txBody>
                    <a:bodyPr/>
                    <a:lstStyle/>
                    <a:p>
                      <a:pPr algn="l" fontAlgn="ctr"/>
                      <a:r>
                        <a:rPr lang="tr-TR" sz="1400" b="0" i="0" u="none" strike="noStrike" dirty="0">
                          <a:solidFill>
                            <a:schemeClr val="tx1"/>
                          </a:solidFill>
                          <a:effectLst/>
                          <a:latin typeface="Arial"/>
                        </a:rPr>
                        <a:t>ENV-1022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noProof="0" dirty="0" err="1">
                          <a:solidFill>
                            <a:schemeClr val="tx1"/>
                          </a:solidFill>
                          <a:effectLst/>
                          <a:latin typeface="Arial"/>
                        </a:rPr>
                        <a:t>Computer</a:t>
                      </a:r>
                      <a:r>
                        <a:rPr lang="tr-TR" sz="1400" b="0" i="0" u="none" strike="noStrike" noProof="0" dirty="0">
                          <a:solidFill>
                            <a:schemeClr val="tx1"/>
                          </a:solidFill>
                          <a:effectLst/>
                          <a:latin typeface="Arial"/>
                        </a:rPr>
                        <a:t> </a:t>
                      </a:r>
                      <a:r>
                        <a:rPr lang="tr-TR" sz="1400" b="0" i="0" u="none" strike="noStrike" noProof="0" dirty="0" err="1">
                          <a:solidFill>
                            <a:schemeClr val="tx1"/>
                          </a:solidFill>
                          <a:effectLst/>
                          <a:latin typeface="Arial"/>
                        </a:rPr>
                        <a:t>Aided</a:t>
                      </a:r>
                      <a:r>
                        <a:rPr lang="tr-TR" sz="1400" b="0" i="0" u="none" strike="noStrike" noProof="0" dirty="0">
                          <a:solidFill>
                            <a:schemeClr val="tx1"/>
                          </a:solidFill>
                          <a:effectLst/>
                          <a:latin typeface="Arial"/>
                        </a:rPr>
                        <a:t> Technical </a:t>
                      </a:r>
                      <a:r>
                        <a:rPr lang="tr-TR" sz="1400" b="0" i="0" u="none" strike="noStrike" noProof="0" dirty="0" err="1">
                          <a:solidFill>
                            <a:schemeClr val="tx1"/>
                          </a:solidFill>
                          <a:effectLst/>
                          <a:latin typeface="Arial"/>
                        </a:rPr>
                        <a:t>Drawing</a:t>
                      </a:r>
                      <a:endParaRPr lang="en-US" sz="1400" b="0" i="0" u="none" strike="noStrike" noProof="0"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Zorunlu</a:t>
                      </a:r>
                    </a:p>
                    <a:p>
                      <a:pPr algn="ctr" fontAlgn="ct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8265">
                <a:tc>
                  <a:txBody>
                    <a:bodyPr/>
                    <a:lstStyle/>
                    <a:p>
                      <a:pPr algn="l" fontAlgn="ctr"/>
                      <a:r>
                        <a:rPr lang="tr-TR" sz="1400" b="0" i="0" u="none" strike="noStrike" dirty="0">
                          <a:solidFill>
                            <a:schemeClr val="tx1"/>
                          </a:solidFill>
                          <a:effectLst/>
                          <a:latin typeface="Arial"/>
                        </a:rPr>
                        <a:t>ENV-1026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noProof="0" dirty="0" err="1">
                          <a:solidFill>
                            <a:schemeClr val="tx1"/>
                          </a:solidFill>
                          <a:effectLst/>
                          <a:latin typeface="Arial"/>
                        </a:rPr>
                        <a:t>Scientific</a:t>
                      </a:r>
                      <a:r>
                        <a:rPr lang="tr-TR" sz="1400" b="0" i="0" u="none" strike="noStrike" noProof="0" dirty="0">
                          <a:solidFill>
                            <a:schemeClr val="tx1"/>
                          </a:solidFill>
                          <a:effectLst/>
                          <a:latin typeface="Arial"/>
                        </a:rPr>
                        <a:t> Research </a:t>
                      </a:r>
                      <a:r>
                        <a:rPr lang="tr-TR" sz="1400" b="0" i="0" u="none" strike="noStrike" noProof="0" dirty="0" err="1">
                          <a:solidFill>
                            <a:schemeClr val="tx1"/>
                          </a:solidFill>
                          <a:effectLst/>
                          <a:latin typeface="Arial"/>
                        </a:rPr>
                        <a:t>Methods</a:t>
                      </a:r>
                      <a:endParaRPr lang="tr-TR" sz="1400" b="0" i="0" u="none" strike="noStrike" noProof="0"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Zorunlu</a:t>
                      </a:r>
                    </a:p>
                    <a:p>
                      <a:pPr algn="ctr" fontAlgn="ct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9390">
                <a:tc>
                  <a:txBody>
                    <a:bodyPr/>
                    <a:lstStyle/>
                    <a:p>
                      <a:pPr algn="ctr" fontAlgn="ctr"/>
                      <a:r>
                        <a:rPr lang="tr-TR" sz="1400" b="0" i="0" u="none" strike="noStrike" kern="1200" dirty="0">
                          <a:solidFill>
                            <a:schemeClr val="tx1"/>
                          </a:solidFill>
                          <a:effectLst/>
                          <a:latin typeface="Arial"/>
                          <a:ea typeface="+mn-ea"/>
                          <a:cs typeface="+mn-cs"/>
                        </a:rPr>
                        <a:t>ENV-1004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noProof="0" dirty="0"/>
                        <a:t> </a:t>
                      </a:r>
                      <a:r>
                        <a:rPr lang="en-US" sz="1400" b="0" i="0" u="none" strike="noStrike" kern="1200" noProof="0" dirty="0">
                          <a:solidFill>
                            <a:schemeClr val="tx1"/>
                          </a:solidFill>
                          <a:effectLst/>
                          <a:latin typeface="Arial"/>
                          <a:ea typeface="+mn-ea"/>
                          <a:cs typeface="+mn-cs"/>
                        </a:rPr>
                        <a:t>Turkish Language 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r>
                        <a:rPr lang="tr-TR" sz="1400" b="0" i="0" u="none" strike="noStrike" dirty="0">
                          <a:solidFill>
                            <a:schemeClr val="tx1"/>
                          </a:solidFill>
                          <a:effectLst/>
                          <a:latin typeface="Arial"/>
                        </a:rPr>
                        <a:t>Zorunlu</a:t>
                      </a:r>
                      <a:endParaRPr lang="tr-T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2726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82601" y="269752"/>
            <a:ext cx="8229600" cy="1143000"/>
          </a:xfrm>
        </p:spPr>
        <p:txBody>
          <a:bodyPr>
            <a:normAutofit/>
          </a:bodyPr>
          <a:lstStyle/>
          <a:p>
            <a:r>
              <a:rPr lang="en-US" sz="2800" dirty="0"/>
              <a:t> </a:t>
            </a:r>
            <a:r>
              <a:rPr lang="tr-TR" sz="2800" b="1" dirty="0">
                <a:solidFill>
                  <a:srgbClr val="00B050"/>
                </a:solidFill>
              </a:rPr>
              <a:t>Çevre Mühendisliği Başlıca Çalışma Konuları</a:t>
            </a:r>
            <a:br>
              <a:rPr lang="en-US" sz="2800" b="1" dirty="0"/>
            </a:br>
            <a:endParaRPr lang="en-US" sz="2800" dirty="0"/>
          </a:p>
        </p:txBody>
      </p:sp>
      <p:grpSp>
        <p:nvGrpSpPr>
          <p:cNvPr id="2" name="Group 3"/>
          <p:cNvGrpSpPr>
            <a:grpSpLocks/>
          </p:cNvGrpSpPr>
          <p:nvPr/>
        </p:nvGrpSpPr>
        <p:grpSpPr bwMode="auto">
          <a:xfrm>
            <a:off x="539750" y="981076"/>
            <a:ext cx="6946901" cy="4244976"/>
            <a:chOff x="340" y="618"/>
            <a:chExt cx="4376" cy="2674"/>
          </a:xfrm>
        </p:grpSpPr>
        <p:sp>
          <p:nvSpPr>
            <p:cNvPr id="99332" name="Freeform 4"/>
            <p:cNvSpPr>
              <a:spLocks noEditPoints="1"/>
            </p:cNvSpPr>
            <p:nvPr/>
          </p:nvSpPr>
          <p:spPr bwMode="gray">
            <a:xfrm rot="-1358056">
              <a:off x="877" y="1765"/>
              <a:ext cx="3839" cy="152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tr-TR"/>
            </a:p>
          </p:txBody>
        </p:sp>
        <p:sp>
          <p:nvSpPr>
            <p:cNvPr id="99343" name="Text Box 15"/>
            <p:cNvSpPr txBox="1">
              <a:spLocks noChangeArrowheads="1"/>
            </p:cNvSpPr>
            <p:nvPr/>
          </p:nvSpPr>
          <p:spPr bwMode="white">
            <a:xfrm>
              <a:off x="340" y="1888"/>
              <a:ext cx="771" cy="330"/>
            </a:xfrm>
            <a:prstGeom prst="rect">
              <a:avLst/>
            </a:prstGeom>
            <a:noFill/>
            <a:ln w="9525">
              <a:noFill/>
              <a:miter lim="800000"/>
              <a:headEnd/>
              <a:tailEnd/>
            </a:ln>
            <a:effectLst/>
          </p:spPr>
          <p:txBody>
            <a:bodyPr wrap="square">
              <a:spAutoFit/>
            </a:bodyPr>
            <a:lstStyle/>
            <a:p>
              <a:pPr algn="ctr"/>
              <a:r>
                <a:rPr lang="tr-TR" sz="1400" b="1" dirty="0">
                  <a:solidFill>
                    <a:srgbClr val="190993"/>
                  </a:solidFill>
                </a:rPr>
                <a:t>Hava Kirliliği Kontrolü</a:t>
              </a:r>
            </a:p>
          </p:txBody>
        </p:sp>
        <p:sp>
          <p:nvSpPr>
            <p:cNvPr id="99344" name="Text Box 16"/>
            <p:cNvSpPr txBox="1">
              <a:spLocks noChangeArrowheads="1"/>
            </p:cNvSpPr>
            <p:nvPr/>
          </p:nvSpPr>
          <p:spPr bwMode="white">
            <a:xfrm>
              <a:off x="2608" y="1387"/>
              <a:ext cx="576" cy="407"/>
            </a:xfrm>
            <a:prstGeom prst="rect">
              <a:avLst/>
            </a:prstGeom>
            <a:noFill/>
            <a:ln w="9525">
              <a:noFill/>
              <a:miter lim="800000"/>
              <a:headEnd/>
              <a:tailEnd/>
            </a:ln>
            <a:effectLst/>
          </p:spPr>
          <p:txBody>
            <a:bodyPr wrap="square">
              <a:spAutoFit/>
            </a:bodyPr>
            <a:lstStyle/>
            <a:p>
              <a:pPr eaLnBrk="0" hangingPunct="0"/>
              <a:r>
                <a:rPr lang="tr-TR" sz="1800" b="1" dirty="0">
                  <a:solidFill>
                    <a:schemeClr val="bg1"/>
                  </a:solidFill>
                  <a:effectLst/>
                </a:rPr>
                <a:t> </a:t>
              </a:r>
            </a:p>
            <a:p>
              <a:pPr algn="ctr" eaLnBrk="0" hangingPunct="0"/>
              <a:endParaRPr lang="en-US" sz="1800" b="1" dirty="0">
                <a:solidFill>
                  <a:schemeClr val="bg1"/>
                </a:solidFill>
                <a:effectLst/>
              </a:endParaRPr>
            </a:p>
          </p:txBody>
        </p:sp>
        <p:sp>
          <p:nvSpPr>
            <p:cNvPr id="99345" name="Text Box 17"/>
            <p:cNvSpPr txBox="1">
              <a:spLocks noChangeArrowheads="1"/>
            </p:cNvSpPr>
            <p:nvPr/>
          </p:nvSpPr>
          <p:spPr bwMode="white">
            <a:xfrm>
              <a:off x="1837" y="1026"/>
              <a:ext cx="524" cy="330"/>
            </a:xfrm>
            <a:prstGeom prst="rect">
              <a:avLst/>
            </a:prstGeom>
            <a:noFill/>
            <a:ln w="9525">
              <a:noFill/>
              <a:miter lim="800000"/>
              <a:headEnd/>
              <a:tailEnd/>
            </a:ln>
            <a:effectLst/>
          </p:spPr>
          <p:txBody>
            <a:bodyPr wrap="none">
              <a:spAutoFit/>
            </a:bodyPr>
            <a:lstStyle/>
            <a:p>
              <a:r>
                <a:rPr lang="tr-TR" sz="1400" b="1" dirty="0">
                  <a:solidFill>
                    <a:srgbClr val="190993"/>
                  </a:solidFill>
                </a:rPr>
                <a:t>Katı Atık</a:t>
              </a:r>
            </a:p>
            <a:p>
              <a:r>
                <a:rPr lang="tr-TR" sz="1400" b="1" dirty="0">
                  <a:solidFill>
                    <a:srgbClr val="190993"/>
                  </a:solidFill>
                </a:rPr>
                <a:t>Kontrolü</a:t>
              </a:r>
            </a:p>
          </p:txBody>
        </p:sp>
        <p:sp>
          <p:nvSpPr>
            <p:cNvPr id="99346" name="Text Box 18"/>
            <p:cNvSpPr txBox="1">
              <a:spLocks noChangeArrowheads="1"/>
            </p:cNvSpPr>
            <p:nvPr/>
          </p:nvSpPr>
          <p:spPr bwMode="white">
            <a:xfrm>
              <a:off x="3016" y="618"/>
              <a:ext cx="1179" cy="330"/>
            </a:xfrm>
            <a:prstGeom prst="rect">
              <a:avLst/>
            </a:prstGeom>
            <a:noFill/>
            <a:ln w="9525">
              <a:noFill/>
              <a:miter lim="800000"/>
              <a:headEnd/>
              <a:tailEnd/>
            </a:ln>
            <a:effectLst/>
          </p:spPr>
          <p:txBody>
            <a:bodyPr wrap="square">
              <a:spAutoFit/>
            </a:bodyPr>
            <a:lstStyle/>
            <a:p>
              <a:pPr eaLnBrk="0" hangingPunct="0"/>
              <a:r>
                <a:rPr lang="tr-TR" sz="1400" b="1" dirty="0">
                  <a:solidFill>
                    <a:srgbClr val="190993"/>
                  </a:solidFill>
                  <a:effectLst/>
                </a:rPr>
                <a:t>Toprak </a:t>
              </a:r>
            </a:p>
            <a:p>
              <a:pPr eaLnBrk="0" hangingPunct="0"/>
              <a:r>
                <a:rPr lang="tr-TR" sz="1400" b="1" dirty="0">
                  <a:solidFill>
                    <a:srgbClr val="190993"/>
                  </a:solidFill>
                  <a:effectLst/>
                </a:rPr>
                <a:t>Kirliliği Kontrolü</a:t>
              </a:r>
              <a:endParaRPr lang="en-US" sz="1400" b="1" dirty="0">
                <a:solidFill>
                  <a:srgbClr val="190993"/>
                </a:solidFill>
                <a:effectLst/>
              </a:endParaRPr>
            </a:p>
          </p:txBody>
        </p:sp>
        <p:sp>
          <p:nvSpPr>
            <p:cNvPr id="99347" name="Text Box 19"/>
            <p:cNvSpPr txBox="1">
              <a:spLocks noChangeArrowheads="1"/>
            </p:cNvSpPr>
            <p:nvPr/>
          </p:nvSpPr>
          <p:spPr bwMode="white">
            <a:xfrm>
              <a:off x="2381" y="1026"/>
              <a:ext cx="621" cy="194"/>
            </a:xfrm>
            <a:prstGeom prst="rect">
              <a:avLst/>
            </a:prstGeom>
            <a:noFill/>
            <a:ln w="9525">
              <a:noFill/>
              <a:miter lim="800000"/>
              <a:headEnd/>
              <a:tailEnd/>
            </a:ln>
            <a:effectLst/>
          </p:spPr>
          <p:txBody>
            <a:bodyPr wrap="none">
              <a:spAutoFit/>
            </a:bodyPr>
            <a:lstStyle/>
            <a:p>
              <a:pPr algn="ctr" eaLnBrk="0" hangingPunct="0"/>
              <a:r>
                <a:rPr lang="tr-TR" sz="1400" b="1" dirty="0">
                  <a:solidFill>
                    <a:srgbClr val="190993"/>
                  </a:solidFill>
                </a:rPr>
                <a:t>İçme Suyu</a:t>
              </a:r>
              <a:r>
                <a:rPr lang="tr-TR" sz="1400" b="1" dirty="0">
                  <a:solidFill>
                    <a:srgbClr val="190993"/>
                  </a:solidFill>
                  <a:effectLst/>
                </a:rPr>
                <a:t> </a:t>
              </a:r>
            </a:p>
          </p:txBody>
        </p:sp>
        <p:sp>
          <p:nvSpPr>
            <p:cNvPr id="99348" name="Text Box 20"/>
            <p:cNvSpPr txBox="1">
              <a:spLocks noChangeArrowheads="1"/>
            </p:cNvSpPr>
            <p:nvPr/>
          </p:nvSpPr>
          <p:spPr bwMode="auto">
            <a:xfrm>
              <a:off x="1791" y="2296"/>
              <a:ext cx="1809" cy="601"/>
            </a:xfrm>
            <a:prstGeom prst="rect">
              <a:avLst/>
            </a:prstGeom>
            <a:noFill/>
            <a:ln w="9525">
              <a:noFill/>
              <a:miter lim="800000"/>
              <a:headEnd/>
              <a:tailEnd/>
            </a:ln>
            <a:effectLst/>
          </p:spPr>
          <p:txBody>
            <a:bodyPr wrap="square">
              <a:spAutoFit/>
            </a:bodyPr>
            <a:lstStyle/>
            <a:p>
              <a:pPr algn="ctr" eaLnBrk="0" hangingPunct="0"/>
              <a:r>
                <a:rPr lang="tr-TR" sz="2800" b="1" dirty="0">
                  <a:solidFill>
                    <a:srgbClr val="00B050"/>
                  </a:solidFill>
                  <a:latin typeface="Arial" charset="0"/>
                </a:rPr>
                <a:t>Çevre Mühendisliği</a:t>
              </a:r>
              <a:endParaRPr lang="en-US" sz="2800" b="1" dirty="0">
                <a:solidFill>
                  <a:srgbClr val="00B050"/>
                </a:solidFill>
                <a:latin typeface="Arial" charset="0"/>
              </a:endParaRPr>
            </a:p>
          </p:txBody>
        </p:sp>
        <p:sp>
          <p:nvSpPr>
            <p:cNvPr id="99351" name="Text Box 23"/>
            <p:cNvSpPr txBox="1">
              <a:spLocks noChangeArrowheads="1"/>
            </p:cNvSpPr>
            <p:nvPr/>
          </p:nvSpPr>
          <p:spPr bwMode="auto">
            <a:xfrm>
              <a:off x="480" y="1296"/>
              <a:ext cx="1296" cy="212"/>
            </a:xfrm>
            <a:prstGeom prst="rect">
              <a:avLst/>
            </a:prstGeom>
            <a:noFill/>
            <a:ln w="9525">
              <a:noFill/>
              <a:miter lim="800000"/>
              <a:headEnd/>
              <a:tailEnd/>
            </a:ln>
            <a:effectLst/>
          </p:spPr>
          <p:txBody>
            <a:bodyPr>
              <a:spAutoFit/>
            </a:bodyPr>
            <a:lstStyle/>
            <a:p>
              <a:pPr eaLnBrk="0" hangingPunct="0"/>
              <a:endParaRPr lang="en-US" sz="1600" b="1" dirty="0">
                <a:effectLst/>
              </a:endParaRPr>
            </a:p>
          </p:txBody>
        </p:sp>
      </p:grpSp>
      <p:pic>
        <p:nvPicPr>
          <p:cNvPr id="2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204864"/>
            <a:ext cx="561327" cy="864096"/>
          </a:xfrm>
          <a:prstGeom prst="rect">
            <a:avLst/>
          </a:prstGeom>
        </p:spPr>
      </p:pic>
      <p:pic>
        <p:nvPicPr>
          <p:cNvPr id="30"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501008"/>
            <a:ext cx="756124" cy="1152128"/>
          </a:xfrm>
          <a:prstGeom prst="rect">
            <a:avLst/>
          </a:prstGeom>
        </p:spPr>
      </p:pic>
      <p:sp>
        <p:nvSpPr>
          <p:cNvPr id="25" name="24 Dikdörtgen"/>
          <p:cNvSpPr/>
          <p:nvPr/>
        </p:nvSpPr>
        <p:spPr>
          <a:xfrm>
            <a:off x="1619672" y="2204864"/>
            <a:ext cx="1486882" cy="523220"/>
          </a:xfrm>
          <a:prstGeom prst="rect">
            <a:avLst/>
          </a:prstGeom>
        </p:spPr>
        <p:txBody>
          <a:bodyPr wrap="square">
            <a:spAutoFit/>
          </a:bodyPr>
          <a:lstStyle/>
          <a:p>
            <a:r>
              <a:rPr lang="tr-TR" sz="1400" b="1" dirty="0">
                <a:solidFill>
                  <a:srgbClr val="190993"/>
                </a:solidFill>
              </a:rPr>
              <a:t>Evsel/Endüstriyel </a:t>
            </a:r>
            <a:r>
              <a:rPr lang="tr-TR" sz="1400" b="1" dirty="0" err="1">
                <a:solidFill>
                  <a:srgbClr val="190993"/>
                </a:solidFill>
              </a:rPr>
              <a:t>Atıksu</a:t>
            </a:r>
            <a:r>
              <a:rPr lang="tr-TR" sz="1400" b="1" dirty="0">
                <a:solidFill>
                  <a:srgbClr val="190993"/>
                </a:solidFill>
              </a:rPr>
              <a:t> Arıtımı</a:t>
            </a:r>
            <a:endParaRPr lang="tr-TR" sz="1400" dirty="0">
              <a:solidFill>
                <a:srgbClr val="190993"/>
              </a:solidFill>
            </a:endParaRPr>
          </a:p>
        </p:txBody>
      </p:sp>
      <p:sp>
        <p:nvSpPr>
          <p:cNvPr id="26" name="25 Dikdörtgen"/>
          <p:cNvSpPr/>
          <p:nvPr/>
        </p:nvSpPr>
        <p:spPr>
          <a:xfrm>
            <a:off x="1619672" y="5589240"/>
            <a:ext cx="1728192" cy="523220"/>
          </a:xfrm>
          <a:prstGeom prst="rect">
            <a:avLst/>
          </a:prstGeom>
        </p:spPr>
        <p:txBody>
          <a:bodyPr wrap="square">
            <a:spAutoFit/>
          </a:bodyPr>
          <a:lstStyle/>
          <a:p>
            <a:pPr algn="ctr" eaLnBrk="0" hangingPunct="0"/>
            <a:r>
              <a:rPr lang="tr-TR" sz="1400" b="1" dirty="0">
                <a:solidFill>
                  <a:srgbClr val="190993"/>
                </a:solidFill>
              </a:rPr>
              <a:t>Tehlikeli </a:t>
            </a:r>
          </a:p>
          <a:p>
            <a:pPr algn="ctr" eaLnBrk="0" hangingPunct="0"/>
            <a:r>
              <a:rPr lang="tr-TR" sz="1400" b="1" dirty="0">
                <a:solidFill>
                  <a:srgbClr val="190993"/>
                </a:solidFill>
              </a:rPr>
              <a:t>Atıklar</a:t>
            </a:r>
            <a:endParaRPr lang="en-US" sz="1400" b="1" dirty="0">
              <a:solidFill>
                <a:srgbClr val="190993"/>
              </a:solidFill>
            </a:endParaRPr>
          </a:p>
        </p:txBody>
      </p:sp>
      <p:sp>
        <p:nvSpPr>
          <p:cNvPr id="27" name="26 Dikdörtgen"/>
          <p:cNvSpPr/>
          <p:nvPr/>
        </p:nvSpPr>
        <p:spPr>
          <a:xfrm>
            <a:off x="7308304" y="2636912"/>
            <a:ext cx="1656184" cy="523220"/>
          </a:xfrm>
          <a:prstGeom prst="rect">
            <a:avLst/>
          </a:prstGeom>
        </p:spPr>
        <p:txBody>
          <a:bodyPr wrap="square">
            <a:spAutoFit/>
          </a:bodyPr>
          <a:lstStyle/>
          <a:p>
            <a:pPr algn="ctr" eaLnBrk="0" hangingPunct="0"/>
            <a:r>
              <a:rPr lang="tr-TR" sz="1400" b="1" dirty="0">
                <a:solidFill>
                  <a:srgbClr val="190993"/>
                </a:solidFill>
              </a:rPr>
              <a:t>Yenilenebilir Enerji Kaynakları</a:t>
            </a:r>
            <a:endParaRPr lang="en-US" sz="1400" b="1" dirty="0">
              <a:solidFill>
                <a:srgbClr val="190993"/>
              </a:solidFill>
            </a:endParaRPr>
          </a:p>
        </p:txBody>
      </p:sp>
      <p:sp>
        <p:nvSpPr>
          <p:cNvPr id="29" name="28 Dikdörtgen"/>
          <p:cNvSpPr/>
          <p:nvPr/>
        </p:nvSpPr>
        <p:spPr>
          <a:xfrm>
            <a:off x="0" y="4581128"/>
            <a:ext cx="1331640" cy="523220"/>
          </a:xfrm>
          <a:prstGeom prst="rect">
            <a:avLst/>
          </a:prstGeom>
        </p:spPr>
        <p:txBody>
          <a:bodyPr wrap="square">
            <a:spAutoFit/>
          </a:bodyPr>
          <a:lstStyle/>
          <a:p>
            <a:pPr algn="ctr" eaLnBrk="0" hangingPunct="0"/>
            <a:r>
              <a:rPr lang="tr-TR" sz="1400" b="1" dirty="0">
                <a:solidFill>
                  <a:srgbClr val="190993"/>
                </a:solidFill>
                <a:latin typeface="+mj-lt"/>
              </a:rPr>
              <a:t>Gürültü </a:t>
            </a:r>
          </a:p>
          <a:p>
            <a:pPr algn="ctr" eaLnBrk="0" hangingPunct="0"/>
            <a:r>
              <a:rPr lang="tr-TR" sz="1400" b="1" dirty="0">
                <a:solidFill>
                  <a:srgbClr val="190993"/>
                </a:solidFill>
                <a:latin typeface="+mj-lt"/>
              </a:rPr>
              <a:t>Kirliliği</a:t>
            </a:r>
            <a:endParaRPr lang="en-US" sz="1400" b="1" dirty="0">
              <a:solidFill>
                <a:srgbClr val="190993"/>
              </a:solidFill>
              <a:latin typeface="+mj-lt"/>
            </a:endParaRPr>
          </a:p>
        </p:txBody>
      </p:sp>
      <p:sp>
        <p:nvSpPr>
          <p:cNvPr id="31" name="30 Dikdörtgen"/>
          <p:cNvSpPr/>
          <p:nvPr/>
        </p:nvSpPr>
        <p:spPr>
          <a:xfrm>
            <a:off x="6084168" y="1052736"/>
            <a:ext cx="1224136" cy="523220"/>
          </a:xfrm>
          <a:prstGeom prst="rect">
            <a:avLst/>
          </a:prstGeom>
        </p:spPr>
        <p:txBody>
          <a:bodyPr wrap="square">
            <a:spAutoFit/>
          </a:bodyPr>
          <a:lstStyle/>
          <a:p>
            <a:pPr algn="ctr" eaLnBrk="0" hangingPunct="0"/>
            <a:r>
              <a:rPr lang="tr-TR" sz="1400" b="1" dirty="0">
                <a:solidFill>
                  <a:srgbClr val="190993"/>
                </a:solidFill>
              </a:rPr>
              <a:t>İleri Arıtma </a:t>
            </a:r>
          </a:p>
          <a:p>
            <a:pPr algn="ctr" eaLnBrk="0" hangingPunct="0"/>
            <a:r>
              <a:rPr lang="tr-TR" sz="1400" b="1" dirty="0">
                <a:solidFill>
                  <a:srgbClr val="190993"/>
                </a:solidFill>
              </a:rPr>
              <a:t>Teknikleri</a:t>
            </a:r>
            <a:endParaRPr lang="tr-TR" sz="1400" dirty="0"/>
          </a:p>
        </p:txBody>
      </p:sp>
      <p:pic>
        <p:nvPicPr>
          <p:cNvPr id="32"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708920"/>
            <a:ext cx="1032822" cy="792088"/>
          </a:xfrm>
          <a:prstGeom prst="rect">
            <a:avLst/>
          </a:prstGeom>
        </p:spPr>
      </p:pic>
      <p:pic>
        <p:nvPicPr>
          <p:cNvPr id="37" name="Picture 2" descr="C:\Users\osmanb\Desktop\yenilenebilir enerji kaynakları\alternative-energy.jpg"/>
          <p:cNvPicPr>
            <a:picLocks noChangeAspect="1" noChangeArrowheads="1"/>
          </p:cNvPicPr>
          <p:nvPr/>
        </p:nvPicPr>
        <p:blipFill>
          <a:blip r:embed="rId5" cstate="print"/>
          <a:srcRect/>
          <a:stretch>
            <a:fillRect/>
          </a:stretch>
        </p:blipFill>
        <p:spPr bwMode="auto">
          <a:xfrm>
            <a:off x="7380312" y="3140968"/>
            <a:ext cx="1224136" cy="1305745"/>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5220072" y="5013176"/>
            <a:ext cx="1152128" cy="865501"/>
          </a:xfrm>
          <a:prstGeom prst="rect">
            <a:avLst/>
          </a:prstGeom>
          <a:noFill/>
          <a:ln w="9525">
            <a:noFill/>
            <a:miter lim="800000"/>
            <a:headEnd/>
            <a:tailEnd/>
          </a:ln>
        </p:spPr>
      </p:pic>
      <p:sp>
        <p:nvSpPr>
          <p:cNvPr id="38" name="37 Dikdörtgen"/>
          <p:cNvSpPr/>
          <p:nvPr/>
        </p:nvSpPr>
        <p:spPr>
          <a:xfrm>
            <a:off x="5148064" y="4725144"/>
            <a:ext cx="1728192" cy="307777"/>
          </a:xfrm>
          <a:prstGeom prst="rect">
            <a:avLst/>
          </a:prstGeom>
        </p:spPr>
        <p:txBody>
          <a:bodyPr wrap="square">
            <a:spAutoFit/>
          </a:bodyPr>
          <a:lstStyle/>
          <a:p>
            <a:pPr algn="ctr" eaLnBrk="0" hangingPunct="0"/>
            <a:r>
              <a:rPr lang="tr-TR" sz="1400" b="1" dirty="0">
                <a:solidFill>
                  <a:srgbClr val="190993"/>
                </a:solidFill>
              </a:rPr>
              <a:t>Alt Yapı Sistemleri</a:t>
            </a:r>
            <a:endParaRPr lang="en-US" sz="1400" b="1" dirty="0">
              <a:solidFill>
                <a:srgbClr val="190993"/>
              </a:solidFill>
            </a:endParaRPr>
          </a:p>
        </p:txBody>
      </p:sp>
      <p:pic>
        <p:nvPicPr>
          <p:cNvPr id="39" name="Picture 8" descr="noise_pollution_scale-300x276"/>
          <p:cNvPicPr>
            <a:picLocks noChangeAspect="1" noChangeArrowheads="1"/>
          </p:cNvPicPr>
          <p:nvPr/>
        </p:nvPicPr>
        <p:blipFill>
          <a:blip r:embed="rId7" cstate="print"/>
          <a:srcRect/>
          <a:stretch>
            <a:fillRect/>
          </a:stretch>
        </p:blipFill>
        <p:spPr>
          <a:xfrm>
            <a:off x="0" y="4869160"/>
            <a:ext cx="1052949" cy="792088"/>
          </a:xfrm>
          <a:prstGeom prst="rect">
            <a:avLst/>
          </a:prstGeom>
        </p:spPr>
      </p:pic>
      <p:pic>
        <p:nvPicPr>
          <p:cNvPr id="1027" name="Picture 3"/>
          <p:cNvPicPr>
            <a:picLocks noChangeAspect="1" noChangeArrowheads="1"/>
          </p:cNvPicPr>
          <p:nvPr/>
        </p:nvPicPr>
        <p:blipFill>
          <a:blip r:embed="rId8" cstate="print"/>
          <a:srcRect/>
          <a:stretch>
            <a:fillRect/>
          </a:stretch>
        </p:blipFill>
        <p:spPr bwMode="auto">
          <a:xfrm>
            <a:off x="1979712" y="6134671"/>
            <a:ext cx="1017858" cy="723329"/>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3851920" y="2060848"/>
            <a:ext cx="844457" cy="576064"/>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7092280" y="1628800"/>
            <a:ext cx="1277491" cy="976905"/>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932040" y="1484784"/>
            <a:ext cx="817862" cy="900683"/>
          </a:xfrm>
          <a:prstGeom prst="rect">
            <a:avLst/>
          </a:prstGeom>
          <a:noFill/>
          <a:ln w="9525">
            <a:noFill/>
            <a:miter lim="800000"/>
            <a:headEnd/>
            <a:tailEnd/>
          </a:ln>
        </p:spPr>
      </p:pic>
      <p:pic>
        <p:nvPicPr>
          <p:cNvPr id="1031" name="Picture 7"/>
          <p:cNvPicPr>
            <a:picLocks noChangeAspect="1" noChangeArrowheads="1"/>
          </p:cNvPicPr>
          <p:nvPr/>
        </p:nvPicPr>
        <p:blipFill>
          <a:blip r:embed="rId12" cstate="print"/>
          <a:srcRect/>
          <a:stretch>
            <a:fillRect/>
          </a:stretch>
        </p:blipFill>
        <p:spPr bwMode="auto">
          <a:xfrm>
            <a:off x="3707904" y="5733256"/>
            <a:ext cx="1049124" cy="867345"/>
          </a:xfrm>
          <a:prstGeom prst="rect">
            <a:avLst/>
          </a:prstGeom>
          <a:noFill/>
          <a:ln w="9525">
            <a:noFill/>
            <a:miter lim="800000"/>
            <a:headEnd/>
            <a:tailEnd/>
          </a:ln>
        </p:spPr>
      </p:pic>
      <p:sp>
        <p:nvSpPr>
          <p:cNvPr id="45" name="44 Dikdörtgen"/>
          <p:cNvSpPr/>
          <p:nvPr/>
        </p:nvSpPr>
        <p:spPr>
          <a:xfrm>
            <a:off x="3347864" y="5445224"/>
            <a:ext cx="1728192" cy="307777"/>
          </a:xfrm>
          <a:prstGeom prst="rect">
            <a:avLst/>
          </a:prstGeom>
        </p:spPr>
        <p:txBody>
          <a:bodyPr wrap="square">
            <a:spAutoFit/>
          </a:bodyPr>
          <a:lstStyle/>
          <a:p>
            <a:pPr algn="ctr" eaLnBrk="0" hangingPunct="0"/>
            <a:r>
              <a:rPr lang="tr-TR" sz="1400" b="1" dirty="0">
                <a:solidFill>
                  <a:srgbClr val="190993"/>
                </a:solidFill>
              </a:rPr>
              <a:t>Deniz Kirlenmesi</a:t>
            </a:r>
            <a:endParaRPr lang="en-US" sz="1400" b="1" dirty="0">
              <a:solidFill>
                <a:srgbClr val="190993"/>
              </a:solidFill>
            </a:endParaRPr>
          </a:p>
        </p:txBody>
      </p:sp>
      <p:sp>
        <p:nvSpPr>
          <p:cNvPr id="46" name="45 Dikdörtgen"/>
          <p:cNvSpPr/>
          <p:nvPr/>
        </p:nvSpPr>
        <p:spPr>
          <a:xfrm>
            <a:off x="6948264" y="1340768"/>
            <a:ext cx="1728192" cy="307777"/>
          </a:xfrm>
          <a:prstGeom prst="rect">
            <a:avLst/>
          </a:prstGeom>
        </p:spPr>
        <p:txBody>
          <a:bodyPr wrap="square">
            <a:spAutoFit/>
          </a:bodyPr>
          <a:lstStyle/>
          <a:p>
            <a:pPr algn="ctr" eaLnBrk="0" hangingPunct="0"/>
            <a:r>
              <a:rPr lang="tr-TR" sz="1400" b="1" dirty="0">
                <a:solidFill>
                  <a:srgbClr val="190993"/>
                </a:solidFill>
              </a:rPr>
              <a:t>Yer altı Suları</a:t>
            </a:r>
            <a:endParaRPr lang="en-US" sz="1400" b="1" dirty="0">
              <a:solidFill>
                <a:srgbClr val="190993"/>
              </a:solidFill>
            </a:endParaRPr>
          </a:p>
        </p:txBody>
      </p:sp>
      <p:pic>
        <p:nvPicPr>
          <p:cNvPr id="1032" name="Picture 8"/>
          <p:cNvPicPr>
            <a:picLocks noChangeAspect="1" noChangeArrowheads="1"/>
          </p:cNvPicPr>
          <p:nvPr/>
        </p:nvPicPr>
        <p:blipFill>
          <a:blip r:embed="rId13" cstate="print"/>
          <a:srcRect/>
          <a:stretch>
            <a:fillRect/>
          </a:stretch>
        </p:blipFill>
        <p:spPr bwMode="auto">
          <a:xfrm>
            <a:off x="6660233" y="4581129"/>
            <a:ext cx="1078900" cy="864096"/>
          </a:xfrm>
          <a:prstGeom prst="rect">
            <a:avLst/>
          </a:prstGeom>
          <a:noFill/>
          <a:ln w="9525">
            <a:noFill/>
            <a:miter lim="800000"/>
            <a:headEnd/>
            <a:tailEnd/>
          </a:ln>
        </p:spPr>
      </p:pic>
      <p:sp>
        <p:nvSpPr>
          <p:cNvPr id="48" name="Text Box 19"/>
          <p:cNvSpPr txBox="1">
            <a:spLocks noChangeArrowheads="1"/>
          </p:cNvSpPr>
          <p:nvPr/>
        </p:nvSpPr>
        <p:spPr bwMode="white">
          <a:xfrm>
            <a:off x="6444208" y="4221088"/>
            <a:ext cx="1171026" cy="307777"/>
          </a:xfrm>
          <a:prstGeom prst="rect">
            <a:avLst/>
          </a:prstGeom>
          <a:noFill/>
          <a:ln w="9525">
            <a:noFill/>
            <a:miter lim="800000"/>
            <a:headEnd/>
            <a:tailEnd/>
          </a:ln>
          <a:effectLst/>
        </p:spPr>
        <p:txBody>
          <a:bodyPr wrap="none">
            <a:spAutoFit/>
          </a:bodyPr>
          <a:lstStyle/>
          <a:p>
            <a:pPr algn="ctr" eaLnBrk="0" hangingPunct="0"/>
            <a:r>
              <a:rPr lang="tr-TR" sz="1400" b="1" dirty="0">
                <a:solidFill>
                  <a:srgbClr val="190993"/>
                </a:solidFill>
              </a:rPr>
              <a:t>Temiz Üretim</a:t>
            </a:r>
            <a:endParaRPr lang="tr-TR" sz="1400" b="1" dirty="0">
              <a:solidFill>
                <a:srgbClr val="190993"/>
              </a:solidFill>
              <a:effectLst/>
            </a:endParaRPr>
          </a:p>
        </p:txBody>
      </p:sp>
      <p:pic>
        <p:nvPicPr>
          <p:cNvPr id="1033" name="Picture 9"/>
          <p:cNvPicPr>
            <a:picLocks noChangeAspect="1" noChangeArrowheads="1"/>
          </p:cNvPicPr>
          <p:nvPr/>
        </p:nvPicPr>
        <p:blipFill>
          <a:blip r:embed="rId14" cstate="print"/>
          <a:srcRect/>
          <a:stretch>
            <a:fillRect/>
          </a:stretch>
        </p:blipFill>
        <p:spPr bwMode="auto">
          <a:xfrm>
            <a:off x="362972" y="5805264"/>
            <a:ext cx="1118647" cy="648072"/>
          </a:xfrm>
          <a:prstGeom prst="rect">
            <a:avLst/>
          </a:prstGeom>
          <a:noFill/>
          <a:ln w="9525">
            <a:noFill/>
            <a:miter lim="800000"/>
            <a:headEnd/>
            <a:tailEnd/>
          </a:ln>
        </p:spPr>
      </p:pic>
      <p:pic>
        <p:nvPicPr>
          <p:cNvPr id="36" name="35 Resim" descr="up200s_0980x1200.png"/>
          <p:cNvPicPr>
            <a:picLocks noChangeAspect="1"/>
          </p:cNvPicPr>
          <p:nvPr/>
        </p:nvPicPr>
        <p:blipFill>
          <a:blip r:embed="rId15" cstate="print"/>
          <a:stretch>
            <a:fillRect/>
          </a:stretch>
        </p:blipFill>
        <p:spPr>
          <a:xfrm>
            <a:off x="5857884" y="1571612"/>
            <a:ext cx="1250653" cy="1071570"/>
          </a:xfrm>
          <a:prstGeom prst="rect">
            <a:avLst/>
          </a:prstGeom>
        </p:spPr>
      </p:pic>
      <p:pic>
        <p:nvPicPr>
          <p:cNvPr id="35" name="Resim 3">
            <a:extLst>
              <a:ext uri="{FF2B5EF4-FFF2-40B4-BE49-F238E27FC236}">
                <a16:creationId xmlns:a16="http://schemas.microsoft.com/office/drawing/2014/main" id="{BFE8409B-674D-4432-A0CA-8F62A4A811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512" y="154361"/>
            <a:ext cx="890763" cy="8943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Dönem Ders Planı</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600661166"/>
              </p:ext>
            </p:extLst>
          </p:nvPr>
        </p:nvGraphicFramePr>
        <p:xfrm>
          <a:off x="971600" y="1268758"/>
          <a:ext cx="7416825" cy="5213739"/>
        </p:xfrm>
        <a:graphic>
          <a:graphicData uri="http://schemas.openxmlformats.org/drawingml/2006/table">
            <a:tbl>
              <a:tblPr/>
              <a:tblGrid>
                <a:gridCol w="953592">
                  <a:extLst>
                    <a:ext uri="{9D8B030D-6E8A-4147-A177-3AD203B41FA5}">
                      <a16:colId xmlns:a16="http://schemas.microsoft.com/office/drawing/2014/main" val="20000"/>
                    </a:ext>
                  </a:extLst>
                </a:gridCol>
                <a:gridCol w="4207021">
                  <a:extLst>
                    <a:ext uri="{9D8B030D-6E8A-4147-A177-3AD203B41FA5}">
                      <a16:colId xmlns:a16="http://schemas.microsoft.com/office/drawing/2014/main" val="20001"/>
                    </a:ext>
                  </a:extLst>
                </a:gridCol>
                <a:gridCol w="355260">
                  <a:extLst>
                    <a:ext uri="{9D8B030D-6E8A-4147-A177-3AD203B41FA5}">
                      <a16:colId xmlns:a16="http://schemas.microsoft.com/office/drawing/2014/main" val="20002"/>
                    </a:ext>
                  </a:extLst>
                </a:gridCol>
                <a:gridCol w="324097">
                  <a:extLst>
                    <a:ext uri="{9D8B030D-6E8A-4147-A177-3AD203B41FA5}">
                      <a16:colId xmlns:a16="http://schemas.microsoft.com/office/drawing/2014/main" val="20003"/>
                    </a:ext>
                  </a:extLst>
                </a:gridCol>
                <a:gridCol w="355260">
                  <a:extLst>
                    <a:ext uri="{9D8B030D-6E8A-4147-A177-3AD203B41FA5}">
                      <a16:colId xmlns:a16="http://schemas.microsoft.com/office/drawing/2014/main" val="20004"/>
                    </a:ext>
                  </a:extLst>
                </a:gridCol>
                <a:gridCol w="473679">
                  <a:extLst>
                    <a:ext uri="{9D8B030D-6E8A-4147-A177-3AD203B41FA5}">
                      <a16:colId xmlns:a16="http://schemas.microsoft.com/office/drawing/2014/main" val="20005"/>
                    </a:ext>
                  </a:extLst>
                </a:gridCol>
                <a:gridCol w="747916">
                  <a:extLst>
                    <a:ext uri="{9D8B030D-6E8A-4147-A177-3AD203B41FA5}">
                      <a16:colId xmlns:a16="http://schemas.microsoft.com/office/drawing/2014/main" val="20006"/>
                    </a:ext>
                  </a:extLst>
                </a:gridCol>
              </a:tblGrid>
              <a:tr h="320167">
                <a:tc gridSpan="2">
                  <a:txBody>
                    <a:bodyPr/>
                    <a:lstStyle/>
                    <a:p>
                      <a:pPr algn="ctr" fontAlgn="ctr"/>
                      <a:r>
                        <a:rPr lang="tr-TR" sz="1400" b="1" i="0" u="none" strike="noStrike" dirty="0">
                          <a:solidFill>
                            <a:srgbClr val="FFFFFF"/>
                          </a:solidFill>
                          <a:effectLst/>
                          <a:latin typeface="Calibri"/>
                        </a:rPr>
                        <a:t>3.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20167">
                <a:tc>
                  <a:txBody>
                    <a:bodyPr/>
                    <a:lstStyle/>
                    <a:p>
                      <a:pPr algn="l" fontAlgn="ctr"/>
                      <a:r>
                        <a:rPr lang="tr-TR" sz="1400" b="0" i="0" u="none" strike="noStrike" dirty="0">
                          <a:solidFill>
                            <a:schemeClr val="tx1"/>
                          </a:solidFill>
                          <a:effectLst/>
                          <a:latin typeface="Arial"/>
                        </a:rPr>
                        <a:t>ENV-2001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chemeClr val="tx1"/>
                          </a:solidFill>
                          <a:effectLst/>
                          <a:latin typeface="Arial"/>
                        </a:rPr>
                        <a:t>Statics and Dynamics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167">
                <a:tc>
                  <a:txBody>
                    <a:bodyPr/>
                    <a:lstStyle/>
                    <a:p>
                      <a:pPr algn="l" fontAlgn="ctr"/>
                      <a:r>
                        <a:rPr lang="tr-TR" sz="1400" b="0" i="0" u="none" strike="noStrike" dirty="0">
                          <a:solidFill>
                            <a:schemeClr val="tx1"/>
                          </a:solidFill>
                          <a:effectLst/>
                          <a:latin typeface="Arial"/>
                        </a:rPr>
                        <a:t>ENV-2003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chemeClr val="tx1"/>
                          </a:solidFill>
                          <a:effectLst/>
                          <a:latin typeface="Arial"/>
                        </a:rPr>
                        <a:t>Environmental Chemistry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167">
                <a:tc>
                  <a:txBody>
                    <a:bodyPr/>
                    <a:lstStyle/>
                    <a:p>
                      <a:pPr algn="l" fontAlgn="ctr"/>
                      <a:r>
                        <a:rPr lang="tr-TR" sz="1400" b="0" i="0" u="none" strike="noStrike" dirty="0">
                          <a:solidFill>
                            <a:schemeClr val="tx1"/>
                          </a:solidFill>
                          <a:effectLst/>
                          <a:latin typeface="Arial"/>
                        </a:rPr>
                        <a:t>ENV-2005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chemeClr val="tx1"/>
                          </a:solidFill>
                          <a:effectLst/>
                          <a:latin typeface="Arial"/>
                        </a:rPr>
                        <a:t>Environmental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Chemistry</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Laboratory</a:t>
                      </a:r>
                      <a:r>
                        <a:rPr lang="tr-TR" sz="1400" b="0" i="0" u="none" strike="noStrike" dirty="0">
                          <a:solidFill>
                            <a:schemeClr val="tx1"/>
                          </a:solidFill>
                          <a:effectLst/>
                          <a:latin typeface="Arial"/>
                        </a:rPr>
                        <a: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167">
                <a:tc>
                  <a:txBody>
                    <a:bodyPr/>
                    <a:lstStyle/>
                    <a:p>
                      <a:pPr algn="l" fontAlgn="ctr"/>
                      <a:r>
                        <a:rPr lang="tr-TR" sz="1400" b="0" i="0" u="none" strike="noStrike" dirty="0">
                          <a:solidFill>
                            <a:schemeClr val="tx1"/>
                          </a:solidFill>
                          <a:effectLst/>
                          <a:latin typeface="Arial"/>
                        </a:rPr>
                        <a:t>ENV-2007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chemeClr val="tx1"/>
                          </a:solidFill>
                          <a:effectLst/>
                          <a:latin typeface="Arial"/>
                        </a:rPr>
                        <a:t>Fluid</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Mechanics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167">
                <a:tc>
                  <a:txBody>
                    <a:bodyPr/>
                    <a:lstStyle/>
                    <a:p>
                      <a:pPr algn="l" fontAlgn="ctr"/>
                      <a:r>
                        <a:rPr lang="tr-TR" sz="1400" b="0" i="0" u="none" strike="noStrike" dirty="0">
                          <a:solidFill>
                            <a:schemeClr val="tx1"/>
                          </a:solidFill>
                          <a:effectLst/>
                          <a:latin typeface="Arial"/>
                        </a:rPr>
                        <a:t>ENV-2009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Occupational Health and Safety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167">
                <a:tc>
                  <a:txBody>
                    <a:bodyPr/>
                    <a:lstStyle/>
                    <a:p>
                      <a:pPr algn="l" fontAlgn="ctr"/>
                      <a:r>
                        <a:rPr lang="tr-TR" sz="1400" b="1" i="0" u="none" strike="noStrike" dirty="0">
                          <a:solidFill>
                            <a:schemeClr val="tx1"/>
                          </a:solidFill>
                          <a:effectLst/>
                          <a:latin typeface="Arial"/>
                        </a:rPr>
                        <a:t>SEC-2001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0167">
                <a:tc>
                  <a:txBody>
                    <a:bodyPr/>
                    <a:lstStyle/>
                    <a:p>
                      <a:pPr algn="l" fontAlgn="ctr"/>
                      <a:r>
                        <a:rPr lang="tr-TR" sz="1400" b="1" i="0" u="none" strike="noStrike" dirty="0">
                          <a:solidFill>
                            <a:schemeClr val="tx1"/>
                          </a:solidFill>
                          <a:effectLst/>
                          <a:latin typeface="Arial"/>
                        </a:rPr>
                        <a:t>SEC-2001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0167">
                <a:tc>
                  <a:txBody>
                    <a:bodyPr/>
                    <a:lstStyle/>
                    <a:p>
                      <a:pPr algn="l" fontAlgn="ctr"/>
                      <a:r>
                        <a:rPr lang="tr-TR" sz="1400" b="1" i="0" u="none" strike="noStrike" dirty="0">
                          <a:solidFill>
                            <a:schemeClr val="tx1"/>
                          </a:solidFill>
                          <a:effectLst/>
                          <a:latin typeface="Arial"/>
                        </a:rPr>
                        <a:t>-SEC-2001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chemeClr val="tx1"/>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0167">
                <a:tc>
                  <a:txBody>
                    <a:bodyPr/>
                    <a:lstStyle/>
                    <a:p>
                      <a:pPr algn="l" fontAlgn="ctr"/>
                      <a:r>
                        <a:rPr lang="tr-TR" sz="1400" b="0" i="0" u="none" strike="noStrike" dirty="0">
                          <a:solidFill>
                            <a:schemeClr val="tx1"/>
                          </a:solidFill>
                          <a:effectLst/>
                          <a:latin typeface="Arial"/>
                        </a:rPr>
                        <a:t>ENV-2011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Environmental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Engineering</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Hydrology</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320167">
                <a:tc>
                  <a:txBody>
                    <a:bodyPr/>
                    <a:lstStyle/>
                    <a:p>
                      <a:pPr algn="l" fontAlgn="ctr"/>
                      <a:r>
                        <a:rPr lang="tr-TR" sz="1400" b="0" i="0" u="none" strike="noStrike" dirty="0">
                          <a:solidFill>
                            <a:schemeClr val="tx1"/>
                          </a:solidFill>
                          <a:effectLst/>
                          <a:latin typeface="Arial"/>
                        </a:rPr>
                        <a:t>ENV-2013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chemeClr val="tx1"/>
                          </a:solidFill>
                          <a:effectLst/>
                          <a:latin typeface="Arial"/>
                        </a:rPr>
                        <a:t>Analysis of Engineering Systems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320167">
                <a:tc>
                  <a:txBody>
                    <a:bodyPr/>
                    <a:lstStyle/>
                    <a:p>
                      <a:pPr algn="l" fontAlgn="ctr"/>
                      <a:r>
                        <a:rPr lang="tr-TR" sz="1400" b="0" i="0" u="none" strike="noStrike" dirty="0">
                          <a:solidFill>
                            <a:schemeClr val="tx1"/>
                          </a:solidFill>
                          <a:effectLst/>
                          <a:latin typeface="Arial"/>
                        </a:rPr>
                        <a:t>ENV-2015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Environmental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Ecology</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411234">
                <a:tc>
                  <a:txBody>
                    <a:bodyPr/>
                    <a:lstStyle/>
                    <a:p>
                      <a:pPr algn="l" fontAlgn="ctr"/>
                      <a:r>
                        <a:rPr lang="tr-TR" sz="1400" b="0" i="0" u="none" strike="noStrike" dirty="0">
                          <a:solidFill>
                            <a:schemeClr val="tx1"/>
                          </a:solidFill>
                          <a:effectLst/>
                          <a:latin typeface="Arial"/>
                        </a:rPr>
                        <a:t>ENV-2017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chemeClr val="tx1"/>
                          </a:solidFill>
                          <a:effectLst/>
                          <a:latin typeface="Arial"/>
                        </a:rPr>
                        <a:t>Current Topics in Environmental Engineering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320167">
                <a:tc>
                  <a:txBody>
                    <a:bodyPr/>
                    <a:lstStyle/>
                    <a:p>
                      <a:pPr algn="l" fontAlgn="ctr"/>
                      <a:r>
                        <a:rPr lang="tr-TR" sz="1400" b="0" i="0" u="none" strike="noStrike" dirty="0">
                          <a:solidFill>
                            <a:schemeClr val="tx1"/>
                          </a:solidFill>
                          <a:effectLst/>
                          <a:latin typeface="Arial"/>
                        </a:rPr>
                        <a:t>ENV-2019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a:solidFill>
                            <a:schemeClr val="tx1"/>
                          </a:solidFill>
                          <a:effectLst/>
                          <a:latin typeface="Arial"/>
                        </a:rPr>
                        <a:t>Urban Development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320167">
                <a:tc>
                  <a:txBody>
                    <a:bodyPr/>
                    <a:lstStyle/>
                    <a:p>
                      <a:pPr algn="l" fontAlgn="ctr"/>
                      <a:r>
                        <a:rPr lang="tr-TR" sz="1400" b="0" i="0" u="none" strike="noStrike" dirty="0">
                          <a:solidFill>
                            <a:srgbClr val="000000"/>
                          </a:solidFill>
                          <a:effectLst/>
                          <a:latin typeface="Arial"/>
                        </a:rPr>
                        <a:t> ENV-2021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Thermodynamics</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Seçmeli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320167">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4" name="Resim 3">
            <a:extLst>
              <a:ext uri="{FF2B5EF4-FFF2-40B4-BE49-F238E27FC236}">
                <a16:creationId xmlns:a16="http://schemas.microsoft.com/office/drawing/2014/main" id="{E8E30084-A40B-4792-9752-AD7EBB5D0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406025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62921130"/>
              </p:ext>
            </p:extLst>
          </p:nvPr>
        </p:nvGraphicFramePr>
        <p:xfrm>
          <a:off x="899591" y="1268759"/>
          <a:ext cx="7488832" cy="5040554"/>
        </p:xfrm>
        <a:graphic>
          <a:graphicData uri="http://schemas.openxmlformats.org/drawingml/2006/table">
            <a:tbl>
              <a:tblPr/>
              <a:tblGrid>
                <a:gridCol w="1224137">
                  <a:extLst>
                    <a:ext uri="{9D8B030D-6E8A-4147-A177-3AD203B41FA5}">
                      <a16:colId xmlns:a16="http://schemas.microsoft.com/office/drawing/2014/main" val="20000"/>
                    </a:ext>
                  </a:extLst>
                </a:gridCol>
                <a:gridCol w="3738982">
                  <a:extLst>
                    <a:ext uri="{9D8B030D-6E8A-4147-A177-3AD203B41FA5}">
                      <a16:colId xmlns:a16="http://schemas.microsoft.com/office/drawing/2014/main" val="20001"/>
                    </a:ext>
                  </a:extLst>
                </a:gridCol>
                <a:gridCol w="447445">
                  <a:extLst>
                    <a:ext uri="{9D8B030D-6E8A-4147-A177-3AD203B41FA5}">
                      <a16:colId xmlns:a16="http://schemas.microsoft.com/office/drawing/2014/main" val="20002"/>
                    </a:ext>
                  </a:extLst>
                </a:gridCol>
                <a:gridCol w="335585">
                  <a:extLst>
                    <a:ext uri="{9D8B030D-6E8A-4147-A177-3AD203B41FA5}">
                      <a16:colId xmlns:a16="http://schemas.microsoft.com/office/drawing/2014/main" val="20003"/>
                    </a:ext>
                  </a:extLst>
                </a:gridCol>
                <a:gridCol w="447445">
                  <a:extLst>
                    <a:ext uri="{9D8B030D-6E8A-4147-A177-3AD203B41FA5}">
                      <a16:colId xmlns:a16="http://schemas.microsoft.com/office/drawing/2014/main" val="20004"/>
                    </a:ext>
                  </a:extLst>
                </a:gridCol>
                <a:gridCol w="447445">
                  <a:extLst>
                    <a:ext uri="{9D8B030D-6E8A-4147-A177-3AD203B41FA5}">
                      <a16:colId xmlns:a16="http://schemas.microsoft.com/office/drawing/2014/main" val="20005"/>
                    </a:ext>
                  </a:extLst>
                </a:gridCol>
                <a:gridCol w="847793">
                  <a:extLst>
                    <a:ext uri="{9D8B030D-6E8A-4147-A177-3AD203B41FA5}">
                      <a16:colId xmlns:a16="http://schemas.microsoft.com/office/drawing/2014/main" val="20006"/>
                    </a:ext>
                  </a:extLst>
                </a:gridCol>
              </a:tblGrid>
              <a:tr h="232989">
                <a:tc gridSpan="2">
                  <a:txBody>
                    <a:bodyPr/>
                    <a:lstStyle/>
                    <a:p>
                      <a:pPr algn="ctr" fontAlgn="ctr"/>
                      <a:r>
                        <a:rPr lang="tr-TR" sz="1400" b="1" i="0" u="none" strike="noStrike" dirty="0">
                          <a:solidFill>
                            <a:srgbClr val="FFFFFF"/>
                          </a:solidFill>
                          <a:effectLst/>
                          <a:latin typeface="Calibri"/>
                        </a:rPr>
                        <a:t>4.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4262">
                <a:tc>
                  <a:txBody>
                    <a:bodyPr/>
                    <a:lstStyle/>
                    <a:p>
                      <a:pPr algn="l" fontAlgn="ctr"/>
                      <a:r>
                        <a:rPr lang="tr-TR" sz="1400" b="0" i="0" u="none" strike="noStrike" dirty="0">
                          <a:solidFill>
                            <a:srgbClr val="000000"/>
                          </a:solidFill>
                          <a:effectLst/>
                          <a:latin typeface="Arial"/>
                        </a:rPr>
                        <a:t>ENV-2002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Chemodynamics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262">
                <a:tc>
                  <a:txBody>
                    <a:bodyPr/>
                    <a:lstStyle/>
                    <a:p>
                      <a:pPr algn="l" fontAlgn="ctr"/>
                      <a:r>
                        <a:rPr lang="tr-TR" sz="1400" b="0" i="0" u="none" strike="noStrike" dirty="0">
                          <a:solidFill>
                            <a:srgbClr val="000000"/>
                          </a:solidFill>
                          <a:effectLst/>
                          <a:latin typeface="Arial"/>
                        </a:rPr>
                        <a:t>ENV-2-04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Microbiology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4262">
                <a:tc>
                  <a:txBody>
                    <a:bodyPr/>
                    <a:lstStyle/>
                    <a:p>
                      <a:pPr algn="l" fontAlgn="ctr"/>
                      <a:r>
                        <a:rPr lang="tr-TR" sz="1400" b="0" i="0" u="none" strike="noStrike" dirty="0">
                          <a:solidFill>
                            <a:srgbClr val="000000"/>
                          </a:solidFill>
                          <a:effectLst/>
                          <a:latin typeface="Arial"/>
                        </a:rPr>
                        <a:t>ENV-2006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Microbiology Laboratory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262">
                <a:tc>
                  <a:txBody>
                    <a:bodyPr/>
                    <a:lstStyle/>
                    <a:p>
                      <a:pPr algn="l" fontAlgn="ctr"/>
                      <a:r>
                        <a:rPr lang="tr-TR" sz="1400" b="0" i="0" u="none" strike="noStrike" dirty="0">
                          <a:solidFill>
                            <a:srgbClr val="000000"/>
                          </a:solidFill>
                          <a:effectLst/>
                          <a:latin typeface="Arial"/>
                        </a:rPr>
                        <a:t>ENV-2008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Chemistry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262">
                <a:tc>
                  <a:txBody>
                    <a:bodyPr/>
                    <a:lstStyle/>
                    <a:p>
                      <a:pPr algn="l" fontAlgn="ctr"/>
                      <a:r>
                        <a:rPr lang="tr-TR" sz="1400" b="0" i="0" u="none" strike="noStrike" dirty="0">
                          <a:solidFill>
                            <a:srgbClr val="000000"/>
                          </a:solidFill>
                          <a:effectLst/>
                          <a:latin typeface="Arial"/>
                        </a:rPr>
                        <a:t>ENV-2010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Chemistry Laboratory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4262">
                <a:tc>
                  <a:txBody>
                    <a:bodyPr/>
                    <a:lstStyle/>
                    <a:p>
                      <a:pPr algn="l" fontAlgn="ctr"/>
                      <a:r>
                        <a:rPr lang="tr-TR" sz="1400" b="0" i="0" u="none" strike="noStrike" dirty="0">
                          <a:solidFill>
                            <a:srgbClr val="000000"/>
                          </a:solidFill>
                          <a:effectLst/>
                          <a:latin typeface="Arial"/>
                        </a:rPr>
                        <a:t>ENV-2012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Hydraulics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2989">
                <a:tc>
                  <a:txBody>
                    <a:bodyPr/>
                    <a:lstStyle/>
                    <a:p>
                      <a:pPr algn="l" fontAlgn="ctr"/>
                      <a:r>
                        <a:rPr lang="tr-TR" sz="1400" b="0" i="0" u="none" strike="noStrike" dirty="0">
                          <a:solidFill>
                            <a:schemeClr val="tx1"/>
                          </a:solidFill>
                          <a:effectLst/>
                          <a:latin typeface="Arial"/>
                        </a:rPr>
                        <a:t>ENV-2014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Occupational Health and Safety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2989">
                <a:tc>
                  <a:txBody>
                    <a:bodyPr/>
                    <a:lstStyle/>
                    <a:p>
                      <a:pPr algn="l" fontAlgn="ctr"/>
                      <a:r>
                        <a:rPr lang="tr-TR" sz="1400" b="1" i="0" u="none" strike="noStrike" dirty="0">
                          <a:solidFill>
                            <a:schemeClr val="tx1"/>
                          </a:solidFill>
                          <a:effectLst/>
                          <a:latin typeface="Arial"/>
                        </a:rPr>
                        <a:t>SEC-2002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2989">
                <a:tc>
                  <a:txBody>
                    <a:bodyPr/>
                    <a:lstStyle/>
                    <a:p>
                      <a:pPr algn="l" fontAlgn="ctr"/>
                      <a:r>
                        <a:rPr lang="tr-TR" sz="1400" b="1" i="0" u="none" strike="noStrike" dirty="0">
                          <a:solidFill>
                            <a:schemeClr val="tx1"/>
                          </a:solidFill>
                          <a:effectLst/>
                          <a:latin typeface="Arial"/>
                        </a:rPr>
                        <a:t>SEC-2002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262">
                <a:tc>
                  <a:txBody>
                    <a:bodyPr/>
                    <a:lstStyle/>
                    <a:p>
                      <a:pPr algn="l" fontAlgn="ctr"/>
                      <a:r>
                        <a:rPr lang="tr-TR" sz="1400" b="0" i="0" u="none" strike="noStrike" dirty="0">
                          <a:solidFill>
                            <a:schemeClr val="tx1"/>
                          </a:solidFill>
                          <a:effectLst/>
                          <a:latin typeface="Arial"/>
                        </a:rPr>
                        <a:t>ENV-2016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Strength</a:t>
                      </a:r>
                      <a:r>
                        <a:rPr lang="tr-TR" sz="1400" b="0" i="0" u="none" strike="noStrike" dirty="0">
                          <a:solidFill>
                            <a:schemeClr val="tx1"/>
                          </a:solidFill>
                          <a:effectLst/>
                          <a:latin typeface="Arial"/>
                        </a:rPr>
                        <a:t> of </a:t>
                      </a:r>
                      <a:r>
                        <a:rPr lang="tr-TR" sz="1400" b="0" i="0" u="none" strike="noStrike" dirty="0" err="1">
                          <a:solidFill>
                            <a:schemeClr val="tx1"/>
                          </a:solidFill>
                          <a:effectLst/>
                          <a:latin typeface="Arial"/>
                        </a:rPr>
                        <a:t>Materials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364262">
                <a:tc>
                  <a:txBody>
                    <a:bodyPr/>
                    <a:lstStyle/>
                    <a:p>
                      <a:pPr algn="l" fontAlgn="ctr"/>
                      <a:r>
                        <a:rPr lang="tr-TR" sz="1400" b="0" i="0" u="none" strike="noStrike" dirty="0">
                          <a:solidFill>
                            <a:schemeClr val="tx1"/>
                          </a:solidFill>
                          <a:effectLst/>
                          <a:latin typeface="Arial"/>
                        </a:rPr>
                        <a:t>ENV-2018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Computer</a:t>
                      </a:r>
                      <a:r>
                        <a:rPr lang="tr-TR" sz="1400" b="0" i="0" u="none" strike="noStrike" dirty="0">
                          <a:solidFill>
                            <a:schemeClr val="tx1"/>
                          </a:solidFill>
                          <a:effectLst/>
                          <a:latin typeface="Arial"/>
                        </a:rPr>
                        <a:t> Programming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364262">
                <a:tc>
                  <a:txBody>
                    <a:bodyPr/>
                    <a:lstStyle/>
                    <a:p>
                      <a:pPr algn="l" fontAlgn="ctr"/>
                      <a:r>
                        <a:rPr lang="tr-TR" sz="1400" b="0" i="0" u="none" strike="noStrike" dirty="0">
                          <a:solidFill>
                            <a:schemeClr val="tx1"/>
                          </a:solidFill>
                          <a:effectLst/>
                          <a:latin typeface="Arial"/>
                        </a:rPr>
                        <a:t>ENV-2020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Soil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Mechanics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364262">
                <a:tc>
                  <a:txBody>
                    <a:bodyPr/>
                    <a:lstStyle/>
                    <a:p>
                      <a:pPr algn="l" fontAlgn="ctr"/>
                      <a:r>
                        <a:rPr lang="tr-TR" sz="1400" b="0" i="0" u="none" strike="noStrike" dirty="0">
                          <a:solidFill>
                            <a:schemeClr val="tx1"/>
                          </a:solidFill>
                          <a:effectLst/>
                          <a:latin typeface="Arial"/>
                        </a:rPr>
                        <a:t>ENV-2028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Differential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Equations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32989">
                <a:tc>
                  <a:txBody>
                    <a:bodyPr/>
                    <a:lstStyle/>
                    <a:p>
                      <a:pPr algn="l" fontAlgn="ctr"/>
                      <a:r>
                        <a:rPr lang="tr-TR" sz="1400" b="0" i="0" u="none" strike="noStrike" dirty="0">
                          <a:solidFill>
                            <a:schemeClr val="tx1"/>
                          </a:solidFill>
                          <a:effectLst/>
                          <a:latin typeface="Arial"/>
                        </a:rPr>
                        <a:t>ENV-2026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Circular</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Economy</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232989">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dirty="0">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5" name="Resim 3">
            <a:extLst>
              <a:ext uri="{FF2B5EF4-FFF2-40B4-BE49-F238E27FC236}">
                <a16:creationId xmlns:a16="http://schemas.microsoft.com/office/drawing/2014/main" id="{2E7F419E-B743-477C-90C9-DDD59589F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30480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5.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83053431"/>
              </p:ext>
            </p:extLst>
          </p:nvPr>
        </p:nvGraphicFramePr>
        <p:xfrm>
          <a:off x="1403645" y="1268760"/>
          <a:ext cx="6984778" cy="4464495"/>
        </p:xfrm>
        <a:graphic>
          <a:graphicData uri="http://schemas.openxmlformats.org/drawingml/2006/table">
            <a:tbl>
              <a:tblPr/>
              <a:tblGrid>
                <a:gridCol w="898043">
                  <a:extLst>
                    <a:ext uri="{9D8B030D-6E8A-4147-A177-3AD203B41FA5}">
                      <a16:colId xmlns:a16="http://schemas.microsoft.com/office/drawing/2014/main" val="20000"/>
                    </a:ext>
                  </a:extLst>
                </a:gridCol>
                <a:gridCol w="3961952">
                  <a:extLst>
                    <a:ext uri="{9D8B030D-6E8A-4147-A177-3AD203B41FA5}">
                      <a16:colId xmlns:a16="http://schemas.microsoft.com/office/drawing/2014/main" val="20001"/>
                    </a:ext>
                  </a:extLst>
                </a:gridCol>
                <a:gridCol w="334565">
                  <a:extLst>
                    <a:ext uri="{9D8B030D-6E8A-4147-A177-3AD203B41FA5}">
                      <a16:colId xmlns:a16="http://schemas.microsoft.com/office/drawing/2014/main" val="20002"/>
                    </a:ext>
                  </a:extLst>
                </a:gridCol>
                <a:gridCol w="305219">
                  <a:extLst>
                    <a:ext uri="{9D8B030D-6E8A-4147-A177-3AD203B41FA5}">
                      <a16:colId xmlns:a16="http://schemas.microsoft.com/office/drawing/2014/main" val="20003"/>
                    </a:ext>
                  </a:extLst>
                </a:gridCol>
                <a:gridCol w="334565">
                  <a:extLst>
                    <a:ext uri="{9D8B030D-6E8A-4147-A177-3AD203B41FA5}">
                      <a16:colId xmlns:a16="http://schemas.microsoft.com/office/drawing/2014/main" val="20004"/>
                    </a:ext>
                  </a:extLst>
                </a:gridCol>
                <a:gridCol w="446086">
                  <a:extLst>
                    <a:ext uri="{9D8B030D-6E8A-4147-A177-3AD203B41FA5}">
                      <a16:colId xmlns:a16="http://schemas.microsoft.com/office/drawing/2014/main" val="20005"/>
                    </a:ext>
                  </a:extLst>
                </a:gridCol>
                <a:gridCol w="704348">
                  <a:extLst>
                    <a:ext uri="{9D8B030D-6E8A-4147-A177-3AD203B41FA5}">
                      <a16:colId xmlns:a16="http://schemas.microsoft.com/office/drawing/2014/main" val="20006"/>
                    </a:ext>
                  </a:extLst>
                </a:gridCol>
              </a:tblGrid>
              <a:tr h="297633">
                <a:tc gridSpan="2">
                  <a:txBody>
                    <a:bodyPr/>
                    <a:lstStyle/>
                    <a:p>
                      <a:pPr algn="ctr" fontAlgn="ctr"/>
                      <a:r>
                        <a:rPr lang="tr-TR" sz="1400" b="1" i="0" u="none" strike="noStrike" dirty="0">
                          <a:solidFill>
                            <a:srgbClr val="FFFFFF"/>
                          </a:solidFill>
                          <a:effectLst/>
                          <a:latin typeface="Calibri"/>
                        </a:rPr>
                        <a:t>5.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97633">
                <a:tc>
                  <a:txBody>
                    <a:bodyPr/>
                    <a:lstStyle/>
                    <a:p>
                      <a:pPr algn="l" fontAlgn="ctr"/>
                      <a:r>
                        <a:rPr lang="tr-TR" sz="1400" b="0" i="0" u="none" strike="noStrike" dirty="0">
                          <a:solidFill>
                            <a:srgbClr val="000000"/>
                          </a:solidFill>
                          <a:effectLst/>
                          <a:latin typeface="Arial"/>
                        </a:rPr>
                        <a:t>ENV-3001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Unit Operations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7633">
                <a:tc>
                  <a:txBody>
                    <a:bodyPr/>
                    <a:lstStyle/>
                    <a:p>
                      <a:pPr algn="l" fontAlgn="ctr"/>
                      <a:r>
                        <a:rPr lang="tr-TR" sz="1400" b="0" i="0" u="none" strike="noStrike" dirty="0">
                          <a:solidFill>
                            <a:srgbClr val="000000"/>
                          </a:solidFill>
                          <a:effectLst/>
                          <a:latin typeface="Arial"/>
                        </a:rPr>
                        <a:t>ENV-3003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Unit Operations Laboratory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7633">
                <a:tc>
                  <a:txBody>
                    <a:bodyPr/>
                    <a:lstStyle/>
                    <a:p>
                      <a:pPr algn="l" fontAlgn="ctr"/>
                      <a:r>
                        <a:rPr lang="tr-TR" sz="1400" b="0" i="0" u="none" strike="noStrike" dirty="0">
                          <a:solidFill>
                            <a:srgbClr val="000000"/>
                          </a:solidFill>
                          <a:effectLst/>
                          <a:latin typeface="Arial"/>
                        </a:rPr>
                        <a:t>ENV-3005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Soil and Groundwater Pollution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33">
                <a:tc>
                  <a:txBody>
                    <a:bodyPr/>
                    <a:lstStyle/>
                    <a:p>
                      <a:pPr algn="l" fontAlgn="ctr"/>
                      <a:r>
                        <a:rPr lang="tr-TR" sz="1400" b="0" i="0" u="none" strike="noStrike" dirty="0">
                          <a:solidFill>
                            <a:srgbClr val="000000"/>
                          </a:solidFill>
                          <a:effectLst/>
                          <a:latin typeface="Arial"/>
                        </a:rPr>
                        <a:t>ENV-3007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Water Supply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76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ENV-3009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Project Management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Entrepreneurship</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633">
                <a:tc>
                  <a:txBody>
                    <a:bodyPr/>
                    <a:lstStyle/>
                    <a:p>
                      <a:pPr algn="l" fontAlgn="ctr"/>
                      <a:r>
                        <a:rPr lang="tr-TR" sz="1400" b="0" i="0" u="none" strike="noStrike" dirty="0">
                          <a:solidFill>
                            <a:srgbClr val="000000"/>
                          </a:solidFill>
                          <a:effectLst/>
                          <a:latin typeface="Arial"/>
                        </a:rPr>
                        <a:t>ENV-3011</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err="1">
                          <a:solidFill>
                            <a:srgbClr val="000000"/>
                          </a:solidFill>
                          <a:effectLst/>
                          <a:latin typeface="Arial"/>
                        </a:rPr>
                        <a:t>Summer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Practice</a:t>
                      </a:r>
                      <a:r>
                        <a:rPr lang="tr-TR" sz="1400" b="0" i="0" u="none" strike="noStrike" dirty="0">
                          <a:solidFill>
                            <a:srgbClr val="000000"/>
                          </a:solidFill>
                          <a:effectLst/>
                          <a:latin typeface="Arial"/>
                        </a:rPr>
                        <a: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7633">
                <a:tc>
                  <a:txBody>
                    <a:bodyPr/>
                    <a:lstStyle/>
                    <a:p>
                      <a:pPr algn="l" fontAlgn="ctr"/>
                      <a:r>
                        <a:rPr lang="tr-TR" sz="1400" b="1" i="0" u="none" strike="noStrike" dirty="0">
                          <a:solidFill>
                            <a:srgbClr val="000000"/>
                          </a:solidFill>
                          <a:effectLst/>
                          <a:latin typeface="Arial"/>
                        </a:rPr>
                        <a:t>SEC-3001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7633">
                <a:tc>
                  <a:txBody>
                    <a:bodyPr/>
                    <a:lstStyle/>
                    <a:p>
                      <a:pPr algn="l" fontAlgn="ctr"/>
                      <a:r>
                        <a:rPr lang="tr-TR" sz="1400" b="1" i="0" u="none" strike="noStrike" dirty="0">
                          <a:solidFill>
                            <a:srgbClr val="000000"/>
                          </a:solidFill>
                          <a:effectLst/>
                          <a:latin typeface="Arial"/>
                        </a:rPr>
                        <a:t>SEC-3001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7633">
                <a:tc>
                  <a:txBody>
                    <a:bodyPr/>
                    <a:lstStyle/>
                    <a:p>
                      <a:pPr algn="l" fontAlgn="ctr"/>
                      <a:r>
                        <a:rPr lang="tr-TR" sz="1400" b="0" i="0" u="none" strike="noStrike" dirty="0">
                          <a:solidFill>
                            <a:srgbClr val="000000"/>
                          </a:solidFill>
                          <a:effectLst/>
                          <a:latin typeface="Arial"/>
                        </a:rPr>
                        <a:t>ENV-3013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Impact Assessment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297633">
                <a:tc>
                  <a:txBody>
                    <a:bodyPr/>
                    <a:lstStyle/>
                    <a:p>
                      <a:pPr algn="l" fontAlgn="ctr"/>
                      <a:r>
                        <a:rPr lang="tr-TR" sz="1400" b="0" i="0" u="none" strike="noStrike" dirty="0">
                          <a:solidFill>
                            <a:srgbClr val="000000"/>
                          </a:solidFill>
                          <a:effectLst/>
                          <a:latin typeface="Arial"/>
                        </a:rPr>
                        <a:t>ENV-3015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Noise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97633">
                <a:tc>
                  <a:txBody>
                    <a:bodyPr/>
                    <a:lstStyle/>
                    <a:p>
                      <a:pPr algn="l" fontAlgn="ctr"/>
                      <a:r>
                        <a:rPr lang="tr-TR" sz="1400" b="0" i="0" u="none" strike="noStrike" dirty="0">
                          <a:solidFill>
                            <a:srgbClr val="000000"/>
                          </a:solidFill>
                          <a:effectLst/>
                          <a:latin typeface="Arial"/>
                        </a:rPr>
                        <a:t>ENV-3017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Pollution Prevention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97633">
                <a:tc>
                  <a:txBody>
                    <a:bodyPr/>
                    <a:lstStyle/>
                    <a:p>
                      <a:pPr algn="l" fontAlgn="ctr"/>
                      <a:r>
                        <a:rPr lang="tr-TR" sz="1400" b="0" i="0" u="none" strike="noStrike" dirty="0">
                          <a:solidFill>
                            <a:srgbClr val="000000"/>
                          </a:solidFill>
                          <a:effectLst/>
                          <a:latin typeface="Arial"/>
                        </a:rPr>
                        <a:t>ENV-3019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Biotechnology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97633">
                <a:tc>
                  <a:txBody>
                    <a:bodyPr/>
                    <a:lstStyle/>
                    <a:p>
                      <a:pPr algn="l" fontAlgn="b"/>
                      <a:endParaRPr lang="tr-TR" sz="1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7633">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5" name="Resim 3">
            <a:extLst>
              <a:ext uri="{FF2B5EF4-FFF2-40B4-BE49-F238E27FC236}">
                <a16:creationId xmlns:a16="http://schemas.microsoft.com/office/drawing/2014/main" id="{D0DA9238-661A-4A40-A009-F0E107E2F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440226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6.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03604324"/>
              </p:ext>
            </p:extLst>
          </p:nvPr>
        </p:nvGraphicFramePr>
        <p:xfrm>
          <a:off x="1043607" y="1340774"/>
          <a:ext cx="7200802" cy="4320480"/>
        </p:xfrm>
        <a:graphic>
          <a:graphicData uri="http://schemas.openxmlformats.org/drawingml/2006/table">
            <a:tbl>
              <a:tblPr/>
              <a:tblGrid>
                <a:gridCol w="936105">
                  <a:extLst>
                    <a:ext uri="{9D8B030D-6E8A-4147-A177-3AD203B41FA5}">
                      <a16:colId xmlns:a16="http://schemas.microsoft.com/office/drawing/2014/main" val="20000"/>
                    </a:ext>
                  </a:extLst>
                </a:gridCol>
                <a:gridCol w="3836124">
                  <a:extLst>
                    <a:ext uri="{9D8B030D-6E8A-4147-A177-3AD203B41FA5}">
                      <a16:colId xmlns:a16="http://schemas.microsoft.com/office/drawing/2014/main" val="20001"/>
                    </a:ext>
                  </a:extLst>
                </a:gridCol>
                <a:gridCol w="430237">
                  <a:extLst>
                    <a:ext uri="{9D8B030D-6E8A-4147-A177-3AD203B41FA5}">
                      <a16:colId xmlns:a16="http://schemas.microsoft.com/office/drawing/2014/main" val="20002"/>
                    </a:ext>
                  </a:extLst>
                </a:gridCol>
                <a:gridCol w="322677">
                  <a:extLst>
                    <a:ext uri="{9D8B030D-6E8A-4147-A177-3AD203B41FA5}">
                      <a16:colId xmlns:a16="http://schemas.microsoft.com/office/drawing/2014/main" val="20003"/>
                    </a:ext>
                  </a:extLst>
                </a:gridCol>
                <a:gridCol w="430237">
                  <a:extLst>
                    <a:ext uri="{9D8B030D-6E8A-4147-A177-3AD203B41FA5}">
                      <a16:colId xmlns:a16="http://schemas.microsoft.com/office/drawing/2014/main" val="20004"/>
                    </a:ext>
                  </a:extLst>
                </a:gridCol>
                <a:gridCol w="430237">
                  <a:extLst>
                    <a:ext uri="{9D8B030D-6E8A-4147-A177-3AD203B41FA5}">
                      <a16:colId xmlns:a16="http://schemas.microsoft.com/office/drawing/2014/main" val="20005"/>
                    </a:ext>
                  </a:extLst>
                </a:gridCol>
                <a:gridCol w="815185">
                  <a:extLst>
                    <a:ext uri="{9D8B030D-6E8A-4147-A177-3AD203B41FA5}">
                      <a16:colId xmlns:a16="http://schemas.microsoft.com/office/drawing/2014/main" val="20006"/>
                    </a:ext>
                  </a:extLst>
                </a:gridCol>
              </a:tblGrid>
              <a:tr h="288032">
                <a:tc gridSpan="2">
                  <a:txBody>
                    <a:bodyPr/>
                    <a:lstStyle/>
                    <a:p>
                      <a:pPr algn="ctr" fontAlgn="ctr"/>
                      <a:r>
                        <a:rPr lang="tr-TR" sz="1400" b="1" i="0" u="none" strike="noStrike" dirty="0">
                          <a:solidFill>
                            <a:srgbClr val="FFFFFF"/>
                          </a:solidFill>
                          <a:effectLst/>
                          <a:latin typeface="Calibri"/>
                        </a:rPr>
                        <a:t>6.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88032">
                <a:tc>
                  <a:txBody>
                    <a:bodyPr/>
                    <a:lstStyle/>
                    <a:p>
                      <a:pPr algn="l" fontAlgn="ctr"/>
                      <a:r>
                        <a:rPr lang="tr-TR" sz="1400" b="0" i="0" u="none" strike="noStrike" dirty="0">
                          <a:solidFill>
                            <a:srgbClr val="000000"/>
                          </a:solidFill>
                          <a:effectLst/>
                          <a:latin typeface="Arial"/>
                        </a:rPr>
                        <a:t>ENV-3002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Unit Operations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l" fontAlgn="ctr"/>
                      <a:r>
                        <a:rPr lang="tr-TR" sz="1400" b="0" i="0" u="none" strike="noStrike" dirty="0">
                          <a:solidFill>
                            <a:srgbClr val="000000"/>
                          </a:solidFill>
                          <a:effectLst/>
                          <a:latin typeface="Arial"/>
                        </a:rPr>
                        <a:t>ENV-3004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Biological Processes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l" fontAlgn="ctr"/>
                      <a:r>
                        <a:rPr lang="tr-TR" sz="1400" b="0" i="0" u="none" strike="noStrike" dirty="0">
                          <a:solidFill>
                            <a:srgbClr val="000000"/>
                          </a:solidFill>
                          <a:effectLst/>
                          <a:latin typeface="Arial"/>
                        </a:rPr>
                        <a:t>ENV-3006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Statistics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l" fontAlgn="ctr"/>
                      <a:r>
                        <a:rPr lang="tr-TR" sz="1400" b="0" i="0" u="none" strike="noStrike" dirty="0">
                          <a:solidFill>
                            <a:srgbClr val="000000"/>
                          </a:solidFill>
                          <a:effectLst/>
                          <a:latin typeface="Arial"/>
                        </a:rPr>
                        <a:t>ENV-3008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Atmospheric Chemistry and Air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algn="l" fontAlgn="ctr"/>
                      <a:r>
                        <a:rPr lang="tr-TR" sz="1400" b="0" i="0" u="none" strike="noStrike" dirty="0">
                          <a:solidFill>
                            <a:srgbClr val="000000"/>
                          </a:solidFill>
                          <a:effectLst/>
                          <a:latin typeface="Arial"/>
                        </a:rPr>
                        <a:t>ENV-3010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Sewer System Design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algn="l" fontAlgn="ctr"/>
                      <a:r>
                        <a:rPr lang="tr-TR" sz="1400" b="1" i="0" u="none" strike="noStrike" dirty="0">
                          <a:solidFill>
                            <a:srgbClr val="000000"/>
                          </a:solidFill>
                          <a:effectLst/>
                          <a:latin typeface="Arial"/>
                        </a:rPr>
                        <a:t>SEC-3002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032">
                <a:tc>
                  <a:txBody>
                    <a:bodyPr/>
                    <a:lstStyle/>
                    <a:p>
                      <a:pPr algn="l" fontAlgn="b"/>
                      <a:r>
                        <a:rPr lang="tr-TR" sz="1400" b="1" i="0" u="none" strike="noStrike" dirty="0">
                          <a:solidFill>
                            <a:srgbClr val="000000"/>
                          </a:solidFill>
                          <a:effectLst/>
                          <a:latin typeface="Arial"/>
                        </a:rPr>
                        <a:t>SEC-3002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32">
                <a:tc>
                  <a:txBody>
                    <a:bodyPr/>
                    <a:lstStyle/>
                    <a:p>
                      <a:pPr algn="l" fontAlgn="b"/>
                      <a:r>
                        <a:rPr lang="tr-TR" sz="1400" b="1" i="0" u="none" strike="noStrike" dirty="0">
                          <a:solidFill>
                            <a:srgbClr val="000000"/>
                          </a:solidFill>
                          <a:effectLst/>
                          <a:latin typeface="Arial"/>
                        </a:rPr>
                        <a:t>SEC-3002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032">
                <a:tc>
                  <a:txBody>
                    <a:bodyPr/>
                    <a:lstStyle/>
                    <a:p>
                      <a:pPr algn="l" fontAlgn="ctr"/>
                      <a:r>
                        <a:rPr lang="tr-TR" sz="1400" b="0" i="0" u="none" strike="noStrike" dirty="0">
                          <a:solidFill>
                            <a:srgbClr val="000000"/>
                          </a:solidFill>
                          <a:effectLst/>
                          <a:latin typeface="Arial"/>
                        </a:rPr>
                        <a:t>ENV3012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Law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288032">
                <a:tc>
                  <a:txBody>
                    <a:bodyPr/>
                    <a:lstStyle/>
                    <a:p>
                      <a:pPr algn="l" fontAlgn="ctr"/>
                      <a:r>
                        <a:rPr lang="tr-TR" sz="1400" b="0" i="0" u="none" strike="noStrike" dirty="0">
                          <a:solidFill>
                            <a:srgbClr val="000000"/>
                          </a:solidFill>
                          <a:effectLst/>
                          <a:latin typeface="Arial"/>
                        </a:rPr>
                        <a:t>ENV3014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Sanitation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88032">
                <a:tc>
                  <a:txBody>
                    <a:bodyPr/>
                    <a:lstStyle/>
                    <a:p>
                      <a:pPr algn="l" fontAlgn="ctr"/>
                      <a:r>
                        <a:rPr lang="tr-TR" sz="1400" b="0" i="0" u="none" strike="noStrike" dirty="0">
                          <a:solidFill>
                            <a:srgbClr val="000000"/>
                          </a:solidFill>
                          <a:effectLst/>
                          <a:latin typeface="Arial"/>
                        </a:rPr>
                        <a:t>ENV3016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Modeling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88032">
                <a:tc>
                  <a:txBody>
                    <a:bodyPr/>
                    <a:lstStyle/>
                    <a:p>
                      <a:pPr algn="l" fontAlgn="ctr"/>
                      <a:r>
                        <a:rPr lang="tr-TR" sz="1400" b="0" i="0" u="none" strike="noStrike" dirty="0">
                          <a:solidFill>
                            <a:srgbClr val="000000"/>
                          </a:solidFill>
                          <a:effectLst/>
                          <a:latin typeface="Arial"/>
                        </a:rPr>
                        <a:t>ENV3018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Sustainable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88032">
                <a:tc>
                  <a:txBody>
                    <a:bodyPr/>
                    <a:lstStyle/>
                    <a:p>
                      <a:pPr algn="l" fontAlgn="ctr"/>
                      <a:r>
                        <a:rPr lang="tr-TR" sz="1400" b="0" i="0" u="none" strike="noStrike" dirty="0">
                          <a:solidFill>
                            <a:srgbClr val="000000"/>
                          </a:solidFill>
                          <a:effectLst/>
                          <a:latin typeface="Arial"/>
                        </a:rPr>
                        <a:t>ENV3020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Marine Outfalls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88032">
                <a:tc gridSpan="2">
                  <a:txBody>
                    <a:bodyPr/>
                    <a:lstStyle/>
                    <a:p>
                      <a:pPr algn="ctr" fontAlgn="ctr"/>
                      <a:r>
                        <a:rPr lang="tr-TR" sz="1400" b="0" i="0" u="none" strike="noStrike">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5" name="Resim 3">
            <a:extLst>
              <a:ext uri="{FF2B5EF4-FFF2-40B4-BE49-F238E27FC236}">
                <a16:creationId xmlns:a16="http://schemas.microsoft.com/office/drawing/2014/main" id="{90D3A398-69A4-4488-BCE3-58DDA26A0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32105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7.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11719713"/>
              </p:ext>
            </p:extLst>
          </p:nvPr>
        </p:nvGraphicFramePr>
        <p:xfrm>
          <a:off x="1043609" y="1340760"/>
          <a:ext cx="6984776" cy="4712532"/>
        </p:xfrm>
        <a:graphic>
          <a:graphicData uri="http://schemas.openxmlformats.org/drawingml/2006/table">
            <a:tbl>
              <a:tblPr/>
              <a:tblGrid>
                <a:gridCol w="960795">
                  <a:extLst>
                    <a:ext uri="{9D8B030D-6E8A-4147-A177-3AD203B41FA5}">
                      <a16:colId xmlns:a16="http://schemas.microsoft.com/office/drawing/2014/main" val="20000"/>
                    </a:ext>
                  </a:extLst>
                </a:gridCol>
                <a:gridCol w="3921107">
                  <a:extLst>
                    <a:ext uri="{9D8B030D-6E8A-4147-A177-3AD203B41FA5}">
                      <a16:colId xmlns:a16="http://schemas.microsoft.com/office/drawing/2014/main" val="20001"/>
                    </a:ext>
                  </a:extLst>
                </a:gridCol>
                <a:gridCol w="331115">
                  <a:extLst>
                    <a:ext uri="{9D8B030D-6E8A-4147-A177-3AD203B41FA5}">
                      <a16:colId xmlns:a16="http://schemas.microsoft.com/office/drawing/2014/main" val="20002"/>
                    </a:ext>
                  </a:extLst>
                </a:gridCol>
                <a:gridCol w="302071">
                  <a:extLst>
                    <a:ext uri="{9D8B030D-6E8A-4147-A177-3AD203B41FA5}">
                      <a16:colId xmlns:a16="http://schemas.microsoft.com/office/drawing/2014/main" val="20003"/>
                    </a:ext>
                  </a:extLst>
                </a:gridCol>
                <a:gridCol w="331115">
                  <a:extLst>
                    <a:ext uri="{9D8B030D-6E8A-4147-A177-3AD203B41FA5}">
                      <a16:colId xmlns:a16="http://schemas.microsoft.com/office/drawing/2014/main" val="20004"/>
                    </a:ext>
                  </a:extLst>
                </a:gridCol>
                <a:gridCol w="441487">
                  <a:extLst>
                    <a:ext uri="{9D8B030D-6E8A-4147-A177-3AD203B41FA5}">
                      <a16:colId xmlns:a16="http://schemas.microsoft.com/office/drawing/2014/main" val="20005"/>
                    </a:ext>
                  </a:extLst>
                </a:gridCol>
                <a:gridCol w="697086">
                  <a:extLst>
                    <a:ext uri="{9D8B030D-6E8A-4147-A177-3AD203B41FA5}">
                      <a16:colId xmlns:a16="http://schemas.microsoft.com/office/drawing/2014/main" val="20006"/>
                    </a:ext>
                  </a:extLst>
                </a:gridCol>
              </a:tblGrid>
              <a:tr h="248028">
                <a:tc gridSpan="2">
                  <a:txBody>
                    <a:bodyPr/>
                    <a:lstStyle/>
                    <a:p>
                      <a:pPr algn="ctr" fontAlgn="ctr"/>
                      <a:r>
                        <a:rPr lang="tr-TR" sz="1400" b="1" i="0" u="none" strike="noStrike">
                          <a:solidFill>
                            <a:srgbClr val="FFFFFF"/>
                          </a:solidFill>
                          <a:effectLst/>
                          <a:latin typeface="Calibri"/>
                        </a:rPr>
                        <a:t>7.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48028">
                <a:tc>
                  <a:txBody>
                    <a:bodyPr/>
                    <a:lstStyle/>
                    <a:p>
                      <a:pPr algn="l" fontAlgn="ctr"/>
                      <a:r>
                        <a:rPr lang="tr-TR" sz="1400" b="0" i="0" u="none" strike="noStrike" dirty="0">
                          <a:solidFill>
                            <a:srgbClr val="000000"/>
                          </a:solidFill>
                          <a:effectLst/>
                          <a:latin typeface="Arial"/>
                        </a:rPr>
                        <a:t>ENV-4001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Wastewater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Treatment</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028">
                <a:tc>
                  <a:txBody>
                    <a:bodyPr/>
                    <a:lstStyle/>
                    <a:p>
                      <a:pPr algn="l" fontAlgn="ctr"/>
                      <a:r>
                        <a:rPr lang="tr-TR" sz="1400" b="0" i="0" u="none" strike="noStrike" dirty="0">
                          <a:solidFill>
                            <a:srgbClr val="000000"/>
                          </a:solidFill>
                          <a:effectLst/>
                          <a:latin typeface="Arial"/>
                        </a:rPr>
                        <a:t>ENV-4003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Air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Pollution</a:t>
                      </a:r>
                      <a:r>
                        <a:rPr lang="tr-TR" sz="1400" b="0" i="0" u="none" strike="noStrike" dirty="0">
                          <a:solidFill>
                            <a:srgbClr val="000000"/>
                          </a:solidFill>
                          <a:effectLst/>
                          <a:latin typeface="Arial"/>
                        </a:rPr>
                        <a:t> Control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028">
                <a:tc>
                  <a:txBody>
                    <a:bodyPr/>
                    <a:lstStyle/>
                    <a:p>
                      <a:pPr algn="l" fontAlgn="ctr"/>
                      <a:r>
                        <a:rPr lang="tr-TR" sz="1400" b="0" i="0" u="none" strike="noStrike" dirty="0">
                          <a:solidFill>
                            <a:srgbClr val="000000"/>
                          </a:solidFill>
                          <a:effectLst/>
                          <a:latin typeface="Arial"/>
                        </a:rPr>
                        <a:t>ENV-4005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Solid Waste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028">
                <a:tc>
                  <a:txBody>
                    <a:bodyPr/>
                    <a:lstStyle/>
                    <a:p>
                      <a:pPr algn="l" fontAlgn="ctr"/>
                      <a:r>
                        <a:rPr lang="tr-TR" sz="1400" b="0" i="0" u="none" strike="noStrike" dirty="0">
                          <a:solidFill>
                            <a:srgbClr val="000000"/>
                          </a:solidFill>
                          <a:effectLst/>
                          <a:latin typeface="Arial"/>
                        </a:rPr>
                        <a:t>ENV-4007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Term Project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8028">
                <a:tc>
                  <a:txBody>
                    <a:bodyPr/>
                    <a:lstStyle/>
                    <a:p>
                      <a:pPr algn="l" fontAlgn="ctr"/>
                      <a:r>
                        <a:rPr lang="tr-TR" sz="1400" b="0" i="0" u="none" strike="noStrike" dirty="0">
                          <a:solidFill>
                            <a:srgbClr val="000000"/>
                          </a:solidFill>
                          <a:effectLst/>
                          <a:latin typeface="Arial"/>
                        </a:rPr>
                        <a:t>ENV-4009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Summer Practice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8028">
                <a:tc>
                  <a:txBody>
                    <a:bodyPr/>
                    <a:lstStyle/>
                    <a:p>
                      <a:pPr algn="l" fontAlgn="ctr"/>
                      <a:r>
                        <a:rPr lang="tr-TR" sz="1400" b="0" i="0" u="none" strike="noStrike" dirty="0">
                          <a:solidFill>
                            <a:srgbClr val="000000"/>
                          </a:solidFill>
                          <a:effectLst/>
                          <a:latin typeface="Arial"/>
                        </a:rPr>
                        <a:t>ENV-4011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Management Systems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48028">
                <a:tc>
                  <a:txBody>
                    <a:bodyPr/>
                    <a:lstStyle/>
                    <a:p>
                      <a:pPr algn="l" fontAlgn="ctr"/>
                      <a:r>
                        <a:rPr lang="tr-TR" sz="1400" b="0" i="0" u="none" strike="noStrike" dirty="0">
                          <a:solidFill>
                            <a:srgbClr val="000000"/>
                          </a:solidFill>
                          <a:effectLst/>
                          <a:latin typeface="Arial"/>
                        </a:rPr>
                        <a:t>ENV-4013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Economics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48028">
                <a:tc>
                  <a:txBody>
                    <a:bodyPr/>
                    <a:lstStyle/>
                    <a:p>
                      <a:pPr algn="l" fontAlgn="ctr"/>
                      <a:r>
                        <a:rPr lang="tr-TR" sz="1400" b="0" i="0" u="none" strike="noStrike" dirty="0">
                          <a:solidFill>
                            <a:srgbClr val="000000"/>
                          </a:solidFill>
                          <a:effectLst/>
                          <a:latin typeface="Arial"/>
                        </a:rPr>
                        <a:t>ENV-4015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Industrial Ecology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48028">
                <a:tc>
                  <a:txBody>
                    <a:bodyPr/>
                    <a:lstStyle/>
                    <a:p>
                      <a:pPr algn="l" fontAlgn="ctr"/>
                      <a:r>
                        <a:rPr lang="tr-TR" sz="1400" b="0" i="0" u="none" strike="noStrike" dirty="0">
                          <a:solidFill>
                            <a:srgbClr val="000000"/>
                          </a:solidFill>
                          <a:effectLst/>
                          <a:latin typeface="Arial"/>
                        </a:rPr>
                        <a:t>ENV-4017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Natural Resources and Environmental Planning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48028">
                <a:tc>
                  <a:txBody>
                    <a:bodyPr/>
                    <a:lstStyle/>
                    <a:p>
                      <a:pPr algn="l" fontAlgn="ctr"/>
                      <a:r>
                        <a:rPr lang="tr-TR" sz="1400" b="0" i="0" u="none" strike="noStrike" dirty="0">
                          <a:solidFill>
                            <a:srgbClr val="000000"/>
                          </a:solidFill>
                          <a:effectLst/>
                          <a:latin typeface="Arial"/>
                        </a:rPr>
                        <a:t>ENV-4019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Indoor Air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248028">
                <a:tc>
                  <a:txBody>
                    <a:bodyPr/>
                    <a:lstStyle/>
                    <a:p>
                      <a:pPr algn="l" fontAlgn="ctr"/>
                      <a:r>
                        <a:rPr lang="tr-TR" sz="1400" b="0" i="0" u="none" strike="noStrike" dirty="0">
                          <a:solidFill>
                            <a:srgbClr val="000000"/>
                          </a:solidFill>
                          <a:effectLst/>
                          <a:latin typeface="Arial"/>
                        </a:rPr>
                        <a:t>ENV-4021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rgbClr val="000000"/>
                          </a:solidFill>
                          <a:effectLst/>
                          <a:latin typeface="Arial"/>
                        </a:rPr>
                        <a:t>Water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Pollution</a:t>
                      </a:r>
                      <a:r>
                        <a:rPr lang="tr-TR" sz="1400" b="0" i="0" u="none" strike="noStrike" dirty="0">
                          <a:solidFill>
                            <a:srgbClr val="000000"/>
                          </a:solidFill>
                          <a:effectLst/>
                          <a:latin typeface="Arial"/>
                        </a:rPr>
                        <a:t>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5"/>
                  </a:ext>
                </a:extLst>
              </a:tr>
              <a:tr h="248028">
                <a:tc>
                  <a:txBody>
                    <a:bodyPr/>
                    <a:lstStyle/>
                    <a:p>
                      <a:pPr algn="l" fontAlgn="b"/>
                      <a:r>
                        <a:rPr lang="tr-TR" sz="1400" b="0" i="0" u="none" strike="noStrike" dirty="0">
                          <a:solidFill>
                            <a:schemeClr val="tx1"/>
                          </a:solidFill>
                          <a:effectLst/>
                          <a:latin typeface="Arial"/>
                        </a:rPr>
                        <a:t>ENV-4023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b"/>
                      <a:r>
                        <a:rPr lang="tr-TR" sz="1400" b="0" i="0" u="none" strike="noStrike" dirty="0" err="1">
                          <a:solidFill>
                            <a:schemeClr val="tx1"/>
                          </a:solidFill>
                          <a:effectLst/>
                          <a:latin typeface="Arial"/>
                        </a:rPr>
                        <a:t>Anaerobic</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Treatment</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Bioenergy</a:t>
                      </a:r>
                      <a:endParaRPr lang="tr-TR" sz="14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Seçmeli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6"/>
                  </a:ext>
                </a:extLst>
              </a:tr>
              <a:tr h="248028">
                <a:tc>
                  <a:txBody>
                    <a:bodyPr/>
                    <a:lstStyle/>
                    <a:p>
                      <a:pPr algn="l" fontAlgn="b"/>
                      <a:r>
                        <a:rPr lang="tr-TR" sz="1400" b="0" i="0" u="none" strike="noStrike" dirty="0">
                          <a:solidFill>
                            <a:schemeClr val="tx1"/>
                          </a:solidFill>
                          <a:effectLst/>
                          <a:latin typeface="Arial"/>
                        </a:rPr>
                        <a:t>ENV-4025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b"/>
                      <a:r>
                        <a:rPr lang="tr-TR" sz="1400" b="0" i="0" u="none" strike="noStrike" dirty="0">
                          <a:solidFill>
                            <a:schemeClr val="tx1"/>
                          </a:solidFill>
                          <a:effectLst/>
                          <a:latin typeface="Arial"/>
                        </a:rPr>
                        <a:t>Urban </a:t>
                      </a:r>
                      <a:r>
                        <a:rPr lang="tr-TR" sz="1400" b="0" i="0" u="none" strike="noStrike" dirty="0" err="1">
                          <a:solidFill>
                            <a:schemeClr val="tx1"/>
                          </a:solidFill>
                          <a:effectLst/>
                          <a:latin typeface="Arial"/>
                        </a:rPr>
                        <a:t>Mining</a:t>
                      </a:r>
                      <a:endParaRPr lang="tr-TR" sz="14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Seçmeli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46524254"/>
                  </a:ext>
                </a:extLst>
              </a:tr>
              <a:tr h="248028">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pic>
        <p:nvPicPr>
          <p:cNvPr id="5" name="Resim 3">
            <a:extLst>
              <a:ext uri="{FF2B5EF4-FFF2-40B4-BE49-F238E27FC236}">
                <a16:creationId xmlns:a16="http://schemas.microsoft.com/office/drawing/2014/main" id="{C688221D-FF83-40D8-B965-3BBEF3145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522084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dirty="0"/>
              <a:t>8.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98512140"/>
              </p:ext>
            </p:extLst>
          </p:nvPr>
        </p:nvGraphicFramePr>
        <p:xfrm>
          <a:off x="755576" y="1052732"/>
          <a:ext cx="7272807" cy="5003089"/>
        </p:xfrm>
        <a:graphic>
          <a:graphicData uri="http://schemas.openxmlformats.org/drawingml/2006/table">
            <a:tbl>
              <a:tblPr/>
              <a:tblGrid>
                <a:gridCol w="840490">
                  <a:extLst>
                    <a:ext uri="{9D8B030D-6E8A-4147-A177-3AD203B41FA5}">
                      <a16:colId xmlns:a16="http://schemas.microsoft.com/office/drawing/2014/main" val="20000"/>
                    </a:ext>
                  </a:extLst>
                </a:gridCol>
                <a:gridCol w="3979461">
                  <a:extLst>
                    <a:ext uri="{9D8B030D-6E8A-4147-A177-3AD203B41FA5}">
                      <a16:colId xmlns:a16="http://schemas.microsoft.com/office/drawing/2014/main" val="20001"/>
                    </a:ext>
                  </a:extLst>
                </a:gridCol>
                <a:gridCol w="434538">
                  <a:extLst>
                    <a:ext uri="{9D8B030D-6E8A-4147-A177-3AD203B41FA5}">
                      <a16:colId xmlns:a16="http://schemas.microsoft.com/office/drawing/2014/main" val="20002"/>
                    </a:ext>
                  </a:extLst>
                </a:gridCol>
                <a:gridCol w="325905">
                  <a:extLst>
                    <a:ext uri="{9D8B030D-6E8A-4147-A177-3AD203B41FA5}">
                      <a16:colId xmlns:a16="http://schemas.microsoft.com/office/drawing/2014/main" val="20003"/>
                    </a:ext>
                  </a:extLst>
                </a:gridCol>
                <a:gridCol w="434538">
                  <a:extLst>
                    <a:ext uri="{9D8B030D-6E8A-4147-A177-3AD203B41FA5}">
                      <a16:colId xmlns:a16="http://schemas.microsoft.com/office/drawing/2014/main" val="20004"/>
                    </a:ext>
                  </a:extLst>
                </a:gridCol>
                <a:gridCol w="434538">
                  <a:extLst>
                    <a:ext uri="{9D8B030D-6E8A-4147-A177-3AD203B41FA5}">
                      <a16:colId xmlns:a16="http://schemas.microsoft.com/office/drawing/2014/main" val="20005"/>
                    </a:ext>
                  </a:extLst>
                </a:gridCol>
                <a:gridCol w="823337">
                  <a:extLst>
                    <a:ext uri="{9D8B030D-6E8A-4147-A177-3AD203B41FA5}">
                      <a16:colId xmlns:a16="http://schemas.microsoft.com/office/drawing/2014/main" val="20006"/>
                    </a:ext>
                  </a:extLst>
                </a:gridCol>
              </a:tblGrid>
              <a:tr h="250561">
                <a:tc gridSpan="2">
                  <a:txBody>
                    <a:bodyPr/>
                    <a:lstStyle/>
                    <a:p>
                      <a:pPr algn="ctr" fontAlgn="ctr"/>
                      <a:r>
                        <a:rPr lang="tr-TR" sz="1400" b="1" i="0" u="none" strike="noStrike" dirty="0">
                          <a:solidFill>
                            <a:srgbClr val="FFFFFF"/>
                          </a:solidFill>
                          <a:effectLst/>
                          <a:latin typeface="Calibri"/>
                        </a:rPr>
                        <a:t>8.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50561">
                <a:tc>
                  <a:txBody>
                    <a:bodyPr/>
                    <a:lstStyle/>
                    <a:p>
                      <a:pPr algn="l" fontAlgn="ctr"/>
                      <a:r>
                        <a:rPr lang="tr-TR" sz="1400" b="0" i="0" u="none" strike="noStrike" dirty="0">
                          <a:solidFill>
                            <a:srgbClr val="000000"/>
                          </a:solidFill>
                          <a:effectLst/>
                          <a:latin typeface="Arial"/>
                        </a:rPr>
                        <a:t>ENV-4002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Industrial Wastewater 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561">
                <a:tc>
                  <a:txBody>
                    <a:bodyPr/>
                    <a:lstStyle/>
                    <a:p>
                      <a:pPr algn="l" fontAlgn="ctr"/>
                      <a:r>
                        <a:rPr lang="tr-TR" sz="1400" b="0" i="0" u="none" strike="noStrike" dirty="0">
                          <a:solidFill>
                            <a:srgbClr val="000000"/>
                          </a:solidFill>
                          <a:effectLst/>
                          <a:latin typeface="Arial"/>
                        </a:rPr>
                        <a:t>ENV-4004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Hazardous Waste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561">
                <a:tc>
                  <a:txBody>
                    <a:bodyPr/>
                    <a:lstStyle/>
                    <a:p>
                      <a:pPr algn="l" fontAlgn="ctr"/>
                      <a:r>
                        <a:rPr lang="tr-TR" sz="1400" b="0" i="0" u="none" strike="noStrike" dirty="0">
                          <a:solidFill>
                            <a:srgbClr val="000000"/>
                          </a:solidFill>
                          <a:effectLst/>
                          <a:latin typeface="Arial"/>
                        </a:rPr>
                        <a:t>ENV-4006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Water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Treatment</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561">
                <a:tc>
                  <a:txBody>
                    <a:bodyPr/>
                    <a:lstStyle/>
                    <a:p>
                      <a:pPr algn="l" fontAlgn="ctr"/>
                      <a:r>
                        <a:rPr lang="tr-TR" sz="1400" b="0" i="0" u="none" strike="noStrike" dirty="0">
                          <a:solidFill>
                            <a:srgbClr val="000000"/>
                          </a:solidFill>
                          <a:effectLst/>
                          <a:latin typeface="Arial"/>
                        </a:rPr>
                        <a:t>ENV-4026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Solid </a:t>
                      </a:r>
                      <a:r>
                        <a:rPr lang="tr-TR" sz="1400" b="0" i="0" u="none" strike="noStrike" dirty="0" err="1">
                          <a:solidFill>
                            <a:srgbClr val="000000"/>
                          </a:solidFill>
                          <a:effectLst/>
                          <a:latin typeface="Arial"/>
                        </a:rPr>
                        <a:t>Waste</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Laboratory</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043968"/>
                  </a:ext>
                </a:extLst>
              </a:tr>
              <a:tr h="250561">
                <a:tc>
                  <a:txBody>
                    <a:bodyPr/>
                    <a:lstStyle/>
                    <a:p>
                      <a:pPr algn="l" fontAlgn="b"/>
                      <a:r>
                        <a:rPr lang="tr-TR" sz="1400" b="0" i="0" u="none" strike="noStrike" dirty="0">
                          <a:solidFill>
                            <a:srgbClr val="000000"/>
                          </a:solidFill>
                          <a:effectLst/>
                          <a:latin typeface="Arial"/>
                        </a:rPr>
                        <a:t>ENV-4008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err="1">
                          <a:solidFill>
                            <a:srgbClr val="000000"/>
                          </a:solidFill>
                          <a:effectLst/>
                          <a:latin typeface="Arial"/>
                        </a:rPr>
                        <a:t>Term</a:t>
                      </a:r>
                      <a:r>
                        <a:rPr lang="tr-TR" sz="1400" b="0" i="0" u="none" strike="noStrike" dirty="0">
                          <a:solidFill>
                            <a:srgbClr val="000000"/>
                          </a:solidFill>
                          <a:effectLst/>
                          <a:latin typeface="Arial"/>
                        </a:rPr>
                        <a:t> Project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561">
                <a:tc>
                  <a:txBody>
                    <a:bodyPr/>
                    <a:lstStyle/>
                    <a:p>
                      <a:pPr algn="l" fontAlgn="b"/>
                      <a:r>
                        <a:rPr lang="tr-TR" sz="1400" b="1" i="0" u="none" strike="noStrike" dirty="0">
                          <a:solidFill>
                            <a:srgbClr val="000000"/>
                          </a:solidFill>
                          <a:effectLst/>
                          <a:latin typeface="Arial"/>
                        </a:rPr>
                        <a:t>SEC-4002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561">
                <a:tc>
                  <a:txBody>
                    <a:bodyPr/>
                    <a:lstStyle/>
                    <a:p>
                      <a:pPr algn="l" fontAlgn="b"/>
                      <a:r>
                        <a:rPr lang="tr-TR" sz="1400" b="1" i="0" u="none" strike="noStrike" dirty="0">
                          <a:solidFill>
                            <a:srgbClr val="000000"/>
                          </a:solidFill>
                          <a:effectLst/>
                          <a:latin typeface="Arial"/>
                        </a:rPr>
                        <a:t>SEC-4002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561">
                <a:tc>
                  <a:txBody>
                    <a:bodyPr/>
                    <a:lstStyle/>
                    <a:p>
                      <a:pPr algn="l" fontAlgn="b"/>
                      <a:r>
                        <a:rPr lang="tr-TR" sz="1400" b="1" i="0" u="none" strike="noStrike" dirty="0">
                          <a:solidFill>
                            <a:srgbClr val="000000"/>
                          </a:solidFill>
                          <a:effectLst/>
                          <a:latin typeface="Arial"/>
                        </a:rPr>
                        <a:t>SEC-4002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0561">
                <a:tc>
                  <a:txBody>
                    <a:bodyPr/>
                    <a:lstStyle/>
                    <a:p>
                      <a:pPr algn="l" fontAlgn="ctr"/>
                      <a:r>
                        <a:rPr lang="tr-TR" sz="1400" b="0" i="0" u="none" strike="noStrike" dirty="0">
                          <a:solidFill>
                            <a:srgbClr val="000000"/>
                          </a:solidFill>
                          <a:effectLst/>
                          <a:latin typeface="Arial"/>
                        </a:rPr>
                        <a:t>ENV-4010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Exposure and Risk Assessment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8"/>
                  </a:ext>
                </a:extLst>
              </a:tr>
              <a:tr h="250561">
                <a:tc>
                  <a:txBody>
                    <a:bodyPr/>
                    <a:lstStyle/>
                    <a:p>
                      <a:pPr algn="l" fontAlgn="ctr"/>
                      <a:r>
                        <a:rPr lang="tr-TR" sz="1400" b="0" i="0" u="none" strike="noStrike" dirty="0">
                          <a:solidFill>
                            <a:srgbClr val="000000"/>
                          </a:solidFill>
                          <a:effectLst/>
                          <a:latin typeface="Arial"/>
                        </a:rPr>
                        <a:t>ENV-4012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Watershed Planning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250561">
                <a:tc>
                  <a:txBody>
                    <a:bodyPr/>
                    <a:lstStyle/>
                    <a:p>
                      <a:pPr algn="l" fontAlgn="ctr"/>
                      <a:r>
                        <a:rPr lang="tr-TR" sz="1400" b="0" i="0" u="none" strike="noStrike" dirty="0">
                          <a:solidFill>
                            <a:srgbClr val="000000"/>
                          </a:solidFill>
                          <a:effectLst/>
                          <a:latin typeface="Arial"/>
                        </a:rPr>
                        <a:t>ENV-4014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Solid Waste Recycling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50561">
                <a:tc>
                  <a:txBody>
                    <a:bodyPr/>
                    <a:lstStyle/>
                    <a:p>
                      <a:pPr algn="l" fontAlgn="ctr"/>
                      <a:r>
                        <a:rPr lang="tr-TR" sz="1400" b="0" i="0" u="none" strike="noStrike" dirty="0">
                          <a:solidFill>
                            <a:srgbClr val="000000"/>
                          </a:solidFill>
                          <a:effectLst/>
                          <a:latin typeface="Arial"/>
                        </a:rPr>
                        <a:t>ENV-4016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en-US" sz="1400" b="0" i="0" u="none" strike="noStrike">
                          <a:solidFill>
                            <a:srgbClr val="000000"/>
                          </a:solidFill>
                          <a:effectLst/>
                          <a:latin typeface="Arial"/>
                        </a:rPr>
                        <a:t>Energy, Sustainability and the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50561">
                <a:tc>
                  <a:txBody>
                    <a:bodyPr/>
                    <a:lstStyle/>
                    <a:p>
                      <a:pPr algn="l" fontAlgn="ctr"/>
                      <a:r>
                        <a:rPr lang="tr-TR" sz="1400" b="0" i="0" u="none" strike="noStrike" dirty="0">
                          <a:solidFill>
                            <a:srgbClr val="000000"/>
                          </a:solidFill>
                          <a:effectLst/>
                          <a:latin typeface="Arial"/>
                        </a:rPr>
                        <a:t>ENV-4018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Advanced Treatment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50561">
                <a:tc>
                  <a:txBody>
                    <a:bodyPr/>
                    <a:lstStyle/>
                    <a:p>
                      <a:pPr algn="l" fontAlgn="ctr"/>
                      <a:r>
                        <a:rPr lang="tr-TR" sz="1400" b="0" i="0" u="none" strike="noStrike" dirty="0">
                          <a:solidFill>
                            <a:srgbClr val="000000"/>
                          </a:solidFill>
                          <a:effectLst/>
                          <a:latin typeface="Arial"/>
                        </a:rPr>
                        <a:t>ENV-4020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Sludge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50561">
                <a:tc>
                  <a:txBody>
                    <a:bodyPr/>
                    <a:lstStyle/>
                    <a:p>
                      <a:pPr algn="l" fontAlgn="ctr"/>
                      <a:r>
                        <a:rPr lang="tr-TR" sz="1400" b="0" i="0" u="none" strike="noStrike" dirty="0">
                          <a:solidFill>
                            <a:schemeClr val="tx1"/>
                          </a:solidFill>
                          <a:effectLst/>
                          <a:latin typeface="Arial"/>
                        </a:rPr>
                        <a:t>ENV-4022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Engineering</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Ethics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250561">
                <a:tc>
                  <a:txBody>
                    <a:bodyPr/>
                    <a:lstStyle/>
                    <a:p>
                      <a:pPr algn="l" fontAlgn="ctr"/>
                      <a:r>
                        <a:rPr lang="tr-TR" sz="1400" b="0" i="0" u="none" strike="noStrike" dirty="0">
                          <a:solidFill>
                            <a:schemeClr val="tx1"/>
                          </a:solidFill>
                          <a:effectLst/>
                          <a:latin typeface="Arial"/>
                        </a:rPr>
                        <a:t>ENV-4024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Treatment</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Plant</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Hydraulics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5"/>
                  </a:ext>
                </a:extLst>
              </a:tr>
              <a:tr h="250561">
                <a:tc>
                  <a:txBody>
                    <a:bodyPr/>
                    <a:lstStyle/>
                    <a:p>
                      <a:pPr algn="l"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0561">
                <a:tc gridSpan="2">
                  <a:txBody>
                    <a:bodyPr/>
                    <a:lstStyle/>
                    <a:p>
                      <a:pPr algn="ctr" fontAlgn="ctr"/>
                      <a:r>
                        <a:rPr lang="tr-TR" sz="1400" b="0" i="0" u="none" strike="noStrike">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2430">
                <a:tc gridSpan="2">
                  <a:txBody>
                    <a:bodyPr/>
                    <a:lstStyle/>
                    <a:p>
                      <a:pPr algn="ctr" fontAlgn="ctr"/>
                      <a:r>
                        <a:rPr lang="tr-TR" sz="1400" b="1" i="0" u="none" strike="noStrike">
                          <a:solidFill>
                            <a:srgbClr val="000000"/>
                          </a:solidFill>
                          <a:effectLst/>
                          <a:latin typeface="Calibri"/>
                        </a:rPr>
                        <a:t>TÜM YARIYILLAR GENEL 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a:solidFill>
                            <a:srgbClr val="000000"/>
                          </a:solidFill>
                          <a:effectLst/>
                          <a:latin typeface="Calibri"/>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pic>
        <p:nvPicPr>
          <p:cNvPr id="5" name="Resim 3">
            <a:extLst>
              <a:ext uri="{FF2B5EF4-FFF2-40B4-BE49-F238E27FC236}">
                <a16:creationId xmlns:a16="http://schemas.microsoft.com/office/drawing/2014/main" id="{699F20B5-6C48-424E-8FC2-B527B20BB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319030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55896"/>
            <a:ext cx="8229600" cy="1143000"/>
          </a:xfrm>
        </p:spPr>
        <p:txBody>
          <a:bodyPr>
            <a:normAutofit/>
          </a:bodyPr>
          <a:lstStyle/>
          <a:p>
            <a:r>
              <a:rPr lang="tr-TR" sz="3200" b="1" dirty="0"/>
              <a:t>Araştırma Olanakları</a:t>
            </a:r>
          </a:p>
        </p:txBody>
      </p:sp>
      <p:sp>
        <p:nvSpPr>
          <p:cNvPr id="3" name="İçerik Yer Tutucusu 2"/>
          <p:cNvSpPr>
            <a:spLocks noGrp="1"/>
          </p:cNvSpPr>
          <p:nvPr>
            <p:ph idx="1"/>
          </p:nvPr>
        </p:nvSpPr>
        <p:spPr/>
        <p:txBody>
          <a:bodyPr>
            <a:normAutofit fontScale="85000" lnSpcReduction="20000"/>
          </a:bodyPr>
          <a:lstStyle/>
          <a:p>
            <a:r>
              <a:rPr lang="tr-TR" sz="2600" dirty="0"/>
              <a:t>Bölümümüzde; </a:t>
            </a:r>
          </a:p>
          <a:p>
            <a:pPr marL="0" indent="0">
              <a:buNone/>
            </a:pPr>
            <a:endParaRPr lang="tr-TR" sz="2600" dirty="0"/>
          </a:p>
          <a:p>
            <a:pPr marL="0" indent="0">
              <a:buNone/>
            </a:pPr>
            <a:r>
              <a:rPr lang="tr-TR" sz="2600" dirty="0"/>
              <a:t>– Öğrenci Uygulama Laboratuvarı, </a:t>
            </a:r>
          </a:p>
          <a:p>
            <a:pPr marL="0" indent="0">
              <a:buNone/>
            </a:pPr>
            <a:r>
              <a:rPr lang="tr-TR" sz="2600" dirty="0"/>
              <a:t>– Su ve </a:t>
            </a:r>
            <a:r>
              <a:rPr lang="tr-TR" sz="2600" dirty="0" err="1"/>
              <a:t>Atıksu</a:t>
            </a:r>
            <a:r>
              <a:rPr lang="tr-TR" sz="2600" dirty="0"/>
              <a:t> Laboratuvarı, </a:t>
            </a:r>
          </a:p>
          <a:p>
            <a:pPr marL="0" indent="0">
              <a:buNone/>
            </a:pPr>
            <a:r>
              <a:rPr lang="tr-TR" sz="2600" dirty="0"/>
              <a:t>– Mikrobiyoloji Laboratuvarı, </a:t>
            </a:r>
          </a:p>
          <a:p>
            <a:pPr marL="0" indent="0">
              <a:buNone/>
            </a:pPr>
            <a:r>
              <a:rPr lang="tr-TR" sz="2600" dirty="0"/>
              <a:t>– </a:t>
            </a:r>
            <a:r>
              <a:rPr lang="tr-TR" sz="2600" dirty="0" err="1"/>
              <a:t>Enstrümental</a:t>
            </a:r>
            <a:r>
              <a:rPr lang="tr-TR" sz="2600" dirty="0"/>
              <a:t> Laboratuvarı, </a:t>
            </a:r>
          </a:p>
          <a:p>
            <a:pPr marL="0" indent="0">
              <a:buNone/>
            </a:pPr>
            <a:r>
              <a:rPr lang="tr-TR" sz="2600" dirty="0"/>
              <a:t>– Katı Atık ve Hava Kirliliği Laboratuvarı, </a:t>
            </a:r>
          </a:p>
          <a:p>
            <a:pPr marL="0" indent="0">
              <a:buNone/>
            </a:pPr>
            <a:r>
              <a:rPr lang="tr-TR" sz="2600" dirty="0"/>
              <a:t>– İleri </a:t>
            </a:r>
            <a:r>
              <a:rPr lang="tr-TR" sz="2600" dirty="0" err="1"/>
              <a:t>Oksidasyon</a:t>
            </a:r>
            <a:r>
              <a:rPr lang="tr-TR" sz="2600" dirty="0"/>
              <a:t> Laboratuvarı, </a:t>
            </a:r>
          </a:p>
          <a:p>
            <a:pPr marL="0" indent="0">
              <a:buNone/>
            </a:pPr>
            <a:r>
              <a:rPr lang="tr-TR" sz="2600" dirty="0"/>
              <a:t>– Toprak ve Yeraltı Suyu Kirliliği Laboratuvarı olmak üzere, 7 adet laboratuvar bulunmaktadır. </a:t>
            </a:r>
          </a:p>
          <a:p>
            <a:pPr marL="0" indent="0">
              <a:buNone/>
            </a:pPr>
            <a:endParaRPr lang="tr-TR" sz="2600" dirty="0"/>
          </a:p>
          <a:p>
            <a:pPr marL="0" indent="0">
              <a:buNone/>
            </a:pPr>
            <a:r>
              <a:rPr lang="tr-TR" sz="2600" dirty="0"/>
              <a:t>Laboratuvarlarımızda; lisans ve yüksek lisans tez çalışmalarının yanı sıra </a:t>
            </a:r>
            <a:r>
              <a:rPr lang="tr-TR" sz="2600" dirty="0" err="1"/>
              <a:t>Tübitak</a:t>
            </a:r>
            <a:r>
              <a:rPr lang="tr-TR" sz="2600" dirty="0"/>
              <a:t> ve BAP destekli projeler de yürütülmektedir.</a:t>
            </a:r>
          </a:p>
          <a:p>
            <a:pPr lvl="1"/>
            <a:endParaRPr lang="tr-TR" dirty="0"/>
          </a:p>
          <a:p>
            <a:pPr lvl="1"/>
            <a:endParaRPr lang="tr-TR" dirty="0"/>
          </a:p>
          <a:p>
            <a:pPr marL="0" indent="0">
              <a:buNone/>
            </a:pPr>
            <a:endParaRPr lang="tr-TR" dirty="0"/>
          </a:p>
        </p:txBody>
      </p:sp>
      <p:pic>
        <p:nvPicPr>
          <p:cNvPr id="6146" name="Picture 2" descr="C:\Users\canan\Desktop\era_home_image_1_carous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4591"/>
            <a:ext cx="2339090" cy="155271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3">
            <a:extLst>
              <a:ext uri="{FF2B5EF4-FFF2-40B4-BE49-F238E27FC236}">
                <a16:creationId xmlns:a16="http://schemas.microsoft.com/office/drawing/2014/main" id="{6FCC3CAD-B6E2-447E-A7BD-D257EDB8A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4282760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724942"/>
          </a:xfrm>
        </p:spPr>
        <p:txBody>
          <a:bodyPr>
            <a:normAutofit/>
          </a:bodyPr>
          <a:lstStyle/>
          <a:p>
            <a:r>
              <a:rPr lang="tr-TR" sz="2400" dirty="0">
                <a:latin typeface="Times New Roman" pitchFamily="18" charset="0"/>
                <a:cs typeface="Times New Roman" pitchFamily="18" charset="0"/>
              </a:rPr>
              <a:t>Bölüm laboratuvarlarımızdan kareler</a:t>
            </a:r>
            <a:endParaRPr lang="en-US" sz="2400" dirty="0">
              <a:latin typeface="Times New Roman" pitchFamily="18" charset="0"/>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645025"/>
            <a:ext cx="8724463" cy="321297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80728"/>
            <a:ext cx="4032448" cy="2520279"/>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985417"/>
            <a:ext cx="4475991" cy="2515590"/>
          </a:xfrm>
          <a:prstGeom prst="rect">
            <a:avLst/>
          </a:prstGeom>
        </p:spPr>
      </p:pic>
      <p:pic>
        <p:nvPicPr>
          <p:cNvPr id="6" name="Resim 3">
            <a:extLst>
              <a:ext uri="{FF2B5EF4-FFF2-40B4-BE49-F238E27FC236}">
                <a16:creationId xmlns:a16="http://schemas.microsoft.com/office/drawing/2014/main" id="{AAA6DAED-BDB0-446B-90BF-7C137D3AF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614040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ÖĞRENCİ KİMLİK KARTI</a:t>
            </a:r>
          </a:p>
        </p:txBody>
      </p:sp>
      <p:sp>
        <p:nvSpPr>
          <p:cNvPr id="3" name="İçerik Yer Tutucusu 2"/>
          <p:cNvSpPr>
            <a:spLocks noGrp="1"/>
          </p:cNvSpPr>
          <p:nvPr>
            <p:ph idx="1"/>
          </p:nvPr>
        </p:nvSpPr>
        <p:spPr/>
        <p:txBody>
          <a:bodyPr>
            <a:normAutofit/>
          </a:bodyPr>
          <a:lstStyle/>
          <a:p>
            <a:pPr algn="just"/>
            <a:r>
              <a:rPr lang="tr-TR" sz="2000" dirty="0"/>
              <a:t> </a:t>
            </a:r>
            <a:r>
              <a:rPr lang="tr-TR" sz="2000" dirty="0" err="1"/>
              <a:t>ÇOMÜ’ye</a:t>
            </a:r>
            <a:r>
              <a:rPr lang="tr-TR" sz="2000" dirty="0"/>
              <a:t> ilk kaydını yaptıran öğrenciye, ÇOMÜ öğrencisi olduğunu belirten fotoğraflı bir kimlik kartı verilir. Öğrenci Kimlik Kartı, her eğitim öğretim yılı başında bandrolü yenilenmek koşulu ile öğrenim süresince geçerlidir.</a:t>
            </a:r>
          </a:p>
          <a:p>
            <a:pPr algn="just"/>
            <a:endParaRPr lang="tr-TR" sz="2000" dirty="0"/>
          </a:p>
          <a:p>
            <a:pPr algn="just"/>
            <a:r>
              <a:rPr lang="tr-TR" sz="2000" dirty="0"/>
              <a:t>Kimlik kartının kaybedilmesi halinde, öğrenciye, gazete ilanı, kimlik ücretini yatırdığına dair banka dekontu ve dilekçesi ile başvurması halinde yeniden kimlik kartı verilir.</a:t>
            </a:r>
          </a:p>
          <a:p>
            <a:pPr algn="just"/>
            <a:endParaRPr lang="tr-TR" sz="2000" dirty="0"/>
          </a:p>
          <a:p>
            <a:pPr algn="just"/>
            <a:r>
              <a:rPr lang="tr-TR" sz="2000" dirty="0"/>
              <a:t>Mezun olan öğrenciler, öğrenci kimlik kartlarını ilgili birime teslim ederler.</a:t>
            </a:r>
          </a:p>
        </p:txBody>
      </p:sp>
      <p:pic>
        <p:nvPicPr>
          <p:cNvPr id="4" name="Resim 3">
            <a:extLst>
              <a:ext uri="{FF2B5EF4-FFF2-40B4-BE49-F238E27FC236}">
                <a16:creationId xmlns:a16="http://schemas.microsoft.com/office/drawing/2014/main" id="{95165AD4-2650-4B36-B82A-38BACCC06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4144799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266"/>
            <a:ext cx="8229600" cy="1143000"/>
          </a:xfrm>
        </p:spPr>
        <p:txBody>
          <a:bodyPr>
            <a:normAutofit/>
          </a:bodyPr>
          <a:lstStyle/>
          <a:p>
            <a:r>
              <a:rPr lang="tr-TR" sz="2800" b="1" dirty="0">
                <a:solidFill>
                  <a:srgbClr val="00B050"/>
                </a:solidFill>
              </a:rPr>
              <a:t>BELGE ALIMI</a:t>
            </a:r>
          </a:p>
        </p:txBody>
      </p:sp>
      <p:sp>
        <p:nvSpPr>
          <p:cNvPr id="3" name="İçerik Yer Tutucusu 2"/>
          <p:cNvSpPr>
            <a:spLocks noGrp="1"/>
          </p:cNvSpPr>
          <p:nvPr>
            <p:ph idx="1"/>
          </p:nvPr>
        </p:nvSpPr>
        <p:spPr>
          <a:xfrm>
            <a:off x="539552" y="1412776"/>
            <a:ext cx="8136904" cy="5301208"/>
          </a:xfrm>
        </p:spPr>
        <p:txBody>
          <a:bodyPr>
            <a:noAutofit/>
          </a:bodyPr>
          <a:lstStyle/>
          <a:p>
            <a:pPr marL="0" indent="0" algn="just">
              <a:buNone/>
            </a:pPr>
            <a:endParaRPr lang="tr-TR" sz="2000" b="1" u="sng" dirty="0">
              <a:solidFill>
                <a:srgbClr val="FF0000"/>
              </a:solidFill>
            </a:endParaRPr>
          </a:p>
          <a:p>
            <a:pPr marL="0" indent="0" algn="just">
              <a:buNone/>
            </a:pPr>
            <a:r>
              <a:rPr lang="tr-TR" sz="2000" b="1" u="sng" dirty="0">
                <a:solidFill>
                  <a:srgbClr val="FF0000"/>
                </a:solidFill>
              </a:rPr>
              <a:t>Öğrenci belgesi ve transkript</a:t>
            </a:r>
          </a:p>
          <a:p>
            <a:pPr marL="0" indent="0" algn="just">
              <a:buNone/>
            </a:pPr>
            <a:endParaRPr lang="tr-TR" sz="2000" b="1" u="sng" dirty="0">
              <a:solidFill>
                <a:srgbClr val="FF0000"/>
              </a:solidFill>
            </a:endParaRPr>
          </a:p>
          <a:p>
            <a:pPr marL="0" indent="0" algn="just">
              <a:buNone/>
            </a:pPr>
            <a:r>
              <a:rPr lang="tr-TR" sz="2000" dirty="0"/>
              <a:t>Sistemden alınabilir.</a:t>
            </a:r>
            <a:endParaRPr lang="tr-TR" sz="2000" b="1" u="sng" dirty="0">
              <a:solidFill>
                <a:srgbClr val="FF0000"/>
              </a:solidFill>
            </a:endParaRPr>
          </a:p>
          <a:p>
            <a:pPr marL="0" indent="0" algn="just">
              <a:buNone/>
            </a:pPr>
            <a:endParaRPr lang="tr-TR" sz="2000" b="1" u="sng" dirty="0">
              <a:solidFill>
                <a:srgbClr val="FF0000"/>
              </a:solidFill>
            </a:endParaRPr>
          </a:p>
          <a:p>
            <a:pPr marL="0" indent="0" algn="just">
              <a:buNone/>
            </a:pPr>
            <a:endParaRPr lang="tr-TR" sz="2000" b="1" u="sng" dirty="0">
              <a:solidFill>
                <a:srgbClr val="FF0000"/>
              </a:solidFill>
            </a:endParaRPr>
          </a:p>
          <a:p>
            <a:pPr marL="0" indent="0" algn="just">
              <a:buNone/>
            </a:pPr>
            <a:endParaRPr lang="tr-TR" sz="2000" b="1" u="sng" dirty="0">
              <a:solidFill>
                <a:srgbClr val="FF0000"/>
              </a:solidFill>
            </a:endParaRPr>
          </a:p>
          <a:p>
            <a:pPr marL="0" indent="0" algn="just">
              <a:buNone/>
            </a:pPr>
            <a:r>
              <a:rPr lang="tr-TR" sz="2000" b="1" u="sng" dirty="0">
                <a:solidFill>
                  <a:srgbClr val="FF0000"/>
                </a:solidFill>
              </a:rPr>
              <a:t>Diploma veya Mezuniyet Belgesi </a:t>
            </a:r>
          </a:p>
          <a:p>
            <a:pPr marL="0" indent="0" algn="just">
              <a:buNone/>
            </a:pPr>
            <a:endParaRPr lang="tr-TR" sz="2000" b="1" u="sng" dirty="0">
              <a:solidFill>
                <a:srgbClr val="FF0000"/>
              </a:solidFill>
            </a:endParaRPr>
          </a:p>
          <a:p>
            <a:pPr marL="0" indent="0" algn="just">
              <a:buNone/>
            </a:pPr>
            <a:r>
              <a:rPr lang="tr-TR" sz="2000" dirty="0"/>
              <a:t>Şahsen ilgili fakülte öğrenci işlerine müracaatta bulunacaklardır. İlişik Kesme işlemi sistemden başlatılır. Diploma harcını Ziraat Bankasına yatırdıktan sonra dekontuyla birlikte Fakülte öğrenci işlerinden diplomayı veya mezuniyet belgesini alabilirler.</a:t>
            </a:r>
          </a:p>
          <a:p>
            <a:pPr algn="just"/>
            <a:endParaRPr lang="tr-TR" sz="2000" dirty="0"/>
          </a:p>
        </p:txBody>
      </p:sp>
      <p:pic>
        <p:nvPicPr>
          <p:cNvPr id="4" name="Resim 3">
            <a:extLst>
              <a:ext uri="{FF2B5EF4-FFF2-40B4-BE49-F238E27FC236}">
                <a16:creationId xmlns:a16="http://schemas.microsoft.com/office/drawing/2014/main" id="{ADC0DD50-6CE3-4EDD-B210-9F3EC8F0E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513"/>
            <a:ext cx="720080" cy="722960"/>
          </a:xfrm>
          <a:prstGeom prst="rect">
            <a:avLst/>
          </a:prstGeom>
        </p:spPr>
      </p:pic>
    </p:spTree>
    <p:extLst>
      <p:ext uri="{BB962C8B-B14F-4D97-AF65-F5344CB8AC3E}">
        <p14:creationId xmlns:p14="http://schemas.microsoft.com/office/powerpoint/2010/main" val="185150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0299" y="1024177"/>
            <a:ext cx="8435280" cy="1664746"/>
          </a:xfrm>
        </p:spPr>
        <p:txBody>
          <a:bodyPr>
            <a:noAutofit/>
          </a:bodyPr>
          <a:lstStyle/>
          <a:p>
            <a:pPr algn="l"/>
            <a:r>
              <a:rPr lang="tr-TR" sz="2000" dirty="0">
                <a:latin typeface="+mn-lt"/>
                <a:cs typeface="Times New Roman" pitchFamily="18" charset="0"/>
              </a:rPr>
              <a:t>*</a:t>
            </a:r>
            <a:r>
              <a:rPr lang="en-US" sz="2000" dirty="0">
                <a:latin typeface="+mn-lt"/>
                <a:cs typeface="Times New Roman" pitchFamily="18" charset="0"/>
              </a:rPr>
              <a:t>Fen </a:t>
            </a:r>
            <a:r>
              <a:rPr lang="en-US" sz="2000" dirty="0" err="1">
                <a:latin typeface="+mn-lt"/>
                <a:cs typeface="Times New Roman" pitchFamily="18" charset="0"/>
              </a:rPr>
              <a:t>bilimlerine</a:t>
            </a:r>
            <a:r>
              <a:rPr lang="en-US" sz="2000" dirty="0">
                <a:latin typeface="+mn-lt"/>
                <a:cs typeface="Times New Roman" pitchFamily="18" charset="0"/>
              </a:rPr>
              <a:t>, </a:t>
            </a:r>
            <a:r>
              <a:rPr lang="en-US" sz="2000" dirty="0" err="1">
                <a:latin typeface="+mn-lt"/>
                <a:cs typeface="Times New Roman" pitchFamily="18" charset="0"/>
              </a:rPr>
              <a:t>özellikle</a:t>
            </a:r>
            <a:r>
              <a:rPr lang="en-US" sz="2000" dirty="0">
                <a:latin typeface="+mn-lt"/>
                <a:cs typeface="Times New Roman" pitchFamily="18" charset="0"/>
              </a:rPr>
              <a:t> </a:t>
            </a:r>
            <a:r>
              <a:rPr lang="en-US" sz="2000" dirty="0" err="1">
                <a:latin typeface="+mn-lt"/>
                <a:cs typeface="Times New Roman" pitchFamily="18" charset="0"/>
              </a:rPr>
              <a:t>kimya</a:t>
            </a:r>
            <a:r>
              <a:rPr lang="en-US" sz="2000" dirty="0">
                <a:latin typeface="+mn-lt"/>
                <a:cs typeface="Times New Roman" pitchFamily="18" charset="0"/>
              </a:rPr>
              <a:t> </a:t>
            </a:r>
            <a:r>
              <a:rPr lang="en-US" sz="2000" dirty="0" err="1">
                <a:latin typeface="+mn-lt"/>
                <a:cs typeface="Times New Roman" pitchFamily="18" charset="0"/>
              </a:rPr>
              <a:t>ve</a:t>
            </a:r>
            <a:r>
              <a:rPr lang="en-US" sz="2000" dirty="0">
                <a:latin typeface="+mn-lt"/>
                <a:cs typeface="Times New Roman" pitchFamily="18" charset="0"/>
              </a:rPr>
              <a:t> </a:t>
            </a:r>
            <a:r>
              <a:rPr lang="en-US" sz="2000" dirty="0" err="1">
                <a:latin typeface="+mn-lt"/>
                <a:cs typeface="Times New Roman" pitchFamily="18" charset="0"/>
              </a:rPr>
              <a:t>biyoloji</a:t>
            </a:r>
            <a:r>
              <a:rPr lang="tr-TR" sz="2000" dirty="0">
                <a:latin typeface="+mn-lt"/>
                <a:cs typeface="Times New Roman" pitchFamily="18" charset="0"/>
              </a:rPr>
              <a:t>y</a:t>
            </a:r>
            <a:r>
              <a:rPr lang="en-US" sz="2000" dirty="0">
                <a:latin typeface="+mn-lt"/>
                <a:cs typeface="Times New Roman" pitchFamily="18" charset="0"/>
              </a:rPr>
              <a:t>e </a:t>
            </a:r>
            <a:r>
              <a:rPr lang="en-US" sz="2000" dirty="0" err="1">
                <a:latin typeface="+mn-lt"/>
                <a:cs typeface="Times New Roman" pitchFamily="18" charset="0"/>
              </a:rPr>
              <a:t>ilgili</a:t>
            </a:r>
            <a:br>
              <a:rPr lang="tr-TR" sz="2000" dirty="0">
                <a:latin typeface="+mn-lt"/>
                <a:cs typeface="Times New Roman" pitchFamily="18" charset="0"/>
              </a:rPr>
            </a:br>
            <a:r>
              <a:rPr lang="tr-TR" sz="2000" dirty="0">
                <a:latin typeface="+mn-lt"/>
                <a:cs typeface="Times New Roman" pitchFamily="18" charset="0"/>
              </a:rPr>
              <a:t>*</a:t>
            </a:r>
            <a:r>
              <a:rPr lang="en-US" sz="2000" dirty="0" err="1">
                <a:latin typeface="+mn-lt"/>
                <a:cs typeface="Times New Roman" pitchFamily="18" charset="0"/>
              </a:rPr>
              <a:t>Araştırmaya</a:t>
            </a:r>
            <a:r>
              <a:rPr lang="en-US" sz="2000" dirty="0">
                <a:latin typeface="+mn-lt"/>
                <a:cs typeface="Times New Roman" pitchFamily="18" charset="0"/>
              </a:rPr>
              <a:t> </a:t>
            </a:r>
            <a:r>
              <a:rPr lang="en-US" sz="2000" dirty="0" err="1">
                <a:latin typeface="+mn-lt"/>
                <a:cs typeface="Times New Roman" pitchFamily="18" charset="0"/>
              </a:rPr>
              <a:t>meraklı</a:t>
            </a:r>
            <a:r>
              <a:rPr lang="en-US" sz="2000" dirty="0">
                <a:latin typeface="+mn-lt"/>
                <a:cs typeface="Times New Roman" pitchFamily="18" charset="0"/>
              </a:rPr>
              <a:t>, </a:t>
            </a:r>
            <a:br>
              <a:rPr lang="tr-TR" sz="2000" dirty="0">
                <a:latin typeface="+mn-lt"/>
                <a:cs typeface="Times New Roman" pitchFamily="18" charset="0"/>
              </a:rPr>
            </a:br>
            <a:r>
              <a:rPr lang="tr-TR" sz="2000" dirty="0">
                <a:latin typeface="+mn-lt"/>
                <a:cs typeface="Times New Roman" pitchFamily="18" charset="0"/>
              </a:rPr>
              <a:t>*</a:t>
            </a:r>
            <a:r>
              <a:rPr lang="en-US" sz="2000" dirty="0" err="1">
                <a:latin typeface="+mn-lt"/>
                <a:cs typeface="Times New Roman" pitchFamily="18" charset="0"/>
              </a:rPr>
              <a:t>Dikkatli</a:t>
            </a:r>
            <a:r>
              <a:rPr lang="en-US" sz="2000" dirty="0">
                <a:latin typeface="+mn-lt"/>
                <a:cs typeface="Times New Roman" pitchFamily="18" charset="0"/>
              </a:rPr>
              <a:t> </a:t>
            </a:r>
            <a:r>
              <a:rPr lang="en-US" sz="2000" dirty="0" err="1">
                <a:latin typeface="+mn-lt"/>
                <a:cs typeface="Times New Roman" pitchFamily="18" charset="0"/>
              </a:rPr>
              <a:t>ve</a:t>
            </a:r>
            <a:r>
              <a:rPr lang="en-US" sz="2000" dirty="0">
                <a:latin typeface="+mn-lt"/>
                <a:cs typeface="Times New Roman" pitchFamily="18" charset="0"/>
              </a:rPr>
              <a:t> </a:t>
            </a:r>
            <a:r>
              <a:rPr lang="en-US" sz="2000" dirty="0" err="1">
                <a:latin typeface="+mn-lt"/>
                <a:cs typeface="Times New Roman" pitchFamily="18" charset="0"/>
              </a:rPr>
              <a:t>titiz</a:t>
            </a:r>
            <a:r>
              <a:rPr lang="en-US" sz="2000" dirty="0">
                <a:latin typeface="+mn-lt"/>
                <a:cs typeface="Times New Roman" pitchFamily="18" charset="0"/>
              </a:rPr>
              <a:t> </a:t>
            </a:r>
            <a:r>
              <a:rPr lang="en-US" sz="2000" dirty="0" err="1">
                <a:latin typeface="+mn-lt"/>
                <a:cs typeface="Times New Roman" pitchFamily="18" charset="0"/>
              </a:rPr>
              <a:t>bir</a:t>
            </a:r>
            <a:r>
              <a:rPr lang="en-US" sz="2000" dirty="0">
                <a:latin typeface="+mn-lt"/>
                <a:cs typeface="Times New Roman" pitchFamily="18" charset="0"/>
              </a:rPr>
              <a:t> </a:t>
            </a:r>
            <a:r>
              <a:rPr lang="en-US" sz="2000" dirty="0" err="1">
                <a:latin typeface="+mn-lt"/>
                <a:cs typeface="Times New Roman" pitchFamily="18" charset="0"/>
              </a:rPr>
              <a:t>gözlemci</a:t>
            </a:r>
            <a:r>
              <a:rPr lang="en-US" sz="2000" dirty="0">
                <a:latin typeface="+mn-lt"/>
                <a:cs typeface="Times New Roman" pitchFamily="18" charset="0"/>
              </a:rPr>
              <a:t>, </a:t>
            </a:r>
            <a:br>
              <a:rPr lang="tr-TR" sz="2000" dirty="0">
                <a:latin typeface="+mn-lt"/>
                <a:cs typeface="Times New Roman" pitchFamily="18" charset="0"/>
              </a:rPr>
            </a:br>
            <a:r>
              <a:rPr lang="tr-TR" sz="2000" dirty="0">
                <a:latin typeface="+mn-lt"/>
                <a:cs typeface="Times New Roman" pitchFamily="18" charset="0"/>
              </a:rPr>
              <a:t>*</a:t>
            </a:r>
            <a:r>
              <a:rPr lang="en-US" sz="2000" dirty="0" err="1">
                <a:latin typeface="+mn-lt"/>
                <a:cs typeface="Times New Roman" pitchFamily="18" charset="0"/>
              </a:rPr>
              <a:t>Gözlem</a:t>
            </a:r>
            <a:r>
              <a:rPr lang="en-US" sz="2000" dirty="0">
                <a:latin typeface="+mn-lt"/>
                <a:cs typeface="Times New Roman" pitchFamily="18" charset="0"/>
              </a:rPr>
              <a:t> </a:t>
            </a:r>
            <a:r>
              <a:rPr lang="en-US" sz="2000" dirty="0" err="1">
                <a:latin typeface="+mn-lt"/>
                <a:cs typeface="Times New Roman" pitchFamily="18" charset="0"/>
              </a:rPr>
              <a:t>verilerini</a:t>
            </a:r>
            <a:r>
              <a:rPr lang="en-US" sz="2000" dirty="0">
                <a:latin typeface="+mn-lt"/>
                <a:cs typeface="Times New Roman" pitchFamily="18" charset="0"/>
              </a:rPr>
              <a:t> </a:t>
            </a:r>
            <a:r>
              <a:rPr lang="en-US" sz="2000" dirty="0" err="1">
                <a:latin typeface="+mn-lt"/>
                <a:cs typeface="Times New Roman" pitchFamily="18" charset="0"/>
              </a:rPr>
              <a:t>bütünleştirebilen</a:t>
            </a:r>
            <a:r>
              <a:rPr lang="en-US" sz="2000" dirty="0">
                <a:latin typeface="+mn-lt"/>
                <a:cs typeface="Times New Roman" pitchFamily="18" charset="0"/>
              </a:rPr>
              <a:t>, </a:t>
            </a:r>
            <a:br>
              <a:rPr lang="tr-TR" sz="2000" dirty="0">
                <a:latin typeface="+mn-lt"/>
                <a:cs typeface="Times New Roman" pitchFamily="18" charset="0"/>
              </a:rPr>
            </a:br>
            <a:r>
              <a:rPr lang="tr-TR" sz="2000" dirty="0">
                <a:latin typeface="+mn-lt"/>
                <a:cs typeface="Times New Roman" pitchFamily="18" charset="0"/>
              </a:rPr>
              <a:t>*Diğer disiplinler ile takım çalışması yapabilmesi gerekmektedir. </a:t>
            </a:r>
            <a:endParaRPr lang="en-US" sz="2000" dirty="0">
              <a:latin typeface="+mn-lt"/>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34" y="2643182"/>
            <a:ext cx="1296144" cy="167356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947" y="2608399"/>
            <a:ext cx="1729102" cy="1902012"/>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b="22923"/>
          <a:stretch/>
        </p:blipFill>
        <p:spPr>
          <a:xfrm>
            <a:off x="122932" y="4500570"/>
            <a:ext cx="8890000" cy="235743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2669175"/>
            <a:ext cx="1981308" cy="1555749"/>
          </a:xfrm>
          <a:prstGeom prst="rect">
            <a:avLst/>
          </a:prstGeom>
        </p:spPr>
      </p:pic>
      <p:sp>
        <p:nvSpPr>
          <p:cNvPr id="3" name="Metin kutusu 2"/>
          <p:cNvSpPr txBox="1"/>
          <p:nvPr/>
        </p:nvSpPr>
        <p:spPr>
          <a:xfrm>
            <a:off x="3131840" y="314208"/>
            <a:ext cx="3168352" cy="523220"/>
          </a:xfrm>
          <a:prstGeom prst="rect">
            <a:avLst/>
          </a:prstGeom>
          <a:noFill/>
        </p:spPr>
        <p:txBody>
          <a:bodyPr wrap="square" rtlCol="0">
            <a:spAutoFit/>
          </a:bodyPr>
          <a:lstStyle/>
          <a:p>
            <a:pPr algn="just"/>
            <a:r>
              <a:rPr lang="tr-TR" sz="2800" b="1" dirty="0">
                <a:solidFill>
                  <a:srgbClr val="00B050"/>
                </a:solidFill>
                <a:latin typeface="+mj-lt"/>
              </a:rPr>
              <a:t>Çevre Mühendisi</a:t>
            </a:r>
          </a:p>
        </p:txBody>
      </p:sp>
      <p:pic>
        <p:nvPicPr>
          <p:cNvPr id="8" name="Resim 3">
            <a:extLst>
              <a:ext uri="{FF2B5EF4-FFF2-40B4-BE49-F238E27FC236}">
                <a16:creationId xmlns:a16="http://schemas.microsoft.com/office/drawing/2014/main" id="{81DBA281-F9A0-445A-A5D9-AE4E2E074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70" y="36477"/>
            <a:ext cx="890763" cy="894326"/>
          </a:xfrm>
          <a:prstGeom prst="rect">
            <a:avLst/>
          </a:prstGeom>
        </p:spPr>
      </p:pic>
    </p:spTree>
    <p:extLst>
      <p:ext uri="{BB962C8B-B14F-4D97-AF65-F5344CB8AC3E}">
        <p14:creationId xmlns:p14="http://schemas.microsoft.com/office/powerpoint/2010/main" val="250177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sz="2800" b="1" dirty="0">
                <a:solidFill>
                  <a:srgbClr val="00B050"/>
                </a:solidFill>
              </a:rPr>
              <a:t>DERS YÜKÜ ve DERSE KAYDOLMA</a:t>
            </a:r>
            <a:endParaRPr lang="tr-TR" sz="2800" b="1" dirty="0">
              <a:solidFill>
                <a:srgbClr val="00B050"/>
              </a:solidFill>
            </a:endParaRPr>
          </a:p>
        </p:txBody>
      </p:sp>
      <p:sp>
        <p:nvSpPr>
          <p:cNvPr id="3" name="İçerik Yer Tutucusu 2"/>
          <p:cNvSpPr>
            <a:spLocks noGrp="1"/>
          </p:cNvSpPr>
          <p:nvPr>
            <p:ph idx="1"/>
          </p:nvPr>
        </p:nvSpPr>
        <p:spPr/>
        <p:txBody>
          <a:bodyPr>
            <a:normAutofit/>
          </a:bodyPr>
          <a:lstStyle/>
          <a:p>
            <a:pPr algn="just"/>
            <a:r>
              <a:rPr lang="tr-TR" sz="2200" dirty="0"/>
              <a:t>Bir eğitim-öğretim döneminde lisans programları için ders ve uygulama kredisi toplamı </a:t>
            </a:r>
            <a:r>
              <a:rPr lang="tr-TR" sz="2200" b="1" u="sng" dirty="0">
                <a:solidFill>
                  <a:srgbClr val="FF0000"/>
                </a:solidFill>
              </a:rPr>
              <a:t>30 </a:t>
            </a:r>
            <a:r>
              <a:rPr lang="tr-TR" sz="2200" b="1" u="sng" dirty="0" err="1">
                <a:solidFill>
                  <a:srgbClr val="FF0000"/>
                </a:solidFill>
              </a:rPr>
              <a:t>AKTS</a:t>
            </a:r>
            <a:r>
              <a:rPr lang="tr-TR" sz="2200" dirty="0" err="1"/>
              <a:t>’dir</a:t>
            </a:r>
            <a:r>
              <a:rPr lang="tr-TR" sz="2200" dirty="0"/>
              <a:t>. </a:t>
            </a:r>
          </a:p>
          <a:p>
            <a:pPr algn="just"/>
            <a:endParaRPr lang="tr-TR" sz="2200" dirty="0"/>
          </a:p>
          <a:p>
            <a:pPr algn="just"/>
            <a:r>
              <a:rPr lang="tr-TR" sz="2200" dirty="0"/>
              <a:t>Bir dönemde maksimum </a:t>
            </a:r>
            <a:r>
              <a:rPr lang="tr-TR" sz="2200" b="1" u="sng" dirty="0">
                <a:solidFill>
                  <a:srgbClr val="FF0000"/>
                </a:solidFill>
              </a:rPr>
              <a:t>45 AKTS </a:t>
            </a:r>
            <a:r>
              <a:rPr lang="tr-TR" sz="2200" dirty="0"/>
              <a:t>alınabilir. </a:t>
            </a:r>
          </a:p>
          <a:p>
            <a:pPr algn="just"/>
            <a:endParaRPr lang="tr-TR" sz="2200" dirty="0"/>
          </a:p>
          <a:p>
            <a:pPr algn="just"/>
            <a:r>
              <a:rPr lang="tr-TR" sz="2200" dirty="0"/>
              <a:t>Dört yıllık lisans programlarından </a:t>
            </a:r>
            <a:r>
              <a:rPr lang="tr-TR" sz="2200" b="1" u="sng" dirty="0">
                <a:solidFill>
                  <a:srgbClr val="FF0000"/>
                </a:solidFill>
              </a:rPr>
              <a:t>240 AKTS </a:t>
            </a:r>
            <a:r>
              <a:rPr lang="tr-TR" sz="2200" dirty="0"/>
              <a:t>ile mezun olunur.</a:t>
            </a:r>
          </a:p>
          <a:p>
            <a:pPr algn="just"/>
            <a:endParaRPr lang="tr-TR" sz="2200" dirty="0"/>
          </a:p>
          <a:p>
            <a:pPr algn="just"/>
            <a:r>
              <a:rPr lang="tr-TR" sz="2200" dirty="0"/>
              <a:t>Öğrenci, normal olarak alması gereken yarıyılda almadığı veya alıp da başarılı olamadığı derslere, o derslerin verildiği ilk yarıyılda, öncelikle en alt yarıyıldan başlayarak kaydolmak zorundadır.</a:t>
            </a:r>
          </a:p>
          <a:p>
            <a:endParaRPr lang="tr-TR" dirty="0"/>
          </a:p>
        </p:txBody>
      </p:sp>
      <p:pic>
        <p:nvPicPr>
          <p:cNvPr id="4" name="Resim 3">
            <a:extLst>
              <a:ext uri="{FF2B5EF4-FFF2-40B4-BE49-F238E27FC236}">
                <a16:creationId xmlns:a16="http://schemas.microsoft.com/office/drawing/2014/main" id="{FC03050D-FB84-429E-9B06-B8F958971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149608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KAYIT YENİLEME</a:t>
            </a:r>
          </a:p>
        </p:txBody>
      </p:sp>
      <p:sp>
        <p:nvSpPr>
          <p:cNvPr id="3" name="İçerik Yer Tutucusu 2"/>
          <p:cNvSpPr>
            <a:spLocks noGrp="1"/>
          </p:cNvSpPr>
          <p:nvPr>
            <p:ph idx="1"/>
          </p:nvPr>
        </p:nvSpPr>
        <p:spPr>
          <a:xfrm>
            <a:off x="457200" y="1600200"/>
            <a:ext cx="8363272" cy="5069160"/>
          </a:xfrm>
        </p:spPr>
        <p:txBody>
          <a:bodyPr>
            <a:normAutofit/>
          </a:bodyPr>
          <a:lstStyle/>
          <a:p>
            <a:pPr marL="0" indent="0" algn="just">
              <a:buNone/>
            </a:pPr>
            <a:r>
              <a:rPr lang="tr-TR" sz="2000" dirty="0"/>
              <a:t>● </a:t>
            </a:r>
            <a:r>
              <a:rPr lang="tr-TR" sz="2000" b="1" u="sng" dirty="0"/>
              <a:t>Kayıt yenileme işlemlerinin tümünden öğrenci sorumludur. </a:t>
            </a:r>
          </a:p>
          <a:p>
            <a:pPr marL="0" indent="0" algn="just">
              <a:buNone/>
            </a:pPr>
            <a:endParaRPr lang="tr-TR" sz="2000" b="1" u="sng" dirty="0"/>
          </a:p>
          <a:p>
            <a:pPr marL="0" indent="0" algn="just">
              <a:buNone/>
            </a:pPr>
            <a:r>
              <a:rPr lang="tr-TR" sz="2000" dirty="0"/>
              <a:t>Öğrenciler kayıt yenileme işlemini ÜBYS sistemi üzerinden yaparlar.</a:t>
            </a:r>
          </a:p>
          <a:p>
            <a:pPr marL="0" indent="0" algn="just">
              <a:buNone/>
            </a:pPr>
            <a:endParaRPr lang="tr-TR" sz="2000" dirty="0"/>
          </a:p>
          <a:p>
            <a:pPr marL="0" indent="0" algn="just">
              <a:buNone/>
            </a:pPr>
            <a:r>
              <a:rPr lang="tr-TR" sz="2000" dirty="0"/>
              <a:t>● Mazereti nedeniyle kayıt yenileme haftasında kaydını yenileyemeyen öğrenciler, kayıt yenileme haftasını takip eden ilk hafta içinde bölüme mazeret kayıt yenileme talebinde bulunabilirler. Mazeretleri ilgili Yönetim Kurulunda kabul edilen öğrenci bu kararın alındığı tarihten itibaren en geç bir hafta içinde kaydını yeniler. Mazeret kaydı yaptıran öğrencinin derslere devam/devamsızlık durumu derslerin başlama tarihi esas alınarak hesaplanır.</a:t>
            </a:r>
          </a:p>
          <a:p>
            <a:pPr marL="0" indent="0" algn="just">
              <a:buNone/>
            </a:pPr>
            <a:endParaRPr lang="tr-TR" sz="2000" dirty="0"/>
          </a:p>
          <a:p>
            <a:pPr marL="0" indent="0" algn="just">
              <a:buNone/>
            </a:pPr>
            <a:r>
              <a:rPr lang="tr-TR" sz="2000" dirty="0"/>
              <a:t>● </a:t>
            </a:r>
            <a:r>
              <a:rPr lang="tr-TR" sz="2000" b="1" u="sng" dirty="0">
                <a:solidFill>
                  <a:srgbClr val="FF0000"/>
                </a:solidFill>
              </a:rPr>
              <a:t>Danışman, süresi içerisinde kaydını yenilemeyen ve onaylatmaya gelmeyen öğrencinin ders kaydından sorumlu değildir.</a:t>
            </a:r>
          </a:p>
          <a:p>
            <a:endParaRPr lang="tr-TR" sz="2000" dirty="0"/>
          </a:p>
        </p:txBody>
      </p:sp>
      <p:pic>
        <p:nvPicPr>
          <p:cNvPr id="4" name="Resim 3">
            <a:extLst>
              <a:ext uri="{FF2B5EF4-FFF2-40B4-BE49-F238E27FC236}">
                <a16:creationId xmlns:a16="http://schemas.microsoft.com/office/drawing/2014/main" id="{800A3221-2361-43BE-A281-CEE6D386E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890328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97767"/>
            <a:ext cx="8229600" cy="1143000"/>
          </a:xfrm>
        </p:spPr>
        <p:txBody>
          <a:bodyPr>
            <a:normAutofit/>
          </a:bodyPr>
          <a:lstStyle/>
          <a:p>
            <a:r>
              <a:rPr lang="tr-TR" sz="2800" b="1" dirty="0">
                <a:solidFill>
                  <a:srgbClr val="00B050"/>
                </a:solidFill>
              </a:rPr>
              <a:t>NOT SİSTEMİ</a:t>
            </a:r>
            <a:br>
              <a:rPr lang="tr-TR" sz="2800" b="1" dirty="0">
                <a:solidFill>
                  <a:srgbClr val="00B050"/>
                </a:solidFill>
              </a:rPr>
            </a:br>
            <a:endParaRPr lang="tr-TR" sz="2800" b="1" dirty="0">
              <a:solidFill>
                <a:srgbClr val="00B050"/>
              </a:solidFill>
            </a:endParaRPr>
          </a:p>
        </p:txBody>
      </p:sp>
      <p:sp>
        <p:nvSpPr>
          <p:cNvPr id="3" name="İçerik Yer Tutucusu 2"/>
          <p:cNvSpPr>
            <a:spLocks noGrp="1"/>
          </p:cNvSpPr>
          <p:nvPr>
            <p:ph idx="1"/>
          </p:nvPr>
        </p:nvSpPr>
        <p:spPr>
          <a:xfrm>
            <a:off x="4355976" y="1376294"/>
            <a:ext cx="4330824" cy="4525963"/>
          </a:xfrm>
        </p:spPr>
        <p:txBody>
          <a:bodyPr>
            <a:normAutofit fontScale="62500" lnSpcReduction="20000"/>
          </a:bodyPr>
          <a:lstStyle/>
          <a:p>
            <a:pPr algn="just"/>
            <a:r>
              <a:rPr lang="tr-TR" dirty="0"/>
              <a:t>100 puan üzerinden verilen </a:t>
            </a:r>
            <a:r>
              <a:rPr lang="tr-TR" b="1" u="sng" dirty="0">
                <a:solidFill>
                  <a:srgbClr val="FF0000"/>
                </a:solidFill>
              </a:rPr>
              <a:t>dönem içi eğitim öğretim etkinliklerinden </a:t>
            </a:r>
            <a:r>
              <a:rPr lang="tr-TR" dirty="0"/>
              <a:t>(ara sınav/sınavlar, uygulama, staj, seminer, proje, ödev,...)  alınan notların ortalamasının </a:t>
            </a:r>
            <a:r>
              <a:rPr lang="tr-TR" b="1" u="sng" dirty="0">
                <a:solidFill>
                  <a:srgbClr val="FF0000"/>
                </a:solidFill>
              </a:rPr>
              <a:t>%40’ı </a:t>
            </a:r>
            <a:r>
              <a:rPr lang="tr-TR" dirty="0"/>
              <a:t>ve </a:t>
            </a:r>
            <a:r>
              <a:rPr lang="tr-TR" b="1" u="sng" dirty="0">
                <a:solidFill>
                  <a:srgbClr val="FF0000"/>
                </a:solidFill>
              </a:rPr>
              <a:t>yarıyıl sonu veya bütünleme sınav </a:t>
            </a:r>
            <a:r>
              <a:rPr lang="tr-TR" dirty="0"/>
              <a:t>notunun </a:t>
            </a:r>
            <a:r>
              <a:rPr lang="tr-TR" b="1" u="sng" dirty="0">
                <a:solidFill>
                  <a:srgbClr val="FF0000"/>
                </a:solidFill>
              </a:rPr>
              <a:t>%60’ı </a:t>
            </a:r>
            <a:r>
              <a:rPr lang="tr-TR" dirty="0"/>
              <a:t>alınıp toplanarak öğrencinin başarı notu hesaplanır.</a:t>
            </a:r>
          </a:p>
          <a:p>
            <a:pPr algn="just"/>
            <a:endParaRPr lang="tr-TR" dirty="0"/>
          </a:p>
          <a:p>
            <a:pPr algn="just"/>
            <a:r>
              <a:rPr lang="tr-TR" b="1" u="sng" dirty="0"/>
              <a:t>Bir dersten başarılı sayılabilmek için </a:t>
            </a:r>
            <a:r>
              <a:rPr lang="tr-TR" dirty="0"/>
              <a:t>diğer şartlara ek olarak </a:t>
            </a:r>
            <a:r>
              <a:rPr lang="tr-TR" u="sng" dirty="0"/>
              <a:t>o dersin yarıyıl sonu veya bütünleme sınavından </a:t>
            </a:r>
            <a:r>
              <a:rPr lang="tr-TR" b="1" u="sng" dirty="0">
                <a:solidFill>
                  <a:srgbClr val="FF0000"/>
                </a:solidFill>
              </a:rPr>
              <a:t>en az 50 puan </a:t>
            </a:r>
            <a:r>
              <a:rPr lang="tr-TR" u="sng" dirty="0"/>
              <a:t>almak gerekir</a:t>
            </a:r>
            <a:r>
              <a:rPr lang="tr-TR" dirty="0"/>
              <a:t>, bu puanı alamayan öğrencilerin  başarı notu 40’ın altında ise FF, 40 ve üzerinde ise FD harf notu olarak takdir edilir.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7"/>
            <a:ext cx="3312368" cy="500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3">
            <a:extLst>
              <a:ext uri="{FF2B5EF4-FFF2-40B4-BE49-F238E27FC236}">
                <a16:creationId xmlns:a16="http://schemas.microsoft.com/office/drawing/2014/main" id="{7A46046B-5FAA-43CA-8AB2-17E93FDCE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529158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266"/>
            <a:ext cx="8229600" cy="1143000"/>
          </a:xfrm>
        </p:spPr>
        <p:txBody>
          <a:bodyPr>
            <a:normAutofit/>
          </a:bodyPr>
          <a:lstStyle/>
          <a:p>
            <a:r>
              <a:rPr lang="tr-TR" sz="2800" b="1" dirty="0">
                <a:solidFill>
                  <a:srgbClr val="00B050"/>
                </a:solidFill>
              </a:rPr>
              <a:t>NOT SİSTEMİ</a:t>
            </a:r>
            <a:endParaRPr lang="tr-TR" sz="2800" dirty="0"/>
          </a:p>
        </p:txBody>
      </p:sp>
      <p:sp>
        <p:nvSpPr>
          <p:cNvPr id="3" name="İçerik Yer Tutucusu 2"/>
          <p:cNvSpPr>
            <a:spLocks noGrp="1"/>
          </p:cNvSpPr>
          <p:nvPr>
            <p:ph idx="1"/>
          </p:nvPr>
        </p:nvSpPr>
        <p:spPr>
          <a:xfrm>
            <a:off x="467544" y="908720"/>
            <a:ext cx="8496944" cy="4781128"/>
          </a:xfrm>
        </p:spPr>
        <p:txBody>
          <a:bodyPr>
            <a:noAutofit/>
          </a:bodyPr>
          <a:lstStyle/>
          <a:p>
            <a:pPr algn="just"/>
            <a:r>
              <a:rPr lang="tr-TR" sz="2000" b="1" dirty="0">
                <a:solidFill>
                  <a:srgbClr val="FF0000"/>
                </a:solidFill>
              </a:rPr>
              <a:t>BAŞARILI ÖĞRENCİLER: </a:t>
            </a:r>
          </a:p>
          <a:p>
            <a:pPr marL="0" indent="0" algn="just">
              <a:buNone/>
            </a:pPr>
            <a:r>
              <a:rPr lang="tr-TR" sz="2000" dirty="0"/>
              <a:t>○ Bulunulan yarıyıl sonu itibariyle </a:t>
            </a:r>
            <a:r>
              <a:rPr lang="tr-TR" sz="2000" dirty="0" err="1"/>
              <a:t>GNO’su</a:t>
            </a:r>
            <a:r>
              <a:rPr lang="tr-TR" sz="2000" dirty="0"/>
              <a:t> en az 2.00 olan öğrenciler, başarılı öğrencilerdir. Bu öğrenciler, transkriptlerinde (FF), (FD), (YS) ve (DS) olan dersleri verildikleri ilk yarıyılda tekrar alırlar. </a:t>
            </a:r>
          </a:p>
          <a:p>
            <a:pPr marL="0" indent="0" algn="just">
              <a:buNone/>
            </a:pPr>
            <a:endParaRPr lang="tr-TR" sz="2000" dirty="0"/>
          </a:p>
          <a:p>
            <a:pPr marL="0" indent="0" algn="just">
              <a:buNone/>
            </a:pPr>
            <a:r>
              <a:rPr lang="tr-TR" sz="2000" dirty="0"/>
              <a:t>○ Birinci sınıfın tüm derslerini almış ve başarmış olması halinde bulundukları yarıyıl sonu itibariyle </a:t>
            </a:r>
            <a:r>
              <a:rPr lang="tr-TR" sz="2000" dirty="0" err="1"/>
              <a:t>GNO’su</a:t>
            </a:r>
            <a:r>
              <a:rPr lang="tr-TR" sz="2000" dirty="0"/>
              <a:t> en az 3.00 olan öğrenciler isterlerse bir üst yarıyıldan da danışmanlarının onayı ile ders alabilirler.</a:t>
            </a:r>
          </a:p>
          <a:p>
            <a:pPr algn="just"/>
            <a:endParaRPr lang="tr-TR" sz="2000" dirty="0"/>
          </a:p>
          <a:p>
            <a:pPr algn="just"/>
            <a:r>
              <a:rPr lang="tr-TR" sz="2000" b="1" dirty="0">
                <a:solidFill>
                  <a:srgbClr val="FF0000"/>
                </a:solidFill>
              </a:rPr>
              <a:t>BAŞARISIZ ÖĞRENCİLER: </a:t>
            </a:r>
          </a:p>
          <a:p>
            <a:pPr marL="0" indent="0" algn="just">
              <a:buNone/>
            </a:pPr>
            <a:r>
              <a:rPr lang="tr-TR" sz="2000" dirty="0"/>
              <a:t>○ Hazırlık sınıfları hariç, </a:t>
            </a:r>
            <a:r>
              <a:rPr lang="tr-TR" sz="2000" dirty="0" err="1"/>
              <a:t>GNO’su</a:t>
            </a:r>
            <a:r>
              <a:rPr lang="tr-TR" sz="2000" dirty="0"/>
              <a:t> 2.00’ın altında olan öğrenciler başarısız öğrencilerdir. </a:t>
            </a:r>
          </a:p>
          <a:p>
            <a:pPr marL="0" indent="0" algn="just">
              <a:buNone/>
            </a:pPr>
            <a:endParaRPr lang="tr-TR" sz="2000" dirty="0"/>
          </a:p>
          <a:p>
            <a:pPr marL="0" indent="0" algn="just">
              <a:buNone/>
            </a:pPr>
            <a:r>
              <a:rPr lang="tr-TR" sz="2000" dirty="0"/>
              <a:t>○ Başarısız öğrenciler öncelikle transkriptlerindeki (FF), (FD), (YS) ve (DS) olan dersleri yeniden almak zorundadır. Lisans programlarında dördüncü yarıyıl sonundan itibaren </a:t>
            </a:r>
            <a:r>
              <a:rPr lang="tr-TR" sz="2000" dirty="0" err="1"/>
              <a:t>GNO’su</a:t>
            </a:r>
            <a:r>
              <a:rPr lang="tr-TR" sz="2000" dirty="0"/>
              <a:t> 1.80’in altında olan başarısız öğrenciler olması gereken yarıyıllardan ders alamazlar.</a:t>
            </a:r>
          </a:p>
          <a:p>
            <a:endParaRPr lang="tr-TR" sz="2000" dirty="0"/>
          </a:p>
        </p:txBody>
      </p:sp>
      <p:pic>
        <p:nvPicPr>
          <p:cNvPr id="4" name="Resim 3">
            <a:extLst>
              <a:ext uri="{FF2B5EF4-FFF2-40B4-BE49-F238E27FC236}">
                <a16:creationId xmlns:a16="http://schemas.microsoft.com/office/drawing/2014/main" id="{CC593A32-F7F8-4006-98AF-C4954E805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51951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DERS ALMA</a:t>
            </a:r>
          </a:p>
        </p:txBody>
      </p:sp>
      <p:sp>
        <p:nvSpPr>
          <p:cNvPr id="3" name="İçerik Yer Tutucusu 2"/>
          <p:cNvSpPr>
            <a:spLocks noGrp="1"/>
          </p:cNvSpPr>
          <p:nvPr>
            <p:ph idx="1"/>
          </p:nvPr>
        </p:nvSpPr>
        <p:spPr/>
        <p:txBody>
          <a:bodyPr>
            <a:noAutofit/>
          </a:bodyPr>
          <a:lstStyle/>
          <a:p>
            <a:pPr marL="0" indent="0" algn="just">
              <a:buNone/>
            </a:pPr>
            <a:r>
              <a:rPr lang="tr-TR" sz="2000" dirty="0"/>
              <a:t>Seçmeli ders/derslerden başarısız (FD, FF, YS ve DS) olan öğrenci, bu ders/derslerin yerine danışmanı tarafından uygun görülen ve kredisi eşit olan başka bir seçmeli ders/dersler alabilir. Seçmeli ders değişikliği ekle-sil haftasında yapılır. Öğrencinin başarısız olduğu (YS, DS, FF, FD) seçmeli dersler transkriptinden silinir.</a:t>
            </a:r>
          </a:p>
          <a:p>
            <a:pPr algn="just"/>
            <a:endParaRPr lang="tr-TR" sz="2000" dirty="0"/>
          </a:p>
          <a:p>
            <a:pPr marL="0" indent="0" algn="just">
              <a:buNone/>
            </a:pPr>
            <a:r>
              <a:rPr lang="tr-TR" sz="2000" dirty="0">
                <a:solidFill>
                  <a:srgbClr val="FF0000"/>
                </a:solidFill>
              </a:rPr>
              <a:t>● </a:t>
            </a:r>
            <a:r>
              <a:rPr lang="tr-TR" sz="2000" b="1" u="sng" dirty="0" err="1">
                <a:solidFill>
                  <a:srgbClr val="FF0000"/>
                </a:solidFill>
              </a:rPr>
              <a:t>GNO’sını</a:t>
            </a:r>
            <a:r>
              <a:rPr lang="tr-TR" sz="2000" b="1" u="sng" dirty="0">
                <a:solidFill>
                  <a:srgbClr val="FF0000"/>
                </a:solidFill>
              </a:rPr>
              <a:t> yükseltmek isteyen öğrenciler; </a:t>
            </a:r>
          </a:p>
          <a:p>
            <a:pPr algn="just"/>
            <a:endParaRPr lang="tr-TR" sz="2000" dirty="0">
              <a:solidFill>
                <a:srgbClr val="FF0000"/>
              </a:solidFill>
            </a:endParaRPr>
          </a:p>
          <a:p>
            <a:pPr marL="0" indent="0" algn="just">
              <a:buNone/>
            </a:pPr>
            <a:r>
              <a:rPr lang="tr-TR" sz="2000" dirty="0"/>
              <a:t>○ Notu “DD-DC” olan dersler </a:t>
            </a:r>
            <a:r>
              <a:rPr lang="tr-TR" sz="2000" dirty="0" err="1"/>
              <a:t>GNO'ya</a:t>
            </a:r>
            <a:r>
              <a:rPr lang="tr-TR" sz="2000" dirty="0"/>
              <a:t> bakılmaksızın yükseltmeye alınabilir, transkriptten silinemez. GNO 2.00'ın üzerinde ise, notu “CC” ve üzeri dersler yükseltmeye alınabilir.</a:t>
            </a:r>
          </a:p>
          <a:p>
            <a:pPr marL="0" indent="0" algn="just">
              <a:buNone/>
            </a:pPr>
            <a:endParaRPr lang="tr-TR" sz="2000" dirty="0"/>
          </a:p>
          <a:p>
            <a:pPr marL="0" indent="0" algn="just">
              <a:buNone/>
            </a:pPr>
            <a:r>
              <a:rPr lang="tr-TR" sz="2000" dirty="0"/>
              <a:t>○ Dersin açıldığı yarıyılda tekrar alabilirler. Tekrar edilen derslerde alınan son başarı notu geçerlidir.</a:t>
            </a:r>
          </a:p>
        </p:txBody>
      </p:sp>
      <p:pic>
        <p:nvPicPr>
          <p:cNvPr id="4" name="Resim 3">
            <a:extLst>
              <a:ext uri="{FF2B5EF4-FFF2-40B4-BE49-F238E27FC236}">
                <a16:creationId xmlns:a16="http://schemas.microsoft.com/office/drawing/2014/main" id="{31FDCDAB-1755-42E8-B651-2D9433C88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62866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DERS ALMA</a:t>
            </a:r>
            <a:endParaRPr lang="tr-TR" sz="2800" dirty="0"/>
          </a:p>
        </p:txBody>
      </p:sp>
      <p:sp>
        <p:nvSpPr>
          <p:cNvPr id="3" name="İçerik Yer Tutucusu 2"/>
          <p:cNvSpPr>
            <a:spLocks noGrp="1"/>
          </p:cNvSpPr>
          <p:nvPr>
            <p:ph idx="1"/>
          </p:nvPr>
        </p:nvSpPr>
        <p:spPr>
          <a:xfrm>
            <a:off x="457200" y="1600201"/>
            <a:ext cx="8147248" cy="4205064"/>
          </a:xfrm>
        </p:spPr>
        <p:txBody>
          <a:bodyPr>
            <a:normAutofit lnSpcReduction="10000"/>
          </a:bodyPr>
          <a:lstStyle/>
          <a:p>
            <a:pPr algn="just"/>
            <a:r>
              <a:rPr lang="tr-TR" sz="2600" b="1" u="sng" dirty="0">
                <a:solidFill>
                  <a:srgbClr val="FF0000"/>
                </a:solidFill>
              </a:rPr>
              <a:t>Üst yarıyıldan ders alma:</a:t>
            </a:r>
          </a:p>
          <a:p>
            <a:pPr marL="0" indent="0" algn="just">
              <a:buNone/>
            </a:pPr>
            <a:endParaRPr lang="tr-TR" sz="2600" b="1" u="sng" dirty="0">
              <a:solidFill>
                <a:srgbClr val="FF0000"/>
              </a:solidFill>
            </a:endParaRPr>
          </a:p>
          <a:p>
            <a:pPr marL="514350" indent="-514350" algn="just">
              <a:buAutoNum type="arabicParenBoth"/>
            </a:pPr>
            <a:r>
              <a:rPr lang="tr-TR" sz="2600" dirty="0"/>
              <a:t>Birinci sınıfın tüm derslerini almış ve başarmış olması halinde bulundukları yarıyıl sonu itibariyle </a:t>
            </a:r>
            <a:r>
              <a:rPr lang="tr-TR" sz="2600" dirty="0" err="1"/>
              <a:t>GNO’su</a:t>
            </a:r>
            <a:r>
              <a:rPr lang="tr-TR" sz="2600" dirty="0"/>
              <a:t> en az 3.00 olan öğrenciler isterlerse bir üst yarıyıldan da danışmanlarının onayı ile ders alabilirler. </a:t>
            </a:r>
          </a:p>
          <a:p>
            <a:pPr marL="514350" indent="-514350" algn="just">
              <a:buAutoNum type="arabicParenBoth"/>
            </a:pPr>
            <a:endParaRPr lang="tr-TR" sz="2600" dirty="0"/>
          </a:p>
          <a:p>
            <a:pPr marL="514350" indent="-514350" algn="just">
              <a:buAutoNum type="arabicParenBoth"/>
            </a:pPr>
            <a:r>
              <a:rPr lang="tr-TR" sz="2600" dirty="0"/>
              <a:t>Öğrenci, üst yarıyıldan ders alarak, 11 inci maddede belirtilen öğrenim süresinden daha kısa sürede mezun olabilir.</a:t>
            </a:r>
          </a:p>
          <a:p>
            <a:pPr algn="just"/>
            <a:endParaRPr lang="tr-TR" sz="2600" dirty="0"/>
          </a:p>
          <a:p>
            <a:pPr marL="0" indent="0" algn="just">
              <a:buNone/>
            </a:pPr>
            <a:endParaRPr lang="tr-TR" sz="2600" dirty="0"/>
          </a:p>
          <a:p>
            <a:endParaRPr lang="tr-TR" dirty="0"/>
          </a:p>
        </p:txBody>
      </p:sp>
      <p:pic>
        <p:nvPicPr>
          <p:cNvPr id="4" name="Resim 3">
            <a:extLst>
              <a:ext uri="{FF2B5EF4-FFF2-40B4-BE49-F238E27FC236}">
                <a16:creationId xmlns:a16="http://schemas.microsoft.com/office/drawing/2014/main" id="{A412C0B0-8CC6-4815-BD46-6F50C6317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74326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b="1" dirty="0">
                <a:solidFill>
                  <a:srgbClr val="00B050"/>
                </a:solidFill>
              </a:rPr>
              <a:t>DERSLERE DEVAM</a:t>
            </a:r>
          </a:p>
        </p:txBody>
      </p:sp>
      <p:sp>
        <p:nvSpPr>
          <p:cNvPr id="3" name="İçerik Yer Tutucusu 2"/>
          <p:cNvSpPr>
            <a:spLocks noGrp="1"/>
          </p:cNvSpPr>
          <p:nvPr>
            <p:ph idx="1"/>
          </p:nvPr>
        </p:nvSpPr>
        <p:spPr>
          <a:xfrm>
            <a:off x="467544" y="1124744"/>
            <a:ext cx="8229600" cy="4525963"/>
          </a:xfrm>
        </p:spPr>
        <p:txBody>
          <a:bodyPr>
            <a:noAutofit/>
          </a:bodyPr>
          <a:lstStyle/>
          <a:p>
            <a:pPr algn="just"/>
            <a:r>
              <a:rPr lang="tr-TR" sz="2000" dirty="0"/>
              <a:t>Öğrencilerin </a:t>
            </a:r>
            <a:r>
              <a:rPr lang="tr-TR" sz="2000" b="1" u="sng" dirty="0"/>
              <a:t>teorik derslerin en az %70’ine </a:t>
            </a:r>
            <a:r>
              <a:rPr lang="tr-TR" sz="2000" dirty="0"/>
              <a:t>ve </a:t>
            </a:r>
            <a:r>
              <a:rPr lang="tr-TR" sz="2000" b="1" u="sng" dirty="0"/>
              <a:t>uygulamalı derslerin en az %80’ine devam etmeleri </a:t>
            </a:r>
            <a:r>
              <a:rPr lang="tr-TR" sz="2000" dirty="0"/>
              <a:t>zorunludur.</a:t>
            </a:r>
          </a:p>
          <a:p>
            <a:pPr algn="just"/>
            <a:endParaRPr lang="tr-TR" sz="2000" dirty="0"/>
          </a:p>
          <a:p>
            <a:pPr algn="just"/>
            <a:r>
              <a:rPr lang="tr-TR" sz="2000" dirty="0"/>
              <a:t>Derslere ve diğer öğretim faaliyetlerine devam durumunun tespiti ilgili öğretim elemanının sorumluluğundadır. Ders sorumlusu olan öğretim elemanı, öğrencilerin derse devam durumlarını yarıyıl sonunda derslerin tamamlanmasını izleyen hafta içinde dersin verildiği Bölüm Başkanlığına bildirir. Derse devam koşulunu yerine getirmeyen öğrenci/öğrenciler ilgili Bölüm Başkanlığı tarafından aynı hafta içinde ilan edilir. </a:t>
            </a:r>
            <a:r>
              <a:rPr lang="tr-TR" sz="2000" b="1" u="sng" dirty="0"/>
              <a:t>Derse devam koşulunu yerine getirmeyen öğrenci, ara sınav, yarıyıl sonu ve bütünleme sınavlarına giremez.</a:t>
            </a:r>
          </a:p>
          <a:p>
            <a:pPr algn="just"/>
            <a:endParaRPr lang="tr-TR" sz="2000" dirty="0"/>
          </a:p>
          <a:p>
            <a:pPr algn="just"/>
            <a:r>
              <a:rPr lang="tr-TR" sz="2000" b="1" u="sng" dirty="0"/>
              <a:t>Sağlık raporu veya heyet raporu öğrencinin derslere devam yükümlülüğünü kaldırmaz. </a:t>
            </a:r>
            <a:r>
              <a:rPr lang="tr-TR" sz="2000" dirty="0"/>
              <a:t>Ancak öğrencinin aldığı heyet raporunun süresi devamsızlık sınırını aşıyorsa, öğrencinin mazeretinin ortaya çıkmasından itibaren on gün içinde ilgili birim kurulunun uygun görmesi halinde kayıt dondurabilir.</a:t>
            </a:r>
          </a:p>
        </p:txBody>
      </p:sp>
      <p:pic>
        <p:nvPicPr>
          <p:cNvPr id="4" name="Resim 3">
            <a:extLst>
              <a:ext uri="{FF2B5EF4-FFF2-40B4-BE49-F238E27FC236}">
                <a16:creationId xmlns:a16="http://schemas.microsoft.com/office/drawing/2014/main" id="{858DE6A5-5E5C-44D2-8AE6-CA3ACFC4D3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945889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2800" b="1" dirty="0">
                <a:solidFill>
                  <a:srgbClr val="00B050"/>
                </a:solidFill>
              </a:rPr>
              <a:t>DERSLERE DEVAM</a:t>
            </a:r>
            <a:endParaRPr lang="tr-TR" sz="2800" dirty="0"/>
          </a:p>
        </p:txBody>
      </p:sp>
      <p:sp>
        <p:nvSpPr>
          <p:cNvPr id="3" name="İçerik Yer Tutucusu 2"/>
          <p:cNvSpPr>
            <a:spLocks noGrp="1"/>
          </p:cNvSpPr>
          <p:nvPr>
            <p:ph idx="1"/>
          </p:nvPr>
        </p:nvSpPr>
        <p:spPr>
          <a:xfrm>
            <a:off x="467544" y="1268760"/>
            <a:ext cx="8229600" cy="4525963"/>
          </a:xfrm>
        </p:spPr>
        <p:txBody>
          <a:bodyPr>
            <a:noAutofit/>
          </a:bodyPr>
          <a:lstStyle/>
          <a:p>
            <a:pPr algn="just"/>
            <a:r>
              <a:rPr lang="tr-TR" sz="2000" dirty="0"/>
              <a:t>Kayıtlı olduğu birim kurulunun izniyle yurt içi ve yurt dışı resmi spor müsabakalarına, güzel sanat eserlerinin temsil etkinliklerine, ulusal/uluslararası bilim etkinliklerine, bunların hazırlık çalışmalarına ya da akademik birimler tarafından yapılan görevlendirmelerle ülkeyi veya </a:t>
            </a:r>
            <a:r>
              <a:rPr lang="tr-TR" sz="2000" u="sng" dirty="0"/>
              <a:t>Üniversiteyi temsilen benzeri organizasyonlara katılan öğrencilerin, etkinliğin devamı esnasında geçirdikleri süreler, belgelendirilmek koşuluyla devamsızlık süresinin hesabında dikkate alınmaz. Öğrenciler, bu süreler içinde giremedikleri sınavlara, ilgili Yönetim Kurulu tarafından belirlenen tarihlerde girerler.</a:t>
            </a:r>
          </a:p>
          <a:p>
            <a:pPr algn="just"/>
            <a:endParaRPr lang="tr-TR" sz="2000" dirty="0"/>
          </a:p>
          <a:p>
            <a:pPr algn="just"/>
            <a:r>
              <a:rPr lang="tr-TR" sz="2000" dirty="0"/>
              <a:t>Ders bilgi formunda, her ders için öğrencilerin sorumlu oldukları ara sınav, kısa sınav, ödev, proje, seminer, uygulama ve diğer çalışmaların sayısı, şekli, başarı notuna katkı oranları toplamda % 40 ve yarıyıl sonu/bütünleme sınavlarının başarı notuna katkı oranları % 60 olacak şekilde öğretim elemanın teklifi ve ilgili bölüm başkanlığının onayıyla belirlenir.</a:t>
            </a:r>
          </a:p>
          <a:p>
            <a:pPr algn="just"/>
            <a:endParaRPr lang="tr-TR" sz="2000" dirty="0"/>
          </a:p>
        </p:txBody>
      </p:sp>
      <p:pic>
        <p:nvPicPr>
          <p:cNvPr id="4" name="Resim 3">
            <a:extLst>
              <a:ext uri="{FF2B5EF4-FFF2-40B4-BE49-F238E27FC236}">
                <a16:creationId xmlns:a16="http://schemas.microsoft.com/office/drawing/2014/main" id="{8E3B1217-5B0E-4102-B391-B7FE8E23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761323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00168"/>
            <a:ext cx="8229600" cy="1143000"/>
          </a:xfrm>
        </p:spPr>
        <p:txBody>
          <a:bodyPr>
            <a:normAutofit/>
          </a:bodyPr>
          <a:lstStyle/>
          <a:p>
            <a:r>
              <a:rPr lang="tr-TR" sz="2800" b="1" dirty="0">
                <a:solidFill>
                  <a:srgbClr val="00B050"/>
                </a:solidFill>
              </a:rPr>
              <a:t>SINAV SİSTEMİ </a:t>
            </a:r>
          </a:p>
        </p:txBody>
      </p:sp>
      <p:sp>
        <p:nvSpPr>
          <p:cNvPr id="3" name="İçerik Yer Tutucusu 2"/>
          <p:cNvSpPr>
            <a:spLocks noGrp="1"/>
          </p:cNvSpPr>
          <p:nvPr>
            <p:ph idx="1"/>
          </p:nvPr>
        </p:nvSpPr>
        <p:spPr>
          <a:xfrm>
            <a:off x="518864" y="1069200"/>
            <a:ext cx="8136904" cy="5688632"/>
          </a:xfrm>
        </p:spPr>
        <p:txBody>
          <a:bodyPr>
            <a:noAutofit/>
          </a:bodyPr>
          <a:lstStyle/>
          <a:p>
            <a:pPr marL="0" indent="0" algn="just">
              <a:buNone/>
            </a:pPr>
            <a:r>
              <a:rPr lang="tr-TR" sz="2000" dirty="0"/>
              <a:t>● </a:t>
            </a:r>
            <a:r>
              <a:rPr lang="tr-TR" sz="2000" b="1" u="sng" dirty="0">
                <a:solidFill>
                  <a:srgbClr val="FF0000"/>
                </a:solidFill>
              </a:rPr>
              <a:t>Ara sınavlar</a:t>
            </a:r>
            <a:r>
              <a:rPr lang="tr-TR" sz="2000" dirty="0"/>
              <a:t>; </a:t>
            </a:r>
          </a:p>
          <a:p>
            <a:pPr marL="0" indent="0" algn="just">
              <a:buNone/>
            </a:pPr>
            <a:r>
              <a:rPr lang="tr-TR" sz="2000" dirty="0"/>
              <a:t>-ilgili eğitim-öğretim programında öngörülen derslerden yarıyıl içinde yapılan ara sınav/sınavlar ve/veya ders içinde yapılan kısa süreli sınavlar, ödevler, öğrencinin becerilerine dayanan uygulamalar ve benzeri dönem içi çalışmalardır. Her yarıyılda en az bir ara sınav uygulanır. </a:t>
            </a:r>
          </a:p>
          <a:p>
            <a:pPr marL="0" indent="0" algn="just">
              <a:buNone/>
            </a:pPr>
            <a:endParaRPr lang="tr-TR" sz="2000" dirty="0"/>
          </a:p>
          <a:p>
            <a:pPr marL="0" indent="0" algn="just">
              <a:buNone/>
            </a:pPr>
            <a:r>
              <a:rPr lang="tr-TR" sz="2000" dirty="0"/>
              <a:t>● </a:t>
            </a:r>
            <a:r>
              <a:rPr lang="tr-TR" sz="2000" b="1" u="sng" dirty="0">
                <a:solidFill>
                  <a:srgbClr val="FF0000"/>
                </a:solidFill>
              </a:rPr>
              <a:t>Yarıyıl sonu sınavları (Finaller)</a:t>
            </a:r>
            <a:r>
              <a:rPr lang="tr-TR" sz="2000" dirty="0"/>
              <a:t>; </a:t>
            </a:r>
          </a:p>
          <a:p>
            <a:pPr marL="0" indent="0" algn="just">
              <a:buNone/>
            </a:pPr>
            <a:r>
              <a:rPr lang="tr-TR" sz="2000" dirty="0"/>
              <a:t>-Yarıyıl sonu sınavına katılmayan öğrenciler o dersten başarısız sayılır ve başarı notu olarak FF verilir. </a:t>
            </a:r>
          </a:p>
          <a:p>
            <a:pPr marL="0" indent="0" algn="just">
              <a:buNone/>
            </a:pPr>
            <a:r>
              <a:rPr lang="tr-TR" sz="2000" dirty="0"/>
              <a:t>- Yarıyıl sonu sınavı için mazeret sınavı yapılmaz. </a:t>
            </a:r>
          </a:p>
          <a:p>
            <a:pPr marL="0" indent="0" algn="just">
              <a:buNone/>
            </a:pPr>
            <a:endParaRPr lang="tr-TR" sz="2000" dirty="0"/>
          </a:p>
          <a:p>
            <a:pPr marL="0" indent="0" algn="just">
              <a:buNone/>
            </a:pPr>
            <a:r>
              <a:rPr lang="tr-TR" sz="2000" dirty="0"/>
              <a:t>● </a:t>
            </a:r>
            <a:r>
              <a:rPr lang="tr-TR" sz="2000" b="1" u="sng" dirty="0">
                <a:solidFill>
                  <a:srgbClr val="FF0000"/>
                </a:solidFill>
              </a:rPr>
              <a:t>Mazeret sınavları</a:t>
            </a:r>
            <a:r>
              <a:rPr lang="tr-TR" sz="2000" dirty="0"/>
              <a:t>;  haklı ve geçerli nedenlere dayalı mazereti nedeniyle ara sınava katılmayan ve sınavdan sonraki bir hafta içerisinde durumunu belgeleyen öğrencilerin mazeretlerinin ilgili Yönetim kurullarınca kabul edilmesi halinde, öğrencinin katılmadığı ara sınavlar o yarıyıl içinde ilgili Yönetim Kurulunun belirlediği tarihler arasında yapılan sınavdır. Mazeret sınavı hakkı, sadece ara sınavlar için verilir. </a:t>
            </a:r>
          </a:p>
        </p:txBody>
      </p:sp>
      <p:pic>
        <p:nvPicPr>
          <p:cNvPr id="4" name="Picture 3">
            <a:extLst>
              <a:ext uri="{FF2B5EF4-FFF2-40B4-BE49-F238E27FC236}">
                <a16:creationId xmlns:a16="http://schemas.microsoft.com/office/drawing/2014/main" id="{39E25204-44A1-4F1E-A7C6-EAE6D85CBD89}"/>
              </a:ext>
            </a:extLst>
          </p:cNvPr>
          <p:cNvPicPr>
            <a:picLocks noChangeAspect="1"/>
          </p:cNvPicPr>
          <p:nvPr/>
        </p:nvPicPr>
        <p:blipFill>
          <a:blip r:embed="rId2"/>
          <a:stretch>
            <a:fillRect/>
          </a:stretch>
        </p:blipFill>
        <p:spPr>
          <a:xfrm>
            <a:off x="159169" y="88568"/>
            <a:ext cx="719390" cy="719390"/>
          </a:xfrm>
          <a:prstGeom prst="rect">
            <a:avLst/>
          </a:prstGeom>
        </p:spPr>
      </p:pic>
    </p:spTree>
    <p:extLst>
      <p:ext uri="{BB962C8B-B14F-4D97-AF65-F5344CB8AC3E}">
        <p14:creationId xmlns:p14="http://schemas.microsoft.com/office/powerpoint/2010/main" val="2387374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b="1" dirty="0">
                <a:solidFill>
                  <a:srgbClr val="00B050"/>
                </a:solidFill>
              </a:rPr>
              <a:t>SINAV SİSTEMİ </a:t>
            </a:r>
            <a:endParaRPr lang="tr-TR" sz="2800" dirty="0"/>
          </a:p>
        </p:txBody>
      </p:sp>
      <p:sp>
        <p:nvSpPr>
          <p:cNvPr id="3" name="İçerik Yer Tutucusu 2"/>
          <p:cNvSpPr>
            <a:spLocks noGrp="1"/>
          </p:cNvSpPr>
          <p:nvPr>
            <p:ph idx="1"/>
          </p:nvPr>
        </p:nvSpPr>
        <p:spPr>
          <a:xfrm>
            <a:off x="611560" y="1124744"/>
            <a:ext cx="7992888" cy="4608512"/>
          </a:xfrm>
        </p:spPr>
        <p:txBody>
          <a:bodyPr>
            <a:noAutofit/>
          </a:bodyPr>
          <a:lstStyle/>
          <a:p>
            <a:pPr marL="0" indent="0" algn="just">
              <a:buNone/>
            </a:pPr>
            <a:r>
              <a:rPr lang="tr-TR" sz="2000" dirty="0"/>
              <a:t>● </a:t>
            </a:r>
            <a:r>
              <a:rPr lang="tr-TR" sz="2000" b="1" u="sng" dirty="0">
                <a:solidFill>
                  <a:srgbClr val="FF0000"/>
                </a:solidFill>
              </a:rPr>
              <a:t>Bütünleme sınavları</a:t>
            </a:r>
            <a:r>
              <a:rPr lang="tr-TR" sz="2000" dirty="0"/>
              <a:t>; </a:t>
            </a:r>
          </a:p>
          <a:p>
            <a:pPr marL="0" indent="0" algn="just">
              <a:buNone/>
            </a:pPr>
            <a:endParaRPr lang="tr-TR" sz="2000" dirty="0"/>
          </a:p>
          <a:p>
            <a:pPr marL="0" indent="0" algn="just">
              <a:buNone/>
            </a:pPr>
            <a:r>
              <a:rPr lang="tr-TR" sz="2000" dirty="0"/>
              <a:t>Bütünleme sınavına girmeyen öğrencilerin yarıyıl sonu sınavları sonunda oluşan başarı notları aynen kalır ve bu öğrencilere ayrıca bir sınav açılmaz. Bütünleme sınavları yarıyıl sonu sınavlarının bitiminden itibaren bir hafta sonra yapılır. Bütünleme sınavları için mazeret sınavı yapılmaz. Yarıyıl sonu başarı notu DD ve üzeri olan öğrenciler bütünleme sınavına giremezler. </a:t>
            </a:r>
          </a:p>
          <a:p>
            <a:pPr marL="0" indent="0" algn="just">
              <a:buNone/>
            </a:pPr>
            <a:endParaRPr lang="tr-TR" sz="2000" dirty="0"/>
          </a:p>
          <a:p>
            <a:pPr marL="0" indent="0" algn="just">
              <a:buNone/>
            </a:pPr>
            <a:r>
              <a:rPr lang="tr-TR" sz="2000" dirty="0"/>
              <a:t>● </a:t>
            </a:r>
            <a:r>
              <a:rPr lang="tr-TR" sz="2000" b="1" u="sng" dirty="0">
                <a:solidFill>
                  <a:srgbClr val="FF0000"/>
                </a:solidFill>
              </a:rPr>
              <a:t>Tek ders sınavları</a:t>
            </a:r>
            <a:r>
              <a:rPr lang="tr-TR" sz="2000" dirty="0"/>
              <a:t>; </a:t>
            </a:r>
          </a:p>
          <a:p>
            <a:pPr marL="0" indent="0" algn="just">
              <a:buNone/>
            </a:pPr>
            <a:endParaRPr lang="tr-TR" sz="2000" dirty="0"/>
          </a:p>
          <a:p>
            <a:pPr marL="0" indent="0" algn="just">
              <a:buNone/>
            </a:pPr>
            <a:r>
              <a:rPr lang="tr-TR" sz="2000" dirty="0"/>
              <a:t>Diğer derslerden başarılı oldukları halde sadece bir dersten başarısız olmaları nedeniyle mezun olamayan öğrencilere bir yarıyılda sadece bir defa olmak üzere, akademik birimlerin ilgili Yönetim Kurulu kararı ile dönem sonunda yapılan sınavdır. Bu sınava öğrencilerin girebilmeleri için dersin dönem içindeki ödev, staj, devam gibi gerekliliklerini yerine getirmeleri gerekir.</a:t>
            </a:r>
          </a:p>
          <a:p>
            <a:endParaRPr lang="tr-TR" sz="2000" dirty="0"/>
          </a:p>
          <a:p>
            <a:endParaRPr lang="tr-TR" sz="2000" dirty="0"/>
          </a:p>
        </p:txBody>
      </p:sp>
      <p:pic>
        <p:nvPicPr>
          <p:cNvPr id="4" name="Resim 3">
            <a:extLst>
              <a:ext uri="{FF2B5EF4-FFF2-40B4-BE49-F238E27FC236}">
                <a16:creationId xmlns:a16="http://schemas.microsoft.com/office/drawing/2014/main" id="{1848E887-ECB9-4892-AEE2-82070BE32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76581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title"/>
          </p:nvPr>
        </p:nvSpPr>
        <p:spPr>
          <a:xfrm>
            <a:off x="90834" y="1269380"/>
            <a:ext cx="8893175" cy="3312145"/>
          </a:xfrm>
        </p:spPr>
        <p:txBody>
          <a:bodyPr>
            <a:normAutofit fontScale="90000"/>
          </a:bodyPr>
          <a:lstStyle/>
          <a:p>
            <a:pPr algn="l">
              <a:lnSpc>
                <a:spcPct val="160000"/>
              </a:lnSpc>
            </a:pPr>
            <a:r>
              <a:rPr lang="tr-TR" sz="2000" dirty="0">
                <a:latin typeface="+mn-lt"/>
              </a:rPr>
              <a:t> □   2004 yılında açıldı</a:t>
            </a:r>
            <a:br>
              <a:rPr lang="tr-TR" sz="2000" dirty="0">
                <a:latin typeface="+mn-lt"/>
              </a:rPr>
            </a:br>
            <a:r>
              <a:rPr lang="tr-TR" sz="2000" dirty="0">
                <a:latin typeface="+mn-lt"/>
              </a:rPr>
              <a:t> □   2006 yılında Yüksek Lisans eğitimine başladı </a:t>
            </a:r>
            <a:br>
              <a:rPr lang="tr-TR" sz="2000" dirty="0">
                <a:latin typeface="+mn-lt"/>
              </a:rPr>
            </a:br>
            <a:r>
              <a:rPr lang="tr-TR" sz="2000" dirty="0">
                <a:latin typeface="+mn-lt"/>
              </a:rPr>
              <a:t> □   2007 – 2008 yılında </a:t>
            </a:r>
            <a:r>
              <a:rPr lang="tr-TR" sz="2000" b="1" dirty="0">
                <a:latin typeface="+mn-lt"/>
              </a:rPr>
              <a:t>Türkçe</a:t>
            </a:r>
            <a:r>
              <a:rPr lang="tr-TR" sz="2000" dirty="0">
                <a:latin typeface="+mn-lt"/>
              </a:rPr>
              <a:t> lisans eğitimine başlamıştır.</a:t>
            </a:r>
            <a:br>
              <a:rPr lang="tr-TR" sz="2000" dirty="0">
                <a:latin typeface="+mn-lt"/>
              </a:rPr>
            </a:br>
            <a:r>
              <a:rPr lang="tr-TR" sz="2000" dirty="0">
                <a:latin typeface="+mn-lt"/>
              </a:rPr>
              <a:t> □   2012 yılı itibariyle  </a:t>
            </a:r>
            <a:r>
              <a:rPr lang="tr-TR" sz="2000" b="1" dirty="0">
                <a:latin typeface="+mn-lt"/>
              </a:rPr>
              <a:t>%100 </a:t>
            </a:r>
            <a:r>
              <a:rPr lang="tr-TR" sz="2000" b="1" u="sng" dirty="0">
                <a:latin typeface="+mn-lt"/>
              </a:rPr>
              <a:t>İngilizce</a:t>
            </a:r>
            <a:r>
              <a:rPr lang="tr-TR" sz="2000" dirty="0">
                <a:latin typeface="+mn-lt"/>
              </a:rPr>
              <a:t> olarak lisans eğitimi vermektedir. *</a:t>
            </a:r>
            <a:br>
              <a:rPr lang="tr-TR" sz="2000" dirty="0">
                <a:latin typeface="+mn-lt"/>
              </a:rPr>
            </a:br>
            <a:r>
              <a:rPr lang="tr-TR" sz="2000" dirty="0">
                <a:latin typeface="+mn-lt"/>
              </a:rPr>
              <a:t> □  2017 yılı itibariyle </a:t>
            </a:r>
            <a:r>
              <a:rPr lang="tr-TR" sz="2000" b="1" u="sng" dirty="0">
                <a:latin typeface="+mn-lt"/>
              </a:rPr>
              <a:t>%100 İngilizce </a:t>
            </a:r>
            <a:r>
              <a:rPr lang="tr-TR" sz="2000" dirty="0">
                <a:latin typeface="+mn-lt"/>
              </a:rPr>
              <a:t>olarak Doktora Programı açılmıştır. </a:t>
            </a:r>
            <a:br>
              <a:rPr lang="tr-TR" sz="2000" dirty="0">
                <a:latin typeface="+mn-lt"/>
              </a:rPr>
            </a:br>
            <a:r>
              <a:rPr lang="tr-TR" sz="2000" dirty="0">
                <a:latin typeface="+mn-lt"/>
              </a:rPr>
              <a:t> </a:t>
            </a:r>
            <a:r>
              <a:rPr lang="tr-TR" sz="2000" dirty="0"/>
              <a:t>□ </a:t>
            </a:r>
            <a:r>
              <a:rPr lang="tr-TR" sz="2000" dirty="0">
                <a:latin typeface="+mn-lt"/>
              </a:rPr>
              <a:t>2018-2019 yılı itibariyle </a:t>
            </a:r>
            <a:r>
              <a:rPr lang="tr-TR" sz="2000" b="1" u="sng" dirty="0">
                <a:latin typeface="+mn-lt"/>
              </a:rPr>
              <a:t>MÜDEK</a:t>
            </a:r>
            <a:r>
              <a:rPr lang="tr-TR" sz="2000" dirty="0">
                <a:latin typeface="+mn-lt"/>
              </a:rPr>
              <a:t> tarafından akredite edildi.</a:t>
            </a:r>
            <a:br>
              <a:rPr lang="tr-TR" sz="1800" dirty="0">
                <a:latin typeface="+mn-lt"/>
              </a:rPr>
            </a:br>
            <a:br>
              <a:rPr lang="tr-TR" sz="1800" dirty="0"/>
            </a:br>
            <a:r>
              <a:rPr lang="tr-TR" sz="1100" i="1" dirty="0"/>
              <a:t>* </a:t>
            </a:r>
            <a:r>
              <a:rPr lang="tr-TR" sz="1100" i="1" dirty="0">
                <a:solidFill>
                  <a:schemeClr val="accent2">
                    <a:lumMod val="75000"/>
                  </a:schemeClr>
                </a:solidFill>
              </a:rPr>
              <a:t>Türkçe programdan mezun olmayan öğrenciler nedeniyle halihazırda hem Türkçe ve hem de İngilizce olarak eş-zamanlı 2 lisans eğitim programı devam etmektedir.</a:t>
            </a:r>
            <a:endParaRPr lang="en-US" sz="1100" i="1" dirty="0">
              <a:solidFill>
                <a:schemeClr val="accent2">
                  <a:lumMod val="75000"/>
                </a:schemeClr>
              </a:solidFill>
            </a:endParaRPr>
          </a:p>
        </p:txBody>
      </p:sp>
      <p:pic>
        <p:nvPicPr>
          <p:cNvPr id="14338" name="Resim 3"/>
          <p:cNvPicPr>
            <a:picLocks noChangeAspect="1"/>
          </p:cNvPicPr>
          <p:nvPr/>
        </p:nvPicPr>
        <p:blipFill>
          <a:blip r:embed="rId2"/>
          <a:srcRect/>
          <a:stretch>
            <a:fillRect/>
          </a:stretch>
        </p:blipFill>
        <p:spPr bwMode="auto">
          <a:xfrm>
            <a:off x="73025" y="4581525"/>
            <a:ext cx="2951163" cy="2078038"/>
          </a:xfrm>
          <a:prstGeom prst="rect">
            <a:avLst/>
          </a:prstGeom>
          <a:noFill/>
          <a:ln w="9525">
            <a:noFill/>
            <a:miter lim="800000"/>
            <a:headEnd/>
            <a:tailEnd/>
          </a:ln>
        </p:spPr>
      </p:pic>
      <p:pic>
        <p:nvPicPr>
          <p:cNvPr id="14339" name="Resim 4"/>
          <p:cNvPicPr>
            <a:picLocks noChangeAspect="1"/>
          </p:cNvPicPr>
          <p:nvPr/>
        </p:nvPicPr>
        <p:blipFill>
          <a:blip r:embed="rId3"/>
          <a:srcRect/>
          <a:stretch>
            <a:fillRect/>
          </a:stretch>
        </p:blipFill>
        <p:spPr bwMode="auto">
          <a:xfrm>
            <a:off x="3024188" y="4581525"/>
            <a:ext cx="6084887" cy="2078038"/>
          </a:xfrm>
          <a:prstGeom prst="rect">
            <a:avLst/>
          </a:prstGeom>
          <a:noFill/>
          <a:ln w="9525">
            <a:noFill/>
            <a:miter lim="800000"/>
            <a:headEnd/>
            <a:tailEnd/>
          </a:ln>
        </p:spPr>
      </p:pic>
      <p:sp>
        <p:nvSpPr>
          <p:cNvPr id="14340" name="Başlık 1"/>
          <p:cNvSpPr>
            <a:spLocks/>
          </p:cNvSpPr>
          <p:nvPr/>
        </p:nvSpPr>
        <p:spPr bwMode="auto">
          <a:xfrm>
            <a:off x="539552" y="260648"/>
            <a:ext cx="8229600" cy="1143001"/>
          </a:xfrm>
          <a:prstGeom prst="rect">
            <a:avLst/>
          </a:prstGeom>
          <a:noFill/>
          <a:ln w="9525">
            <a:noFill/>
            <a:miter lim="800000"/>
            <a:headEnd/>
            <a:tailEnd/>
          </a:ln>
        </p:spPr>
        <p:txBody>
          <a:bodyPr anchor="ctr"/>
          <a:lstStyle/>
          <a:p>
            <a:pPr algn="ctr">
              <a:lnSpc>
                <a:spcPct val="80000"/>
              </a:lnSpc>
            </a:pPr>
            <a:r>
              <a:rPr lang="tr-TR" sz="2800" b="1" dirty="0">
                <a:solidFill>
                  <a:srgbClr val="00B050"/>
                </a:solidFill>
                <a:latin typeface="Calibri" pitchFamily="34" charset="0"/>
              </a:rPr>
              <a:t>Çanakkale Onsekiz Mart Üniversitesi</a:t>
            </a:r>
            <a:br>
              <a:rPr lang="tr-TR" sz="2800" b="1" dirty="0">
                <a:solidFill>
                  <a:srgbClr val="00B050"/>
                </a:solidFill>
                <a:latin typeface="Calibri" pitchFamily="34" charset="0"/>
              </a:rPr>
            </a:br>
            <a:r>
              <a:rPr lang="tr-TR" sz="2800" b="1" dirty="0">
                <a:solidFill>
                  <a:srgbClr val="00B050"/>
                </a:solidFill>
                <a:latin typeface="Calibri" pitchFamily="34" charset="0"/>
              </a:rPr>
              <a:t>Çevre Mühendisliği Bölümü</a:t>
            </a:r>
          </a:p>
        </p:txBody>
      </p:sp>
      <p:pic>
        <p:nvPicPr>
          <p:cNvPr id="6" name="Resim 3">
            <a:extLst>
              <a:ext uri="{FF2B5EF4-FFF2-40B4-BE49-F238E27FC236}">
                <a16:creationId xmlns:a16="http://schemas.microsoft.com/office/drawing/2014/main" id="{FE6375D6-2F5A-42A3-8910-C5F12F1B1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54361"/>
            <a:ext cx="890763" cy="894326"/>
          </a:xfrm>
          <a:prstGeom prst="rect">
            <a:avLst/>
          </a:prstGeom>
        </p:spPr>
      </p:pic>
    </p:spTree>
    <p:extLst>
      <p:ext uri="{BB962C8B-B14F-4D97-AF65-F5344CB8AC3E}">
        <p14:creationId xmlns:p14="http://schemas.microsoft.com/office/powerpoint/2010/main" val="423449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526"/>
            <a:ext cx="8229600" cy="1143000"/>
          </a:xfrm>
        </p:spPr>
        <p:txBody>
          <a:bodyPr>
            <a:normAutofit/>
          </a:bodyPr>
          <a:lstStyle/>
          <a:p>
            <a:r>
              <a:rPr lang="tr-TR" sz="2800" b="1" dirty="0">
                <a:solidFill>
                  <a:srgbClr val="00B050"/>
                </a:solidFill>
              </a:rPr>
              <a:t>SINAVLAR</a:t>
            </a:r>
          </a:p>
        </p:txBody>
      </p:sp>
      <p:sp>
        <p:nvSpPr>
          <p:cNvPr id="3" name="İçerik Yer Tutucusu 2"/>
          <p:cNvSpPr>
            <a:spLocks noGrp="1"/>
          </p:cNvSpPr>
          <p:nvPr>
            <p:ph idx="1"/>
          </p:nvPr>
        </p:nvSpPr>
        <p:spPr>
          <a:xfrm>
            <a:off x="467544" y="1052736"/>
            <a:ext cx="8280626" cy="4853136"/>
          </a:xfrm>
        </p:spPr>
        <p:txBody>
          <a:bodyPr>
            <a:noAutofit/>
          </a:bodyPr>
          <a:lstStyle/>
          <a:p>
            <a:pPr algn="just"/>
            <a:r>
              <a:rPr lang="tr-TR" sz="1800" b="1" dirty="0">
                <a:solidFill>
                  <a:srgbClr val="FF0000"/>
                </a:solidFill>
              </a:rPr>
              <a:t>SINAV NOTUNA İTİRAZ: </a:t>
            </a:r>
          </a:p>
          <a:p>
            <a:pPr marL="0" indent="0" algn="just">
              <a:buNone/>
            </a:pPr>
            <a:r>
              <a:rPr lang="tr-TR" sz="1800" dirty="0"/>
              <a:t>-Öğrenci; sınav sonuçlarının duyurulmasından itibaren en geç bir hafta içinde dilekçe ile başvurarak sınav kağıdının yeniden incelenmesini isteyebilir. Dekanlık maddi bir hata yapılıp yapılmadığının belirlenmesi için sınav kağıdını dersin sorumlu öğretim elemanına inceletir. Öğrencinin itirazının devamı halinde; ilgili Yönetim kurulu kararı ile  komisyonda yeniden inceleme yapılır. </a:t>
            </a:r>
          </a:p>
          <a:p>
            <a:pPr algn="just"/>
            <a:endParaRPr lang="tr-TR" sz="1800" dirty="0"/>
          </a:p>
          <a:p>
            <a:pPr algn="just"/>
            <a:r>
              <a:rPr lang="tr-TR" sz="1800" b="1" dirty="0">
                <a:solidFill>
                  <a:srgbClr val="FF0000"/>
                </a:solidFill>
              </a:rPr>
              <a:t>MAZERET: </a:t>
            </a:r>
          </a:p>
          <a:p>
            <a:pPr marL="0" indent="0" algn="just">
              <a:buNone/>
            </a:pPr>
            <a:r>
              <a:rPr lang="tr-TR" sz="1800" dirty="0"/>
              <a:t>-Sağlık sorunu yaşayan ve bu durumu sağlık raporu ile belgelendiren, ... durumu 21 inci veya 32 </a:t>
            </a:r>
            <a:r>
              <a:rPr lang="tr-TR" sz="1800" dirty="0" err="1"/>
              <a:t>nci</a:t>
            </a:r>
            <a:r>
              <a:rPr lang="tr-TR" sz="1800" dirty="0"/>
              <a:t> maddelerde belirtilen bir duruma uyan öğrenciler, sınav gününü izleyen en geç bir hafta içinde durumlarını ilgili birime bildirmek ve belgelemek koşuluyla şahsen ve/veya noter tasdikli yetki belgesi verdikleri vekilleri aracılığıyla mazeret sınavı talebinde bulunabilirler.</a:t>
            </a:r>
          </a:p>
          <a:p>
            <a:pPr algn="just"/>
            <a:endParaRPr lang="tr-TR" sz="1800" dirty="0"/>
          </a:p>
          <a:p>
            <a:pPr algn="just"/>
            <a:r>
              <a:rPr lang="tr-TR" sz="1800" b="1" dirty="0">
                <a:solidFill>
                  <a:srgbClr val="FF0000"/>
                </a:solidFill>
              </a:rPr>
              <a:t>KAYIT DONDURMA: </a:t>
            </a:r>
          </a:p>
          <a:p>
            <a:pPr marL="0" indent="0" algn="just">
              <a:buNone/>
            </a:pPr>
            <a:r>
              <a:rPr lang="tr-TR" sz="1800" dirty="0"/>
              <a:t>-Kayıt dondurma başvurusunun, en geç yarıyıl ders başlangıç tarihinden itibaren bir ay içinde yapılması esastır. Öğrencinin kayıt dondurma isteği bir seferde bir yarıyıldan az olamaz. Toplamda, en çok normal öğrenim süresinin yarısı kadar kayıt dondurabilir.</a:t>
            </a:r>
          </a:p>
          <a:p>
            <a:pPr algn="just"/>
            <a:endParaRPr lang="tr-TR" sz="1800" dirty="0"/>
          </a:p>
        </p:txBody>
      </p:sp>
      <p:pic>
        <p:nvPicPr>
          <p:cNvPr id="4" name="Resim 3">
            <a:extLst>
              <a:ext uri="{FF2B5EF4-FFF2-40B4-BE49-F238E27FC236}">
                <a16:creationId xmlns:a16="http://schemas.microsoft.com/office/drawing/2014/main" id="{D22BABE0-ED02-4482-B2F3-84E1B3043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220059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Sınav Esasları ve Düzeni</a:t>
            </a:r>
          </a:p>
        </p:txBody>
      </p:sp>
      <p:sp>
        <p:nvSpPr>
          <p:cNvPr id="3" name="İçerik Yer Tutucusu 2"/>
          <p:cNvSpPr>
            <a:spLocks noGrp="1"/>
          </p:cNvSpPr>
          <p:nvPr>
            <p:ph idx="1"/>
          </p:nvPr>
        </p:nvSpPr>
        <p:spPr>
          <a:xfrm>
            <a:off x="467544" y="1412776"/>
            <a:ext cx="8229600" cy="4525963"/>
          </a:xfrm>
        </p:spPr>
        <p:txBody>
          <a:bodyPr>
            <a:normAutofit/>
          </a:bodyPr>
          <a:lstStyle/>
          <a:p>
            <a:pPr marL="0" indent="0" algn="just">
              <a:buNone/>
            </a:pPr>
            <a:r>
              <a:rPr lang="tr-TR" sz="2000" dirty="0"/>
              <a:t>-Sınavlarda kopya çeken, kopya çekme girişiminde bulunan, kopya çekilmesine yardımcı olan ya da kopya çektiği sonradan anlaşılan öğrenciye ilgili sınavdan (FF) sıfır (0,00) notu verilir. Bu öğrenciye ayrıca 18/8/2012 tarihli ve 28388 sayılı Resmî </a:t>
            </a:r>
            <a:r>
              <a:rPr lang="tr-TR" sz="2000" dirty="0" err="1"/>
              <a:t>Gazete’de</a:t>
            </a:r>
            <a:r>
              <a:rPr lang="tr-TR" sz="2000" dirty="0"/>
              <a:t> yayımlanan Yükseköğretim Kurumları Öğrenci Disiplin Yönetmeliğinin ilgili hükümleri uygulanır. </a:t>
            </a:r>
          </a:p>
          <a:p>
            <a:pPr marL="0" indent="0" algn="just">
              <a:buNone/>
            </a:pPr>
            <a:endParaRPr lang="tr-TR" sz="2000" dirty="0"/>
          </a:p>
          <a:p>
            <a:pPr marL="0" indent="0" algn="just">
              <a:buNone/>
            </a:pPr>
            <a:r>
              <a:rPr lang="tr-TR" sz="2000" dirty="0"/>
              <a:t>-Kendi yerine başkasını sınava sokan, başkasının yerine sınava giren veya sınav sırasında genel düzeni bozan öğrenciler hakkında tutanak tutulur, sınavları iptal edilir ve o kişiler hakkında yasal işlem uygulanır. </a:t>
            </a:r>
          </a:p>
          <a:p>
            <a:pPr marL="0" indent="0" algn="just">
              <a:buNone/>
            </a:pPr>
            <a:endParaRPr lang="tr-TR" sz="2000" dirty="0"/>
          </a:p>
          <a:p>
            <a:pPr marL="0" indent="0" algn="just">
              <a:buNone/>
            </a:pPr>
            <a:r>
              <a:rPr lang="tr-TR" sz="2000" dirty="0"/>
              <a:t>-Öğrencinin girmeyi hak etmediği bir sınava girmesi halinde aldığı not ilan edilmiş olsa dahi iptal edilir.</a:t>
            </a:r>
          </a:p>
          <a:p>
            <a:pPr algn="just"/>
            <a:endParaRPr lang="tr-TR" sz="2000" dirty="0"/>
          </a:p>
        </p:txBody>
      </p:sp>
      <p:pic>
        <p:nvPicPr>
          <p:cNvPr id="4" name="Resim 3">
            <a:extLst>
              <a:ext uri="{FF2B5EF4-FFF2-40B4-BE49-F238E27FC236}">
                <a16:creationId xmlns:a16="http://schemas.microsoft.com/office/drawing/2014/main" id="{ECF08FA7-BA89-4462-9F2B-C77DE7672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788143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b="1" dirty="0">
                <a:solidFill>
                  <a:srgbClr val="00B050"/>
                </a:solidFill>
              </a:rPr>
              <a:t>MEZUNİYET</a:t>
            </a:r>
          </a:p>
        </p:txBody>
      </p:sp>
      <p:sp>
        <p:nvSpPr>
          <p:cNvPr id="3" name="İçerik Yer Tutucusu 2"/>
          <p:cNvSpPr>
            <a:spLocks noGrp="1"/>
          </p:cNvSpPr>
          <p:nvPr>
            <p:ph idx="1"/>
          </p:nvPr>
        </p:nvSpPr>
        <p:spPr>
          <a:xfrm>
            <a:off x="446856" y="1700808"/>
            <a:ext cx="8229600" cy="4525963"/>
          </a:xfrm>
        </p:spPr>
        <p:txBody>
          <a:bodyPr>
            <a:normAutofit lnSpcReduction="10000"/>
          </a:bodyPr>
          <a:lstStyle/>
          <a:p>
            <a:pPr algn="just"/>
            <a:r>
              <a:rPr lang="tr-TR" sz="2000" dirty="0"/>
              <a:t>Bir öğrencinin kayıtlı olduğu programdan mezun olabilmesi için, almakla yükümlü olduğu tüm derslerden başarılı olması, varsa zorunlu stajlardan başarılı olması, kredisiz derslerden (YE) alması ve dört yıllık lisans mezuniyeti için 240 AKTS kredisi alması zorunludur. </a:t>
            </a:r>
            <a:r>
              <a:rPr lang="tr-TR" sz="2000" dirty="0" err="1"/>
              <a:t>GNO’su</a:t>
            </a:r>
            <a:r>
              <a:rPr lang="tr-TR" sz="2000" dirty="0"/>
              <a:t> 2.00 ve üzerinde olan öğrenciler koşullu başarılı derslerden de başarılı kabul edilirler. Bir öğrencinin </a:t>
            </a:r>
            <a:r>
              <a:rPr lang="tr-TR" sz="2000" dirty="0" err="1"/>
              <a:t>GNO’su</a:t>
            </a:r>
            <a:r>
              <a:rPr lang="tr-TR" sz="2000" dirty="0"/>
              <a:t> aynı zamanda mezuniyet not ortalamasıdır.</a:t>
            </a:r>
          </a:p>
          <a:p>
            <a:pPr algn="just"/>
            <a:endParaRPr lang="tr-TR" sz="2000" dirty="0"/>
          </a:p>
          <a:p>
            <a:pPr algn="just"/>
            <a:r>
              <a:rPr lang="tr-TR" sz="2000" dirty="0"/>
              <a:t>Diplomalar hazırlanıncaya kadar, gerektiğinde öğrencilere geçici mezuniyet belgesi verilebilir. Mezuniyet tarihi, son sınav dönemlerinin bitim tarihinden sonraki ilk iş günüdür.</a:t>
            </a:r>
          </a:p>
          <a:p>
            <a:pPr algn="just"/>
            <a:endParaRPr lang="tr-TR" sz="2000" dirty="0"/>
          </a:p>
          <a:p>
            <a:pPr algn="just"/>
            <a:r>
              <a:rPr lang="tr-TR" sz="2000" dirty="0"/>
              <a:t>İlgili mevzuat hükümlerine göre ... ilk dört yarıyıla ait almakla yükümlü olduğu zorunlu ve seçmeli derslerin tümünden başarılı olmaları ve ilk dört yarıyıl sonunda oluşan genel not ortalamasının en az 2.00 olması halinde </a:t>
            </a:r>
            <a:r>
              <a:rPr lang="tr-TR" sz="2000" dirty="0" err="1"/>
              <a:t>önlisans</a:t>
            </a:r>
            <a:r>
              <a:rPr lang="tr-TR" sz="2000" dirty="0"/>
              <a:t> diploması verilir.</a:t>
            </a:r>
          </a:p>
          <a:p>
            <a:pPr algn="just"/>
            <a:endParaRPr lang="tr-TR" sz="2000" dirty="0"/>
          </a:p>
        </p:txBody>
      </p:sp>
      <p:pic>
        <p:nvPicPr>
          <p:cNvPr id="4" name="Resim 3">
            <a:extLst>
              <a:ext uri="{FF2B5EF4-FFF2-40B4-BE49-F238E27FC236}">
                <a16:creationId xmlns:a16="http://schemas.microsoft.com/office/drawing/2014/main" id="{AD5462AA-502B-4614-99AA-34EC5DF7E1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73813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3200" b="1" dirty="0"/>
              <a:t>Eğitim-Öğretim ve Sınav Yönetmeliği</a:t>
            </a:r>
          </a:p>
        </p:txBody>
      </p:sp>
      <p:sp>
        <p:nvSpPr>
          <p:cNvPr id="3" name="İçerik Yer Tutucusu 2"/>
          <p:cNvSpPr>
            <a:spLocks noGrp="1"/>
          </p:cNvSpPr>
          <p:nvPr>
            <p:ph idx="1"/>
          </p:nvPr>
        </p:nvSpPr>
        <p:spPr>
          <a:xfrm>
            <a:off x="457200" y="1628800"/>
            <a:ext cx="8229600" cy="4497363"/>
          </a:xfrm>
        </p:spPr>
        <p:txBody>
          <a:bodyPr>
            <a:normAutofit/>
          </a:bodyPr>
          <a:lstStyle/>
          <a:p>
            <a:r>
              <a:rPr lang="tr-TR" sz="2000" dirty="0">
                <a:latin typeface="Arial" panose="020B0604020202020204" pitchFamily="34" charset="0"/>
                <a:cs typeface="Arial" panose="020B0604020202020204" pitchFamily="34" charset="0"/>
              </a:rPr>
              <a:t>Öğrencilerimizin; Çanakkale </a:t>
            </a:r>
            <a:r>
              <a:rPr lang="tr-TR" sz="2000" dirty="0" err="1">
                <a:latin typeface="Arial" panose="020B0604020202020204" pitchFamily="34" charset="0"/>
                <a:cs typeface="Arial" panose="020B0604020202020204" pitchFamily="34" charset="0"/>
              </a:rPr>
              <a:t>Onsekiz</a:t>
            </a:r>
            <a:r>
              <a:rPr lang="tr-TR" sz="2000" dirty="0">
                <a:latin typeface="Arial" panose="020B0604020202020204" pitchFamily="34" charset="0"/>
                <a:cs typeface="Arial" panose="020B0604020202020204" pitchFamily="34" charset="0"/>
              </a:rPr>
              <a:t> Mart Üniversitesi Ön Lisans-Lisans Eğitim Öğretim ve Sınav Yönetmeliğindeki kuralları uymaları gerekmektedir.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Bir öğrencinin başarılı olamadığı ve öncelikle almak zorunda olduğu derslerle, bulunduğu yarıyıldan alacağı teorik ve uygulamalı derslerin toplamı her yarıyıl için haftada 36 ders saatini, lisans öğretiminde 7 ve 8. yarıyılda, mezuniyet aşamasında ise haftada 40 ders saati geçemez. </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Daha detaylı bilgiler için yönetmeliğe aşağıdaki linkten ulaşılabilmektedir.</a:t>
            </a:r>
          </a:p>
          <a:p>
            <a:endParaRPr lang="tr-TR" sz="20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3A4066DC-E336-4D6D-BB04-8B53B4934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
        <p:nvSpPr>
          <p:cNvPr id="6" name="TextBox 5">
            <a:extLst>
              <a:ext uri="{FF2B5EF4-FFF2-40B4-BE49-F238E27FC236}">
                <a16:creationId xmlns:a16="http://schemas.microsoft.com/office/drawing/2014/main" id="{C5AF5987-9E25-4FAD-8C80-96A1E41573AB}"/>
              </a:ext>
            </a:extLst>
          </p:cNvPr>
          <p:cNvSpPr txBox="1"/>
          <p:nvPr/>
        </p:nvSpPr>
        <p:spPr>
          <a:xfrm>
            <a:off x="817240" y="5877272"/>
            <a:ext cx="7272808" cy="646331"/>
          </a:xfrm>
          <a:prstGeom prst="rect">
            <a:avLst/>
          </a:prstGeom>
          <a:noFill/>
        </p:spPr>
        <p:txBody>
          <a:bodyPr wrap="square">
            <a:spAutoFit/>
          </a:bodyPr>
          <a:lstStyle/>
          <a:p>
            <a:r>
              <a:rPr lang="tr-TR" dirty="0">
                <a:hlinkClick r:id="rId3"/>
              </a:rPr>
              <a:t>https://muhendislik.comu.edu.tr/genel-bilgiler/yonetmelikler-r39.html</a:t>
            </a:r>
            <a:endParaRPr lang="tr-TR" dirty="0"/>
          </a:p>
          <a:p>
            <a:endParaRPr lang="tr-TR" dirty="0"/>
          </a:p>
        </p:txBody>
      </p:sp>
    </p:spTree>
    <p:extLst>
      <p:ext uri="{BB962C8B-B14F-4D97-AF65-F5344CB8AC3E}">
        <p14:creationId xmlns:p14="http://schemas.microsoft.com/office/powerpoint/2010/main" val="3829953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MEZUNİYET</a:t>
            </a:r>
          </a:p>
        </p:txBody>
      </p:sp>
      <p:pic>
        <p:nvPicPr>
          <p:cNvPr id="5" name="Resim 3">
            <a:extLst>
              <a:ext uri="{FF2B5EF4-FFF2-40B4-BE49-F238E27FC236}">
                <a16:creationId xmlns:a16="http://schemas.microsoft.com/office/drawing/2014/main" id="{40CB21F6-8D50-48CB-B033-5B438B896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pic>
        <p:nvPicPr>
          <p:cNvPr id="6" name="Picture 5">
            <a:extLst>
              <a:ext uri="{FF2B5EF4-FFF2-40B4-BE49-F238E27FC236}">
                <a16:creationId xmlns:a16="http://schemas.microsoft.com/office/drawing/2014/main" id="{C12DAFC6-C88F-4E05-AB51-65BBE235E77D}"/>
              </a:ext>
            </a:extLst>
          </p:cNvPr>
          <p:cNvPicPr>
            <a:picLocks noChangeAspect="1"/>
          </p:cNvPicPr>
          <p:nvPr/>
        </p:nvPicPr>
        <p:blipFill>
          <a:blip r:embed="rId3"/>
          <a:stretch>
            <a:fillRect/>
          </a:stretch>
        </p:blipFill>
        <p:spPr>
          <a:xfrm>
            <a:off x="1115616" y="1628800"/>
            <a:ext cx="6062861" cy="4314461"/>
          </a:xfrm>
          <a:prstGeom prst="rect">
            <a:avLst/>
          </a:prstGeom>
        </p:spPr>
      </p:pic>
    </p:spTree>
    <p:extLst>
      <p:ext uri="{BB962C8B-B14F-4D97-AF65-F5344CB8AC3E}">
        <p14:creationId xmlns:p14="http://schemas.microsoft.com/office/powerpoint/2010/main" val="2338676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p:nvPr>
        </p:nvSpPr>
        <p:spPr>
          <a:xfrm>
            <a:off x="1117600" y="260350"/>
            <a:ext cx="5759450" cy="706438"/>
          </a:xfrm>
        </p:spPr>
        <p:txBody>
          <a:bodyPr>
            <a:normAutofit/>
          </a:bodyPr>
          <a:lstStyle/>
          <a:p>
            <a:pPr eaLnBrk="1" hangingPunct="1"/>
            <a:r>
              <a:rPr lang="tr-TR" sz="2800" b="1" dirty="0"/>
              <a:t>ZORUNLU YAZ STAJLARI</a:t>
            </a:r>
          </a:p>
        </p:txBody>
      </p:sp>
      <p:sp>
        <p:nvSpPr>
          <p:cNvPr id="31746" name="İçerik Yer Tutucusu 2"/>
          <p:cNvSpPr>
            <a:spLocks noGrp="1"/>
          </p:cNvSpPr>
          <p:nvPr>
            <p:ph idx="1"/>
          </p:nvPr>
        </p:nvSpPr>
        <p:spPr>
          <a:xfrm>
            <a:off x="457200" y="1125538"/>
            <a:ext cx="8229600" cy="5000625"/>
          </a:xfrm>
        </p:spPr>
        <p:txBody>
          <a:bodyPr/>
          <a:lstStyle/>
          <a:p>
            <a:pPr algn="just" eaLnBrk="1" hangingPunct="1"/>
            <a:r>
              <a:rPr lang="tr-TR" sz="2400" dirty="0"/>
              <a:t>Bölümümüz öğrencileri lisans eğitimlerini başarı ile tamamlayabilmek için, 4. yarıyıl ve 6. yarıyıl sonunu takip eden yaz aylarında 2 dönem halinde 30 günlük </a:t>
            </a:r>
            <a:r>
              <a:rPr lang="tr-TR" sz="2400" dirty="0">
                <a:effectLst>
                  <a:outerShdw blurRad="38100" dist="38100" dir="2700000" algn="tl">
                    <a:srgbClr val="000000">
                      <a:alpha val="43137"/>
                    </a:srgbClr>
                  </a:outerShdw>
                </a:effectLst>
              </a:rPr>
              <a:t>laboratuvar </a:t>
            </a:r>
            <a:r>
              <a:rPr lang="tr-TR" sz="2400" dirty="0"/>
              <a:t>ve </a:t>
            </a:r>
            <a:r>
              <a:rPr lang="tr-TR" sz="2400" dirty="0">
                <a:effectLst>
                  <a:outerShdw blurRad="38100" dist="38100" dir="2700000" algn="tl">
                    <a:srgbClr val="000000">
                      <a:alpha val="43137"/>
                    </a:srgbClr>
                  </a:outerShdw>
                </a:effectLst>
              </a:rPr>
              <a:t>işletme</a:t>
            </a:r>
            <a:r>
              <a:rPr lang="tr-TR" sz="2400" dirty="0"/>
              <a:t> stajlarını yapmak zorundadırlar.</a:t>
            </a:r>
          </a:p>
          <a:p>
            <a:pPr algn="just" eaLnBrk="1" hangingPunct="1"/>
            <a:endParaRPr lang="tr-TR" sz="2400" dirty="0"/>
          </a:p>
          <a:p>
            <a:pPr eaLnBrk="1" hangingPunct="1">
              <a:buNone/>
            </a:pPr>
            <a:r>
              <a:rPr lang="tr-TR" sz="2400" i="1" dirty="0"/>
              <a:t>Staj yapılabilecek kurumların bazıları şöyledir:</a:t>
            </a:r>
          </a:p>
          <a:p>
            <a:pPr eaLnBrk="1" hangingPunct="1">
              <a:buFont typeface="Arial" charset="0"/>
              <a:buNone/>
            </a:pPr>
            <a:endParaRPr lang="tr-TR" sz="2400" dirty="0"/>
          </a:p>
          <a:p>
            <a:pPr eaLnBrk="1" hangingPunct="1"/>
            <a:endParaRPr lang="tr-TR" dirty="0"/>
          </a:p>
        </p:txBody>
      </p:sp>
      <p:graphicFrame>
        <p:nvGraphicFramePr>
          <p:cNvPr id="4" name="Tablo 3"/>
          <p:cNvGraphicFramePr>
            <a:graphicFrameLocks noGrp="1"/>
          </p:cNvGraphicFramePr>
          <p:nvPr/>
        </p:nvGraphicFramePr>
        <p:xfrm>
          <a:off x="179512" y="3645024"/>
          <a:ext cx="8712968" cy="2306320"/>
        </p:xfrm>
        <a:graphic>
          <a:graphicData uri="http://schemas.openxmlformats.org/drawingml/2006/table">
            <a:tbl>
              <a:tblPr firstRow="1" bandRow="1">
                <a:tableStyleId>{21E4AEA4-8DFA-4A89-87EB-49C32662AFE0}</a:tableStyleId>
              </a:tblPr>
              <a:tblGrid>
                <a:gridCol w="4392488">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370840">
                <a:tc>
                  <a:txBody>
                    <a:bodyPr/>
                    <a:lstStyle/>
                    <a:p>
                      <a:pPr algn="ctr"/>
                      <a:r>
                        <a:rPr lang="tr-TR" sz="2400" dirty="0"/>
                        <a:t>Laboratuvar Stajına</a:t>
                      </a:r>
                      <a:r>
                        <a:rPr lang="tr-TR" sz="2400" baseline="0" dirty="0"/>
                        <a:t> uygun </a:t>
                      </a:r>
                    </a:p>
                    <a:p>
                      <a:pPr algn="ctr"/>
                      <a:r>
                        <a:rPr lang="tr-TR" sz="2400" baseline="0" dirty="0"/>
                        <a:t>örnek kurumlar</a:t>
                      </a:r>
                      <a:endParaRPr lang="tr-TR" sz="2400" dirty="0"/>
                    </a:p>
                  </a:txBody>
                  <a:tcPr>
                    <a:solidFill>
                      <a:schemeClr val="accent1"/>
                    </a:solidFill>
                  </a:tcPr>
                </a:tc>
                <a:tc>
                  <a:txBody>
                    <a:bodyPr/>
                    <a:lstStyle/>
                    <a:p>
                      <a:pPr algn="ctr"/>
                      <a:r>
                        <a:rPr lang="tr-TR" sz="2400" dirty="0"/>
                        <a:t>İşletme stajına</a:t>
                      </a:r>
                      <a:r>
                        <a:rPr lang="tr-TR" sz="2400" baseline="0" dirty="0"/>
                        <a:t> uygun </a:t>
                      </a:r>
                    </a:p>
                    <a:p>
                      <a:pPr algn="ctr"/>
                      <a:r>
                        <a:rPr lang="tr-TR" sz="2400" baseline="0" dirty="0"/>
                        <a:t>örnek kurumlar</a:t>
                      </a:r>
                      <a:endParaRPr lang="tr-TR" sz="2400" dirty="0"/>
                    </a:p>
                  </a:txBody>
                  <a:tcPr/>
                </a:tc>
                <a:extLst>
                  <a:ext uri="{0D108BD9-81ED-4DB2-BD59-A6C34878D82A}">
                    <a16:rowId xmlns:a16="http://schemas.microsoft.com/office/drawing/2014/main" val="10000"/>
                  </a:ext>
                </a:extLst>
              </a:tr>
              <a:tr h="370840">
                <a:tc>
                  <a:txBody>
                    <a:bodyPr/>
                    <a:lstStyle/>
                    <a:p>
                      <a:pPr algn="ctr"/>
                      <a:r>
                        <a:rPr lang="tr-TR" dirty="0"/>
                        <a:t>Su ve kanalizasyon işletmeleri</a:t>
                      </a:r>
                    </a:p>
                  </a:txBody>
                  <a:tcPr>
                    <a:solidFill>
                      <a:schemeClr val="accent1">
                        <a:lumMod val="20000"/>
                        <a:lumOff val="80000"/>
                      </a:schemeClr>
                    </a:solidFill>
                  </a:tcPr>
                </a:tc>
                <a:tc>
                  <a:txBody>
                    <a:bodyPr/>
                    <a:lstStyle/>
                    <a:p>
                      <a:pPr algn="ctr"/>
                      <a:r>
                        <a:rPr lang="tr-TR" dirty="0"/>
                        <a:t>Arıtma tesisleri</a:t>
                      </a:r>
                    </a:p>
                  </a:txBody>
                  <a:tcPr/>
                </a:tc>
                <a:extLst>
                  <a:ext uri="{0D108BD9-81ED-4DB2-BD59-A6C34878D82A}">
                    <a16:rowId xmlns:a16="http://schemas.microsoft.com/office/drawing/2014/main" val="10001"/>
                  </a:ext>
                </a:extLst>
              </a:tr>
              <a:tr h="370840">
                <a:tc>
                  <a:txBody>
                    <a:bodyPr/>
                    <a:lstStyle/>
                    <a:p>
                      <a:pPr algn="ctr"/>
                      <a:r>
                        <a:rPr lang="tr-TR" baseline="0" dirty="0"/>
                        <a:t>Su ve atık su laboratuvarları</a:t>
                      </a:r>
                      <a:endParaRPr lang="tr-TR" dirty="0"/>
                    </a:p>
                  </a:txBody>
                  <a:tcPr>
                    <a:solidFill>
                      <a:schemeClr val="tx2">
                        <a:lumMod val="20000"/>
                        <a:lumOff val="80000"/>
                      </a:schemeClr>
                    </a:solidFill>
                  </a:tcPr>
                </a:tc>
                <a:tc>
                  <a:txBody>
                    <a:bodyPr/>
                    <a:lstStyle/>
                    <a:p>
                      <a:pPr algn="ctr"/>
                      <a:r>
                        <a:rPr lang="tr-TR" dirty="0"/>
                        <a:t>İller Bankası</a:t>
                      </a:r>
                    </a:p>
                  </a:txBody>
                  <a:tcPr/>
                </a:tc>
                <a:extLst>
                  <a:ext uri="{0D108BD9-81ED-4DB2-BD59-A6C34878D82A}">
                    <a16:rowId xmlns:a16="http://schemas.microsoft.com/office/drawing/2014/main" val="10002"/>
                  </a:ext>
                </a:extLst>
              </a:tr>
              <a:tr h="370840">
                <a:tc>
                  <a:txBody>
                    <a:bodyPr/>
                    <a:lstStyle/>
                    <a:p>
                      <a:pPr algn="ctr"/>
                      <a:r>
                        <a:rPr lang="tr-TR" dirty="0"/>
                        <a:t>Üniversitelerin</a:t>
                      </a:r>
                      <a:r>
                        <a:rPr lang="tr-TR" baseline="0" dirty="0"/>
                        <a:t> araştırma laboratuvarları</a:t>
                      </a:r>
                      <a:endParaRPr lang="tr-TR" dirty="0"/>
                    </a:p>
                  </a:txBody>
                  <a:tcPr>
                    <a:solidFill>
                      <a:schemeClr val="accent1">
                        <a:lumMod val="20000"/>
                        <a:lumOff val="80000"/>
                      </a:schemeClr>
                    </a:solidFill>
                  </a:tcPr>
                </a:tc>
                <a:tc>
                  <a:txBody>
                    <a:bodyPr/>
                    <a:lstStyle/>
                    <a:p>
                      <a:pPr algn="ctr"/>
                      <a:r>
                        <a:rPr lang="tr-TR" dirty="0"/>
                        <a:t>Çevreye</a:t>
                      </a:r>
                      <a:r>
                        <a:rPr lang="tr-TR" baseline="0" dirty="0"/>
                        <a:t> duyarlı fabrikalar</a:t>
                      </a:r>
                      <a:endParaRPr lang="tr-TR" dirty="0"/>
                    </a:p>
                  </a:txBody>
                  <a:tcPr/>
                </a:tc>
                <a:extLst>
                  <a:ext uri="{0D108BD9-81ED-4DB2-BD59-A6C34878D82A}">
                    <a16:rowId xmlns:a16="http://schemas.microsoft.com/office/drawing/2014/main" val="10003"/>
                  </a:ext>
                </a:extLst>
              </a:tr>
              <a:tr h="370840">
                <a:tc>
                  <a:txBody>
                    <a:bodyPr/>
                    <a:lstStyle/>
                    <a:p>
                      <a:pPr algn="ctr"/>
                      <a:r>
                        <a:rPr lang="tr-TR" dirty="0"/>
                        <a:t>Bilimsel</a:t>
                      </a:r>
                      <a:r>
                        <a:rPr lang="tr-TR" baseline="0" dirty="0"/>
                        <a:t> araştırma merkezleri</a:t>
                      </a:r>
                      <a:endParaRPr lang="tr-TR" dirty="0"/>
                    </a:p>
                  </a:txBody>
                  <a:tcPr>
                    <a:solidFill>
                      <a:schemeClr val="tx2">
                        <a:lumMod val="20000"/>
                        <a:lumOff val="80000"/>
                      </a:schemeClr>
                    </a:solidFill>
                  </a:tcPr>
                </a:tc>
                <a:tc>
                  <a:txBody>
                    <a:bodyPr/>
                    <a:lstStyle/>
                    <a:p>
                      <a:pPr algn="ctr"/>
                      <a:r>
                        <a:rPr lang="tr-TR" dirty="0"/>
                        <a:t>Danışmanlık firmaları</a:t>
                      </a:r>
                    </a:p>
                  </a:txBody>
                  <a:tcPr/>
                </a:tc>
                <a:extLst>
                  <a:ext uri="{0D108BD9-81ED-4DB2-BD59-A6C34878D82A}">
                    <a16:rowId xmlns:a16="http://schemas.microsoft.com/office/drawing/2014/main" val="10004"/>
                  </a:ext>
                </a:extLst>
              </a:tr>
            </a:tbl>
          </a:graphicData>
        </a:graphic>
      </p:graphicFrame>
      <p:pic>
        <p:nvPicPr>
          <p:cNvPr id="31767" name="Picture 2" descr="C:\Users\canan\Desktop\staj.jpg"/>
          <p:cNvPicPr>
            <a:picLocks noChangeAspect="1" noChangeArrowheads="1"/>
          </p:cNvPicPr>
          <p:nvPr/>
        </p:nvPicPr>
        <p:blipFill>
          <a:blip r:embed="rId2"/>
          <a:srcRect/>
          <a:stretch>
            <a:fillRect/>
          </a:stretch>
        </p:blipFill>
        <p:spPr bwMode="auto">
          <a:xfrm>
            <a:off x="6848475" y="0"/>
            <a:ext cx="2286000" cy="1196975"/>
          </a:xfrm>
          <a:prstGeom prst="rect">
            <a:avLst/>
          </a:prstGeom>
          <a:noFill/>
          <a:ln w="9525">
            <a:noFill/>
            <a:miter lim="800000"/>
            <a:headEnd/>
            <a:tailEnd/>
          </a:ln>
        </p:spPr>
      </p:pic>
      <p:pic>
        <p:nvPicPr>
          <p:cNvPr id="6" name="Resim 3">
            <a:extLst>
              <a:ext uri="{FF2B5EF4-FFF2-40B4-BE49-F238E27FC236}">
                <a16:creationId xmlns:a16="http://schemas.microsoft.com/office/drawing/2014/main" id="{35119919-2C2F-4E2C-B3AC-A6E843DFB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289712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ÖĞRENCİ DEĞİŞİM PROGRAMLARI</a:t>
            </a:r>
          </a:p>
        </p:txBody>
      </p:sp>
      <p:sp>
        <p:nvSpPr>
          <p:cNvPr id="3" name="İçerik Yer Tutucusu 2"/>
          <p:cNvSpPr>
            <a:spLocks noGrp="1"/>
          </p:cNvSpPr>
          <p:nvPr>
            <p:ph idx="1"/>
          </p:nvPr>
        </p:nvSpPr>
        <p:spPr/>
        <p:txBody>
          <a:bodyPr>
            <a:normAutofit fontScale="55000" lnSpcReduction="20000"/>
          </a:bodyPr>
          <a:lstStyle/>
          <a:p>
            <a:pPr algn="just"/>
            <a:r>
              <a:rPr lang="tr-TR" dirty="0">
                <a:latin typeface="Arial" panose="020B0604020202020204" pitchFamily="34" charset="0"/>
                <a:cs typeface="Arial" panose="020B0604020202020204" pitchFamily="34" charset="0"/>
              </a:rPr>
              <a:t> Yurtdışı: Dış İlişkiler Koordinatörlüğü aşağıdaki birimlerden oluşmaktadır. Her birime ait </a:t>
            </a:r>
            <a:r>
              <a:rPr lang="tr-TR" dirty="0" err="1">
                <a:latin typeface="Arial" panose="020B0604020202020204" pitchFamily="34" charset="0"/>
                <a:cs typeface="Arial" panose="020B0604020202020204" pitchFamily="34" charset="0"/>
              </a:rPr>
              <a:t>websitesinde</a:t>
            </a:r>
            <a:r>
              <a:rPr lang="tr-TR" dirty="0">
                <a:latin typeface="Arial" panose="020B0604020202020204" pitchFamily="34" charset="0"/>
                <a:cs typeface="Arial" panose="020B0604020202020204" pitchFamily="34" charset="0"/>
              </a:rPr>
              <a:t> çalışma alanlarıyla ilgili detaylı bilgi bulunmaktadır (iro.comu.edu.tr) </a:t>
            </a:r>
          </a:p>
          <a:p>
            <a:pPr algn="just"/>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Erasmus</a:t>
            </a:r>
            <a:r>
              <a:rPr lang="tr-TR" dirty="0">
                <a:latin typeface="Arial" panose="020B0604020202020204" pitchFamily="34" charset="0"/>
                <a:cs typeface="Arial" panose="020B0604020202020204" pitchFamily="34" charset="0"/>
              </a:rPr>
              <a:t> Birimi (erasmus.comu.edu.tr) veya (http://cevre.muhendislik.comu.edu.tr/lisans/erasmus.html) </a:t>
            </a:r>
          </a:p>
          <a:p>
            <a:pPr algn="just"/>
            <a:r>
              <a:rPr lang="tr-TR" dirty="0">
                <a:latin typeface="Arial" panose="020B0604020202020204" pitchFamily="34" charset="0"/>
                <a:cs typeface="Arial" panose="020B0604020202020204" pitchFamily="34" charset="0"/>
              </a:rPr>
              <a:t>○ Mevlana Birimi (mevlana.comu.edu.tr) </a:t>
            </a:r>
          </a:p>
          <a:p>
            <a:pPr algn="just"/>
            <a:r>
              <a:rPr lang="tr-TR" dirty="0">
                <a:latin typeface="Arial" panose="020B0604020202020204" pitchFamily="34" charset="0"/>
                <a:cs typeface="Arial" panose="020B0604020202020204" pitchFamily="34" charset="0"/>
              </a:rPr>
              <a:t>○ Uluslararası Projeler Destek Birimi </a:t>
            </a:r>
          </a:p>
          <a:p>
            <a:pPr algn="just"/>
            <a:r>
              <a:rPr lang="tr-TR" dirty="0">
                <a:latin typeface="Arial" panose="020B0604020202020204" pitchFamily="34" charset="0"/>
                <a:cs typeface="Arial" panose="020B0604020202020204" pitchFamily="34" charset="0"/>
              </a:rPr>
              <a:t>○ Uluslararası İşbirliği Birimi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 Yurtiçi: "Farabi Değişim Programı" olarak adlandırılan Yükseköğretim Kurumları Arasında Öğrenci ve Öğretim Üyesi Değişim Programı, üniversite ve yüksek teknoloji enstitüleri bünyesinde ön lisans, lisans, yüksek lisans ve doktora düzeyinde eğitim-öğretim yapan yükseköğretim kurumları arasında öğrenci ve öğretim üyesi değişim programıdır. Farabi Değişim Programı, öğrenci veya öğretim üyelerinin bir veya iki yarıyıl süresince kendi kurumlarının dışında bir yükseköğretim kurumunda eğitim ve öğretim faaliyetlerine devam etmelerini amaçlamaktadır. (farabi.comu.edu.tr)</a:t>
            </a:r>
          </a:p>
        </p:txBody>
      </p:sp>
      <p:pic>
        <p:nvPicPr>
          <p:cNvPr id="4" name="Resim 3">
            <a:extLst>
              <a:ext uri="{FF2B5EF4-FFF2-40B4-BE49-F238E27FC236}">
                <a16:creationId xmlns:a16="http://schemas.microsoft.com/office/drawing/2014/main" id="{C4C9BCDC-E38E-4C44-8F52-80BB514E1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711370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817240" y="576287"/>
            <a:ext cx="6264275" cy="1052513"/>
          </a:xfrm>
        </p:spPr>
        <p:txBody>
          <a:bodyPr>
            <a:normAutofit fontScale="90000"/>
          </a:bodyPr>
          <a:lstStyle/>
          <a:p>
            <a:pPr eaLnBrk="1" hangingPunct="1"/>
            <a:r>
              <a:rPr lang="tr-TR" sz="3200" b="1" dirty="0"/>
              <a:t>Öğrenci Değişim Programı </a:t>
            </a:r>
            <a:r>
              <a:rPr lang="tr-TR" sz="3200" b="1" dirty="0">
                <a:effectLst>
                  <a:outerShdw blurRad="38100" dist="38100" dir="2700000" algn="tl">
                    <a:srgbClr val="000000">
                      <a:alpha val="43137"/>
                    </a:srgbClr>
                  </a:outerShdw>
                </a:effectLst>
              </a:rPr>
              <a:t>ERASMUS</a:t>
            </a:r>
          </a:p>
        </p:txBody>
      </p:sp>
      <p:sp>
        <p:nvSpPr>
          <p:cNvPr id="33794" name="İçerik Yer Tutucusu 2"/>
          <p:cNvSpPr>
            <a:spLocks noGrp="1"/>
          </p:cNvSpPr>
          <p:nvPr>
            <p:ph idx="1"/>
          </p:nvPr>
        </p:nvSpPr>
        <p:spPr>
          <a:xfrm>
            <a:off x="827584" y="1628800"/>
            <a:ext cx="8229600" cy="5589240"/>
          </a:xfrm>
        </p:spPr>
        <p:txBody>
          <a:bodyPr>
            <a:normAutofit/>
          </a:bodyPr>
          <a:lstStyle/>
          <a:p>
            <a:pPr eaLnBrk="1" hangingPunct="1">
              <a:lnSpc>
                <a:spcPct val="90000"/>
              </a:lnSpc>
              <a:buFont typeface="Arial" charset="0"/>
              <a:buNone/>
            </a:pPr>
            <a:endParaRPr lang="tr-TR" sz="2000" dirty="0"/>
          </a:p>
          <a:p>
            <a:pPr eaLnBrk="1" hangingPunct="1">
              <a:lnSpc>
                <a:spcPct val="90000"/>
              </a:lnSpc>
              <a:buNone/>
            </a:pPr>
            <a:r>
              <a:rPr lang="tr-TR" sz="2000" i="1" dirty="0"/>
              <a:t>      </a:t>
            </a:r>
            <a:r>
              <a:rPr lang="tr-TR" sz="2000" i="1" dirty="0" err="1"/>
              <a:t>Erasmus</a:t>
            </a:r>
            <a:r>
              <a:rPr lang="tr-TR" sz="2000" i="1" dirty="0"/>
              <a:t> programı, Avrupa’daki yüksek öğretim kurumlarının birbirleri ile çok yönlü işbirliği yapmalarını teşvik etmeye yönelik bir Avrupa Birliği programıdır.</a:t>
            </a:r>
          </a:p>
          <a:p>
            <a:pPr eaLnBrk="1" hangingPunct="1">
              <a:lnSpc>
                <a:spcPct val="90000"/>
              </a:lnSpc>
              <a:buNone/>
            </a:pPr>
            <a:endParaRPr lang="tr-TR" sz="2000" dirty="0"/>
          </a:p>
          <a:p>
            <a:pPr eaLnBrk="1" hangingPunct="1">
              <a:lnSpc>
                <a:spcPct val="90000"/>
              </a:lnSpc>
              <a:buNone/>
            </a:pPr>
            <a:r>
              <a:rPr lang="tr-TR" sz="2000" dirty="0">
                <a:effectLst>
                  <a:outerShdw blurRad="38100" dist="38100" dir="2700000" algn="tl">
                    <a:srgbClr val="000000">
                      <a:alpha val="43137"/>
                    </a:srgbClr>
                  </a:outerShdw>
                </a:effectLst>
              </a:rPr>
              <a:t>Bölümümüz Erasmus koordinatörü: Prof. Dr. Hasan Göksel ÖZDİLEK </a:t>
            </a:r>
          </a:p>
          <a:p>
            <a:pPr eaLnBrk="1" hangingPunct="1">
              <a:lnSpc>
                <a:spcPct val="90000"/>
              </a:lnSpc>
              <a:buFont typeface="Arial" charset="0"/>
              <a:buNone/>
            </a:pPr>
            <a:endParaRPr lang="tr-TR" sz="2000" dirty="0"/>
          </a:p>
          <a:p>
            <a:pPr eaLnBrk="1" hangingPunct="1">
              <a:lnSpc>
                <a:spcPct val="90000"/>
              </a:lnSpc>
              <a:buFont typeface="Arial" charset="0"/>
              <a:buNone/>
            </a:pPr>
            <a:r>
              <a:rPr lang="tr-TR" sz="2000" u="sng" dirty="0"/>
              <a:t>ERASMUS programı kapsamında aktif olan ikili anlaşmalarımızın bazıları:</a:t>
            </a:r>
          </a:p>
          <a:p>
            <a:pPr eaLnBrk="1" fontAlgn="t" hangingPunct="1">
              <a:lnSpc>
                <a:spcPct val="90000"/>
              </a:lnSpc>
            </a:pPr>
            <a:r>
              <a:rPr lang="de-DE" sz="2000" b="1" dirty="0"/>
              <a:t>Hochschule für Angewandte Wissenschaften Hamburg </a:t>
            </a:r>
            <a:r>
              <a:rPr lang="tr-TR" sz="2000" b="1" dirty="0"/>
              <a:t>–Almanya</a:t>
            </a:r>
            <a:endParaRPr lang="tr-TR" sz="2000" dirty="0"/>
          </a:p>
          <a:p>
            <a:pPr eaLnBrk="1" fontAlgn="t" hangingPunct="1">
              <a:lnSpc>
                <a:spcPct val="90000"/>
              </a:lnSpc>
            </a:pPr>
            <a:r>
              <a:rPr lang="tr-TR" sz="2000" b="1" dirty="0"/>
              <a:t>Szent Istvan Egyetem- Macaristan</a:t>
            </a:r>
            <a:endParaRPr lang="tr-TR" sz="2000" dirty="0"/>
          </a:p>
          <a:p>
            <a:pPr eaLnBrk="1" fontAlgn="t" hangingPunct="1">
              <a:lnSpc>
                <a:spcPct val="90000"/>
              </a:lnSpc>
            </a:pPr>
            <a:r>
              <a:rPr lang="tr-TR" sz="2000" b="1" dirty="0"/>
              <a:t>Lilniaus Universitetas- Litvanya</a:t>
            </a:r>
            <a:endParaRPr lang="tr-TR" sz="2000" dirty="0"/>
          </a:p>
          <a:p>
            <a:pPr eaLnBrk="1" fontAlgn="t" hangingPunct="1">
              <a:lnSpc>
                <a:spcPct val="90000"/>
              </a:lnSpc>
            </a:pPr>
            <a:r>
              <a:rPr lang="tr-TR" sz="2000" b="1" dirty="0"/>
              <a:t>Allborg University- Danimarka</a:t>
            </a:r>
            <a:endParaRPr lang="tr-TR" sz="2000" dirty="0"/>
          </a:p>
          <a:p>
            <a:pPr eaLnBrk="1" fontAlgn="t" hangingPunct="1">
              <a:lnSpc>
                <a:spcPct val="90000"/>
              </a:lnSpc>
            </a:pPr>
            <a:r>
              <a:rPr lang="tr-TR" sz="2000" b="1" dirty="0"/>
              <a:t>Universiteit Ghent- Belçika</a:t>
            </a:r>
          </a:p>
          <a:p>
            <a:pPr eaLnBrk="1" fontAlgn="t" hangingPunct="1">
              <a:lnSpc>
                <a:spcPct val="90000"/>
              </a:lnSpc>
            </a:pPr>
            <a:r>
              <a:rPr lang="pt-BR" sz="2000" b="1" dirty="0"/>
              <a:t>Instituto Politecnico de Castelo Branco</a:t>
            </a:r>
            <a:r>
              <a:rPr lang="tr-TR" sz="2000" b="1" dirty="0"/>
              <a:t>-Portekiz</a:t>
            </a:r>
          </a:p>
          <a:p>
            <a:pPr eaLnBrk="1" hangingPunct="1">
              <a:lnSpc>
                <a:spcPct val="90000"/>
              </a:lnSpc>
              <a:buFont typeface="Arial" charset="0"/>
              <a:buNone/>
            </a:pPr>
            <a:endParaRPr lang="tr-TR" sz="2000" dirty="0"/>
          </a:p>
        </p:txBody>
      </p:sp>
      <p:pic>
        <p:nvPicPr>
          <p:cNvPr id="33795" name="Picture 2" descr="C:\Users\canan\Desktop\images.jpg"/>
          <p:cNvPicPr>
            <a:picLocks noChangeAspect="1" noChangeArrowheads="1"/>
          </p:cNvPicPr>
          <p:nvPr/>
        </p:nvPicPr>
        <p:blipFill>
          <a:blip r:embed="rId2"/>
          <a:srcRect b="11504"/>
          <a:stretch>
            <a:fillRect/>
          </a:stretch>
        </p:blipFill>
        <p:spPr bwMode="auto">
          <a:xfrm>
            <a:off x="6804248" y="0"/>
            <a:ext cx="2144673" cy="1374269"/>
          </a:xfrm>
          <a:prstGeom prst="rect">
            <a:avLst/>
          </a:prstGeom>
          <a:noFill/>
          <a:ln w="9525">
            <a:noFill/>
            <a:miter lim="800000"/>
            <a:headEnd/>
            <a:tailEnd/>
          </a:ln>
        </p:spPr>
      </p:pic>
      <p:sp>
        <p:nvSpPr>
          <p:cNvPr id="6" name="TextBox 5">
            <a:extLst>
              <a:ext uri="{FF2B5EF4-FFF2-40B4-BE49-F238E27FC236}">
                <a16:creationId xmlns:a16="http://schemas.microsoft.com/office/drawing/2014/main" id="{5771DCDC-7F40-4FA6-A602-C8CF84D90A5A}"/>
              </a:ext>
            </a:extLst>
          </p:cNvPr>
          <p:cNvSpPr txBox="1"/>
          <p:nvPr/>
        </p:nvSpPr>
        <p:spPr>
          <a:xfrm>
            <a:off x="430058" y="6237562"/>
            <a:ext cx="4572000" cy="646331"/>
          </a:xfrm>
          <a:prstGeom prst="rect">
            <a:avLst/>
          </a:prstGeom>
          <a:noFill/>
        </p:spPr>
        <p:txBody>
          <a:bodyPr wrap="square">
            <a:spAutoFit/>
          </a:bodyPr>
          <a:lstStyle/>
          <a:p>
            <a:r>
              <a:rPr lang="tr-TR" dirty="0">
                <a:hlinkClick r:id="rId3"/>
              </a:rPr>
              <a:t>https://erasmus.comu.edu.tr/</a:t>
            </a:r>
            <a:endParaRPr lang="tr-TR" dirty="0"/>
          </a:p>
          <a:p>
            <a:endParaRPr lang="tr-TR" dirty="0"/>
          </a:p>
        </p:txBody>
      </p:sp>
      <p:pic>
        <p:nvPicPr>
          <p:cNvPr id="7" name="Resim 3">
            <a:extLst>
              <a:ext uri="{FF2B5EF4-FFF2-40B4-BE49-F238E27FC236}">
                <a16:creationId xmlns:a16="http://schemas.microsoft.com/office/drawing/2014/main" id="{5635E683-14ED-4D68-87E7-9E65F1DB2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625616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9083" y="476672"/>
            <a:ext cx="8229600" cy="807979"/>
          </a:xfrm>
        </p:spPr>
        <p:txBody>
          <a:bodyPr>
            <a:normAutofit/>
          </a:bodyPr>
          <a:lstStyle/>
          <a:p>
            <a:r>
              <a:rPr lang="tr-TR" sz="2800" b="1" dirty="0">
                <a:solidFill>
                  <a:srgbClr val="00B050"/>
                </a:solidFill>
              </a:rPr>
              <a:t>ERASMUS Programından Yararlanan Öğrencilerimiz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71" y="1124744"/>
            <a:ext cx="7416824" cy="555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278"/>
          <p:cNvPicPr/>
          <p:nvPr/>
        </p:nvPicPr>
        <p:blipFill>
          <a:blip r:embed="rId3" cstate="print"/>
          <a:stretch>
            <a:fillRect/>
          </a:stretch>
        </p:blipFill>
        <p:spPr>
          <a:xfrm>
            <a:off x="6711411" y="0"/>
            <a:ext cx="2397921" cy="670043"/>
          </a:xfrm>
          <a:prstGeom prst="rect">
            <a:avLst/>
          </a:prstGeom>
        </p:spPr>
      </p:pic>
      <p:pic>
        <p:nvPicPr>
          <p:cNvPr id="6" name="Resim 3">
            <a:extLst>
              <a:ext uri="{FF2B5EF4-FFF2-40B4-BE49-F238E27FC236}">
                <a16:creationId xmlns:a16="http://schemas.microsoft.com/office/drawing/2014/main" id="{C38AE6BC-E814-4ABC-8237-049924181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68" y="0"/>
            <a:ext cx="720080" cy="722960"/>
          </a:xfrm>
          <a:prstGeom prst="rect">
            <a:avLst/>
          </a:prstGeom>
        </p:spPr>
      </p:pic>
    </p:spTree>
    <p:extLst>
      <p:ext uri="{BB962C8B-B14F-4D97-AF65-F5344CB8AC3E}">
        <p14:creationId xmlns:p14="http://schemas.microsoft.com/office/powerpoint/2010/main" val="137624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08807"/>
            <a:ext cx="8229600" cy="1143000"/>
          </a:xfrm>
        </p:spPr>
        <p:txBody>
          <a:bodyPr>
            <a:normAutofit/>
          </a:bodyPr>
          <a:lstStyle/>
          <a:p>
            <a:r>
              <a:rPr lang="tr-TR" sz="2800" b="1" dirty="0">
                <a:solidFill>
                  <a:srgbClr val="00B050"/>
                </a:solidFill>
              </a:rPr>
              <a:t>FARABİ</a:t>
            </a:r>
          </a:p>
        </p:txBody>
      </p:sp>
      <p:sp>
        <p:nvSpPr>
          <p:cNvPr id="3" name="2 İçerik Yer Tutucusu"/>
          <p:cNvSpPr>
            <a:spLocks noGrp="1"/>
          </p:cNvSpPr>
          <p:nvPr>
            <p:ph idx="1"/>
          </p:nvPr>
        </p:nvSpPr>
        <p:spPr>
          <a:xfrm>
            <a:off x="457200" y="1989126"/>
            <a:ext cx="8229600" cy="4137037"/>
          </a:xfrm>
        </p:spPr>
        <p:txBody>
          <a:bodyPr>
            <a:normAutofit/>
          </a:bodyPr>
          <a:lstStyle/>
          <a:p>
            <a:pPr algn="just"/>
            <a:endParaRPr lang="tr-TR" sz="2400" dirty="0"/>
          </a:p>
          <a:p>
            <a:pPr algn="just"/>
            <a:r>
              <a:rPr lang="tr-TR" sz="2400" dirty="0" err="1"/>
              <a:t>Farabi</a:t>
            </a:r>
            <a:r>
              <a:rPr lang="tr-TR" sz="2400" dirty="0"/>
              <a:t> Değişim Programı, öğrenci veya öğretim üyelerinin bir veya iki yarıyıl süresince kendi kurumlarının dışında bir yükseköğretim kurumunda eğitim ve öğretim faaliyetlerine devam etmelerini amaçlamaktadır.</a:t>
            </a:r>
          </a:p>
          <a:p>
            <a:pPr marL="0" indent="0" algn="just">
              <a:buNone/>
            </a:pPr>
            <a:endParaRPr lang="tr-TR" sz="2400" dirty="0"/>
          </a:p>
          <a:p>
            <a:pPr marL="0" indent="0" algn="just">
              <a:buNone/>
            </a:pPr>
            <a:endParaRPr lang="tr-TR" sz="2400" dirty="0"/>
          </a:p>
          <a:p>
            <a:pPr algn="just">
              <a:buNone/>
            </a:pPr>
            <a:endParaRPr lang="tr-TR" sz="2400" dirty="0"/>
          </a:p>
          <a:p>
            <a:pPr marL="0" indent="0" algn="just">
              <a:buNone/>
            </a:pPr>
            <a:endParaRPr lang="tr-TR" sz="2400" dirty="0"/>
          </a:p>
        </p:txBody>
      </p:sp>
      <p:pic>
        <p:nvPicPr>
          <p:cNvPr id="4" name="3 Resim" descr="ex.jpg"/>
          <p:cNvPicPr>
            <a:picLocks noChangeAspect="1"/>
          </p:cNvPicPr>
          <p:nvPr/>
        </p:nvPicPr>
        <p:blipFill>
          <a:blip r:embed="rId2" cstate="print"/>
          <a:stretch>
            <a:fillRect/>
          </a:stretch>
        </p:blipFill>
        <p:spPr>
          <a:xfrm>
            <a:off x="6565822" y="0"/>
            <a:ext cx="2578178" cy="1714488"/>
          </a:xfrm>
          <a:prstGeom prst="rect">
            <a:avLst/>
          </a:prstGeom>
        </p:spPr>
      </p:pic>
      <p:pic>
        <p:nvPicPr>
          <p:cNvPr id="5" name="4 Resim" descr="farabi.jpg"/>
          <p:cNvPicPr>
            <a:picLocks noChangeAspect="1"/>
          </p:cNvPicPr>
          <p:nvPr/>
        </p:nvPicPr>
        <p:blipFill>
          <a:blip r:embed="rId3" cstate="print"/>
          <a:stretch>
            <a:fillRect/>
          </a:stretch>
        </p:blipFill>
        <p:spPr>
          <a:xfrm>
            <a:off x="1840351" y="475802"/>
            <a:ext cx="1475656" cy="1589149"/>
          </a:xfrm>
          <a:prstGeom prst="rect">
            <a:avLst/>
          </a:prstGeom>
        </p:spPr>
      </p:pic>
      <p:sp>
        <p:nvSpPr>
          <p:cNvPr id="7" name="TextBox 6">
            <a:extLst>
              <a:ext uri="{FF2B5EF4-FFF2-40B4-BE49-F238E27FC236}">
                <a16:creationId xmlns:a16="http://schemas.microsoft.com/office/drawing/2014/main" id="{F38D8F65-8894-4EE2-A0FC-B2DB7E9950C1}"/>
              </a:ext>
            </a:extLst>
          </p:cNvPr>
          <p:cNvSpPr txBox="1"/>
          <p:nvPr/>
        </p:nvSpPr>
        <p:spPr>
          <a:xfrm>
            <a:off x="725002" y="4293096"/>
            <a:ext cx="4572000" cy="646331"/>
          </a:xfrm>
          <a:prstGeom prst="rect">
            <a:avLst/>
          </a:prstGeom>
          <a:noFill/>
        </p:spPr>
        <p:txBody>
          <a:bodyPr wrap="square">
            <a:spAutoFit/>
          </a:bodyPr>
          <a:lstStyle/>
          <a:p>
            <a:r>
              <a:rPr lang="tr-TR" dirty="0">
                <a:hlinkClick r:id="rId4"/>
              </a:rPr>
              <a:t>https://farabi.comu.edu.tr/</a:t>
            </a:r>
            <a:endParaRPr lang="tr-TR" dirty="0"/>
          </a:p>
          <a:p>
            <a:endParaRPr lang="tr-TR" dirty="0"/>
          </a:p>
        </p:txBody>
      </p:sp>
      <p:pic>
        <p:nvPicPr>
          <p:cNvPr id="8" name="Resim 3">
            <a:extLst>
              <a:ext uri="{FF2B5EF4-FFF2-40B4-BE49-F238E27FC236}">
                <a16:creationId xmlns:a16="http://schemas.microsoft.com/office/drawing/2014/main" id="{EB9399D8-3976-4599-84F6-99D9161895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E19C2-D522-422A-8254-C2906883E6D3}"/>
              </a:ext>
            </a:extLst>
          </p:cNvPr>
          <p:cNvSpPr>
            <a:spLocks noGrp="1"/>
          </p:cNvSpPr>
          <p:nvPr>
            <p:ph idx="1"/>
          </p:nvPr>
        </p:nvSpPr>
        <p:spPr/>
        <p:txBody>
          <a:bodyPr/>
          <a:lstStyle/>
          <a:p>
            <a:endParaRPr lang="tr-TR"/>
          </a:p>
        </p:txBody>
      </p:sp>
      <p:pic>
        <p:nvPicPr>
          <p:cNvPr id="5" name="Picture 4">
            <a:extLst>
              <a:ext uri="{FF2B5EF4-FFF2-40B4-BE49-F238E27FC236}">
                <a16:creationId xmlns:a16="http://schemas.microsoft.com/office/drawing/2014/main" id="{3491FBD3-C426-42D0-A88E-FD9BE727FC21}"/>
              </a:ext>
            </a:extLst>
          </p:cNvPr>
          <p:cNvPicPr>
            <a:picLocks noChangeAspect="1"/>
          </p:cNvPicPr>
          <p:nvPr/>
        </p:nvPicPr>
        <p:blipFill>
          <a:blip r:embed="rId2"/>
          <a:stretch>
            <a:fillRect/>
          </a:stretch>
        </p:blipFill>
        <p:spPr>
          <a:xfrm>
            <a:off x="395536" y="935220"/>
            <a:ext cx="8496944" cy="5650361"/>
          </a:xfrm>
          <a:prstGeom prst="rect">
            <a:avLst/>
          </a:prstGeom>
        </p:spPr>
      </p:pic>
      <p:pic>
        <p:nvPicPr>
          <p:cNvPr id="6" name="Resim 3">
            <a:extLst>
              <a:ext uri="{FF2B5EF4-FFF2-40B4-BE49-F238E27FC236}">
                <a16:creationId xmlns:a16="http://schemas.microsoft.com/office/drawing/2014/main" id="{2BB8BD22-93FC-401A-B2DA-6CFD0BD7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765183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endParaRPr lang="tr-TR" b="1" dirty="0">
              <a:solidFill>
                <a:srgbClr val="00B050"/>
              </a:solidFill>
            </a:endParaRPr>
          </a:p>
          <a:p>
            <a:pPr marL="0" indent="0" algn="ctr">
              <a:buNone/>
            </a:pPr>
            <a:endParaRPr lang="tr-TR" b="1" dirty="0">
              <a:solidFill>
                <a:srgbClr val="00B050"/>
              </a:solidFill>
            </a:endParaRPr>
          </a:p>
          <a:p>
            <a:pPr marL="0" indent="0" algn="ctr">
              <a:buNone/>
            </a:pPr>
            <a:r>
              <a:rPr lang="tr-TR" b="1" dirty="0">
                <a:solidFill>
                  <a:srgbClr val="00B050"/>
                </a:solidFill>
              </a:rPr>
              <a:t>KÜTÜPHANE</a:t>
            </a:r>
          </a:p>
        </p:txBody>
      </p:sp>
      <p:sp>
        <p:nvSpPr>
          <p:cNvPr id="5" name="TextBox 4">
            <a:extLst>
              <a:ext uri="{FF2B5EF4-FFF2-40B4-BE49-F238E27FC236}">
                <a16:creationId xmlns:a16="http://schemas.microsoft.com/office/drawing/2014/main" id="{2338CCCA-E6D0-47B1-8ADF-99192221B1AA}"/>
              </a:ext>
            </a:extLst>
          </p:cNvPr>
          <p:cNvSpPr txBox="1"/>
          <p:nvPr/>
        </p:nvSpPr>
        <p:spPr>
          <a:xfrm>
            <a:off x="1619672" y="5085184"/>
            <a:ext cx="7643192" cy="646331"/>
          </a:xfrm>
          <a:prstGeom prst="rect">
            <a:avLst/>
          </a:prstGeom>
          <a:noFill/>
        </p:spPr>
        <p:txBody>
          <a:bodyPr wrap="square">
            <a:spAutoFit/>
          </a:bodyPr>
          <a:lstStyle/>
          <a:p>
            <a:r>
              <a:rPr lang="tr-TR" dirty="0">
                <a:hlinkClick r:id="rId2"/>
              </a:rPr>
              <a:t>https://cdn.comu.edu.tr/cms/lib/files/236-comurehber_guncel.pdf</a:t>
            </a:r>
            <a:endParaRPr lang="tr-TR" dirty="0"/>
          </a:p>
          <a:p>
            <a:endParaRPr lang="tr-TR" dirty="0"/>
          </a:p>
        </p:txBody>
      </p:sp>
    </p:spTree>
    <p:extLst>
      <p:ext uri="{BB962C8B-B14F-4D97-AF65-F5344CB8AC3E}">
        <p14:creationId xmlns:p14="http://schemas.microsoft.com/office/powerpoint/2010/main" val="682002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6481" y="273629"/>
            <a:ext cx="8228160" cy="1144921"/>
          </a:xfrm>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800" b="1" dirty="0">
                <a:solidFill>
                  <a:srgbClr val="00B050"/>
                </a:solidFill>
              </a:rPr>
              <a:t>ÇOMÜ </a:t>
            </a:r>
            <a:r>
              <a:rPr lang="de-DE" altLang="tr-TR" sz="2800" b="1" dirty="0" err="1">
                <a:solidFill>
                  <a:srgbClr val="00B050"/>
                </a:solidFill>
              </a:rPr>
              <a:t>Kütüphane</a:t>
            </a:r>
            <a:r>
              <a:rPr lang="tr-TR" altLang="tr-TR" sz="2800" b="1" dirty="0">
                <a:solidFill>
                  <a:srgbClr val="00B050"/>
                </a:solidFill>
              </a:rPr>
              <a:t>si</a:t>
            </a:r>
            <a:endParaRPr lang="de-DE" altLang="tr-TR" sz="2800" b="1" dirty="0">
              <a:solidFill>
                <a:srgbClr val="00B050"/>
              </a:solidFill>
            </a:endParaRPr>
          </a:p>
        </p:txBody>
      </p:sp>
      <p:sp>
        <p:nvSpPr>
          <p:cNvPr id="16387" name="Rectangle 2"/>
          <p:cNvSpPr>
            <a:spLocks noGrp="1" noChangeArrowheads="1"/>
          </p:cNvSpPr>
          <p:nvPr>
            <p:ph idx="1"/>
          </p:nvPr>
        </p:nvSpPr>
        <p:spPr>
          <a:xfrm>
            <a:off x="293760" y="1574085"/>
            <a:ext cx="4930560" cy="4526396"/>
          </a:xfrm>
        </p:spPr>
        <p:txBody>
          <a:bodyPr tIns="19201">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a:solidFill>
                  <a:srgbClr val="FF0000"/>
                </a:solidFill>
              </a:rPr>
              <a:t>7/24 </a:t>
            </a:r>
            <a:r>
              <a:rPr lang="de-DE" altLang="tr-TR" sz="2000" dirty="0" err="1">
                <a:solidFill>
                  <a:srgbClr val="FF0000"/>
                </a:solidFill>
              </a:rPr>
              <a:t>hizmet</a:t>
            </a:r>
            <a:r>
              <a:rPr lang="tr-TR" altLang="tr-TR" sz="2000" dirty="0">
                <a:solidFill>
                  <a:srgbClr val="FF0000"/>
                </a:solidFill>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a:t>Ana </a:t>
            </a:r>
            <a:r>
              <a:rPr lang="de-DE" altLang="tr-TR" sz="2000" dirty="0" err="1"/>
              <a:t>bina</a:t>
            </a:r>
            <a:r>
              <a:rPr lang="de-DE" altLang="tr-TR" sz="2000" dirty="0"/>
              <a:t> 5000 m² </a:t>
            </a:r>
            <a:r>
              <a:rPr lang="de-DE" altLang="tr-TR" sz="2000" dirty="0" err="1"/>
              <a:t>ve</a:t>
            </a:r>
            <a:r>
              <a:rPr lang="de-DE" altLang="tr-TR" sz="2000" dirty="0"/>
              <a:t> </a:t>
            </a:r>
            <a:r>
              <a:rPr lang="de-DE" altLang="tr-TR" sz="2000" dirty="0" err="1"/>
              <a:t>ek</a:t>
            </a:r>
            <a:r>
              <a:rPr lang="de-DE" altLang="tr-TR" sz="2000" dirty="0"/>
              <a:t> </a:t>
            </a:r>
            <a:r>
              <a:rPr lang="de-DE" altLang="tr-TR" sz="2000" dirty="0" err="1"/>
              <a:t>bina</a:t>
            </a:r>
            <a:r>
              <a:rPr lang="de-DE" altLang="tr-TR" sz="2000" dirty="0"/>
              <a:t> 3300 m² </a:t>
            </a:r>
            <a:r>
              <a:rPr lang="de-DE" altLang="tr-TR" sz="2000" dirty="0" err="1"/>
              <a:t>olmak</a:t>
            </a:r>
            <a:r>
              <a:rPr lang="de-DE" altLang="tr-TR" sz="2000" dirty="0"/>
              <a:t> </a:t>
            </a:r>
            <a:r>
              <a:rPr lang="de-DE" altLang="tr-TR" sz="2000" dirty="0" err="1"/>
              <a:t>üzere</a:t>
            </a:r>
            <a:r>
              <a:rPr lang="de-DE" altLang="tr-TR" sz="2000" dirty="0"/>
              <a:t> 8300 m² </a:t>
            </a:r>
            <a:r>
              <a:rPr lang="de-DE" altLang="tr-TR" sz="2000" dirty="0" err="1"/>
              <a:t>hizmet</a:t>
            </a:r>
            <a:r>
              <a:rPr lang="de-DE" altLang="tr-TR" sz="2000" dirty="0"/>
              <a:t> </a:t>
            </a:r>
            <a:r>
              <a:rPr lang="de-DE" altLang="tr-TR" sz="2000" dirty="0" err="1"/>
              <a:t>alanı</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Toplam</a:t>
            </a:r>
            <a:r>
              <a:rPr lang="de-DE" altLang="tr-TR" sz="2000" dirty="0"/>
              <a:t> 1000 </a:t>
            </a:r>
            <a:r>
              <a:rPr lang="de-DE" altLang="tr-TR" sz="2000" dirty="0" err="1"/>
              <a:t>kişilik</a:t>
            </a:r>
            <a:r>
              <a:rPr lang="de-DE" altLang="tr-TR" sz="2000" dirty="0"/>
              <a:t> </a:t>
            </a:r>
            <a:r>
              <a:rPr lang="de-DE" altLang="tr-TR" sz="2000" dirty="0" err="1"/>
              <a:t>oturma</a:t>
            </a:r>
            <a:r>
              <a:rPr lang="de-DE" altLang="tr-TR" sz="2000" dirty="0"/>
              <a:t> </a:t>
            </a:r>
            <a:r>
              <a:rPr lang="de-DE" altLang="tr-TR" sz="2000" dirty="0" err="1"/>
              <a:t>kapasitesi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Günlük</a:t>
            </a:r>
            <a:r>
              <a:rPr lang="de-DE" altLang="tr-TR" sz="2000" dirty="0"/>
              <a:t> </a:t>
            </a:r>
            <a:r>
              <a:rPr lang="de-DE" altLang="tr-TR" sz="2000" dirty="0" err="1"/>
              <a:t>ortalama</a:t>
            </a:r>
            <a:r>
              <a:rPr lang="de-DE" altLang="tr-TR" sz="2000" dirty="0"/>
              <a:t> 7.000 </a:t>
            </a:r>
            <a:r>
              <a:rPr lang="de-DE" altLang="tr-TR" sz="2000" dirty="0" err="1"/>
              <a:t>kullanıcı</a:t>
            </a:r>
            <a:r>
              <a:rPr lang="de-DE" altLang="tr-TR" sz="2000" dirty="0"/>
              <a:t> </a:t>
            </a:r>
            <a:r>
              <a:rPr lang="de-DE" altLang="tr-TR" sz="2000" dirty="0" err="1"/>
              <a:t>ziyareti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Zengin</a:t>
            </a:r>
            <a:r>
              <a:rPr lang="de-DE" altLang="tr-TR" sz="2000" dirty="0"/>
              <a:t> </a:t>
            </a:r>
            <a:r>
              <a:rPr lang="de-DE" altLang="tr-TR" sz="2000" dirty="0" err="1"/>
              <a:t>basılı</a:t>
            </a:r>
            <a:r>
              <a:rPr lang="de-DE" altLang="tr-TR" sz="2000" dirty="0"/>
              <a:t> </a:t>
            </a:r>
            <a:r>
              <a:rPr lang="de-DE" altLang="tr-TR" sz="2000" dirty="0" err="1"/>
              <a:t>yayın</a:t>
            </a:r>
            <a:r>
              <a:rPr lang="de-DE" altLang="tr-TR" sz="2000" dirty="0"/>
              <a:t> </a:t>
            </a:r>
            <a:r>
              <a:rPr lang="de-DE" altLang="tr-TR" sz="2000" dirty="0" err="1"/>
              <a:t>koleksiyonu</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Milyonlarca</a:t>
            </a:r>
            <a:r>
              <a:rPr lang="de-DE" altLang="tr-TR" sz="2000" dirty="0"/>
              <a:t> </a:t>
            </a:r>
            <a:r>
              <a:rPr lang="de-DE" altLang="tr-TR" sz="2000" dirty="0" err="1"/>
              <a:t>elektronik</a:t>
            </a:r>
            <a:r>
              <a:rPr lang="de-DE" altLang="tr-TR" sz="2000" dirty="0"/>
              <a:t> </a:t>
            </a:r>
            <a:r>
              <a:rPr lang="de-DE" altLang="tr-TR" sz="2000" dirty="0" err="1"/>
              <a:t>yayına</a:t>
            </a:r>
            <a:r>
              <a:rPr lang="de-DE" altLang="tr-TR" sz="2000" dirty="0"/>
              <a:t> </a:t>
            </a:r>
            <a:r>
              <a:rPr lang="de-DE" altLang="tr-TR" sz="2000" dirty="0" err="1"/>
              <a:t>erişim</a:t>
            </a:r>
            <a:endParaRPr lang="de-DE" altLang="tr-TR" sz="2000" dirty="0"/>
          </a:p>
        </p:txBody>
      </p:sp>
      <p:pic>
        <p:nvPicPr>
          <p:cNvPr id="163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320" y="2939349"/>
            <a:ext cx="3428640" cy="17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320" y="4759700"/>
            <a:ext cx="3428640" cy="17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320" y="1306218"/>
            <a:ext cx="3428640" cy="163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Resim 3">
            <a:extLst>
              <a:ext uri="{FF2B5EF4-FFF2-40B4-BE49-F238E27FC236}">
                <a16:creationId xmlns:a16="http://schemas.microsoft.com/office/drawing/2014/main" id="{A1DFAF28-2A8F-4B55-BB0C-58FCC87C4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41" y="148026"/>
            <a:ext cx="720080" cy="722960"/>
          </a:xfrm>
          <a:prstGeom prst="rect">
            <a:avLst/>
          </a:prstGeom>
        </p:spPr>
      </p:pic>
    </p:spTree>
    <p:extLst>
      <p:ext uri="{BB962C8B-B14F-4D97-AF65-F5344CB8AC3E}">
        <p14:creationId xmlns:p14="http://schemas.microsoft.com/office/powerpoint/2010/main" val="437061841"/>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6481" y="273629"/>
            <a:ext cx="8228160" cy="1144921"/>
          </a:xfrm>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altLang="tr-TR" sz="2800" b="1" dirty="0">
                <a:solidFill>
                  <a:srgbClr val="00B050"/>
                </a:solidFill>
              </a:rPr>
              <a:t>K</a:t>
            </a:r>
            <a:r>
              <a:rPr lang="de-DE" altLang="tr-TR" sz="2800" b="1" dirty="0" err="1">
                <a:solidFill>
                  <a:srgbClr val="00B050"/>
                </a:solidFill>
              </a:rPr>
              <a:t>ütüphane</a:t>
            </a:r>
            <a:r>
              <a:rPr lang="de-DE" altLang="tr-TR" sz="2800" b="1" dirty="0">
                <a:solidFill>
                  <a:srgbClr val="00B050"/>
                </a:solidFill>
              </a:rPr>
              <a:t> </a:t>
            </a:r>
            <a:r>
              <a:rPr lang="de-DE" altLang="tr-TR" sz="2800" b="1" dirty="0" err="1">
                <a:solidFill>
                  <a:srgbClr val="00B050"/>
                </a:solidFill>
              </a:rPr>
              <a:t>Koleksiyonu</a:t>
            </a:r>
            <a:endParaRPr lang="de-DE" altLang="tr-TR" sz="2800" b="1" dirty="0">
              <a:solidFill>
                <a:srgbClr val="00B050"/>
              </a:solidFill>
            </a:endParaRPr>
          </a:p>
        </p:txBody>
      </p:sp>
      <p:sp>
        <p:nvSpPr>
          <p:cNvPr id="18435" name="Rectangle 2"/>
          <p:cNvSpPr>
            <a:spLocks noGrp="1" noChangeArrowheads="1"/>
          </p:cNvSpPr>
          <p:nvPr>
            <p:ph idx="1"/>
          </p:nvPr>
        </p:nvSpPr>
        <p:spPr>
          <a:xfrm>
            <a:off x="456480" y="1604328"/>
            <a:ext cx="5420160" cy="4926758"/>
          </a:xfrm>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500.000 den </a:t>
            </a:r>
            <a:r>
              <a:rPr lang="de-DE" altLang="tr-TR" sz="2000" dirty="0" err="1"/>
              <a:t>fazla</a:t>
            </a:r>
            <a:r>
              <a:rPr lang="de-DE" altLang="tr-TR" sz="2000" dirty="0"/>
              <a:t> </a:t>
            </a:r>
            <a:r>
              <a:rPr lang="de-DE" altLang="tr-TR" sz="2000" dirty="0" err="1"/>
              <a:t>basılı</a:t>
            </a:r>
            <a:r>
              <a:rPr lang="de-DE" altLang="tr-TR" sz="2000" dirty="0"/>
              <a:t> </a:t>
            </a:r>
            <a:r>
              <a:rPr lang="de-DE" altLang="tr-TR" sz="2000" dirty="0" err="1"/>
              <a:t>yayın</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90.000 den </a:t>
            </a:r>
            <a:r>
              <a:rPr lang="de-DE" altLang="tr-TR" sz="2000" dirty="0" err="1"/>
              <a:t>fazla</a:t>
            </a:r>
            <a:r>
              <a:rPr lang="de-DE" altLang="tr-TR" sz="2000" dirty="0"/>
              <a:t> </a:t>
            </a:r>
            <a:r>
              <a:rPr lang="de-DE" altLang="tr-TR" sz="2000" dirty="0" err="1"/>
              <a:t>basılı</a:t>
            </a:r>
            <a:r>
              <a:rPr lang="de-DE" altLang="tr-TR" sz="2000" dirty="0"/>
              <a:t> </a:t>
            </a:r>
            <a:r>
              <a:rPr lang="de-DE" altLang="tr-TR" sz="2000" dirty="0" err="1"/>
              <a:t>süreli</a:t>
            </a:r>
            <a:r>
              <a:rPr lang="de-DE" altLang="tr-TR" sz="2000" dirty="0"/>
              <a:t> </a:t>
            </a:r>
            <a:r>
              <a:rPr lang="de-DE" altLang="tr-TR" sz="2000" dirty="0" err="1"/>
              <a:t>yayın</a:t>
            </a:r>
            <a:r>
              <a:rPr lang="de-DE" altLang="tr-TR" sz="2000" dirty="0"/>
              <a:t> </a:t>
            </a:r>
            <a:r>
              <a:rPr lang="de-DE" altLang="tr-TR" sz="2000" dirty="0" err="1"/>
              <a:t>arşivi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10.000 den </a:t>
            </a:r>
            <a:r>
              <a:rPr lang="de-DE" altLang="tr-TR" sz="2000" dirty="0" err="1"/>
              <a:t>fazla</a:t>
            </a:r>
            <a:r>
              <a:rPr lang="de-DE" altLang="tr-TR" sz="2000" dirty="0"/>
              <a:t> </a:t>
            </a:r>
            <a:r>
              <a:rPr lang="de-DE" altLang="tr-TR" sz="2000" dirty="0" err="1"/>
              <a:t>multimedya</a:t>
            </a:r>
            <a:r>
              <a:rPr lang="de-DE" altLang="tr-TR" sz="2000" dirty="0"/>
              <a:t> </a:t>
            </a:r>
            <a:r>
              <a:rPr lang="de-DE" altLang="tr-TR" sz="2000" dirty="0" err="1"/>
              <a:t>materyal</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80 den </a:t>
            </a:r>
            <a:r>
              <a:rPr lang="de-DE" altLang="tr-TR" sz="2000" dirty="0" err="1"/>
              <a:t>fazla</a:t>
            </a:r>
            <a:r>
              <a:rPr lang="de-DE" altLang="tr-TR" sz="2000" dirty="0"/>
              <a:t> </a:t>
            </a:r>
            <a:r>
              <a:rPr lang="de-DE" altLang="tr-TR" sz="2000" dirty="0" err="1"/>
              <a:t>veritabanı</a:t>
            </a:r>
            <a:r>
              <a:rPr lang="de-DE" altLang="tr-TR" sz="2000" dirty="0"/>
              <a:t> </a:t>
            </a:r>
            <a:r>
              <a:rPr lang="de-DE" altLang="tr-TR" sz="2000" dirty="0" err="1"/>
              <a:t>aboneliği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3 </a:t>
            </a:r>
            <a:r>
              <a:rPr lang="de-DE" altLang="tr-TR" sz="2000" dirty="0" err="1"/>
              <a:t>milyondan</a:t>
            </a:r>
            <a:r>
              <a:rPr lang="de-DE" altLang="tr-TR" sz="2000" dirty="0"/>
              <a:t> </a:t>
            </a:r>
            <a:r>
              <a:rPr lang="de-DE" altLang="tr-TR" sz="2000" dirty="0" err="1"/>
              <a:t>fazla</a:t>
            </a:r>
            <a:r>
              <a:rPr lang="de-DE" altLang="tr-TR" sz="2000" dirty="0"/>
              <a:t> e-</a:t>
            </a:r>
            <a:r>
              <a:rPr lang="de-DE" altLang="tr-TR" sz="2000" dirty="0" err="1"/>
              <a:t>kitap</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3000 den </a:t>
            </a:r>
            <a:r>
              <a:rPr lang="de-DE" altLang="tr-TR" sz="2000" dirty="0" err="1"/>
              <a:t>fazla</a:t>
            </a:r>
            <a:r>
              <a:rPr lang="de-DE" altLang="tr-TR" sz="2000" dirty="0"/>
              <a:t> e-</a:t>
            </a:r>
            <a:r>
              <a:rPr lang="de-DE" altLang="tr-TR" sz="2000" dirty="0" err="1"/>
              <a:t>gazete</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2 </a:t>
            </a:r>
            <a:r>
              <a:rPr lang="de-DE" altLang="tr-TR" sz="2000" dirty="0" err="1"/>
              <a:t>milyondan</a:t>
            </a:r>
            <a:r>
              <a:rPr lang="de-DE" altLang="tr-TR" sz="2000" dirty="0"/>
              <a:t> </a:t>
            </a:r>
            <a:r>
              <a:rPr lang="de-DE" altLang="tr-TR" sz="2000" dirty="0" err="1"/>
              <a:t>fazla</a:t>
            </a:r>
            <a:r>
              <a:rPr lang="de-DE" altLang="tr-TR" sz="2000" dirty="0"/>
              <a:t> e-</a:t>
            </a:r>
            <a:r>
              <a:rPr lang="de-DE" altLang="tr-TR" sz="2000" dirty="0" err="1"/>
              <a:t>tez</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28.000 den </a:t>
            </a:r>
            <a:r>
              <a:rPr lang="de-DE" altLang="tr-TR" sz="2000" dirty="0" err="1"/>
              <a:t>fazla</a:t>
            </a:r>
            <a:r>
              <a:rPr lang="de-DE" altLang="tr-TR" sz="2000" dirty="0"/>
              <a:t> </a:t>
            </a:r>
            <a:r>
              <a:rPr lang="de-DE" altLang="tr-TR" sz="2000" dirty="0" err="1"/>
              <a:t>tam</a:t>
            </a:r>
            <a:r>
              <a:rPr lang="de-DE" altLang="tr-TR" sz="2000" dirty="0"/>
              <a:t> </a:t>
            </a:r>
            <a:r>
              <a:rPr lang="de-DE" altLang="tr-TR" sz="2000" dirty="0" err="1"/>
              <a:t>metin</a:t>
            </a:r>
            <a:r>
              <a:rPr lang="de-DE" altLang="tr-TR" sz="2000" dirty="0"/>
              <a:t> e-</a:t>
            </a:r>
            <a:r>
              <a:rPr lang="de-DE" altLang="tr-TR" sz="2000" dirty="0" err="1"/>
              <a:t>dergi</a:t>
            </a:r>
            <a:endParaRPr lang="de-DE" altLang="tr-TR" sz="2000" dirty="0"/>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161" y="3188495"/>
            <a:ext cx="2203200" cy="171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720" y="5062132"/>
            <a:ext cx="2747520" cy="137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360" y="1152121"/>
            <a:ext cx="2803680" cy="211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Resim 3">
            <a:extLst>
              <a:ext uri="{FF2B5EF4-FFF2-40B4-BE49-F238E27FC236}">
                <a16:creationId xmlns:a16="http://schemas.microsoft.com/office/drawing/2014/main" id="{177D56C9-14E5-41CB-83CE-696228D891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40" y="123129"/>
            <a:ext cx="720080" cy="722960"/>
          </a:xfrm>
          <a:prstGeom prst="rect">
            <a:avLst/>
          </a:prstGeom>
        </p:spPr>
      </p:pic>
    </p:spTree>
    <p:extLst>
      <p:ext uri="{BB962C8B-B14F-4D97-AF65-F5344CB8AC3E}">
        <p14:creationId xmlns:p14="http://schemas.microsoft.com/office/powerpoint/2010/main" val="1175993068"/>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6481" y="273629"/>
            <a:ext cx="8228160" cy="1144921"/>
          </a:xfrm>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800" b="1" dirty="0" err="1">
                <a:solidFill>
                  <a:srgbClr val="00B050"/>
                </a:solidFill>
              </a:rPr>
              <a:t>Kütüphane</a:t>
            </a:r>
            <a:r>
              <a:rPr lang="de-DE" altLang="tr-TR" sz="2800" b="1" dirty="0">
                <a:solidFill>
                  <a:srgbClr val="00B050"/>
                </a:solidFill>
              </a:rPr>
              <a:t> </a:t>
            </a:r>
            <a:r>
              <a:rPr lang="de-DE" altLang="tr-TR" sz="2800" b="1" dirty="0" err="1">
                <a:solidFill>
                  <a:srgbClr val="00B050"/>
                </a:solidFill>
              </a:rPr>
              <a:t>Hizmetleri</a:t>
            </a:r>
            <a:endParaRPr lang="de-DE" altLang="tr-TR" sz="2800" b="1" dirty="0">
              <a:solidFill>
                <a:srgbClr val="00B050"/>
              </a:solidFill>
            </a:endParaRPr>
          </a:p>
        </p:txBody>
      </p:sp>
      <p:sp>
        <p:nvSpPr>
          <p:cNvPr id="17411" name="Rectangle 2"/>
          <p:cNvSpPr>
            <a:spLocks noGrp="1" noChangeArrowheads="1"/>
          </p:cNvSpPr>
          <p:nvPr>
            <p:ph idx="1"/>
          </p:nvPr>
        </p:nvSpPr>
        <p:spPr>
          <a:xfrm>
            <a:off x="755576" y="1052736"/>
            <a:ext cx="8109119" cy="5224869"/>
          </a:xfrm>
          <a:blipFill dpi="0" rotWithShape="0">
            <a:blip r:embed="rId3">
              <a:alphaModFix amt="26000"/>
            </a:blip>
            <a:srcRect/>
            <a:tile tx="0" ty="0" sx="100000" sy="100000" flip="none" algn="tl"/>
          </a:blipFill>
        </p:spPr>
        <p:txBody>
          <a:bodyPr tIns="22401">
            <a:normAutofit lnSpcReduction="10000"/>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tr-TR" altLang="tr-TR" sz="2000" dirty="0"/>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Başvuru ve Enformasyon Hizmeti</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Elektronik Yayınlar (</a:t>
            </a:r>
            <a:r>
              <a:rPr lang="tr-TR" sz="1800" b="0" i="0" dirty="0" err="1">
                <a:effectLst/>
                <a:latin typeface="Arial" panose="020B0604020202020204" pitchFamily="34" charset="0"/>
                <a:cs typeface="Arial" panose="020B0604020202020204" pitchFamily="34" charset="0"/>
              </a:rPr>
              <a:t>Veritabanları</a:t>
            </a:r>
            <a:r>
              <a:rPr lang="tr-TR" sz="1800" b="0" i="0" dirty="0">
                <a:effectLst/>
                <a:latin typeface="Arial" panose="020B0604020202020204" pitchFamily="34" charset="0"/>
                <a:cs typeface="Arial" panose="020B0604020202020204" pitchFamily="34" charset="0"/>
              </a:rPr>
              <a:t>, e-Dergiler, e-Kitaplar)</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Kütüphane Otomasyonu</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Kataloglama</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Basılı Süreli Yayınlar</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e-Yayınlar Tarama Salonu ve Diğer Web Hizmetleri</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Multimedya Salonu</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Ödünç Verme ve Koleksiyon</a:t>
            </a:r>
          </a:p>
          <a:p>
            <a:pPr algn="l">
              <a:buFont typeface="Arial" panose="020B0604020202020204" pitchFamily="34" charset="0"/>
              <a:buChar char="•"/>
            </a:pPr>
            <a:r>
              <a:rPr lang="tr-TR" sz="1800" b="0" i="0" dirty="0" err="1">
                <a:effectLst/>
                <a:latin typeface="Arial" panose="020B0604020202020204" pitchFamily="34" charset="0"/>
                <a:cs typeface="Arial" panose="020B0604020202020204" pitchFamily="34" charset="0"/>
              </a:rPr>
              <a:t>Kütüphanelerarası</a:t>
            </a:r>
            <a:r>
              <a:rPr lang="tr-TR" sz="1800" b="0" i="0" dirty="0">
                <a:effectLst/>
                <a:latin typeface="Arial" panose="020B0604020202020204" pitchFamily="34" charset="0"/>
                <a:cs typeface="Arial" panose="020B0604020202020204" pitchFamily="34" charset="0"/>
              </a:rPr>
              <a:t> İşbirliği</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Seminer Salonu ve Grup Çalışma Odaları</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Tezler</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Kitap Tarama (</a:t>
            </a:r>
            <a:r>
              <a:rPr lang="tr-TR" sz="1800" b="0" i="0" dirty="0" err="1">
                <a:effectLst/>
                <a:latin typeface="Arial" panose="020B0604020202020204" pitchFamily="34" charset="0"/>
                <a:cs typeface="Arial" panose="020B0604020202020204" pitchFamily="34" charset="0"/>
              </a:rPr>
              <a:t>Bookeye</a:t>
            </a:r>
            <a:r>
              <a:rPr lang="tr-TR" sz="1800" b="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Kafeterya</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tr-TR"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de-DE" altLang="tr-TR" sz="2000" b="1" u="sng" dirty="0"/>
              <a:t>Elektronik </a:t>
            </a:r>
            <a:r>
              <a:rPr lang="de-DE" altLang="tr-TR" sz="2000" b="1" u="sng" dirty="0" err="1"/>
              <a:t>yayınlara</a:t>
            </a:r>
            <a:r>
              <a:rPr lang="de-DE" altLang="tr-TR" sz="2000" b="1" u="sng" dirty="0"/>
              <a:t> </a:t>
            </a:r>
            <a:r>
              <a:rPr lang="de-DE" altLang="tr-TR" sz="2000" b="1" u="sng" dirty="0" err="1"/>
              <a:t>kampüs</a:t>
            </a:r>
            <a:r>
              <a:rPr lang="de-DE" altLang="tr-TR" sz="2000" b="1" u="sng" dirty="0"/>
              <a:t> </a:t>
            </a:r>
            <a:r>
              <a:rPr lang="de-DE" altLang="tr-TR" sz="2000" b="1" u="sng" dirty="0" err="1"/>
              <a:t>içinden</a:t>
            </a:r>
            <a:r>
              <a:rPr lang="de-DE" altLang="tr-TR" sz="2000" b="1" u="sng" dirty="0"/>
              <a:t> </a:t>
            </a:r>
            <a:r>
              <a:rPr lang="de-DE" altLang="tr-TR" sz="2000" b="1" u="sng" dirty="0" err="1"/>
              <a:t>ve</a:t>
            </a:r>
            <a:r>
              <a:rPr lang="de-DE" altLang="tr-TR" sz="2000" b="1" u="sng" dirty="0"/>
              <a:t> </a:t>
            </a:r>
            <a:r>
              <a:rPr lang="de-DE" altLang="tr-TR" sz="2000" b="1" u="sng" dirty="0" err="1"/>
              <a:t>kampüs</a:t>
            </a:r>
            <a:r>
              <a:rPr lang="de-DE" altLang="tr-TR" sz="2000" b="1" u="sng" dirty="0"/>
              <a:t> </a:t>
            </a:r>
            <a:r>
              <a:rPr lang="de-DE" altLang="tr-TR" sz="2000" b="1" u="sng" dirty="0" err="1"/>
              <a:t>dışından</a:t>
            </a:r>
            <a:r>
              <a:rPr lang="de-DE" altLang="tr-TR" sz="2000" b="1" u="sng" dirty="0"/>
              <a:t> </a:t>
            </a:r>
            <a:r>
              <a:rPr lang="de-DE" altLang="tr-TR" sz="2000" b="1" u="sng" dirty="0" err="1"/>
              <a:t>erişim</a:t>
            </a:r>
            <a:endParaRPr lang="de-DE" altLang="tr-TR" sz="2000" b="1" u="sng" dirty="0"/>
          </a:p>
        </p:txBody>
      </p:sp>
      <p:pic>
        <p:nvPicPr>
          <p:cNvPr id="4" name="Resim 3">
            <a:extLst>
              <a:ext uri="{FF2B5EF4-FFF2-40B4-BE49-F238E27FC236}">
                <a16:creationId xmlns:a16="http://schemas.microsoft.com/office/drawing/2014/main" id="{BC2BB16F-014F-4BDD-84E9-D7E62EE76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58" y="273629"/>
            <a:ext cx="720080" cy="722960"/>
          </a:xfrm>
          <a:prstGeom prst="rect">
            <a:avLst/>
          </a:prstGeom>
        </p:spPr>
      </p:pic>
    </p:spTree>
    <p:extLst>
      <p:ext uri="{BB962C8B-B14F-4D97-AF65-F5344CB8AC3E}">
        <p14:creationId xmlns:p14="http://schemas.microsoft.com/office/powerpoint/2010/main" val="1278594102"/>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Autofit/>
          </a:bodyPr>
          <a:lstStyle/>
          <a:p>
            <a:r>
              <a:rPr lang="tr-TR" sz="3200" b="1" dirty="0">
                <a:solidFill>
                  <a:srgbClr val="00B050"/>
                </a:solidFill>
              </a:rPr>
              <a:t>Kütüphane Üyeliği</a:t>
            </a:r>
          </a:p>
        </p:txBody>
      </p:sp>
      <p:sp>
        <p:nvSpPr>
          <p:cNvPr id="3" name="İçerik Yer Tutucusu 2"/>
          <p:cNvSpPr>
            <a:spLocks noGrp="1"/>
          </p:cNvSpPr>
          <p:nvPr>
            <p:ph idx="1"/>
          </p:nvPr>
        </p:nvSpPr>
        <p:spPr>
          <a:xfrm>
            <a:off x="395536" y="908720"/>
            <a:ext cx="8229600" cy="4525963"/>
          </a:xfrm>
        </p:spPr>
        <p:txBody>
          <a:bodyPr/>
          <a:lstStyle/>
          <a:p>
            <a:pPr algn="just"/>
            <a:r>
              <a:rPr lang="tr-TR" sz="2000" dirty="0"/>
              <a:t>Öğrenci kimlik kartı ile şahsen başvurulmalıdır.</a:t>
            </a:r>
          </a:p>
          <a:p>
            <a:pPr marL="0" indent="0">
              <a:buNone/>
            </a:pPr>
            <a:endParaRPr lang="tr-TR" sz="2400" dirty="0"/>
          </a:p>
          <a:p>
            <a:endParaRPr lang="tr-TR" dirty="0"/>
          </a:p>
        </p:txBody>
      </p:sp>
      <p:pic>
        <p:nvPicPr>
          <p:cNvPr id="3074" name="Picture 2" descr="C:\Users\canan\Desktop\comu_kutuphane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005" y="3876752"/>
            <a:ext cx="7632848" cy="2648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233DBFE-C49E-4746-B222-AC4F509C3013}"/>
              </a:ext>
            </a:extLst>
          </p:cNvPr>
          <p:cNvPicPr>
            <a:picLocks noChangeAspect="1"/>
          </p:cNvPicPr>
          <p:nvPr/>
        </p:nvPicPr>
        <p:blipFill>
          <a:blip r:embed="rId3"/>
          <a:stretch>
            <a:fillRect/>
          </a:stretch>
        </p:blipFill>
        <p:spPr>
          <a:xfrm>
            <a:off x="979454" y="1395939"/>
            <a:ext cx="7632849" cy="2388511"/>
          </a:xfrm>
          <a:prstGeom prst="rect">
            <a:avLst/>
          </a:prstGeom>
        </p:spPr>
      </p:pic>
      <p:pic>
        <p:nvPicPr>
          <p:cNvPr id="8" name="Resim 3">
            <a:extLst>
              <a:ext uri="{FF2B5EF4-FFF2-40B4-BE49-F238E27FC236}">
                <a16:creationId xmlns:a16="http://schemas.microsoft.com/office/drawing/2014/main" id="{5CA5FD58-F11F-48BE-A3E7-3238B92B97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24" y="149756"/>
            <a:ext cx="720080" cy="722960"/>
          </a:xfrm>
          <a:prstGeom prst="rect">
            <a:avLst/>
          </a:prstGeom>
        </p:spPr>
      </p:pic>
    </p:spTree>
    <p:extLst>
      <p:ext uri="{BB962C8B-B14F-4D97-AF65-F5344CB8AC3E}">
        <p14:creationId xmlns:p14="http://schemas.microsoft.com/office/powerpoint/2010/main" val="2499057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6481" y="273629"/>
            <a:ext cx="8228160" cy="1144921"/>
          </a:xfrm>
        </p:spPr>
        <p:txBody>
          <a:bodyPr tIns="35203">
            <a:normAutofit/>
          </a:bodyPr>
          <a:lstStyle/>
          <a:p>
            <a:pPr marL="195843" indent="-195843">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800" b="1" dirty="0" err="1">
                <a:solidFill>
                  <a:srgbClr val="00B050"/>
                </a:solidFill>
              </a:rPr>
              <a:t>Kampüs</a:t>
            </a:r>
            <a:r>
              <a:rPr lang="de-DE" altLang="tr-TR" sz="2800" b="1" dirty="0">
                <a:solidFill>
                  <a:srgbClr val="00B050"/>
                </a:solidFill>
              </a:rPr>
              <a:t> </a:t>
            </a:r>
            <a:r>
              <a:rPr lang="de-DE" altLang="tr-TR" sz="2800" b="1" dirty="0" err="1">
                <a:solidFill>
                  <a:srgbClr val="00B050"/>
                </a:solidFill>
              </a:rPr>
              <a:t>Dışı</a:t>
            </a:r>
            <a:r>
              <a:rPr lang="de-DE" altLang="tr-TR" sz="2800" b="1" dirty="0">
                <a:solidFill>
                  <a:srgbClr val="00B050"/>
                </a:solidFill>
              </a:rPr>
              <a:t> </a:t>
            </a:r>
            <a:r>
              <a:rPr lang="de-DE" altLang="tr-TR" sz="2800" b="1" dirty="0" err="1">
                <a:solidFill>
                  <a:srgbClr val="00B050"/>
                </a:solidFill>
              </a:rPr>
              <a:t>Erişim</a:t>
            </a:r>
            <a:endParaRPr lang="de-DE" altLang="tr-TR" sz="2800" b="1" dirty="0">
              <a:solidFill>
                <a:srgbClr val="00B050"/>
              </a:solidFill>
            </a:endParaRPr>
          </a:p>
        </p:txBody>
      </p:sp>
      <p:sp>
        <p:nvSpPr>
          <p:cNvPr id="22531" name="Rectangle 2"/>
          <p:cNvSpPr>
            <a:spLocks noGrp="1" noChangeArrowheads="1"/>
          </p:cNvSpPr>
          <p:nvPr>
            <p:ph idx="1"/>
          </p:nvPr>
        </p:nvSpPr>
        <p:spPr>
          <a:xfrm>
            <a:off x="456481" y="1604329"/>
            <a:ext cx="8228160" cy="4833147"/>
          </a:xfrm>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000" b="1" u="sng" dirty="0" err="1"/>
              <a:t>Kampüs</a:t>
            </a:r>
            <a:r>
              <a:rPr lang="de-DE" altLang="tr-TR" sz="2000" b="1" u="sng" dirty="0"/>
              <a:t> </a:t>
            </a:r>
            <a:r>
              <a:rPr lang="de-DE" altLang="tr-TR" sz="2000" b="1" u="sng" dirty="0" err="1"/>
              <a:t>Dışı</a:t>
            </a:r>
            <a:r>
              <a:rPr lang="de-DE" altLang="tr-TR" sz="2000" b="1" u="sng" dirty="0"/>
              <a:t> </a:t>
            </a:r>
            <a:r>
              <a:rPr lang="de-DE" altLang="tr-TR" sz="2000" b="1" u="sng" dirty="0" err="1"/>
              <a:t>Erişim</a:t>
            </a:r>
            <a:r>
              <a:rPr lang="de-DE" altLang="tr-TR" sz="2000" b="1" u="sng" dirty="0"/>
              <a:t> </a:t>
            </a:r>
            <a:r>
              <a:rPr lang="de-DE" altLang="tr-TR" sz="2000" b="1" u="sng" dirty="0" err="1"/>
              <a:t>Nedir</a:t>
            </a:r>
            <a:r>
              <a:rPr lang="de-DE" altLang="tr-TR" sz="2000" b="1" u="sng" dirty="0"/>
              <a:t>?</a:t>
            </a:r>
            <a:endParaRPr lang="tr-TR" altLang="tr-TR" sz="2000" b="1" u="sng"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altLang="tr-TR" sz="2000" b="1" u="sng"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000" dirty="0" err="1"/>
              <a:t>Çanakkale</a:t>
            </a:r>
            <a:r>
              <a:rPr lang="de-DE" altLang="tr-TR" sz="2000" dirty="0"/>
              <a:t> </a:t>
            </a:r>
            <a:r>
              <a:rPr lang="de-DE" altLang="tr-TR" sz="2000" dirty="0" err="1"/>
              <a:t>Onsekiz</a:t>
            </a:r>
            <a:r>
              <a:rPr lang="de-DE" altLang="tr-TR" sz="2000" dirty="0"/>
              <a:t> Mart </a:t>
            </a:r>
            <a:r>
              <a:rPr lang="de-DE" altLang="tr-TR" sz="2000" dirty="0" err="1"/>
              <a:t>Üniversitesi</a:t>
            </a:r>
            <a:r>
              <a:rPr lang="de-DE" altLang="tr-TR" sz="2000" dirty="0"/>
              <a:t> </a:t>
            </a:r>
            <a:r>
              <a:rPr lang="de-DE" altLang="tr-TR" sz="2000" dirty="0" err="1"/>
              <a:t>mensuplarının</a:t>
            </a:r>
            <a:r>
              <a:rPr lang="de-DE" altLang="tr-TR" sz="2000" dirty="0"/>
              <a:t>, </a:t>
            </a:r>
            <a:r>
              <a:rPr lang="de-DE" altLang="tr-TR" sz="2000" dirty="0" err="1"/>
              <a:t>kütüphane</a:t>
            </a:r>
            <a:r>
              <a:rPr lang="de-DE" altLang="tr-TR" sz="2000" dirty="0"/>
              <a:t> </a:t>
            </a:r>
            <a:r>
              <a:rPr lang="de-DE" altLang="tr-TR" sz="2000" dirty="0" err="1"/>
              <a:t>elektronik</a:t>
            </a:r>
            <a:r>
              <a:rPr lang="de-DE" altLang="tr-TR" sz="2000" dirty="0"/>
              <a:t> </a:t>
            </a:r>
            <a:r>
              <a:rPr lang="de-DE" altLang="tr-TR" sz="2000" dirty="0" err="1"/>
              <a:t>kaynaklarına</a:t>
            </a:r>
            <a:r>
              <a:rPr lang="de-DE" altLang="tr-TR" sz="2000" dirty="0"/>
              <a:t> (</a:t>
            </a:r>
            <a:r>
              <a:rPr lang="de-DE" altLang="tr-TR" sz="2000" dirty="0" err="1"/>
              <a:t>veritabanları</a:t>
            </a:r>
            <a:r>
              <a:rPr lang="de-DE" altLang="tr-TR" sz="2000" dirty="0"/>
              <a:t>, e-</a:t>
            </a:r>
            <a:r>
              <a:rPr lang="de-DE" altLang="tr-TR" sz="2000" dirty="0" err="1"/>
              <a:t>dergiler</a:t>
            </a:r>
            <a:r>
              <a:rPr lang="de-DE" altLang="tr-TR" sz="2000" dirty="0"/>
              <a:t>, e-</a:t>
            </a:r>
            <a:r>
              <a:rPr lang="de-DE" altLang="tr-TR" sz="2000" dirty="0" err="1"/>
              <a:t>kitaplar</a:t>
            </a:r>
            <a:r>
              <a:rPr lang="de-DE" altLang="tr-TR" sz="2000" dirty="0"/>
              <a:t> </a:t>
            </a:r>
            <a:r>
              <a:rPr lang="de-DE" altLang="tr-TR" sz="2000" dirty="0" err="1"/>
              <a:t>vb</a:t>
            </a:r>
            <a:r>
              <a:rPr lang="de-DE" altLang="tr-TR" sz="2000" dirty="0"/>
              <a:t>.) </a:t>
            </a:r>
            <a:r>
              <a:rPr lang="de-DE" altLang="tr-TR" sz="2000" dirty="0" err="1"/>
              <a:t>kampüs</a:t>
            </a:r>
            <a:r>
              <a:rPr lang="de-DE" altLang="tr-TR" sz="2000" dirty="0"/>
              <a:t> </a:t>
            </a:r>
            <a:r>
              <a:rPr lang="de-DE" altLang="tr-TR" sz="2000" dirty="0" err="1"/>
              <a:t>dışından</a:t>
            </a:r>
            <a:r>
              <a:rPr lang="de-DE" altLang="tr-TR" sz="2000" dirty="0"/>
              <a:t> </a:t>
            </a:r>
            <a:r>
              <a:rPr lang="de-DE" altLang="tr-TR" sz="2000" dirty="0" err="1"/>
              <a:t>erişimini</a:t>
            </a:r>
            <a:r>
              <a:rPr lang="de-DE" altLang="tr-TR" sz="2000" dirty="0"/>
              <a:t> </a:t>
            </a:r>
            <a:r>
              <a:rPr lang="de-DE" altLang="tr-TR" sz="2000" dirty="0" err="1"/>
              <a:t>sağlayan</a:t>
            </a:r>
            <a:r>
              <a:rPr lang="de-DE" altLang="tr-TR" sz="2000" dirty="0"/>
              <a:t> </a:t>
            </a:r>
            <a:r>
              <a:rPr lang="de-DE" altLang="tr-TR" sz="2000" dirty="0" err="1"/>
              <a:t>olanaktır</a:t>
            </a:r>
            <a:r>
              <a:rPr lang="de-DE" altLang="tr-TR" sz="2000" dirty="0"/>
              <a:t>.</a:t>
            </a:r>
            <a:endParaRPr lang="tr-TR" altLang="tr-TR" sz="2000"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000" b="1" u="sng" dirty="0"/>
              <a:t>"</a:t>
            </a:r>
            <a:r>
              <a:rPr lang="de-DE" altLang="tr-TR" sz="2000" b="1" u="sng" dirty="0" err="1"/>
              <a:t>Kampüs</a:t>
            </a:r>
            <a:r>
              <a:rPr lang="de-DE" altLang="tr-TR" sz="2000" b="1" u="sng" dirty="0"/>
              <a:t> </a:t>
            </a:r>
            <a:r>
              <a:rPr lang="de-DE" altLang="tr-TR" sz="2000" b="1" u="sng" dirty="0" err="1"/>
              <a:t>Dışı</a:t>
            </a:r>
            <a:r>
              <a:rPr lang="de-DE" altLang="tr-TR" sz="2000" b="1" u="sng" dirty="0"/>
              <a:t> </a:t>
            </a:r>
            <a:r>
              <a:rPr lang="de-DE" altLang="tr-TR" sz="2000" b="1" u="sng" dirty="0" err="1"/>
              <a:t>Erişim"den</a:t>
            </a:r>
            <a:r>
              <a:rPr lang="de-DE" altLang="tr-TR" sz="2000" b="1" u="sng" dirty="0"/>
              <a:t> </a:t>
            </a:r>
            <a:r>
              <a:rPr lang="de-DE" altLang="tr-TR" sz="2000" b="1" u="sng" dirty="0" err="1"/>
              <a:t>kimler</a:t>
            </a:r>
            <a:r>
              <a:rPr lang="de-DE" altLang="tr-TR" sz="2000" b="1" u="sng" dirty="0"/>
              <a:t> </a:t>
            </a:r>
            <a:r>
              <a:rPr lang="de-DE" altLang="tr-TR" sz="2000" b="1" u="sng" dirty="0" err="1"/>
              <a:t>yararlanabilir</a:t>
            </a:r>
            <a:r>
              <a:rPr lang="de-DE" altLang="tr-TR" sz="2000" b="1" u="sng" dirty="0"/>
              <a:t>?</a:t>
            </a:r>
            <a:endParaRPr lang="tr-TR" altLang="tr-TR" sz="2000" b="1" u="sng"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altLang="tr-TR" sz="2000" b="1" u="sng" dirty="0"/>
          </a:p>
          <a:p>
            <a:pPr marL="783372" lvl="1"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Lisans</a:t>
            </a:r>
            <a:r>
              <a:rPr lang="en-US" altLang="tr-TR" sz="2000" dirty="0"/>
              <a:t> </a:t>
            </a:r>
            <a:r>
              <a:rPr lang="en-US" altLang="tr-TR" sz="2000" dirty="0" err="1"/>
              <a:t>anlaşmaları</a:t>
            </a:r>
            <a:r>
              <a:rPr lang="en-US" altLang="tr-TR" sz="2000" dirty="0"/>
              <a:t> </a:t>
            </a:r>
            <a:r>
              <a:rPr lang="en-US" altLang="tr-TR" sz="2000" dirty="0" err="1"/>
              <a:t>gereği</a:t>
            </a:r>
            <a:r>
              <a:rPr lang="en-US" altLang="tr-TR" sz="2000" dirty="0"/>
              <a:t>, </a:t>
            </a:r>
            <a:r>
              <a:rPr lang="en-US" altLang="tr-TR" sz="2000" dirty="0" err="1"/>
              <a:t>Kampüs</a:t>
            </a:r>
            <a:r>
              <a:rPr lang="en-US" altLang="tr-TR" sz="2000" dirty="0"/>
              <a:t> </a:t>
            </a:r>
            <a:r>
              <a:rPr lang="en-US" altLang="tr-TR" sz="2000" dirty="0" err="1"/>
              <a:t>Dışı</a:t>
            </a:r>
            <a:r>
              <a:rPr lang="en-US" altLang="tr-TR" sz="2000" dirty="0"/>
              <a:t> </a:t>
            </a:r>
            <a:r>
              <a:rPr lang="en-US" altLang="tr-TR" sz="2000" dirty="0" err="1"/>
              <a:t>Erişim</a:t>
            </a:r>
            <a:r>
              <a:rPr lang="en-US" altLang="tr-TR" sz="2000" dirty="0"/>
              <a:t> </a:t>
            </a:r>
            <a:r>
              <a:rPr lang="en-US" altLang="tr-TR" sz="2000" dirty="0" err="1"/>
              <a:t>hizmetinden</a:t>
            </a:r>
            <a:r>
              <a:rPr lang="en-US" altLang="tr-TR" sz="2000" dirty="0"/>
              <a:t> </a:t>
            </a:r>
            <a:r>
              <a:rPr lang="en-US" altLang="tr-TR" sz="2000" dirty="0" err="1"/>
              <a:t>sadece</a:t>
            </a:r>
            <a:r>
              <a:rPr lang="en-US" altLang="tr-TR" sz="2000" dirty="0"/>
              <a:t> </a:t>
            </a:r>
            <a:r>
              <a:rPr lang="en-US" altLang="tr-TR" sz="2000" dirty="0" err="1"/>
              <a:t>aşağıda</a:t>
            </a:r>
            <a:r>
              <a:rPr lang="en-US" altLang="tr-TR" sz="2000" dirty="0"/>
              <a:t> </a:t>
            </a:r>
            <a:r>
              <a:rPr lang="en-US" altLang="tr-TR" sz="2000" dirty="0" err="1"/>
              <a:t>belirlenen</a:t>
            </a:r>
            <a:r>
              <a:rPr lang="en-US" altLang="tr-TR" sz="2000" dirty="0"/>
              <a:t> </a:t>
            </a:r>
            <a:r>
              <a:rPr lang="en-US" altLang="tr-TR" sz="2000" dirty="0" err="1"/>
              <a:t>gruplar</a:t>
            </a:r>
            <a:r>
              <a:rPr lang="en-US" altLang="tr-TR" sz="2000" dirty="0"/>
              <a:t> </a:t>
            </a:r>
            <a:r>
              <a:rPr lang="en-US" altLang="tr-TR" sz="2000" dirty="0" err="1"/>
              <a:t>yararlanabilir</a:t>
            </a:r>
            <a:r>
              <a:rPr lang="en-US" altLang="tr-TR" sz="2000" dirty="0"/>
              <a:t>.</a:t>
            </a:r>
          </a:p>
          <a:p>
            <a:pPr marL="1175057" lvl="2" indent="-26064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Akademisyenler</a:t>
            </a:r>
            <a:endParaRPr lang="en-US" altLang="tr-TR" sz="2000" dirty="0"/>
          </a:p>
          <a:p>
            <a:pPr marL="1175057" lvl="2" indent="-26064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Üniversite</a:t>
            </a:r>
            <a:r>
              <a:rPr lang="en-US" altLang="tr-TR" sz="2000" dirty="0"/>
              <a:t> </a:t>
            </a:r>
            <a:r>
              <a:rPr lang="en-US" altLang="tr-TR" sz="2000" dirty="0" err="1"/>
              <a:t>çalışanları</a:t>
            </a:r>
            <a:endParaRPr lang="en-US" altLang="tr-TR" sz="2000" dirty="0"/>
          </a:p>
          <a:p>
            <a:pPr marL="1175057" lvl="2" indent="-26064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Çanakkale</a:t>
            </a:r>
            <a:r>
              <a:rPr lang="en-US" altLang="tr-TR" sz="2000" dirty="0"/>
              <a:t> </a:t>
            </a:r>
            <a:r>
              <a:rPr lang="en-US" altLang="tr-TR" sz="2000" dirty="0" err="1"/>
              <a:t>Onsekiz</a:t>
            </a:r>
            <a:r>
              <a:rPr lang="en-US" altLang="tr-TR" sz="2000" dirty="0"/>
              <a:t> Mart </a:t>
            </a:r>
            <a:r>
              <a:rPr lang="en-US" altLang="tr-TR" sz="2000" dirty="0" err="1"/>
              <a:t>Üniversitesi</a:t>
            </a:r>
            <a:r>
              <a:rPr lang="en-US" altLang="tr-TR" sz="2000" dirty="0"/>
              <a:t> </a:t>
            </a:r>
            <a:r>
              <a:rPr lang="en-US" altLang="tr-TR" sz="2000" dirty="0" err="1"/>
              <a:t>öğrencileri</a:t>
            </a:r>
            <a:endParaRPr lang="en-US" altLang="tr-TR" sz="2000" dirty="0"/>
          </a:p>
        </p:txBody>
      </p:sp>
      <p:sp>
        <p:nvSpPr>
          <p:cNvPr id="5" name="TextBox 4">
            <a:extLst>
              <a:ext uri="{FF2B5EF4-FFF2-40B4-BE49-F238E27FC236}">
                <a16:creationId xmlns:a16="http://schemas.microsoft.com/office/drawing/2014/main" id="{3A7EF94C-9695-4756-8DE7-BED681E1A0D5}"/>
              </a:ext>
            </a:extLst>
          </p:cNvPr>
          <p:cNvSpPr txBox="1"/>
          <p:nvPr/>
        </p:nvSpPr>
        <p:spPr>
          <a:xfrm>
            <a:off x="435774" y="6300089"/>
            <a:ext cx="7992888" cy="646331"/>
          </a:xfrm>
          <a:prstGeom prst="rect">
            <a:avLst/>
          </a:prstGeom>
          <a:noFill/>
        </p:spPr>
        <p:txBody>
          <a:bodyPr wrap="square">
            <a:spAutoFit/>
          </a:bodyPr>
          <a:lstStyle/>
          <a:p>
            <a:r>
              <a:rPr lang="tr-TR" dirty="0">
                <a:hlinkClick r:id="rId3"/>
              </a:rPr>
              <a:t>https://lib.comu.edu.tr/hizmetler-ve-olanaklar/kampus-disi-erisim-r10.html</a:t>
            </a:r>
            <a:endParaRPr lang="tr-TR" dirty="0"/>
          </a:p>
          <a:p>
            <a:endParaRPr lang="tr-TR" dirty="0"/>
          </a:p>
        </p:txBody>
      </p:sp>
      <p:pic>
        <p:nvPicPr>
          <p:cNvPr id="6" name="Resim 3">
            <a:extLst>
              <a:ext uri="{FF2B5EF4-FFF2-40B4-BE49-F238E27FC236}">
                <a16:creationId xmlns:a16="http://schemas.microsoft.com/office/drawing/2014/main" id="{F84E3524-50F3-47C0-B788-363DE8A44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1" y="123129"/>
            <a:ext cx="720080" cy="722960"/>
          </a:xfrm>
          <a:prstGeom prst="rect">
            <a:avLst/>
          </a:prstGeom>
        </p:spPr>
      </p:pic>
    </p:spTree>
    <p:extLst>
      <p:ext uri="{BB962C8B-B14F-4D97-AF65-F5344CB8AC3E}">
        <p14:creationId xmlns:p14="http://schemas.microsoft.com/office/powerpoint/2010/main" val="3970283024"/>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normAutofit/>
          </a:bodyPr>
          <a:lstStyle/>
          <a:p>
            <a:r>
              <a:rPr lang="tr-TR" sz="2800" b="1" dirty="0">
                <a:solidFill>
                  <a:srgbClr val="00B050"/>
                </a:solidFill>
              </a:rPr>
              <a:t>İnternet Siteleri</a:t>
            </a:r>
          </a:p>
        </p:txBody>
      </p:sp>
      <p:sp>
        <p:nvSpPr>
          <p:cNvPr id="3" name="İçerik Yer Tutucusu 2"/>
          <p:cNvSpPr>
            <a:spLocks noGrp="1"/>
          </p:cNvSpPr>
          <p:nvPr>
            <p:ph idx="1"/>
          </p:nvPr>
        </p:nvSpPr>
        <p:spPr>
          <a:xfrm>
            <a:off x="251520" y="1268760"/>
            <a:ext cx="8640960" cy="4896544"/>
          </a:xfrm>
        </p:spPr>
        <p:txBody>
          <a:bodyPr>
            <a:normAutofit/>
          </a:bodyPr>
          <a:lstStyle/>
          <a:p>
            <a:r>
              <a:rPr lang="tr-TR" sz="2000" b="1" u="sng" dirty="0">
                <a:solidFill>
                  <a:srgbClr val="0070C0"/>
                </a:solidFill>
              </a:rPr>
              <a:t>Çevre Mühendisliği Bölümü: </a:t>
            </a:r>
            <a:r>
              <a:rPr lang="tr-TR" sz="2000" dirty="0"/>
              <a:t>cevre.muhendislik.comu.edu.tr</a:t>
            </a:r>
          </a:p>
          <a:p>
            <a:endParaRPr lang="tr-TR" sz="2000" dirty="0"/>
          </a:p>
          <a:p>
            <a:r>
              <a:rPr lang="tr-TR" sz="2000" b="1" u="sng" dirty="0">
                <a:solidFill>
                  <a:srgbClr val="0070C0"/>
                </a:solidFill>
              </a:rPr>
              <a:t>Mühendislik Fakültesi: </a:t>
            </a:r>
            <a:r>
              <a:rPr lang="tr-TR" sz="2000" dirty="0"/>
              <a:t>muhendislik.comu.edu.tr (Öğrenci işleri, harçlar, yönetmelik )</a:t>
            </a:r>
          </a:p>
          <a:p>
            <a:pPr marL="0" indent="0">
              <a:buNone/>
            </a:pPr>
            <a:endParaRPr lang="tr-TR" sz="2000" dirty="0"/>
          </a:p>
          <a:p>
            <a:r>
              <a:rPr lang="tr-TR" sz="2000" b="1" u="sng" dirty="0">
                <a:solidFill>
                  <a:srgbClr val="0070C0"/>
                </a:solidFill>
              </a:rPr>
              <a:t>Üniversite: </a:t>
            </a:r>
            <a:r>
              <a:rPr lang="tr-TR" sz="2000" b="1" dirty="0">
                <a:solidFill>
                  <a:srgbClr val="0070C0"/>
                </a:solidFill>
                <a:hlinkClick r:id="rId2">
                  <a:extLst>
                    <a:ext uri="{A12FA001-AC4F-418D-AE19-62706E023703}">
                      <ahyp:hlinkClr xmlns:ahyp="http://schemas.microsoft.com/office/drawing/2018/hyperlinkcolor" val="tx"/>
                    </a:ext>
                  </a:extLst>
                </a:hlinkClick>
              </a:rPr>
              <a:t>www.comu.edu.tr</a:t>
            </a:r>
            <a:r>
              <a:rPr lang="tr-TR" sz="2000" dirty="0">
                <a:solidFill>
                  <a:srgbClr val="0070C0"/>
                </a:solidFill>
              </a:rPr>
              <a:t>  </a:t>
            </a:r>
            <a:r>
              <a:rPr lang="tr-TR" sz="2000" dirty="0"/>
              <a:t>(akademik takvim, birimler, etkinlikler, duyuru, </a:t>
            </a:r>
            <a:r>
              <a:rPr lang="tr-TR" sz="2000" dirty="0" err="1"/>
              <a:t>vb</a:t>
            </a:r>
            <a:r>
              <a:rPr lang="tr-TR" sz="2000" dirty="0"/>
              <a:t>)</a:t>
            </a:r>
          </a:p>
          <a:p>
            <a:endParaRPr lang="tr-TR" sz="2000" dirty="0"/>
          </a:p>
          <a:p>
            <a:r>
              <a:rPr lang="tr-TR" sz="2000" b="1" u="sng" dirty="0">
                <a:solidFill>
                  <a:srgbClr val="0070C0"/>
                </a:solidFill>
              </a:rPr>
              <a:t>ubys.comu.edu.tr</a:t>
            </a:r>
            <a:r>
              <a:rPr lang="tr-TR" sz="2000" dirty="0"/>
              <a:t>  (kayıt işlemleri, ders içerikleri, öğretim planı, krediler)</a:t>
            </a:r>
          </a:p>
          <a:p>
            <a:pPr marL="0" indent="0">
              <a:buNone/>
            </a:pPr>
            <a:r>
              <a:rPr lang="tr-TR" sz="2000" dirty="0"/>
              <a:t>Öğrenci Bilgi Sistemi: Kayıtlar, onay raporu, not durum belgesi …</a:t>
            </a:r>
          </a:p>
          <a:p>
            <a:pPr marL="0" indent="0">
              <a:buNone/>
            </a:pPr>
            <a:endParaRPr lang="tr-TR" sz="2000" dirty="0"/>
          </a:p>
          <a:p>
            <a:r>
              <a:rPr lang="tr-TR" sz="2000" b="1" u="sng" dirty="0">
                <a:solidFill>
                  <a:srgbClr val="0070C0"/>
                </a:solidFill>
              </a:rPr>
              <a:t>Lisansüstü Eğitim Enstitüsü: </a:t>
            </a:r>
            <a:r>
              <a:rPr lang="tr-TR" sz="2000" b="1" dirty="0">
                <a:solidFill>
                  <a:srgbClr val="0070C0"/>
                </a:solidFill>
              </a:rPr>
              <a:t>https://lee.comu.edu.tr/ (</a:t>
            </a:r>
            <a:r>
              <a:rPr lang="tr-TR" sz="2000" dirty="0"/>
              <a:t>YL şartları, akademik takvim…)</a:t>
            </a:r>
          </a:p>
          <a:p>
            <a:endParaRPr lang="tr-TR" sz="2000" dirty="0"/>
          </a:p>
        </p:txBody>
      </p:sp>
    </p:spTree>
    <p:extLst>
      <p:ext uri="{BB962C8B-B14F-4D97-AF65-F5344CB8AC3E}">
        <p14:creationId xmlns:p14="http://schemas.microsoft.com/office/powerpoint/2010/main" val="3991788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4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97040"/>
          </a:xfrm>
        </p:spPr>
        <p:txBody>
          <a:bodyPr>
            <a:normAutofit fontScale="90000"/>
          </a:bodyPr>
          <a:lstStyle/>
          <a:p>
            <a:br>
              <a:rPr lang="tr-TR" b="1" dirty="0"/>
            </a:br>
            <a:br>
              <a:rPr lang="tr-TR" b="1" dirty="0"/>
            </a:br>
            <a:r>
              <a:rPr lang="tr-TR" sz="5300" b="1" dirty="0"/>
              <a:t>Teşekkürler</a:t>
            </a:r>
            <a:endParaRPr lang="tr-TR" b="1" dirty="0"/>
          </a:p>
        </p:txBody>
      </p:sp>
      <p:sp>
        <p:nvSpPr>
          <p:cNvPr id="3" name="İçerik Yer Tutucusu 2"/>
          <p:cNvSpPr>
            <a:spLocks noGrp="1"/>
          </p:cNvSpPr>
          <p:nvPr>
            <p:ph idx="1"/>
          </p:nvPr>
        </p:nvSpPr>
        <p:spPr>
          <a:xfrm>
            <a:off x="457200" y="2214554"/>
            <a:ext cx="8229600" cy="3911609"/>
          </a:xfrm>
        </p:spPr>
        <p:txBody>
          <a:bodyPr>
            <a:normAutofit lnSpcReduction="10000"/>
          </a:bodyPr>
          <a:lstStyle/>
          <a:p>
            <a:pPr marL="0" indent="0" algn="ctr">
              <a:buNone/>
            </a:pPr>
            <a:endParaRPr lang="tr-TR" b="1" dirty="0"/>
          </a:p>
          <a:p>
            <a:pPr marL="0" indent="0" algn="ctr">
              <a:buNone/>
            </a:pPr>
            <a:r>
              <a:rPr lang="tr-TR" b="1" dirty="0"/>
              <a:t>Çanakkale </a:t>
            </a:r>
            <a:r>
              <a:rPr lang="tr-TR" b="1" dirty="0" err="1"/>
              <a:t>Onsekiz</a:t>
            </a:r>
            <a:r>
              <a:rPr lang="tr-TR" b="1" dirty="0"/>
              <a:t> Mart Üniversitesi</a:t>
            </a:r>
          </a:p>
          <a:p>
            <a:pPr marL="0" indent="0" algn="ctr">
              <a:buNone/>
            </a:pPr>
            <a:r>
              <a:rPr lang="tr-TR" b="1" dirty="0"/>
              <a:t>Mühendislik Fakültesi </a:t>
            </a:r>
          </a:p>
          <a:p>
            <a:pPr marL="0" indent="0" algn="ctr">
              <a:buNone/>
            </a:pPr>
            <a:r>
              <a:rPr lang="tr-TR" b="1" dirty="0"/>
              <a:t>Çevre Mühendisliği Bölümü</a:t>
            </a:r>
          </a:p>
          <a:p>
            <a:pPr marL="0" indent="0" algn="ctr">
              <a:buNone/>
            </a:pPr>
            <a:endParaRPr lang="tr-TR" b="1" dirty="0"/>
          </a:p>
          <a:p>
            <a:pPr marL="0" indent="0" algn="ctr">
              <a:buNone/>
            </a:pPr>
            <a:r>
              <a:rPr lang="tr-TR" b="1" dirty="0"/>
              <a:t>Terzioğlu Kampüsü Kat:1</a:t>
            </a:r>
          </a:p>
          <a:p>
            <a:pPr marL="0" indent="0" algn="ctr">
              <a:buNone/>
            </a:pPr>
            <a:r>
              <a:rPr lang="tr-TR" b="1" dirty="0"/>
              <a:t>0 286 218 00 18</a:t>
            </a:r>
          </a:p>
        </p:txBody>
      </p:sp>
    </p:spTree>
    <p:extLst>
      <p:ext uri="{BB962C8B-B14F-4D97-AF65-F5344CB8AC3E}">
        <p14:creationId xmlns:p14="http://schemas.microsoft.com/office/powerpoint/2010/main" val="285816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897"/>
            <a:ext cx="8229600" cy="1143000"/>
          </a:xfrm>
        </p:spPr>
        <p:txBody>
          <a:bodyPr>
            <a:noAutofit/>
          </a:bodyPr>
          <a:lstStyle/>
          <a:p>
            <a:r>
              <a:rPr lang="tr-TR" sz="2800" b="1" dirty="0">
                <a:solidFill>
                  <a:srgbClr val="00B050"/>
                </a:solidFill>
                <a:latin typeface="Calibri" pitchFamily="34" charset="0"/>
              </a:rPr>
              <a:t>Çanakkale </a:t>
            </a:r>
            <a:r>
              <a:rPr lang="tr-TR" sz="2800" b="1" dirty="0" err="1">
                <a:solidFill>
                  <a:srgbClr val="00B050"/>
                </a:solidFill>
                <a:latin typeface="Calibri" pitchFamily="34" charset="0"/>
              </a:rPr>
              <a:t>Onsekiz</a:t>
            </a:r>
            <a:r>
              <a:rPr lang="tr-TR" sz="2800" b="1" dirty="0">
                <a:solidFill>
                  <a:srgbClr val="00B050"/>
                </a:solidFill>
                <a:latin typeface="Calibri" pitchFamily="34" charset="0"/>
              </a:rPr>
              <a:t> Mart Üniversitesi</a:t>
            </a:r>
            <a:br>
              <a:rPr lang="tr-TR" sz="2800" b="1" dirty="0">
                <a:solidFill>
                  <a:srgbClr val="00B050"/>
                </a:solidFill>
                <a:latin typeface="Calibri" pitchFamily="34" charset="0"/>
              </a:rPr>
            </a:br>
            <a:r>
              <a:rPr lang="tr-TR" sz="2800" b="1" dirty="0">
                <a:solidFill>
                  <a:srgbClr val="00B050"/>
                </a:solidFill>
                <a:latin typeface="Calibri" pitchFamily="34" charset="0"/>
              </a:rPr>
              <a:t>Çevre Mühendisliği Bölümü</a:t>
            </a:r>
            <a:br>
              <a:rPr lang="tr-TR" sz="2800" b="1" dirty="0">
                <a:solidFill>
                  <a:srgbClr val="00B050"/>
                </a:solidFill>
                <a:latin typeface="Calibri" pitchFamily="34" charset="0"/>
              </a:rPr>
            </a:br>
            <a:endParaRPr lang="tr-TR" sz="2800" b="1" dirty="0">
              <a:solidFill>
                <a:srgbClr val="00B050"/>
              </a:solidFill>
            </a:endParaRPr>
          </a:p>
        </p:txBody>
      </p:sp>
      <p:sp>
        <p:nvSpPr>
          <p:cNvPr id="3" name="İçerik Yer Tutucusu 2"/>
          <p:cNvSpPr>
            <a:spLocks noGrp="1"/>
          </p:cNvSpPr>
          <p:nvPr>
            <p:ph idx="1"/>
          </p:nvPr>
        </p:nvSpPr>
        <p:spPr>
          <a:xfrm>
            <a:off x="457200" y="1700809"/>
            <a:ext cx="8229600" cy="2520280"/>
          </a:xfrm>
        </p:spPr>
        <p:txBody>
          <a:bodyPr>
            <a:normAutofit/>
          </a:bodyPr>
          <a:lstStyle/>
          <a:p>
            <a:pPr algn="just"/>
            <a:r>
              <a:rPr lang="tr-TR" sz="2000" dirty="0"/>
              <a:t>İlk Türkçe Eğitim-Öğretim Program mezunlarını 2011 yılında vermiştir. </a:t>
            </a:r>
          </a:p>
          <a:p>
            <a:pPr algn="just"/>
            <a:r>
              <a:rPr lang="tr-TR" sz="2000" dirty="0"/>
              <a:t>İlk İngilizce Eğitim-Öğretim Program mezunlarını 2017 yılında vermiştir. </a:t>
            </a:r>
          </a:p>
          <a:p>
            <a:pPr algn="just"/>
            <a:r>
              <a:rPr lang="tr-TR" sz="2000" dirty="0"/>
              <a:t>Bölümümüzde; yaklaşık </a:t>
            </a:r>
            <a:r>
              <a:rPr lang="tr-TR" sz="2000" b="1" u="sng" dirty="0">
                <a:solidFill>
                  <a:srgbClr val="FF0000"/>
                </a:solidFill>
              </a:rPr>
              <a:t>140 lisans,  6</a:t>
            </a:r>
            <a:r>
              <a:rPr lang="tr-TR" sz="2000" b="1" u="sng" dirty="0"/>
              <a:t> </a:t>
            </a:r>
            <a:r>
              <a:rPr lang="tr-TR" sz="2000" b="1" u="sng" dirty="0">
                <a:solidFill>
                  <a:srgbClr val="FF0000"/>
                </a:solidFill>
              </a:rPr>
              <a:t>Yüksek Lisans,  4 Doktora</a:t>
            </a:r>
            <a:r>
              <a:rPr lang="tr-TR" sz="2000" dirty="0">
                <a:solidFill>
                  <a:srgbClr val="FF0000"/>
                </a:solidFill>
              </a:rPr>
              <a:t> </a:t>
            </a:r>
            <a:r>
              <a:rPr lang="tr-TR" sz="2000" dirty="0"/>
              <a:t>öğrencisi halihazırda eğitim görmektedir.</a:t>
            </a:r>
          </a:p>
        </p:txBody>
      </p:sp>
      <p:pic>
        <p:nvPicPr>
          <p:cNvPr id="4" name="5 Resim" descr="10356183_10204332201572987_2807608927351655969_n.jpg"/>
          <p:cNvPicPr>
            <a:picLocks noChangeAspect="1"/>
          </p:cNvPicPr>
          <p:nvPr/>
        </p:nvPicPr>
        <p:blipFill>
          <a:blip r:embed="rId2" cstate="print"/>
          <a:srcRect b="53906"/>
          <a:stretch>
            <a:fillRect/>
          </a:stretch>
        </p:blipFill>
        <p:spPr>
          <a:xfrm>
            <a:off x="0" y="4329114"/>
            <a:ext cx="9144000" cy="2528886"/>
          </a:xfrm>
          <a:prstGeom prst="rect">
            <a:avLst/>
          </a:prstGeom>
        </p:spPr>
      </p:pic>
      <p:pic>
        <p:nvPicPr>
          <p:cNvPr id="5" name="Resim 3">
            <a:extLst>
              <a:ext uri="{FF2B5EF4-FFF2-40B4-BE49-F238E27FC236}">
                <a16:creationId xmlns:a16="http://schemas.microsoft.com/office/drawing/2014/main" id="{4AF36BBE-203B-499E-878F-A5B0AB520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23" y="99717"/>
            <a:ext cx="751354" cy="754359"/>
          </a:xfrm>
          <a:prstGeom prst="rect">
            <a:avLst/>
          </a:prstGeom>
        </p:spPr>
      </p:pic>
    </p:spTree>
    <p:extLst>
      <p:ext uri="{BB962C8B-B14F-4D97-AF65-F5344CB8AC3E}">
        <p14:creationId xmlns:p14="http://schemas.microsoft.com/office/powerpoint/2010/main" val="17521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32" y="-30832"/>
            <a:ext cx="8229600" cy="1143000"/>
          </a:xfrm>
        </p:spPr>
        <p:txBody>
          <a:bodyPr>
            <a:normAutofit/>
          </a:bodyPr>
          <a:lstStyle/>
          <a:p>
            <a:r>
              <a:rPr lang="tr-TR" sz="2800" b="1" dirty="0">
                <a:solidFill>
                  <a:srgbClr val="00B050"/>
                </a:solidFill>
              </a:rPr>
              <a:t>Terzioğlu Kampüsü ve Mühendislik Fakültesi</a:t>
            </a: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3"/>
            <a:ext cx="8234540" cy="29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3933055"/>
            <a:ext cx="4706149" cy="283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3">
            <a:extLst>
              <a:ext uri="{FF2B5EF4-FFF2-40B4-BE49-F238E27FC236}">
                <a16:creationId xmlns:a16="http://schemas.microsoft.com/office/drawing/2014/main" id="{93CF2836-8387-48A9-B786-4A0D37FF0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2" y="41461"/>
            <a:ext cx="720080" cy="722960"/>
          </a:xfrm>
          <a:prstGeom prst="rect">
            <a:avLst/>
          </a:prstGeom>
        </p:spPr>
      </p:pic>
    </p:spTree>
    <p:extLst>
      <p:ext uri="{BB962C8B-B14F-4D97-AF65-F5344CB8AC3E}">
        <p14:creationId xmlns:p14="http://schemas.microsoft.com/office/powerpoint/2010/main" val="234346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Çevre Mühendisliği Bölüm Krokisi</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632848" cy="5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3">
            <a:extLst>
              <a:ext uri="{FF2B5EF4-FFF2-40B4-BE49-F238E27FC236}">
                <a16:creationId xmlns:a16="http://schemas.microsoft.com/office/drawing/2014/main" id="{80FCF59C-6D20-49AA-9BC6-867C6B89C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4" y="66011"/>
            <a:ext cx="720080" cy="722960"/>
          </a:xfrm>
          <a:prstGeom prst="rect">
            <a:avLst/>
          </a:prstGeom>
        </p:spPr>
      </p:pic>
    </p:spTree>
    <p:extLst>
      <p:ext uri="{BB962C8B-B14F-4D97-AF65-F5344CB8AC3E}">
        <p14:creationId xmlns:p14="http://schemas.microsoft.com/office/powerpoint/2010/main" val="89167599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5144</Words>
  <Application>Microsoft Office PowerPoint</Application>
  <PresentationFormat>Ekran Gösterisi (4:3)</PresentationFormat>
  <Paragraphs>1370</Paragraphs>
  <Slides>67</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67</vt:i4>
      </vt:variant>
    </vt:vector>
  </HeadingPairs>
  <TitlesOfParts>
    <vt:vector size="74" baseType="lpstr">
      <vt:lpstr>Arial</vt:lpstr>
      <vt:lpstr>Calibri</vt:lpstr>
      <vt:lpstr>Source Sans Pro</vt:lpstr>
      <vt:lpstr>Symbol</vt:lpstr>
      <vt:lpstr>Times New Roman</vt:lpstr>
      <vt:lpstr>Wingdings</vt:lpstr>
      <vt:lpstr>Ofis Teması</vt:lpstr>
      <vt:lpstr>13.10.2023</vt:lpstr>
      <vt:lpstr> Çevre mühendisliği, hava, su, toprak gibi doğal varlıkların korunmasını, kirlilik etkenlerinin kaynaklarında kontrolünü; kirlenerek bozulan çevrenin onarılmasına yönelik olarak çevre ve halk sağlığı için en uygun koşulların yaratılmasını sağlayan meslek disiplinidir.   </vt:lpstr>
      <vt:lpstr> Çevre Mühendisliği Başlıca Çalışma Konuları </vt:lpstr>
      <vt:lpstr>*Fen bilimlerine, özellikle kimya ve biyolojiye ilgili *Araştırmaya meraklı,  *Dikkatli ve titiz bir gözlemci,  *Gözlem verilerini bütünleştirebilen,  *Diğer disiplinler ile takım çalışması yapabilmesi gerekmektedir. </vt:lpstr>
      <vt:lpstr> □   2004 yılında açıldı  □   2006 yılında Yüksek Lisans eğitimine başladı   □   2007 – 2008 yılında Türkçe lisans eğitimine başlamıştır.  □   2012 yılı itibariyle  %100 İngilizce olarak lisans eğitimi vermektedir. *  □  2017 yılı itibariyle %100 İngilizce olarak Doktora Programı açılmıştır.   □ 2018-2019 yılı itibariyle MÜDEK tarafından akredite edildi.  * Türkçe programdan mezun olmayan öğrenciler nedeniyle halihazırda hem Türkçe ve hem de İngilizce olarak eş-zamanlı 2 lisans eğitim programı devam etmektedir.</vt:lpstr>
      <vt:lpstr>PowerPoint Sunusu</vt:lpstr>
      <vt:lpstr>Çanakkale Onsekiz Mart Üniversitesi Çevre Mühendisliği Bölümü </vt:lpstr>
      <vt:lpstr>Terzioğlu Kampüsü ve Mühendislik Fakültesi</vt:lpstr>
      <vt:lpstr>Çevre Mühendisliği Bölüm Krokisi</vt:lpstr>
      <vt:lpstr>Çevre Mühendisliği Derslik/Laboratuvar Krokisi</vt:lpstr>
      <vt:lpstr>Organizasyon Şeması</vt:lpstr>
      <vt:lpstr>Çevre Mühendisliği Bölümü Akademik Kadro</vt:lpstr>
      <vt:lpstr>Bölüm Başkanı</vt:lpstr>
      <vt:lpstr> Prof. Dr. Önder AYYILDIZ </vt:lpstr>
      <vt:lpstr>          Prof. Dr. Hasan Göksel ÖZDİLEK</vt:lpstr>
      <vt:lpstr>Prof. Dr. Nilgün AYMAN ÖZ</vt:lpstr>
      <vt:lpstr>Prof. Dr. Sibel MENTEŞE</vt:lpstr>
      <vt:lpstr>    Öğr. Üyesi Dr. Akın ALTEN</vt:lpstr>
      <vt:lpstr>PowerPoint Sunusu</vt:lpstr>
      <vt:lpstr>Ar. Gör. Dr. Çiğdem ÖZ</vt:lpstr>
      <vt:lpstr>Arş. Gör. Ersin ORAK</vt:lpstr>
      <vt:lpstr>Arş. Gör. Kaan DİNÇER</vt:lpstr>
      <vt:lpstr>Sekreterimiz</vt:lpstr>
      <vt:lpstr>Fakülte İrtibat Numaraları</vt:lpstr>
      <vt:lpstr>PowerPoint Sunusu</vt:lpstr>
      <vt:lpstr>PowerPoint Sunusu</vt:lpstr>
      <vt:lpstr>PowerPoint Sunusu</vt:lpstr>
      <vt:lpstr>1. Dönem Ders Planı</vt:lpstr>
      <vt:lpstr>2. Dönem Ders Planı</vt:lpstr>
      <vt:lpstr>3. Dönem Ders Planı</vt:lpstr>
      <vt:lpstr>4. Dönem Ders Planı</vt:lpstr>
      <vt:lpstr>5. Dönem Ders Planı</vt:lpstr>
      <vt:lpstr>6. Dönem Ders Planı</vt:lpstr>
      <vt:lpstr>7. Dönem Ders Planı</vt:lpstr>
      <vt:lpstr>8. Dönem Ders Planı</vt:lpstr>
      <vt:lpstr>Araştırma Olanakları</vt:lpstr>
      <vt:lpstr>Bölüm laboratuvarlarımızdan kareler</vt:lpstr>
      <vt:lpstr>ÖĞRENCİ KİMLİK KARTI</vt:lpstr>
      <vt:lpstr>BELGE ALIMI</vt:lpstr>
      <vt:lpstr>DERS YÜKÜ ve DERSE KAYDOLMA</vt:lpstr>
      <vt:lpstr>KAYIT YENİLEME</vt:lpstr>
      <vt:lpstr>NOT SİSTEMİ </vt:lpstr>
      <vt:lpstr>NOT SİSTEMİ</vt:lpstr>
      <vt:lpstr>DERS ALMA</vt:lpstr>
      <vt:lpstr>DERS ALMA</vt:lpstr>
      <vt:lpstr>DERSLERE DEVAM</vt:lpstr>
      <vt:lpstr>DERSLERE DEVAM</vt:lpstr>
      <vt:lpstr>SINAV SİSTEMİ </vt:lpstr>
      <vt:lpstr>SINAV SİSTEMİ </vt:lpstr>
      <vt:lpstr>SINAVLAR</vt:lpstr>
      <vt:lpstr>Sınav Esasları ve Düzeni</vt:lpstr>
      <vt:lpstr>MEZUNİYET</vt:lpstr>
      <vt:lpstr>Eğitim-Öğretim ve Sınav Yönetmeliği</vt:lpstr>
      <vt:lpstr>MEZUNİYET</vt:lpstr>
      <vt:lpstr>ZORUNLU YAZ STAJLARI</vt:lpstr>
      <vt:lpstr>ÖĞRENCİ DEĞİŞİM PROGRAMLARI</vt:lpstr>
      <vt:lpstr>Öğrenci Değişim Programı ERASMUS</vt:lpstr>
      <vt:lpstr>ERASMUS Programından Yararlanan Öğrencilerimiz</vt:lpstr>
      <vt:lpstr>FARABİ</vt:lpstr>
      <vt:lpstr>PowerPoint Sunusu</vt:lpstr>
      <vt:lpstr>ÇOMÜ Kütüphanesi</vt:lpstr>
      <vt:lpstr>Kütüphane Koleksiyonu</vt:lpstr>
      <vt:lpstr>Kütüphane Hizmetleri</vt:lpstr>
      <vt:lpstr>Kütüphane Üyeliği</vt:lpstr>
      <vt:lpstr>Kampüs Dışı Erişim</vt:lpstr>
      <vt:lpstr>İnternet Siteleri</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ONSEKİZ MART ÜNİVERSİTESİ</dc:title>
  <dc:creator>Canan Can</dc:creator>
  <cp:lastModifiedBy>Kaan Dinçer</cp:lastModifiedBy>
  <cp:revision>169</cp:revision>
  <dcterms:created xsi:type="dcterms:W3CDTF">2012-04-21T13:34:18Z</dcterms:created>
  <dcterms:modified xsi:type="dcterms:W3CDTF">2023-10-17T11:47:34Z</dcterms:modified>
</cp:coreProperties>
</file>