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2"/>
  </p:notesMasterIdLst>
  <p:sldIdLst>
    <p:sldId id="256" r:id="rId2"/>
    <p:sldId id="257" r:id="rId3"/>
    <p:sldId id="258" r:id="rId4"/>
    <p:sldId id="266" r:id="rId5"/>
    <p:sldId id="263" r:id="rId6"/>
    <p:sldId id="267" r:id="rId7"/>
    <p:sldId id="304" r:id="rId8"/>
    <p:sldId id="268" r:id="rId9"/>
    <p:sldId id="261" r:id="rId10"/>
    <p:sldId id="272" r:id="rId11"/>
    <p:sldId id="273" r:id="rId12"/>
    <p:sldId id="319" r:id="rId13"/>
    <p:sldId id="274" r:id="rId14"/>
    <p:sldId id="275" r:id="rId15"/>
    <p:sldId id="303" r:id="rId16"/>
    <p:sldId id="318" r:id="rId17"/>
    <p:sldId id="279" r:id="rId18"/>
    <p:sldId id="283" r:id="rId19"/>
    <p:sldId id="321" r:id="rId20"/>
    <p:sldId id="281" r:id="rId21"/>
    <p:sldId id="322" r:id="rId22"/>
    <p:sldId id="282" r:id="rId23"/>
    <p:sldId id="323" r:id="rId24"/>
    <p:sldId id="276" r:id="rId25"/>
    <p:sldId id="324" r:id="rId26"/>
    <p:sldId id="278" r:id="rId27"/>
    <p:sldId id="325" r:id="rId28"/>
    <p:sldId id="277" r:id="rId29"/>
    <p:sldId id="320" r:id="rId30"/>
    <p:sldId id="287" r:id="rId31"/>
    <p:sldId id="285" r:id="rId32"/>
    <p:sldId id="286" r:id="rId33"/>
    <p:sldId id="270" r:id="rId34"/>
    <p:sldId id="315" r:id="rId35"/>
    <p:sldId id="306" r:id="rId36"/>
    <p:sldId id="307" r:id="rId37"/>
    <p:sldId id="308" r:id="rId38"/>
    <p:sldId id="291" r:id="rId39"/>
    <p:sldId id="332" r:id="rId40"/>
    <p:sldId id="328" r:id="rId41"/>
    <p:sldId id="329" r:id="rId42"/>
    <p:sldId id="309" r:id="rId43"/>
    <p:sldId id="294" r:id="rId44"/>
    <p:sldId id="312" r:id="rId45"/>
    <p:sldId id="295" r:id="rId46"/>
    <p:sldId id="313" r:id="rId47"/>
    <p:sldId id="316" r:id="rId48"/>
    <p:sldId id="296" r:id="rId49"/>
    <p:sldId id="297" r:id="rId50"/>
    <p:sldId id="317" r:id="rId51"/>
    <p:sldId id="327" r:id="rId52"/>
    <p:sldId id="298" r:id="rId53"/>
    <p:sldId id="292" r:id="rId54"/>
    <p:sldId id="293" r:id="rId55"/>
    <p:sldId id="333" r:id="rId56"/>
    <p:sldId id="326" r:id="rId57"/>
    <p:sldId id="299" r:id="rId58"/>
    <p:sldId id="300" r:id="rId59"/>
    <p:sldId id="301" r:id="rId60"/>
    <p:sldId id="302" r:id="rId6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5620"/>
    <p:restoredTop sz="94660"/>
  </p:normalViewPr>
  <p:slideViewPr>
    <p:cSldViewPr>
      <p:cViewPr varScale="1">
        <p:scale>
          <a:sx n="86" d="100"/>
          <a:sy n="86" d="100"/>
        </p:scale>
        <p:origin x="1458"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83B2CD-B974-4B61-B5D8-D84AFBBAC202}" type="datetimeFigureOut">
              <a:rPr lang="tr-TR" smtClean="0"/>
              <a:pPr/>
              <a:t>19.10.2020</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8B7EF5-B098-4CDC-A198-63919B874A39}" type="slidenum">
              <a:rPr lang="tr-TR" smtClean="0"/>
              <a:pPr/>
              <a:t>‹#›</a:t>
            </a:fld>
            <a:endParaRPr lang="tr-TR"/>
          </a:p>
        </p:txBody>
      </p:sp>
    </p:spTree>
    <p:extLst>
      <p:ext uri="{BB962C8B-B14F-4D97-AF65-F5344CB8AC3E}">
        <p14:creationId xmlns:p14="http://schemas.microsoft.com/office/powerpoint/2010/main" val="2846132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50AF4A07-C9D6-45E5-86AD-17302D9C834E}" type="slidenum">
              <a:rPr lang="tr-TR" smtClean="0"/>
              <a:pPr/>
              <a:t>4</a:t>
            </a:fld>
            <a:endParaRPr lang="tr-TR"/>
          </a:p>
        </p:txBody>
      </p:sp>
    </p:spTree>
    <p:extLst>
      <p:ext uri="{BB962C8B-B14F-4D97-AF65-F5344CB8AC3E}">
        <p14:creationId xmlns:p14="http://schemas.microsoft.com/office/powerpoint/2010/main" val="122099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708B7EF5-B098-4CDC-A198-63919B874A39}" type="slidenum">
              <a:rPr lang="tr-TR" smtClean="0"/>
              <a:pPr/>
              <a:t>38</a:t>
            </a:fld>
            <a:endParaRPr lang="tr-TR"/>
          </a:p>
        </p:txBody>
      </p:sp>
    </p:spTree>
    <p:extLst>
      <p:ext uri="{BB962C8B-B14F-4D97-AF65-F5344CB8AC3E}">
        <p14:creationId xmlns:p14="http://schemas.microsoft.com/office/powerpoint/2010/main" val="3089267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Genel araştırma</a:t>
            </a:r>
            <a:r>
              <a:rPr lang="tr-TR" baseline="0" dirty="0"/>
              <a:t> laboratuarı yüksek lisans ve doktora öğrencilerinin analizlerini yapmaları için kullandıkları laboratuardır.</a:t>
            </a:r>
            <a:endParaRPr lang="tr-TR" dirty="0"/>
          </a:p>
        </p:txBody>
      </p:sp>
      <p:sp>
        <p:nvSpPr>
          <p:cNvPr id="4" name="3 Slayt Numarası Yer Tutucusu"/>
          <p:cNvSpPr>
            <a:spLocks noGrp="1"/>
          </p:cNvSpPr>
          <p:nvPr>
            <p:ph type="sldNum" sz="quarter" idx="10"/>
          </p:nvPr>
        </p:nvSpPr>
        <p:spPr/>
        <p:txBody>
          <a:bodyPr/>
          <a:lstStyle/>
          <a:p>
            <a:fld id="{708B7EF5-B098-4CDC-A198-63919B874A39}" type="slidenum">
              <a:rPr lang="tr-TR" smtClean="0"/>
              <a:pPr/>
              <a:t>17</a:t>
            </a:fld>
            <a:endParaRPr lang="tr-TR"/>
          </a:p>
        </p:txBody>
      </p:sp>
    </p:spTree>
    <p:extLst>
      <p:ext uri="{BB962C8B-B14F-4D97-AF65-F5344CB8AC3E}">
        <p14:creationId xmlns:p14="http://schemas.microsoft.com/office/powerpoint/2010/main" val="199331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Mikrobiyoloji laboratuarında</a:t>
            </a:r>
            <a:r>
              <a:rPr lang="tr-TR" baseline="0" dirty="0"/>
              <a:t> bakteri, maya ve küfler üzerine </a:t>
            </a:r>
            <a:r>
              <a:rPr lang="tr-TR" baseline="0" dirty="0" err="1"/>
              <a:t>karakterizasyon</a:t>
            </a:r>
            <a:r>
              <a:rPr lang="tr-TR" baseline="0" dirty="0"/>
              <a:t> ve izolasyon çalışmaları yapılmaktadır.</a:t>
            </a:r>
            <a:endParaRPr lang="tr-TR" dirty="0"/>
          </a:p>
        </p:txBody>
      </p:sp>
      <p:sp>
        <p:nvSpPr>
          <p:cNvPr id="4" name="3 Slayt Numarası Yer Tutucusu"/>
          <p:cNvSpPr>
            <a:spLocks noGrp="1"/>
          </p:cNvSpPr>
          <p:nvPr>
            <p:ph type="sldNum" sz="quarter" idx="10"/>
          </p:nvPr>
        </p:nvSpPr>
        <p:spPr/>
        <p:txBody>
          <a:bodyPr/>
          <a:lstStyle/>
          <a:p>
            <a:fld id="{708B7EF5-B098-4CDC-A198-63919B874A39}" type="slidenum">
              <a:rPr lang="tr-TR" smtClean="0"/>
              <a:pPr/>
              <a:t>22</a:t>
            </a:fld>
            <a:endParaRPr lang="tr-TR"/>
          </a:p>
        </p:txBody>
      </p:sp>
    </p:spTree>
    <p:extLst>
      <p:ext uri="{BB962C8B-B14F-4D97-AF65-F5344CB8AC3E}">
        <p14:creationId xmlns:p14="http://schemas.microsoft.com/office/powerpoint/2010/main" val="804360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Mikrobiyoloji laboratuarında</a:t>
            </a:r>
            <a:r>
              <a:rPr lang="tr-TR" baseline="0" dirty="0"/>
              <a:t> bakteri, maya ve küfler üzerine </a:t>
            </a:r>
            <a:r>
              <a:rPr lang="tr-TR" baseline="0" dirty="0" err="1"/>
              <a:t>karakterizasyon</a:t>
            </a:r>
            <a:r>
              <a:rPr lang="tr-TR" baseline="0" dirty="0"/>
              <a:t> ve izolasyon çalışmaları yapılmaktadır.</a:t>
            </a:r>
            <a:endParaRPr lang="tr-TR" dirty="0"/>
          </a:p>
        </p:txBody>
      </p:sp>
      <p:sp>
        <p:nvSpPr>
          <p:cNvPr id="4" name="3 Slayt Numarası Yer Tutucusu"/>
          <p:cNvSpPr>
            <a:spLocks noGrp="1"/>
          </p:cNvSpPr>
          <p:nvPr>
            <p:ph type="sldNum" sz="quarter" idx="10"/>
          </p:nvPr>
        </p:nvSpPr>
        <p:spPr/>
        <p:txBody>
          <a:bodyPr/>
          <a:lstStyle/>
          <a:p>
            <a:fld id="{708B7EF5-B098-4CDC-A198-63919B874A39}" type="slidenum">
              <a:rPr lang="tr-TR" smtClean="0"/>
              <a:pPr/>
              <a:t>23</a:t>
            </a:fld>
            <a:endParaRPr lang="tr-TR"/>
          </a:p>
        </p:txBody>
      </p:sp>
    </p:spTree>
    <p:extLst>
      <p:ext uri="{BB962C8B-B14F-4D97-AF65-F5344CB8AC3E}">
        <p14:creationId xmlns:p14="http://schemas.microsoft.com/office/powerpoint/2010/main" val="25785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Tahıl ve Tahıl ürünlerinin fiziksel</a:t>
            </a:r>
            <a:r>
              <a:rPr lang="tr-TR" baseline="0" dirty="0"/>
              <a:t> ve kimyasal özellikleri değerlendirilmektedir. Yeni üretilen ürünler eklenen </a:t>
            </a:r>
            <a:r>
              <a:rPr lang="tr-TR" baseline="0" dirty="0" err="1"/>
              <a:t>biyoaktif</a:t>
            </a:r>
            <a:r>
              <a:rPr lang="tr-TR" baseline="0" dirty="0"/>
              <a:t> bileşenler ile sağlık açısından zenginleştirilmektedir.</a:t>
            </a:r>
            <a:endParaRPr lang="tr-TR" dirty="0"/>
          </a:p>
        </p:txBody>
      </p:sp>
      <p:sp>
        <p:nvSpPr>
          <p:cNvPr id="4" name="Slide Number Placeholder 3"/>
          <p:cNvSpPr>
            <a:spLocks noGrp="1"/>
          </p:cNvSpPr>
          <p:nvPr>
            <p:ph type="sldNum" sz="quarter" idx="10"/>
          </p:nvPr>
        </p:nvSpPr>
        <p:spPr/>
        <p:txBody>
          <a:bodyPr/>
          <a:lstStyle/>
          <a:p>
            <a:fld id="{708B7EF5-B098-4CDC-A198-63919B874A39}" type="slidenum">
              <a:rPr lang="tr-TR" smtClean="0"/>
              <a:pPr/>
              <a:t>24</a:t>
            </a:fld>
            <a:endParaRPr lang="tr-TR"/>
          </a:p>
        </p:txBody>
      </p:sp>
    </p:spTree>
    <p:extLst>
      <p:ext uri="{BB962C8B-B14F-4D97-AF65-F5344CB8AC3E}">
        <p14:creationId xmlns:p14="http://schemas.microsoft.com/office/powerpoint/2010/main" val="2748822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Tahıl ve Tahıl ürünlerinin fiziksel</a:t>
            </a:r>
            <a:r>
              <a:rPr lang="tr-TR" baseline="0" dirty="0"/>
              <a:t> ve kimyasal özellikleri değerlendirilmektedir. Yeni üretilen ürünler eklenen </a:t>
            </a:r>
            <a:r>
              <a:rPr lang="tr-TR" baseline="0" dirty="0" err="1"/>
              <a:t>biyoaktif</a:t>
            </a:r>
            <a:r>
              <a:rPr lang="tr-TR" baseline="0" dirty="0"/>
              <a:t> bileşenler ile sağlık açısından zenginleştirilmektedir.</a:t>
            </a:r>
            <a:endParaRPr lang="tr-TR" dirty="0"/>
          </a:p>
        </p:txBody>
      </p:sp>
      <p:sp>
        <p:nvSpPr>
          <p:cNvPr id="4" name="Slide Number Placeholder 3"/>
          <p:cNvSpPr>
            <a:spLocks noGrp="1"/>
          </p:cNvSpPr>
          <p:nvPr>
            <p:ph type="sldNum" sz="quarter" idx="10"/>
          </p:nvPr>
        </p:nvSpPr>
        <p:spPr/>
        <p:txBody>
          <a:bodyPr/>
          <a:lstStyle/>
          <a:p>
            <a:fld id="{708B7EF5-B098-4CDC-A198-63919B874A39}" type="slidenum">
              <a:rPr lang="tr-TR" smtClean="0"/>
              <a:pPr/>
              <a:t>25</a:t>
            </a:fld>
            <a:endParaRPr lang="tr-TR"/>
          </a:p>
        </p:txBody>
      </p:sp>
    </p:spTree>
    <p:extLst>
      <p:ext uri="{BB962C8B-B14F-4D97-AF65-F5344CB8AC3E}">
        <p14:creationId xmlns:p14="http://schemas.microsoft.com/office/powerpoint/2010/main" val="888269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Yağ teknolojisi </a:t>
            </a:r>
            <a:r>
              <a:rPr lang="tr-TR" dirty="0" err="1"/>
              <a:t>labında</a:t>
            </a:r>
            <a:r>
              <a:rPr lang="tr-TR" baseline="0" dirty="0"/>
              <a:t> bitkisel sıvı ve katı yağ üretimi ile birlikte üretilen bu ürünlerin </a:t>
            </a:r>
            <a:r>
              <a:rPr lang="tr-TR" baseline="0" dirty="0" err="1"/>
              <a:t>karakterizasyon</a:t>
            </a:r>
            <a:r>
              <a:rPr lang="tr-TR" baseline="0" dirty="0"/>
              <a:t> çalışmaları yapılmaktadır.</a:t>
            </a:r>
            <a:endParaRPr lang="tr-TR" dirty="0"/>
          </a:p>
        </p:txBody>
      </p:sp>
      <p:sp>
        <p:nvSpPr>
          <p:cNvPr id="4" name="3 Slayt Numarası Yer Tutucusu"/>
          <p:cNvSpPr>
            <a:spLocks noGrp="1"/>
          </p:cNvSpPr>
          <p:nvPr>
            <p:ph type="sldNum" sz="quarter" idx="10"/>
          </p:nvPr>
        </p:nvSpPr>
        <p:spPr/>
        <p:txBody>
          <a:bodyPr/>
          <a:lstStyle/>
          <a:p>
            <a:fld id="{708B7EF5-B098-4CDC-A198-63919B874A39}" type="slidenum">
              <a:rPr lang="tr-TR" smtClean="0"/>
              <a:pPr/>
              <a:t>26</a:t>
            </a:fld>
            <a:endParaRPr lang="tr-TR"/>
          </a:p>
        </p:txBody>
      </p:sp>
    </p:spTree>
    <p:extLst>
      <p:ext uri="{BB962C8B-B14F-4D97-AF65-F5344CB8AC3E}">
        <p14:creationId xmlns:p14="http://schemas.microsoft.com/office/powerpoint/2010/main" val="3068545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Yağ teknolojisi </a:t>
            </a:r>
            <a:r>
              <a:rPr lang="tr-TR" dirty="0" err="1"/>
              <a:t>labında</a:t>
            </a:r>
            <a:r>
              <a:rPr lang="tr-TR" baseline="0" dirty="0"/>
              <a:t> bitkisel sıvı ve katı yağ üretimi ile birlikte üretilen bu ürünlerin </a:t>
            </a:r>
            <a:r>
              <a:rPr lang="tr-TR" baseline="0" dirty="0" err="1"/>
              <a:t>karakterizasyon</a:t>
            </a:r>
            <a:r>
              <a:rPr lang="tr-TR" baseline="0" dirty="0"/>
              <a:t> çalışmaları yapılmaktadır.</a:t>
            </a:r>
            <a:endParaRPr lang="tr-TR" dirty="0"/>
          </a:p>
        </p:txBody>
      </p:sp>
      <p:sp>
        <p:nvSpPr>
          <p:cNvPr id="4" name="3 Slayt Numarası Yer Tutucusu"/>
          <p:cNvSpPr>
            <a:spLocks noGrp="1"/>
          </p:cNvSpPr>
          <p:nvPr>
            <p:ph type="sldNum" sz="quarter" idx="10"/>
          </p:nvPr>
        </p:nvSpPr>
        <p:spPr/>
        <p:txBody>
          <a:bodyPr/>
          <a:lstStyle/>
          <a:p>
            <a:fld id="{708B7EF5-B098-4CDC-A198-63919B874A39}" type="slidenum">
              <a:rPr lang="tr-TR" smtClean="0"/>
              <a:pPr/>
              <a:t>27</a:t>
            </a:fld>
            <a:endParaRPr lang="tr-TR"/>
          </a:p>
        </p:txBody>
      </p:sp>
    </p:spTree>
    <p:extLst>
      <p:ext uri="{BB962C8B-B14F-4D97-AF65-F5344CB8AC3E}">
        <p14:creationId xmlns:p14="http://schemas.microsoft.com/office/powerpoint/2010/main" val="2844325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Ambalaj laboratuarında gıdaların raf ömrünü uzatmak ve bozulma hızlarını</a:t>
            </a:r>
            <a:r>
              <a:rPr lang="tr-TR" baseline="0" dirty="0"/>
              <a:t> azaltmak için </a:t>
            </a:r>
            <a:r>
              <a:rPr lang="tr-TR" baseline="0" dirty="0" err="1"/>
              <a:t>modifiye</a:t>
            </a:r>
            <a:r>
              <a:rPr lang="tr-TR" baseline="0" dirty="0"/>
              <a:t> atmosfer ve ozon uygulamaları kullanılmaktadır.</a:t>
            </a:r>
            <a:endParaRPr lang="tr-TR" dirty="0"/>
          </a:p>
        </p:txBody>
      </p:sp>
      <p:sp>
        <p:nvSpPr>
          <p:cNvPr id="4" name="Slide Number Placeholder 3"/>
          <p:cNvSpPr>
            <a:spLocks noGrp="1"/>
          </p:cNvSpPr>
          <p:nvPr>
            <p:ph type="sldNum" sz="quarter" idx="10"/>
          </p:nvPr>
        </p:nvSpPr>
        <p:spPr/>
        <p:txBody>
          <a:bodyPr/>
          <a:lstStyle/>
          <a:p>
            <a:fld id="{708B7EF5-B098-4CDC-A198-63919B874A39}" type="slidenum">
              <a:rPr lang="tr-TR" smtClean="0"/>
              <a:pPr/>
              <a:t>28</a:t>
            </a:fld>
            <a:endParaRPr lang="tr-TR"/>
          </a:p>
        </p:txBody>
      </p:sp>
    </p:spTree>
    <p:extLst>
      <p:ext uri="{BB962C8B-B14F-4D97-AF65-F5344CB8AC3E}">
        <p14:creationId xmlns:p14="http://schemas.microsoft.com/office/powerpoint/2010/main" val="1640389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19.10.2020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D9F75050-0E15-4C5B-92B0-66D068882F1F}" type="datetimeFigureOut">
              <a:rPr lang="tr-TR" smtClean="0"/>
              <a:pPr/>
              <a:t>19.10.2020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D9F75050-0E15-4C5B-92B0-66D068882F1F}" type="datetimeFigureOut">
              <a:rPr lang="tr-TR" smtClean="0"/>
              <a:pPr/>
              <a:t>19.10.2020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D9F75050-0E15-4C5B-92B0-66D068882F1F}" type="datetimeFigureOut">
              <a:rPr lang="tr-TR" smtClean="0"/>
              <a:pPr/>
              <a:t>19.10.2020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19.10.2020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D9F75050-0E15-4C5B-92B0-66D068882F1F}" type="datetimeFigureOut">
              <a:rPr lang="tr-TR" smtClean="0"/>
              <a:pPr/>
              <a:t>19.10.2020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D9F75050-0E15-4C5B-92B0-66D068882F1F}" type="datetimeFigureOut">
              <a:rPr lang="tr-TR" smtClean="0"/>
              <a:pPr/>
              <a:t>19.10.2020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D9F75050-0E15-4C5B-92B0-66D068882F1F}" type="datetimeFigureOut">
              <a:rPr lang="tr-TR" smtClean="0"/>
              <a:pPr/>
              <a:t>19.10.2020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19.10.2020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19.10.2020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19.10.2020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19.10.2020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comu.edu.tr/duyuru-20240.html" TargetMode="External"/><Relationship Id="rId2" Type="http://schemas.openxmlformats.org/officeDocument/2006/relationships/hyperlink" Target="https://www.comu.edu.tr/duyuru-20235.html"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mevzuat.gov.tr/mevzuat?MevzuatNo=19649&amp;MevzuatTur=8&amp;MevzuatTertip=5" TargetMode="External"/><Relationship Id="rId2" Type="http://schemas.openxmlformats.org/officeDocument/2006/relationships/hyperlink" Target="http://ogrenciisleri.comu.edu.tr/egitim-ogretim-ve-sinav-yonetmeligi.html"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mevzuat.gov.tr/mevzuat?MevzuatNo=13948&amp;MevzuatTur=7&amp;MevzuatTertip=5"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tr-tr.facebook.com/pages/category/Science--Technology---Engineering/%C3%87OM%C3%9C-G%C4%B1da-M%C3%BChendisli%C4%9Fi-B%C3%B6l%C3%BCm%C3%BC-374637659553729/" TargetMode="External"/><Relationship Id="rId2" Type="http://schemas.openxmlformats.org/officeDocument/2006/relationships/hyperlink" Target="https://www.youtube.com/watch?v=pmgFB5O7784"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png"/><Relationship Id="rId2" Type="http://schemas.openxmlformats.org/officeDocument/2006/relationships/image" Target="../media/image12.jpeg"/><Relationship Id="rId16"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jpe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 Id="rId1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MRT\Desktop\index.png"/>
          <p:cNvPicPr>
            <a:picLocks noChangeAspect="1" noChangeArrowheads="1"/>
          </p:cNvPicPr>
          <p:nvPr/>
        </p:nvPicPr>
        <p:blipFill>
          <a:blip r:embed="rId2" cstate="print"/>
          <a:srcRect/>
          <a:stretch>
            <a:fillRect/>
          </a:stretch>
        </p:blipFill>
        <p:spPr bwMode="auto">
          <a:xfrm>
            <a:off x="323528" y="260648"/>
            <a:ext cx="1224136" cy="1224136"/>
          </a:xfrm>
          <a:prstGeom prst="rect">
            <a:avLst/>
          </a:prstGeom>
          <a:noFill/>
        </p:spPr>
      </p:pic>
      <p:pic>
        <p:nvPicPr>
          <p:cNvPr id="1030" name="Picture 6" descr="C:\Users\MRT\Desktop\logo.png"/>
          <p:cNvPicPr>
            <a:picLocks noChangeAspect="1" noChangeArrowheads="1"/>
          </p:cNvPicPr>
          <p:nvPr/>
        </p:nvPicPr>
        <p:blipFill>
          <a:blip r:embed="rId3" cstate="print"/>
          <a:srcRect/>
          <a:stretch>
            <a:fillRect/>
          </a:stretch>
        </p:blipFill>
        <p:spPr bwMode="auto">
          <a:xfrm>
            <a:off x="7596336" y="153334"/>
            <a:ext cx="1296144" cy="1296144"/>
          </a:xfrm>
          <a:prstGeom prst="rect">
            <a:avLst/>
          </a:prstGeom>
          <a:noFill/>
        </p:spPr>
      </p:pic>
      <p:sp>
        <p:nvSpPr>
          <p:cNvPr id="2" name="TextBox 1"/>
          <p:cNvSpPr txBox="1"/>
          <p:nvPr/>
        </p:nvSpPr>
        <p:spPr>
          <a:xfrm>
            <a:off x="1259632" y="1052736"/>
            <a:ext cx="6401106" cy="1815882"/>
          </a:xfrm>
          <a:prstGeom prst="rect">
            <a:avLst/>
          </a:prstGeom>
          <a:noFill/>
        </p:spPr>
        <p:txBody>
          <a:bodyPr wrap="square" rtlCol="0">
            <a:spAutoFit/>
          </a:bodyPr>
          <a:lstStyle/>
          <a:p>
            <a:pPr algn="ctr"/>
            <a:r>
              <a:rPr lang="tr-TR" sz="2800" b="1" dirty="0">
                <a:solidFill>
                  <a:srgbClr val="002060"/>
                </a:solidFill>
              </a:rPr>
              <a:t>Çanakkale Onsekiz Mart Üniversitesi</a:t>
            </a:r>
          </a:p>
          <a:p>
            <a:pPr algn="ctr"/>
            <a:r>
              <a:rPr lang="tr-TR" sz="2800" b="1" dirty="0">
                <a:solidFill>
                  <a:srgbClr val="002060"/>
                </a:solidFill>
              </a:rPr>
              <a:t>Gıda Mühendisliği Bölümü</a:t>
            </a:r>
          </a:p>
          <a:p>
            <a:pPr algn="ctr"/>
            <a:r>
              <a:rPr lang="tr-TR" sz="2800" b="1" dirty="0">
                <a:solidFill>
                  <a:srgbClr val="002060"/>
                </a:solidFill>
              </a:rPr>
              <a:t>2020-2021 Öğretim yılı </a:t>
            </a:r>
          </a:p>
          <a:p>
            <a:pPr algn="ctr"/>
            <a:r>
              <a:rPr lang="tr-TR" sz="2800" b="1" dirty="0">
                <a:solidFill>
                  <a:srgbClr val="002060"/>
                </a:solidFill>
              </a:rPr>
              <a:t>Oryantasyon Programı</a:t>
            </a:r>
          </a:p>
        </p:txBody>
      </p:sp>
      <p:pic>
        <p:nvPicPr>
          <p:cNvPr id="4" name="Picture 3"/>
          <p:cNvPicPr>
            <a:picLocks noChangeAspect="1"/>
          </p:cNvPicPr>
          <p:nvPr/>
        </p:nvPicPr>
        <p:blipFill>
          <a:blip r:embed="rId4" cstate="print"/>
          <a:stretch>
            <a:fillRect/>
          </a:stretch>
        </p:blipFill>
        <p:spPr>
          <a:xfrm>
            <a:off x="153688" y="3140969"/>
            <a:ext cx="8836624" cy="32548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DSCF0861.JPG"/>
          <p:cNvPicPr>
            <a:picLocks noGrp="1" noChangeAspect="1"/>
          </p:cNvPicPr>
          <p:nvPr>
            <p:ph idx="1"/>
          </p:nvPr>
        </p:nvPicPr>
        <p:blipFill>
          <a:blip r:embed="rId2" cstate="print"/>
          <a:stretch>
            <a:fillRect/>
          </a:stretch>
        </p:blipFill>
        <p:spPr>
          <a:xfrm>
            <a:off x="163124" y="116632"/>
            <a:ext cx="8817751" cy="5580000"/>
          </a:xfrm>
        </p:spPr>
      </p:pic>
      <p:sp>
        <p:nvSpPr>
          <p:cNvPr id="5" name="2 Başlık"/>
          <p:cNvSpPr>
            <a:spLocks noGrp="1"/>
          </p:cNvSpPr>
          <p:nvPr>
            <p:ph type="title"/>
          </p:nvPr>
        </p:nvSpPr>
        <p:spPr>
          <a:xfrm>
            <a:off x="107504" y="5949280"/>
            <a:ext cx="8928992" cy="642942"/>
          </a:xfrm>
        </p:spPr>
        <p:txBody>
          <a:bodyPr>
            <a:normAutofit fontScale="90000"/>
          </a:bodyPr>
          <a:lstStyle/>
          <a:p>
            <a:r>
              <a:rPr lang="tr-TR" dirty="0"/>
              <a:t>Derslikler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TEMP\IMG_0240.JPG"/>
          <p:cNvPicPr>
            <a:picLocks noChangeAspect="1" noChangeArrowheads="1"/>
          </p:cNvPicPr>
          <p:nvPr/>
        </p:nvPicPr>
        <p:blipFill>
          <a:blip r:embed="rId2" cstate="print"/>
          <a:srcRect/>
          <a:stretch>
            <a:fillRect/>
          </a:stretch>
        </p:blipFill>
        <p:spPr bwMode="auto">
          <a:xfrm>
            <a:off x="177409" y="116632"/>
            <a:ext cx="8789182" cy="5580000"/>
          </a:xfrm>
          <a:prstGeom prst="rect">
            <a:avLst/>
          </a:prstGeom>
          <a:noFill/>
        </p:spPr>
      </p:pic>
      <p:sp>
        <p:nvSpPr>
          <p:cNvPr id="5" name="Title 2"/>
          <p:cNvSpPr>
            <a:spLocks noGrp="1"/>
          </p:cNvSpPr>
          <p:nvPr>
            <p:ph type="title"/>
          </p:nvPr>
        </p:nvSpPr>
        <p:spPr>
          <a:xfrm>
            <a:off x="1547664" y="5877272"/>
            <a:ext cx="6516216" cy="692696"/>
          </a:xfrm>
        </p:spPr>
        <p:txBody>
          <a:bodyPr>
            <a:normAutofit fontScale="90000"/>
          </a:bodyPr>
          <a:lstStyle/>
          <a:p>
            <a:r>
              <a:rPr lang="tr-TR" dirty="0"/>
              <a:t>Turgut Özal Konferans Salonu </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71391" y="4077072"/>
            <a:ext cx="3960440" cy="1594825"/>
          </a:xfrm>
        </p:spPr>
        <p:txBody>
          <a:bodyPr>
            <a:normAutofit/>
          </a:bodyPr>
          <a:lstStyle/>
          <a:p>
            <a:pPr marL="0" indent="0" algn="ctr">
              <a:buNone/>
            </a:pPr>
            <a:r>
              <a:rPr lang="tr-TR" sz="2400" dirty="0"/>
              <a:t>Çanakkale Şehitleri Yerleşkesi, İlahiyat Fakültesi </a:t>
            </a:r>
            <a:r>
              <a:rPr lang="tr-TR" sz="2400" b="1" dirty="0"/>
              <a:t>İÇDAŞ Kongre Merkezi</a:t>
            </a:r>
            <a:r>
              <a:rPr lang="tr-TR" sz="2400" dirty="0"/>
              <a:t>, 1100 kişilik</a:t>
            </a:r>
          </a:p>
        </p:txBody>
      </p:sp>
      <p:sp>
        <p:nvSpPr>
          <p:cNvPr id="4" name="Rectangle 3"/>
          <p:cNvSpPr/>
          <p:nvPr/>
        </p:nvSpPr>
        <p:spPr>
          <a:xfrm>
            <a:off x="4806280" y="1081280"/>
            <a:ext cx="4230216" cy="1323439"/>
          </a:xfrm>
          <a:prstGeom prst="rect">
            <a:avLst/>
          </a:prstGeom>
        </p:spPr>
        <p:txBody>
          <a:bodyPr wrap="square">
            <a:spAutoFit/>
          </a:bodyPr>
          <a:lstStyle/>
          <a:p>
            <a:pPr algn="ctr"/>
            <a:r>
              <a:rPr lang="tr-TR" sz="2000" dirty="0">
                <a:solidFill>
                  <a:srgbClr val="333333"/>
                </a:solidFill>
                <a:latin typeface="Source Sans Pro"/>
              </a:rPr>
              <a:t>Terzioğlu Yerleşkesi, </a:t>
            </a:r>
            <a:r>
              <a:rPr lang="tr-TR" sz="2000" b="1" dirty="0">
                <a:solidFill>
                  <a:srgbClr val="333333"/>
                </a:solidFill>
                <a:latin typeface="Source Sans Pro"/>
              </a:rPr>
              <a:t>Troia Kültür Merkezinde </a:t>
            </a:r>
            <a:r>
              <a:rPr lang="tr-TR" sz="2000" dirty="0">
                <a:solidFill>
                  <a:srgbClr val="333333"/>
                </a:solidFill>
                <a:latin typeface="Source Sans Pro"/>
              </a:rPr>
              <a:t>bulunan Prof. Dr. Sevim BULUÇ Oditoryumu 550 kişilik kapasite</a:t>
            </a:r>
            <a:r>
              <a:rPr lang="tr-TR" sz="2000" dirty="0"/>
              <a:t> </a:t>
            </a:r>
          </a:p>
        </p:txBody>
      </p:sp>
      <p:pic>
        <p:nvPicPr>
          <p:cNvPr id="6" name="Picture 5"/>
          <p:cNvPicPr>
            <a:picLocks noChangeAspect="1"/>
          </p:cNvPicPr>
          <p:nvPr/>
        </p:nvPicPr>
        <p:blipFill>
          <a:blip r:embed="rId2" cstate="print"/>
          <a:stretch>
            <a:fillRect/>
          </a:stretch>
        </p:blipFill>
        <p:spPr>
          <a:xfrm>
            <a:off x="226414" y="180017"/>
            <a:ext cx="4698776" cy="3125964"/>
          </a:xfrm>
          <a:prstGeom prst="rect">
            <a:avLst/>
          </a:prstGeom>
        </p:spPr>
      </p:pic>
      <p:pic>
        <p:nvPicPr>
          <p:cNvPr id="7" name="Picture 6"/>
          <p:cNvPicPr>
            <a:picLocks noChangeAspect="1"/>
          </p:cNvPicPr>
          <p:nvPr/>
        </p:nvPicPr>
        <p:blipFill>
          <a:blip r:embed="rId3" cstate="print"/>
          <a:stretch>
            <a:fillRect/>
          </a:stretch>
        </p:blipFill>
        <p:spPr>
          <a:xfrm>
            <a:off x="159171" y="3429000"/>
            <a:ext cx="4766019" cy="3168000"/>
          </a:xfrm>
          <a:prstGeom prst="rect">
            <a:avLst/>
          </a:prstGeom>
        </p:spPr>
      </p:pic>
    </p:spTree>
    <p:extLst>
      <p:ext uri="{BB962C8B-B14F-4D97-AF65-F5344CB8AC3E}">
        <p14:creationId xmlns:p14="http://schemas.microsoft.com/office/powerpoint/2010/main" val="4016491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çerik Yer Tutucusu" descr="DSCF0850.JPG"/>
          <p:cNvPicPr>
            <a:picLocks noGrp="1" noChangeAspect="1"/>
          </p:cNvPicPr>
          <p:nvPr>
            <p:ph idx="1"/>
          </p:nvPr>
        </p:nvPicPr>
        <p:blipFill>
          <a:blip r:embed="rId2" cstate="print"/>
          <a:stretch>
            <a:fillRect/>
          </a:stretch>
        </p:blipFill>
        <p:spPr>
          <a:xfrm>
            <a:off x="163124" y="144016"/>
            <a:ext cx="8817751" cy="5580000"/>
          </a:xfrm>
        </p:spPr>
      </p:pic>
      <p:sp>
        <p:nvSpPr>
          <p:cNvPr id="4" name="Title 2"/>
          <p:cNvSpPr>
            <a:spLocks noGrp="1"/>
          </p:cNvSpPr>
          <p:nvPr>
            <p:ph type="title"/>
          </p:nvPr>
        </p:nvSpPr>
        <p:spPr>
          <a:xfrm>
            <a:off x="107504" y="6021288"/>
            <a:ext cx="8928992" cy="692696"/>
          </a:xfrm>
        </p:spPr>
        <p:txBody>
          <a:bodyPr>
            <a:normAutofit fontScale="90000"/>
          </a:bodyPr>
          <a:lstStyle/>
          <a:p>
            <a:r>
              <a:rPr lang="tr-TR" dirty="0"/>
              <a:t>Gıda Mühendisliği Bölümü</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TEMP\IMG_0248.JPG"/>
          <p:cNvPicPr>
            <a:picLocks noChangeAspect="1" noChangeArrowheads="1"/>
          </p:cNvPicPr>
          <p:nvPr/>
        </p:nvPicPr>
        <p:blipFill>
          <a:blip r:embed="rId2" cstate="print"/>
          <a:srcRect/>
          <a:stretch>
            <a:fillRect/>
          </a:stretch>
        </p:blipFill>
        <p:spPr bwMode="auto">
          <a:xfrm>
            <a:off x="145461" y="144016"/>
            <a:ext cx="8853077" cy="5760000"/>
          </a:xfrm>
          <a:prstGeom prst="rect">
            <a:avLst/>
          </a:prstGeom>
          <a:noFill/>
        </p:spPr>
      </p:pic>
      <p:sp>
        <p:nvSpPr>
          <p:cNvPr id="7" name="Title 2">
            <a:extLst>
              <a:ext uri="{FF2B5EF4-FFF2-40B4-BE49-F238E27FC236}">
                <a16:creationId xmlns:a16="http://schemas.microsoft.com/office/drawing/2014/main" id="{9B9339E9-6E75-462A-91ED-4932696592A0}"/>
              </a:ext>
            </a:extLst>
          </p:cNvPr>
          <p:cNvSpPr txBox="1">
            <a:spLocks/>
          </p:cNvSpPr>
          <p:nvPr/>
        </p:nvSpPr>
        <p:spPr>
          <a:xfrm>
            <a:off x="107504" y="6021288"/>
            <a:ext cx="8928992" cy="692696"/>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a:t>Gıda Mühendisliği Bölümü</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6632"/>
            <a:ext cx="8928992" cy="792088"/>
          </a:xfrm>
        </p:spPr>
        <p:txBody>
          <a:bodyPr>
            <a:normAutofit/>
          </a:bodyPr>
          <a:lstStyle/>
          <a:p>
            <a:pPr marL="0" indent="0" algn="ctr">
              <a:buNone/>
            </a:pPr>
            <a:r>
              <a:rPr lang="tr-TR" sz="3600" b="1" dirty="0">
                <a:solidFill>
                  <a:srgbClr val="C00000"/>
                </a:solidFill>
              </a:rPr>
              <a:t>LABORATUVARLARIMIZ</a:t>
            </a:r>
          </a:p>
        </p:txBody>
      </p:sp>
      <p:sp>
        <p:nvSpPr>
          <p:cNvPr id="5" name="3 Metin kutusu">
            <a:extLst>
              <a:ext uri="{FF2B5EF4-FFF2-40B4-BE49-F238E27FC236}">
                <a16:creationId xmlns:a16="http://schemas.microsoft.com/office/drawing/2014/main" id="{734DCED4-33AD-4717-B3F7-53049F6BA424}"/>
              </a:ext>
            </a:extLst>
          </p:cNvPr>
          <p:cNvSpPr txBox="1"/>
          <p:nvPr/>
        </p:nvSpPr>
        <p:spPr>
          <a:xfrm>
            <a:off x="179512" y="908720"/>
            <a:ext cx="8856984" cy="5693866"/>
          </a:xfrm>
          <a:prstGeom prst="rect">
            <a:avLst/>
          </a:prstGeom>
          <a:noFill/>
        </p:spPr>
        <p:txBody>
          <a:bodyPr wrap="square" rtlCol="0">
            <a:spAutoFit/>
          </a:bodyPr>
          <a:lstStyle/>
          <a:p>
            <a:pPr>
              <a:buFont typeface="Arial" pitchFamily="34" charset="0"/>
              <a:buChar char="•"/>
            </a:pPr>
            <a:r>
              <a:rPr lang="tr-TR" sz="2800" dirty="0"/>
              <a:t>Öğrenci Uygulama Laboratuvarı</a:t>
            </a:r>
          </a:p>
          <a:p>
            <a:pPr>
              <a:buFont typeface="Arial" pitchFamily="34" charset="0"/>
              <a:buChar char="•"/>
            </a:pPr>
            <a:r>
              <a:rPr lang="tr-TR" sz="2800" dirty="0"/>
              <a:t>Araştırma Laboratuvarı</a:t>
            </a:r>
          </a:p>
          <a:p>
            <a:pPr>
              <a:buFont typeface="Arial" pitchFamily="34" charset="0"/>
              <a:buChar char="•"/>
            </a:pPr>
            <a:r>
              <a:rPr lang="tr-TR" sz="2800" dirty="0"/>
              <a:t>Biyoteknoloji Laboratuvarı</a:t>
            </a:r>
          </a:p>
          <a:p>
            <a:pPr>
              <a:buFont typeface="Arial" pitchFamily="34" charset="0"/>
              <a:buChar char="•"/>
            </a:pPr>
            <a:r>
              <a:rPr lang="tr-TR" sz="2800" dirty="0"/>
              <a:t>Temel İşlemler Laboratuvarı</a:t>
            </a:r>
          </a:p>
          <a:p>
            <a:pPr>
              <a:buFont typeface="Arial" pitchFamily="34" charset="0"/>
              <a:buChar char="•"/>
            </a:pPr>
            <a:r>
              <a:rPr lang="tr-TR" sz="2800" dirty="0"/>
              <a:t>Duyusal Analiz Laboratuvarı</a:t>
            </a:r>
          </a:p>
          <a:p>
            <a:pPr>
              <a:buFont typeface="Arial" pitchFamily="34" charset="0"/>
              <a:buChar char="•"/>
            </a:pPr>
            <a:r>
              <a:rPr lang="tr-TR" sz="2800" dirty="0"/>
              <a:t>Gıda Kimyası Laboratuvarı</a:t>
            </a:r>
          </a:p>
          <a:p>
            <a:pPr>
              <a:buFont typeface="Arial" pitchFamily="34" charset="0"/>
              <a:buChar char="•"/>
            </a:pPr>
            <a:r>
              <a:rPr lang="tr-TR" sz="2800" dirty="0"/>
              <a:t>Mikrobiyoloji Laboratuvarı</a:t>
            </a:r>
          </a:p>
          <a:p>
            <a:pPr>
              <a:buFont typeface="Arial" pitchFamily="34" charset="0"/>
              <a:buChar char="•"/>
            </a:pPr>
            <a:r>
              <a:rPr lang="tr-TR" sz="2800" dirty="0"/>
              <a:t>Enstrümental Analiz Laboratuvarı</a:t>
            </a:r>
          </a:p>
          <a:p>
            <a:pPr>
              <a:buFont typeface="Arial" pitchFamily="34" charset="0"/>
              <a:buChar char="•"/>
            </a:pPr>
            <a:r>
              <a:rPr lang="tr-TR" sz="2800" dirty="0"/>
              <a:t>Hububat ve Bakliyat Araştırma Laboratuvarı</a:t>
            </a:r>
          </a:p>
          <a:p>
            <a:pPr>
              <a:buFont typeface="Arial" pitchFamily="34" charset="0"/>
              <a:buChar char="•"/>
            </a:pPr>
            <a:r>
              <a:rPr lang="tr-TR" sz="2800" dirty="0"/>
              <a:t>Meyve ve Sebze İşleme Teknolojileri Laboratuvarı</a:t>
            </a:r>
          </a:p>
          <a:p>
            <a:pPr>
              <a:buFont typeface="Arial" pitchFamily="34" charset="0"/>
              <a:buChar char="•"/>
            </a:pPr>
            <a:r>
              <a:rPr lang="tr-TR" sz="2800" dirty="0"/>
              <a:t>Yağ Teknolojisi Laboratuvarı</a:t>
            </a:r>
          </a:p>
          <a:p>
            <a:pPr>
              <a:buFont typeface="Arial" pitchFamily="34" charset="0"/>
              <a:buChar char="•"/>
            </a:pPr>
            <a:r>
              <a:rPr lang="tr-TR" sz="2800" dirty="0"/>
              <a:t>Gıda Biyokimyası Laboratuvarı</a:t>
            </a:r>
          </a:p>
          <a:p>
            <a:pPr>
              <a:buFont typeface="Arial" pitchFamily="34" charset="0"/>
              <a:buChar char="•"/>
            </a:pPr>
            <a:r>
              <a:rPr lang="tr-TR" sz="2800" dirty="0"/>
              <a:t>Ambalaj Laboratuvarı</a:t>
            </a:r>
          </a:p>
        </p:txBody>
      </p:sp>
    </p:spTree>
    <p:extLst>
      <p:ext uri="{BB962C8B-B14F-4D97-AF65-F5344CB8AC3E}">
        <p14:creationId xmlns:p14="http://schemas.microsoft.com/office/powerpoint/2010/main" val="49871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Başlık"/>
          <p:cNvSpPr txBox="1">
            <a:spLocks/>
          </p:cNvSpPr>
          <p:nvPr/>
        </p:nvSpPr>
        <p:spPr>
          <a:xfrm>
            <a:off x="107504" y="6147353"/>
            <a:ext cx="8928992" cy="642942"/>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a:t>Öğrenci Uygulamaları Laboratuvarı</a:t>
            </a:r>
          </a:p>
        </p:txBody>
      </p:sp>
      <p:pic>
        <p:nvPicPr>
          <p:cNvPr id="6" name="Picture 5">
            <a:extLst>
              <a:ext uri="{FF2B5EF4-FFF2-40B4-BE49-F238E27FC236}">
                <a16:creationId xmlns:a16="http://schemas.microsoft.com/office/drawing/2014/main" id="{7947A479-D2CD-4CA1-9A2E-07EAD0D4A97C}"/>
              </a:ext>
            </a:extLst>
          </p:cNvPr>
          <p:cNvPicPr>
            <a:picLocks noChangeAspect="1"/>
          </p:cNvPicPr>
          <p:nvPr/>
        </p:nvPicPr>
        <p:blipFill>
          <a:blip r:embed="rId2"/>
          <a:stretch>
            <a:fillRect/>
          </a:stretch>
        </p:blipFill>
        <p:spPr>
          <a:xfrm>
            <a:off x="749418" y="188640"/>
            <a:ext cx="7645163" cy="5868000"/>
          </a:xfrm>
          <a:prstGeom prst="rect">
            <a:avLst/>
          </a:prstGeom>
        </p:spPr>
      </p:pic>
    </p:spTree>
    <p:extLst>
      <p:ext uri="{BB962C8B-B14F-4D97-AF65-F5344CB8AC3E}">
        <p14:creationId xmlns:p14="http://schemas.microsoft.com/office/powerpoint/2010/main" val="2626870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DSCF0860.JPG"/>
          <p:cNvPicPr>
            <a:picLocks noGrp="1" noChangeAspect="1"/>
          </p:cNvPicPr>
          <p:nvPr>
            <p:ph idx="1"/>
          </p:nvPr>
        </p:nvPicPr>
        <p:blipFill>
          <a:blip r:embed="rId3" cstate="print"/>
          <a:stretch>
            <a:fillRect/>
          </a:stretch>
        </p:blipFill>
        <p:spPr>
          <a:xfrm>
            <a:off x="0" y="0"/>
            <a:ext cx="9144000" cy="5786454"/>
          </a:xfrm>
        </p:spPr>
      </p:pic>
      <p:sp>
        <p:nvSpPr>
          <p:cNvPr id="5" name="2 Başlık"/>
          <p:cNvSpPr>
            <a:spLocks noGrp="1"/>
          </p:cNvSpPr>
          <p:nvPr>
            <p:ph type="title"/>
          </p:nvPr>
        </p:nvSpPr>
        <p:spPr>
          <a:xfrm>
            <a:off x="107504" y="5877272"/>
            <a:ext cx="8928992" cy="766438"/>
          </a:xfrm>
        </p:spPr>
        <p:txBody>
          <a:bodyPr>
            <a:noAutofit/>
          </a:bodyPr>
          <a:lstStyle/>
          <a:p>
            <a:r>
              <a:rPr lang="tr-TR" sz="4000" dirty="0"/>
              <a:t>Araştırma Laboratuvarı</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Başlık"/>
          <p:cNvSpPr>
            <a:spLocks noGrp="1"/>
          </p:cNvSpPr>
          <p:nvPr>
            <p:ph type="title"/>
          </p:nvPr>
        </p:nvSpPr>
        <p:spPr>
          <a:xfrm>
            <a:off x="201363" y="5733256"/>
            <a:ext cx="8928992" cy="622422"/>
          </a:xfrm>
        </p:spPr>
        <p:txBody>
          <a:bodyPr>
            <a:normAutofit fontScale="90000"/>
          </a:bodyPr>
          <a:lstStyle/>
          <a:p>
            <a:r>
              <a:rPr lang="tr-TR" dirty="0"/>
              <a:t>Biyoteknoloji Laboratuvarı</a:t>
            </a:r>
          </a:p>
        </p:txBody>
      </p:sp>
      <p:pic>
        <p:nvPicPr>
          <p:cNvPr id="7" name="Picture 6">
            <a:extLst>
              <a:ext uri="{FF2B5EF4-FFF2-40B4-BE49-F238E27FC236}">
                <a16:creationId xmlns:a16="http://schemas.microsoft.com/office/drawing/2014/main" id="{9D4DCAA8-2400-4AC7-A54D-526139D93E6A}"/>
              </a:ext>
            </a:extLst>
          </p:cNvPr>
          <p:cNvPicPr>
            <a:picLocks noChangeAspect="1"/>
          </p:cNvPicPr>
          <p:nvPr/>
        </p:nvPicPr>
        <p:blipFill>
          <a:blip r:embed="rId2"/>
          <a:stretch>
            <a:fillRect/>
          </a:stretch>
        </p:blipFill>
        <p:spPr>
          <a:xfrm>
            <a:off x="504000" y="358306"/>
            <a:ext cx="8136000" cy="523455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Başlık"/>
          <p:cNvSpPr>
            <a:spLocks noGrp="1"/>
          </p:cNvSpPr>
          <p:nvPr>
            <p:ph type="title"/>
          </p:nvPr>
        </p:nvSpPr>
        <p:spPr>
          <a:xfrm>
            <a:off x="107503" y="5373216"/>
            <a:ext cx="8928992" cy="622422"/>
          </a:xfrm>
        </p:spPr>
        <p:txBody>
          <a:bodyPr>
            <a:normAutofit fontScale="90000"/>
          </a:bodyPr>
          <a:lstStyle/>
          <a:p>
            <a:r>
              <a:rPr lang="tr-TR" dirty="0"/>
              <a:t>Temel İşlemler Laboratuvarı</a:t>
            </a:r>
          </a:p>
        </p:txBody>
      </p:sp>
      <p:pic>
        <p:nvPicPr>
          <p:cNvPr id="3" name="Picture 2" descr="A kitchen with a sink and a counter in a room&#10;&#10;Description automatically generated">
            <a:extLst>
              <a:ext uri="{FF2B5EF4-FFF2-40B4-BE49-F238E27FC236}">
                <a16:creationId xmlns:a16="http://schemas.microsoft.com/office/drawing/2014/main" id="{221F0C27-2B28-4FE8-8521-C52C93A206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392" y="908720"/>
            <a:ext cx="8345215" cy="3888000"/>
          </a:xfrm>
          <a:prstGeom prst="rect">
            <a:avLst/>
          </a:prstGeom>
        </p:spPr>
      </p:pic>
    </p:spTree>
    <p:extLst>
      <p:ext uri="{BB962C8B-B14F-4D97-AF65-F5344CB8AC3E}">
        <p14:creationId xmlns:p14="http://schemas.microsoft.com/office/powerpoint/2010/main" val="1421258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4800" b="1" dirty="0">
                <a:solidFill>
                  <a:srgbClr val="C00000"/>
                </a:solidFill>
              </a:rPr>
              <a:t>Kuruluşumuz</a:t>
            </a:r>
          </a:p>
        </p:txBody>
      </p:sp>
      <p:sp>
        <p:nvSpPr>
          <p:cNvPr id="3" name="2 İçerik Yer Tutucusu"/>
          <p:cNvSpPr>
            <a:spLocks noGrp="1"/>
          </p:cNvSpPr>
          <p:nvPr>
            <p:ph idx="1"/>
          </p:nvPr>
        </p:nvSpPr>
        <p:spPr>
          <a:xfrm>
            <a:off x="237226" y="1696137"/>
            <a:ext cx="4464496" cy="5154121"/>
          </a:xfrm>
        </p:spPr>
        <p:txBody>
          <a:bodyPr>
            <a:noAutofit/>
          </a:bodyPr>
          <a:lstStyle/>
          <a:p>
            <a:pPr algn="just"/>
            <a:r>
              <a:rPr lang="tr-TR" sz="2400" dirty="0"/>
              <a:t>Bölümümüz ilk olarak 2001-2002 eğitim ve öğretim yılında öğrenci almaya başlamıştır ve o günden bu zamana kadar iş gücüne donanımlı ve bilgili gıda mühendisleri yetiştirmektedir.</a:t>
            </a:r>
          </a:p>
          <a:p>
            <a:pPr algn="just"/>
            <a:endParaRPr lang="tr-TR" sz="2400" dirty="0"/>
          </a:p>
          <a:p>
            <a:pPr algn="just"/>
            <a:r>
              <a:rPr lang="tr-TR" sz="2400" dirty="0"/>
              <a:t>Bölümümüzde gıda bilimleri ve gıda teknolojileri olmak üzere iki ana bilim dalı bulunmaktadır.</a:t>
            </a:r>
          </a:p>
        </p:txBody>
      </p:sp>
      <p:pic>
        <p:nvPicPr>
          <p:cNvPr id="4" name="Picture 5" descr="C:\Users\MRT\Desktop\index.png"/>
          <p:cNvPicPr>
            <a:picLocks noChangeAspect="1" noChangeArrowheads="1"/>
          </p:cNvPicPr>
          <p:nvPr/>
        </p:nvPicPr>
        <p:blipFill>
          <a:blip r:embed="rId2" cstate="print"/>
          <a:srcRect/>
          <a:stretch>
            <a:fillRect/>
          </a:stretch>
        </p:blipFill>
        <p:spPr bwMode="auto">
          <a:xfrm>
            <a:off x="251520" y="260648"/>
            <a:ext cx="1071562" cy="1071562"/>
          </a:xfrm>
          <a:prstGeom prst="rect">
            <a:avLst/>
          </a:prstGeom>
          <a:noFill/>
        </p:spPr>
      </p:pic>
      <p:pic>
        <p:nvPicPr>
          <p:cNvPr id="2050" name="Picture 2" descr="C:\Users\MRT\Desktop\logo.png"/>
          <p:cNvPicPr>
            <a:picLocks noChangeAspect="1" noChangeArrowheads="1"/>
          </p:cNvPicPr>
          <p:nvPr/>
        </p:nvPicPr>
        <p:blipFill>
          <a:blip r:embed="rId3" cstate="print"/>
          <a:srcRect/>
          <a:stretch>
            <a:fillRect/>
          </a:stretch>
        </p:blipFill>
        <p:spPr bwMode="auto">
          <a:xfrm>
            <a:off x="7380312" y="260648"/>
            <a:ext cx="1168524" cy="1168524"/>
          </a:xfrm>
          <a:prstGeom prst="rect">
            <a:avLst/>
          </a:prstGeom>
          <a:noFill/>
        </p:spPr>
      </p:pic>
      <p:pic>
        <p:nvPicPr>
          <p:cNvPr id="5" name="Picture 4"/>
          <p:cNvPicPr>
            <a:picLocks noChangeAspect="1"/>
          </p:cNvPicPr>
          <p:nvPr/>
        </p:nvPicPr>
        <p:blipFill>
          <a:blip r:embed="rId4" cstate="print"/>
          <a:stretch>
            <a:fillRect/>
          </a:stretch>
        </p:blipFill>
        <p:spPr>
          <a:xfrm>
            <a:off x="4860032" y="2276872"/>
            <a:ext cx="3980342" cy="323806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DSCF0869.JPG"/>
          <p:cNvPicPr>
            <a:picLocks noGrp="1" noChangeAspect="1"/>
          </p:cNvPicPr>
          <p:nvPr>
            <p:ph idx="1"/>
          </p:nvPr>
        </p:nvPicPr>
        <p:blipFill>
          <a:blip r:embed="rId2" cstate="print"/>
          <a:stretch>
            <a:fillRect/>
          </a:stretch>
        </p:blipFill>
        <p:spPr>
          <a:xfrm>
            <a:off x="191569" y="188640"/>
            <a:ext cx="8760862" cy="5544000"/>
          </a:xfrm>
        </p:spPr>
      </p:pic>
      <p:sp>
        <p:nvSpPr>
          <p:cNvPr id="5" name="2 Başlık"/>
          <p:cNvSpPr>
            <a:spLocks noGrp="1"/>
          </p:cNvSpPr>
          <p:nvPr>
            <p:ph type="title"/>
          </p:nvPr>
        </p:nvSpPr>
        <p:spPr>
          <a:xfrm>
            <a:off x="107504" y="5929330"/>
            <a:ext cx="8928992" cy="928670"/>
          </a:xfrm>
        </p:spPr>
        <p:txBody>
          <a:bodyPr>
            <a:normAutofit/>
          </a:bodyPr>
          <a:lstStyle/>
          <a:p>
            <a:pPr algn="ctr"/>
            <a:r>
              <a:rPr lang="tr-TR" sz="4000" dirty="0"/>
              <a:t>Duyusal Analiz Laboratuvarı</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Başlık"/>
          <p:cNvSpPr>
            <a:spLocks noGrp="1"/>
          </p:cNvSpPr>
          <p:nvPr>
            <p:ph type="title"/>
          </p:nvPr>
        </p:nvSpPr>
        <p:spPr>
          <a:xfrm>
            <a:off x="107503" y="5805264"/>
            <a:ext cx="8928992" cy="928670"/>
          </a:xfrm>
        </p:spPr>
        <p:txBody>
          <a:bodyPr>
            <a:normAutofit/>
          </a:bodyPr>
          <a:lstStyle/>
          <a:p>
            <a:pPr algn="ctr"/>
            <a:r>
              <a:rPr lang="tr-TR" sz="4000" dirty="0"/>
              <a:t>Gıda Kimyası Laboratuvarı</a:t>
            </a:r>
          </a:p>
        </p:txBody>
      </p:sp>
      <p:pic>
        <p:nvPicPr>
          <p:cNvPr id="6" name="Picture 5">
            <a:extLst>
              <a:ext uri="{FF2B5EF4-FFF2-40B4-BE49-F238E27FC236}">
                <a16:creationId xmlns:a16="http://schemas.microsoft.com/office/drawing/2014/main" id="{B47BBF0E-0D0F-4207-B2B1-7FE3143E2B8A}"/>
              </a:ext>
            </a:extLst>
          </p:cNvPr>
          <p:cNvPicPr>
            <a:picLocks noChangeAspect="1"/>
          </p:cNvPicPr>
          <p:nvPr/>
        </p:nvPicPr>
        <p:blipFill>
          <a:blip r:embed="rId2"/>
          <a:stretch>
            <a:fillRect/>
          </a:stretch>
        </p:blipFill>
        <p:spPr>
          <a:xfrm>
            <a:off x="311402" y="764704"/>
            <a:ext cx="8521195" cy="4536000"/>
          </a:xfrm>
          <a:prstGeom prst="rect">
            <a:avLst/>
          </a:prstGeom>
        </p:spPr>
      </p:pic>
    </p:spTree>
    <p:extLst>
      <p:ext uri="{BB962C8B-B14F-4D97-AF65-F5344CB8AC3E}">
        <p14:creationId xmlns:p14="http://schemas.microsoft.com/office/powerpoint/2010/main" val="1224618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504" y="5872644"/>
            <a:ext cx="8928992" cy="692696"/>
          </a:xfrm>
        </p:spPr>
        <p:txBody>
          <a:bodyPr>
            <a:normAutofit fontScale="90000"/>
          </a:bodyPr>
          <a:lstStyle/>
          <a:p>
            <a:r>
              <a:rPr lang="en-US" dirty="0" err="1"/>
              <a:t>Mikrobiyoloji</a:t>
            </a:r>
            <a:r>
              <a:rPr lang="tr-TR" dirty="0"/>
              <a:t> Laboratuvarı</a:t>
            </a:r>
            <a:endParaRPr lang="en-US" dirty="0"/>
          </a:p>
        </p:txBody>
      </p:sp>
      <p:pic>
        <p:nvPicPr>
          <p:cNvPr id="1026" name="Picture 2" descr="C:\TEMP\IMG_0238.JPG"/>
          <p:cNvPicPr>
            <a:picLocks noChangeAspect="1" noChangeArrowheads="1"/>
          </p:cNvPicPr>
          <p:nvPr/>
        </p:nvPicPr>
        <p:blipFill>
          <a:blip r:embed="rId3" cstate="print"/>
          <a:srcRect/>
          <a:stretch>
            <a:fillRect/>
          </a:stretch>
        </p:blipFill>
        <p:spPr bwMode="auto">
          <a:xfrm>
            <a:off x="396855" y="181601"/>
            <a:ext cx="8350290" cy="5400000"/>
          </a:xfrm>
          <a:prstGeom prst="rect">
            <a:avLst/>
          </a:prstGeom>
          <a:noFill/>
        </p:spPr>
      </p:pic>
      <p:pic>
        <p:nvPicPr>
          <p:cNvPr id="6" name="Picture 2" descr="C:\TEMP\IMG_0230.JPG"/>
          <p:cNvPicPr>
            <a:picLocks noChangeAspect="1" noChangeArrowheads="1"/>
          </p:cNvPicPr>
          <p:nvPr/>
        </p:nvPicPr>
        <p:blipFill>
          <a:blip r:embed="rId4" cstate="print"/>
          <a:srcRect/>
          <a:stretch>
            <a:fillRect/>
          </a:stretch>
        </p:blipFill>
        <p:spPr bwMode="auto">
          <a:xfrm>
            <a:off x="5915145" y="181601"/>
            <a:ext cx="2832000" cy="2124000"/>
          </a:xfrm>
          <a:prstGeom prst="rect">
            <a:avLst/>
          </a:prstGeom>
          <a:noFill/>
        </p:spPr>
      </p:pic>
      <p:pic>
        <p:nvPicPr>
          <p:cNvPr id="7" name="Picture 3" descr="C:\TEMP\IMG_0231.JPG"/>
          <p:cNvPicPr>
            <a:picLocks noChangeAspect="1" noChangeArrowheads="1"/>
          </p:cNvPicPr>
          <p:nvPr/>
        </p:nvPicPr>
        <p:blipFill>
          <a:blip r:embed="rId5" cstate="print"/>
          <a:srcRect/>
          <a:stretch>
            <a:fillRect/>
          </a:stretch>
        </p:blipFill>
        <p:spPr bwMode="auto">
          <a:xfrm>
            <a:off x="396855" y="3485511"/>
            <a:ext cx="2992098" cy="209609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504" y="5872644"/>
            <a:ext cx="8928992" cy="692696"/>
          </a:xfrm>
        </p:spPr>
        <p:txBody>
          <a:bodyPr>
            <a:normAutofit fontScale="90000"/>
          </a:bodyPr>
          <a:lstStyle/>
          <a:p>
            <a:r>
              <a:rPr lang="tr-TR" dirty="0"/>
              <a:t>Enstrümental Analiz Laboratuvarı</a:t>
            </a:r>
            <a:endParaRPr lang="en-US" dirty="0"/>
          </a:p>
        </p:txBody>
      </p:sp>
      <p:pic>
        <p:nvPicPr>
          <p:cNvPr id="2" name="Picture 1">
            <a:extLst>
              <a:ext uri="{FF2B5EF4-FFF2-40B4-BE49-F238E27FC236}">
                <a16:creationId xmlns:a16="http://schemas.microsoft.com/office/drawing/2014/main" id="{63346CD6-5651-4636-AE75-22F8BFDF8F7A}"/>
              </a:ext>
            </a:extLst>
          </p:cNvPr>
          <p:cNvPicPr>
            <a:picLocks noChangeAspect="1"/>
          </p:cNvPicPr>
          <p:nvPr/>
        </p:nvPicPr>
        <p:blipFill>
          <a:blip r:embed="rId3"/>
          <a:stretch>
            <a:fillRect/>
          </a:stretch>
        </p:blipFill>
        <p:spPr>
          <a:xfrm>
            <a:off x="243773" y="476672"/>
            <a:ext cx="8656453" cy="4608000"/>
          </a:xfrm>
          <a:prstGeom prst="rect">
            <a:avLst/>
          </a:prstGeom>
        </p:spPr>
      </p:pic>
    </p:spTree>
    <p:extLst>
      <p:ext uri="{BB962C8B-B14F-4D97-AF65-F5344CB8AC3E}">
        <p14:creationId xmlns:p14="http://schemas.microsoft.com/office/powerpoint/2010/main" val="302803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107504" y="5949280"/>
            <a:ext cx="8928992" cy="642942"/>
          </a:xfrm>
        </p:spPr>
        <p:txBody>
          <a:bodyPr>
            <a:normAutofit fontScale="90000"/>
          </a:bodyPr>
          <a:lstStyle/>
          <a:p>
            <a:r>
              <a:rPr lang="tr-TR" dirty="0"/>
              <a:t>Hububat ve Bakliyat Araştırma Laboratuvarı</a:t>
            </a:r>
          </a:p>
        </p:txBody>
      </p:sp>
      <p:pic>
        <p:nvPicPr>
          <p:cNvPr id="6" name="Picture 5">
            <a:extLst>
              <a:ext uri="{FF2B5EF4-FFF2-40B4-BE49-F238E27FC236}">
                <a16:creationId xmlns:a16="http://schemas.microsoft.com/office/drawing/2014/main" id="{D69DB18B-DB98-499F-897C-D7A1B5C4EE8A}"/>
              </a:ext>
            </a:extLst>
          </p:cNvPr>
          <p:cNvPicPr>
            <a:picLocks noChangeAspect="1"/>
          </p:cNvPicPr>
          <p:nvPr/>
        </p:nvPicPr>
        <p:blipFill>
          <a:blip r:embed="rId3"/>
          <a:stretch>
            <a:fillRect/>
          </a:stretch>
        </p:blipFill>
        <p:spPr>
          <a:xfrm>
            <a:off x="1134937" y="332656"/>
            <a:ext cx="6874126" cy="5400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107504" y="5339777"/>
            <a:ext cx="8928992" cy="642942"/>
          </a:xfrm>
        </p:spPr>
        <p:txBody>
          <a:bodyPr>
            <a:normAutofit fontScale="90000"/>
          </a:bodyPr>
          <a:lstStyle/>
          <a:p>
            <a:r>
              <a:rPr lang="tr-TR" dirty="0"/>
              <a:t>Meyve ve Sebze İşleme Teknolojisi Laboratuvarı</a:t>
            </a:r>
          </a:p>
        </p:txBody>
      </p:sp>
      <p:pic>
        <p:nvPicPr>
          <p:cNvPr id="2" name="Picture 1">
            <a:extLst>
              <a:ext uri="{FF2B5EF4-FFF2-40B4-BE49-F238E27FC236}">
                <a16:creationId xmlns:a16="http://schemas.microsoft.com/office/drawing/2014/main" id="{5E5809E7-AFD7-406A-80E3-AFAB0F97674B}"/>
              </a:ext>
            </a:extLst>
          </p:cNvPr>
          <p:cNvPicPr>
            <a:picLocks noChangeAspect="1"/>
          </p:cNvPicPr>
          <p:nvPr/>
        </p:nvPicPr>
        <p:blipFill>
          <a:blip r:embed="rId3"/>
          <a:stretch>
            <a:fillRect/>
          </a:stretch>
        </p:blipFill>
        <p:spPr>
          <a:xfrm>
            <a:off x="108496" y="1196752"/>
            <a:ext cx="8928000" cy="3180461"/>
          </a:xfrm>
          <a:prstGeom prst="rect">
            <a:avLst/>
          </a:prstGeom>
        </p:spPr>
      </p:pic>
    </p:spTree>
    <p:extLst>
      <p:ext uri="{BB962C8B-B14F-4D97-AF65-F5344CB8AC3E}">
        <p14:creationId xmlns:p14="http://schemas.microsoft.com/office/powerpoint/2010/main" val="3795291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Başlık"/>
          <p:cNvSpPr>
            <a:spLocks noGrp="1"/>
          </p:cNvSpPr>
          <p:nvPr>
            <p:ph type="title"/>
          </p:nvPr>
        </p:nvSpPr>
        <p:spPr>
          <a:xfrm>
            <a:off x="107504" y="5589240"/>
            <a:ext cx="8928992" cy="642942"/>
          </a:xfrm>
        </p:spPr>
        <p:txBody>
          <a:bodyPr>
            <a:normAutofit fontScale="90000"/>
          </a:bodyPr>
          <a:lstStyle/>
          <a:p>
            <a:r>
              <a:rPr lang="tr-TR" dirty="0"/>
              <a:t>Yağ Teknolojisi Laboratuvarı </a:t>
            </a:r>
          </a:p>
        </p:txBody>
      </p:sp>
      <p:pic>
        <p:nvPicPr>
          <p:cNvPr id="6" name="Picture 5">
            <a:extLst>
              <a:ext uri="{FF2B5EF4-FFF2-40B4-BE49-F238E27FC236}">
                <a16:creationId xmlns:a16="http://schemas.microsoft.com/office/drawing/2014/main" id="{5F969AD3-EE61-4C04-A9EC-5271C37A4DB0}"/>
              </a:ext>
            </a:extLst>
          </p:cNvPr>
          <p:cNvPicPr>
            <a:picLocks noChangeAspect="1"/>
          </p:cNvPicPr>
          <p:nvPr/>
        </p:nvPicPr>
        <p:blipFill>
          <a:blip r:embed="rId3"/>
          <a:stretch>
            <a:fillRect/>
          </a:stretch>
        </p:blipFill>
        <p:spPr>
          <a:xfrm>
            <a:off x="177788" y="836712"/>
            <a:ext cx="8788424" cy="4104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Başlık"/>
          <p:cNvSpPr>
            <a:spLocks noGrp="1"/>
          </p:cNvSpPr>
          <p:nvPr>
            <p:ph type="title"/>
          </p:nvPr>
        </p:nvSpPr>
        <p:spPr>
          <a:xfrm>
            <a:off x="107504" y="6000768"/>
            <a:ext cx="8928992" cy="642942"/>
          </a:xfrm>
        </p:spPr>
        <p:txBody>
          <a:bodyPr>
            <a:normAutofit fontScale="90000"/>
          </a:bodyPr>
          <a:lstStyle/>
          <a:p>
            <a:r>
              <a:rPr lang="tr-TR" dirty="0"/>
              <a:t>Gıda Biyokimyası Laboratuvarı </a:t>
            </a:r>
          </a:p>
        </p:txBody>
      </p:sp>
      <p:pic>
        <p:nvPicPr>
          <p:cNvPr id="2" name="Picture 1">
            <a:extLst>
              <a:ext uri="{FF2B5EF4-FFF2-40B4-BE49-F238E27FC236}">
                <a16:creationId xmlns:a16="http://schemas.microsoft.com/office/drawing/2014/main" id="{57E2EA82-DE7B-4958-A24E-B9ED20328CFB}"/>
              </a:ext>
            </a:extLst>
          </p:cNvPr>
          <p:cNvPicPr>
            <a:picLocks noChangeAspect="1"/>
          </p:cNvPicPr>
          <p:nvPr/>
        </p:nvPicPr>
        <p:blipFill>
          <a:blip r:embed="rId3"/>
          <a:stretch>
            <a:fillRect/>
          </a:stretch>
        </p:blipFill>
        <p:spPr>
          <a:xfrm>
            <a:off x="363241" y="620688"/>
            <a:ext cx="8417517" cy="4536000"/>
          </a:xfrm>
          <a:prstGeom prst="rect">
            <a:avLst/>
          </a:prstGeom>
        </p:spPr>
      </p:pic>
    </p:spTree>
    <p:extLst>
      <p:ext uri="{BB962C8B-B14F-4D97-AF65-F5344CB8AC3E}">
        <p14:creationId xmlns:p14="http://schemas.microsoft.com/office/powerpoint/2010/main" val="1124471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Başlık"/>
          <p:cNvSpPr>
            <a:spLocks noGrp="1"/>
          </p:cNvSpPr>
          <p:nvPr>
            <p:ph type="title"/>
          </p:nvPr>
        </p:nvSpPr>
        <p:spPr>
          <a:xfrm>
            <a:off x="107504" y="5994430"/>
            <a:ext cx="8928992" cy="642942"/>
          </a:xfrm>
        </p:spPr>
        <p:txBody>
          <a:bodyPr>
            <a:normAutofit fontScale="90000"/>
          </a:bodyPr>
          <a:lstStyle/>
          <a:p>
            <a:r>
              <a:rPr lang="tr-TR" dirty="0"/>
              <a:t>Ambalaj Laboratuvarı</a:t>
            </a:r>
          </a:p>
        </p:txBody>
      </p:sp>
      <p:pic>
        <p:nvPicPr>
          <p:cNvPr id="7" name="Picture 6">
            <a:extLst>
              <a:ext uri="{FF2B5EF4-FFF2-40B4-BE49-F238E27FC236}">
                <a16:creationId xmlns:a16="http://schemas.microsoft.com/office/drawing/2014/main" id="{BDBFF828-8A98-46DB-A311-D3A673D50ADB}"/>
              </a:ext>
            </a:extLst>
          </p:cNvPr>
          <p:cNvPicPr>
            <a:picLocks noChangeAspect="1"/>
          </p:cNvPicPr>
          <p:nvPr/>
        </p:nvPicPr>
        <p:blipFill>
          <a:blip r:embed="rId3"/>
          <a:stretch>
            <a:fillRect/>
          </a:stretch>
        </p:blipFill>
        <p:spPr>
          <a:xfrm>
            <a:off x="502733" y="404664"/>
            <a:ext cx="8138534" cy="5400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443" y="0"/>
            <a:ext cx="8229600" cy="778098"/>
          </a:xfrm>
        </p:spPr>
        <p:txBody>
          <a:bodyPr/>
          <a:lstStyle/>
          <a:p>
            <a:r>
              <a:rPr lang="tr-TR" b="1" dirty="0">
                <a:solidFill>
                  <a:srgbClr val="C00000"/>
                </a:solidFill>
              </a:rPr>
              <a:t>Projeler</a:t>
            </a:r>
          </a:p>
        </p:txBody>
      </p:sp>
      <p:pic>
        <p:nvPicPr>
          <p:cNvPr id="7" name="Picture 6">
            <a:extLst>
              <a:ext uri="{FF2B5EF4-FFF2-40B4-BE49-F238E27FC236}">
                <a16:creationId xmlns:a16="http://schemas.microsoft.com/office/drawing/2014/main" id="{A3BB294B-1FDD-4603-8506-F4341A3097EB}"/>
              </a:ext>
            </a:extLst>
          </p:cNvPr>
          <p:cNvPicPr>
            <a:picLocks noChangeAspect="1"/>
          </p:cNvPicPr>
          <p:nvPr/>
        </p:nvPicPr>
        <p:blipFill rotWithShape="1">
          <a:blip r:embed="rId2"/>
          <a:srcRect l="4773" t="7160" r="4326" b="10942"/>
          <a:stretch/>
        </p:blipFill>
        <p:spPr>
          <a:xfrm>
            <a:off x="96791" y="836712"/>
            <a:ext cx="8950418" cy="5040000"/>
          </a:xfrm>
          <a:prstGeom prst="rect">
            <a:avLst/>
          </a:prstGeom>
        </p:spPr>
      </p:pic>
      <p:sp>
        <p:nvSpPr>
          <p:cNvPr id="8" name="TextBox 7">
            <a:extLst>
              <a:ext uri="{FF2B5EF4-FFF2-40B4-BE49-F238E27FC236}">
                <a16:creationId xmlns:a16="http://schemas.microsoft.com/office/drawing/2014/main" id="{7F5F3894-9654-4361-9F97-1F49D4BF553A}"/>
              </a:ext>
            </a:extLst>
          </p:cNvPr>
          <p:cNvSpPr txBox="1"/>
          <p:nvPr/>
        </p:nvSpPr>
        <p:spPr>
          <a:xfrm>
            <a:off x="323528" y="6021288"/>
            <a:ext cx="8568952" cy="369332"/>
          </a:xfrm>
          <a:prstGeom prst="rect">
            <a:avLst/>
          </a:prstGeom>
          <a:noFill/>
        </p:spPr>
        <p:txBody>
          <a:bodyPr wrap="square" rtlCol="0">
            <a:spAutoFit/>
          </a:bodyPr>
          <a:lstStyle/>
          <a:p>
            <a:r>
              <a:rPr lang="tr-TR" dirty="0"/>
              <a:t>Devamı için: http://gida.muhendislik.comu.edu.tr/projeler.html</a:t>
            </a:r>
            <a:endParaRPr lang="en-US" dirty="0"/>
          </a:p>
        </p:txBody>
      </p:sp>
    </p:spTree>
    <p:extLst>
      <p:ext uri="{BB962C8B-B14F-4D97-AF65-F5344CB8AC3E}">
        <p14:creationId xmlns:p14="http://schemas.microsoft.com/office/powerpoint/2010/main" val="4155987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4800" b="1" dirty="0">
                <a:solidFill>
                  <a:srgbClr val="C00000"/>
                </a:solidFill>
              </a:rPr>
              <a:t>Temel İlkemiz</a:t>
            </a:r>
          </a:p>
        </p:txBody>
      </p:sp>
      <p:sp>
        <p:nvSpPr>
          <p:cNvPr id="3" name="2 İçerik Yer Tutucusu"/>
          <p:cNvSpPr>
            <a:spLocks noGrp="1"/>
          </p:cNvSpPr>
          <p:nvPr>
            <p:ph idx="1"/>
          </p:nvPr>
        </p:nvSpPr>
        <p:spPr>
          <a:xfrm>
            <a:off x="457200" y="1412777"/>
            <a:ext cx="8229600" cy="3744416"/>
          </a:xfrm>
        </p:spPr>
        <p:txBody>
          <a:bodyPr>
            <a:noAutofit/>
          </a:bodyPr>
          <a:lstStyle/>
          <a:p>
            <a:pPr algn="just"/>
            <a:r>
              <a:rPr lang="tr-TR" sz="2000" dirty="0"/>
              <a:t>Gıda maddelerini en iyi şekilde değerlendirerek, bunları en kaliteli gıdalara dönüştürmeyi başarabilen Gıda Mühendisleri yetiştirebilmektir.</a:t>
            </a:r>
          </a:p>
          <a:p>
            <a:pPr algn="just"/>
            <a:endParaRPr lang="tr-TR" sz="2000" dirty="0"/>
          </a:p>
          <a:p>
            <a:pPr algn="just"/>
            <a:r>
              <a:rPr lang="tr-TR" sz="2000" dirty="0"/>
              <a:t>Bu amaçla bitkisel ve hayvansal gıda maddelerini en iyi şekilde öğrencilere tanıtmak, bunlara uygulanacak en yeni ve etkili teknolojiyi öğretirken bu esnada insan sağlığını ve doğanın korunması gerekliliğini de vurgulamaktır.</a:t>
            </a:r>
          </a:p>
          <a:p>
            <a:pPr algn="just"/>
            <a:endParaRPr lang="tr-TR" sz="2000" dirty="0"/>
          </a:p>
          <a:p>
            <a:pPr algn="just"/>
            <a:r>
              <a:rPr lang="en-US" sz="2000" dirty="0"/>
              <a:t>B</a:t>
            </a:r>
            <a:r>
              <a:rPr lang="tr-TR" sz="2000" dirty="0"/>
              <a:t>ö</a:t>
            </a:r>
            <a:r>
              <a:rPr lang="en-US" sz="2000" dirty="0"/>
              <a:t>l</a:t>
            </a:r>
            <a:r>
              <a:rPr lang="tr-TR" sz="2000" dirty="0"/>
              <a:t>ü</a:t>
            </a:r>
            <a:r>
              <a:rPr lang="en-US" sz="2000" dirty="0" err="1"/>
              <a:t>mden</a:t>
            </a:r>
            <a:r>
              <a:rPr lang="en-US" sz="2000" dirty="0"/>
              <a:t> </a:t>
            </a:r>
            <a:r>
              <a:rPr lang="en-US" sz="2000" dirty="0" err="1"/>
              <a:t>mezun</a:t>
            </a:r>
            <a:r>
              <a:rPr lang="en-US" sz="2000" dirty="0"/>
              <a:t> </a:t>
            </a:r>
            <a:r>
              <a:rPr lang="en-US" sz="2000" dirty="0" err="1"/>
              <a:t>olan</a:t>
            </a:r>
            <a:r>
              <a:rPr lang="en-US" sz="2000" dirty="0"/>
              <a:t> her G</a:t>
            </a:r>
            <a:r>
              <a:rPr lang="tr-TR" sz="2000" dirty="0"/>
              <a:t>ı</a:t>
            </a:r>
            <a:r>
              <a:rPr lang="en-US" sz="2000" dirty="0" err="1"/>
              <a:t>da</a:t>
            </a:r>
            <a:r>
              <a:rPr lang="en-US" sz="2000" dirty="0"/>
              <a:t> M</a:t>
            </a:r>
            <a:r>
              <a:rPr lang="tr-TR" sz="2000" dirty="0"/>
              <a:t>ü</a:t>
            </a:r>
            <a:r>
              <a:rPr lang="en-US" sz="2000" dirty="0" err="1"/>
              <a:t>hendisine</a:t>
            </a:r>
            <a:r>
              <a:rPr lang="en-US" sz="2000" dirty="0"/>
              <a:t>, g</a:t>
            </a:r>
            <a:r>
              <a:rPr lang="tr-TR" sz="2000" dirty="0"/>
              <a:t>ı</a:t>
            </a:r>
            <a:r>
              <a:rPr lang="en-US" sz="2000" dirty="0" err="1"/>
              <a:t>daya</a:t>
            </a:r>
            <a:r>
              <a:rPr lang="en-US" sz="2000" dirty="0"/>
              <a:t> </a:t>
            </a:r>
            <a:r>
              <a:rPr lang="en-US" sz="2000" dirty="0" err="1"/>
              <a:t>ula</a:t>
            </a:r>
            <a:r>
              <a:rPr lang="tr-TR" sz="2000" dirty="0"/>
              <a:t>ş</a:t>
            </a:r>
            <a:r>
              <a:rPr lang="en-US" sz="2000" dirty="0"/>
              <a:t>man</a:t>
            </a:r>
            <a:r>
              <a:rPr lang="tr-TR" sz="2000" dirty="0"/>
              <a:t>ı</a:t>
            </a:r>
            <a:r>
              <a:rPr lang="en-US" sz="2000" dirty="0"/>
              <a:t>n en</a:t>
            </a:r>
            <a:br>
              <a:rPr lang="en-US" sz="2000" dirty="0"/>
            </a:br>
            <a:r>
              <a:rPr lang="en-US" sz="2000" dirty="0" err="1"/>
              <a:t>temel</a:t>
            </a:r>
            <a:r>
              <a:rPr lang="en-US" sz="2000" dirty="0"/>
              <a:t> </a:t>
            </a:r>
            <a:r>
              <a:rPr lang="en-US" sz="2000" dirty="0" err="1"/>
              <a:t>insan</a:t>
            </a:r>
            <a:r>
              <a:rPr lang="en-US" sz="2000" dirty="0"/>
              <a:t> </a:t>
            </a:r>
            <a:r>
              <a:rPr lang="en-US" sz="2000" dirty="0" err="1"/>
              <a:t>hakk</a:t>
            </a:r>
            <a:r>
              <a:rPr lang="tr-TR" sz="2000" dirty="0"/>
              <a:t>ı</a:t>
            </a:r>
            <a:r>
              <a:rPr lang="en-US" sz="2000" dirty="0"/>
              <a:t> </a:t>
            </a:r>
            <a:r>
              <a:rPr lang="en-US" sz="2000" dirty="0" err="1"/>
              <a:t>oldu</a:t>
            </a:r>
            <a:r>
              <a:rPr lang="tr-TR" sz="2000" dirty="0"/>
              <a:t>ğ</a:t>
            </a:r>
            <a:r>
              <a:rPr lang="en-US" sz="2000" dirty="0" err="1"/>
              <a:t>unun</a:t>
            </a:r>
            <a:r>
              <a:rPr lang="en-US" sz="2000" dirty="0"/>
              <a:t>, </a:t>
            </a:r>
            <a:r>
              <a:rPr lang="en-US" sz="2000" dirty="0" err="1"/>
              <a:t>gerek</a:t>
            </a:r>
            <a:r>
              <a:rPr lang="en-US" sz="2000" dirty="0"/>
              <a:t> </a:t>
            </a:r>
            <a:r>
              <a:rPr lang="tr-TR" sz="2000" dirty="0"/>
              <a:t>ü</a:t>
            </a:r>
            <a:r>
              <a:rPr lang="en-US" sz="2000" dirty="0" err="1"/>
              <a:t>retim</a:t>
            </a:r>
            <a:r>
              <a:rPr lang="en-US" sz="2000" dirty="0"/>
              <a:t> </a:t>
            </a:r>
            <a:r>
              <a:rPr lang="en-US" sz="2000" dirty="0" err="1"/>
              <a:t>ve</a:t>
            </a:r>
            <a:r>
              <a:rPr lang="en-US" sz="2000" dirty="0"/>
              <a:t> </a:t>
            </a:r>
            <a:r>
              <a:rPr lang="en-US" sz="2000" dirty="0" err="1"/>
              <a:t>gerekse</a:t>
            </a:r>
            <a:r>
              <a:rPr lang="en-US" sz="2000" dirty="0"/>
              <a:t> </a:t>
            </a:r>
            <a:r>
              <a:rPr lang="en-US" sz="2000" dirty="0" err="1"/>
              <a:t>denetim</a:t>
            </a:r>
            <a:br>
              <a:rPr lang="en-US" sz="2000" dirty="0"/>
            </a:br>
            <a:r>
              <a:rPr lang="en-US" sz="2000" dirty="0" err="1"/>
              <a:t>noktalar</a:t>
            </a:r>
            <a:r>
              <a:rPr lang="tr-TR" sz="2000" dirty="0"/>
              <a:t>ı</a:t>
            </a:r>
            <a:r>
              <a:rPr lang="en-US" sz="2000" dirty="0" err="1"/>
              <a:t>nda</a:t>
            </a:r>
            <a:r>
              <a:rPr lang="en-US" sz="2000" dirty="0"/>
              <a:t> g</a:t>
            </a:r>
            <a:r>
              <a:rPr lang="tr-TR" sz="2000" dirty="0"/>
              <a:t>ü</a:t>
            </a:r>
            <a:r>
              <a:rPr lang="en-US" sz="2000" dirty="0" err="1"/>
              <a:t>venli</a:t>
            </a:r>
            <a:r>
              <a:rPr lang="en-US" sz="2000" dirty="0"/>
              <a:t> g</a:t>
            </a:r>
            <a:r>
              <a:rPr lang="tr-TR" sz="2000" dirty="0"/>
              <a:t>ı</a:t>
            </a:r>
            <a:r>
              <a:rPr lang="en-US" sz="2000" dirty="0" err="1"/>
              <a:t>da</a:t>
            </a:r>
            <a:r>
              <a:rPr lang="en-US" sz="2000" dirty="0"/>
              <a:t> </a:t>
            </a:r>
            <a:r>
              <a:rPr lang="tr-TR" sz="2000" dirty="0"/>
              <a:t>ü</a:t>
            </a:r>
            <a:r>
              <a:rPr lang="en-US" sz="2000" dirty="0" err="1"/>
              <a:t>retimi</a:t>
            </a:r>
            <a:r>
              <a:rPr lang="en-US" sz="2000" dirty="0"/>
              <a:t> </a:t>
            </a:r>
            <a:r>
              <a:rPr lang="en-US" sz="2000" dirty="0" err="1"/>
              <a:t>ve</a:t>
            </a:r>
            <a:r>
              <a:rPr lang="en-US" sz="2000" dirty="0"/>
              <a:t> </a:t>
            </a:r>
            <a:r>
              <a:rPr lang="en-US" sz="2000" dirty="0" err="1"/>
              <a:t>denetimi</a:t>
            </a:r>
            <a:r>
              <a:rPr lang="en-US" sz="2000" dirty="0"/>
              <a:t> </a:t>
            </a:r>
            <a:r>
              <a:rPr lang="en-US" sz="2000" dirty="0" err="1"/>
              <a:t>yapmas</a:t>
            </a:r>
            <a:r>
              <a:rPr lang="tr-TR" sz="2000" dirty="0"/>
              <a:t>ı</a:t>
            </a:r>
            <a:r>
              <a:rPr lang="en-US" sz="2000" dirty="0"/>
              <a:t> </a:t>
            </a:r>
            <a:r>
              <a:rPr lang="en-US" sz="2000" dirty="0" err="1"/>
              <a:t>gerekti</a:t>
            </a:r>
            <a:r>
              <a:rPr lang="tr-TR" sz="2000" dirty="0"/>
              <a:t>ğ</a:t>
            </a:r>
            <a:r>
              <a:rPr lang="en-US" sz="2000" dirty="0" err="1"/>
              <a:t>inin</a:t>
            </a:r>
            <a:br>
              <a:rPr lang="en-US" sz="2000" dirty="0"/>
            </a:br>
            <a:r>
              <a:rPr lang="en-US" sz="2000" dirty="0" err="1"/>
              <a:t>bilincini</a:t>
            </a:r>
            <a:r>
              <a:rPr lang="en-US" sz="2000" dirty="0"/>
              <a:t> </a:t>
            </a:r>
            <a:r>
              <a:rPr lang="en-US" sz="2000" dirty="0" err="1"/>
              <a:t>kazand</a:t>
            </a:r>
            <a:r>
              <a:rPr lang="tr-TR" sz="2000" dirty="0"/>
              <a:t>ı</a:t>
            </a:r>
            <a:r>
              <a:rPr lang="en-US" sz="2000" dirty="0" err="1"/>
              <a:t>rmakt</a:t>
            </a:r>
            <a:r>
              <a:rPr lang="tr-TR" sz="2000" dirty="0"/>
              <a:t>ı</a:t>
            </a:r>
            <a:r>
              <a:rPr lang="en-US" sz="2000" dirty="0"/>
              <a:t>r</a:t>
            </a:r>
            <a:r>
              <a:rPr lang="tr-TR" sz="2000" dirty="0"/>
              <a:t>.</a:t>
            </a:r>
          </a:p>
        </p:txBody>
      </p:sp>
      <p:pic>
        <p:nvPicPr>
          <p:cNvPr id="5" name="Picture 5" descr="C:\Users\MRT\Desktop\index.png"/>
          <p:cNvPicPr>
            <a:picLocks noChangeAspect="1" noChangeArrowheads="1"/>
          </p:cNvPicPr>
          <p:nvPr/>
        </p:nvPicPr>
        <p:blipFill>
          <a:blip r:embed="rId2" cstate="print"/>
          <a:srcRect/>
          <a:stretch>
            <a:fillRect/>
          </a:stretch>
        </p:blipFill>
        <p:spPr bwMode="auto">
          <a:xfrm>
            <a:off x="323528" y="260648"/>
            <a:ext cx="792088" cy="792088"/>
          </a:xfrm>
          <a:prstGeom prst="rect">
            <a:avLst/>
          </a:prstGeom>
          <a:noFill/>
        </p:spPr>
      </p:pic>
      <p:pic>
        <p:nvPicPr>
          <p:cNvPr id="6" name="Picture 2" descr="C:\Users\MRT\Desktop\logo.png"/>
          <p:cNvPicPr>
            <a:picLocks noChangeAspect="1" noChangeArrowheads="1"/>
          </p:cNvPicPr>
          <p:nvPr/>
        </p:nvPicPr>
        <p:blipFill>
          <a:blip r:embed="rId3" cstate="print"/>
          <a:srcRect/>
          <a:stretch>
            <a:fillRect/>
          </a:stretch>
        </p:blipFill>
        <p:spPr bwMode="auto">
          <a:xfrm>
            <a:off x="7740352" y="260648"/>
            <a:ext cx="808484" cy="808484"/>
          </a:xfrm>
          <a:prstGeom prst="rect">
            <a:avLst/>
          </a:prstGeom>
          <a:noFill/>
        </p:spPr>
      </p:pic>
      <p:pic>
        <p:nvPicPr>
          <p:cNvPr id="7" name="Picture 6"/>
          <p:cNvPicPr>
            <a:picLocks noChangeAspect="1"/>
          </p:cNvPicPr>
          <p:nvPr/>
        </p:nvPicPr>
        <p:blipFill>
          <a:blip r:embed="rId4" cstate="print"/>
          <a:stretch>
            <a:fillRect/>
          </a:stretch>
        </p:blipFill>
        <p:spPr>
          <a:xfrm>
            <a:off x="667360" y="5157193"/>
            <a:ext cx="7881476" cy="149339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200" y="124829"/>
            <a:ext cx="8229600" cy="1143000"/>
          </a:xfrm>
        </p:spPr>
        <p:txBody>
          <a:bodyPr/>
          <a:lstStyle/>
          <a:p>
            <a:r>
              <a:rPr lang="en-US" b="1" dirty="0" err="1">
                <a:solidFill>
                  <a:srgbClr val="C00000"/>
                </a:solidFill>
              </a:rPr>
              <a:t>Teknik</a:t>
            </a:r>
            <a:r>
              <a:rPr lang="en-US" b="1" dirty="0">
                <a:solidFill>
                  <a:srgbClr val="C00000"/>
                </a:solidFill>
              </a:rPr>
              <a:t> </a:t>
            </a:r>
            <a:r>
              <a:rPr lang="en-US" b="1" dirty="0" err="1">
                <a:solidFill>
                  <a:srgbClr val="C00000"/>
                </a:solidFill>
              </a:rPr>
              <a:t>Gezilerimiz</a:t>
            </a:r>
            <a:endParaRPr lang="en-US" b="1" dirty="0">
              <a:solidFill>
                <a:srgbClr val="C00000"/>
              </a:solidFill>
            </a:endParaRPr>
          </a:p>
        </p:txBody>
      </p:sp>
      <p:pic>
        <p:nvPicPr>
          <p:cNvPr id="4099" name="Picture 3" descr="C:\Users\MRT\Desktop\19-.jpg"/>
          <p:cNvPicPr>
            <a:picLocks noChangeAspect="1" noChangeArrowheads="1"/>
          </p:cNvPicPr>
          <p:nvPr/>
        </p:nvPicPr>
        <p:blipFill>
          <a:blip r:embed="rId2" cstate="print"/>
          <a:srcRect/>
          <a:stretch>
            <a:fillRect/>
          </a:stretch>
        </p:blipFill>
        <p:spPr bwMode="auto">
          <a:xfrm>
            <a:off x="251520" y="1268760"/>
            <a:ext cx="8640960" cy="5184576"/>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116632"/>
            <a:ext cx="8229600" cy="1143000"/>
          </a:xfrm>
        </p:spPr>
        <p:txBody>
          <a:bodyPr/>
          <a:lstStyle/>
          <a:p>
            <a:r>
              <a:rPr lang="en-US" b="1" dirty="0" err="1">
                <a:solidFill>
                  <a:srgbClr val="C00000"/>
                </a:solidFill>
              </a:rPr>
              <a:t>Teknik</a:t>
            </a:r>
            <a:r>
              <a:rPr lang="en-US" b="1" dirty="0">
                <a:solidFill>
                  <a:srgbClr val="C00000"/>
                </a:solidFill>
              </a:rPr>
              <a:t> </a:t>
            </a:r>
            <a:r>
              <a:rPr lang="en-US" b="1" dirty="0" err="1">
                <a:solidFill>
                  <a:srgbClr val="C00000"/>
                </a:solidFill>
              </a:rPr>
              <a:t>Gezilerimiz</a:t>
            </a:r>
            <a:endParaRPr lang="en-US" b="1" dirty="0">
              <a:solidFill>
                <a:srgbClr val="C00000"/>
              </a:solidFill>
            </a:endParaRPr>
          </a:p>
        </p:txBody>
      </p:sp>
      <p:pic>
        <p:nvPicPr>
          <p:cNvPr id="1026" name="Picture 2" descr="C:\Users\MRT\Desktop\New folder\576374_337756316288510_1140894280_n.jpg"/>
          <p:cNvPicPr>
            <a:picLocks noChangeAspect="1" noChangeArrowheads="1"/>
          </p:cNvPicPr>
          <p:nvPr/>
        </p:nvPicPr>
        <p:blipFill>
          <a:blip r:embed="rId2" cstate="print"/>
          <a:srcRect/>
          <a:stretch>
            <a:fillRect/>
          </a:stretch>
        </p:blipFill>
        <p:spPr bwMode="auto">
          <a:xfrm>
            <a:off x="1187624" y="1124744"/>
            <a:ext cx="6984776" cy="5238582"/>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MRT\Desktop\New folder\545897_337761846287957_100001624346005_846194_7879957_n.jpg"/>
          <p:cNvPicPr>
            <a:picLocks noChangeAspect="1" noChangeArrowheads="1"/>
          </p:cNvPicPr>
          <p:nvPr/>
        </p:nvPicPr>
        <p:blipFill rotWithShape="1">
          <a:blip r:embed="rId2" cstate="print"/>
          <a:srcRect b="25106"/>
          <a:stretch/>
        </p:blipFill>
        <p:spPr bwMode="auto">
          <a:xfrm>
            <a:off x="4795704" y="3825590"/>
            <a:ext cx="4096455" cy="2124001"/>
          </a:xfrm>
          <a:prstGeom prst="rect">
            <a:avLst/>
          </a:prstGeom>
          <a:noFill/>
        </p:spPr>
      </p:pic>
      <p:pic>
        <p:nvPicPr>
          <p:cNvPr id="7" name="Picture 2" descr="C:\Users\MRT\Desktop\New folder\562217_337758712954937_100001624346005_846145_1754606765_n.jpg"/>
          <p:cNvPicPr>
            <a:picLocks noChangeAspect="1" noChangeArrowheads="1"/>
          </p:cNvPicPr>
          <p:nvPr/>
        </p:nvPicPr>
        <p:blipFill>
          <a:blip r:embed="rId3" cstate="print"/>
          <a:srcRect/>
          <a:stretch>
            <a:fillRect/>
          </a:stretch>
        </p:blipFill>
        <p:spPr bwMode="auto">
          <a:xfrm>
            <a:off x="3046344" y="908409"/>
            <a:ext cx="3072000" cy="2304000"/>
          </a:xfrm>
          <a:prstGeom prst="rect">
            <a:avLst/>
          </a:prstGeom>
          <a:noFill/>
        </p:spPr>
      </p:pic>
      <p:pic>
        <p:nvPicPr>
          <p:cNvPr id="8" name="Picture 6" descr="C:\Users\MRT\Desktop\New folder\230502_199075360136021_100001006743899_515983_4186983_n.jpg"/>
          <p:cNvPicPr>
            <a:picLocks noChangeAspect="1" noChangeArrowheads="1"/>
          </p:cNvPicPr>
          <p:nvPr/>
        </p:nvPicPr>
        <p:blipFill>
          <a:blip r:embed="rId4" cstate="print"/>
          <a:srcRect/>
          <a:stretch>
            <a:fillRect/>
          </a:stretch>
        </p:blipFill>
        <p:spPr bwMode="auto">
          <a:xfrm>
            <a:off x="132716" y="1304174"/>
            <a:ext cx="2812670" cy="2124000"/>
          </a:xfrm>
          <a:prstGeom prst="rect">
            <a:avLst/>
          </a:prstGeom>
          <a:noFill/>
        </p:spPr>
      </p:pic>
      <p:pic>
        <p:nvPicPr>
          <p:cNvPr id="9" name="Picture 2" descr="C:\Users\MRT\Desktop\New folder\546357_337753406288801_100001624346005_846069_900261398_n.jpg"/>
          <p:cNvPicPr>
            <a:picLocks noChangeAspect="1" noChangeArrowheads="1"/>
          </p:cNvPicPr>
          <p:nvPr/>
        </p:nvPicPr>
        <p:blipFill>
          <a:blip r:embed="rId5" cstate="print"/>
          <a:srcRect/>
          <a:stretch>
            <a:fillRect/>
          </a:stretch>
        </p:blipFill>
        <p:spPr bwMode="auto">
          <a:xfrm>
            <a:off x="6372200" y="1376174"/>
            <a:ext cx="2512854" cy="2052000"/>
          </a:xfrm>
          <a:prstGeom prst="rect">
            <a:avLst/>
          </a:prstGeom>
          <a:noFill/>
        </p:spPr>
      </p:pic>
      <p:pic>
        <p:nvPicPr>
          <p:cNvPr id="10" name="Picture 4" descr="C:\Users\MRT\Desktop\New folder\225492_199075293469361_100001006743899_515982_89462_n.jpg"/>
          <p:cNvPicPr>
            <a:picLocks noChangeAspect="1" noChangeArrowheads="1"/>
          </p:cNvPicPr>
          <p:nvPr/>
        </p:nvPicPr>
        <p:blipFill>
          <a:blip r:embed="rId6" cstate="print"/>
          <a:srcRect/>
          <a:stretch>
            <a:fillRect/>
          </a:stretch>
        </p:blipFill>
        <p:spPr bwMode="auto">
          <a:xfrm>
            <a:off x="439624" y="3607863"/>
            <a:ext cx="3888432" cy="2916324"/>
          </a:xfrm>
          <a:prstGeom prst="rect">
            <a:avLst/>
          </a:prstGeom>
          <a:noFill/>
        </p:spPr>
      </p:pic>
      <p:sp>
        <p:nvSpPr>
          <p:cNvPr id="11" name="Title 2">
            <a:extLst>
              <a:ext uri="{FF2B5EF4-FFF2-40B4-BE49-F238E27FC236}">
                <a16:creationId xmlns:a16="http://schemas.microsoft.com/office/drawing/2014/main" id="{4B50F7B0-16D7-4960-9ED8-17A778B3A7F3}"/>
              </a:ext>
            </a:extLst>
          </p:cNvPr>
          <p:cNvSpPr>
            <a:spLocks noGrp="1"/>
          </p:cNvSpPr>
          <p:nvPr>
            <p:ph type="title"/>
          </p:nvPr>
        </p:nvSpPr>
        <p:spPr>
          <a:xfrm>
            <a:off x="467544" y="116632"/>
            <a:ext cx="8229600" cy="792088"/>
          </a:xfrm>
        </p:spPr>
        <p:txBody>
          <a:bodyPr/>
          <a:lstStyle/>
          <a:p>
            <a:r>
              <a:rPr lang="en-US" b="1" dirty="0" err="1">
                <a:solidFill>
                  <a:srgbClr val="C00000"/>
                </a:solidFill>
              </a:rPr>
              <a:t>Teknik</a:t>
            </a:r>
            <a:r>
              <a:rPr lang="en-US" b="1" dirty="0">
                <a:solidFill>
                  <a:srgbClr val="C00000"/>
                </a:solidFill>
              </a:rPr>
              <a:t> </a:t>
            </a:r>
            <a:r>
              <a:rPr lang="en-US" b="1" dirty="0" err="1">
                <a:solidFill>
                  <a:srgbClr val="C00000"/>
                </a:solidFill>
              </a:rPr>
              <a:t>Gezilerimiz</a:t>
            </a:r>
            <a:endParaRPr lang="en-US" b="1" dirty="0">
              <a:solidFill>
                <a:srgbClr val="C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RT\Desktop\11-3.jpg"/>
          <p:cNvPicPr>
            <a:picLocks noChangeAspect="1" noChangeArrowheads="1"/>
          </p:cNvPicPr>
          <p:nvPr/>
        </p:nvPicPr>
        <p:blipFill>
          <a:blip r:embed="rId2" cstate="print"/>
          <a:srcRect/>
          <a:stretch>
            <a:fillRect/>
          </a:stretch>
        </p:blipFill>
        <p:spPr bwMode="auto">
          <a:xfrm>
            <a:off x="1180344" y="1144969"/>
            <a:ext cx="6804000" cy="2296256"/>
          </a:xfrm>
          <a:prstGeom prst="rect">
            <a:avLst/>
          </a:prstGeom>
          <a:noFill/>
        </p:spPr>
      </p:pic>
      <p:pic>
        <p:nvPicPr>
          <p:cNvPr id="5123" name="Picture 3" descr="C:\Users\MRT\Desktop\1-.jpg"/>
          <p:cNvPicPr>
            <a:picLocks noChangeAspect="1" noChangeArrowheads="1"/>
          </p:cNvPicPr>
          <p:nvPr/>
        </p:nvPicPr>
        <p:blipFill>
          <a:blip r:embed="rId3" cstate="print"/>
          <a:srcRect/>
          <a:stretch>
            <a:fillRect/>
          </a:stretch>
        </p:blipFill>
        <p:spPr bwMode="auto">
          <a:xfrm>
            <a:off x="1090344" y="3861048"/>
            <a:ext cx="6984000" cy="2567659"/>
          </a:xfrm>
          <a:prstGeom prst="rect">
            <a:avLst/>
          </a:prstGeom>
          <a:noFill/>
        </p:spPr>
      </p:pic>
      <p:sp>
        <p:nvSpPr>
          <p:cNvPr id="4" name="Title 2">
            <a:extLst>
              <a:ext uri="{FF2B5EF4-FFF2-40B4-BE49-F238E27FC236}">
                <a16:creationId xmlns:a16="http://schemas.microsoft.com/office/drawing/2014/main" id="{66DF4BF0-8731-428D-8AEB-4A7CE9FFC224}"/>
              </a:ext>
            </a:extLst>
          </p:cNvPr>
          <p:cNvSpPr>
            <a:spLocks noGrp="1"/>
          </p:cNvSpPr>
          <p:nvPr>
            <p:ph type="title"/>
          </p:nvPr>
        </p:nvSpPr>
        <p:spPr>
          <a:xfrm>
            <a:off x="467544" y="116632"/>
            <a:ext cx="8229600" cy="792088"/>
          </a:xfrm>
        </p:spPr>
        <p:txBody>
          <a:bodyPr/>
          <a:lstStyle/>
          <a:p>
            <a:r>
              <a:rPr lang="en-US" b="1" dirty="0" err="1">
                <a:solidFill>
                  <a:srgbClr val="C00000"/>
                </a:solidFill>
              </a:rPr>
              <a:t>Teknik</a:t>
            </a:r>
            <a:r>
              <a:rPr lang="en-US" b="1" dirty="0">
                <a:solidFill>
                  <a:srgbClr val="C00000"/>
                </a:solidFill>
              </a:rPr>
              <a:t> </a:t>
            </a:r>
            <a:r>
              <a:rPr lang="en-US" b="1" dirty="0" err="1">
                <a:solidFill>
                  <a:srgbClr val="C00000"/>
                </a:solidFill>
              </a:rPr>
              <a:t>Gezilerimiz</a:t>
            </a:r>
            <a:endParaRPr lang="en-US" b="1" dirty="0">
              <a:solidFill>
                <a:srgbClr val="C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691"/>
            <a:ext cx="8229600" cy="706090"/>
          </a:xfrm>
        </p:spPr>
        <p:txBody>
          <a:bodyPr>
            <a:normAutofit/>
          </a:bodyPr>
          <a:lstStyle/>
          <a:p>
            <a:r>
              <a:rPr lang="tr-TR" sz="4000" b="1" dirty="0">
                <a:solidFill>
                  <a:srgbClr val="C00000"/>
                </a:solidFill>
              </a:rPr>
              <a:t>Öğrenci Toplulukları</a:t>
            </a:r>
          </a:p>
        </p:txBody>
      </p:sp>
      <p:pic>
        <p:nvPicPr>
          <p:cNvPr id="5" name="Content Placeholder 4"/>
          <p:cNvPicPr>
            <a:picLocks noGrp="1" noChangeAspect="1"/>
          </p:cNvPicPr>
          <p:nvPr>
            <p:ph idx="1"/>
          </p:nvPr>
        </p:nvPicPr>
        <p:blipFill>
          <a:blip r:embed="rId2" cstate="print"/>
          <a:stretch>
            <a:fillRect/>
          </a:stretch>
        </p:blipFill>
        <p:spPr>
          <a:xfrm>
            <a:off x="4981841" y="815781"/>
            <a:ext cx="3838631" cy="2880000"/>
          </a:xfrm>
          <a:prstGeom prst="rect">
            <a:avLst/>
          </a:prstGeom>
        </p:spPr>
      </p:pic>
      <p:sp>
        <p:nvSpPr>
          <p:cNvPr id="4" name="Rectangle 3"/>
          <p:cNvSpPr/>
          <p:nvPr/>
        </p:nvSpPr>
        <p:spPr>
          <a:xfrm>
            <a:off x="130370" y="1110458"/>
            <a:ext cx="4585645" cy="4832092"/>
          </a:xfrm>
          <a:prstGeom prst="rect">
            <a:avLst/>
          </a:prstGeom>
        </p:spPr>
        <p:txBody>
          <a:bodyPr wrap="square">
            <a:spAutoFit/>
          </a:bodyPr>
          <a:lstStyle/>
          <a:p>
            <a:pPr algn="just"/>
            <a:r>
              <a:rPr lang="tr-TR" sz="2200" dirty="0">
                <a:solidFill>
                  <a:srgbClr val="333333"/>
                </a:solidFill>
                <a:latin typeface="Source Sans Pro"/>
              </a:rPr>
              <a:t>Çanakkale Onsekiz Mart Üniversitesi Sağlık Kültür ve Spor Dairesi Başkanlığı Öğrenci Topluluğu Yönergesi doğrultusunda faaliyet gösteren 151 öğrenci topluluğu bulunmaktadır. Bu Topluluklar dönem başında bildirmiş oldukları programlar doğrultusunda faaliyetler göstermektedir. Gerçekleştirmiş oldukları bu etkinlikler ile üniversite içi ve dışı sosyal hayata katkıda bulunmaktadırlar. Ayrıca; üniversitemizi yurt içi ve yurt dışında temsil etmektedirler.</a:t>
            </a:r>
            <a:endParaRPr lang="tr-TR" sz="2200" dirty="0"/>
          </a:p>
        </p:txBody>
      </p:sp>
      <p:pic>
        <p:nvPicPr>
          <p:cNvPr id="6" name="Picture 5"/>
          <p:cNvPicPr>
            <a:picLocks noChangeAspect="1"/>
          </p:cNvPicPr>
          <p:nvPr/>
        </p:nvPicPr>
        <p:blipFill>
          <a:blip r:embed="rId3" cstate="print"/>
          <a:stretch>
            <a:fillRect/>
          </a:stretch>
        </p:blipFill>
        <p:spPr>
          <a:xfrm>
            <a:off x="4981840" y="3811729"/>
            <a:ext cx="3838631" cy="2880000"/>
          </a:xfrm>
          <a:prstGeom prst="rect">
            <a:avLst/>
          </a:prstGeom>
        </p:spPr>
      </p:pic>
    </p:spTree>
    <p:extLst>
      <p:ext uri="{BB962C8B-B14F-4D97-AF65-F5344CB8AC3E}">
        <p14:creationId xmlns:p14="http://schemas.microsoft.com/office/powerpoint/2010/main" val="4144362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Resim"/>
          <p:cNvPicPr/>
          <p:nvPr/>
        </p:nvPicPr>
        <p:blipFill>
          <a:blip r:embed="rId2" cstate="print"/>
          <a:srcRect/>
          <a:stretch/>
        </p:blipFill>
        <p:spPr>
          <a:xfrm>
            <a:off x="1691640" y="884555"/>
            <a:ext cx="5760720" cy="5088890"/>
          </a:xfrm>
          <a:prstGeom prst="rect">
            <a:avLst/>
          </a:prstGeom>
        </p:spPr>
      </p:pic>
    </p:spTree>
    <p:extLst>
      <p:ext uri="{BB962C8B-B14F-4D97-AF65-F5344CB8AC3E}">
        <p14:creationId xmlns:p14="http://schemas.microsoft.com/office/powerpoint/2010/main" val="440074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96" y="762964"/>
            <a:ext cx="5760640" cy="5939264"/>
          </a:xfrm>
        </p:spPr>
        <p:txBody>
          <a:bodyPr>
            <a:normAutofit lnSpcReduction="10000"/>
          </a:bodyPr>
          <a:lstStyle/>
          <a:p>
            <a:pPr algn="just"/>
            <a:r>
              <a:rPr lang="tr-TR" sz="2000" dirty="0"/>
              <a:t>Gıda sektörü temsilcileri ile ilişkileri kuvvetlendirerek, üniversite – sanayi işbirliğini artırmak, ilişkiler çerçevesinde öğrencilerin iş imkanlarını değerlendirmesine ve staj faaliyetlerini yürütmelerine yardımcı olmak,</a:t>
            </a:r>
          </a:p>
          <a:p>
            <a:pPr algn="just"/>
            <a:r>
              <a:rPr lang="tr-TR" sz="2000" dirty="0"/>
              <a:t>Gıda ve sağlıklı beslenme alanlarında düzenlenecek olan ulusal ve uluslararası organizasyonlar hakkında öğrencilerin bilgilendirilmesini sağlamak,</a:t>
            </a:r>
          </a:p>
          <a:p>
            <a:pPr algn="just"/>
            <a:r>
              <a:rPr lang="tr-TR" sz="2000" dirty="0"/>
              <a:t>ÇOMÜ ve diğer üniversite toplulukları arasında ortak organizasyonlar düzenlenerek, gıda ve sağlıklı beslenme konularında bilgi alışverişini sağlamak,</a:t>
            </a:r>
          </a:p>
          <a:p>
            <a:pPr algn="just"/>
            <a:r>
              <a:rPr lang="tr-TR" sz="2000" dirty="0"/>
              <a:t>Çanakkale ve yöresine özgü geleneksel gıdaların tanıtılmasına katkıda bulunmak, sağlıklı beslenme bilincinin oluşturulması,</a:t>
            </a:r>
          </a:p>
          <a:p>
            <a:pPr algn="just"/>
            <a:r>
              <a:rPr lang="tr-TR" sz="2000" dirty="0"/>
              <a:t>Atatürk ilke ve inkılapları doğrultusunda öğrencilerin kendilerini sosyal ve kültürel açıdan geliştirmelerine yardımcı olmak,</a:t>
            </a:r>
          </a:p>
        </p:txBody>
      </p:sp>
      <p:sp>
        <p:nvSpPr>
          <p:cNvPr id="6" name="TextBox 5"/>
          <p:cNvSpPr txBox="1"/>
          <p:nvPr/>
        </p:nvSpPr>
        <p:spPr>
          <a:xfrm>
            <a:off x="1826479" y="66562"/>
            <a:ext cx="2178673" cy="646331"/>
          </a:xfrm>
          <a:prstGeom prst="rect">
            <a:avLst/>
          </a:prstGeom>
          <a:noFill/>
        </p:spPr>
        <p:txBody>
          <a:bodyPr wrap="none" rtlCol="0">
            <a:spAutoFit/>
          </a:bodyPr>
          <a:lstStyle/>
          <a:p>
            <a:r>
              <a:rPr lang="tr-TR" sz="3600" b="1" dirty="0">
                <a:solidFill>
                  <a:srgbClr val="C00000"/>
                </a:solidFill>
              </a:rPr>
              <a:t>Faaliyetler</a:t>
            </a:r>
          </a:p>
        </p:txBody>
      </p:sp>
      <p:pic>
        <p:nvPicPr>
          <p:cNvPr id="7" name="Picture 6"/>
          <p:cNvPicPr>
            <a:picLocks noChangeAspect="1"/>
          </p:cNvPicPr>
          <p:nvPr/>
        </p:nvPicPr>
        <p:blipFill>
          <a:blip r:embed="rId2" cstate="print"/>
          <a:stretch>
            <a:fillRect/>
          </a:stretch>
        </p:blipFill>
        <p:spPr>
          <a:xfrm>
            <a:off x="5963716" y="260648"/>
            <a:ext cx="3059832" cy="2293316"/>
          </a:xfrm>
          <a:prstGeom prst="rect">
            <a:avLst/>
          </a:prstGeom>
        </p:spPr>
      </p:pic>
      <p:pic>
        <p:nvPicPr>
          <p:cNvPr id="8" name="Picture 7"/>
          <p:cNvPicPr>
            <a:picLocks noChangeAspect="1"/>
          </p:cNvPicPr>
          <p:nvPr/>
        </p:nvPicPr>
        <p:blipFill>
          <a:blip r:embed="rId3" cstate="print"/>
          <a:stretch>
            <a:fillRect/>
          </a:stretch>
        </p:blipFill>
        <p:spPr>
          <a:xfrm>
            <a:off x="6387675" y="2907950"/>
            <a:ext cx="2211913" cy="1485995"/>
          </a:xfrm>
          <a:prstGeom prst="rect">
            <a:avLst/>
          </a:prstGeom>
        </p:spPr>
      </p:pic>
      <p:pic>
        <p:nvPicPr>
          <p:cNvPr id="9" name="Picture 8"/>
          <p:cNvPicPr>
            <a:picLocks noChangeAspect="1"/>
          </p:cNvPicPr>
          <p:nvPr/>
        </p:nvPicPr>
        <p:blipFill>
          <a:blip r:embed="rId4" cstate="print"/>
          <a:stretch>
            <a:fillRect/>
          </a:stretch>
        </p:blipFill>
        <p:spPr>
          <a:xfrm>
            <a:off x="6053472" y="4783286"/>
            <a:ext cx="2880320" cy="1918942"/>
          </a:xfrm>
          <a:prstGeom prst="rect">
            <a:avLst/>
          </a:prstGeom>
        </p:spPr>
      </p:pic>
    </p:spTree>
    <p:extLst>
      <p:ext uri="{BB962C8B-B14F-4D97-AF65-F5344CB8AC3E}">
        <p14:creationId xmlns:p14="http://schemas.microsoft.com/office/powerpoint/2010/main" val="3772676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766991"/>
            <a:ext cx="8928992" cy="1800199"/>
          </a:xfrm>
        </p:spPr>
        <p:txBody>
          <a:bodyPr>
            <a:normAutofit fontScale="70000" lnSpcReduction="20000"/>
          </a:bodyPr>
          <a:lstStyle/>
          <a:p>
            <a:r>
              <a:rPr lang="tr-TR" dirty="0"/>
              <a:t>Araştırma – Geliştirme çalışmalarıyla, gıda bilinci hakkında elde edilen bilgi ve gelişmeleri; gazete, dergi, broşür, seminer, konferans ... gibi iletişim araçları kullanarak paylaşmak, konu ile ilgili soru ve sorunları Çanakkale Onsekiz Mart Üniversitesi’nin ilgili öğretim üyelerine ileterek akademik platformda çözümlerin üretilmesine yardımcı olmak.</a:t>
            </a:r>
          </a:p>
        </p:txBody>
      </p:sp>
      <p:pic>
        <p:nvPicPr>
          <p:cNvPr id="5" name="21 Resim"/>
          <p:cNvPicPr/>
          <p:nvPr/>
        </p:nvPicPr>
        <p:blipFill>
          <a:blip r:embed="rId2" cstate="print"/>
          <a:srcRect/>
          <a:stretch/>
        </p:blipFill>
        <p:spPr>
          <a:xfrm>
            <a:off x="829432" y="2567190"/>
            <a:ext cx="3456384" cy="4017005"/>
          </a:xfrm>
          <a:prstGeom prst="rect">
            <a:avLst/>
          </a:prstGeom>
        </p:spPr>
      </p:pic>
      <p:pic>
        <p:nvPicPr>
          <p:cNvPr id="6" name="22 Resim"/>
          <p:cNvPicPr/>
          <p:nvPr/>
        </p:nvPicPr>
        <p:blipFill>
          <a:blip r:embed="rId3" cstate="print"/>
          <a:srcRect/>
          <a:stretch/>
        </p:blipFill>
        <p:spPr>
          <a:xfrm>
            <a:off x="5220072" y="2567190"/>
            <a:ext cx="3312368" cy="4030161"/>
          </a:xfrm>
          <a:prstGeom prst="rect">
            <a:avLst/>
          </a:prstGeom>
        </p:spPr>
      </p:pic>
      <p:sp>
        <p:nvSpPr>
          <p:cNvPr id="7" name="TextBox 6">
            <a:extLst>
              <a:ext uri="{FF2B5EF4-FFF2-40B4-BE49-F238E27FC236}">
                <a16:creationId xmlns:a16="http://schemas.microsoft.com/office/drawing/2014/main" id="{9284C68B-E4B8-4D54-B1C6-41C31993796E}"/>
              </a:ext>
            </a:extLst>
          </p:cNvPr>
          <p:cNvSpPr txBox="1"/>
          <p:nvPr/>
        </p:nvSpPr>
        <p:spPr>
          <a:xfrm>
            <a:off x="107504" y="87490"/>
            <a:ext cx="8928992" cy="646331"/>
          </a:xfrm>
          <a:prstGeom prst="rect">
            <a:avLst/>
          </a:prstGeom>
          <a:noFill/>
        </p:spPr>
        <p:txBody>
          <a:bodyPr wrap="square" rtlCol="0">
            <a:spAutoFit/>
          </a:bodyPr>
          <a:lstStyle/>
          <a:p>
            <a:pPr algn="ctr"/>
            <a:r>
              <a:rPr lang="tr-TR" sz="3600" b="1" dirty="0">
                <a:solidFill>
                  <a:srgbClr val="C00000"/>
                </a:solidFill>
              </a:rPr>
              <a:t>Faaliyetler</a:t>
            </a:r>
          </a:p>
        </p:txBody>
      </p:sp>
    </p:spTree>
    <p:extLst>
      <p:ext uri="{BB962C8B-B14F-4D97-AF65-F5344CB8AC3E}">
        <p14:creationId xmlns:p14="http://schemas.microsoft.com/office/powerpoint/2010/main" val="2651950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4575"/>
            <a:ext cx="8229600" cy="1143000"/>
          </a:xfrm>
        </p:spPr>
        <p:txBody>
          <a:bodyPr/>
          <a:lstStyle/>
          <a:p>
            <a:r>
              <a:rPr lang="en-US" b="1" dirty="0">
                <a:solidFill>
                  <a:srgbClr val="C00000"/>
                </a:solidFill>
              </a:rPr>
              <a:t>G</a:t>
            </a:r>
            <a:r>
              <a:rPr lang="tr-TR" b="1" dirty="0">
                <a:solidFill>
                  <a:srgbClr val="C00000"/>
                </a:solidFill>
              </a:rPr>
              <a:t>ıda</a:t>
            </a:r>
            <a:r>
              <a:rPr lang="en-US" b="1" dirty="0">
                <a:solidFill>
                  <a:srgbClr val="C00000"/>
                </a:solidFill>
              </a:rPr>
              <a:t> </a:t>
            </a:r>
            <a:r>
              <a:rPr lang="en-US" b="1" dirty="0" err="1">
                <a:solidFill>
                  <a:srgbClr val="C00000"/>
                </a:solidFill>
              </a:rPr>
              <a:t>Toplulu</a:t>
            </a:r>
            <a:r>
              <a:rPr lang="tr-TR" b="1" dirty="0">
                <a:solidFill>
                  <a:srgbClr val="C00000"/>
                </a:solidFill>
              </a:rPr>
              <a:t>ğ</a:t>
            </a:r>
            <a:r>
              <a:rPr lang="en-US" b="1" dirty="0">
                <a:solidFill>
                  <a:srgbClr val="C00000"/>
                </a:solidFill>
              </a:rPr>
              <a:t>u</a:t>
            </a:r>
            <a:r>
              <a:rPr lang="tr-TR" b="1" dirty="0">
                <a:solidFill>
                  <a:srgbClr val="C00000"/>
                </a:solidFill>
              </a:rPr>
              <a:t> Teknik Geziler</a:t>
            </a:r>
            <a:endParaRPr lang="en-US" b="1" dirty="0">
              <a:solidFill>
                <a:srgbClr val="C00000"/>
              </a:solidFill>
            </a:endParaRPr>
          </a:p>
        </p:txBody>
      </p:sp>
      <p:pic>
        <p:nvPicPr>
          <p:cNvPr id="4099" name="Picture 3" descr="C:\Users\MRT\Desktop\New folder\294055_224538520943624_100001624346005_576278_1360336093_n.jpg"/>
          <p:cNvPicPr>
            <a:picLocks noChangeAspect="1" noChangeArrowheads="1"/>
          </p:cNvPicPr>
          <p:nvPr/>
        </p:nvPicPr>
        <p:blipFill>
          <a:blip r:embed="rId3" cstate="print"/>
          <a:srcRect/>
          <a:stretch>
            <a:fillRect/>
          </a:stretch>
        </p:blipFill>
        <p:spPr bwMode="auto">
          <a:xfrm>
            <a:off x="-1" y="980728"/>
            <a:ext cx="4704523" cy="3528392"/>
          </a:xfrm>
          <a:prstGeom prst="rect">
            <a:avLst/>
          </a:prstGeom>
          <a:noFill/>
        </p:spPr>
      </p:pic>
      <p:pic>
        <p:nvPicPr>
          <p:cNvPr id="4100" name="Picture 4" descr="C:\Users\MRT\Desktop\New folder\300100_224538587610284_100001624346005_576279_1552850586_n.jpg"/>
          <p:cNvPicPr>
            <a:picLocks noChangeAspect="1" noChangeArrowheads="1"/>
          </p:cNvPicPr>
          <p:nvPr/>
        </p:nvPicPr>
        <p:blipFill>
          <a:blip r:embed="rId4" cstate="print"/>
          <a:srcRect/>
          <a:stretch>
            <a:fillRect/>
          </a:stretch>
        </p:blipFill>
        <p:spPr bwMode="auto">
          <a:xfrm>
            <a:off x="4704522" y="2996952"/>
            <a:ext cx="4416492" cy="3312368"/>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8F06B4C-EB2A-45F1-B541-3708C376FBD2}"/>
              </a:ext>
            </a:extLst>
          </p:cNvPr>
          <p:cNvSpPr>
            <a:spLocks noGrp="1"/>
          </p:cNvSpPr>
          <p:nvPr>
            <p:ph type="title"/>
          </p:nvPr>
        </p:nvSpPr>
        <p:spPr>
          <a:xfrm>
            <a:off x="457200" y="274638"/>
            <a:ext cx="8229600" cy="778098"/>
          </a:xfrm>
        </p:spPr>
        <p:txBody>
          <a:bodyPr/>
          <a:lstStyle/>
          <a:p>
            <a:r>
              <a:rPr lang="tr-TR" b="1" dirty="0">
                <a:solidFill>
                  <a:srgbClr val="FF0000"/>
                </a:solidFill>
              </a:rPr>
              <a:t>Dünya Süt Günü</a:t>
            </a:r>
            <a:endParaRPr lang="en-US" b="1" dirty="0">
              <a:solidFill>
                <a:srgbClr val="FF0000"/>
              </a:solidFill>
            </a:endParaRPr>
          </a:p>
        </p:txBody>
      </p:sp>
      <p:pic>
        <p:nvPicPr>
          <p:cNvPr id="5" name="İçerik Yer Tutucusu 4" descr="iç mekan, tablo, kişi, adam içeren bir resim&#10;&#10;Açıklama otomatik olarak oluşturuldu">
            <a:extLst>
              <a:ext uri="{FF2B5EF4-FFF2-40B4-BE49-F238E27FC236}">
                <a16:creationId xmlns:a16="http://schemas.microsoft.com/office/drawing/2014/main" id="{78CC0DB5-DE5F-4001-B30F-B65C271DAB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1127777"/>
            <a:ext cx="7715200" cy="5455585"/>
          </a:xfrm>
        </p:spPr>
      </p:pic>
    </p:spTree>
    <p:extLst>
      <p:ext uri="{BB962C8B-B14F-4D97-AF65-F5344CB8AC3E}">
        <p14:creationId xmlns:p14="http://schemas.microsoft.com/office/powerpoint/2010/main" val="2658626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1817948" y="188640"/>
            <a:ext cx="7146540" cy="1143000"/>
          </a:xfrm>
        </p:spPr>
        <p:txBody>
          <a:bodyPr>
            <a:normAutofit/>
          </a:bodyPr>
          <a:lstStyle/>
          <a:p>
            <a:pPr algn="ctr"/>
            <a:r>
              <a:rPr lang="tr-TR" sz="3200" b="1" dirty="0">
                <a:solidFill>
                  <a:schemeClr val="accent2"/>
                </a:solidFill>
              </a:rPr>
              <a:t>Gıda Mühendisliği ve Çalışma Alanları</a:t>
            </a:r>
          </a:p>
        </p:txBody>
      </p:sp>
      <p:pic>
        <p:nvPicPr>
          <p:cNvPr id="1026" name="Picture 2" descr="C:\Users\MRT\Desktop\Food.jpg"/>
          <p:cNvPicPr>
            <a:picLocks noChangeAspect="1" noChangeArrowheads="1"/>
          </p:cNvPicPr>
          <p:nvPr/>
        </p:nvPicPr>
        <p:blipFill>
          <a:blip r:embed="rId3" cstate="print"/>
          <a:srcRect/>
          <a:stretch>
            <a:fillRect/>
          </a:stretch>
        </p:blipFill>
        <p:spPr bwMode="auto">
          <a:xfrm>
            <a:off x="0" y="0"/>
            <a:ext cx="2170174" cy="1700808"/>
          </a:xfrm>
          <a:prstGeom prst="rect">
            <a:avLst/>
          </a:prstGeom>
          <a:noFill/>
        </p:spPr>
      </p:pic>
      <p:pic>
        <p:nvPicPr>
          <p:cNvPr id="1030" name="Picture 6" descr="C:\Users\MRT\Desktop\food_title.jpg"/>
          <p:cNvPicPr>
            <a:picLocks noChangeAspect="1" noChangeArrowheads="1"/>
          </p:cNvPicPr>
          <p:nvPr/>
        </p:nvPicPr>
        <p:blipFill>
          <a:blip r:embed="rId4" cstate="print"/>
          <a:srcRect/>
          <a:stretch>
            <a:fillRect/>
          </a:stretch>
        </p:blipFill>
        <p:spPr bwMode="auto">
          <a:xfrm>
            <a:off x="6902050" y="5547718"/>
            <a:ext cx="1152128" cy="884259"/>
          </a:xfrm>
          <a:prstGeom prst="rect">
            <a:avLst/>
          </a:prstGeom>
          <a:noFill/>
        </p:spPr>
      </p:pic>
      <p:sp>
        <p:nvSpPr>
          <p:cNvPr id="2" name="1 İçerik Yer Tutucusu"/>
          <p:cNvSpPr>
            <a:spLocks noGrp="1"/>
          </p:cNvSpPr>
          <p:nvPr>
            <p:ph idx="1"/>
          </p:nvPr>
        </p:nvSpPr>
        <p:spPr>
          <a:xfrm>
            <a:off x="251520" y="1772816"/>
            <a:ext cx="8712968" cy="4032447"/>
          </a:xfrm>
          <a:effectLst>
            <a:outerShdw sx="1000" sy="1000" algn="ctr" rotWithShape="0">
              <a:srgbClr val="000000"/>
            </a:outerShdw>
          </a:effectLst>
        </p:spPr>
        <p:txBody>
          <a:bodyPr>
            <a:normAutofit lnSpcReduction="10000"/>
          </a:bodyPr>
          <a:lstStyle/>
          <a:p>
            <a:pPr algn="just"/>
            <a:r>
              <a:rPr lang="tr-TR" sz="1800" dirty="0">
                <a:latin typeface="Calibri" pitchFamily="34" charset="0"/>
                <a:cs typeface="Calibri" pitchFamily="34" charset="0"/>
              </a:rPr>
              <a:t>Gıda Mühendisliği fiziksel, kimyasal ve biyolojik bilimlerin; gıdaların işlenmesinde, saklanmasında, taşınmasında, pazarlanmasında </a:t>
            </a:r>
            <a:r>
              <a:rPr lang="en-US" sz="1800" dirty="0" err="1">
                <a:latin typeface="Calibri" pitchFamily="34" charset="0"/>
                <a:cs typeface="Calibri" pitchFamily="34" charset="0"/>
              </a:rPr>
              <a:t>ve</a:t>
            </a:r>
            <a:r>
              <a:rPr lang="tr-TR" sz="1800" dirty="0">
                <a:latin typeface="Calibri" pitchFamily="34" charset="0"/>
                <a:cs typeface="Calibri" pitchFamily="34" charset="0"/>
              </a:rPr>
              <a:t> gıdaların üretilmesinde uygulama alanı bulduğu bir mühendislik dalıdır. </a:t>
            </a:r>
            <a:endParaRPr lang="en-US" sz="1800" dirty="0">
              <a:latin typeface="Calibri" pitchFamily="34" charset="0"/>
              <a:cs typeface="Calibri" pitchFamily="34" charset="0"/>
            </a:endParaRPr>
          </a:p>
          <a:p>
            <a:pPr algn="just"/>
            <a:endParaRPr lang="en-US" sz="1800" dirty="0">
              <a:latin typeface="Calibri" pitchFamily="34" charset="0"/>
              <a:cs typeface="Calibri" pitchFamily="34" charset="0"/>
            </a:endParaRPr>
          </a:p>
          <a:p>
            <a:pPr algn="just"/>
            <a:r>
              <a:rPr lang="tr-TR" sz="1800" dirty="0">
                <a:latin typeface="Calibri" pitchFamily="34" charset="0"/>
                <a:cs typeface="Calibri" pitchFamily="34" charset="0"/>
              </a:rPr>
              <a:t>Gıda Mühendisinin temel görevleri arasında; beslenme değeri yüksek ve sağlık açısından güvenli besin üretmek, gıda işlemede biyokimyasal, teknolojik ve ekonomik değerlendirmeleri yaparak yeni işleme teknikleri ve yöntemleri geliştirmek, gıda maddelerini değerlendirmek, gıda kaynak savurganlığını önlemek, nitelik ve nicelik yönünden korunmasını sağlamak, hammaddeden çok yönlü yararlanma ve böylece gıda çeşitliliğini arttırmak gelir. </a:t>
            </a:r>
            <a:endParaRPr lang="en-US" sz="1800" dirty="0">
              <a:latin typeface="Calibri" pitchFamily="34" charset="0"/>
              <a:cs typeface="Calibri" pitchFamily="34" charset="0"/>
            </a:endParaRPr>
          </a:p>
          <a:p>
            <a:pPr algn="just"/>
            <a:endParaRPr lang="en-US" sz="1800" dirty="0">
              <a:latin typeface="Calibri" pitchFamily="34" charset="0"/>
              <a:cs typeface="Calibri" pitchFamily="34" charset="0"/>
            </a:endParaRPr>
          </a:p>
          <a:p>
            <a:pPr algn="just"/>
            <a:r>
              <a:rPr lang="tr-TR" sz="1800" dirty="0">
                <a:latin typeface="Calibri" pitchFamily="34" charset="0"/>
                <a:cs typeface="Calibri" pitchFamily="34" charset="0"/>
              </a:rPr>
              <a:t>Bunların yanısıra; hızla gelişen gıda bilimi ve gıda işleme tekniklerinin izlenmesi; bu bilgilerin ülke gereklerine uygun biçimde yorumlanarak düzenlenmesi de Gıda Mühendislerinin görevleri arasındadır.</a:t>
            </a:r>
          </a:p>
          <a:p>
            <a:pPr algn="ctr"/>
            <a:endParaRPr lang="tr-TR" sz="2000" dirty="0">
              <a:latin typeface="Calibri" pitchFamily="34" charset="0"/>
              <a:cs typeface="Calibri" pitchFamily="34" charset="0"/>
            </a:endParaRPr>
          </a:p>
        </p:txBody>
      </p:sp>
      <p:pic>
        <p:nvPicPr>
          <p:cNvPr id="1032" name="Picture 8" descr="C:\Users\MRT\Desktop\peppers.jpg"/>
          <p:cNvPicPr>
            <a:picLocks noChangeAspect="1" noChangeArrowheads="1"/>
          </p:cNvPicPr>
          <p:nvPr/>
        </p:nvPicPr>
        <p:blipFill>
          <a:blip r:embed="rId5" cstate="print"/>
          <a:srcRect/>
          <a:stretch>
            <a:fillRect/>
          </a:stretch>
        </p:blipFill>
        <p:spPr bwMode="auto">
          <a:xfrm>
            <a:off x="7524328" y="1052736"/>
            <a:ext cx="1059700" cy="720080"/>
          </a:xfrm>
          <a:prstGeom prst="rect">
            <a:avLst/>
          </a:prstGeom>
          <a:noFill/>
        </p:spPr>
      </p:pic>
      <p:pic>
        <p:nvPicPr>
          <p:cNvPr id="1033" name="Picture 9" descr="C:\Users\MRT\Desktop\foto_pizza.jpg"/>
          <p:cNvPicPr>
            <a:picLocks noChangeAspect="1" noChangeArrowheads="1"/>
          </p:cNvPicPr>
          <p:nvPr/>
        </p:nvPicPr>
        <p:blipFill>
          <a:blip r:embed="rId6" cstate="print"/>
          <a:srcRect/>
          <a:stretch>
            <a:fillRect/>
          </a:stretch>
        </p:blipFill>
        <p:spPr bwMode="auto">
          <a:xfrm>
            <a:off x="984700" y="5637566"/>
            <a:ext cx="1440160" cy="833777"/>
          </a:xfrm>
          <a:prstGeom prst="rect">
            <a:avLst/>
          </a:prstGeom>
          <a:noFill/>
        </p:spPr>
      </p:pic>
      <p:pic>
        <p:nvPicPr>
          <p:cNvPr id="1035" name="Picture 11" descr="C:\Users\MRT\Desktop\healthy_food_4.JPG"/>
          <p:cNvPicPr>
            <a:picLocks noChangeAspect="1" noChangeArrowheads="1"/>
          </p:cNvPicPr>
          <p:nvPr/>
        </p:nvPicPr>
        <p:blipFill>
          <a:blip r:embed="rId7" cstate="print"/>
          <a:srcRect/>
          <a:stretch>
            <a:fillRect/>
          </a:stretch>
        </p:blipFill>
        <p:spPr bwMode="auto">
          <a:xfrm>
            <a:off x="4211960" y="5637566"/>
            <a:ext cx="1368152" cy="792088"/>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A5FEAE-31E4-4C2E-9BB6-7F33C23C7BC3}"/>
              </a:ext>
            </a:extLst>
          </p:cNvPr>
          <p:cNvSpPr>
            <a:spLocks noGrp="1"/>
          </p:cNvSpPr>
          <p:nvPr>
            <p:ph type="title"/>
          </p:nvPr>
        </p:nvSpPr>
        <p:spPr>
          <a:xfrm>
            <a:off x="457200" y="274638"/>
            <a:ext cx="8229600" cy="706090"/>
          </a:xfrm>
        </p:spPr>
        <p:txBody>
          <a:bodyPr>
            <a:normAutofit fontScale="90000"/>
          </a:bodyPr>
          <a:lstStyle/>
          <a:p>
            <a:r>
              <a:rPr lang="tr-TR" b="1" dirty="0">
                <a:solidFill>
                  <a:srgbClr val="FF0000"/>
                </a:solidFill>
              </a:rPr>
              <a:t>Tanışma Kahvaltısı-2020</a:t>
            </a:r>
            <a:endParaRPr lang="en-US" b="1" dirty="0">
              <a:solidFill>
                <a:srgbClr val="FF0000"/>
              </a:solidFill>
            </a:endParaRPr>
          </a:p>
        </p:txBody>
      </p:sp>
      <p:pic>
        <p:nvPicPr>
          <p:cNvPr id="5" name="İçerik Yer Tutucusu 4" descr="kişi, iç mekan, insanlar, tablo içeren bir resim&#10;&#10;Açıklama otomatik olarak oluşturuldu">
            <a:extLst>
              <a:ext uri="{FF2B5EF4-FFF2-40B4-BE49-F238E27FC236}">
                <a16:creationId xmlns:a16="http://schemas.microsoft.com/office/drawing/2014/main" id="{E6FA1E5F-567A-4A08-A4ED-0E1934942A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9911" y="1552228"/>
            <a:ext cx="5094651" cy="3820988"/>
          </a:xfrm>
        </p:spPr>
      </p:pic>
      <p:pic>
        <p:nvPicPr>
          <p:cNvPr id="7" name="Resim 6">
            <a:extLst>
              <a:ext uri="{FF2B5EF4-FFF2-40B4-BE49-F238E27FC236}">
                <a16:creationId xmlns:a16="http://schemas.microsoft.com/office/drawing/2014/main" id="{83A89D7D-63A0-4D98-85A4-4493F6B182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196752"/>
            <a:ext cx="3172239" cy="4293096"/>
          </a:xfrm>
          <a:prstGeom prst="rect">
            <a:avLst/>
          </a:prstGeom>
        </p:spPr>
      </p:pic>
    </p:spTree>
    <p:extLst>
      <p:ext uri="{BB962C8B-B14F-4D97-AF65-F5344CB8AC3E}">
        <p14:creationId xmlns:p14="http://schemas.microsoft.com/office/powerpoint/2010/main" val="2067452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BBB5B1D-7D98-4558-8628-91AD78DF89E4}"/>
              </a:ext>
            </a:extLst>
          </p:cNvPr>
          <p:cNvSpPr>
            <a:spLocks noGrp="1"/>
          </p:cNvSpPr>
          <p:nvPr>
            <p:ph type="title"/>
          </p:nvPr>
        </p:nvSpPr>
        <p:spPr>
          <a:xfrm>
            <a:off x="1825" y="116632"/>
            <a:ext cx="9036496" cy="504056"/>
          </a:xfrm>
        </p:spPr>
        <p:txBody>
          <a:bodyPr>
            <a:noAutofit/>
          </a:bodyPr>
          <a:lstStyle/>
          <a:p>
            <a:r>
              <a:rPr lang="tr-TR" sz="3000" b="1" dirty="0">
                <a:solidFill>
                  <a:srgbClr val="FF0000"/>
                </a:solidFill>
              </a:rPr>
              <a:t>ISO 22000-2005 Gıda Güvenliği Yönetim Sistemi-Eğitimi</a:t>
            </a:r>
            <a:endParaRPr lang="en-US" sz="3000" b="1" dirty="0">
              <a:solidFill>
                <a:srgbClr val="FF0000"/>
              </a:solidFill>
            </a:endParaRPr>
          </a:p>
        </p:txBody>
      </p:sp>
      <p:pic>
        <p:nvPicPr>
          <p:cNvPr id="5" name="İçerik Yer Tutucusu 4" descr="iç mekan, tavan, kişi, oda içeren bir resim&#10;&#10;Açıklama otomatik olarak oluşturuldu">
            <a:extLst>
              <a:ext uri="{FF2B5EF4-FFF2-40B4-BE49-F238E27FC236}">
                <a16:creationId xmlns:a16="http://schemas.microsoft.com/office/drawing/2014/main" id="{3A4201FF-4A9E-4CDB-BFD8-3773E705591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55976" y="3011800"/>
            <a:ext cx="4780735" cy="3585552"/>
          </a:xfrm>
        </p:spPr>
      </p:pic>
      <p:pic>
        <p:nvPicPr>
          <p:cNvPr id="7" name="Resim 6" descr="kişi, iç mekan, tavan, insanlar içeren bir resim&#10;&#10;Açıklama otomatik olarak oluşturuldu">
            <a:extLst>
              <a:ext uri="{FF2B5EF4-FFF2-40B4-BE49-F238E27FC236}">
                <a16:creationId xmlns:a16="http://schemas.microsoft.com/office/drawing/2014/main" id="{8564B840-5E74-4391-925E-86E5F20FF1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0688"/>
            <a:ext cx="4416491" cy="3312368"/>
          </a:xfrm>
          <a:prstGeom prst="rect">
            <a:avLst/>
          </a:prstGeom>
        </p:spPr>
      </p:pic>
    </p:spTree>
    <p:extLst>
      <p:ext uri="{BB962C8B-B14F-4D97-AF65-F5344CB8AC3E}">
        <p14:creationId xmlns:p14="http://schemas.microsoft.com/office/powerpoint/2010/main" val="2419131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22114"/>
          </a:xfrm>
        </p:spPr>
        <p:txBody>
          <a:bodyPr/>
          <a:lstStyle/>
          <a:p>
            <a:r>
              <a:rPr lang="tr-TR" b="1" dirty="0">
                <a:solidFill>
                  <a:srgbClr val="C00000"/>
                </a:solidFill>
              </a:rPr>
              <a:t>Üyelik</a:t>
            </a:r>
          </a:p>
        </p:txBody>
      </p:sp>
      <p:pic>
        <p:nvPicPr>
          <p:cNvPr id="4" name="27 Resim"/>
          <p:cNvPicPr>
            <a:picLocks noChangeAspect="1"/>
          </p:cNvPicPr>
          <p:nvPr/>
        </p:nvPicPr>
        <p:blipFill>
          <a:blip r:embed="rId2" cstate="print"/>
          <a:srcRect/>
          <a:stretch/>
        </p:blipFill>
        <p:spPr>
          <a:xfrm>
            <a:off x="1620000" y="1038746"/>
            <a:ext cx="5904000" cy="4507130"/>
          </a:xfrm>
          <a:prstGeom prst="rect">
            <a:avLst/>
          </a:prstGeom>
        </p:spPr>
      </p:pic>
      <p:sp>
        <p:nvSpPr>
          <p:cNvPr id="3" name="TextBox 2">
            <a:extLst>
              <a:ext uri="{FF2B5EF4-FFF2-40B4-BE49-F238E27FC236}">
                <a16:creationId xmlns:a16="http://schemas.microsoft.com/office/drawing/2014/main" id="{6E3C5A9A-56CF-4212-BB41-A931037B1547}"/>
              </a:ext>
            </a:extLst>
          </p:cNvPr>
          <p:cNvSpPr txBox="1"/>
          <p:nvPr/>
        </p:nvSpPr>
        <p:spPr>
          <a:xfrm>
            <a:off x="683568" y="5734195"/>
            <a:ext cx="7776864" cy="954107"/>
          </a:xfrm>
          <a:prstGeom prst="rect">
            <a:avLst/>
          </a:prstGeom>
          <a:noFill/>
        </p:spPr>
        <p:txBody>
          <a:bodyPr wrap="square" rtlCol="0">
            <a:spAutoFit/>
          </a:bodyPr>
          <a:lstStyle/>
          <a:p>
            <a:pPr algn="ctr"/>
            <a:r>
              <a:rPr lang="tr-TR" sz="2800" dirty="0"/>
              <a:t>Çomü Gıda Topluluğu Instagram Sayfası: https://www.instagram.com/gidatoplulugucomu/</a:t>
            </a:r>
          </a:p>
        </p:txBody>
      </p:sp>
    </p:spTree>
    <p:extLst>
      <p:ext uri="{BB962C8B-B14F-4D97-AF65-F5344CB8AC3E}">
        <p14:creationId xmlns:p14="http://schemas.microsoft.com/office/powerpoint/2010/main" val="5653691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31602" y="116632"/>
            <a:ext cx="8928992" cy="1008112"/>
          </a:xfrm>
        </p:spPr>
        <p:txBody>
          <a:bodyPr/>
          <a:lstStyle/>
          <a:p>
            <a:r>
              <a:rPr lang="tr-TR" b="1" dirty="0" err="1">
                <a:solidFill>
                  <a:srgbClr val="C00000"/>
                </a:solidFill>
              </a:rPr>
              <a:t>Erasmus</a:t>
            </a:r>
            <a:endParaRPr lang="tr-TR" b="1" dirty="0">
              <a:solidFill>
                <a:srgbClr val="C00000"/>
              </a:solidFill>
            </a:endParaRPr>
          </a:p>
        </p:txBody>
      </p:sp>
      <p:sp>
        <p:nvSpPr>
          <p:cNvPr id="3" name="2 İçerik Yer Tutucusu"/>
          <p:cNvSpPr>
            <a:spLocks noGrp="1"/>
          </p:cNvSpPr>
          <p:nvPr>
            <p:ph idx="1"/>
          </p:nvPr>
        </p:nvSpPr>
        <p:spPr>
          <a:xfrm>
            <a:off x="83406" y="1113013"/>
            <a:ext cx="3970784" cy="5196307"/>
          </a:xfrm>
        </p:spPr>
        <p:txBody>
          <a:bodyPr>
            <a:normAutofit fontScale="92500" lnSpcReduction="20000"/>
          </a:bodyPr>
          <a:lstStyle/>
          <a:p>
            <a:pPr algn="just"/>
            <a:r>
              <a:rPr lang="tr-TR" sz="2800" dirty="0"/>
              <a:t>Yurtdışında staj veya ilgili dönemin dersleri yerine sayılacak dersler için Erasmus programı kullanılabilir.</a:t>
            </a:r>
          </a:p>
          <a:p>
            <a:pPr algn="just"/>
            <a:endParaRPr lang="tr-TR" sz="2800" dirty="0"/>
          </a:p>
          <a:p>
            <a:pPr algn="just"/>
            <a:r>
              <a:rPr lang="tr-TR" sz="2800" dirty="0"/>
              <a:t>Gereken minimum şartlar 2.20 not ortalaması ve yabancı dil puanıdır. </a:t>
            </a:r>
          </a:p>
          <a:p>
            <a:pPr algn="just"/>
            <a:endParaRPr lang="tr-TR" sz="2800" dirty="0"/>
          </a:p>
          <a:p>
            <a:pPr algn="just"/>
            <a:r>
              <a:rPr lang="tr-TR" sz="2800" dirty="0"/>
              <a:t>Başarı notu %50 genel not ortalaması + %50 dil puanı şeklinde hesaplanacaktır.</a:t>
            </a:r>
          </a:p>
        </p:txBody>
      </p:sp>
      <p:pic>
        <p:nvPicPr>
          <p:cNvPr id="4" name="Picture 3">
            <a:extLst>
              <a:ext uri="{FF2B5EF4-FFF2-40B4-BE49-F238E27FC236}">
                <a16:creationId xmlns:a16="http://schemas.microsoft.com/office/drawing/2014/main" id="{FE17AD1B-3AAF-48B8-B26D-3F675FEBEF91}"/>
              </a:ext>
            </a:extLst>
          </p:cNvPr>
          <p:cNvPicPr>
            <a:picLocks noChangeAspect="1"/>
          </p:cNvPicPr>
          <p:nvPr/>
        </p:nvPicPr>
        <p:blipFill>
          <a:blip r:embed="rId2"/>
          <a:stretch>
            <a:fillRect/>
          </a:stretch>
        </p:blipFill>
        <p:spPr>
          <a:xfrm>
            <a:off x="4542450" y="908720"/>
            <a:ext cx="4248000" cy="1214952"/>
          </a:xfrm>
          <a:prstGeom prst="rect">
            <a:avLst/>
          </a:prstGeom>
        </p:spPr>
      </p:pic>
      <p:pic>
        <p:nvPicPr>
          <p:cNvPr id="5" name="Picture 4">
            <a:extLst>
              <a:ext uri="{FF2B5EF4-FFF2-40B4-BE49-F238E27FC236}">
                <a16:creationId xmlns:a16="http://schemas.microsoft.com/office/drawing/2014/main" id="{6E078CBE-2C3D-418C-B3EA-A34CD2CF6BF4}"/>
              </a:ext>
            </a:extLst>
          </p:cNvPr>
          <p:cNvPicPr>
            <a:picLocks noChangeAspect="1"/>
          </p:cNvPicPr>
          <p:nvPr/>
        </p:nvPicPr>
        <p:blipFill>
          <a:blip r:embed="rId3"/>
          <a:stretch>
            <a:fillRect/>
          </a:stretch>
        </p:blipFill>
        <p:spPr>
          <a:xfrm>
            <a:off x="4525001" y="3284984"/>
            <a:ext cx="4464000" cy="1860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1" y="476672"/>
            <a:ext cx="9028811" cy="5400600"/>
          </a:xfrm>
          <a:prstGeom prst="rect">
            <a:avLst/>
          </a:prstGeom>
        </p:spPr>
      </p:pic>
    </p:spTree>
    <p:extLst>
      <p:ext uri="{BB962C8B-B14F-4D97-AF65-F5344CB8AC3E}">
        <p14:creationId xmlns:p14="http://schemas.microsoft.com/office/powerpoint/2010/main" val="1789592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95650" y="26522"/>
            <a:ext cx="8229600" cy="848276"/>
          </a:xfrm>
        </p:spPr>
        <p:txBody>
          <a:bodyPr/>
          <a:lstStyle/>
          <a:p>
            <a:r>
              <a:rPr lang="tr-TR" b="1" dirty="0" err="1">
                <a:solidFill>
                  <a:srgbClr val="C00000"/>
                </a:solidFill>
              </a:rPr>
              <a:t>Erasmus</a:t>
            </a:r>
            <a:endParaRPr lang="tr-TR" b="1" dirty="0">
              <a:solidFill>
                <a:srgbClr val="C00000"/>
              </a:solidFill>
            </a:endParaRPr>
          </a:p>
        </p:txBody>
      </p:sp>
      <p:sp>
        <p:nvSpPr>
          <p:cNvPr id="3" name="2 İçerik Yer Tutucusu"/>
          <p:cNvSpPr>
            <a:spLocks noGrp="1"/>
          </p:cNvSpPr>
          <p:nvPr>
            <p:ph idx="1"/>
          </p:nvPr>
        </p:nvSpPr>
        <p:spPr>
          <a:xfrm>
            <a:off x="100361" y="755073"/>
            <a:ext cx="8545738" cy="3127078"/>
          </a:xfrm>
        </p:spPr>
        <p:txBody>
          <a:bodyPr>
            <a:normAutofit/>
          </a:bodyPr>
          <a:lstStyle/>
          <a:p>
            <a:pPr algn="just"/>
            <a:r>
              <a:rPr lang="tr-TR" sz="2800" dirty="0"/>
              <a:t>Üniversitemiz İtalya ve Almanya’daki bölümler ile ortak Erasmus programı yürütmektedir.</a:t>
            </a:r>
          </a:p>
          <a:p>
            <a:pPr algn="just"/>
            <a:r>
              <a:rPr lang="tr-TR" sz="2800" dirty="0"/>
              <a:t>Program hakkında daha detaylı bilgi almak isteyenler bölüm koordinatörü olan Doç. Dr. Hüseyin AYVAZ </a:t>
            </a:r>
            <a:r>
              <a:rPr lang="tr-TR" dirty="0"/>
              <a:t>ile iletişime geçebilirler.</a:t>
            </a:r>
          </a:p>
        </p:txBody>
      </p:sp>
      <p:graphicFrame>
        <p:nvGraphicFramePr>
          <p:cNvPr id="5" name="Table 5">
            <a:extLst>
              <a:ext uri="{FF2B5EF4-FFF2-40B4-BE49-F238E27FC236}">
                <a16:creationId xmlns:a16="http://schemas.microsoft.com/office/drawing/2014/main" id="{8634FF00-F6D8-413E-A60E-B2F73B06B54D}"/>
              </a:ext>
            </a:extLst>
          </p:cNvPr>
          <p:cNvGraphicFramePr>
            <a:graphicFrameLocks noGrp="1"/>
          </p:cNvGraphicFramePr>
          <p:nvPr>
            <p:extLst>
              <p:ext uri="{D42A27DB-BD31-4B8C-83A1-F6EECF244321}">
                <p14:modId xmlns:p14="http://schemas.microsoft.com/office/powerpoint/2010/main" val="2043001706"/>
              </p:ext>
            </p:extLst>
          </p:nvPr>
        </p:nvGraphicFramePr>
        <p:xfrm>
          <a:off x="683568" y="3212976"/>
          <a:ext cx="7962531" cy="3444875"/>
        </p:xfrm>
        <a:graphic>
          <a:graphicData uri="http://schemas.openxmlformats.org/drawingml/2006/table">
            <a:tbl>
              <a:tblPr firstRow="1" bandRow="1">
                <a:tableStyleId>{7E9639D4-E3E2-4D34-9284-5A2195B3D0D7}</a:tableStyleId>
              </a:tblPr>
              <a:tblGrid>
                <a:gridCol w="2351402">
                  <a:extLst>
                    <a:ext uri="{9D8B030D-6E8A-4147-A177-3AD203B41FA5}">
                      <a16:colId xmlns:a16="http://schemas.microsoft.com/office/drawing/2014/main" val="951250484"/>
                    </a:ext>
                  </a:extLst>
                </a:gridCol>
                <a:gridCol w="1128673">
                  <a:extLst>
                    <a:ext uri="{9D8B030D-6E8A-4147-A177-3AD203B41FA5}">
                      <a16:colId xmlns:a16="http://schemas.microsoft.com/office/drawing/2014/main" val="1155485979"/>
                    </a:ext>
                  </a:extLst>
                </a:gridCol>
                <a:gridCol w="2491823">
                  <a:extLst>
                    <a:ext uri="{9D8B030D-6E8A-4147-A177-3AD203B41FA5}">
                      <a16:colId xmlns:a16="http://schemas.microsoft.com/office/drawing/2014/main" val="824963563"/>
                    </a:ext>
                  </a:extLst>
                </a:gridCol>
                <a:gridCol w="1990633">
                  <a:extLst>
                    <a:ext uri="{9D8B030D-6E8A-4147-A177-3AD203B41FA5}">
                      <a16:colId xmlns:a16="http://schemas.microsoft.com/office/drawing/2014/main" val="2201342935"/>
                    </a:ext>
                  </a:extLst>
                </a:gridCol>
              </a:tblGrid>
              <a:tr h="327646">
                <a:tc>
                  <a:txBody>
                    <a:bodyPr/>
                    <a:lstStyle/>
                    <a:p>
                      <a:pPr algn="ctr"/>
                      <a:r>
                        <a:rPr lang="tr-TR" dirty="0"/>
                        <a:t>Üniversite</a:t>
                      </a:r>
                      <a:endParaRPr lang="en-US" dirty="0"/>
                    </a:p>
                  </a:txBody>
                  <a:tcPr/>
                </a:tc>
                <a:tc>
                  <a:txBody>
                    <a:bodyPr/>
                    <a:lstStyle/>
                    <a:p>
                      <a:pPr algn="ctr"/>
                      <a:r>
                        <a:rPr lang="tr-TR" dirty="0"/>
                        <a:t>Ülke</a:t>
                      </a:r>
                      <a:endParaRPr lang="en-US" dirty="0"/>
                    </a:p>
                  </a:txBody>
                  <a:tcPr/>
                </a:tc>
                <a:tc>
                  <a:txBody>
                    <a:bodyPr/>
                    <a:lstStyle/>
                    <a:p>
                      <a:pPr algn="ctr"/>
                      <a:r>
                        <a:rPr lang="tr-TR" dirty="0"/>
                        <a:t>Anlaşma Başlangıç</a:t>
                      </a:r>
                      <a:endParaRPr lang="en-US" dirty="0"/>
                    </a:p>
                  </a:txBody>
                  <a:tcPr/>
                </a:tc>
                <a:tc>
                  <a:txBody>
                    <a:bodyPr/>
                    <a:lstStyle/>
                    <a:p>
                      <a:pPr algn="ctr"/>
                      <a:r>
                        <a:rPr lang="tr-TR" dirty="0"/>
                        <a:t>Anlaşma Bitiş</a:t>
                      </a:r>
                      <a:endParaRPr lang="en-US" dirty="0"/>
                    </a:p>
                  </a:txBody>
                  <a:tcPr/>
                </a:tc>
                <a:extLst>
                  <a:ext uri="{0D108BD9-81ED-4DB2-BD59-A6C34878D82A}">
                    <a16:rowId xmlns:a16="http://schemas.microsoft.com/office/drawing/2014/main" val="169527557"/>
                  </a:ext>
                </a:extLst>
              </a:tr>
              <a:tr h="370840">
                <a:tc>
                  <a:txBody>
                    <a:bodyPr/>
                    <a:lstStyle/>
                    <a:p>
                      <a:pPr algn="l">
                        <a:lnSpc>
                          <a:spcPct val="115000"/>
                        </a:lnSpc>
                        <a:spcAft>
                          <a:spcPts val="0"/>
                        </a:spcAft>
                      </a:pPr>
                      <a:r>
                        <a:rPr lang="de-DE" sz="12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Hochschule für Angewandten Wissenschaften Hamburg </a:t>
                      </a:r>
                    </a:p>
                  </a:txBody>
                  <a:tcPr marL="44450" marR="44450" marT="0" marB="0" anchor="ctr"/>
                </a:tc>
                <a:tc>
                  <a:txBody>
                    <a:bodyPr/>
                    <a:lstStyle/>
                    <a:p>
                      <a:pPr algn="ctr">
                        <a:lnSpc>
                          <a:spcPct val="115000"/>
                        </a:lnSpc>
                        <a:spcAft>
                          <a:spcPts val="0"/>
                        </a:spcAft>
                      </a:pPr>
                      <a:r>
                        <a:rPr lang="tr-TR" sz="1200" dirty="0">
                          <a:effectLst/>
                        </a:rPr>
                        <a:t>Almanya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a:effectLst/>
                        </a:rPr>
                        <a:t>2014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a:effectLst/>
                        </a:rPr>
                        <a:t>2021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98258387"/>
                  </a:ext>
                </a:extLst>
              </a:tr>
              <a:tr h="370840">
                <a:tc>
                  <a:txBody>
                    <a:bodyPr/>
                    <a:lstStyle/>
                    <a:p>
                      <a:pPr algn="l">
                        <a:lnSpc>
                          <a:spcPct val="115000"/>
                        </a:lnSpc>
                        <a:spcAft>
                          <a:spcPts val="0"/>
                        </a:spcAft>
                      </a:pPr>
                      <a:r>
                        <a:rPr lang="en-US" sz="1200" b="0" u="none"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Universitat</a:t>
                      </a:r>
                      <a:r>
                        <a:rPr lang="en-US" sz="12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b="0" u="none"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Politecnica</a:t>
                      </a:r>
                      <a:r>
                        <a:rPr lang="en-US" sz="12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de Valencia</a:t>
                      </a:r>
                    </a:p>
                  </a:txBody>
                  <a:tcPr marL="44450" marR="44450" marT="0" marB="0" anchor="ctr"/>
                </a:tc>
                <a:tc>
                  <a:txBody>
                    <a:bodyPr/>
                    <a:lstStyle/>
                    <a:p>
                      <a:pPr algn="ctr">
                        <a:lnSpc>
                          <a:spcPct val="115000"/>
                        </a:lnSpc>
                        <a:spcAft>
                          <a:spcPts val="0"/>
                        </a:spcAft>
                      </a:pPr>
                      <a:r>
                        <a:rPr lang="tr-TR" sz="1200" dirty="0">
                          <a:effectLst/>
                        </a:rPr>
                        <a:t>İspanya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a:effectLst/>
                        </a:rPr>
                        <a:t>2014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a:effectLst/>
                        </a:rPr>
                        <a:t>2021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822620402"/>
                  </a:ext>
                </a:extLst>
              </a:tr>
              <a:tr h="370840">
                <a:tc>
                  <a:txBody>
                    <a:bodyPr/>
                    <a:lstStyle/>
                    <a:p>
                      <a:pPr algn="l">
                        <a:lnSpc>
                          <a:spcPct val="115000"/>
                        </a:lnSpc>
                        <a:spcAft>
                          <a:spcPts val="0"/>
                        </a:spcAft>
                      </a:pPr>
                      <a:r>
                        <a:rPr lang="en-US" sz="1200" b="0" u="none"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Transilvania</a:t>
                      </a:r>
                      <a:r>
                        <a:rPr lang="en-US" sz="12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University of Brasov</a:t>
                      </a:r>
                    </a:p>
                  </a:txBody>
                  <a:tcPr marL="44450" marR="44450" marT="0" marB="0" anchor="ctr"/>
                </a:tc>
                <a:tc>
                  <a:txBody>
                    <a:bodyPr/>
                    <a:lstStyle/>
                    <a:p>
                      <a:pPr algn="ctr">
                        <a:lnSpc>
                          <a:spcPct val="115000"/>
                        </a:lnSpc>
                        <a:spcAft>
                          <a:spcPts val="0"/>
                        </a:spcAft>
                      </a:pPr>
                      <a:r>
                        <a:rPr lang="tr-TR" sz="1200" dirty="0">
                          <a:effectLst/>
                        </a:rPr>
                        <a:t>Romanya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a:effectLst/>
                        </a:rPr>
                        <a:t>2016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a:effectLst/>
                        </a:rPr>
                        <a:t>2021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14794262"/>
                  </a:ext>
                </a:extLst>
              </a:tr>
              <a:tr h="370840">
                <a:tc>
                  <a:txBody>
                    <a:bodyPr/>
                    <a:lstStyle/>
                    <a:p>
                      <a:pPr algn="l">
                        <a:lnSpc>
                          <a:spcPct val="115000"/>
                        </a:lnSpc>
                        <a:spcAft>
                          <a:spcPts val="0"/>
                        </a:spcAft>
                      </a:pPr>
                      <a:r>
                        <a:rPr lang="it-IT" sz="12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Universita Degli Studi Della Basilicata</a:t>
                      </a:r>
                    </a:p>
                  </a:txBody>
                  <a:tcPr marL="44450" marR="44450" marT="0" marB="0" anchor="ctr"/>
                </a:tc>
                <a:tc>
                  <a:txBody>
                    <a:bodyPr/>
                    <a:lstStyle/>
                    <a:p>
                      <a:pPr algn="ctr">
                        <a:lnSpc>
                          <a:spcPct val="115000"/>
                        </a:lnSpc>
                        <a:spcAft>
                          <a:spcPts val="0"/>
                        </a:spcAft>
                      </a:pPr>
                      <a:r>
                        <a:rPr lang="tr-TR" sz="1200" dirty="0">
                          <a:effectLst/>
                        </a:rPr>
                        <a:t>İtalya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a:effectLst/>
                        </a:rPr>
                        <a:t>2014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a:effectLst/>
                        </a:rPr>
                        <a:t>2021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532683215"/>
                  </a:ext>
                </a:extLst>
              </a:tr>
              <a:tr h="370840">
                <a:tc>
                  <a:txBody>
                    <a:bodyPr/>
                    <a:lstStyle/>
                    <a:p>
                      <a:pPr algn="l">
                        <a:lnSpc>
                          <a:spcPct val="115000"/>
                        </a:lnSpc>
                        <a:spcAft>
                          <a:spcPts val="0"/>
                        </a:spcAft>
                      </a:pPr>
                      <a:r>
                        <a:rPr lang="en-US" sz="12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University of Food Technologies Plovdiv</a:t>
                      </a:r>
                    </a:p>
                  </a:txBody>
                  <a:tcPr marL="44450" marR="44450" marT="0" marB="0" anchor="ctr"/>
                </a:tc>
                <a:tc>
                  <a:txBody>
                    <a:bodyPr/>
                    <a:lstStyle/>
                    <a:p>
                      <a:pPr algn="ctr">
                        <a:lnSpc>
                          <a:spcPct val="115000"/>
                        </a:lnSpc>
                        <a:spcAft>
                          <a:spcPts val="0"/>
                        </a:spcAft>
                      </a:pPr>
                      <a:r>
                        <a:rPr lang="tr-TR" sz="1200" dirty="0">
                          <a:effectLst/>
                        </a:rPr>
                        <a:t>Bulgaristan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a:effectLst/>
                        </a:rPr>
                        <a:t>2014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a:effectLst/>
                        </a:rPr>
                        <a:t>2021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141126824"/>
                  </a:ext>
                </a:extLst>
              </a:tr>
              <a:tr h="370840">
                <a:tc>
                  <a:txBody>
                    <a:bodyPr/>
                    <a:lstStyle/>
                    <a:p>
                      <a:pPr algn="l">
                        <a:lnSpc>
                          <a:spcPct val="115000"/>
                        </a:lnSpc>
                        <a:spcAft>
                          <a:spcPts val="0"/>
                        </a:spcAft>
                      </a:pPr>
                      <a:r>
                        <a:rPr lang="en-US" sz="1200" b="0" u="none"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Fachhochschule</a:t>
                      </a:r>
                      <a:r>
                        <a:rPr lang="en-US" sz="12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Osnabrück</a:t>
                      </a:r>
                    </a:p>
                  </a:txBody>
                  <a:tcPr marL="44450" marR="44450" marT="0" marB="0" anchor="ctr"/>
                </a:tc>
                <a:tc>
                  <a:txBody>
                    <a:bodyPr/>
                    <a:lstStyle/>
                    <a:p>
                      <a:pPr algn="ctr">
                        <a:lnSpc>
                          <a:spcPct val="115000"/>
                        </a:lnSpc>
                        <a:spcAft>
                          <a:spcPts val="0"/>
                        </a:spcAft>
                      </a:pPr>
                      <a:r>
                        <a:rPr lang="tr-TR" sz="1050">
                          <a:effectLst/>
                        </a:rPr>
                        <a:t>Almanya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050" dirty="0">
                          <a:effectLst/>
                        </a:rPr>
                        <a:t>2018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050" dirty="0">
                          <a:effectLst/>
                        </a:rPr>
                        <a:t>2021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87282912"/>
                  </a:ext>
                </a:extLst>
              </a:tr>
              <a:tr h="370840">
                <a:tc>
                  <a:txBody>
                    <a:bodyPr/>
                    <a:lstStyle/>
                    <a:p>
                      <a:pPr algn="l">
                        <a:lnSpc>
                          <a:spcPct val="115000"/>
                        </a:lnSpc>
                        <a:spcAft>
                          <a:spcPts val="0"/>
                        </a:spcAft>
                      </a:pPr>
                      <a:r>
                        <a:rPr lang="tr-TR" sz="1200" u="none" dirty="0">
                          <a:effectLst/>
                        </a:rPr>
                        <a:t>University of Tetova</a:t>
                      </a:r>
                      <a:endParaRPr lang="en-US" sz="1200" b="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a:effectLst/>
                        </a:rPr>
                        <a:t>Makedonya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a:effectLst/>
                        </a:rPr>
                        <a:t>2019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a:effectLst/>
                        </a:rPr>
                        <a:t>2021</a:t>
                      </a:r>
                      <a:endParaRPr lang="tr-TR"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tc>
                <a:extLst>
                  <a:ext uri="{0D108BD9-81ED-4DB2-BD59-A6C34878D82A}">
                    <a16:rowId xmlns:a16="http://schemas.microsoft.com/office/drawing/2014/main" val="3647246381"/>
                  </a:ext>
                </a:extLst>
              </a:tr>
              <a:tr h="370840">
                <a:tc>
                  <a:txBody>
                    <a:bodyPr/>
                    <a:lstStyle/>
                    <a:p>
                      <a:pPr algn="l">
                        <a:lnSpc>
                          <a:spcPct val="115000"/>
                        </a:lnSpc>
                        <a:spcAft>
                          <a:spcPts val="0"/>
                        </a:spcAft>
                      </a:pPr>
                      <a:r>
                        <a:rPr lang="tr-TR" sz="1200" u="none" dirty="0">
                          <a:effectLst/>
                        </a:rPr>
                        <a:t>Universita Degli Studi Di Salerno</a:t>
                      </a:r>
                      <a:endParaRPr lang="en-US" sz="1200" b="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a:effectLst/>
                        </a:rPr>
                        <a:t>İtalya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a:effectLst/>
                        </a:rPr>
                        <a:t>2019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tr-TR" sz="1200" dirty="0">
                          <a:effectLst/>
                        </a:rPr>
                        <a:t>2020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12022623"/>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10041"/>
            <a:ext cx="8229600" cy="437917"/>
          </a:xfrm>
        </p:spPr>
        <p:txBody>
          <a:bodyPr>
            <a:normAutofit fontScale="90000"/>
          </a:bodyPr>
          <a:lstStyle/>
          <a:p>
            <a:r>
              <a:rPr lang="tr-TR" b="1" dirty="0">
                <a:solidFill>
                  <a:srgbClr val="C00000"/>
                </a:solidFill>
              </a:rPr>
              <a:t>SOSYAL OLANAKLAR</a:t>
            </a:r>
            <a:br>
              <a:rPr lang="tr-TR" b="1" dirty="0">
                <a:solidFill>
                  <a:srgbClr val="C00000"/>
                </a:solidFill>
              </a:rPr>
            </a:br>
            <a:endParaRPr lang="tr-TR" dirty="0">
              <a:solidFill>
                <a:srgbClr val="C00000"/>
              </a:solidFill>
            </a:endParaRPr>
          </a:p>
        </p:txBody>
      </p:sp>
      <p:pic>
        <p:nvPicPr>
          <p:cNvPr id="5" name="Picture 4"/>
          <p:cNvPicPr>
            <a:picLocks noChangeAspect="1"/>
          </p:cNvPicPr>
          <p:nvPr/>
        </p:nvPicPr>
        <p:blipFill>
          <a:blip r:embed="rId2" cstate="print"/>
          <a:stretch>
            <a:fillRect/>
          </a:stretch>
        </p:blipFill>
        <p:spPr>
          <a:xfrm>
            <a:off x="272623" y="4244357"/>
            <a:ext cx="3416290" cy="2277526"/>
          </a:xfrm>
          <a:prstGeom prst="rect">
            <a:avLst/>
          </a:prstGeom>
        </p:spPr>
      </p:pic>
      <p:pic>
        <p:nvPicPr>
          <p:cNvPr id="6" name="Picture 5"/>
          <p:cNvPicPr>
            <a:picLocks noChangeAspect="1"/>
          </p:cNvPicPr>
          <p:nvPr/>
        </p:nvPicPr>
        <p:blipFill>
          <a:blip r:embed="rId3" cstate="print"/>
          <a:stretch>
            <a:fillRect/>
          </a:stretch>
        </p:blipFill>
        <p:spPr>
          <a:xfrm>
            <a:off x="6732240" y="18255"/>
            <a:ext cx="2344802" cy="2558439"/>
          </a:xfrm>
          <a:prstGeom prst="rect">
            <a:avLst/>
          </a:prstGeom>
        </p:spPr>
      </p:pic>
      <p:pic>
        <p:nvPicPr>
          <p:cNvPr id="7" name="Picture 6"/>
          <p:cNvPicPr>
            <a:picLocks noChangeAspect="1"/>
          </p:cNvPicPr>
          <p:nvPr/>
        </p:nvPicPr>
        <p:blipFill>
          <a:blip r:embed="rId4" cstate="print"/>
          <a:stretch>
            <a:fillRect/>
          </a:stretch>
        </p:blipFill>
        <p:spPr>
          <a:xfrm>
            <a:off x="219606" y="260648"/>
            <a:ext cx="3106698" cy="2067366"/>
          </a:xfrm>
          <a:prstGeom prst="rect">
            <a:avLst/>
          </a:prstGeom>
        </p:spPr>
      </p:pic>
      <p:pic>
        <p:nvPicPr>
          <p:cNvPr id="8" name="Picture 7"/>
          <p:cNvPicPr>
            <a:picLocks noChangeAspect="1"/>
          </p:cNvPicPr>
          <p:nvPr/>
        </p:nvPicPr>
        <p:blipFill>
          <a:blip r:embed="rId5" cstate="print"/>
          <a:stretch>
            <a:fillRect/>
          </a:stretch>
        </p:blipFill>
        <p:spPr>
          <a:xfrm>
            <a:off x="3470359" y="304808"/>
            <a:ext cx="3117825" cy="1979045"/>
          </a:xfrm>
          <a:prstGeom prst="rect">
            <a:avLst/>
          </a:prstGeom>
        </p:spPr>
      </p:pic>
      <p:pic>
        <p:nvPicPr>
          <p:cNvPr id="9" name="Picture 8"/>
          <p:cNvPicPr>
            <a:picLocks noChangeAspect="1"/>
          </p:cNvPicPr>
          <p:nvPr/>
        </p:nvPicPr>
        <p:blipFill>
          <a:blip r:embed="rId6" cstate="print"/>
          <a:stretch>
            <a:fillRect/>
          </a:stretch>
        </p:blipFill>
        <p:spPr>
          <a:xfrm>
            <a:off x="4446066" y="4265249"/>
            <a:ext cx="4224439" cy="2281197"/>
          </a:xfrm>
          <a:prstGeom prst="rect">
            <a:avLst/>
          </a:prstGeom>
        </p:spPr>
      </p:pic>
    </p:spTree>
    <p:extLst>
      <p:ext uri="{BB962C8B-B14F-4D97-AF65-F5344CB8AC3E}">
        <p14:creationId xmlns:p14="http://schemas.microsoft.com/office/powerpoint/2010/main" val="2335484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1254024" y="122728"/>
            <a:ext cx="6635952" cy="6612544"/>
          </a:xfrm>
          <a:prstGeom prst="rect">
            <a:avLst/>
          </a:prstGeom>
        </p:spPr>
      </p:pic>
    </p:spTree>
    <p:extLst>
      <p:ext uri="{BB962C8B-B14F-4D97-AF65-F5344CB8AC3E}">
        <p14:creationId xmlns:p14="http://schemas.microsoft.com/office/powerpoint/2010/main" val="5695399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51520" y="514264"/>
            <a:ext cx="5533477" cy="6120680"/>
          </a:xfrm>
        </p:spPr>
        <p:txBody>
          <a:bodyPr>
            <a:normAutofit/>
          </a:bodyPr>
          <a:lstStyle/>
          <a:p>
            <a:pPr algn="just"/>
            <a:r>
              <a:rPr lang="tr-TR" sz="2600" dirty="0"/>
              <a:t>Üniversite kütüphanesi 24 saat hizmet vermekte olup, her türlü bilimsel ve akademik kaynak arayışı için ilk bakılması gereken yerdir.</a:t>
            </a:r>
          </a:p>
          <a:p>
            <a:pPr algn="just"/>
            <a:r>
              <a:rPr lang="tr-TR" sz="2600" dirty="0"/>
              <a:t>Üniversite yemekhanesi ve sosyal etkinlik merkezi (ÖSEM) öğrencilerin uğrak yerlerinden bir tanesi olup, kırtasiye ve cafe benzeri ihtiyaçlar içinde kullanılmaktadır.</a:t>
            </a:r>
          </a:p>
          <a:p>
            <a:pPr algn="just"/>
            <a:r>
              <a:rPr lang="tr-TR" sz="2600" dirty="0"/>
              <a:t>Ulaşım için üniversite içinde ring servisleri ve Çanakkale Belediyesi tarafından organize edilen toplu ulaşım sistemleri mevcuttur.</a:t>
            </a:r>
          </a:p>
          <a:p>
            <a:pPr algn="just"/>
            <a:endParaRPr lang="tr-TR" sz="2600" dirty="0"/>
          </a:p>
        </p:txBody>
      </p:sp>
      <p:pic>
        <p:nvPicPr>
          <p:cNvPr id="6" name="Picture 5"/>
          <p:cNvPicPr>
            <a:picLocks noChangeAspect="1"/>
          </p:cNvPicPr>
          <p:nvPr/>
        </p:nvPicPr>
        <p:blipFill>
          <a:blip r:embed="rId2" cstate="print"/>
          <a:stretch>
            <a:fillRect/>
          </a:stretch>
        </p:blipFill>
        <p:spPr>
          <a:xfrm>
            <a:off x="5900700" y="116632"/>
            <a:ext cx="3092303" cy="2057787"/>
          </a:xfrm>
          <a:prstGeom prst="rect">
            <a:avLst/>
          </a:prstGeom>
        </p:spPr>
      </p:pic>
      <p:pic>
        <p:nvPicPr>
          <p:cNvPr id="7" name="Picture 6"/>
          <p:cNvPicPr>
            <a:picLocks noChangeAspect="1"/>
          </p:cNvPicPr>
          <p:nvPr/>
        </p:nvPicPr>
        <p:blipFill>
          <a:blip r:embed="rId3" cstate="print"/>
          <a:stretch>
            <a:fillRect/>
          </a:stretch>
        </p:blipFill>
        <p:spPr>
          <a:xfrm>
            <a:off x="5907530" y="2406937"/>
            <a:ext cx="3085473" cy="2044126"/>
          </a:xfrm>
          <a:prstGeom prst="rect">
            <a:avLst/>
          </a:prstGeom>
        </p:spPr>
      </p:pic>
      <p:pic>
        <p:nvPicPr>
          <p:cNvPr id="8" name="Picture 7"/>
          <p:cNvPicPr>
            <a:picLocks noChangeAspect="1"/>
          </p:cNvPicPr>
          <p:nvPr/>
        </p:nvPicPr>
        <p:blipFill>
          <a:blip r:embed="rId4" cstate="print"/>
          <a:stretch>
            <a:fillRect/>
          </a:stretch>
        </p:blipFill>
        <p:spPr>
          <a:xfrm>
            <a:off x="5801652" y="4854580"/>
            <a:ext cx="3191351" cy="179794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12348" y="2348879"/>
            <a:ext cx="4464497" cy="4153953"/>
          </a:xfrm>
        </p:spPr>
        <p:txBody>
          <a:bodyPr>
            <a:normAutofit fontScale="85000" lnSpcReduction="10000"/>
          </a:bodyPr>
          <a:lstStyle/>
          <a:p>
            <a:endParaRPr lang="tr-TR" dirty="0"/>
          </a:p>
          <a:p>
            <a:r>
              <a:rPr lang="tr-TR" dirty="0"/>
              <a:t>Üniversitemiz sosyal tesisleri Dardanos yerleşkesinde bulunmakta olup; havuz, deniz, spor alanları ve öğrenci ailelerinin konaklamaları gibi konularda tüm öğrencilerin kullanımına açıktır.</a:t>
            </a:r>
          </a:p>
        </p:txBody>
      </p:sp>
      <p:pic>
        <p:nvPicPr>
          <p:cNvPr id="4" name="Picture 3"/>
          <p:cNvPicPr>
            <a:picLocks noChangeAspect="1"/>
          </p:cNvPicPr>
          <p:nvPr/>
        </p:nvPicPr>
        <p:blipFill>
          <a:blip r:embed="rId2" cstate="print"/>
          <a:stretch>
            <a:fillRect/>
          </a:stretch>
        </p:blipFill>
        <p:spPr>
          <a:xfrm>
            <a:off x="4864606" y="2188336"/>
            <a:ext cx="4183712" cy="1968806"/>
          </a:xfrm>
          <a:prstGeom prst="rect">
            <a:avLst/>
          </a:prstGeom>
        </p:spPr>
      </p:pic>
      <p:pic>
        <p:nvPicPr>
          <p:cNvPr id="5" name="Picture 4"/>
          <p:cNvPicPr>
            <a:picLocks noChangeAspect="1"/>
          </p:cNvPicPr>
          <p:nvPr/>
        </p:nvPicPr>
        <p:blipFill>
          <a:blip r:embed="rId3" cstate="print"/>
          <a:stretch>
            <a:fillRect/>
          </a:stretch>
        </p:blipFill>
        <p:spPr>
          <a:xfrm>
            <a:off x="467544" y="571107"/>
            <a:ext cx="4896544" cy="1468963"/>
          </a:xfrm>
          <a:prstGeom prst="rect">
            <a:avLst/>
          </a:prstGeom>
        </p:spPr>
      </p:pic>
      <p:pic>
        <p:nvPicPr>
          <p:cNvPr id="8" name="Picture 7"/>
          <p:cNvPicPr>
            <a:picLocks noChangeAspect="1"/>
          </p:cNvPicPr>
          <p:nvPr/>
        </p:nvPicPr>
        <p:blipFill>
          <a:blip r:embed="rId4" cstate="print"/>
          <a:stretch>
            <a:fillRect/>
          </a:stretch>
        </p:blipFill>
        <p:spPr>
          <a:xfrm>
            <a:off x="5535454" y="419813"/>
            <a:ext cx="3396198" cy="1741363"/>
          </a:xfrm>
          <a:prstGeom prst="rect">
            <a:avLst/>
          </a:prstGeom>
        </p:spPr>
      </p:pic>
      <p:pic>
        <p:nvPicPr>
          <p:cNvPr id="11" name="Picture 10"/>
          <p:cNvPicPr>
            <a:picLocks noChangeAspect="1"/>
          </p:cNvPicPr>
          <p:nvPr/>
        </p:nvPicPr>
        <p:blipFill>
          <a:blip r:embed="rId5" cstate="print"/>
          <a:stretch>
            <a:fillRect/>
          </a:stretch>
        </p:blipFill>
        <p:spPr>
          <a:xfrm>
            <a:off x="5004048" y="4653136"/>
            <a:ext cx="3927604" cy="184969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55206" y="979476"/>
            <a:ext cx="9144000" cy="5821465"/>
          </a:xfrm>
          <a:prstGeom prst="rect">
            <a:avLst/>
          </a:prstGeom>
          <a:noFill/>
        </p:spPr>
        <p:txBody>
          <a:bodyPr wrap="square" rtlCol="0">
            <a:spAutoFit/>
          </a:bodyPr>
          <a:lstStyle/>
          <a:p>
            <a:pPr marL="368808" indent="-355600" algn="just">
              <a:lnSpc>
                <a:spcPts val="2376"/>
              </a:lnSpc>
              <a:spcBef>
                <a:spcPts val="420"/>
              </a:spcBef>
              <a:spcAft>
                <a:spcPts val="420"/>
              </a:spcAft>
            </a:pPr>
            <a:r>
              <a:rPr lang="en-US" dirty="0">
                <a:latin typeface="Arial"/>
              </a:rPr>
              <a:t>•  </a:t>
            </a:r>
            <a:r>
              <a:rPr lang="tr-TR" dirty="0"/>
              <a:t>Üretimden son tüketime kadar tüm aşamalarda,işyerlerinin gıda kontrol ve laboratuvar hizmetlerinde sağlık, teknoloji ve kalite yönünden teknik eleman veya sorumlu yönetici olarak çalışmaya, rapor düzenleme ve onaylamamaya</a:t>
            </a:r>
          </a:p>
          <a:p>
            <a:pPr marL="368808" indent="-355600" algn="just">
              <a:lnSpc>
                <a:spcPts val="2376"/>
              </a:lnSpc>
              <a:spcBef>
                <a:spcPts val="420"/>
              </a:spcBef>
              <a:spcAft>
                <a:spcPts val="420"/>
              </a:spcAft>
              <a:buFont typeface="Arial" panose="020B0604020202020204" pitchFamily="34" charset="0"/>
              <a:buChar char="•"/>
            </a:pPr>
            <a:r>
              <a:rPr lang="tr-TR" dirty="0"/>
              <a:t>Üretim yapan işyerleri için teknolojik araştırma, etüt, planlama, projelendirme, pazarlama, ithalat ve ihracat ve benzeri konularda uygulama ve kontrol işlemlerini yapmaya ve bu amaçla danışma büroları açmaya</a:t>
            </a:r>
          </a:p>
          <a:p>
            <a:pPr marL="368808" indent="-355600" algn="just">
              <a:lnSpc>
                <a:spcPts val="2376"/>
              </a:lnSpc>
              <a:spcBef>
                <a:spcPts val="420"/>
              </a:spcBef>
              <a:spcAft>
                <a:spcPts val="420"/>
              </a:spcAft>
              <a:buFont typeface="Arial" panose="020B0604020202020204" pitchFamily="34" charset="0"/>
              <a:buChar char="•"/>
            </a:pPr>
            <a:r>
              <a:rPr lang="tr-TR" dirty="0"/>
              <a:t>Bilirkişilik ve ekspertizlik yapmaya</a:t>
            </a:r>
          </a:p>
          <a:p>
            <a:pPr marL="368808" indent="-355600" algn="just">
              <a:lnSpc>
                <a:spcPts val="2376"/>
              </a:lnSpc>
              <a:spcBef>
                <a:spcPts val="420"/>
              </a:spcBef>
              <a:spcAft>
                <a:spcPts val="420"/>
              </a:spcAft>
              <a:buFont typeface="Arial" panose="020B0604020202020204" pitchFamily="34" charset="0"/>
              <a:buChar char="•"/>
            </a:pPr>
            <a:r>
              <a:rPr lang="tr-TR" dirty="0"/>
              <a:t>Bilgi edinmek, yöntem ve teknoloji geliştirmek üzere temel ve uygulamalı araştırmalar yapan kuruluşlarda teknik eleman veya yönetici olarak çalışmaya</a:t>
            </a:r>
          </a:p>
          <a:p>
            <a:pPr marL="368808" indent="-355600" algn="just">
              <a:lnSpc>
                <a:spcPts val="2376"/>
              </a:lnSpc>
              <a:spcBef>
                <a:spcPts val="420"/>
              </a:spcBef>
              <a:spcAft>
                <a:spcPts val="420"/>
              </a:spcAft>
              <a:buFont typeface="Arial" panose="020B0604020202020204" pitchFamily="34" charset="0"/>
              <a:buChar char="•"/>
            </a:pPr>
            <a:r>
              <a:rPr lang="tr-TR" dirty="0"/>
              <a:t>Araştırma-Geliştirme, kalite kontrolü, ulusal ve uluslar arası mevzuata uygunluk gibi amaçlarla fiziksel, kimyasal ve mikrobiyolojik kontrol ve analiz yapmak üzere laboratuvar kurmaya ve işletmeye</a:t>
            </a:r>
          </a:p>
          <a:p>
            <a:pPr marL="368808" indent="-355600" algn="just">
              <a:lnSpc>
                <a:spcPts val="2376"/>
              </a:lnSpc>
              <a:spcBef>
                <a:spcPts val="420"/>
              </a:spcBef>
              <a:spcAft>
                <a:spcPts val="420"/>
              </a:spcAft>
              <a:buFont typeface="Arial" panose="020B0604020202020204" pitchFamily="34" charset="0"/>
              <a:buChar char="•"/>
            </a:pPr>
            <a:r>
              <a:rPr lang="tr-TR" dirty="0"/>
              <a:t>Kuruluşlarda işçi, usta ve yardımcı teknik eleman olarak çalışanların eğitimi için okul, eğitim merkezi, bilgi ve beceri kazandırma kurslarının açılması ve uygulama yöntemleri ile görevli kuruluşlarda eğitim ve öğretimin planlanması, eğitim program ve yöntemlerinin belirlenmesi ve yürütülmesi işleri ile gıda sanayi alanında oluşan bilgi ve teknolojinin çeşitli üretim birimlerine ulaştırılması, öğretilmesi ve uygulatılmasını yürütmeye yetkilidirler</a:t>
            </a:r>
            <a:endParaRPr lang="en-US" dirty="0"/>
          </a:p>
        </p:txBody>
      </p:sp>
      <p:sp>
        <p:nvSpPr>
          <p:cNvPr id="6" name="5 Metin kutusu"/>
          <p:cNvSpPr txBox="1"/>
          <p:nvPr/>
        </p:nvSpPr>
        <p:spPr>
          <a:xfrm>
            <a:off x="780427" y="214942"/>
            <a:ext cx="7674254" cy="646331"/>
          </a:xfrm>
          <a:prstGeom prst="rect">
            <a:avLst/>
          </a:prstGeom>
          <a:noFill/>
        </p:spPr>
        <p:txBody>
          <a:bodyPr wrap="square" rtlCol="0">
            <a:spAutoFit/>
          </a:bodyPr>
          <a:lstStyle/>
          <a:p>
            <a:r>
              <a:rPr lang="tr-TR" sz="3600" b="1" dirty="0">
                <a:solidFill>
                  <a:srgbClr val="C00000"/>
                </a:solidFill>
              </a:rPr>
              <a:t>Gıda Mühendisi Yetki ve Sorumlulukları</a:t>
            </a:r>
          </a:p>
        </p:txBody>
      </p:sp>
      <p:pic>
        <p:nvPicPr>
          <p:cNvPr id="5" name="Picture 5" descr="C:\Users\MRT\Desktop\index.png"/>
          <p:cNvPicPr>
            <a:picLocks noChangeAspect="1" noChangeArrowheads="1"/>
          </p:cNvPicPr>
          <p:nvPr/>
        </p:nvPicPr>
        <p:blipFill>
          <a:blip r:embed="rId2" cstate="print"/>
          <a:srcRect/>
          <a:stretch>
            <a:fillRect/>
          </a:stretch>
        </p:blipFill>
        <p:spPr bwMode="auto">
          <a:xfrm>
            <a:off x="91108" y="178067"/>
            <a:ext cx="720080" cy="720080"/>
          </a:xfrm>
          <a:prstGeom prst="rect">
            <a:avLst/>
          </a:prstGeom>
          <a:noFill/>
        </p:spPr>
      </p:pic>
      <p:pic>
        <p:nvPicPr>
          <p:cNvPr id="8" name="Picture 2" descr="C:\Users\MRT\Desktop\logo.png"/>
          <p:cNvPicPr>
            <a:picLocks noChangeAspect="1" noChangeArrowheads="1"/>
          </p:cNvPicPr>
          <p:nvPr/>
        </p:nvPicPr>
        <p:blipFill>
          <a:blip r:embed="rId3" cstate="print"/>
          <a:srcRect/>
          <a:stretch>
            <a:fillRect/>
          </a:stretch>
        </p:blipFill>
        <p:spPr bwMode="auto">
          <a:xfrm>
            <a:off x="8365555" y="142147"/>
            <a:ext cx="756000" cy="75600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8206" y="1196752"/>
            <a:ext cx="4138138" cy="1224136"/>
          </a:xfrm>
        </p:spPr>
        <p:txBody>
          <a:bodyPr>
            <a:normAutofit/>
          </a:bodyPr>
          <a:lstStyle/>
          <a:p>
            <a:r>
              <a:rPr lang="tr-TR" sz="6000" b="1" dirty="0">
                <a:solidFill>
                  <a:srgbClr val="C00000"/>
                </a:solidFill>
              </a:rPr>
              <a:t>Mezuniyet</a:t>
            </a:r>
          </a:p>
        </p:txBody>
      </p:sp>
      <p:pic>
        <p:nvPicPr>
          <p:cNvPr id="4" name="Content Placeholder 3"/>
          <p:cNvPicPr>
            <a:picLocks noGrp="1" noChangeAspect="1"/>
          </p:cNvPicPr>
          <p:nvPr>
            <p:ph idx="1"/>
          </p:nvPr>
        </p:nvPicPr>
        <p:blipFill>
          <a:blip r:embed="rId2" cstate="print"/>
          <a:stretch>
            <a:fillRect/>
          </a:stretch>
        </p:blipFill>
        <p:spPr>
          <a:xfrm>
            <a:off x="2699792" y="3284984"/>
            <a:ext cx="6236525" cy="3231654"/>
          </a:xfrm>
          <a:prstGeom prst="rect">
            <a:avLst/>
          </a:prstGeom>
        </p:spPr>
      </p:pic>
      <p:pic>
        <p:nvPicPr>
          <p:cNvPr id="5" name="Picture 4"/>
          <p:cNvPicPr>
            <a:picLocks noChangeAspect="1"/>
          </p:cNvPicPr>
          <p:nvPr/>
        </p:nvPicPr>
        <p:blipFill>
          <a:blip r:embed="rId3" cstate="print"/>
          <a:stretch>
            <a:fillRect/>
          </a:stretch>
        </p:blipFill>
        <p:spPr>
          <a:xfrm>
            <a:off x="251520" y="980728"/>
            <a:ext cx="4138137" cy="2155557"/>
          </a:xfrm>
          <a:prstGeom prst="rect">
            <a:avLst/>
          </a:prstGeom>
        </p:spPr>
      </p:pic>
    </p:spTree>
    <p:extLst>
      <p:ext uri="{BB962C8B-B14F-4D97-AF65-F5344CB8AC3E}">
        <p14:creationId xmlns:p14="http://schemas.microsoft.com/office/powerpoint/2010/main" val="15774993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b="1" dirty="0">
                <a:solidFill>
                  <a:srgbClr val="C00000"/>
                </a:solidFill>
              </a:rPr>
              <a:t>Uzaktan Eğitim</a:t>
            </a:r>
          </a:p>
        </p:txBody>
      </p:sp>
      <p:sp>
        <p:nvSpPr>
          <p:cNvPr id="3" name="2 İçerik Yer Tutucusu"/>
          <p:cNvSpPr>
            <a:spLocks noGrp="1"/>
          </p:cNvSpPr>
          <p:nvPr>
            <p:ph idx="1"/>
          </p:nvPr>
        </p:nvSpPr>
        <p:spPr/>
        <p:txBody>
          <a:bodyPr>
            <a:normAutofit/>
          </a:bodyPr>
          <a:lstStyle/>
          <a:p>
            <a:pPr algn="just"/>
            <a:r>
              <a:rPr lang="tr-TR" sz="3600" b="1" dirty="0">
                <a:hlinkClick r:id="rId2"/>
              </a:rPr>
              <a:t>https://www.comu.edu.tr/duyuru-20235.html</a:t>
            </a:r>
            <a:endParaRPr lang="tr-TR" sz="3600" b="1" dirty="0"/>
          </a:p>
          <a:p>
            <a:pPr algn="just"/>
            <a:endParaRPr lang="tr-TR" sz="3600" b="1" dirty="0"/>
          </a:p>
          <a:p>
            <a:pPr algn="just"/>
            <a:r>
              <a:rPr lang="tr-TR" sz="3600" b="1" dirty="0">
                <a:hlinkClick r:id="rId3"/>
              </a:rPr>
              <a:t>https://www.comu.edu.tr/duyuru-20240.html</a:t>
            </a:r>
            <a:endParaRPr lang="tr-TR" sz="3600" b="1" dirty="0"/>
          </a:p>
          <a:p>
            <a:pPr algn="just"/>
            <a:endParaRPr lang="tr-TR" sz="3600" b="1" dirty="0"/>
          </a:p>
        </p:txBody>
      </p:sp>
    </p:spTree>
    <p:extLst>
      <p:ext uri="{BB962C8B-B14F-4D97-AF65-F5344CB8AC3E}">
        <p14:creationId xmlns:p14="http://schemas.microsoft.com/office/powerpoint/2010/main" val="21253154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a:solidFill>
                  <a:srgbClr val="C00000"/>
                </a:solidFill>
              </a:rPr>
              <a:t>Eğitim Öğretim ve Sınav Yönetmeliği</a:t>
            </a:r>
          </a:p>
        </p:txBody>
      </p:sp>
      <p:sp>
        <p:nvSpPr>
          <p:cNvPr id="3" name="2 İçerik Yer Tutucusu"/>
          <p:cNvSpPr>
            <a:spLocks noGrp="1"/>
          </p:cNvSpPr>
          <p:nvPr>
            <p:ph idx="1"/>
          </p:nvPr>
        </p:nvSpPr>
        <p:spPr/>
        <p:txBody>
          <a:bodyPr>
            <a:normAutofit/>
          </a:bodyPr>
          <a:lstStyle/>
          <a:p>
            <a:pPr algn="just"/>
            <a:r>
              <a:rPr lang="tr-TR" sz="3600" b="1" dirty="0">
                <a:hlinkClick r:id="rId2"/>
              </a:rPr>
              <a:t>http://ogrenciisleri.comu.edu.tr/egitim-ogretim-ve-sinav-yonetmeligi.html</a:t>
            </a:r>
            <a:endParaRPr lang="tr-TR" sz="3600" b="1" dirty="0"/>
          </a:p>
          <a:p>
            <a:pPr algn="just"/>
            <a:endParaRPr lang="tr-TR" sz="3600" b="1" dirty="0"/>
          </a:p>
          <a:p>
            <a:pPr algn="just"/>
            <a:r>
              <a:rPr lang="tr-TR" sz="3600" b="1" dirty="0">
                <a:hlinkClick r:id="rId3"/>
              </a:rPr>
              <a:t>https://www.mevzuat.gov.tr/mevzuat?MevzuatNo=19649&amp;MevzuatTur=8&amp;MevzuatTertip=5</a:t>
            </a:r>
            <a:endParaRPr lang="tr-TR" sz="3600" b="1" dirty="0"/>
          </a:p>
          <a:p>
            <a:pPr marL="0" indent="0" algn="just">
              <a:buNone/>
            </a:pPr>
            <a:endParaRPr lang="tr-TR" sz="3600" b="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2962672" cy="1282154"/>
          </a:xfrm>
        </p:spPr>
        <p:txBody>
          <a:bodyPr/>
          <a:lstStyle/>
          <a:p>
            <a:r>
              <a:rPr lang="tr-TR" b="1" dirty="0">
                <a:solidFill>
                  <a:srgbClr val="C00000"/>
                </a:solidFill>
              </a:rPr>
              <a:t>Staj</a:t>
            </a:r>
          </a:p>
        </p:txBody>
      </p:sp>
      <p:sp>
        <p:nvSpPr>
          <p:cNvPr id="3" name="2 İçerik Yer Tutucusu"/>
          <p:cNvSpPr>
            <a:spLocks noGrp="1"/>
          </p:cNvSpPr>
          <p:nvPr>
            <p:ph idx="1"/>
          </p:nvPr>
        </p:nvSpPr>
        <p:spPr>
          <a:xfrm>
            <a:off x="323528" y="1808233"/>
            <a:ext cx="8229600" cy="4525963"/>
          </a:xfrm>
        </p:spPr>
        <p:txBody>
          <a:bodyPr>
            <a:normAutofit/>
          </a:bodyPr>
          <a:lstStyle/>
          <a:p>
            <a:pPr algn="just"/>
            <a:r>
              <a:rPr lang="tr-TR" sz="2800" dirty="0"/>
              <a:t>Mezun olabilmek için 2 tane staj yapma zorunluluğu vardır. Bu stajlar 1 laboratuar + 1 işletme veya 2 işletme stajı şeklinde yapılabilir.</a:t>
            </a:r>
          </a:p>
          <a:p>
            <a:pPr algn="just"/>
            <a:endParaRPr lang="tr-TR" sz="2800" dirty="0"/>
          </a:p>
          <a:p>
            <a:pPr algn="just"/>
            <a:r>
              <a:rPr lang="tr-TR" sz="2800" dirty="0"/>
              <a:t>Staj süresi her staj için 20 iş günü olup devlet kurumları veya özel sektörde olabilir.</a:t>
            </a:r>
          </a:p>
          <a:p>
            <a:pPr algn="just"/>
            <a:endParaRPr lang="tr-TR" sz="2800" dirty="0"/>
          </a:p>
          <a:p>
            <a:pPr algn="just"/>
            <a:r>
              <a:rPr lang="tr-TR" sz="2800" dirty="0"/>
              <a:t>Genellikle yaz döneminde yapılan stajlar ara dönemde de öğrencinin isteğine göre yapılabilir.</a:t>
            </a:r>
          </a:p>
        </p:txBody>
      </p:sp>
      <p:pic>
        <p:nvPicPr>
          <p:cNvPr id="4" name="Picture 3"/>
          <p:cNvPicPr>
            <a:picLocks noChangeAspect="1"/>
          </p:cNvPicPr>
          <p:nvPr/>
        </p:nvPicPr>
        <p:blipFill>
          <a:blip r:embed="rId2" cstate="print"/>
          <a:stretch>
            <a:fillRect/>
          </a:stretch>
        </p:blipFill>
        <p:spPr>
          <a:xfrm>
            <a:off x="5652120" y="46038"/>
            <a:ext cx="3280023" cy="1842956"/>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3466728" cy="1143000"/>
          </a:xfrm>
        </p:spPr>
        <p:txBody>
          <a:bodyPr/>
          <a:lstStyle/>
          <a:p>
            <a:r>
              <a:rPr lang="tr-TR" b="1" dirty="0">
                <a:solidFill>
                  <a:srgbClr val="C00000"/>
                </a:solidFill>
              </a:rPr>
              <a:t>Staj</a:t>
            </a:r>
          </a:p>
        </p:txBody>
      </p:sp>
      <p:sp>
        <p:nvSpPr>
          <p:cNvPr id="3" name="2 İçerik Yer Tutucusu"/>
          <p:cNvSpPr>
            <a:spLocks noGrp="1"/>
          </p:cNvSpPr>
          <p:nvPr>
            <p:ph idx="1"/>
          </p:nvPr>
        </p:nvSpPr>
        <p:spPr>
          <a:xfrm>
            <a:off x="467544" y="1556792"/>
            <a:ext cx="8229600" cy="4525963"/>
          </a:xfrm>
        </p:spPr>
        <p:txBody>
          <a:bodyPr/>
          <a:lstStyle/>
          <a:p>
            <a:pPr algn="just"/>
            <a:r>
              <a:rPr lang="tr-TR" dirty="0"/>
              <a:t>Laboratuar stajı yapmak isteyenler için bulundukları ilin İl Gıda ve Kontrol Laboratuarları en iyi seçenek olacaktır.</a:t>
            </a:r>
          </a:p>
          <a:p>
            <a:pPr algn="just"/>
            <a:endParaRPr lang="tr-TR" dirty="0"/>
          </a:p>
          <a:p>
            <a:pPr algn="just"/>
            <a:r>
              <a:rPr lang="tr-TR" dirty="0"/>
              <a:t>Staj yeri ayarlamak zor ve uğraştırıcı bir süreç olduğu için son zamana bırakılmadan öncesinden başvurulara başlanmalı ve gereken özen gösterilmelidir.</a:t>
            </a:r>
          </a:p>
        </p:txBody>
      </p:sp>
      <p:pic>
        <p:nvPicPr>
          <p:cNvPr id="4" name="Picture 3"/>
          <p:cNvPicPr>
            <a:picLocks noChangeAspect="1"/>
          </p:cNvPicPr>
          <p:nvPr/>
        </p:nvPicPr>
        <p:blipFill>
          <a:blip r:embed="rId2" cstate="print"/>
          <a:stretch>
            <a:fillRect/>
          </a:stretch>
        </p:blipFill>
        <p:spPr>
          <a:xfrm>
            <a:off x="5508104" y="55563"/>
            <a:ext cx="3362325" cy="1362075"/>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52197"/>
            <a:ext cx="8229600" cy="778098"/>
          </a:xfrm>
        </p:spPr>
        <p:txBody>
          <a:bodyPr>
            <a:normAutofit/>
          </a:bodyPr>
          <a:lstStyle/>
          <a:p>
            <a:r>
              <a:rPr lang="tr-TR" b="1" dirty="0">
                <a:solidFill>
                  <a:srgbClr val="C00000"/>
                </a:solidFill>
              </a:rPr>
              <a:t>Çift Anadal ve Yandal Programları</a:t>
            </a:r>
          </a:p>
        </p:txBody>
      </p:sp>
      <p:sp>
        <p:nvSpPr>
          <p:cNvPr id="3" name="2 İçerik Yer Tutucusu"/>
          <p:cNvSpPr>
            <a:spLocks noGrp="1"/>
          </p:cNvSpPr>
          <p:nvPr>
            <p:ph idx="1"/>
          </p:nvPr>
        </p:nvSpPr>
        <p:spPr>
          <a:xfrm>
            <a:off x="179512" y="930294"/>
            <a:ext cx="8784976" cy="5667057"/>
          </a:xfrm>
        </p:spPr>
        <p:txBody>
          <a:bodyPr>
            <a:normAutofit/>
          </a:bodyPr>
          <a:lstStyle/>
          <a:p>
            <a:pPr algn="just"/>
            <a:r>
              <a:rPr lang="tr-TR" dirty="0"/>
              <a:t>Çift Anadal Yapılabilecek Program:</a:t>
            </a:r>
          </a:p>
          <a:p>
            <a:pPr lvl="1" algn="just"/>
            <a:r>
              <a:rPr lang="tr-TR" dirty="0"/>
              <a:t>Çevre Mühendisliği</a:t>
            </a:r>
          </a:p>
          <a:p>
            <a:pPr algn="just"/>
            <a:r>
              <a:rPr lang="tr-TR" dirty="0"/>
              <a:t>Yandal Yapılabilecek Programlar:</a:t>
            </a:r>
          </a:p>
          <a:p>
            <a:pPr lvl="1" algn="just"/>
            <a:r>
              <a:rPr lang="tr-TR" dirty="0"/>
              <a:t>Çevre Mühendisliği</a:t>
            </a:r>
          </a:p>
          <a:p>
            <a:pPr lvl="1" algn="just"/>
            <a:r>
              <a:rPr lang="tr-TR" dirty="0"/>
              <a:t>Bilgisayar Mühendisliği</a:t>
            </a:r>
          </a:p>
          <a:p>
            <a:pPr lvl="1" algn="just"/>
            <a:r>
              <a:rPr lang="tr-TR" dirty="0"/>
              <a:t>Jeoloji Mühendisliği</a:t>
            </a:r>
          </a:p>
          <a:p>
            <a:pPr lvl="1" algn="just"/>
            <a:r>
              <a:rPr lang="tr-TR" dirty="0"/>
              <a:t>Jeofizik Mühendisliği</a:t>
            </a:r>
          </a:p>
          <a:p>
            <a:pPr algn="just"/>
            <a:r>
              <a:rPr lang="tr-TR" dirty="0"/>
              <a:t>Çift Anadal ve Yandal Programı Yönetmelik:</a:t>
            </a:r>
          </a:p>
          <a:p>
            <a:pPr algn="just"/>
            <a:r>
              <a:rPr lang="tr-TR" dirty="0">
                <a:hlinkClick r:id="rId2"/>
              </a:rPr>
              <a:t>https://www.mevzuat.gov.tr/mevzuat?MevzuatNo=13948&amp;MevzuatTur=7&amp;MevzuatTertip=5</a:t>
            </a:r>
            <a:endParaRPr lang="tr-TR" dirty="0"/>
          </a:p>
          <a:p>
            <a:pPr algn="just"/>
            <a:endParaRPr lang="tr-TR" dirty="0"/>
          </a:p>
          <a:p>
            <a:pPr marL="0" indent="0" algn="just">
              <a:buNone/>
            </a:pPr>
            <a:endParaRPr lang="tr-TR" sz="3600" b="1" dirty="0"/>
          </a:p>
        </p:txBody>
      </p:sp>
    </p:spTree>
    <p:extLst>
      <p:ext uri="{BB962C8B-B14F-4D97-AF65-F5344CB8AC3E}">
        <p14:creationId xmlns:p14="http://schemas.microsoft.com/office/powerpoint/2010/main" val="24571007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60337"/>
            <a:ext cx="8229600" cy="820391"/>
          </a:xfrm>
        </p:spPr>
        <p:txBody>
          <a:bodyPr/>
          <a:lstStyle/>
          <a:p>
            <a:r>
              <a:rPr lang="tr-TR" b="1" dirty="0">
                <a:solidFill>
                  <a:srgbClr val="C00000"/>
                </a:solidFill>
              </a:rPr>
              <a:t>Mezuniyet</a:t>
            </a:r>
          </a:p>
        </p:txBody>
      </p:sp>
      <p:sp>
        <p:nvSpPr>
          <p:cNvPr id="3" name="2 İçerik Yer Tutucusu"/>
          <p:cNvSpPr>
            <a:spLocks noGrp="1"/>
          </p:cNvSpPr>
          <p:nvPr>
            <p:ph idx="1"/>
          </p:nvPr>
        </p:nvSpPr>
        <p:spPr/>
        <p:txBody>
          <a:bodyPr/>
          <a:lstStyle/>
          <a:p>
            <a:pPr algn="just"/>
            <a:r>
              <a:rPr lang="tr-TR" dirty="0"/>
              <a:t>Mezun olabilmek için tüm derslerden başarılı olmak (en az 2.00 not ortalaması) ve 2 adet staj tamamlamak zorunluluğu vardır.</a:t>
            </a:r>
          </a:p>
          <a:p>
            <a:pPr algn="just"/>
            <a:endParaRPr lang="tr-TR" dirty="0"/>
          </a:p>
          <a:p>
            <a:pPr algn="just"/>
            <a:r>
              <a:rPr lang="tr-TR" dirty="0"/>
              <a:t>İlk defa 2018-19 girişli öğrencilere uygulanacak olan </a:t>
            </a:r>
            <a:r>
              <a:rPr lang="tr-TR" dirty="0" err="1"/>
              <a:t>intörn</a:t>
            </a:r>
            <a:r>
              <a:rPr lang="tr-TR" dirty="0"/>
              <a:t> mühendislik uygulamasını da başarı ile tamamlamaları gerekmektedir.</a:t>
            </a:r>
          </a:p>
        </p:txBody>
      </p:sp>
    </p:spTree>
    <p:extLst>
      <p:ext uri="{BB962C8B-B14F-4D97-AF65-F5344CB8AC3E}">
        <p14:creationId xmlns:p14="http://schemas.microsoft.com/office/powerpoint/2010/main" val="3475207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err="1">
                <a:solidFill>
                  <a:srgbClr val="C00000"/>
                </a:solidFill>
              </a:rPr>
              <a:t>İntörn</a:t>
            </a:r>
            <a:r>
              <a:rPr lang="tr-TR" b="1" dirty="0">
                <a:solidFill>
                  <a:srgbClr val="C00000"/>
                </a:solidFill>
              </a:rPr>
              <a:t> Mühendislik</a:t>
            </a:r>
          </a:p>
        </p:txBody>
      </p:sp>
      <p:sp>
        <p:nvSpPr>
          <p:cNvPr id="3" name="2 İçerik Yer Tutucusu"/>
          <p:cNvSpPr>
            <a:spLocks noGrp="1"/>
          </p:cNvSpPr>
          <p:nvPr>
            <p:ph idx="1"/>
          </p:nvPr>
        </p:nvSpPr>
        <p:spPr/>
        <p:txBody>
          <a:bodyPr>
            <a:normAutofit fontScale="77500" lnSpcReduction="20000"/>
          </a:bodyPr>
          <a:lstStyle/>
          <a:p>
            <a:pPr algn="just"/>
            <a:r>
              <a:rPr lang="tr-TR" dirty="0"/>
              <a:t>“</a:t>
            </a:r>
            <a:r>
              <a:rPr lang="tr-TR" dirty="0" err="1"/>
              <a:t>İntörn</a:t>
            </a:r>
            <a:r>
              <a:rPr lang="tr-TR" dirty="0"/>
              <a:t> Mühendislik”, mühendislik eğitimindeki derslerini tamamlamış öğrencilerin son dönemlerini (yaklaşık 4 aylık kesintisiz olarak) sanayide geçirecek olan mezun durumundaki mühendisler için geliştirilen yeni bir yaklaşımdır. </a:t>
            </a:r>
          </a:p>
          <a:p>
            <a:pPr algn="just"/>
            <a:endParaRPr lang="tr-TR" dirty="0"/>
          </a:p>
          <a:p>
            <a:pPr algn="just"/>
            <a:r>
              <a:rPr lang="tr-TR" dirty="0" err="1"/>
              <a:t>İntörn</a:t>
            </a:r>
            <a:r>
              <a:rPr lang="tr-TR" dirty="0"/>
              <a:t> mühendislik bir “staj” değildir. Staj uygulamasının çok ötesinde, sanayide mühendis gibi görev almak ve çalışmalara katılmaktır. “</a:t>
            </a:r>
            <a:r>
              <a:rPr lang="tr-TR" dirty="0" err="1"/>
              <a:t>İntörn</a:t>
            </a:r>
            <a:r>
              <a:rPr lang="tr-TR" dirty="0"/>
              <a:t> Mühendisler” bir mühendis gibi sanayide çalışmalar yapmaktadırlar. Üniversitede aldıkları teorik ve pratik eğitimlerinin üzerine direkt olarak sanayideki uygulamaları da ekleyerek mühendis olarak sanayiye çıkmaya hazır olarak eğitim almaktadırlar.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err="1">
                <a:solidFill>
                  <a:srgbClr val="C00000"/>
                </a:solidFill>
              </a:rPr>
              <a:t>İntörn</a:t>
            </a:r>
            <a:r>
              <a:rPr lang="tr-TR" b="1" dirty="0">
                <a:solidFill>
                  <a:srgbClr val="C00000"/>
                </a:solidFill>
              </a:rPr>
              <a:t> Mühendislik</a:t>
            </a:r>
          </a:p>
        </p:txBody>
      </p:sp>
      <p:sp>
        <p:nvSpPr>
          <p:cNvPr id="3" name="2 İçerik Yer Tutucusu"/>
          <p:cNvSpPr>
            <a:spLocks noGrp="1"/>
          </p:cNvSpPr>
          <p:nvPr>
            <p:ph idx="1"/>
          </p:nvPr>
        </p:nvSpPr>
        <p:spPr>
          <a:xfrm>
            <a:off x="446286" y="1417638"/>
            <a:ext cx="8240513" cy="5107706"/>
          </a:xfrm>
        </p:spPr>
        <p:txBody>
          <a:bodyPr>
            <a:normAutofit fontScale="62500" lnSpcReduction="20000"/>
          </a:bodyPr>
          <a:lstStyle/>
          <a:p>
            <a:pPr algn="just"/>
            <a:r>
              <a:rPr lang="tr-TR" sz="3500" dirty="0" err="1"/>
              <a:t>İntörn</a:t>
            </a:r>
            <a:r>
              <a:rPr lang="tr-TR" sz="3500" dirty="0"/>
              <a:t> Mühendisler, tüm derslerini tamamladıktan sonra bu dönemlerin birinde sanayinin çalışma ve vardiya saatlerine uyarak zamanlarının tamamını sanayide ve üretim alanında, yani direkt olarak sahada geçirmektedirler.</a:t>
            </a:r>
          </a:p>
          <a:p>
            <a:pPr algn="just"/>
            <a:endParaRPr lang="tr-TR" sz="3500" dirty="0"/>
          </a:p>
          <a:p>
            <a:pPr algn="just"/>
            <a:r>
              <a:rPr lang="tr-TR" sz="3500" dirty="0" err="1"/>
              <a:t>İntörn</a:t>
            </a:r>
            <a:r>
              <a:rPr lang="tr-TR" sz="3500" dirty="0"/>
              <a:t> Mühendislik ülke içinde özgün bir proje durumundadır. Anadolu’da bulunan sanayi şehirlerinin en büyük sorunu yetişmiş insan gücü sorunudur. Mezun olan mühendisler genellikle batıdaki kurumlarda işe başlamaktadırlar. Bu bağlamda Anadolu’da büyük bir teknik insan sorunu yaşanmaktadır. </a:t>
            </a:r>
          </a:p>
          <a:p>
            <a:pPr algn="just"/>
            <a:endParaRPr lang="tr-TR" sz="3500" dirty="0"/>
          </a:p>
          <a:p>
            <a:pPr algn="just"/>
            <a:r>
              <a:rPr lang="tr-TR" sz="3500" dirty="0" err="1"/>
              <a:t>İntörn</a:t>
            </a:r>
            <a:r>
              <a:rPr lang="tr-TR" sz="3500" dirty="0"/>
              <a:t> uygulaması sayesinde hem mühendislerin yeni kurumlarda işe başlamaları hem de firmalarla </a:t>
            </a:r>
            <a:r>
              <a:rPr lang="tr-TR" sz="3500" dirty="0" err="1"/>
              <a:t>intörnler</a:t>
            </a:r>
            <a:r>
              <a:rPr lang="tr-TR" sz="3500" dirty="0"/>
              <a:t> arasında ileriye yönelik iş akitlerinin yapılmaya başlaması Türkiye içinde istihdam bakımından önemli bir kazanım durumundadır. Hem yeni mezunlara iş yaratılması hem de sanayinin insan açığının kapatılması önemli bir aşama durumundadır.</a:t>
            </a:r>
          </a:p>
          <a:p>
            <a:endParaRPr lang="tr-T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err="1">
                <a:solidFill>
                  <a:srgbClr val="C00000"/>
                </a:solidFill>
              </a:rPr>
              <a:t>İntörn</a:t>
            </a:r>
            <a:r>
              <a:rPr lang="tr-TR" b="1" dirty="0">
                <a:solidFill>
                  <a:srgbClr val="C00000"/>
                </a:solidFill>
              </a:rPr>
              <a:t> Mühendislik</a:t>
            </a:r>
          </a:p>
        </p:txBody>
      </p:sp>
      <p:sp>
        <p:nvSpPr>
          <p:cNvPr id="3" name="2 İçerik Yer Tutucusu"/>
          <p:cNvSpPr>
            <a:spLocks noGrp="1"/>
          </p:cNvSpPr>
          <p:nvPr>
            <p:ph idx="1"/>
          </p:nvPr>
        </p:nvSpPr>
        <p:spPr/>
        <p:txBody>
          <a:bodyPr>
            <a:normAutofit fontScale="85000" lnSpcReduction="20000"/>
          </a:bodyPr>
          <a:lstStyle/>
          <a:p>
            <a:pPr algn="just"/>
            <a:r>
              <a:rPr lang="tr-TR" dirty="0"/>
              <a:t>1- </a:t>
            </a:r>
            <a:r>
              <a:rPr lang="tr-TR" dirty="0" err="1"/>
              <a:t>İntörn</a:t>
            </a:r>
            <a:r>
              <a:rPr lang="tr-TR" dirty="0"/>
              <a:t> Mühendisler firmaların çalışma saatlerine ve günlerine uymak zorundadır.</a:t>
            </a:r>
          </a:p>
          <a:p>
            <a:pPr algn="just"/>
            <a:r>
              <a:rPr lang="tr-TR" dirty="0"/>
              <a:t>2- İntörn Mühendislerin notu firma tarafından verilecektir.</a:t>
            </a:r>
          </a:p>
          <a:p>
            <a:pPr algn="just"/>
            <a:r>
              <a:rPr lang="tr-TR" dirty="0"/>
              <a:t>3- </a:t>
            </a:r>
            <a:r>
              <a:rPr lang="tr-TR" dirty="0" err="1"/>
              <a:t>İntörn</a:t>
            </a:r>
            <a:r>
              <a:rPr lang="tr-TR" dirty="0"/>
              <a:t> Mühendisler firmaların servis güzergahlarına uymak zorundadır.</a:t>
            </a:r>
          </a:p>
          <a:p>
            <a:pPr algn="just"/>
            <a:r>
              <a:rPr lang="tr-TR" dirty="0"/>
              <a:t>4- Firma ve </a:t>
            </a:r>
            <a:r>
              <a:rPr lang="tr-TR" dirty="0" err="1"/>
              <a:t>intörn</a:t>
            </a:r>
            <a:r>
              <a:rPr lang="tr-TR" dirty="0"/>
              <a:t> mühendis değişiklikleri kesinlikle yapılmamaktadır.</a:t>
            </a:r>
          </a:p>
          <a:p>
            <a:pPr algn="just"/>
            <a:r>
              <a:rPr lang="tr-TR" dirty="0"/>
              <a:t>5- </a:t>
            </a:r>
            <a:r>
              <a:rPr lang="tr-TR" dirty="0" err="1"/>
              <a:t>İntörn</a:t>
            </a:r>
            <a:r>
              <a:rPr lang="tr-TR" dirty="0"/>
              <a:t> Mühendisler firmaların belirlediği görevleri yerine getirmekle yükümlüdürler</a:t>
            </a:r>
          </a:p>
          <a:p>
            <a:pPr algn="just"/>
            <a:r>
              <a:rPr lang="tr-TR" dirty="0"/>
              <a:t>6-Devam zorunluluğu iş günü üzerinden %90 dır.</a:t>
            </a:r>
          </a:p>
          <a:p>
            <a:endParaRPr lang="tr-T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961127"/>
            <a:ext cx="8229600" cy="4935745"/>
          </a:xfrm>
        </p:spPr>
        <p:txBody>
          <a:bodyPr>
            <a:normAutofit fontScale="70000" lnSpcReduction="20000"/>
          </a:bodyPr>
          <a:lstStyle/>
          <a:p>
            <a:pPr>
              <a:lnSpc>
                <a:spcPct val="120000"/>
              </a:lnSpc>
            </a:pPr>
            <a:r>
              <a:rPr lang="tr-TR" b="1" dirty="0">
                <a:latin typeface="Calibri" pitchFamily="34" charset="0"/>
                <a:cs typeface="Calibri" pitchFamily="34" charset="0"/>
              </a:rPr>
              <a:t> </a:t>
            </a:r>
            <a:r>
              <a:rPr lang="tr-TR" b="1" u="sng" dirty="0">
                <a:solidFill>
                  <a:srgbClr val="0070C0"/>
                </a:solidFill>
                <a:latin typeface="Calibri" pitchFamily="34" charset="0"/>
                <a:cs typeface="Calibri" pitchFamily="34" charset="0"/>
              </a:rPr>
              <a:t>Kamu Kuruluşları:</a:t>
            </a:r>
            <a:r>
              <a:rPr lang="tr-TR" b="1" dirty="0">
                <a:latin typeface="Calibri" pitchFamily="34" charset="0"/>
                <a:cs typeface="Calibri" pitchFamily="34" charset="0"/>
              </a:rPr>
              <a:t> </a:t>
            </a:r>
            <a:br>
              <a:rPr lang="tr-TR" b="1" dirty="0">
                <a:latin typeface="Calibri" pitchFamily="34" charset="0"/>
                <a:cs typeface="Calibri" pitchFamily="34" charset="0"/>
              </a:rPr>
            </a:br>
            <a:br>
              <a:rPr lang="tr-TR" b="1" dirty="0">
                <a:latin typeface="Calibri" pitchFamily="34" charset="0"/>
                <a:cs typeface="Calibri" pitchFamily="34" charset="0"/>
              </a:rPr>
            </a:br>
            <a:r>
              <a:rPr lang="tr-TR" b="1" dirty="0">
                <a:latin typeface="Calibri" pitchFamily="34" charset="0"/>
                <a:cs typeface="Calibri" pitchFamily="34" charset="0"/>
              </a:rPr>
              <a:t>·  Üniversitelerin ilgili </a:t>
            </a:r>
            <a:r>
              <a:rPr lang="en-US" b="1" dirty="0">
                <a:latin typeface="Calibri" pitchFamily="34" charset="0"/>
                <a:cs typeface="Calibri" pitchFamily="34" charset="0"/>
              </a:rPr>
              <a:t>F</a:t>
            </a:r>
            <a:r>
              <a:rPr lang="tr-TR" b="1" dirty="0">
                <a:latin typeface="Calibri" pitchFamily="34" charset="0"/>
                <a:cs typeface="Calibri" pitchFamily="34" charset="0"/>
              </a:rPr>
              <a:t>akülteleri</a:t>
            </a:r>
            <a:br>
              <a:rPr lang="tr-TR" b="1" dirty="0">
                <a:latin typeface="Calibri" pitchFamily="34" charset="0"/>
                <a:cs typeface="Calibri" pitchFamily="34" charset="0"/>
              </a:rPr>
            </a:br>
            <a:r>
              <a:rPr lang="tr-TR" b="1" dirty="0">
                <a:latin typeface="Calibri" pitchFamily="34" charset="0"/>
                <a:cs typeface="Calibri" pitchFamily="34" charset="0"/>
              </a:rPr>
              <a:t>·  Tarım ve Köyişleri Bakanlığı</a:t>
            </a:r>
            <a:br>
              <a:rPr lang="tr-TR" b="1" dirty="0">
                <a:latin typeface="Calibri" pitchFamily="34" charset="0"/>
                <a:cs typeface="Calibri" pitchFamily="34" charset="0"/>
              </a:rPr>
            </a:br>
            <a:r>
              <a:rPr lang="tr-TR" b="1" dirty="0">
                <a:latin typeface="Calibri" pitchFamily="34" charset="0"/>
                <a:cs typeface="Calibri" pitchFamily="34" charset="0"/>
              </a:rPr>
              <a:t>·  Araştırma, Eğitim, Yayım ve Kontrol Kuruluşları</a:t>
            </a:r>
            <a:br>
              <a:rPr lang="tr-TR" b="1" dirty="0">
                <a:latin typeface="Calibri" pitchFamily="34" charset="0"/>
                <a:cs typeface="Calibri" pitchFamily="34" charset="0"/>
              </a:rPr>
            </a:br>
            <a:r>
              <a:rPr lang="tr-TR" b="1" dirty="0">
                <a:latin typeface="Calibri" pitchFamily="34" charset="0"/>
                <a:cs typeface="Calibri" pitchFamily="34" charset="0"/>
              </a:rPr>
              <a:t>·  Sağlık Bakanlığı</a:t>
            </a:r>
            <a:br>
              <a:rPr lang="tr-TR" b="1" dirty="0">
                <a:latin typeface="Calibri" pitchFamily="34" charset="0"/>
                <a:cs typeface="Calibri" pitchFamily="34" charset="0"/>
              </a:rPr>
            </a:br>
            <a:r>
              <a:rPr lang="tr-TR" b="1" dirty="0">
                <a:latin typeface="Calibri" pitchFamily="34" charset="0"/>
                <a:cs typeface="Calibri" pitchFamily="34" charset="0"/>
              </a:rPr>
              <a:t>·  Halk Sağlığı Laboratuvarları</a:t>
            </a:r>
            <a:br>
              <a:rPr lang="tr-TR" b="1" dirty="0">
                <a:latin typeface="Calibri" pitchFamily="34" charset="0"/>
                <a:cs typeface="Calibri" pitchFamily="34" charset="0"/>
              </a:rPr>
            </a:br>
            <a:r>
              <a:rPr lang="tr-TR" b="1" dirty="0">
                <a:latin typeface="Calibri" pitchFamily="34" charset="0"/>
                <a:cs typeface="Calibri" pitchFamily="34" charset="0"/>
              </a:rPr>
              <a:t>·  Türk Standartları Enstitüsü</a:t>
            </a:r>
            <a:br>
              <a:rPr lang="tr-TR" b="1" dirty="0">
                <a:latin typeface="Calibri" pitchFamily="34" charset="0"/>
                <a:cs typeface="Calibri" pitchFamily="34" charset="0"/>
              </a:rPr>
            </a:br>
            <a:r>
              <a:rPr lang="tr-TR" b="1" dirty="0">
                <a:latin typeface="Calibri" pitchFamily="34" charset="0"/>
                <a:cs typeface="Calibri" pitchFamily="34" charset="0"/>
              </a:rPr>
              <a:t>·  Belediyeler</a:t>
            </a:r>
            <a:br>
              <a:rPr lang="tr-TR" b="1" dirty="0">
                <a:latin typeface="Calibri" pitchFamily="34" charset="0"/>
                <a:cs typeface="Calibri" pitchFamily="34" charset="0"/>
              </a:rPr>
            </a:br>
            <a:br>
              <a:rPr lang="tr-TR" b="1" dirty="0">
                <a:latin typeface="Calibri" pitchFamily="34" charset="0"/>
                <a:cs typeface="Calibri" pitchFamily="34" charset="0"/>
              </a:rPr>
            </a:br>
            <a:r>
              <a:rPr lang="tr-TR" b="1" dirty="0">
                <a:latin typeface="Calibri" pitchFamily="34" charset="0"/>
                <a:cs typeface="Calibri" pitchFamily="34" charset="0"/>
              </a:rPr>
              <a:t> </a:t>
            </a:r>
            <a:r>
              <a:rPr lang="tr-TR" b="1" u="sng" dirty="0">
                <a:solidFill>
                  <a:srgbClr val="0070C0"/>
                </a:solidFill>
                <a:latin typeface="Calibri" pitchFamily="34" charset="0"/>
                <a:cs typeface="Calibri" pitchFamily="34" charset="0"/>
              </a:rPr>
              <a:t>Özel Kuruluşlar:</a:t>
            </a:r>
            <a:endParaRPr lang="tr-TR" b="1" dirty="0">
              <a:solidFill>
                <a:srgbClr val="0070C0"/>
              </a:solidFill>
              <a:latin typeface="Calibri" pitchFamily="34" charset="0"/>
              <a:cs typeface="Calibri" pitchFamily="34" charset="0"/>
            </a:endParaRPr>
          </a:p>
          <a:p>
            <a:r>
              <a:rPr lang="tr-TR" b="1" dirty="0">
                <a:latin typeface="Calibri" pitchFamily="34" charset="0"/>
                <a:cs typeface="Calibri" pitchFamily="34" charset="0"/>
              </a:rPr>
              <a:t>Gıda sektörünün Üretim, Kalite Kontrol, Proje, Pazarlama, Danışmanlık, AR-GE bölümlerinde Üretim Mühendisi, </a:t>
            </a:r>
            <a:r>
              <a:rPr lang="tr-TR" b="1" dirty="0" err="1">
                <a:latin typeface="Calibri" pitchFamily="34" charset="0"/>
                <a:cs typeface="Calibri" pitchFamily="34" charset="0"/>
              </a:rPr>
              <a:t>Analizleyici</a:t>
            </a:r>
            <a:r>
              <a:rPr lang="tr-TR" b="1" dirty="0">
                <a:latin typeface="Calibri" pitchFamily="34" charset="0"/>
                <a:cs typeface="Calibri" pitchFamily="34" charset="0"/>
              </a:rPr>
              <a:t>, Ürün Yöneticisi, Satış Mühendisi ve Araştırıcı olarak görev yapmaktadırlar.</a:t>
            </a:r>
          </a:p>
          <a:p>
            <a:endParaRPr lang="tr-TR" b="1" dirty="0">
              <a:latin typeface="Calibri" pitchFamily="34" charset="0"/>
              <a:cs typeface="Calibri" pitchFamily="34" charset="0"/>
            </a:endParaRPr>
          </a:p>
        </p:txBody>
      </p:sp>
      <p:sp>
        <p:nvSpPr>
          <p:cNvPr id="5" name="2 Başlık"/>
          <p:cNvSpPr>
            <a:spLocks noGrp="1"/>
          </p:cNvSpPr>
          <p:nvPr>
            <p:ph type="title"/>
          </p:nvPr>
        </p:nvSpPr>
        <p:spPr>
          <a:xfrm>
            <a:off x="457200" y="0"/>
            <a:ext cx="8229600" cy="1071546"/>
          </a:xfrm>
        </p:spPr>
        <p:txBody>
          <a:bodyPr>
            <a:normAutofit/>
          </a:bodyPr>
          <a:lstStyle/>
          <a:p>
            <a:pPr algn="ctr"/>
            <a:r>
              <a:rPr lang="tr-TR" sz="3600" b="1" dirty="0">
                <a:solidFill>
                  <a:srgbClr val="C00000"/>
                </a:solidFill>
              </a:rPr>
              <a:t>Gıda Mühendisliği ve Çalışma Alanları</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RT\Desktop\14-.jpg"/>
          <p:cNvPicPr>
            <a:picLocks noChangeAspect="1" noChangeArrowheads="1"/>
          </p:cNvPicPr>
          <p:nvPr/>
        </p:nvPicPr>
        <p:blipFill>
          <a:blip r:embed="rId2" cstate="print"/>
          <a:srcRect/>
          <a:stretch>
            <a:fillRect/>
          </a:stretch>
        </p:blipFill>
        <p:spPr bwMode="auto">
          <a:xfrm>
            <a:off x="0" y="1556792"/>
            <a:ext cx="9144000" cy="4392488"/>
          </a:xfrm>
          <a:prstGeom prst="rect">
            <a:avLst/>
          </a:prstGeom>
          <a:noFill/>
        </p:spPr>
      </p:pic>
      <p:sp>
        <p:nvSpPr>
          <p:cNvPr id="2" name="1 Başlık"/>
          <p:cNvSpPr>
            <a:spLocks noGrp="1"/>
          </p:cNvSpPr>
          <p:nvPr>
            <p:ph type="title"/>
          </p:nvPr>
        </p:nvSpPr>
        <p:spPr>
          <a:xfrm>
            <a:off x="539552" y="332656"/>
            <a:ext cx="8229600" cy="1143000"/>
          </a:xfrm>
        </p:spPr>
        <p:txBody>
          <a:bodyPr>
            <a:noAutofit/>
          </a:bodyPr>
          <a:lstStyle/>
          <a:p>
            <a:r>
              <a:rPr lang="tr-TR" sz="3600" b="1" dirty="0">
                <a:solidFill>
                  <a:srgbClr val="C00000"/>
                </a:solidFill>
              </a:rPr>
              <a:t>Geleceğin Gıda Mühendisleri’ne şimdiden </a:t>
            </a:r>
            <a:r>
              <a:rPr lang="tr-TR" b="1" i="1" u="sng" dirty="0">
                <a:solidFill>
                  <a:srgbClr val="C00000"/>
                </a:solidFill>
              </a:rPr>
              <a:t>Başarılar!!</a:t>
            </a:r>
            <a:endParaRPr lang="tr-TR" sz="3600" b="1" i="1" u="sng"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0957" y="188640"/>
            <a:ext cx="6002086" cy="1440160"/>
          </a:xfrm>
        </p:spPr>
        <p:txBody>
          <a:bodyPr>
            <a:normAutofit/>
          </a:bodyPr>
          <a:lstStyle/>
          <a:p>
            <a:pPr marL="0" indent="0" algn="ctr">
              <a:buNone/>
            </a:pPr>
            <a:r>
              <a:rPr lang="tr-TR" sz="4000" b="1" dirty="0">
                <a:solidFill>
                  <a:srgbClr val="C00000"/>
                </a:solidFill>
              </a:rPr>
              <a:t>Bölümümüz &amp; </a:t>
            </a:r>
          </a:p>
          <a:p>
            <a:pPr marL="0" indent="0" algn="ctr">
              <a:buNone/>
            </a:pPr>
            <a:r>
              <a:rPr lang="tr-TR" sz="4000" b="1" dirty="0">
                <a:solidFill>
                  <a:srgbClr val="C00000"/>
                </a:solidFill>
              </a:rPr>
              <a:t>Öğretim Elemanı Kadrosu</a:t>
            </a:r>
          </a:p>
        </p:txBody>
      </p:sp>
      <p:sp>
        <p:nvSpPr>
          <p:cNvPr id="2" name="TextBox 1">
            <a:extLst>
              <a:ext uri="{FF2B5EF4-FFF2-40B4-BE49-F238E27FC236}">
                <a16:creationId xmlns:a16="http://schemas.microsoft.com/office/drawing/2014/main" id="{015D27A4-5C13-48AD-8CD7-80A2C8699BBB}"/>
              </a:ext>
            </a:extLst>
          </p:cNvPr>
          <p:cNvSpPr txBox="1"/>
          <p:nvPr/>
        </p:nvSpPr>
        <p:spPr>
          <a:xfrm>
            <a:off x="179512" y="1628800"/>
            <a:ext cx="8784976" cy="4678204"/>
          </a:xfrm>
          <a:prstGeom prst="rect">
            <a:avLst/>
          </a:prstGeom>
          <a:noFill/>
        </p:spPr>
        <p:txBody>
          <a:bodyPr wrap="square" rtlCol="0">
            <a:spAutoFit/>
          </a:bodyPr>
          <a:lstStyle/>
          <a:p>
            <a:pPr algn="ctr"/>
            <a:endParaRPr lang="tr-TR" dirty="0"/>
          </a:p>
          <a:p>
            <a:pPr algn="ctr"/>
            <a:r>
              <a:rPr lang="tr-TR" sz="2800" u="sng" dirty="0"/>
              <a:t>Bölüm Tanıtım Videosu</a:t>
            </a:r>
          </a:p>
          <a:p>
            <a:pPr algn="ctr"/>
            <a:r>
              <a:rPr lang="en-US" sz="2800" dirty="0">
                <a:hlinkClick r:id="rId2"/>
              </a:rPr>
              <a:t>https://www.youtube.com/watch?v=pmgFB5O7784</a:t>
            </a:r>
            <a:endParaRPr lang="tr-TR" sz="2800" dirty="0"/>
          </a:p>
          <a:p>
            <a:pPr algn="ctr"/>
            <a:endParaRPr lang="tr-TR" sz="2800" dirty="0"/>
          </a:p>
          <a:p>
            <a:pPr algn="ctr"/>
            <a:endParaRPr lang="tr-TR" sz="2800" dirty="0"/>
          </a:p>
          <a:p>
            <a:pPr algn="ctr"/>
            <a:r>
              <a:rPr lang="tr-TR" sz="2800" u="sng" dirty="0"/>
              <a:t>Bölüm Facebook Sayfası</a:t>
            </a:r>
          </a:p>
          <a:p>
            <a:pPr algn="ctr"/>
            <a:r>
              <a:rPr lang="en-US" sz="2800" dirty="0">
                <a:hlinkClick r:id="rId3"/>
              </a:rPr>
              <a:t>https://tr-tr.facebook.com/pages/category/Science--Technology---Engineering/%C3%87OM%C3%9C-G%C4%B1da-M%C3%BChendisli%C4%9Fi-B%C3%B6l%C3%BCm%C3%BC-374637659553729/</a:t>
            </a:r>
            <a:endParaRPr lang="tr-TR" sz="2800" dirty="0"/>
          </a:p>
          <a:p>
            <a:pPr algn="ctr"/>
            <a:endParaRPr lang="en-US" sz="2800" dirty="0"/>
          </a:p>
        </p:txBody>
      </p:sp>
    </p:spTree>
    <p:extLst>
      <p:ext uri="{BB962C8B-B14F-4D97-AF65-F5344CB8AC3E}">
        <p14:creationId xmlns:p14="http://schemas.microsoft.com/office/powerpoint/2010/main" val="671101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TEMP\IMG_0245.JPG"/>
          <p:cNvPicPr>
            <a:picLocks noChangeAspect="1" noChangeArrowheads="1"/>
          </p:cNvPicPr>
          <p:nvPr/>
        </p:nvPicPr>
        <p:blipFill>
          <a:blip r:embed="rId2" cstate="print"/>
          <a:srcRect/>
          <a:stretch>
            <a:fillRect/>
          </a:stretch>
        </p:blipFill>
        <p:spPr bwMode="auto">
          <a:xfrm>
            <a:off x="91228" y="116632"/>
            <a:ext cx="8961544" cy="5760000"/>
          </a:xfrm>
          <a:prstGeom prst="rect">
            <a:avLst/>
          </a:prstGeom>
          <a:noFill/>
        </p:spPr>
      </p:pic>
      <p:sp>
        <p:nvSpPr>
          <p:cNvPr id="6" name="2 Başlık"/>
          <p:cNvSpPr>
            <a:spLocks noGrp="1"/>
          </p:cNvSpPr>
          <p:nvPr>
            <p:ph type="title"/>
          </p:nvPr>
        </p:nvSpPr>
        <p:spPr>
          <a:xfrm>
            <a:off x="107504" y="6021288"/>
            <a:ext cx="8928992" cy="642942"/>
          </a:xfrm>
        </p:spPr>
        <p:txBody>
          <a:bodyPr>
            <a:normAutofit fontScale="90000"/>
          </a:bodyPr>
          <a:lstStyle/>
          <a:p>
            <a:r>
              <a:rPr lang="en-US" dirty="0"/>
              <a:t>M</a:t>
            </a:r>
            <a:r>
              <a:rPr lang="tr-TR" dirty="0"/>
              <a:t>ü</a:t>
            </a:r>
            <a:r>
              <a:rPr lang="en-US" dirty="0" err="1"/>
              <a:t>hendislik</a:t>
            </a:r>
            <a:r>
              <a:rPr lang="en-US" dirty="0"/>
              <a:t> </a:t>
            </a:r>
            <a:r>
              <a:rPr lang="en-US" dirty="0" err="1"/>
              <a:t>Fak</a:t>
            </a:r>
            <a:r>
              <a:rPr lang="tr-TR" dirty="0"/>
              <a:t>ü</a:t>
            </a:r>
            <a:r>
              <a:rPr lang="en-US" dirty="0" err="1"/>
              <a:t>ltesi</a:t>
            </a:r>
            <a:endParaRPr lang="tr-T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RT\Desktop\image12.jpg"/>
          <p:cNvPicPr>
            <a:picLocks noChangeAspect="1" noChangeArrowheads="1"/>
          </p:cNvPicPr>
          <p:nvPr/>
        </p:nvPicPr>
        <p:blipFill>
          <a:blip r:embed="rId2" cstate="print"/>
          <a:srcRect/>
          <a:stretch>
            <a:fillRect/>
          </a:stretch>
        </p:blipFill>
        <p:spPr bwMode="auto">
          <a:xfrm>
            <a:off x="2843808" y="5229200"/>
            <a:ext cx="1519010" cy="1347217"/>
          </a:xfrm>
          <a:prstGeom prst="rect">
            <a:avLst/>
          </a:prstGeom>
          <a:noFill/>
        </p:spPr>
      </p:pic>
      <p:pic>
        <p:nvPicPr>
          <p:cNvPr id="3075" name="Picture 3" descr="C:\Users\MRT\Desktop\image13.jpg"/>
          <p:cNvPicPr>
            <a:picLocks noChangeAspect="1" noChangeArrowheads="1"/>
          </p:cNvPicPr>
          <p:nvPr/>
        </p:nvPicPr>
        <p:blipFill>
          <a:blip r:embed="rId3" cstate="print"/>
          <a:srcRect/>
          <a:stretch>
            <a:fillRect/>
          </a:stretch>
        </p:blipFill>
        <p:spPr bwMode="auto">
          <a:xfrm>
            <a:off x="1547664" y="5157192"/>
            <a:ext cx="1152128" cy="1467592"/>
          </a:xfrm>
          <a:prstGeom prst="rect">
            <a:avLst/>
          </a:prstGeom>
          <a:noFill/>
        </p:spPr>
      </p:pic>
      <p:pic>
        <p:nvPicPr>
          <p:cNvPr id="3076" name="Picture 4" descr="C:\Users\MRT\Desktop\image14.png"/>
          <p:cNvPicPr>
            <a:picLocks noChangeAspect="1" noChangeArrowheads="1"/>
          </p:cNvPicPr>
          <p:nvPr/>
        </p:nvPicPr>
        <p:blipFill>
          <a:blip r:embed="rId4" cstate="print"/>
          <a:srcRect/>
          <a:stretch>
            <a:fillRect/>
          </a:stretch>
        </p:blipFill>
        <p:spPr bwMode="auto">
          <a:xfrm>
            <a:off x="251520" y="5157192"/>
            <a:ext cx="1168494" cy="1512168"/>
          </a:xfrm>
          <a:prstGeom prst="rect">
            <a:avLst/>
          </a:prstGeom>
          <a:noFill/>
        </p:spPr>
      </p:pic>
      <p:pic>
        <p:nvPicPr>
          <p:cNvPr id="3077" name="Picture 5" descr="C:\Users\MRT\Desktop\image15.jpg"/>
          <p:cNvPicPr>
            <a:picLocks noChangeAspect="1" noChangeArrowheads="1"/>
          </p:cNvPicPr>
          <p:nvPr/>
        </p:nvPicPr>
        <p:blipFill>
          <a:blip r:embed="rId5" cstate="print"/>
          <a:srcRect/>
          <a:stretch>
            <a:fillRect/>
          </a:stretch>
        </p:blipFill>
        <p:spPr bwMode="auto">
          <a:xfrm>
            <a:off x="179512" y="3429000"/>
            <a:ext cx="1252908" cy="1558677"/>
          </a:xfrm>
          <a:prstGeom prst="rect">
            <a:avLst/>
          </a:prstGeom>
          <a:noFill/>
        </p:spPr>
      </p:pic>
      <p:pic>
        <p:nvPicPr>
          <p:cNvPr id="3078" name="Picture 6" descr="C:\Users\MRT\Desktop\image16.jpg"/>
          <p:cNvPicPr>
            <a:picLocks noChangeAspect="1" noChangeArrowheads="1"/>
          </p:cNvPicPr>
          <p:nvPr/>
        </p:nvPicPr>
        <p:blipFill>
          <a:blip r:embed="rId6" cstate="print"/>
          <a:srcRect/>
          <a:stretch>
            <a:fillRect/>
          </a:stretch>
        </p:blipFill>
        <p:spPr bwMode="auto">
          <a:xfrm>
            <a:off x="251520" y="1844824"/>
            <a:ext cx="1129682" cy="1472621"/>
          </a:xfrm>
          <a:prstGeom prst="rect">
            <a:avLst/>
          </a:prstGeom>
          <a:noFill/>
        </p:spPr>
      </p:pic>
      <p:pic>
        <p:nvPicPr>
          <p:cNvPr id="3079" name="Picture 7" descr="C:\Users\MRT\Desktop\image.jpg"/>
          <p:cNvPicPr>
            <a:picLocks noChangeAspect="1" noChangeArrowheads="1"/>
          </p:cNvPicPr>
          <p:nvPr/>
        </p:nvPicPr>
        <p:blipFill>
          <a:blip r:embed="rId7" cstate="print"/>
          <a:srcRect/>
          <a:stretch>
            <a:fillRect/>
          </a:stretch>
        </p:blipFill>
        <p:spPr bwMode="auto">
          <a:xfrm>
            <a:off x="1619672" y="188640"/>
            <a:ext cx="1191111" cy="1584176"/>
          </a:xfrm>
          <a:prstGeom prst="rect">
            <a:avLst/>
          </a:prstGeom>
          <a:noFill/>
        </p:spPr>
      </p:pic>
      <p:pic>
        <p:nvPicPr>
          <p:cNvPr id="3080" name="Picture 8" descr="C:\Users\MRT\Desktop\image2.jpg"/>
          <p:cNvPicPr>
            <a:picLocks noChangeAspect="1" noChangeArrowheads="1"/>
          </p:cNvPicPr>
          <p:nvPr/>
        </p:nvPicPr>
        <p:blipFill>
          <a:blip r:embed="rId8" cstate="print"/>
          <a:srcRect/>
          <a:stretch>
            <a:fillRect/>
          </a:stretch>
        </p:blipFill>
        <p:spPr bwMode="auto">
          <a:xfrm>
            <a:off x="179512" y="188640"/>
            <a:ext cx="1232799" cy="1656184"/>
          </a:xfrm>
          <a:prstGeom prst="rect">
            <a:avLst/>
          </a:prstGeom>
          <a:noFill/>
        </p:spPr>
      </p:pic>
      <p:pic>
        <p:nvPicPr>
          <p:cNvPr id="3081" name="Picture 9" descr="C:\Users\MRT\Desktop\image3.jpg"/>
          <p:cNvPicPr>
            <a:picLocks noChangeAspect="1" noChangeArrowheads="1"/>
          </p:cNvPicPr>
          <p:nvPr/>
        </p:nvPicPr>
        <p:blipFill>
          <a:blip r:embed="rId9" cstate="print"/>
          <a:srcRect/>
          <a:stretch>
            <a:fillRect/>
          </a:stretch>
        </p:blipFill>
        <p:spPr bwMode="auto">
          <a:xfrm>
            <a:off x="3059832" y="188640"/>
            <a:ext cx="1216648" cy="1584176"/>
          </a:xfrm>
          <a:prstGeom prst="rect">
            <a:avLst/>
          </a:prstGeom>
          <a:noFill/>
        </p:spPr>
      </p:pic>
      <p:pic>
        <p:nvPicPr>
          <p:cNvPr id="3082" name="Picture 10" descr="C:\Users\MRT\Desktop\image4.jpg"/>
          <p:cNvPicPr>
            <a:picLocks noChangeAspect="1" noChangeArrowheads="1"/>
          </p:cNvPicPr>
          <p:nvPr/>
        </p:nvPicPr>
        <p:blipFill>
          <a:blip r:embed="rId10" cstate="print"/>
          <a:srcRect/>
          <a:stretch>
            <a:fillRect/>
          </a:stretch>
        </p:blipFill>
        <p:spPr bwMode="auto">
          <a:xfrm>
            <a:off x="4427984" y="188640"/>
            <a:ext cx="1520809" cy="1584176"/>
          </a:xfrm>
          <a:prstGeom prst="rect">
            <a:avLst/>
          </a:prstGeom>
          <a:noFill/>
        </p:spPr>
      </p:pic>
      <p:pic>
        <p:nvPicPr>
          <p:cNvPr id="3083" name="Picture 11" descr="C:\Users\MRT\Desktop\image5.jpg"/>
          <p:cNvPicPr>
            <a:picLocks noChangeAspect="1" noChangeArrowheads="1"/>
          </p:cNvPicPr>
          <p:nvPr/>
        </p:nvPicPr>
        <p:blipFill>
          <a:blip r:embed="rId11" cstate="print"/>
          <a:srcRect/>
          <a:stretch>
            <a:fillRect/>
          </a:stretch>
        </p:blipFill>
        <p:spPr bwMode="auto">
          <a:xfrm>
            <a:off x="5940152" y="217105"/>
            <a:ext cx="1512168" cy="1512168"/>
          </a:xfrm>
          <a:prstGeom prst="rect">
            <a:avLst/>
          </a:prstGeom>
          <a:noFill/>
        </p:spPr>
      </p:pic>
      <p:pic>
        <p:nvPicPr>
          <p:cNvPr id="3084" name="Picture 12" descr="C:\Users\MRT\Desktop\image6.jpg"/>
          <p:cNvPicPr>
            <a:picLocks noChangeAspect="1" noChangeArrowheads="1"/>
          </p:cNvPicPr>
          <p:nvPr/>
        </p:nvPicPr>
        <p:blipFill>
          <a:blip r:embed="rId12" cstate="print"/>
          <a:srcRect/>
          <a:stretch>
            <a:fillRect/>
          </a:stretch>
        </p:blipFill>
        <p:spPr bwMode="auto">
          <a:xfrm>
            <a:off x="7452320" y="476672"/>
            <a:ext cx="1466345" cy="1152128"/>
          </a:xfrm>
          <a:prstGeom prst="rect">
            <a:avLst/>
          </a:prstGeom>
          <a:noFill/>
        </p:spPr>
      </p:pic>
      <p:pic>
        <p:nvPicPr>
          <p:cNvPr id="3085" name="Picture 13" descr="C:\Users\MRT\Desktop\image7.jpg"/>
          <p:cNvPicPr>
            <a:picLocks noChangeAspect="1" noChangeArrowheads="1"/>
          </p:cNvPicPr>
          <p:nvPr/>
        </p:nvPicPr>
        <p:blipFill>
          <a:blip r:embed="rId13" cstate="print"/>
          <a:srcRect/>
          <a:stretch>
            <a:fillRect/>
          </a:stretch>
        </p:blipFill>
        <p:spPr bwMode="auto">
          <a:xfrm>
            <a:off x="7452320" y="1844824"/>
            <a:ext cx="2232248" cy="1296144"/>
          </a:xfrm>
          <a:prstGeom prst="rect">
            <a:avLst/>
          </a:prstGeom>
          <a:noFill/>
        </p:spPr>
      </p:pic>
      <p:pic>
        <p:nvPicPr>
          <p:cNvPr id="3087" name="Picture 15" descr="C:\Users\MRT\Desktop\image9.jpg"/>
          <p:cNvPicPr>
            <a:picLocks noChangeAspect="1" noChangeArrowheads="1"/>
          </p:cNvPicPr>
          <p:nvPr/>
        </p:nvPicPr>
        <p:blipFill>
          <a:blip r:embed="rId14" cstate="print"/>
          <a:srcRect/>
          <a:stretch>
            <a:fillRect/>
          </a:stretch>
        </p:blipFill>
        <p:spPr bwMode="auto">
          <a:xfrm>
            <a:off x="7668344" y="5097424"/>
            <a:ext cx="1281988" cy="1499927"/>
          </a:xfrm>
          <a:prstGeom prst="rect">
            <a:avLst/>
          </a:prstGeom>
          <a:noFill/>
        </p:spPr>
      </p:pic>
      <p:pic>
        <p:nvPicPr>
          <p:cNvPr id="3088" name="Picture 16" descr="C:\Users\MRT\Desktop\image10.jpg"/>
          <p:cNvPicPr>
            <a:picLocks noChangeAspect="1" noChangeArrowheads="1"/>
          </p:cNvPicPr>
          <p:nvPr/>
        </p:nvPicPr>
        <p:blipFill>
          <a:blip r:embed="rId15" cstate="print"/>
          <a:srcRect/>
          <a:stretch>
            <a:fillRect/>
          </a:stretch>
        </p:blipFill>
        <p:spPr bwMode="auto">
          <a:xfrm>
            <a:off x="6156176" y="5157192"/>
            <a:ext cx="1310546" cy="1456162"/>
          </a:xfrm>
          <a:prstGeom prst="rect">
            <a:avLst/>
          </a:prstGeom>
          <a:noFill/>
        </p:spPr>
      </p:pic>
      <p:pic>
        <p:nvPicPr>
          <p:cNvPr id="3089" name="Picture 17" descr="C:\Users\MRT\Desktop\image11.jpg"/>
          <p:cNvPicPr>
            <a:picLocks noChangeAspect="1" noChangeArrowheads="1"/>
          </p:cNvPicPr>
          <p:nvPr/>
        </p:nvPicPr>
        <p:blipFill>
          <a:blip r:embed="rId16" cstate="print"/>
          <a:srcRect/>
          <a:stretch>
            <a:fillRect/>
          </a:stretch>
        </p:blipFill>
        <p:spPr bwMode="auto">
          <a:xfrm>
            <a:off x="4572000" y="5157192"/>
            <a:ext cx="1450850" cy="1399034"/>
          </a:xfrm>
          <a:prstGeom prst="rect">
            <a:avLst/>
          </a:prstGeom>
          <a:noFill/>
        </p:spPr>
      </p:pic>
      <p:sp>
        <p:nvSpPr>
          <p:cNvPr id="20" name="19 Metin kutusu"/>
          <p:cNvSpPr txBox="1"/>
          <p:nvPr/>
        </p:nvSpPr>
        <p:spPr>
          <a:xfrm>
            <a:off x="1547664" y="2132856"/>
            <a:ext cx="5544616" cy="3077766"/>
          </a:xfrm>
          <a:prstGeom prst="rect">
            <a:avLst/>
          </a:prstGeom>
          <a:noFill/>
        </p:spPr>
        <p:txBody>
          <a:bodyPr wrap="square" rtlCol="0">
            <a:spAutoFit/>
          </a:bodyPr>
          <a:lstStyle/>
          <a:p>
            <a:pPr algn="ctr"/>
            <a:r>
              <a:rPr lang="tr-TR" sz="2800" b="1" dirty="0">
                <a:solidFill>
                  <a:srgbClr val="C00000"/>
                </a:solidFill>
              </a:rPr>
              <a:t>Bölümümüzde toplam 18 akademik personel görev yapmaktadır:</a:t>
            </a:r>
          </a:p>
          <a:p>
            <a:pPr algn="ctr"/>
            <a:endParaRPr lang="tr-TR" sz="2000" dirty="0"/>
          </a:p>
          <a:p>
            <a:pPr algn="ctr"/>
            <a:r>
              <a:rPr lang="tr-TR" sz="2000" b="1" dirty="0"/>
              <a:t>Prof. Dr. : 5</a:t>
            </a:r>
          </a:p>
          <a:p>
            <a:pPr algn="ctr"/>
            <a:r>
              <a:rPr lang="tr-TR" sz="2000" b="1" dirty="0"/>
              <a:t>Doç. Dr. : 5</a:t>
            </a:r>
          </a:p>
          <a:p>
            <a:pPr algn="ctr"/>
            <a:r>
              <a:rPr lang="tr-TR" sz="2000" b="1" dirty="0"/>
              <a:t>Dr. </a:t>
            </a:r>
            <a:r>
              <a:rPr lang="tr-TR" sz="2000" b="1" dirty="0" err="1"/>
              <a:t>Öğr</a:t>
            </a:r>
            <a:r>
              <a:rPr lang="tr-TR" sz="2000" b="1" dirty="0"/>
              <a:t>. Üyesi : 3</a:t>
            </a:r>
          </a:p>
          <a:p>
            <a:pPr algn="ctr"/>
            <a:r>
              <a:rPr lang="tr-TR" sz="2000" b="1" dirty="0"/>
              <a:t>Arş. Gör. Dr. : 1</a:t>
            </a:r>
          </a:p>
          <a:p>
            <a:pPr algn="ctr"/>
            <a:r>
              <a:rPr lang="tr-TR" sz="2000" b="1" dirty="0"/>
              <a:t>Arş. Gör. : 4</a:t>
            </a:r>
            <a:endParaRPr lang="tr-TR" sz="2400" b="1" dirty="0"/>
          </a:p>
          <a:p>
            <a:endParaRPr lang="tr-TR" dirty="0"/>
          </a:p>
        </p:txBody>
      </p:sp>
      <p:pic>
        <p:nvPicPr>
          <p:cNvPr id="2" name="Picture 1">
            <a:extLst>
              <a:ext uri="{FF2B5EF4-FFF2-40B4-BE49-F238E27FC236}">
                <a16:creationId xmlns:a16="http://schemas.microsoft.com/office/drawing/2014/main" id="{DD86DEE7-9DB3-4A6E-B437-DFFABFA78F5E}"/>
              </a:ext>
            </a:extLst>
          </p:cNvPr>
          <p:cNvPicPr>
            <a:picLocks noChangeAspect="1"/>
          </p:cNvPicPr>
          <p:nvPr/>
        </p:nvPicPr>
        <p:blipFill>
          <a:blip r:embed="rId17"/>
          <a:stretch>
            <a:fillRect/>
          </a:stretch>
        </p:blipFill>
        <p:spPr>
          <a:xfrm>
            <a:off x="7596336" y="3399196"/>
            <a:ext cx="1029380" cy="1440000"/>
          </a:xfrm>
          <a:prstGeom prst="rect">
            <a:avLst/>
          </a:prstGeom>
        </p:spPr>
      </p:pic>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1412</TotalTime>
  <Words>1951</Words>
  <Application>Microsoft Office PowerPoint</Application>
  <PresentationFormat>On-screen Show (4:3)</PresentationFormat>
  <Paragraphs>222</Paragraphs>
  <Slides>60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Source Sans Pro</vt:lpstr>
      <vt:lpstr>Ofis Teması</vt:lpstr>
      <vt:lpstr>PowerPoint Presentation</vt:lpstr>
      <vt:lpstr>Kuruluşumuz</vt:lpstr>
      <vt:lpstr>Temel İlkemiz</vt:lpstr>
      <vt:lpstr>Gıda Mühendisliği ve Çalışma Alanları</vt:lpstr>
      <vt:lpstr>PowerPoint Presentation</vt:lpstr>
      <vt:lpstr>Gıda Mühendisliği ve Çalışma Alanları</vt:lpstr>
      <vt:lpstr>PowerPoint Presentation</vt:lpstr>
      <vt:lpstr>Mühendislik Fakültesi</vt:lpstr>
      <vt:lpstr>PowerPoint Presentation</vt:lpstr>
      <vt:lpstr>Derslikler</vt:lpstr>
      <vt:lpstr>Turgut Özal Konferans Salonu </vt:lpstr>
      <vt:lpstr>PowerPoint Presentation</vt:lpstr>
      <vt:lpstr>Gıda Mühendisliği Bölümü</vt:lpstr>
      <vt:lpstr>PowerPoint Presentation</vt:lpstr>
      <vt:lpstr>PowerPoint Presentation</vt:lpstr>
      <vt:lpstr>PowerPoint Presentation</vt:lpstr>
      <vt:lpstr>Araştırma Laboratuvarı</vt:lpstr>
      <vt:lpstr>Biyoteknoloji Laboratuvarı</vt:lpstr>
      <vt:lpstr>Temel İşlemler Laboratuvarı</vt:lpstr>
      <vt:lpstr>Duyusal Analiz Laboratuvarı</vt:lpstr>
      <vt:lpstr>Gıda Kimyası Laboratuvarı</vt:lpstr>
      <vt:lpstr>Mikrobiyoloji Laboratuvarı</vt:lpstr>
      <vt:lpstr>Enstrümental Analiz Laboratuvarı</vt:lpstr>
      <vt:lpstr>Hububat ve Bakliyat Araştırma Laboratuvarı</vt:lpstr>
      <vt:lpstr>Meyve ve Sebze İşleme Teknolojisi Laboratuvarı</vt:lpstr>
      <vt:lpstr>Yağ Teknolojisi Laboratuvarı </vt:lpstr>
      <vt:lpstr>Gıda Biyokimyası Laboratuvarı </vt:lpstr>
      <vt:lpstr>Ambalaj Laboratuvarı</vt:lpstr>
      <vt:lpstr>Projeler</vt:lpstr>
      <vt:lpstr>Teknik Gezilerimiz</vt:lpstr>
      <vt:lpstr>Teknik Gezilerimiz</vt:lpstr>
      <vt:lpstr>Teknik Gezilerimiz</vt:lpstr>
      <vt:lpstr>Teknik Gezilerimiz</vt:lpstr>
      <vt:lpstr>Öğrenci Toplulukları</vt:lpstr>
      <vt:lpstr>PowerPoint Presentation</vt:lpstr>
      <vt:lpstr>PowerPoint Presentation</vt:lpstr>
      <vt:lpstr>PowerPoint Presentation</vt:lpstr>
      <vt:lpstr>Gıda Topluluğu Teknik Geziler</vt:lpstr>
      <vt:lpstr>Dünya Süt Günü</vt:lpstr>
      <vt:lpstr>Tanışma Kahvaltısı-2020</vt:lpstr>
      <vt:lpstr>ISO 22000-2005 Gıda Güvenliği Yönetim Sistemi-Eğitimi</vt:lpstr>
      <vt:lpstr>Üyelik</vt:lpstr>
      <vt:lpstr>Erasmus</vt:lpstr>
      <vt:lpstr>PowerPoint Presentation</vt:lpstr>
      <vt:lpstr>Erasmus</vt:lpstr>
      <vt:lpstr>SOSYAL OLANAKLAR </vt:lpstr>
      <vt:lpstr>PowerPoint Presentation</vt:lpstr>
      <vt:lpstr>PowerPoint Presentation</vt:lpstr>
      <vt:lpstr>PowerPoint Presentation</vt:lpstr>
      <vt:lpstr>Mezuniyet</vt:lpstr>
      <vt:lpstr>Uzaktan Eğitim</vt:lpstr>
      <vt:lpstr>Eğitim Öğretim ve Sınav Yönetmeliği</vt:lpstr>
      <vt:lpstr>Staj</vt:lpstr>
      <vt:lpstr>Staj</vt:lpstr>
      <vt:lpstr>Çift Anadal ve Yandal Programları</vt:lpstr>
      <vt:lpstr>Mezuniyet</vt:lpstr>
      <vt:lpstr>İntörn Mühendislik</vt:lpstr>
      <vt:lpstr>İntörn Mühendislik</vt:lpstr>
      <vt:lpstr>İntörn Mühendislik</vt:lpstr>
      <vt:lpstr>Geleceğin Gıda Mühendisleri’ne şimdiden Başarılar!!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MRT</dc:creator>
  <cp:lastModifiedBy>nihat yavuz</cp:lastModifiedBy>
  <cp:revision>154</cp:revision>
  <dcterms:created xsi:type="dcterms:W3CDTF">2018-10-17T07:30:18Z</dcterms:created>
  <dcterms:modified xsi:type="dcterms:W3CDTF">2020-10-19T14:39:11Z</dcterms:modified>
</cp:coreProperties>
</file>