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60" r:id="rId4"/>
    <p:sldId id="262" r:id="rId5"/>
    <p:sldId id="275" r:id="rId6"/>
    <p:sldId id="261" r:id="rId7"/>
    <p:sldId id="276" r:id="rId8"/>
    <p:sldId id="263" r:id="rId9"/>
    <p:sldId id="265" r:id="rId10"/>
    <p:sldId id="266" r:id="rId11"/>
    <p:sldId id="267" r:id="rId12"/>
    <p:sldId id="268" r:id="rId13"/>
    <p:sldId id="271" r:id="rId14"/>
    <p:sldId id="269" r:id="rId15"/>
    <p:sldId id="272" r:id="rId16"/>
    <p:sldId id="259"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97B"/>
    <a:srgbClr val="D6E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8603FDC-E32A-4AB5-989C-0864C3EAD2B8}" styleName="Tema Uygulanmış Stil 2 - Vurgu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CAF9ED-07DC-4A11-8D7F-57B35C25682E}" styleName="Orta Stil 1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90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7" name="Date Placeholder 6"/>
          <p:cNvSpPr>
            <a:spLocks noGrp="1"/>
          </p:cNvSpPr>
          <p:nvPr>
            <p:ph type="dt" sz="half" idx="10"/>
          </p:nvPr>
        </p:nvSpPr>
        <p:spPr/>
        <p:txBody>
          <a:bodyPr/>
          <a:lstStyle/>
          <a:p>
            <a:fld id="{BFD40F70-BD8D-464B-B8E6-C3B7F645260C}" type="datetimeFigureOut">
              <a:rPr lang="tr-TR" smtClean="0"/>
              <a:t>13.10.2026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2957382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FD40F70-BD8D-464B-B8E6-C3B7F645260C}" type="datetimeFigureOut">
              <a:rPr lang="tr-TR" smtClean="0"/>
              <a:t>13.10.2026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369060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7" name="Date Placeholder 6"/>
          <p:cNvSpPr>
            <a:spLocks noGrp="1"/>
          </p:cNvSpPr>
          <p:nvPr>
            <p:ph type="dt" sz="half" idx="10"/>
          </p:nvPr>
        </p:nvSpPr>
        <p:spPr/>
        <p:txBody>
          <a:bodyPr/>
          <a:lstStyle/>
          <a:p>
            <a:fld id="{BFD40F70-BD8D-464B-B8E6-C3B7F645260C}" type="datetimeFigureOut">
              <a:rPr lang="tr-TR" smtClean="0"/>
              <a:t>13.10.2026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82293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8" name="Date Placeholder 7"/>
          <p:cNvSpPr>
            <a:spLocks noGrp="1"/>
          </p:cNvSpPr>
          <p:nvPr>
            <p:ph type="dt" sz="half" idx="10"/>
          </p:nvPr>
        </p:nvSpPr>
        <p:spPr/>
        <p:txBody>
          <a:bodyPr/>
          <a:lstStyle/>
          <a:p>
            <a:fld id="{BFD40F70-BD8D-464B-B8E6-C3B7F645260C}" type="datetimeFigureOut">
              <a:rPr lang="tr-TR" smtClean="0"/>
              <a:t>13.10.2026</a:t>
            </a:fld>
            <a:endParaRPr lang="tr-TR"/>
          </a:p>
        </p:txBody>
      </p:sp>
      <p:sp>
        <p:nvSpPr>
          <p:cNvPr id="9" name="Footer Placeholder 8"/>
          <p:cNvSpPr>
            <a:spLocks noGrp="1"/>
          </p:cNvSpPr>
          <p:nvPr>
            <p:ph type="ftr" sz="quarter" idx="11"/>
          </p:nvPr>
        </p:nvSpPr>
        <p:spPr/>
        <p:txBody>
          <a:bodyPr/>
          <a:lstStyle/>
          <a:p>
            <a:endParaRPr lang="tr-TR"/>
          </a:p>
        </p:txBody>
      </p:sp>
      <p:sp>
        <p:nvSpPr>
          <p:cNvPr id="10" name="Slide Number Placeholder 9"/>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710656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02239" y="3143250"/>
            <a:ext cx="3288024" cy="259677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7" name="Date Placeholder 6"/>
          <p:cNvSpPr>
            <a:spLocks noGrp="1"/>
          </p:cNvSpPr>
          <p:nvPr>
            <p:ph type="dt" sz="half" idx="10"/>
          </p:nvPr>
        </p:nvSpPr>
        <p:spPr/>
        <p:txBody>
          <a:bodyPr/>
          <a:lstStyle/>
          <a:p>
            <a:fld id="{BFD40F70-BD8D-464B-B8E6-C3B7F645260C}" type="datetimeFigureOut">
              <a:rPr lang="tr-TR" smtClean="0"/>
              <a:t>13.10.2026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DD59D3A-5F53-4422-B635-42989E694DA4}"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4008629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FD40F70-BD8D-464B-B8E6-C3B7F645260C}" type="datetimeFigureOut">
              <a:rPr lang="tr-TR" smtClean="0"/>
              <a:t>13.10.2026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3104921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D40F70-BD8D-464B-B8E6-C3B7F645260C}" type="datetimeFigureOut">
              <a:rPr lang="tr-TR" smtClean="0"/>
              <a:t>13.10.2026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65763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6" name="Rectangle 25"/>
          <p:cNvSpPr/>
          <p:nvPr/>
        </p:nvSpPr>
        <p:spPr>
          <a:xfrm>
            <a:off x="4572000" y="0"/>
            <a:ext cx="457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chemeClr val="tx1">
                    <a:lumMod val="85000"/>
                    <a:lumOff val="1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9" name="Date Placeholder 8"/>
          <p:cNvSpPr>
            <a:spLocks noGrp="1"/>
          </p:cNvSpPr>
          <p:nvPr>
            <p:ph type="dt" sz="half" idx="10"/>
          </p:nvPr>
        </p:nvSpPr>
        <p:spPr/>
        <p:txBody>
          <a:bodyPr/>
          <a:lstStyle/>
          <a:p>
            <a:fld id="{BFD40F70-BD8D-464B-B8E6-C3B7F645260C}" type="datetimeFigureOut">
              <a:rPr lang="tr-TR" smtClean="0"/>
              <a:t>13.10.2026</a:t>
            </a:fld>
            <a:endParaRPr lang="tr-TR"/>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chemeClr val="tx1">
                    <a:alpha val="70000"/>
                  </a:schemeClr>
                </a:solidFill>
              </a:defRPr>
            </a:lvl1pPr>
          </a:lstStyle>
          <a:p>
            <a:endParaRPr lang="tr-TR"/>
          </a:p>
        </p:txBody>
      </p:sp>
      <p:sp>
        <p:nvSpPr>
          <p:cNvPr id="11" name="Slide Number Placeholder 10"/>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262143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4572000" y="0"/>
            <a:ext cx="4576573" cy="6858000"/>
          </a:xfrm>
          <a:solidFill>
            <a:schemeClr val="bg1"/>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chemeClr val="tx1">
                    <a:lumMod val="85000"/>
                    <a:lumOff val="1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FD40F70-BD8D-464B-B8E6-C3B7F645260C}" type="datetimeFigureOut">
              <a:rPr lang="tr-TR" smtClean="0"/>
              <a:t>13.10.2026</a:t>
            </a:fld>
            <a:endParaRPr lang="tr-TR"/>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chemeClr val="tx1">
                    <a:alpha val="70000"/>
                  </a:schemeClr>
                </a:solidFill>
              </a:defRPr>
            </a:lvl1pPr>
          </a:lstStyle>
          <a:p>
            <a:endParaRPr lang="tr-TR"/>
          </a:p>
        </p:txBody>
      </p:sp>
      <p:sp>
        <p:nvSpPr>
          <p:cNvPr id="10" name="Slide Number Placeholder 9"/>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3138046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FD40F70-BD8D-464B-B8E6-C3B7F645260C}" type="datetimeFigureOut">
              <a:rPr lang="tr-TR" smtClean="0"/>
              <a:t>13.10.2026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1244385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FD40F70-BD8D-464B-B8E6-C3B7F645260C}" type="datetimeFigureOut">
              <a:rPr lang="tr-TR" smtClean="0"/>
              <a:t>13.10.2026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DD59D3A-5F53-4422-B635-42989E694DA4}" type="slidenum">
              <a:rPr lang="tr-TR" smtClean="0"/>
              <a:t>‹#›</a:t>
            </a:fld>
            <a:endParaRPr lang="tr-TR"/>
          </a:p>
        </p:txBody>
      </p:sp>
    </p:spTree>
    <p:extLst>
      <p:ext uri="{BB962C8B-B14F-4D97-AF65-F5344CB8AC3E}">
        <p14:creationId xmlns:p14="http://schemas.microsoft.com/office/powerpoint/2010/main" val="2608776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6045" y="964692"/>
            <a:ext cx="5937755"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BFD40F70-BD8D-464B-B8E6-C3B7F645260C}" type="datetimeFigureOut">
              <a:rPr lang="tr-TR" smtClean="0"/>
              <a:t>13.10.2026</a:t>
            </a:fld>
            <a:endParaRPr lang="tr-TR"/>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tr-TR"/>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EDD59D3A-5F53-4422-B635-42989E694DA4}" type="slidenum">
              <a:rPr lang="tr-TR" smtClean="0"/>
              <a:t>‹#›</a:t>
            </a:fld>
            <a:endParaRPr lang="tr-TR"/>
          </a:p>
        </p:txBody>
      </p:sp>
    </p:spTree>
    <p:extLst>
      <p:ext uri="{BB962C8B-B14F-4D97-AF65-F5344CB8AC3E}">
        <p14:creationId xmlns:p14="http://schemas.microsoft.com/office/powerpoint/2010/main" val="24285936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26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erasmus.comu.edu.tr/ikili-anlasma/anlasma-listesi-aktif-r150.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erasmusogrenim@comu.edu.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68D508C-A317-451C-AB61-8A699E357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6054"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7BF456-FA50-4E73-9210-0775808BE564}"/>
              </a:ext>
            </a:extLst>
          </p:cNvPr>
          <p:cNvSpPr>
            <a:spLocks noGrp="1"/>
          </p:cNvSpPr>
          <p:nvPr>
            <p:ph type="title"/>
          </p:nvPr>
        </p:nvSpPr>
        <p:spPr>
          <a:xfrm>
            <a:off x="1200150" y="2567226"/>
            <a:ext cx="6743700" cy="1723549"/>
          </a:xfrm>
        </p:spPr>
        <p:txBody>
          <a:bodyPr vert="horz" lIns="274320" tIns="182880" rIns="274320" bIns="182880" rtlCol="0" anchor="ctr" anchorCtr="1">
            <a:normAutofit/>
          </a:bodyPr>
          <a:lstStyle/>
          <a:p>
            <a:r>
              <a:rPr lang="en-US" sz="2700" dirty="0">
                <a:solidFill>
                  <a:srgbClr val="262626"/>
                </a:solidFill>
                <a:latin typeface="Calibri" panose="020F0502020204030204" pitchFamily="34" charset="0"/>
                <a:cs typeface="Calibri" panose="020F0502020204030204" pitchFamily="34" charset="0"/>
              </a:rPr>
              <a:t>ERASMUS</a:t>
            </a:r>
            <a:br>
              <a:rPr lang="en-US" sz="2700" dirty="0">
                <a:solidFill>
                  <a:srgbClr val="262626"/>
                </a:solidFill>
                <a:latin typeface="Calibri" panose="020F0502020204030204" pitchFamily="34" charset="0"/>
                <a:cs typeface="Calibri" panose="020F0502020204030204" pitchFamily="34" charset="0"/>
              </a:rPr>
            </a:br>
            <a:r>
              <a:rPr lang="en-US" sz="2700" dirty="0" err="1">
                <a:solidFill>
                  <a:srgbClr val="262626"/>
                </a:solidFill>
                <a:latin typeface="Calibri" panose="020F0502020204030204" pitchFamily="34" charset="0"/>
                <a:cs typeface="Calibri" panose="020F0502020204030204" pitchFamily="34" charset="0"/>
              </a:rPr>
              <a:t>Öğrenİm</a:t>
            </a:r>
            <a:r>
              <a:rPr lang="en-US" sz="2700" dirty="0">
                <a:solidFill>
                  <a:srgbClr val="262626"/>
                </a:solidFill>
                <a:latin typeface="Calibri" panose="020F0502020204030204" pitchFamily="34" charset="0"/>
                <a:cs typeface="Calibri" panose="020F0502020204030204" pitchFamily="34" charset="0"/>
              </a:rPr>
              <a:t> </a:t>
            </a:r>
            <a:r>
              <a:rPr lang="en-US" sz="2700" dirty="0" err="1">
                <a:solidFill>
                  <a:srgbClr val="262626"/>
                </a:solidFill>
                <a:latin typeface="Calibri" panose="020F0502020204030204" pitchFamily="34" charset="0"/>
                <a:cs typeface="Calibri" panose="020F0502020204030204" pitchFamily="34" charset="0"/>
              </a:rPr>
              <a:t>ve</a:t>
            </a:r>
            <a:r>
              <a:rPr lang="en-US" sz="2700" dirty="0">
                <a:solidFill>
                  <a:srgbClr val="262626"/>
                </a:solidFill>
                <a:latin typeface="Calibri" panose="020F0502020204030204" pitchFamily="34" charset="0"/>
                <a:cs typeface="Calibri" panose="020F0502020204030204" pitchFamily="34" charset="0"/>
              </a:rPr>
              <a:t> </a:t>
            </a:r>
            <a:r>
              <a:rPr lang="en-US" sz="2700" dirty="0" err="1">
                <a:solidFill>
                  <a:srgbClr val="262626"/>
                </a:solidFill>
                <a:latin typeface="Calibri" panose="020F0502020204030204" pitchFamily="34" charset="0"/>
                <a:cs typeface="Calibri" panose="020F0502020204030204" pitchFamily="34" charset="0"/>
              </a:rPr>
              <a:t>Staj</a:t>
            </a:r>
            <a:r>
              <a:rPr lang="en-US" sz="2700" dirty="0">
                <a:solidFill>
                  <a:srgbClr val="262626"/>
                </a:solidFill>
                <a:latin typeface="Calibri" panose="020F0502020204030204" pitchFamily="34" charset="0"/>
                <a:cs typeface="Calibri" panose="020F0502020204030204" pitchFamily="34" charset="0"/>
              </a:rPr>
              <a:t> </a:t>
            </a:r>
            <a:r>
              <a:rPr lang="en-US" sz="2700" dirty="0" err="1">
                <a:solidFill>
                  <a:srgbClr val="262626"/>
                </a:solidFill>
                <a:latin typeface="Calibri" panose="020F0502020204030204" pitchFamily="34" charset="0"/>
                <a:cs typeface="Calibri" panose="020F0502020204030204" pitchFamily="34" charset="0"/>
              </a:rPr>
              <a:t>Hareketlİlİğİ</a:t>
            </a:r>
            <a:br>
              <a:rPr lang="en-US" sz="2700" dirty="0">
                <a:solidFill>
                  <a:srgbClr val="262626"/>
                </a:solidFill>
                <a:latin typeface="Calibri" panose="020F0502020204030204" pitchFamily="34" charset="0"/>
                <a:cs typeface="Calibri" panose="020F0502020204030204" pitchFamily="34" charset="0"/>
              </a:rPr>
            </a:br>
            <a:r>
              <a:rPr lang="en-US" sz="2700" dirty="0" err="1">
                <a:solidFill>
                  <a:srgbClr val="262626"/>
                </a:solidFill>
                <a:latin typeface="Calibri" panose="020F0502020204030204" pitchFamily="34" charset="0"/>
                <a:cs typeface="Calibri" panose="020F0502020204030204" pitchFamily="34" charset="0"/>
              </a:rPr>
              <a:t>Bİlgİlendİrme</a:t>
            </a:r>
            <a:r>
              <a:rPr lang="en-US" sz="2700" dirty="0">
                <a:solidFill>
                  <a:srgbClr val="262626"/>
                </a:solidFill>
                <a:latin typeface="Calibri" panose="020F0502020204030204" pitchFamily="34" charset="0"/>
                <a:cs typeface="Calibri" panose="020F0502020204030204" pitchFamily="34" charset="0"/>
              </a:rPr>
              <a:t> </a:t>
            </a:r>
            <a:r>
              <a:rPr lang="tr-TR" sz="2700">
                <a:solidFill>
                  <a:srgbClr val="262626"/>
                </a:solidFill>
                <a:latin typeface="Calibri" panose="020F0502020204030204" pitchFamily="34" charset="0"/>
                <a:cs typeface="Calibri" panose="020F0502020204030204" pitchFamily="34" charset="0"/>
              </a:rPr>
              <a:t>SUNUMU</a:t>
            </a:r>
            <a:endParaRPr lang="en-US" sz="2700"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63980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dirty="0">
                <a:latin typeface="Kelson Sans" panose="02000500000000000000" pitchFamily="50" charset="-94"/>
              </a:rPr>
              <a:t>Erasmus+ Nedir?</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1843590"/>
            <a:ext cx="6584634" cy="3326928"/>
          </a:xfrm>
        </p:spPr>
        <p:txBody>
          <a:bodyPr>
            <a:normAutofit fontScale="92500"/>
          </a:bodyPr>
          <a:lstStyle/>
          <a:p>
            <a:pPr algn="just"/>
            <a:r>
              <a:rPr lang="tr-TR" sz="2800" dirty="0">
                <a:solidFill>
                  <a:schemeClr val="tx1"/>
                </a:solidFill>
                <a:latin typeface="Kelson Sans" panose="02000500000000000000" pitchFamily="50" charset="-94"/>
              </a:rPr>
              <a:t>Avrupa Birliği tarafından fonlanan ve farklı başlıklar altında gerçekleştirilen «PROJELER» üretilen bir programın genel adıdır. </a:t>
            </a:r>
          </a:p>
          <a:p>
            <a:pPr algn="just"/>
            <a:r>
              <a:rPr lang="tr-TR" sz="2800" dirty="0">
                <a:solidFill>
                  <a:schemeClr val="tx1"/>
                </a:solidFill>
                <a:latin typeface="Kelson Sans" panose="02000500000000000000" pitchFamily="50" charset="-94"/>
              </a:rPr>
              <a:t>Programa ismini veren ve kısaca Erasmus olarak bilinen proje türünün tam adı: </a:t>
            </a:r>
          </a:p>
          <a:p>
            <a:pPr algn="just"/>
            <a:r>
              <a:rPr lang="tr-TR" sz="2800" i="1" dirty="0">
                <a:solidFill>
                  <a:schemeClr val="accent3"/>
                </a:solidFill>
                <a:latin typeface="Kelson Sans" panose="02000500000000000000" pitchFamily="50" charset="-94"/>
              </a:rPr>
              <a:t>Erasmus+ Yükseköğretim Öğrenci ve Personel     Hareketliliği (KA131)</a:t>
            </a:r>
          </a:p>
        </p:txBody>
      </p:sp>
    </p:spTree>
    <p:extLst>
      <p:ext uri="{BB962C8B-B14F-4D97-AF65-F5344CB8AC3E}">
        <p14:creationId xmlns:p14="http://schemas.microsoft.com/office/powerpoint/2010/main" val="1537884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dirty="0">
                <a:latin typeface="Kelson Sans" panose="02000500000000000000" pitchFamily="50" charset="-94"/>
              </a:rPr>
              <a:t>Erasmus+ Öğrenim Hareketliliği Nedir?</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fontScale="92500" lnSpcReduction="10000"/>
          </a:bodyPr>
          <a:lstStyle/>
          <a:p>
            <a:pPr algn="just"/>
            <a:r>
              <a:rPr lang="tr-TR" sz="2000" dirty="0">
                <a:solidFill>
                  <a:schemeClr val="tx1"/>
                </a:solidFill>
                <a:latin typeface="Kelson Sans" panose="02000500000000000000" pitchFamily="50" charset="-94"/>
              </a:rPr>
              <a:t>Program ülkelerinde bulunan, ECHE sahibi yükseköğretim kurumları arasında imzalanan anlaşmalar kapsamında bir öğrencinin eğitiminin bir dönemini, bölümünün anlaşmalı olduğu diğer bir program ülkesinde geçirdiği projedir.</a:t>
            </a:r>
          </a:p>
          <a:p>
            <a:pPr algn="just"/>
            <a:r>
              <a:rPr lang="tr-TR" sz="2000" b="1" dirty="0">
                <a:solidFill>
                  <a:schemeClr val="tx1"/>
                </a:solidFill>
                <a:latin typeface="Kelson Sans" panose="02000500000000000000" pitchFamily="50" charset="-94"/>
              </a:rPr>
              <a:t>Hareketlilik gerçekleştirebilmek için bölümünüzün anlaşması olması gerekir.</a:t>
            </a:r>
          </a:p>
          <a:p>
            <a:pPr algn="just"/>
            <a:r>
              <a:rPr lang="tr-TR" sz="2000" dirty="0">
                <a:solidFill>
                  <a:schemeClr val="tx1"/>
                </a:solidFill>
                <a:latin typeface="Kelson Sans" panose="02000500000000000000" pitchFamily="50" charset="-94"/>
              </a:rPr>
              <a:t>Anlaşmaları buradan görebilirsiniz:</a:t>
            </a:r>
          </a:p>
          <a:p>
            <a:pPr marL="0" indent="0" algn="just">
              <a:buNone/>
            </a:pPr>
            <a:r>
              <a:rPr lang="tr-TR" sz="2000" dirty="0">
                <a:solidFill>
                  <a:schemeClr val="tx1"/>
                </a:solidFill>
                <a:latin typeface="Kelson Sans" panose="02000500000000000000" pitchFamily="50" charset="-94"/>
                <a:hlinkClick r:id="rId2">
                  <a:extLst>
                    <a:ext uri="{A12FA001-AC4F-418D-AE19-62706E023703}">
                      <ahyp:hlinkClr xmlns:ahyp="http://schemas.microsoft.com/office/drawing/2018/hyperlinkcolor" val="tx"/>
                    </a:ext>
                  </a:extLst>
                </a:hlinkClick>
              </a:rPr>
              <a:t>https://erasmus.comu.edu.tr/ikili-anlasma/anlasma-listesi-aktif-r150.html</a:t>
            </a:r>
            <a:endParaRPr lang="tr-TR" sz="2000" dirty="0">
              <a:solidFill>
                <a:schemeClr val="tx1"/>
              </a:solidFill>
              <a:latin typeface="Kelson Sans" panose="02000500000000000000" pitchFamily="50" charset="-94"/>
            </a:endParaRPr>
          </a:p>
          <a:p>
            <a:endParaRPr lang="tr-TR" dirty="0">
              <a:solidFill>
                <a:srgbClr val="404040"/>
              </a:solidFill>
              <a:latin typeface="Kelson Sans" panose="02000500000000000000" pitchFamily="50" charset="-94"/>
            </a:endParaRPr>
          </a:p>
          <a:p>
            <a:endParaRPr lang="tr-TR" i="1" dirty="0">
              <a:solidFill>
                <a:srgbClr val="404040"/>
              </a:solidFill>
              <a:latin typeface="Kelson Sans" panose="02000500000000000000" pitchFamily="50" charset="-94"/>
            </a:endParaRPr>
          </a:p>
          <a:p>
            <a:endParaRPr lang="tr-TR" i="1" dirty="0">
              <a:solidFill>
                <a:srgbClr val="404040"/>
              </a:solidFill>
              <a:latin typeface="Kelson Sans" panose="02000500000000000000" pitchFamily="50" charset="-94"/>
            </a:endParaRPr>
          </a:p>
        </p:txBody>
      </p:sp>
    </p:spTree>
    <p:extLst>
      <p:ext uri="{BB962C8B-B14F-4D97-AF65-F5344CB8AC3E}">
        <p14:creationId xmlns:p14="http://schemas.microsoft.com/office/powerpoint/2010/main" val="794197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sz="2800" dirty="0">
                <a:latin typeface="Kelson Sans" panose="02000500000000000000" pitchFamily="50" charset="-94"/>
              </a:rPr>
              <a:t>Erasmus+ Staj </a:t>
            </a:r>
            <a:br>
              <a:rPr lang="tr-TR" sz="2800" dirty="0">
                <a:latin typeface="Kelson Sans" panose="02000500000000000000" pitchFamily="50" charset="-94"/>
              </a:rPr>
            </a:br>
            <a:r>
              <a:rPr lang="tr-TR" sz="2800" dirty="0">
                <a:latin typeface="Kelson Sans" panose="02000500000000000000" pitchFamily="50" charset="-94"/>
              </a:rPr>
              <a:t>Hareketliliği Nedir?</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lnSpcReduction="10000"/>
          </a:bodyPr>
          <a:lstStyle/>
          <a:p>
            <a:pPr algn="just"/>
            <a:r>
              <a:rPr lang="tr-TR" sz="2400" dirty="0">
                <a:solidFill>
                  <a:srgbClr val="404040"/>
                </a:solidFill>
                <a:latin typeface="Kelson Sans" panose="02000500000000000000" pitchFamily="50" charset="-94"/>
              </a:rPr>
              <a:t>Program ülkesinde var olan bir işletmede gerçekleşen, öğrencinin alanı ile ilgili </a:t>
            </a:r>
            <a:r>
              <a:rPr lang="tr-TR" sz="2400" b="1" dirty="0">
                <a:solidFill>
                  <a:srgbClr val="404040"/>
                </a:solidFill>
                <a:latin typeface="Kelson Sans" panose="02000500000000000000" pitchFamily="50" charset="-94"/>
              </a:rPr>
              <a:t>«iş deneyimi» </a:t>
            </a:r>
            <a:r>
              <a:rPr lang="tr-TR" sz="2400" dirty="0">
                <a:solidFill>
                  <a:srgbClr val="404040"/>
                </a:solidFill>
                <a:latin typeface="Kelson Sans" panose="02000500000000000000" pitchFamily="50" charset="-94"/>
              </a:rPr>
              <a:t>kazandığı hareketlilik türüdür.</a:t>
            </a:r>
          </a:p>
          <a:p>
            <a:pPr algn="just"/>
            <a:r>
              <a:rPr lang="tr-TR" sz="2400" dirty="0">
                <a:solidFill>
                  <a:srgbClr val="404040"/>
                </a:solidFill>
                <a:latin typeface="Kelson Sans" panose="02000500000000000000" pitchFamily="50" charset="-94"/>
              </a:rPr>
              <a:t>Öğrencinin ÇOMÜ’deki bölümünde staj zorunluluğu olup olmamasından bağımsızdır.</a:t>
            </a:r>
          </a:p>
          <a:p>
            <a:pPr algn="just"/>
            <a:r>
              <a:rPr lang="tr-TR" sz="2400" dirty="0">
                <a:solidFill>
                  <a:srgbClr val="404040"/>
                </a:solidFill>
                <a:latin typeface="Kelson Sans" panose="02000500000000000000" pitchFamily="50" charset="-94"/>
              </a:rPr>
              <a:t>Başvuru döneminde </a:t>
            </a:r>
            <a:r>
              <a:rPr lang="tr-TR" sz="2400" b="1" dirty="0">
                <a:solidFill>
                  <a:srgbClr val="404040"/>
                </a:solidFill>
                <a:latin typeface="Kelson Sans" panose="02000500000000000000" pitchFamily="50" charset="-94"/>
              </a:rPr>
              <a:t>öğrenci staj yapacağı yeri bulmuş ve ön kabul almış olmalıdır.</a:t>
            </a:r>
          </a:p>
        </p:txBody>
      </p:sp>
    </p:spTree>
    <p:extLst>
      <p:ext uri="{BB962C8B-B14F-4D97-AF65-F5344CB8AC3E}">
        <p14:creationId xmlns:p14="http://schemas.microsoft.com/office/powerpoint/2010/main" val="2674475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25E26EEF-DFFE-4E00-9943-B9AA453A5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0">
            <a:extLst>
              <a:ext uri="{FF2B5EF4-FFF2-40B4-BE49-F238E27FC236}">
                <a16:creationId xmlns:a16="http://schemas.microsoft.com/office/drawing/2014/main" id="{AAE0B830-DFA5-4F97-9A29-B965B5A51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7407" y="1121561"/>
            <a:ext cx="7447788" cy="46085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344215" y="1327499"/>
            <a:ext cx="6468665" cy="927328"/>
          </a:xfrm>
          <a:noFill/>
          <a:ln>
            <a:noFill/>
          </a:ln>
        </p:spPr>
        <p:txBody>
          <a:bodyPr>
            <a:noAutofit/>
          </a:bodyPr>
          <a:lstStyle/>
          <a:p>
            <a:r>
              <a:rPr lang="tr-TR" sz="2400" dirty="0">
                <a:solidFill>
                  <a:schemeClr val="tx1">
                    <a:lumMod val="75000"/>
                    <a:lumOff val="25000"/>
                  </a:schemeClr>
                </a:solidFill>
                <a:latin typeface="Kelson Sans" panose="02000500000000000000" pitchFamily="50" charset="-94"/>
              </a:rPr>
              <a:t>2026 Sözleşme Dönemi Kapsamında </a:t>
            </a:r>
            <a:br>
              <a:rPr lang="tr-TR" sz="2400" dirty="0">
                <a:solidFill>
                  <a:schemeClr val="tx1">
                    <a:lumMod val="75000"/>
                    <a:lumOff val="25000"/>
                  </a:schemeClr>
                </a:solidFill>
                <a:latin typeface="Kelson Sans" panose="02000500000000000000" pitchFamily="50" charset="-94"/>
              </a:rPr>
            </a:br>
            <a:r>
              <a:rPr lang="tr-TR" sz="2400" dirty="0">
                <a:solidFill>
                  <a:schemeClr val="tx1">
                    <a:lumMod val="75000"/>
                    <a:lumOff val="25000"/>
                  </a:schemeClr>
                </a:solidFill>
                <a:latin typeface="Kelson Sans" panose="02000500000000000000" pitchFamily="50" charset="-94"/>
              </a:rPr>
              <a:t>Program Ülkeleri ve Hibe Miktarları</a:t>
            </a:r>
          </a:p>
        </p:txBody>
      </p:sp>
      <p:sp>
        <p:nvSpPr>
          <p:cNvPr id="13" name="Rectangle 12">
            <a:extLst>
              <a:ext uri="{FF2B5EF4-FFF2-40B4-BE49-F238E27FC236}">
                <a16:creationId xmlns:a16="http://schemas.microsoft.com/office/drawing/2014/main" id="{DC50C325-C4FF-47D3-8628-4ED4488E3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900" y="958898"/>
            <a:ext cx="7694803" cy="493390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Tablo 4">
            <a:extLst>
              <a:ext uri="{FF2B5EF4-FFF2-40B4-BE49-F238E27FC236}">
                <a16:creationId xmlns:a16="http://schemas.microsoft.com/office/drawing/2014/main" id="{60357D68-3C12-443F-9D0B-1A42C69C0A20}"/>
              </a:ext>
            </a:extLst>
          </p:cNvPr>
          <p:cNvGraphicFramePr>
            <a:graphicFrameLocks noGrp="1"/>
          </p:cNvGraphicFramePr>
          <p:nvPr>
            <p:ph idx="1"/>
            <p:extLst>
              <p:ext uri="{D42A27DB-BD31-4B8C-83A1-F6EECF244321}">
                <p14:modId xmlns:p14="http://schemas.microsoft.com/office/powerpoint/2010/main" val="730099415"/>
              </p:ext>
            </p:extLst>
          </p:nvPr>
        </p:nvGraphicFramePr>
        <p:xfrm>
          <a:off x="1504752" y="2578356"/>
          <a:ext cx="6147594" cy="2951721"/>
        </p:xfrm>
        <a:graphic>
          <a:graphicData uri="http://schemas.openxmlformats.org/drawingml/2006/table">
            <a:tbl>
              <a:tblPr firstRow="1" bandRow="1">
                <a:tableStyleId>{9DCAF9ED-07DC-4A11-8D7F-57B35C25682E}</a:tableStyleId>
              </a:tblPr>
              <a:tblGrid>
                <a:gridCol w="1191825">
                  <a:extLst>
                    <a:ext uri="{9D8B030D-6E8A-4147-A177-3AD203B41FA5}">
                      <a16:colId xmlns:a16="http://schemas.microsoft.com/office/drawing/2014/main" val="1378538870"/>
                    </a:ext>
                  </a:extLst>
                </a:gridCol>
                <a:gridCol w="2421523">
                  <a:extLst>
                    <a:ext uri="{9D8B030D-6E8A-4147-A177-3AD203B41FA5}">
                      <a16:colId xmlns:a16="http://schemas.microsoft.com/office/drawing/2014/main" val="2729091041"/>
                    </a:ext>
                  </a:extLst>
                </a:gridCol>
                <a:gridCol w="1320204">
                  <a:extLst>
                    <a:ext uri="{9D8B030D-6E8A-4147-A177-3AD203B41FA5}">
                      <a16:colId xmlns:a16="http://schemas.microsoft.com/office/drawing/2014/main" val="2475322806"/>
                    </a:ext>
                  </a:extLst>
                </a:gridCol>
                <a:gridCol w="1214042">
                  <a:extLst>
                    <a:ext uri="{9D8B030D-6E8A-4147-A177-3AD203B41FA5}">
                      <a16:colId xmlns:a16="http://schemas.microsoft.com/office/drawing/2014/main" val="3507156987"/>
                    </a:ext>
                  </a:extLst>
                </a:gridCol>
              </a:tblGrid>
              <a:tr h="434436">
                <a:tc>
                  <a:txBody>
                    <a:bodyPr/>
                    <a:lstStyle/>
                    <a:p>
                      <a:pPr algn="ctr"/>
                      <a:r>
                        <a:rPr lang="tr-TR" sz="1100"/>
                        <a:t>Ülke Grupları</a:t>
                      </a:r>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1" u="none" strike="noStrike" kern="1200" baseline="0" dirty="0">
                          <a:solidFill>
                            <a:schemeClr val="lt1"/>
                          </a:solidFill>
                        </a:rPr>
                        <a:t>Misafir Olunacak Ülke </a:t>
                      </a:r>
                      <a:r>
                        <a:rPr lang="tr-TR" sz="1100" b="0" u="none" strike="noStrike" kern="1200" baseline="0" dirty="0">
                          <a:solidFill>
                            <a:schemeClr val="lt1"/>
                          </a:solidFill>
                        </a:rPr>
                        <a:t>	</a:t>
                      </a:r>
                      <a:endParaRPr lang="tr-TR" sz="1100" b="0" i="0" u="none" strike="noStrike" kern="1200" baseline="0" dirty="0">
                        <a:solidFill>
                          <a:schemeClr val="lt1"/>
                        </a:solidFill>
                        <a:latin typeface="+mn-lt"/>
                        <a:ea typeface="+mn-ea"/>
                        <a:cs typeface="+mn-cs"/>
                      </a:endParaRPr>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1" u="none" strike="noStrike" kern="1200" baseline="0">
                          <a:solidFill>
                            <a:schemeClr val="lt1"/>
                          </a:solidFill>
                        </a:rPr>
                        <a:t>Aylık Hibe Öğrenim (Avro) </a:t>
                      </a:r>
                      <a:endParaRPr lang="tr-TR" sz="1100" b="0" i="0" u="none" strike="noStrike" kern="1200" baseline="0">
                        <a:solidFill>
                          <a:schemeClr val="lt1"/>
                        </a:solidFill>
                        <a:latin typeface="+mn-lt"/>
                        <a:ea typeface="+mn-ea"/>
                        <a:cs typeface="+mn-cs"/>
                      </a:endParaRPr>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1" u="none" strike="noStrike" kern="1200" baseline="0">
                          <a:solidFill>
                            <a:schemeClr val="lt1"/>
                          </a:solidFill>
                        </a:rPr>
                        <a:t>Aylık Hibe Staj (Avro) </a:t>
                      </a:r>
                      <a:r>
                        <a:rPr lang="tr-TR" sz="1100" b="0" u="none" strike="noStrike" kern="1200" baseline="0">
                          <a:solidFill>
                            <a:schemeClr val="lt1"/>
                          </a:solidFill>
                        </a:rPr>
                        <a:t>	</a:t>
                      </a:r>
                      <a:endParaRPr lang="tr-TR" sz="1100" b="0" i="0" u="none" strike="noStrike" kern="1200" baseline="0">
                        <a:solidFill>
                          <a:schemeClr val="lt1"/>
                        </a:solidFill>
                        <a:latin typeface="+mn-lt"/>
                        <a:ea typeface="+mn-ea"/>
                        <a:cs typeface="+mn-cs"/>
                      </a:endParaRPr>
                    </a:p>
                  </a:txBody>
                  <a:tcPr marL="58855" marR="58855" marT="29428" marB="29428" anchor="ctr"/>
                </a:tc>
                <a:extLst>
                  <a:ext uri="{0D108BD9-81ED-4DB2-BD59-A6C34878D82A}">
                    <a16:rowId xmlns:a16="http://schemas.microsoft.com/office/drawing/2014/main" val="4139436458"/>
                  </a:ext>
                </a:extLst>
              </a:tr>
              <a:tr h="1117309">
                <a:tc>
                  <a:txBody>
                    <a:bodyPr/>
                    <a:lstStyle/>
                    <a:p>
                      <a:pPr algn="ctr"/>
                      <a:r>
                        <a:rPr lang="tr-TR" sz="1100"/>
                        <a:t>1. Ve 2. Grup Ülkeler</a:t>
                      </a:r>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0" u="none" strike="noStrike" kern="1200" baseline="0" dirty="0">
                          <a:solidFill>
                            <a:schemeClr val="dk1"/>
                          </a:solidFill>
                        </a:rPr>
                        <a:t>Almanya, Avusturya, Belçika, Çek Cumhuriyeti, Danimarka, Estonya, Finlandiya, Fransa, Güney Kıbrıs Rum Yönetimi, Hollanda, İrlanda, İspanya, İsveç, İtalya, İzlanda, Letonya, Lihtenştayn, Lüksemburg, Malta, Norveç, Portekiz, Slovakya, Slovenya, Yunanistan.</a:t>
                      </a:r>
                      <a:endParaRPr lang="tr-TR" sz="1100" b="0" i="0" u="none" strike="noStrike" kern="1200" baseline="0" dirty="0">
                        <a:solidFill>
                          <a:schemeClr val="dk1"/>
                        </a:solidFill>
                        <a:latin typeface="+mn-lt"/>
                        <a:ea typeface="+mn-ea"/>
                        <a:cs typeface="+mn-cs"/>
                      </a:endParaRPr>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0" u="none" strike="noStrike" kern="1200" baseline="0" dirty="0">
                          <a:solidFill>
                            <a:schemeClr val="dk1"/>
                          </a:solidFill>
                        </a:rPr>
                        <a:t>600 	</a:t>
                      </a:r>
                    </a:p>
                    <a:p>
                      <a:pPr algn="ctr"/>
                      <a:endParaRPr lang="tr-TR" sz="1100" dirty="0"/>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0" u="none" strike="noStrike" kern="1200" baseline="0" dirty="0">
                          <a:solidFill>
                            <a:schemeClr val="dk1"/>
                          </a:solidFill>
                        </a:rPr>
                        <a:t>750 	</a:t>
                      </a:r>
                    </a:p>
                    <a:p>
                      <a:pPr algn="ctr"/>
                      <a:endParaRPr lang="tr-TR" sz="1100" dirty="0"/>
                    </a:p>
                  </a:txBody>
                  <a:tcPr marL="58855" marR="58855" marT="29428" marB="29428" anchor="ctr"/>
                </a:tc>
                <a:extLst>
                  <a:ext uri="{0D108BD9-81ED-4DB2-BD59-A6C34878D82A}">
                    <a16:rowId xmlns:a16="http://schemas.microsoft.com/office/drawing/2014/main" val="2556574453"/>
                  </a:ext>
                </a:extLst>
              </a:tr>
              <a:tr h="1117309">
                <a:tc>
                  <a:txBody>
                    <a:bodyPr/>
                    <a:lstStyle/>
                    <a:p>
                      <a:pPr algn="ctr"/>
                      <a:r>
                        <a:rPr lang="tr-TR" sz="1100"/>
                        <a:t>3. Grup Ülkeler</a:t>
                      </a:r>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0" u="none" strike="noStrike" kern="1200" baseline="0" dirty="0">
                          <a:solidFill>
                            <a:schemeClr val="dk1"/>
                          </a:solidFill>
                        </a:rPr>
                        <a:t>Bulgaristan, Hırvatistan, Kuzey Makedonya, Litvanya, Macaristan, Polonya, Romanya, Sırbistan, Türkiye.</a:t>
                      </a:r>
                      <a:endParaRPr lang="tr-TR" sz="1100" b="0" i="0" u="none" strike="noStrike" kern="1200" baseline="0" dirty="0">
                        <a:solidFill>
                          <a:schemeClr val="dk1"/>
                        </a:solidFill>
                        <a:latin typeface="+mn-lt"/>
                        <a:ea typeface="+mn-ea"/>
                        <a:cs typeface="+mn-cs"/>
                      </a:endParaRPr>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0" u="none" strike="noStrike" kern="1200" baseline="0">
                          <a:solidFill>
                            <a:schemeClr val="dk1"/>
                          </a:solidFill>
                        </a:rPr>
                        <a:t>450 	</a:t>
                      </a:r>
                    </a:p>
                    <a:p>
                      <a:pPr algn="ctr"/>
                      <a:endParaRPr lang="tr-TR" sz="1100"/>
                    </a:p>
                  </a:txBody>
                  <a:tcPr marL="58855" marR="58855" marT="29428" marB="2942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100" b="0" u="none" strike="noStrike" kern="1200" baseline="0" dirty="0">
                          <a:solidFill>
                            <a:schemeClr val="dk1"/>
                          </a:solidFill>
                        </a:rPr>
                        <a:t>600 	</a:t>
                      </a:r>
                    </a:p>
                    <a:p>
                      <a:pPr algn="ctr"/>
                      <a:endParaRPr lang="tr-TR" sz="1100" dirty="0"/>
                    </a:p>
                  </a:txBody>
                  <a:tcPr marL="58855" marR="58855" marT="29428" marB="29428" anchor="ctr"/>
                </a:tc>
                <a:extLst>
                  <a:ext uri="{0D108BD9-81ED-4DB2-BD59-A6C34878D82A}">
                    <a16:rowId xmlns:a16="http://schemas.microsoft.com/office/drawing/2014/main" val="1972253867"/>
                  </a:ext>
                </a:extLst>
              </a:tr>
            </a:tbl>
          </a:graphicData>
        </a:graphic>
      </p:graphicFrame>
    </p:spTree>
    <p:extLst>
      <p:ext uri="{BB962C8B-B14F-4D97-AF65-F5344CB8AC3E}">
        <p14:creationId xmlns:p14="http://schemas.microsoft.com/office/powerpoint/2010/main" val="4172294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sz="3200" dirty="0">
                <a:latin typeface="Kelson Sans" panose="02000500000000000000" pitchFamily="50" charset="-94"/>
              </a:rPr>
              <a:t>Avantajlar</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fontScale="92500" lnSpcReduction="10000"/>
          </a:bodyPr>
          <a:lstStyle/>
          <a:p>
            <a:pPr algn="just"/>
            <a:r>
              <a:rPr lang="tr-TR" sz="2400" dirty="0">
                <a:solidFill>
                  <a:srgbClr val="404040"/>
                </a:solidFill>
                <a:latin typeface="Kelson Sans" panose="02000500000000000000" pitchFamily="50" charset="-94"/>
              </a:rPr>
              <a:t>Avrupa Komisyonu bütçesinden finansal destek sağlanır.</a:t>
            </a:r>
          </a:p>
          <a:p>
            <a:pPr algn="just"/>
            <a:r>
              <a:rPr lang="tr-TR" sz="2400" dirty="0">
                <a:solidFill>
                  <a:srgbClr val="404040"/>
                </a:solidFill>
                <a:latin typeface="Kelson Sans" panose="02000500000000000000" pitchFamily="50" charset="-94"/>
              </a:rPr>
              <a:t>ECTS (</a:t>
            </a:r>
            <a:r>
              <a:rPr lang="tr-TR" sz="2400" dirty="0" err="1">
                <a:solidFill>
                  <a:srgbClr val="404040"/>
                </a:solidFill>
                <a:latin typeface="Kelson Sans" panose="02000500000000000000" pitchFamily="50" charset="-94"/>
              </a:rPr>
              <a:t>European</a:t>
            </a:r>
            <a:r>
              <a:rPr lang="tr-TR" sz="2400" dirty="0">
                <a:solidFill>
                  <a:srgbClr val="404040"/>
                </a:solidFill>
                <a:latin typeface="Kelson Sans" panose="02000500000000000000" pitchFamily="50" charset="-94"/>
              </a:rPr>
              <a:t> </a:t>
            </a:r>
            <a:r>
              <a:rPr lang="tr-TR" sz="2400" dirty="0" err="1">
                <a:solidFill>
                  <a:srgbClr val="404040"/>
                </a:solidFill>
                <a:latin typeface="Kelson Sans" panose="02000500000000000000" pitchFamily="50" charset="-94"/>
              </a:rPr>
              <a:t>Credit</a:t>
            </a:r>
            <a:r>
              <a:rPr lang="tr-TR" sz="2400" dirty="0">
                <a:solidFill>
                  <a:srgbClr val="404040"/>
                </a:solidFill>
                <a:latin typeface="Kelson Sans" panose="02000500000000000000" pitchFamily="50" charset="-94"/>
              </a:rPr>
              <a:t> Transfer </a:t>
            </a:r>
            <a:r>
              <a:rPr lang="tr-TR" sz="2400" dirty="0" err="1">
                <a:solidFill>
                  <a:srgbClr val="404040"/>
                </a:solidFill>
                <a:latin typeface="Kelson Sans" panose="02000500000000000000" pitchFamily="50" charset="-94"/>
              </a:rPr>
              <a:t>System</a:t>
            </a:r>
            <a:r>
              <a:rPr lang="tr-TR" sz="2400" dirty="0">
                <a:solidFill>
                  <a:srgbClr val="404040"/>
                </a:solidFill>
                <a:latin typeface="Kelson Sans" panose="02000500000000000000" pitchFamily="50" charset="-94"/>
              </a:rPr>
              <a:t>) sayesinde gidilen üniversitede aynı toplam yükte ders alıp başarılı olursanız </a:t>
            </a:r>
            <a:r>
              <a:rPr lang="tr-TR" sz="2400" b="1" dirty="0">
                <a:solidFill>
                  <a:srgbClr val="404040"/>
                </a:solidFill>
                <a:latin typeface="Kelson Sans" panose="02000500000000000000" pitchFamily="50" charset="-94"/>
              </a:rPr>
              <a:t>ÇOMÜ’de dönem kaybı yaşamadan devam edersiniz.</a:t>
            </a:r>
          </a:p>
          <a:p>
            <a:pPr algn="just"/>
            <a:r>
              <a:rPr lang="tr-TR" sz="2400" dirty="0">
                <a:solidFill>
                  <a:srgbClr val="404040"/>
                </a:solidFill>
                <a:latin typeface="Kelson Sans" panose="02000500000000000000" pitchFamily="50" charset="-94"/>
              </a:rPr>
              <a:t>Avrupa’da aldığınız dersler orijinal isimleri ve kodları ile ÇOMÜ transkriptinize işlenir.</a:t>
            </a:r>
          </a:p>
        </p:txBody>
      </p:sp>
    </p:spTree>
    <p:extLst>
      <p:ext uri="{BB962C8B-B14F-4D97-AF65-F5344CB8AC3E}">
        <p14:creationId xmlns:p14="http://schemas.microsoft.com/office/powerpoint/2010/main" val="1494424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750BA9-610B-315E-2657-6D8F34A8E322}"/>
              </a:ext>
            </a:extLst>
          </p:cNvPr>
          <p:cNvSpPr>
            <a:spLocks noGrp="1"/>
          </p:cNvSpPr>
          <p:nvPr>
            <p:ph type="title"/>
          </p:nvPr>
        </p:nvSpPr>
        <p:spPr>
          <a:xfrm>
            <a:off x="603504" y="964692"/>
            <a:ext cx="3357604" cy="1188720"/>
          </a:xfrm>
        </p:spPr>
        <p:txBody>
          <a:bodyPr>
            <a:normAutofit/>
          </a:bodyPr>
          <a:lstStyle/>
          <a:p>
            <a:r>
              <a:rPr lang="tr-TR" sz="1800">
                <a:latin typeface="Kelson Sans" panose="02000500000000000000"/>
              </a:rPr>
              <a:t>Standart Seyahat Desteği / Yeşil Seyahat Desteği Hibesi</a:t>
            </a:r>
          </a:p>
        </p:txBody>
      </p:sp>
      <p:sp>
        <p:nvSpPr>
          <p:cNvPr id="3" name="İçerik Yer Tutucusu 2">
            <a:extLst>
              <a:ext uri="{FF2B5EF4-FFF2-40B4-BE49-F238E27FC236}">
                <a16:creationId xmlns:a16="http://schemas.microsoft.com/office/drawing/2014/main" id="{AFC7D335-30F3-4106-E569-C3C2614A8B48}"/>
              </a:ext>
            </a:extLst>
          </p:cNvPr>
          <p:cNvSpPr>
            <a:spLocks noGrp="1"/>
          </p:cNvSpPr>
          <p:nvPr>
            <p:ph idx="1"/>
          </p:nvPr>
        </p:nvSpPr>
        <p:spPr>
          <a:xfrm>
            <a:off x="602433" y="2638044"/>
            <a:ext cx="3369699" cy="3263206"/>
          </a:xfrm>
        </p:spPr>
        <p:txBody>
          <a:bodyPr>
            <a:normAutofit fontScale="85000" lnSpcReduction="20000"/>
          </a:bodyPr>
          <a:lstStyle/>
          <a:p>
            <a:pPr>
              <a:lnSpc>
                <a:spcPct val="90000"/>
              </a:lnSpc>
            </a:pPr>
            <a:r>
              <a:rPr lang="tr-TR" sz="1500" b="1" dirty="0">
                <a:latin typeface="Kelson Sans" panose="02000500000000000000"/>
              </a:rPr>
              <a:t>Öğrencilerin seyahat masraflarına katkı sağlamak amacıyla, </a:t>
            </a:r>
            <a:r>
              <a:rPr lang="tr-TR" sz="1500" dirty="0">
                <a:latin typeface="Kelson Sans" panose="02000500000000000000"/>
              </a:rPr>
              <a:t>Avrupa Komisyonu tarafından sağlanan mesafe hesaplayıcısı aracılığı ile hareketliliğin başlangıç noktası ve faaliyetin gerçekleştiği yer arasındaki km değeri tespit edilecek ve aşağıdaki tablo kullanılarak seyahat hibesi hesaplanacaktır.</a:t>
            </a:r>
          </a:p>
          <a:p>
            <a:pPr>
              <a:lnSpc>
                <a:spcPct val="90000"/>
              </a:lnSpc>
            </a:pPr>
            <a:r>
              <a:rPr lang="tr-TR" sz="1500" dirty="0">
                <a:latin typeface="Kelson Sans" panose="02000500000000000000"/>
              </a:rPr>
              <a:t>Mesafe bandı hesaplayıcısında çıkan kilometrenin tablodaki </a:t>
            </a:r>
            <a:r>
              <a:rPr lang="tr-TR" sz="1500" b="1" dirty="0">
                <a:latin typeface="Kelson Sans" panose="02000500000000000000"/>
              </a:rPr>
              <a:t>hibe karşılığı gidiş-dönüş rakamı olup, söz konusu miktar ikiyle çarpılmamaktadır. </a:t>
            </a:r>
          </a:p>
          <a:p>
            <a:pPr>
              <a:lnSpc>
                <a:spcPct val="90000"/>
              </a:lnSpc>
            </a:pPr>
            <a:r>
              <a:rPr lang="tr-TR" sz="1500" b="1" dirty="0">
                <a:solidFill>
                  <a:schemeClr val="tx2"/>
                </a:solidFill>
                <a:latin typeface="Kelson Sans" panose="02000500000000000000"/>
              </a:rPr>
              <a:t>Yeşil seyahat; </a:t>
            </a:r>
            <a:r>
              <a:rPr lang="tr-TR" sz="1500" dirty="0">
                <a:latin typeface="Kelson Sans" panose="02000500000000000000"/>
              </a:rPr>
              <a:t>seyahatin düşük karbon </a:t>
            </a:r>
            <a:r>
              <a:rPr lang="tr-TR" sz="1500" dirty="0" err="1">
                <a:latin typeface="Kelson Sans" panose="02000500000000000000"/>
              </a:rPr>
              <a:t>salımlı</a:t>
            </a:r>
            <a:r>
              <a:rPr lang="tr-TR" sz="1500" dirty="0">
                <a:latin typeface="Kelson Sans" panose="02000500000000000000"/>
              </a:rPr>
              <a:t> toplu ulaşım araçlarının kullanılarak gerçekleştirilmesidir. </a:t>
            </a:r>
            <a:r>
              <a:rPr lang="tr-TR" sz="1500" b="1" dirty="0">
                <a:latin typeface="Kelson Sans" panose="02000500000000000000"/>
              </a:rPr>
              <a:t>Otobüs, tren, paylaşımlı otomobil kullanımı yeşil seyahat kapsamında yer alır.</a:t>
            </a:r>
            <a:r>
              <a:rPr lang="tr-TR" sz="1500" dirty="0">
                <a:latin typeface="Kelson Sans" panose="02000500000000000000"/>
              </a:rPr>
              <a:t> </a:t>
            </a:r>
            <a:r>
              <a:rPr lang="tr-TR" sz="1500" u="sng" dirty="0">
                <a:latin typeface="Kelson Sans" panose="02000500000000000000"/>
              </a:rPr>
              <a:t>Yeşil seyahat desteği alınabilmesi için gidişte ve dönüşte yeşil seyahat kullanılması ve seyahatin tamamının yarısından fazlasının yeşil araçlar kullanılarak yapılması gerekmektedir.</a:t>
            </a:r>
          </a:p>
          <a:p>
            <a:pPr>
              <a:lnSpc>
                <a:spcPct val="90000"/>
              </a:lnSpc>
            </a:pPr>
            <a:endParaRPr lang="tr-TR" sz="1100" dirty="0"/>
          </a:p>
        </p:txBody>
      </p:sp>
      <p:sp>
        <p:nvSpPr>
          <p:cNvPr id="20" name="Rectangle 15">
            <a:extLst>
              <a:ext uri="{FF2B5EF4-FFF2-40B4-BE49-F238E27FC236}">
                <a16:creationId xmlns:a16="http://schemas.microsoft.com/office/drawing/2014/main" id="{CCB44D6C-A194-4C92-A608-1AA2CC5992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7703" y="964692"/>
            <a:ext cx="4080510"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17">
            <a:extLst>
              <a:ext uri="{FF2B5EF4-FFF2-40B4-BE49-F238E27FC236}">
                <a16:creationId xmlns:a16="http://schemas.microsoft.com/office/drawing/2014/main" id="{865762A7-CE84-40FE-9B97-D3C158A3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3024" y="1128683"/>
            <a:ext cx="3829870"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o 3">
            <a:extLst>
              <a:ext uri="{FF2B5EF4-FFF2-40B4-BE49-F238E27FC236}">
                <a16:creationId xmlns:a16="http://schemas.microsoft.com/office/drawing/2014/main" id="{12C285DA-F456-ABC7-C212-F3806E69D9CB}"/>
              </a:ext>
            </a:extLst>
          </p:cNvPr>
          <p:cNvGraphicFramePr>
            <a:graphicFrameLocks noGrp="1"/>
          </p:cNvGraphicFramePr>
          <p:nvPr>
            <p:extLst>
              <p:ext uri="{D42A27DB-BD31-4B8C-83A1-F6EECF244321}">
                <p14:modId xmlns:p14="http://schemas.microsoft.com/office/powerpoint/2010/main" val="3654267003"/>
              </p:ext>
            </p:extLst>
          </p:nvPr>
        </p:nvGraphicFramePr>
        <p:xfrm>
          <a:off x="4704591" y="1640809"/>
          <a:ext cx="3586735" cy="3584329"/>
        </p:xfrm>
        <a:graphic>
          <a:graphicData uri="http://schemas.openxmlformats.org/drawingml/2006/table">
            <a:tbl>
              <a:tblPr firstRow="1" bandRow="1">
                <a:solidFill>
                  <a:schemeClr val="bg1">
                    <a:lumMod val="95000"/>
                  </a:schemeClr>
                </a:solidFill>
              </a:tblPr>
              <a:tblGrid>
                <a:gridCol w="990137">
                  <a:extLst>
                    <a:ext uri="{9D8B030D-6E8A-4147-A177-3AD203B41FA5}">
                      <a16:colId xmlns:a16="http://schemas.microsoft.com/office/drawing/2014/main" val="2972523284"/>
                    </a:ext>
                  </a:extLst>
                </a:gridCol>
                <a:gridCol w="1595520">
                  <a:extLst>
                    <a:ext uri="{9D8B030D-6E8A-4147-A177-3AD203B41FA5}">
                      <a16:colId xmlns:a16="http://schemas.microsoft.com/office/drawing/2014/main" val="3552235446"/>
                    </a:ext>
                  </a:extLst>
                </a:gridCol>
                <a:gridCol w="1001078">
                  <a:extLst>
                    <a:ext uri="{9D8B030D-6E8A-4147-A177-3AD203B41FA5}">
                      <a16:colId xmlns:a16="http://schemas.microsoft.com/office/drawing/2014/main" val="4184971813"/>
                    </a:ext>
                  </a:extLst>
                </a:gridCol>
              </a:tblGrid>
              <a:tr h="693112">
                <a:tc>
                  <a:txBody>
                    <a:bodyPr/>
                    <a:lstStyle/>
                    <a:p>
                      <a:pPr algn="ctr" fontAlgn="t"/>
                      <a:r>
                        <a:rPr lang="tr-TR" sz="1200" b="1" cap="none" spc="0">
                          <a:solidFill>
                            <a:schemeClr val="tx1"/>
                          </a:solidFill>
                          <a:effectLst/>
                          <a:latin typeface="Kelson Sans" panose="02000500000000000000"/>
                        </a:rPr>
                        <a:t>Seyahat Mesafesi</a:t>
                      </a:r>
                    </a:p>
                  </a:txBody>
                  <a:tcPr marL="43211" marR="21589" marT="12346" marB="92595"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gn="ctr" fontAlgn="t"/>
                      <a:r>
                        <a:rPr lang="tr-TR" sz="1200" b="1" cap="none" spc="0">
                          <a:solidFill>
                            <a:schemeClr val="tx1"/>
                          </a:solidFill>
                          <a:effectLst/>
                          <a:latin typeface="Kelson Sans" panose="02000500000000000000"/>
                        </a:rPr>
                        <a:t>Standart Seyahat Hibe Tutarı (Avro)</a:t>
                      </a:r>
                    </a:p>
                  </a:txBody>
                  <a:tcPr marL="43211" marR="21589" marT="12346" marB="92595"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gn="ctr" fontAlgn="t"/>
                      <a:r>
                        <a:rPr lang="tr-TR" sz="1200" b="1" cap="none" spc="0">
                          <a:solidFill>
                            <a:schemeClr val="tx1"/>
                          </a:solidFill>
                          <a:effectLst/>
                          <a:latin typeface="Kelson Sans" panose="02000500000000000000"/>
                        </a:rPr>
                        <a:t>Yeşil Seyahat Hibe Tutarı</a:t>
                      </a:r>
                      <a:br>
                        <a:rPr lang="tr-TR" sz="1200" b="1" cap="none" spc="0">
                          <a:solidFill>
                            <a:schemeClr val="tx1"/>
                          </a:solidFill>
                          <a:effectLst/>
                          <a:latin typeface="Kelson Sans" panose="02000500000000000000"/>
                        </a:rPr>
                      </a:br>
                      <a:r>
                        <a:rPr lang="tr-TR" sz="1200" b="1" cap="none" spc="0">
                          <a:solidFill>
                            <a:schemeClr val="tx1"/>
                          </a:solidFill>
                          <a:effectLst/>
                          <a:latin typeface="Kelson Sans" panose="02000500000000000000"/>
                        </a:rPr>
                        <a:t>(Avro)</a:t>
                      </a:r>
                    </a:p>
                  </a:txBody>
                  <a:tcPr marL="43211" marR="21589" marT="12346" marB="92595"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894457176"/>
                  </a:ext>
                </a:extLst>
              </a:tr>
              <a:tr h="413031">
                <a:tc>
                  <a:txBody>
                    <a:bodyPr/>
                    <a:lstStyle/>
                    <a:p>
                      <a:pPr algn="ctr" fontAlgn="t"/>
                      <a:r>
                        <a:rPr lang="pt-BR" sz="900" cap="none" spc="0">
                          <a:solidFill>
                            <a:schemeClr val="tx1"/>
                          </a:solidFill>
                          <a:effectLst/>
                        </a:rPr>
                        <a:t>10 ila 99 KM arasında</a:t>
                      </a:r>
                    </a:p>
                  </a:txBody>
                  <a:tcPr marL="43211" marR="21589" marT="12346" marB="92595">
                    <a:lnL w="12700" cap="flat" cmpd="sng" algn="ctr">
                      <a:solidFill>
                        <a:schemeClr val="accent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algn="ctr" fontAlgn="t"/>
                      <a:r>
                        <a:rPr lang="tr-TR" sz="900" cap="none" spc="0">
                          <a:solidFill>
                            <a:schemeClr val="tx1"/>
                          </a:solidFill>
                          <a:effectLst/>
                          <a:latin typeface="Kelson Sans" panose="02000500000000000000"/>
                        </a:rPr>
                        <a:t>28</a:t>
                      </a:r>
                    </a:p>
                  </a:txBody>
                  <a:tcPr marL="43211" marR="21589" marT="12346" marB="92595">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algn="ctr" fontAlgn="t"/>
                      <a:r>
                        <a:rPr lang="tr-TR" sz="900" cap="none" spc="0">
                          <a:solidFill>
                            <a:schemeClr val="tx1"/>
                          </a:solidFill>
                          <a:effectLst/>
                          <a:latin typeface="Kelson Sans" panose="02000500000000000000"/>
                        </a:rPr>
                        <a:t>56 </a:t>
                      </a:r>
                    </a:p>
                  </a:txBody>
                  <a:tcPr marL="43211" marR="21589" marT="12346" marB="92595">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230892248"/>
                  </a:ext>
                </a:extLst>
              </a:tr>
              <a:tr h="413031">
                <a:tc>
                  <a:txBody>
                    <a:bodyPr/>
                    <a:lstStyle/>
                    <a:p>
                      <a:pPr algn="ctr" fontAlgn="t"/>
                      <a:r>
                        <a:rPr lang="pt-BR" sz="900" cap="none" spc="0">
                          <a:solidFill>
                            <a:schemeClr val="tx1"/>
                          </a:solidFill>
                          <a:effectLst/>
                        </a:rPr>
                        <a:t>100 ila 499 KM arasında</a:t>
                      </a:r>
                    </a:p>
                  </a:txBody>
                  <a:tcPr marL="43211" marR="21589" marT="12346" marB="92595">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ctr" fontAlgn="t"/>
                      <a:r>
                        <a:rPr lang="tr-TR" sz="900" cap="none" spc="0">
                          <a:solidFill>
                            <a:schemeClr val="tx1"/>
                          </a:solidFill>
                          <a:effectLst/>
                          <a:latin typeface="Kelson Sans" panose="02000500000000000000"/>
                        </a:rPr>
                        <a:t>211</a:t>
                      </a:r>
                    </a:p>
                  </a:txBody>
                  <a:tcPr marL="43211" marR="21589" marT="12346" marB="92595">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ctr" fontAlgn="t"/>
                      <a:r>
                        <a:rPr lang="tr-TR" sz="900" cap="none" spc="0">
                          <a:solidFill>
                            <a:schemeClr val="tx1"/>
                          </a:solidFill>
                          <a:effectLst/>
                          <a:latin typeface="Kelson Sans" panose="02000500000000000000"/>
                        </a:rPr>
                        <a:t>285</a:t>
                      </a:r>
                    </a:p>
                  </a:txBody>
                  <a:tcPr marL="43211" marR="21589" marT="12346" marB="92595">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667587148"/>
                  </a:ext>
                </a:extLst>
              </a:tr>
              <a:tr h="413031">
                <a:tc>
                  <a:txBody>
                    <a:bodyPr/>
                    <a:lstStyle/>
                    <a:p>
                      <a:pPr algn="ctr" fontAlgn="t"/>
                      <a:r>
                        <a:rPr lang="pt-BR" sz="900" cap="none" spc="0">
                          <a:solidFill>
                            <a:schemeClr val="tx1"/>
                          </a:solidFill>
                          <a:effectLst/>
                        </a:rPr>
                        <a:t>500 ila 1999 KM arasında</a:t>
                      </a:r>
                    </a:p>
                  </a:txBody>
                  <a:tcPr marL="43211" marR="21589" marT="12346" marB="92595">
                    <a:lnL w="12700" cap="flat" cmpd="sng" algn="ctr">
                      <a:solidFill>
                        <a:schemeClr val="accent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algn="ctr" fontAlgn="t"/>
                      <a:r>
                        <a:rPr lang="tr-TR" sz="900" cap="none" spc="0">
                          <a:solidFill>
                            <a:schemeClr val="tx1"/>
                          </a:solidFill>
                          <a:effectLst/>
                          <a:latin typeface="Kelson Sans" panose="02000500000000000000"/>
                        </a:rPr>
                        <a:t>309</a:t>
                      </a:r>
                    </a:p>
                  </a:txBody>
                  <a:tcPr marL="43211" marR="21589" marT="12346" marB="92595">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algn="ctr" fontAlgn="t"/>
                      <a:r>
                        <a:rPr lang="tr-TR" sz="900" cap="none" spc="0" dirty="0">
                          <a:solidFill>
                            <a:schemeClr val="tx1"/>
                          </a:solidFill>
                          <a:effectLst/>
                          <a:latin typeface="Kelson Sans" panose="02000500000000000000"/>
                        </a:rPr>
                        <a:t>417</a:t>
                      </a:r>
                    </a:p>
                  </a:txBody>
                  <a:tcPr marL="43211" marR="21589" marT="12346" marB="92595">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574374424"/>
                  </a:ext>
                </a:extLst>
              </a:tr>
              <a:tr h="413031">
                <a:tc>
                  <a:txBody>
                    <a:bodyPr/>
                    <a:lstStyle/>
                    <a:p>
                      <a:pPr algn="ctr" fontAlgn="t"/>
                      <a:r>
                        <a:rPr lang="pt-BR" sz="900" cap="none" spc="0">
                          <a:solidFill>
                            <a:schemeClr val="tx1"/>
                          </a:solidFill>
                          <a:effectLst/>
                        </a:rPr>
                        <a:t>2000 ila 2999 KM arasında</a:t>
                      </a:r>
                    </a:p>
                  </a:txBody>
                  <a:tcPr marL="43211" marR="21589" marT="12346" marB="92595">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ctr" fontAlgn="t"/>
                      <a:r>
                        <a:rPr lang="tr-TR" sz="900" cap="none" spc="0">
                          <a:solidFill>
                            <a:schemeClr val="tx1"/>
                          </a:solidFill>
                          <a:effectLst/>
                          <a:latin typeface="Kelson Sans" panose="02000500000000000000"/>
                        </a:rPr>
                        <a:t>395</a:t>
                      </a:r>
                    </a:p>
                  </a:txBody>
                  <a:tcPr marL="43211" marR="21589" marT="12346" marB="92595">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ctr" fontAlgn="t"/>
                      <a:r>
                        <a:rPr lang="tr-TR" sz="900" cap="none" spc="0">
                          <a:solidFill>
                            <a:schemeClr val="tx1"/>
                          </a:solidFill>
                          <a:effectLst/>
                          <a:latin typeface="Kelson Sans" panose="02000500000000000000"/>
                        </a:rPr>
                        <a:t>535</a:t>
                      </a:r>
                    </a:p>
                  </a:txBody>
                  <a:tcPr marL="43211" marR="21589" marT="12346" marB="92595">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2419677397"/>
                  </a:ext>
                </a:extLst>
              </a:tr>
              <a:tr h="413031">
                <a:tc>
                  <a:txBody>
                    <a:bodyPr/>
                    <a:lstStyle/>
                    <a:p>
                      <a:pPr algn="ctr" fontAlgn="t"/>
                      <a:r>
                        <a:rPr lang="pt-BR" sz="900" cap="none" spc="0">
                          <a:solidFill>
                            <a:schemeClr val="tx1"/>
                          </a:solidFill>
                          <a:effectLst/>
                        </a:rPr>
                        <a:t>3000 ila 3999 KM arasında</a:t>
                      </a:r>
                    </a:p>
                  </a:txBody>
                  <a:tcPr marL="43211" marR="21589" marT="12346" marB="92595">
                    <a:lnL w="12700" cap="flat" cmpd="sng" algn="ctr">
                      <a:solidFill>
                        <a:schemeClr val="accent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algn="ctr" fontAlgn="t"/>
                      <a:r>
                        <a:rPr lang="tr-TR" sz="900" cap="none" spc="0">
                          <a:solidFill>
                            <a:schemeClr val="tx1"/>
                          </a:solidFill>
                          <a:effectLst/>
                          <a:latin typeface="Kelson Sans" panose="02000500000000000000"/>
                        </a:rPr>
                        <a:t>580</a:t>
                      </a:r>
                    </a:p>
                  </a:txBody>
                  <a:tcPr marL="43211" marR="21589" marT="12346" marB="92595">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algn="ctr" fontAlgn="t"/>
                      <a:r>
                        <a:rPr lang="tr-TR" sz="900" cap="none" spc="0">
                          <a:solidFill>
                            <a:schemeClr val="tx1"/>
                          </a:solidFill>
                          <a:effectLst/>
                          <a:latin typeface="Kelson Sans" panose="02000500000000000000"/>
                        </a:rPr>
                        <a:t>785</a:t>
                      </a:r>
                    </a:p>
                  </a:txBody>
                  <a:tcPr marL="43211" marR="21589" marT="12346" marB="92595">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4245819398"/>
                  </a:ext>
                </a:extLst>
              </a:tr>
              <a:tr h="413031">
                <a:tc>
                  <a:txBody>
                    <a:bodyPr/>
                    <a:lstStyle/>
                    <a:p>
                      <a:pPr algn="ctr" fontAlgn="t"/>
                      <a:r>
                        <a:rPr lang="pt-BR" sz="900" cap="none" spc="0">
                          <a:solidFill>
                            <a:schemeClr val="tx1"/>
                          </a:solidFill>
                          <a:effectLst/>
                        </a:rPr>
                        <a:t>4000 ila 7999 KM arasında</a:t>
                      </a:r>
                    </a:p>
                  </a:txBody>
                  <a:tcPr marL="43211" marR="21589" marT="12346" marB="92595">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ctr" fontAlgn="t"/>
                      <a:r>
                        <a:rPr lang="tr-TR" sz="900" cap="none" spc="0">
                          <a:solidFill>
                            <a:schemeClr val="tx1"/>
                          </a:solidFill>
                          <a:effectLst/>
                          <a:latin typeface="Kelson Sans" panose="02000500000000000000"/>
                        </a:rPr>
                        <a:t>1188</a:t>
                      </a:r>
                    </a:p>
                  </a:txBody>
                  <a:tcPr marL="43211" marR="21589" marT="12346" marB="92595">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ctr" fontAlgn="t"/>
                      <a:r>
                        <a:rPr lang="tr-TR" sz="900" cap="none" spc="0">
                          <a:solidFill>
                            <a:schemeClr val="tx1"/>
                          </a:solidFill>
                          <a:effectLst/>
                          <a:latin typeface="Kelson Sans" panose="02000500000000000000"/>
                        </a:rPr>
                        <a:t>1188 </a:t>
                      </a:r>
                    </a:p>
                  </a:txBody>
                  <a:tcPr marL="43211" marR="21589" marT="12346" marB="92595">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3168708291"/>
                  </a:ext>
                </a:extLst>
              </a:tr>
              <a:tr h="413031">
                <a:tc>
                  <a:txBody>
                    <a:bodyPr/>
                    <a:lstStyle/>
                    <a:p>
                      <a:pPr algn="ctr" fontAlgn="t"/>
                      <a:r>
                        <a:rPr lang="pt-BR" sz="900" cap="none" spc="0">
                          <a:solidFill>
                            <a:schemeClr val="tx1"/>
                          </a:solidFill>
                          <a:effectLst/>
                        </a:rPr>
                        <a:t>8000 KM veya daha fazla</a:t>
                      </a:r>
                    </a:p>
                  </a:txBody>
                  <a:tcPr marL="43211" marR="21589" marT="12346" marB="92595">
                    <a:lnL w="12700" cap="flat" cmpd="sng" algn="ctr">
                      <a:solidFill>
                        <a:schemeClr val="accent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ctr" fontAlgn="t"/>
                      <a:r>
                        <a:rPr lang="tr-TR" sz="900" cap="none" spc="0">
                          <a:solidFill>
                            <a:schemeClr val="tx1"/>
                          </a:solidFill>
                          <a:effectLst/>
                          <a:latin typeface="Kelson Sans" panose="02000500000000000000"/>
                        </a:rPr>
                        <a:t>1735</a:t>
                      </a:r>
                    </a:p>
                  </a:txBody>
                  <a:tcPr marL="43211" marR="21589" marT="12346" marB="9259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ctr" fontAlgn="t"/>
                      <a:r>
                        <a:rPr lang="tr-TR" sz="900" cap="none" spc="0" dirty="0">
                          <a:solidFill>
                            <a:schemeClr val="tx1"/>
                          </a:solidFill>
                          <a:effectLst/>
                          <a:latin typeface="Kelson Sans" panose="02000500000000000000"/>
                        </a:rPr>
                        <a:t>1735</a:t>
                      </a:r>
                    </a:p>
                  </a:txBody>
                  <a:tcPr marL="43211" marR="21589" marT="12346" marB="92595">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702397698"/>
                  </a:ext>
                </a:extLst>
              </a:tr>
            </a:tbl>
          </a:graphicData>
        </a:graphic>
      </p:graphicFrame>
    </p:spTree>
    <p:extLst>
      <p:ext uri="{BB962C8B-B14F-4D97-AF65-F5344CB8AC3E}">
        <p14:creationId xmlns:p14="http://schemas.microsoft.com/office/powerpoint/2010/main" val="147828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sz="3200" dirty="0">
                <a:latin typeface="Kelson Sans" panose="02000500000000000000" pitchFamily="50" charset="-94"/>
              </a:rPr>
              <a:t>Avantajlar</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lnSpcReduction="10000"/>
          </a:bodyPr>
          <a:lstStyle/>
          <a:p>
            <a:pPr algn="just"/>
            <a:r>
              <a:rPr lang="tr-TR" sz="2400" dirty="0">
                <a:solidFill>
                  <a:srgbClr val="404040"/>
                </a:solidFill>
                <a:latin typeface="Kelson Sans" panose="02000500000000000000" pitchFamily="50" charset="-94"/>
              </a:rPr>
              <a:t>Hayatınızın bir dönemini Avrupa’da bir üniversitede öğrenci ya da bir işletmede çalışan olarak geçirme fırsatı sunar.</a:t>
            </a:r>
          </a:p>
          <a:p>
            <a:pPr algn="just"/>
            <a:r>
              <a:rPr lang="tr-TR" sz="2400" dirty="0">
                <a:solidFill>
                  <a:srgbClr val="404040"/>
                </a:solidFill>
                <a:latin typeface="Kelson Sans" panose="02000500000000000000" pitchFamily="50" charset="-94"/>
              </a:rPr>
              <a:t>Yapılan Hibe desteği sayesinde yurtdışında bulunduğunuz süre zarfında zorunlu ihtiyaçlarınızın karşılanması kolaylaşır.</a:t>
            </a:r>
          </a:p>
          <a:p>
            <a:pPr algn="just"/>
            <a:r>
              <a:rPr lang="tr-TR" sz="2400" dirty="0">
                <a:solidFill>
                  <a:srgbClr val="404040"/>
                </a:solidFill>
                <a:latin typeface="Kelson Sans" panose="02000500000000000000" pitchFamily="50" charset="-94"/>
              </a:rPr>
              <a:t>Yabancı dilinizi özellikle pratik anlamda geliştirir.</a:t>
            </a:r>
          </a:p>
        </p:txBody>
      </p:sp>
    </p:spTree>
    <p:extLst>
      <p:ext uri="{BB962C8B-B14F-4D97-AF65-F5344CB8AC3E}">
        <p14:creationId xmlns:p14="http://schemas.microsoft.com/office/powerpoint/2010/main" val="483011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dirty="0">
                <a:latin typeface="Kelson Sans" panose="02000500000000000000" pitchFamily="50" charset="-94"/>
              </a:rPr>
              <a:t>Başvuru Kriterleri</a:t>
            </a:r>
            <a:br>
              <a:rPr lang="tr-TR" dirty="0">
                <a:latin typeface="Kelson Sans" panose="02000500000000000000" pitchFamily="50" charset="-94"/>
              </a:rPr>
            </a:br>
            <a:r>
              <a:rPr lang="tr-TR" dirty="0">
                <a:latin typeface="Kelson Sans" panose="02000500000000000000" pitchFamily="50" charset="-94"/>
              </a:rPr>
              <a:t>Öğrenim Hareketliliği</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a:bodyPr>
          <a:lstStyle/>
          <a:p>
            <a:pPr algn="just">
              <a:lnSpc>
                <a:spcPct val="90000"/>
              </a:lnSpc>
            </a:pPr>
            <a:r>
              <a:rPr lang="tr-TR" sz="2000" dirty="0">
                <a:solidFill>
                  <a:srgbClr val="404040"/>
                </a:solidFill>
                <a:latin typeface="Kelson Sans" panose="02000500000000000000" pitchFamily="50" charset="-94"/>
              </a:rPr>
              <a:t>Başvuru sırasında ve hareketliliği gerçekleştireceği tarihte «örgün eğitim» öğrencisi olmak.</a:t>
            </a:r>
          </a:p>
          <a:p>
            <a:pPr algn="just">
              <a:lnSpc>
                <a:spcPct val="90000"/>
              </a:lnSpc>
            </a:pPr>
            <a:r>
              <a:rPr lang="tr-TR" sz="2000" dirty="0">
                <a:solidFill>
                  <a:srgbClr val="404040"/>
                </a:solidFill>
                <a:latin typeface="Kelson Sans" panose="02000500000000000000" pitchFamily="50" charset="-94"/>
              </a:rPr>
              <a:t>Başvuru döneminde, ön lisans ve lisans öğrencileri için 2.20 ve üzeri; yüksek lisans ve doktora öğrencileri için 2.50 ve üzeri genel not ortalamasına sahip olmak.</a:t>
            </a:r>
          </a:p>
          <a:p>
            <a:pPr algn="just">
              <a:lnSpc>
                <a:spcPct val="90000"/>
              </a:lnSpc>
            </a:pPr>
            <a:r>
              <a:rPr lang="tr-TR" sz="2000" dirty="0">
                <a:solidFill>
                  <a:srgbClr val="404040"/>
                </a:solidFill>
                <a:latin typeface="Kelson Sans" panose="02000500000000000000" pitchFamily="50" charset="-94"/>
              </a:rPr>
              <a:t>50/100 veya üzeri yabancı dil puanına sahip olmak.</a:t>
            </a:r>
          </a:p>
          <a:p>
            <a:pPr algn="just">
              <a:lnSpc>
                <a:spcPct val="90000"/>
              </a:lnSpc>
            </a:pPr>
            <a:r>
              <a:rPr lang="tr-TR" sz="2000" dirty="0">
                <a:solidFill>
                  <a:srgbClr val="404040"/>
                </a:solidFill>
                <a:latin typeface="Kelson Sans" panose="02000500000000000000" pitchFamily="50" charset="-94"/>
              </a:rPr>
              <a:t>Yeterli sayıda ECTS kredi yükü sahibi olmak.</a:t>
            </a:r>
          </a:p>
        </p:txBody>
      </p:sp>
    </p:spTree>
    <p:extLst>
      <p:ext uri="{BB962C8B-B14F-4D97-AF65-F5344CB8AC3E}">
        <p14:creationId xmlns:p14="http://schemas.microsoft.com/office/powerpoint/2010/main" val="1051900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dirty="0">
                <a:latin typeface="Kelson Sans" panose="02000500000000000000" pitchFamily="50" charset="-94"/>
              </a:rPr>
              <a:t>Başvuru Kriterleri</a:t>
            </a:r>
            <a:br>
              <a:rPr lang="tr-TR" dirty="0">
                <a:latin typeface="Kelson Sans" panose="02000500000000000000" pitchFamily="50" charset="-94"/>
              </a:rPr>
            </a:br>
            <a:r>
              <a:rPr lang="tr-TR" dirty="0">
                <a:latin typeface="Kelson Sans" panose="02000500000000000000" pitchFamily="50" charset="-94"/>
              </a:rPr>
              <a:t>Öğrenim Hareketliliği</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a:bodyPr>
          <a:lstStyle/>
          <a:p>
            <a:pPr algn="just"/>
            <a:r>
              <a:rPr lang="tr-TR" sz="2400" dirty="0">
                <a:solidFill>
                  <a:srgbClr val="404040"/>
                </a:solidFill>
                <a:latin typeface="Kelson Sans" panose="02000500000000000000" pitchFamily="50" charset="-94"/>
              </a:rPr>
              <a:t>Bir öğrenim kademesinde toplam 12 ay olan Erasmus+ Değişimi hakkının içerisinde bir dönem faaliyette bulunmak için yeterli süreye halen sahip olmak.</a:t>
            </a:r>
          </a:p>
          <a:p>
            <a:pPr algn="just"/>
            <a:r>
              <a:rPr lang="tr-TR" sz="2400" dirty="0">
                <a:solidFill>
                  <a:srgbClr val="404040"/>
                </a:solidFill>
                <a:latin typeface="Kelson Sans" panose="02000500000000000000" pitchFamily="50" charset="-94"/>
              </a:rPr>
              <a:t>Yabancı uyruklu ÇOMÜ öğrencileri de programdan aynı şartlar ile yararlanabilirler.</a:t>
            </a:r>
          </a:p>
          <a:p>
            <a:pPr marL="0" indent="0">
              <a:buNone/>
            </a:pPr>
            <a:endParaRPr lang="tr-TR" dirty="0">
              <a:solidFill>
                <a:srgbClr val="404040"/>
              </a:solidFill>
              <a:latin typeface="Kelson Sans" panose="02000500000000000000" pitchFamily="50" charset="-94"/>
            </a:endParaRPr>
          </a:p>
          <a:p>
            <a:endParaRPr lang="tr-TR" dirty="0">
              <a:solidFill>
                <a:srgbClr val="404040"/>
              </a:solidFill>
              <a:latin typeface="Kelson Sans" panose="02000500000000000000" pitchFamily="50" charset="-94"/>
            </a:endParaRPr>
          </a:p>
        </p:txBody>
      </p:sp>
    </p:spTree>
    <p:extLst>
      <p:ext uri="{BB962C8B-B14F-4D97-AF65-F5344CB8AC3E}">
        <p14:creationId xmlns:p14="http://schemas.microsoft.com/office/powerpoint/2010/main" val="1310995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dirty="0">
                <a:latin typeface="Kelson Sans" panose="02000500000000000000" pitchFamily="50" charset="-94"/>
              </a:rPr>
              <a:t>Başvuru Kriterleri</a:t>
            </a:r>
            <a:br>
              <a:rPr lang="tr-TR" dirty="0">
                <a:latin typeface="Kelson Sans" panose="02000500000000000000" pitchFamily="50" charset="-94"/>
              </a:rPr>
            </a:br>
            <a:r>
              <a:rPr lang="tr-TR" dirty="0">
                <a:latin typeface="Kelson Sans" panose="02000500000000000000" pitchFamily="50" charset="-94"/>
              </a:rPr>
              <a:t>Öğrenim Hareketliliği</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lnSpcReduction="10000"/>
          </a:bodyPr>
          <a:lstStyle/>
          <a:p>
            <a:pPr algn="just"/>
            <a:r>
              <a:rPr lang="tr-TR" sz="2000" dirty="0">
                <a:solidFill>
                  <a:srgbClr val="404040"/>
                </a:solidFill>
                <a:latin typeface="Kelson Sans" panose="02000500000000000000" pitchFamily="50" charset="-94"/>
              </a:rPr>
              <a:t>Yabancı dil kriterini sağlayabilmek için her başvuru dönemi öncesi ÇOMÜ Yabancı Diller Yüksekokulu tarafından yapılan Erasmus Yabancı Dil sınavına girer ve başvuru için gerekli olan yabancı dil puanını alır. (en az 50/100)</a:t>
            </a:r>
          </a:p>
          <a:p>
            <a:pPr algn="just"/>
            <a:r>
              <a:rPr lang="tr-TR" sz="2000" dirty="0">
                <a:solidFill>
                  <a:srgbClr val="404040"/>
                </a:solidFill>
                <a:latin typeface="Kelson Sans" panose="02000500000000000000" pitchFamily="50" charset="-94"/>
              </a:rPr>
              <a:t>Bu sınav haricinde ÖSYM denkliği bulunan yabancı dil sınav puanları da Erasmus başvurusunda kullanılabilir. </a:t>
            </a:r>
          </a:p>
          <a:p>
            <a:pPr algn="just"/>
            <a:r>
              <a:rPr lang="tr-TR" sz="2000" dirty="0">
                <a:solidFill>
                  <a:srgbClr val="404040"/>
                </a:solidFill>
                <a:latin typeface="Kelson Sans" panose="02000500000000000000" pitchFamily="50" charset="-94"/>
              </a:rPr>
              <a:t>Öğrenim Hareketliliği için öğrencinin okuduğu bölümün Avrupa’daki bir bölüm ile ikili anlaşması olması gerekmektedir.</a:t>
            </a:r>
          </a:p>
          <a:p>
            <a:endParaRPr lang="tr-TR" dirty="0">
              <a:solidFill>
                <a:srgbClr val="404040"/>
              </a:solidFill>
              <a:latin typeface="Kelson Sans" panose="02000500000000000000" pitchFamily="50" charset="-94"/>
            </a:endParaRPr>
          </a:p>
        </p:txBody>
      </p:sp>
    </p:spTree>
    <p:extLst>
      <p:ext uri="{BB962C8B-B14F-4D97-AF65-F5344CB8AC3E}">
        <p14:creationId xmlns:p14="http://schemas.microsoft.com/office/powerpoint/2010/main" val="4146250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dirty="0">
                <a:latin typeface="Kelson Sans" panose="02000500000000000000" pitchFamily="50" charset="-94"/>
              </a:rPr>
              <a:t>Öğrenci Seçim Usulü</a:t>
            </a:r>
            <a:br>
              <a:rPr lang="tr-TR" dirty="0">
                <a:latin typeface="Kelson Sans" panose="02000500000000000000" pitchFamily="50" charset="-94"/>
              </a:rPr>
            </a:br>
            <a:r>
              <a:rPr lang="tr-TR" dirty="0">
                <a:latin typeface="Kelson Sans" panose="02000500000000000000" pitchFamily="50" charset="-94"/>
              </a:rPr>
              <a:t>Öğrenim Hareketliliği</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a:bodyPr>
          <a:lstStyle/>
          <a:p>
            <a:pPr algn="just"/>
            <a:r>
              <a:rPr lang="tr-TR" sz="2000" dirty="0">
                <a:solidFill>
                  <a:srgbClr val="404040"/>
                </a:solidFill>
                <a:latin typeface="Kelson Sans" panose="02000500000000000000" pitchFamily="50" charset="-94"/>
              </a:rPr>
              <a:t>Başvuran her öğrencinin yabancı dil puanının %50’si ile genel not ortalamasının %50’si alınarak 100 üzerinden bir Erasmus Puanı hesaplanır </a:t>
            </a:r>
          </a:p>
          <a:p>
            <a:pPr marL="0" indent="0" algn="just">
              <a:buNone/>
            </a:pPr>
            <a:r>
              <a:rPr lang="tr-TR" sz="2000" dirty="0">
                <a:solidFill>
                  <a:srgbClr val="404040"/>
                </a:solidFill>
                <a:latin typeface="Kelson Sans" panose="02000500000000000000" pitchFamily="50" charset="-94"/>
              </a:rPr>
              <a:t>(Daha önce yararlanılan hareketlilik başına -10 uygulanır.)</a:t>
            </a:r>
          </a:p>
          <a:p>
            <a:pPr algn="just"/>
            <a:r>
              <a:rPr lang="tr-TR" sz="2000" dirty="0">
                <a:solidFill>
                  <a:srgbClr val="404040"/>
                </a:solidFill>
                <a:latin typeface="Kelson Sans" panose="02000500000000000000" pitchFamily="50" charset="-94"/>
              </a:rPr>
              <a:t>Lisans düzeyinde bölüm bazında, yüksek lisansta ve doktorada enstitü bazında kontenjanlar açıklanır ve bu listeye göre öğrenciler seçilir.</a:t>
            </a:r>
          </a:p>
          <a:p>
            <a:endParaRPr lang="tr-TR" dirty="0">
              <a:solidFill>
                <a:srgbClr val="404040"/>
              </a:solidFill>
              <a:latin typeface="Kelson Sans" panose="02000500000000000000" pitchFamily="50" charset="-94"/>
            </a:endParaRPr>
          </a:p>
        </p:txBody>
      </p:sp>
    </p:spTree>
    <p:extLst>
      <p:ext uri="{BB962C8B-B14F-4D97-AF65-F5344CB8AC3E}">
        <p14:creationId xmlns:p14="http://schemas.microsoft.com/office/powerpoint/2010/main" val="740541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a:latin typeface="Kelson Sans" panose="02000500000000000000" pitchFamily="50" charset="-94"/>
              </a:rPr>
              <a:t>Öğrenci Seçim Usulü</a:t>
            </a:r>
            <a:br>
              <a:rPr lang="tr-TR">
                <a:latin typeface="Kelson Sans" panose="02000500000000000000" pitchFamily="50" charset="-94"/>
              </a:rPr>
            </a:br>
            <a:r>
              <a:rPr lang="tr-TR">
                <a:latin typeface="Kelson Sans" panose="02000500000000000000" pitchFamily="50" charset="-94"/>
              </a:rPr>
              <a:t>Öğrenim Hareketliliği</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a:bodyPr>
          <a:lstStyle/>
          <a:p>
            <a:pPr algn="just"/>
            <a:r>
              <a:rPr lang="tr-TR" sz="2000" dirty="0">
                <a:solidFill>
                  <a:srgbClr val="404040"/>
                </a:solidFill>
                <a:latin typeface="Kelson Sans" panose="02000500000000000000" pitchFamily="50" charset="-94"/>
              </a:rPr>
              <a:t>Öğrenciler bir yarıyıl için seçilir.</a:t>
            </a:r>
          </a:p>
          <a:p>
            <a:pPr algn="just"/>
            <a:r>
              <a:rPr lang="tr-TR" sz="2000" dirty="0">
                <a:solidFill>
                  <a:srgbClr val="404040"/>
                </a:solidFill>
                <a:latin typeface="Kelson Sans" panose="02000500000000000000" pitchFamily="50" charset="-94"/>
              </a:rPr>
              <a:t>Seçilen öğrenciler için Erasmus Ofisi tarafından bilgilendirme toplantısı yapılır. Her öğrenci karşı kuruma başvuru, vize, konaklama gibi süreçleri kendisi yürütür. </a:t>
            </a:r>
          </a:p>
          <a:p>
            <a:pPr algn="just"/>
            <a:r>
              <a:rPr lang="tr-TR" sz="2000" dirty="0">
                <a:solidFill>
                  <a:srgbClr val="404040"/>
                </a:solidFill>
                <a:latin typeface="Kelson Sans" panose="02000500000000000000" pitchFamily="50" charset="-94"/>
              </a:rPr>
              <a:t>Öğrencinin seçtiği kurum başvuru kriterinden yüksek bir yabancı dil seviyesi talep edebilir. </a:t>
            </a:r>
          </a:p>
          <a:p>
            <a:endParaRPr lang="tr-TR" dirty="0">
              <a:solidFill>
                <a:srgbClr val="404040"/>
              </a:solidFill>
              <a:latin typeface="Kelson Sans" panose="02000500000000000000" pitchFamily="50" charset="-94"/>
            </a:endParaRPr>
          </a:p>
          <a:p>
            <a:pPr marL="0" indent="0">
              <a:buNone/>
            </a:pPr>
            <a:endParaRPr lang="tr-TR" dirty="0">
              <a:solidFill>
                <a:srgbClr val="404040"/>
              </a:solidFill>
              <a:latin typeface="Kelson Sans" panose="02000500000000000000" pitchFamily="50" charset="-94"/>
            </a:endParaRPr>
          </a:p>
        </p:txBody>
      </p:sp>
    </p:spTree>
    <p:extLst>
      <p:ext uri="{BB962C8B-B14F-4D97-AF65-F5344CB8AC3E}">
        <p14:creationId xmlns:p14="http://schemas.microsoft.com/office/powerpoint/2010/main" val="1452965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215" y="476918"/>
            <a:ext cx="5797296" cy="1188720"/>
          </a:xfrm>
        </p:spPr>
        <p:txBody>
          <a:bodyPr>
            <a:normAutofit fontScale="90000"/>
          </a:bodyPr>
          <a:lstStyle/>
          <a:p>
            <a:br>
              <a:rPr lang="tr-TR" sz="2700" dirty="0">
                <a:latin typeface="Kelson Sans" panose="02000500000000000000" pitchFamily="50" charset="-94"/>
              </a:rPr>
            </a:br>
            <a:r>
              <a:rPr lang="tr-TR" sz="3100" dirty="0">
                <a:latin typeface="Kelson Sans" panose="02000500000000000000" pitchFamily="50" charset="-94"/>
              </a:rPr>
              <a:t>STAJ Hareketliliği</a:t>
            </a:r>
            <a:br>
              <a:rPr lang="tr-TR" sz="3100" dirty="0">
                <a:latin typeface="Kelson Sans" panose="02000500000000000000" pitchFamily="50" charset="-94"/>
              </a:rPr>
            </a:br>
            <a:r>
              <a:rPr lang="tr-TR" sz="3100" dirty="0">
                <a:latin typeface="Kelson Sans" panose="02000500000000000000" pitchFamily="50" charset="-94"/>
              </a:rPr>
              <a:t>Başvuru Kriterleri</a:t>
            </a:r>
            <a:br>
              <a:rPr lang="tr-TR" sz="1600" dirty="0">
                <a:latin typeface="Kelson Sans" panose="02000500000000000000" pitchFamily="50" charset="-94"/>
              </a:rPr>
            </a:br>
            <a:endParaRPr lang="tr-TR" sz="1600" dirty="0">
              <a:latin typeface="Kelson Sans" panose="02000500000000000000" pitchFamily="50" charset="-94"/>
            </a:endParaRP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a:bodyPr>
          <a:lstStyle/>
          <a:p>
            <a:pPr algn="just"/>
            <a:r>
              <a:rPr lang="tr-TR" sz="2000" dirty="0">
                <a:solidFill>
                  <a:srgbClr val="404040"/>
                </a:solidFill>
                <a:latin typeface="Kelson Sans" panose="02000500000000000000" pitchFamily="50" charset="-94"/>
              </a:rPr>
              <a:t>Not ortalaması ve dil puanı şartı Öğrenim Hareketliliği ile aynıdır. </a:t>
            </a:r>
          </a:p>
          <a:p>
            <a:pPr algn="just"/>
            <a:r>
              <a:rPr lang="tr-TR" sz="2000" dirty="0">
                <a:solidFill>
                  <a:srgbClr val="404040"/>
                </a:solidFill>
                <a:latin typeface="Kelson Sans" panose="02000500000000000000" pitchFamily="50" charset="-94"/>
              </a:rPr>
              <a:t>Buna ek olarak başvuru esnasında Staj yapacağı kurumu belirlemiş ve bu kurumdan yazılı bir ön kabul almış olmalıdır.</a:t>
            </a:r>
          </a:p>
          <a:p>
            <a:pPr algn="just"/>
            <a:r>
              <a:rPr lang="tr-TR" sz="2000" b="1" dirty="0">
                <a:solidFill>
                  <a:srgbClr val="404040"/>
                </a:solidFill>
                <a:latin typeface="Kelson Sans" panose="02000500000000000000" pitchFamily="50" charset="-94"/>
              </a:rPr>
              <a:t>Başvuru sırasında öğrenci olma şartı vardır. </a:t>
            </a:r>
            <a:r>
              <a:rPr lang="tr-TR" sz="2000" dirty="0">
                <a:solidFill>
                  <a:srgbClr val="404040"/>
                </a:solidFill>
                <a:latin typeface="Kelson Sans" panose="02000500000000000000" pitchFamily="50" charset="-94"/>
              </a:rPr>
              <a:t>Fakat hareketliliği mezuniyet tarihinden sonra da gerçekleştirebilir. (1 yıla kadar)</a:t>
            </a:r>
          </a:p>
        </p:txBody>
      </p:sp>
    </p:spTree>
    <p:extLst>
      <p:ext uri="{BB962C8B-B14F-4D97-AF65-F5344CB8AC3E}">
        <p14:creationId xmlns:p14="http://schemas.microsoft.com/office/powerpoint/2010/main" val="3915862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94D3E-48E9-4FD7-A5E4-2FF3C29DDC7F}"/>
              </a:ext>
            </a:extLst>
          </p:cNvPr>
          <p:cNvSpPr>
            <a:spLocks noGrp="1"/>
          </p:cNvSpPr>
          <p:nvPr>
            <p:ph type="title"/>
          </p:nvPr>
        </p:nvSpPr>
        <p:spPr>
          <a:xfrm>
            <a:off x="1673352" y="467418"/>
            <a:ext cx="5797296" cy="1188720"/>
          </a:xfrm>
        </p:spPr>
        <p:txBody>
          <a:bodyPr>
            <a:normAutofit/>
          </a:bodyPr>
          <a:lstStyle/>
          <a:p>
            <a:r>
              <a:rPr lang="tr-TR" dirty="0">
                <a:latin typeface="Kelson Sans" panose="02000500000000000000" pitchFamily="50" charset="-94"/>
              </a:rPr>
              <a:t>STAJ Hareketliliği</a:t>
            </a:r>
            <a:br>
              <a:rPr lang="tr-TR" dirty="0">
                <a:latin typeface="Kelson Sans" panose="02000500000000000000" pitchFamily="50" charset="-94"/>
              </a:rPr>
            </a:br>
            <a:r>
              <a:rPr lang="tr-TR" dirty="0">
                <a:latin typeface="Kelson Sans" panose="02000500000000000000" pitchFamily="50" charset="-94"/>
              </a:rPr>
              <a:t>Seçim Usulü</a:t>
            </a:r>
          </a:p>
        </p:txBody>
      </p:sp>
      <p:sp>
        <p:nvSpPr>
          <p:cNvPr id="3" name="Content Placeholder 2">
            <a:extLst>
              <a:ext uri="{FF2B5EF4-FFF2-40B4-BE49-F238E27FC236}">
                <a16:creationId xmlns:a16="http://schemas.microsoft.com/office/drawing/2014/main" id="{27B9DE6E-ED70-48D9-A298-757C6F115930}"/>
              </a:ext>
            </a:extLst>
          </p:cNvPr>
          <p:cNvSpPr>
            <a:spLocks noGrp="1"/>
          </p:cNvSpPr>
          <p:nvPr>
            <p:ph idx="1"/>
          </p:nvPr>
        </p:nvSpPr>
        <p:spPr>
          <a:xfrm>
            <a:off x="1279546" y="2291262"/>
            <a:ext cx="6584634" cy="2879256"/>
          </a:xfrm>
        </p:spPr>
        <p:txBody>
          <a:bodyPr>
            <a:normAutofit/>
          </a:bodyPr>
          <a:lstStyle/>
          <a:p>
            <a:pPr algn="just">
              <a:lnSpc>
                <a:spcPct val="90000"/>
              </a:lnSpc>
            </a:pPr>
            <a:r>
              <a:rPr lang="tr-TR" sz="2000" dirty="0">
                <a:solidFill>
                  <a:srgbClr val="404040"/>
                </a:solidFill>
                <a:latin typeface="Kelson Sans" panose="02000500000000000000" pitchFamily="50" charset="-94"/>
              </a:rPr>
              <a:t>Tüm üniversite çapında bir kontenjan sayısı ya da ön lisans-lisans-yüksek lisans-doktora olarak her eğitim kademesi için ayrı kontenjan sayıları belirlenebilir. </a:t>
            </a:r>
          </a:p>
          <a:p>
            <a:pPr marL="457200" lvl="1" indent="0" algn="just">
              <a:lnSpc>
                <a:spcPct val="90000"/>
              </a:lnSpc>
              <a:buNone/>
            </a:pPr>
            <a:r>
              <a:rPr lang="tr-TR" sz="2000" dirty="0">
                <a:solidFill>
                  <a:srgbClr val="404040"/>
                </a:solidFill>
                <a:latin typeface="Kelson Sans" panose="02000500000000000000" pitchFamily="50" charset="-94"/>
              </a:rPr>
              <a:t>(Öğrenim hareketliliğindeki gibi bölüm bazında değildir.)</a:t>
            </a:r>
            <a:endParaRPr lang="tr-TR" sz="1800" dirty="0">
              <a:solidFill>
                <a:srgbClr val="404040"/>
              </a:solidFill>
              <a:latin typeface="Kelson Sans" panose="02000500000000000000" pitchFamily="50" charset="-94"/>
            </a:endParaRPr>
          </a:p>
          <a:p>
            <a:pPr algn="just">
              <a:lnSpc>
                <a:spcPct val="90000"/>
              </a:lnSpc>
            </a:pPr>
            <a:r>
              <a:rPr lang="tr-TR" sz="2000" dirty="0">
                <a:solidFill>
                  <a:srgbClr val="404040"/>
                </a:solidFill>
                <a:latin typeface="Kelson Sans" panose="02000500000000000000" pitchFamily="50" charset="-94"/>
              </a:rPr>
              <a:t>Minimum 2 ay olan staj hareketlilikleri geçerlidir.</a:t>
            </a:r>
          </a:p>
          <a:p>
            <a:pPr algn="just">
              <a:lnSpc>
                <a:spcPct val="90000"/>
              </a:lnSpc>
            </a:pPr>
            <a:r>
              <a:rPr lang="tr-TR" sz="2000" dirty="0">
                <a:solidFill>
                  <a:srgbClr val="404040"/>
                </a:solidFill>
                <a:latin typeface="Kelson Sans" panose="02000500000000000000" pitchFamily="50" charset="-94"/>
              </a:rPr>
              <a:t>Erasmus Birimi, minimum sürenin tamamını </a:t>
            </a:r>
            <a:r>
              <a:rPr lang="tr-TR" sz="2000" dirty="0" err="1">
                <a:solidFill>
                  <a:srgbClr val="404040"/>
                </a:solidFill>
                <a:latin typeface="Kelson Sans" panose="02000500000000000000" pitchFamily="50" charset="-94"/>
              </a:rPr>
              <a:t>hibelendirir</a:t>
            </a:r>
            <a:r>
              <a:rPr lang="tr-TR" sz="2000" dirty="0">
                <a:solidFill>
                  <a:srgbClr val="404040"/>
                </a:solidFill>
                <a:latin typeface="Kelson Sans" panose="02000500000000000000" pitchFamily="50" charset="-94"/>
              </a:rPr>
              <a:t>. Daha fazla hibe durumunda süreyi başvuru ilanında açıkça belirtir.</a:t>
            </a:r>
            <a:endParaRPr lang="tr-TR" sz="1500" dirty="0">
              <a:solidFill>
                <a:srgbClr val="404040"/>
              </a:solidFill>
              <a:latin typeface="Kelson Sans" panose="02000500000000000000" pitchFamily="50" charset="-94"/>
            </a:endParaRPr>
          </a:p>
        </p:txBody>
      </p:sp>
    </p:spTree>
    <p:extLst>
      <p:ext uri="{BB962C8B-B14F-4D97-AF65-F5344CB8AC3E}">
        <p14:creationId xmlns:p14="http://schemas.microsoft.com/office/powerpoint/2010/main" val="2358330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260" y="1248156"/>
            <a:ext cx="726948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671" y="1060704"/>
            <a:ext cx="7550658"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p:cNvSpPr txBox="1"/>
          <p:nvPr/>
        </p:nvSpPr>
        <p:spPr>
          <a:xfrm>
            <a:off x="1279546" y="2291262"/>
            <a:ext cx="6584634" cy="2879256"/>
          </a:xfrm>
          <a:prstGeom prst="rect">
            <a:avLst/>
          </a:prstGeom>
        </p:spPr>
        <p:txBody>
          <a:bodyPr vert="horz" lIns="91440" tIns="45720" rIns="91440" bIns="45720" rtlCol="0">
            <a:normAutofit/>
          </a:bodyPr>
          <a:lstStyle/>
          <a:p>
            <a:pPr algn="ctr" defTabSz="914400">
              <a:spcBef>
                <a:spcPts val="1000"/>
              </a:spcBef>
              <a:buClr>
                <a:schemeClr val="accent2"/>
              </a:buClr>
            </a:pPr>
            <a:r>
              <a:rPr lang="tr-TR" sz="2800" b="1" dirty="0">
                <a:solidFill>
                  <a:schemeClr val="accent3"/>
                </a:solidFill>
              </a:rPr>
              <a:t>Ayrıntılı bilgi için:</a:t>
            </a:r>
          </a:p>
          <a:p>
            <a:pPr indent="-228600" algn="ctr" defTabSz="914400">
              <a:spcBef>
                <a:spcPts val="1000"/>
              </a:spcBef>
              <a:buClr>
                <a:schemeClr val="accent2"/>
              </a:buClr>
              <a:buFont typeface="Arial" panose="020B0604020202020204" pitchFamily="34" charset="0"/>
              <a:buChar char="•"/>
            </a:pPr>
            <a:r>
              <a:rPr lang="tr-TR" sz="2800" b="1" dirty="0">
                <a:solidFill>
                  <a:schemeClr val="accent3"/>
                </a:solidFill>
              </a:rPr>
              <a:t>Web Sitesi: </a:t>
            </a:r>
            <a:r>
              <a:rPr lang="tr-TR" sz="2800" dirty="0">
                <a:solidFill>
                  <a:srgbClr val="404040"/>
                </a:solidFill>
              </a:rPr>
              <a:t>https://erasmus.comu.edu.tr/</a:t>
            </a:r>
          </a:p>
          <a:p>
            <a:pPr indent="-228600" algn="ctr" defTabSz="914400">
              <a:spcBef>
                <a:spcPts val="1000"/>
              </a:spcBef>
              <a:buClr>
                <a:schemeClr val="accent2"/>
              </a:buClr>
              <a:buFont typeface="Arial" panose="020B0604020202020204" pitchFamily="34" charset="0"/>
              <a:buChar char="•"/>
            </a:pPr>
            <a:r>
              <a:rPr lang="tr-TR" sz="2800" b="1" dirty="0">
                <a:solidFill>
                  <a:schemeClr val="accent3"/>
                </a:solidFill>
              </a:rPr>
              <a:t>E-posta: </a:t>
            </a:r>
            <a:r>
              <a:rPr lang="tr-TR" sz="2800" dirty="0">
                <a:solidFill>
                  <a:srgbClr val="404040"/>
                </a:solidFill>
                <a:hlinkClick r:id="rId2"/>
              </a:rPr>
              <a:t>erasmusogrenim@comu.edu.tr</a:t>
            </a:r>
            <a:endParaRPr lang="tr-TR" sz="2800" dirty="0">
              <a:solidFill>
                <a:srgbClr val="404040"/>
              </a:solidFill>
            </a:endParaRPr>
          </a:p>
          <a:p>
            <a:pPr indent="-228600" defTabSz="914400">
              <a:spcBef>
                <a:spcPts val="1000"/>
              </a:spcBef>
              <a:buClr>
                <a:schemeClr val="accent2"/>
              </a:buClr>
              <a:buFont typeface="Arial" panose="020B0604020202020204" pitchFamily="34" charset="0"/>
              <a:buChar char="•"/>
            </a:pPr>
            <a:endParaRPr lang="en-US" dirty="0">
              <a:solidFill>
                <a:srgbClr val="404040"/>
              </a:solidFill>
            </a:endParaRPr>
          </a:p>
        </p:txBody>
      </p:sp>
    </p:spTree>
    <p:extLst>
      <p:ext uri="{BB962C8B-B14F-4D97-AF65-F5344CB8AC3E}">
        <p14:creationId xmlns:p14="http://schemas.microsoft.com/office/powerpoint/2010/main" val="3796411101"/>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Paket">
  <a:themeElements>
    <a:clrScheme name="Paket">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et">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emplate>Paket</Template>
  <TotalTime>1697</TotalTime>
  <Words>961</Words>
  <Application>Microsoft Office PowerPoint</Application>
  <PresentationFormat>Ekran Gösterisi (4:3)</PresentationFormat>
  <Paragraphs>96</Paragraphs>
  <Slides>16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16</vt:i4>
      </vt:variant>
    </vt:vector>
  </HeadingPairs>
  <TitlesOfParts>
    <vt:vector size="21" baseType="lpstr">
      <vt:lpstr>Arial</vt:lpstr>
      <vt:lpstr>Calibri</vt:lpstr>
      <vt:lpstr>Gill Sans MT</vt:lpstr>
      <vt:lpstr>Kelson Sans</vt:lpstr>
      <vt:lpstr>Paket</vt:lpstr>
      <vt:lpstr>ERASMUS Öğrenİm ve Staj Hareketlİlİğİ Bİlgİlendİrme SUNUMU</vt:lpstr>
      <vt:lpstr>Erasmus+ Nedir?</vt:lpstr>
      <vt:lpstr>Erasmus+ Öğrenim Hareketliliği Nedir?</vt:lpstr>
      <vt:lpstr>Erasmus+ Staj  Hareketliliği Nedir?</vt:lpstr>
      <vt:lpstr>2026 Sözleşme Dönemi Kapsamında  Program Ülkeleri ve Hibe Miktarları</vt:lpstr>
      <vt:lpstr>Avantajlar</vt:lpstr>
      <vt:lpstr>Standart Seyahat Desteği / Yeşil Seyahat Desteği Hibesi</vt:lpstr>
      <vt:lpstr>Avantajlar</vt:lpstr>
      <vt:lpstr>Başvuru Kriterleri Öğrenim Hareketliliği</vt:lpstr>
      <vt:lpstr>Başvuru Kriterleri Öğrenim Hareketliliği</vt:lpstr>
      <vt:lpstr>Başvuru Kriterleri Öğrenim Hareketliliği</vt:lpstr>
      <vt:lpstr>Öğrenci Seçim Usulü Öğrenim Hareketliliği</vt:lpstr>
      <vt:lpstr>Öğrenci Seçim Usulü Öğrenim Hareketliliği</vt:lpstr>
      <vt:lpstr> STAJ Hareketliliği Başvuru Kriterleri </vt:lpstr>
      <vt:lpstr>STAJ Hareketliliği Seçim Usulü</vt:lpstr>
      <vt:lpstr>PowerPoint Sunusu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Title</dc:title>
  <dc:creator>Ali Emrah Tokatlıoğlu</dc:creator>
  <cp:lastModifiedBy>Elvan Ecem İşal</cp:lastModifiedBy>
  <cp:revision>46</cp:revision>
  <dcterms:created xsi:type="dcterms:W3CDTF">2017-12-04T11:53:38Z</dcterms:created>
  <dcterms:modified xsi:type="dcterms:W3CDTF">2026-10-13T07:05:22Z</dcterms:modified>
</cp:coreProperties>
</file>