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74" r:id="rId4"/>
    <p:sldId id="275" r:id="rId5"/>
    <p:sldId id="276" r:id="rId6"/>
    <p:sldId id="278" r:id="rId7"/>
    <p:sldId id="277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90" r:id="rId20"/>
    <p:sldId id="291" r:id="rId21"/>
    <p:sldId id="292" r:id="rId22"/>
    <p:sldId id="293" r:id="rId23"/>
    <p:sldId id="306" r:id="rId24"/>
    <p:sldId id="304" r:id="rId25"/>
    <p:sldId id="305" r:id="rId26"/>
    <p:sldId id="294" r:id="rId27"/>
    <p:sldId id="295" r:id="rId28"/>
    <p:sldId id="297" r:id="rId29"/>
    <p:sldId id="298" r:id="rId30"/>
    <p:sldId id="299" r:id="rId31"/>
    <p:sldId id="301" r:id="rId32"/>
    <p:sldId id="300" r:id="rId33"/>
    <p:sldId id="302" r:id="rId34"/>
    <p:sldId id="303" r:id="rId35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22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F194FC97-FE93-49B1-B08C-EEE251C4B53F}" type="datetimeFigureOut">
              <a:rPr lang="tr-TR" smtClean="0"/>
              <a:pPr/>
              <a:t>10.12.2019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49C4A3C5-DC34-4632-A7BD-0ABF812C3D69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9250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4FC97-FE93-49B1-B08C-EEE251C4B53F}" type="datetimeFigureOut">
              <a:rPr lang="tr-TR" smtClean="0"/>
              <a:pPr/>
              <a:t>10.12.2019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4A3C5-DC34-4632-A7BD-0ABF812C3D6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78389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4FC97-FE93-49B1-B08C-EEE251C4B53F}" type="datetimeFigureOut">
              <a:rPr lang="tr-TR" smtClean="0"/>
              <a:pPr/>
              <a:t>10.12.2019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4A3C5-DC34-4632-A7BD-0ABF812C3D69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27659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4FC97-FE93-49B1-B08C-EEE251C4B53F}" type="datetimeFigureOut">
              <a:rPr lang="tr-TR" smtClean="0"/>
              <a:pPr/>
              <a:t>10.12.2019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4A3C5-DC34-4632-A7BD-0ABF812C3D69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86322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4FC97-FE93-49B1-B08C-EEE251C4B53F}" type="datetimeFigureOut">
              <a:rPr lang="tr-TR" smtClean="0"/>
              <a:pPr/>
              <a:t>10.12.2019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4A3C5-DC34-4632-A7BD-0ABF812C3D6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430250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4FC97-FE93-49B1-B08C-EEE251C4B53F}" type="datetimeFigureOut">
              <a:rPr lang="tr-TR" smtClean="0"/>
              <a:pPr/>
              <a:t>10.12.2019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4A3C5-DC34-4632-A7BD-0ABF812C3D69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37444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4FC97-FE93-49B1-B08C-EEE251C4B53F}" type="datetimeFigureOut">
              <a:rPr lang="tr-TR" smtClean="0"/>
              <a:pPr/>
              <a:t>10.12.2019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4A3C5-DC34-4632-A7BD-0ABF812C3D69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88952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4FC97-FE93-49B1-B08C-EEE251C4B53F}" type="datetimeFigureOut">
              <a:rPr lang="tr-TR" smtClean="0"/>
              <a:pPr/>
              <a:t>10.12.2019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4A3C5-DC34-4632-A7BD-0ABF812C3D69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07233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4FC97-FE93-49B1-B08C-EEE251C4B53F}" type="datetimeFigureOut">
              <a:rPr lang="tr-TR" smtClean="0"/>
              <a:pPr/>
              <a:t>10.12.2019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4A3C5-DC34-4632-A7BD-0ABF812C3D69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4471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4FC97-FE93-49B1-B08C-EEE251C4B53F}" type="datetimeFigureOut">
              <a:rPr lang="tr-TR" smtClean="0"/>
              <a:pPr/>
              <a:t>10.12.2019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4A3C5-DC34-4632-A7BD-0ABF812C3D6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87162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4FC97-FE93-49B1-B08C-EEE251C4B53F}" type="datetimeFigureOut">
              <a:rPr lang="tr-TR" smtClean="0"/>
              <a:pPr/>
              <a:t>10.12.2019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4A3C5-DC34-4632-A7BD-0ABF812C3D69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5421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4FC97-FE93-49B1-B08C-EEE251C4B53F}" type="datetimeFigureOut">
              <a:rPr lang="tr-TR" smtClean="0"/>
              <a:pPr/>
              <a:t>10.12.2019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4A3C5-DC34-4632-A7BD-0ABF812C3D6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1227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4FC97-FE93-49B1-B08C-EEE251C4B53F}" type="datetimeFigureOut">
              <a:rPr lang="tr-TR" smtClean="0"/>
              <a:pPr/>
              <a:t>10.12.2019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4A3C5-DC34-4632-A7BD-0ABF812C3D69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3563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4FC97-FE93-49B1-B08C-EEE251C4B53F}" type="datetimeFigureOut">
              <a:rPr lang="tr-TR" smtClean="0"/>
              <a:pPr/>
              <a:t>10.12.2019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4A3C5-DC34-4632-A7BD-0ABF812C3D69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345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4FC97-FE93-49B1-B08C-EEE251C4B53F}" type="datetimeFigureOut">
              <a:rPr lang="tr-TR" smtClean="0"/>
              <a:pPr/>
              <a:t>10.12.2019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4A3C5-DC34-4632-A7BD-0ABF812C3D6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5369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4FC97-FE93-49B1-B08C-EEE251C4B53F}" type="datetimeFigureOut">
              <a:rPr lang="tr-TR" smtClean="0"/>
              <a:pPr/>
              <a:t>10.12.2019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4A3C5-DC34-4632-A7BD-0ABF812C3D69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8687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4FC97-FE93-49B1-B08C-EEE251C4B53F}" type="datetimeFigureOut">
              <a:rPr lang="tr-TR" smtClean="0"/>
              <a:pPr/>
              <a:t>10.12.2019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4A3C5-DC34-4632-A7BD-0ABF812C3D6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54797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194FC97-FE93-49B1-B08C-EEE251C4B53F}" type="datetimeFigureOut">
              <a:rPr lang="tr-TR" smtClean="0"/>
              <a:pPr/>
              <a:t>10.12.2019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9C4A3C5-DC34-4632-A7BD-0ABF812C3D6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36024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0" y="2348881"/>
            <a:ext cx="9396536" cy="1512168"/>
          </a:xfrm>
        </p:spPr>
        <p:txBody>
          <a:bodyPr/>
          <a:lstStyle/>
          <a:p>
            <a:r>
              <a:rPr lang="tr-TR" b="1" dirty="0" smtClean="0"/>
              <a:t>YÖNETİM ve İNSAN HAKLARI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sp>
        <p:nvSpPr>
          <p:cNvPr id="4" name="Metin kutusu 3"/>
          <p:cNvSpPr txBox="1"/>
          <p:nvPr/>
        </p:nvSpPr>
        <p:spPr>
          <a:xfrm>
            <a:off x="2267744" y="4356442"/>
            <a:ext cx="4536504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b="1" dirty="0" err="1" smtClean="0"/>
              <a:t>Prof.Dr.Hüseyin</a:t>
            </a:r>
            <a:r>
              <a:rPr lang="tr-TR" sz="2500" b="1" dirty="0" smtClean="0"/>
              <a:t> ERKUL</a:t>
            </a:r>
          </a:p>
          <a:p>
            <a:pPr algn="ctr"/>
            <a:endParaRPr lang="en-US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92" y="5294058"/>
            <a:ext cx="1743342" cy="1562757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604" y="5294059"/>
            <a:ext cx="1740784" cy="1535333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0800" y="5294058"/>
            <a:ext cx="1921789" cy="15639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147147" y="620688"/>
            <a:ext cx="6798734" cy="1303867"/>
          </a:xfrm>
        </p:spPr>
        <p:txBody>
          <a:bodyPr>
            <a:normAutofit fontScale="90000"/>
          </a:bodyPr>
          <a:lstStyle/>
          <a:p>
            <a:r>
              <a:rPr lang="tr-TR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1921 Teşkilatı Esasiye</a:t>
            </a:r>
            <a:br>
              <a:rPr lang="tr-TR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99592" y="1924556"/>
            <a:ext cx="3179111" cy="4013338"/>
          </a:xfrm>
        </p:spPr>
        <p:txBody>
          <a:bodyPr/>
          <a:lstStyle/>
          <a:p>
            <a:r>
              <a:rPr lang="tr-TR" dirty="0">
                <a:latin typeface="Times New Roman" pitchFamily="18" charset="0"/>
                <a:cs typeface="Times New Roman" pitchFamily="18" charset="0"/>
              </a:rPr>
              <a:t>Md. 1 – İdare usulü halkın mukadderatını bizzat ve bilfiil idare etmesi esasına müstenittir. </a:t>
            </a:r>
          </a:p>
          <a:p>
            <a:endParaRPr lang="en-US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924555"/>
            <a:ext cx="4000500" cy="4384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3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149465" y="476672"/>
            <a:ext cx="6798734" cy="1303867"/>
          </a:xfrm>
        </p:spPr>
        <p:txBody>
          <a:bodyPr>
            <a:normAutofit fontScale="90000"/>
          </a:bodyPr>
          <a:lstStyle/>
          <a:p>
            <a:r>
              <a:rPr lang="tr-TR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1924 Anayasası</a:t>
            </a:r>
            <a:r>
              <a:rPr lang="tr-TR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12428" y="1484784"/>
            <a:ext cx="7272808" cy="3960440"/>
          </a:xfrm>
        </p:spPr>
        <p:txBody>
          <a:bodyPr>
            <a:normAutofit fontScale="92500"/>
          </a:bodyPr>
          <a:lstStyle/>
          <a:p>
            <a:pPr algn="just">
              <a:buFont typeface="Wingdings" pitchFamily="2" charset="2"/>
              <a:buChar char="Ø"/>
            </a:pPr>
            <a:r>
              <a:rPr lang="tr-TR" dirty="0">
                <a:latin typeface="Times New Roman" pitchFamily="18" charset="0"/>
                <a:cs typeface="Times New Roman" pitchFamily="18" charset="0"/>
              </a:rPr>
              <a:t>Md. 68 – Her Türk hür doğar, hür yaşar.</a:t>
            </a:r>
          </a:p>
          <a:p>
            <a:pPr algn="just">
              <a:buFont typeface="Wingdings" pitchFamily="2" charset="2"/>
              <a:buChar char="Ø"/>
            </a:pPr>
            <a:r>
              <a:rPr lang="tr-TR" dirty="0">
                <a:latin typeface="Times New Roman" pitchFamily="18" charset="0"/>
                <a:cs typeface="Times New Roman" pitchFamily="18" charset="0"/>
              </a:rPr>
              <a:t>Md. 69 – Kanun karşısında eşitlik</a:t>
            </a:r>
          </a:p>
          <a:p>
            <a:pPr algn="just">
              <a:buFont typeface="Wingdings" pitchFamily="2" charset="2"/>
              <a:buChar char="Ø"/>
            </a:pPr>
            <a:r>
              <a:rPr lang="tr-TR" dirty="0">
                <a:latin typeface="Times New Roman" pitchFamily="18" charset="0"/>
                <a:cs typeface="Times New Roman" pitchFamily="18" charset="0"/>
              </a:rPr>
              <a:t>Md. 70 – Kişi dokunulmazlığı</a:t>
            </a:r>
          </a:p>
          <a:p>
            <a:pPr algn="just">
              <a:buFont typeface="Wingdings" pitchFamily="2" charset="2"/>
              <a:buChar char="Ø"/>
            </a:pPr>
            <a:r>
              <a:rPr lang="tr-TR" dirty="0">
                <a:latin typeface="Times New Roman" pitchFamily="18" charset="0"/>
                <a:cs typeface="Times New Roman" pitchFamily="18" charset="0"/>
              </a:rPr>
              <a:t>Md. 71 – Cana, mala, ırza, konuta hiçbir türlü dokunulamaz.</a:t>
            </a:r>
          </a:p>
          <a:p>
            <a:pPr algn="just">
              <a:buFont typeface="Wingdings" pitchFamily="2" charset="2"/>
              <a:buChar char="Ø"/>
            </a:pPr>
            <a:r>
              <a:rPr lang="tr-TR" dirty="0">
                <a:latin typeface="Times New Roman" pitchFamily="18" charset="0"/>
                <a:cs typeface="Times New Roman" pitchFamily="18" charset="0"/>
              </a:rPr>
              <a:t>Md. 73 – İşkence, eziyet, zorbalık ve angarya yasaktır.</a:t>
            </a:r>
          </a:p>
          <a:p>
            <a:pPr algn="just">
              <a:buFont typeface="Wingdings" pitchFamily="2" charset="2"/>
              <a:buChar char="Ø"/>
            </a:pPr>
            <a:r>
              <a:rPr lang="tr-TR" dirty="0">
                <a:latin typeface="Times New Roman" pitchFamily="18" charset="0"/>
                <a:cs typeface="Times New Roman" pitchFamily="18" charset="0"/>
              </a:rPr>
              <a:t>Md. 75 – Hiç kimse din ve mezhebinden dolayı kınanamaz.</a:t>
            </a:r>
          </a:p>
          <a:p>
            <a:pPr algn="just">
              <a:buFont typeface="Wingdings" pitchFamily="2" charset="2"/>
              <a:buChar char="Ø"/>
            </a:pPr>
            <a:r>
              <a:rPr lang="tr-TR" dirty="0">
                <a:latin typeface="Times New Roman" pitchFamily="18" charset="0"/>
                <a:cs typeface="Times New Roman" pitchFamily="18" charset="0"/>
              </a:rPr>
              <a:t>Md. 76 – Kimsenin konutuna girilmez, üstü aranamaz.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00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199747" y="620688"/>
            <a:ext cx="6798734" cy="1303867"/>
          </a:xfrm>
        </p:spPr>
        <p:txBody>
          <a:bodyPr>
            <a:normAutofit fontScale="90000"/>
          </a:bodyPr>
          <a:lstStyle/>
          <a:p>
            <a:r>
              <a:rPr lang="tr-TR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1961 Anayasası</a:t>
            </a:r>
            <a:r>
              <a:rPr lang="tr-TR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71600" y="1484784"/>
            <a:ext cx="7416824" cy="4320480"/>
          </a:xfrm>
        </p:spPr>
        <p:txBody>
          <a:bodyPr>
            <a:normAutofit fontScale="92500" lnSpcReduction="10000"/>
          </a:bodyPr>
          <a:lstStyle/>
          <a:p>
            <a:pPr algn="just">
              <a:buFont typeface="Wingdings" pitchFamily="2" charset="2"/>
              <a:buChar char="Ø"/>
            </a:pPr>
            <a:r>
              <a:rPr lang="tr-TR" dirty="0">
                <a:latin typeface="Times New Roman" pitchFamily="18" charset="0"/>
                <a:cs typeface="Times New Roman" pitchFamily="18" charset="0"/>
              </a:rPr>
              <a:t>Başlangıç: İnsan hak ve hürriyetlerini, … mümkün kılacak demokratik hukuk devletini bütün hukuki ve sosyal temelleriyle kurmak</a:t>
            </a:r>
          </a:p>
          <a:p>
            <a:pPr algn="just">
              <a:buFont typeface="Wingdings" pitchFamily="2" charset="2"/>
              <a:buChar char="Ø"/>
            </a:pPr>
            <a:r>
              <a:rPr lang="tr-TR" dirty="0">
                <a:latin typeface="Times New Roman" pitchFamily="18" charset="0"/>
                <a:cs typeface="Times New Roman" pitchFamily="18" charset="0"/>
              </a:rPr>
              <a:t>Md. 2 – Türkiye cumhuriyeti, insan haklarına … dayanan, milli, demokratik, laik ve sosyal bir hukuk devletidir.</a:t>
            </a:r>
          </a:p>
          <a:p>
            <a:pPr algn="just">
              <a:buFont typeface="Wingdings" pitchFamily="2" charset="2"/>
              <a:buChar char="Ø"/>
            </a:pPr>
            <a:r>
              <a:rPr lang="tr-TR" dirty="0">
                <a:latin typeface="Times New Roman" pitchFamily="18" charset="0"/>
                <a:cs typeface="Times New Roman" pitchFamily="18" charset="0"/>
              </a:rPr>
              <a:t>Md. 11 – Temel hak ve hürriyetlerin özü</a:t>
            </a:r>
          </a:p>
          <a:p>
            <a:pPr algn="just">
              <a:buFont typeface="Wingdings" pitchFamily="2" charset="2"/>
              <a:buChar char="Ø"/>
            </a:pPr>
            <a:r>
              <a:rPr lang="tr-TR" dirty="0">
                <a:latin typeface="Times New Roman" pitchFamily="18" charset="0"/>
                <a:cs typeface="Times New Roman" pitchFamily="18" charset="0"/>
              </a:rPr>
              <a:t>Md. 12 – Eşitlik</a:t>
            </a:r>
          </a:p>
          <a:p>
            <a:pPr algn="just">
              <a:buFont typeface="Wingdings" pitchFamily="2" charset="2"/>
              <a:buChar char="Ø"/>
            </a:pPr>
            <a:r>
              <a:rPr lang="tr-TR" dirty="0">
                <a:latin typeface="Times New Roman" pitchFamily="18" charset="0"/>
                <a:cs typeface="Times New Roman" pitchFamily="18" charset="0"/>
              </a:rPr>
              <a:t>Md. 14 – Kişi dokunulmazlığı</a:t>
            </a:r>
          </a:p>
          <a:p>
            <a:pPr algn="just">
              <a:buFont typeface="Wingdings" pitchFamily="2" charset="2"/>
              <a:buChar char="Ø"/>
            </a:pPr>
            <a:r>
              <a:rPr lang="tr-TR" dirty="0">
                <a:latin typeface="Times New Roman" pitchFamily="18" charset="0"/>
                <a:cs typeface="Times New Roman" pitchFamily="18" charset="0"/>
              </a:rPr>
              <a:t>Md. 15 -  a) Özel hayatın gizliliği</a:t>
            </a:r>
          </a:p>
          <a:p>
            <a:pPr algn="just">
              <a:buFont typeface="Wingdings" pitchFamily="2" charset="2"/>
              <a:buChar char="Ø"/>
            </a:pPr>
            <a:r>
              <a:rPr lang="tr-TR" dirty="0">
                <a:latin typeface="Times New Roman" pitchFamily="18" charset="0"/>
                <a:cs typeface="Times New Roman" pitchFamily="18" charset="0"/>
              </a:rPr>
              <a:t>                b) Konut dokunulmazlığı</a:t>
            </a:r>
          </a:p>
          <a:p>
            <a:endParaRPr lang="en-US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975" y="3645024"/>
            <a:ext cx="3110473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57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176866" y="476672"/>
            <a:ext cx="7715614" cy="1303867"/>
          </a:xfrm>
        </p:spPr>
        <p:txBody>
          <a:bodyPr>
            <a:normAutofit fontScale="90000"/>
          </a:bodyPr>
          <a:lstStyle/>
          <a:p>
            <a:r>
              <a:rPr lang="tr-TR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1982 </a:t>
            </a:r>
            <a:r>
              <a:rPr lang="tr-TR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Anayasası (Temel Haklar ve Ödevler)</a:t>
            </a:r>
            <a:r>
              <a:rPr lang="tr-TR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3568" y="1340768"/>
            <a:ext cx="7848872" cy="5256584"/>
          </a:xfrm>
        </p:spPr>
        <p:txBody>
          <a:bodyPr>
            <a:normAutofit fontScale="92500" lnSpcReduction="10000"/>
          </a:bodyPr>
          <a:lstStyle/>
          <a:p>
            <a:pPr algn="just">
              <a:buFont typeface="Wingdings" pitchFamily="2" charset="2"/>
              <a:buChar char="Ø"/>
            </a:pPr>
            <a:r>
              <a:rPr lang="tr-TR" dirty="0">
                <a:latin typeface="Times New Roman" pitchFamily="18" charset="0"/>
                <a:cs typeface="Times New Roman" pitchFamily="18" charset="0"/>
              </a:rPr>
              <a:t>Md. 2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– Türkiye Cumhuriyeti Devleti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insan haklarına saygılı, demokratik, laik ve sosyal bir hukuk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devletidir.</a:t>
            </a:r>
          </a:p>
          <a:p>
            <a:pPr algn="just">
              <a:buFont typeface="Wingdings" pitchFamily="2" charset="2"/>
              <a:buChar char="Ø"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Md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. 5 – Devletin temel amaç ve görevleri:… Cumhuriyeti ve demokrasiyi korumak, kişilerin ve toplumun huzur ve mutluluğunu sağlamak; kişinin temel hak ve hürriyetlerini … insanın maddi ve manevi varlığının gelişmesi için gerekli şartları hazırlamaya çalışmaktır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tr-TR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tr-TR" b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tr-TR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Temel </a:t>
            </a:r>
            <a:r>
              <a:rPr lang="tr-TR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Haklar ve Ödevler</a:t>
            </a:r>
          </a:p>
          <a:p>
            <a:pPr algn="just">
              <a:buFont typeface="Wingdings" pitchFamily="2" charset="2"/>
              <a:buChar char="Ø"/>
            </a:pPr>
            <a:r>
              <a:rPr lang="tr-TR" dirty="0">
                <a:latin typeface="Times New Roman" pitchFamily="18" charset="0"/>
                <a:cs typeface="Times New Roman" pitchFamily="18" charset="0"/>
              </a:rPr>
              <a:t>Md. 12 – Herkes, kişiliğine bağlı, dokunulmaz, devredilmez; vazgeçilmez temel hak ve hürriyetlere sahiptir.</a:t>
            </a:r>
          </a:p>
          <a:p>
            <a:pPr algn="just">
              <a:buFont typeface="Wingdings" pitchFamily="2" charset="2"/>
              <a:buChar char="Ø"/>
            </a:pPr>
            <a:r>
              <a:rPr lang="tr-TR" dirty="0">
                <a:latin typeface="Times New Roman" pitchFamily="18" charset="0"/>
                <a:cs typeface="Times New Roman" pitchFamily="18" charset="0"/>
              </a:rPr>
              <a:t>Md. 17 – Herkes, yaşama, maddi ve manevi varlığını koruma ve geliştirme hakkına sahiptir. … “Kimseye işkence ve eziyet yapılamaz”.</a:t>
            </a:r>
          </a:p>
          <a:p>
            <a:pPr algn="just">
              <a:buFont typeface="Wingdings" pitchFamily="2" charset="2"/>
              <a:buChar char="Ø"/>
            </a:pPr>
            <a:r>
              <a:rPr lang="tr-TR" dirty="0">
                <a:latin typeface="Times New Roman" pitchFamily="18" charset="0"/>
                <a:cs typeface="Times New Roman" pitchFamily="18" charset="0"/>
              </a:rPr>
              <a:t>Md. 19 -  Herkes, kişi hürriyeti ve güvenliğine sahiptir.</a:t>
            </a:r>
          </a:p>
          <a:p>
            <a:pPr algn="just">
              <a:buFont typeface="Wingdings" pitchFamily="2" charset="2"/>
              <a:buChar char="Ø"/>
            </a:pPr>
            <a:endParaRPr lang="tr-TR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37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176864" y="332656"/>
            <a:ext cx="6798734" cy="1303867"/>
          </a:xfrm>
        </p:spPr>
        <p:txBody>
          <a:bodyPr>
            <a:normAutofit/>
          </a:bodyPr>
          <a:lstStyle/>
          <a:p>
            <a:r>
              <a:rPr lang="tr-TR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1982 </a:t>
            </a:r>
            <a:r>
              <a:rPr lang="tr-T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Anayasası (Özel Hayat)</a:t>
            </a:r>
            <a:r>
              <a:rPr lang="tr-TR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2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51796" y="1196752"/>
            <a:ext cx="7848871" cy="5400599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tr-TR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Md. 20 – Özel hayatın gizliliği (Özel Hayat)</a:t>
            </a:r>
          </a:p>
          <a:p>
            <a:pPr algn="just">
              <a:buFont typeface="Wingdings" pitchFamily="2" charset="2"/>
              <a:buChar char="Ø"/>
            </a:pPr>
            <a:r>
              <a:rPr lang="tr-TR" dirty="0">
                <a:latin typeface="Times New Roman" pitchFamily="18" charset="0"/>
                <a:cs typeface="Times New Roman" pitchFamily="18" charset="0"/>
              </a:rPr>
              <a:t>Md. 21 – Konut dokunulmazlığı</a:t>
            </a:r>
          </a:p>
          <a:p>
            <a:pPr algn="just">
              <a:buFont typeface="Wingdings" pitchFamily="2" charset="2"/>
              <a:buChar char="Ø"/>
            </a:pPr>
            <a:r>
              <a:rPr lang="tr-TR" dirty="0">
                <a:latin typeface="Times New Roman" pitchFamily="18" charset="0"/>
                <a:cs typeface="Times New Roman" pitchFamily="18" charset="0"/>
              </a:rPr>
              <a:t>Md. 24 – Din ve vicdan hürriyeti: Herkes, vicdan, dini inanç ve kanaat hürriyetine sahiptir.</a:t>
            </a:r>
          </a:p>
          <a:p>
            <a:pPr algn="just">
              <a:buFont typeface="Wingdings" pitchFamily="2" charset="2"/>
              <a:buChar char="Ø"/>
            </a:pPr>
            <a:r>
              <a:rPr lang="tr-TR" dirty="0">
                <a:latin typeface="Times New Roman" pitchFamily="18" charset="0"/>
                <a:cs typeface="Times New Roman" pitchFamily="18" charset="0"/>
              </a:rPr>
              <a:t>Md. 25 – Düşünce ve kanaat hürriyeti</a:t>
            </a:r>
          </a:p>
          <a:p>
            <a:pPr algn="just">
              <a:buFont typeface="Wingdings" pitchFamily="2" charset="2"/>
              <a:buChar char="Ø"/>
            </a:pPr>
            <a:r>
              <a:rPr lang="tr-TR" dirty="0">
                <a:latin typeface="Times New Roman" pitchFamily="18" charset="0"/>
                <a:cs typeface="Times New Roman" pitchFamily="18" charset="0"/>
              </a:rPr>
              <a:t>Md. 26 – Düşünceyi açıklama ve yayma hürriyeti</a:t>
            </a:r>
          </a:p>
          <a:p>
            <a:pPr algn="just">
              <a:buFont typeface="Wingdings" pitchFamily="2" charset="2"/>
              <a:buChar char="Ø"/>
            </a:pPr>
            <a:r>
              <a:rPr lang="tr-TR" dirty="0">
                <a:latin typeface="Times New Roman" pitchFamily="18" charset="0"/>
                <a:cs typeface="Times New Roman" pitchFamily="18" charset="0"/>
              </a:rPr>
              <a:t>Md 27 – Bilim ve sanat hürriyeti</a:t>
            </a:r>
          </a:p>
          <a:p>
            <a:pPr algn="just"/>
            <a:endParaRPr lang="tr-TR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tr-TR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Hakların </a:t>
            </a:r>
            <a:r>
              <a:rPr lang="tr-TR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Korunması</a:t>
            </a:r>
          </a:p>
          <a:p>
            <a:pPr algn="just">
              <a:buFont typeface="Wingdings" pitchFamily="2" charset="2"/>
              <a:buChar char="Ø"/>
            </a:pPr>
            <a:r>
              <a:rPr lang="tr-TR" dirty="0">
                <a:latin typeface="Times New Roman" pitchFamily="18" charset="0"/>
                <a:cs typeface="Times New Roman" pitchFamily="18" charset="0"/>
              </a:rPr>
              <a:t>Md. 36 – Hak arama hürriyeti</a:t>
            </a:r>
          </a:p>
          <a:p>
            <a:pPr algn="just">
              <a:buFont typeface="Wingdings" pitchFamily="2" charset="2"/>
              <a:buChar char="Ø"/>
            </a:pPr>
            <a:r>
              <a:rPr lang="tr-TR" dirty="0">
                <a:latin typeface="Times New Roman" pitchFamily="18" charset="0"/>
                <a:cs typeface="Times New Roman" pitchFamily="18" charset="0"/>
              </a:rPr>
              <a:t>Md. 37 – Kanuni hakim güvencesi</a:t>
            </a:r>
          </a:p>
          <a:p>
            <a:pPr algn="just">
              <a:buFont typeface="Wingdings" pitchFamily="2" charset="2"/>
              <a:buChar char="Ø"/>
            </a:pPr>
            <a:r>
              <a:rPr lang="tr-TR" dirty="0">
                <a:latin typeface="Times New Roman" pitchFamily="18" charset="0"/>
                <a:cs typeface="Times New Roman" pitchFamily="18" charset="0"/>
              </a:rPr>
              <a:t>Md. 38 – Suç ve cezalara ilişkin esaslar: Suçluluğu hükmen sabit oluncaya kadar, kimse suçlu sayılamaz…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82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8208911" cy="1303867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Uluslararası İnsan Hakları Düzenlemeleri</a:t>
            </a:r>
            <a:r>
              <a:rPr lang="tr-TR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71600" y="1844824"/>
            <a:ext cx="7128792" cy="4104456"/>
          </a:xfrm>
        </p:spPr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tr-TR" dirty="0">
                <a:latin typeface="Times New Roman" pitchFamily="18" charset="0"/>
                <a:cs typeface="Times New Roman" pitchFamily="18" charset="0"/>
              </a:rPr>
              <a:t>İnsan Hakları Evrensel Bildirgesi (1948)</a:t>
            </a:r>
          </a:p>
          <a:p>
            <a:pPr algn="just">
              <a:buFont typeface="Wingdings" pitchFamily="2" charset="2"/>
              <a:buChar char="Ø"/>
            </a:pPr>
            <a:r>
              <a:rPr lang="tr-TR" dirty="0">
                <a:latin typeface="Times New Roman" pitchFamily="18" charset="0"/>
                <a:cs typeface="Times New Roman" pitchFamily="18" charset="0"/>
              </a:rPr>
              <a:t>Avrupa İnsan Hakları Mahkemesi</a:t>
            </a:r>
          </a:p>
          <a:p>
            <a:pPr algn="just">
              <a:buFont typeface="Wingdings" pitchFamily="2" charset="2"/>
              <a:buChar char="Ø"/>
            </a:pPr>
            <a:r>
              <a:rPr lang="tr-TR" dirty="0">
                <a:latin typeface="Times New Roman" pitchFamily="18" charset="0"/>
                <a:cs typeface="Times New Roman" pitchFamily="18" charset="0"/>
              </a:rPr>
              <a:t>Avrupa Güvenlik ve İşbirliği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Teşkilatı (AGİT)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tr-TR" dirty="0">
                <a:latin typeface="Times New Roman" pitchFamily="18" charset="0"/>
                <a:cs typeface="Times New Roman" pitchFamily="18" charset="0"/>
              </a:rPr>
              <a:t>Çocuk Hakları Sözleşmesi</a:t>
            </a:r>
          </a:p>
          <a:p>
            <a:pPr algn="just">
              <a:buFont typeface="Wingdings" pitchFamily="2" charset="2"/>
              <a:buChar char="Ø"/>
            </a:pPr>
            <a:r>
              <a:rPr lang="tr-TR" dirty="0">
                <a:latin typeface="Times New Roman" pitchFamily="18" charset="0"/>
                <a:cs typeface="Times New Roman" pitchFamily="18" charset="0"/>
              </a:rPr>
              <a:t>Avrupa İnsan Hakları Sözleşmesi</a:t>
            </a:r>
          </a:p>
          <a:p>
            <a:endParaRPr lang="en-US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5" y="3356992"/>
            <a:ext cx="3096344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51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83568" y="180918"/>
            <a:ext cx="8352927" cy="1303867"/>
          </a:xfrm>
        </p:spPr>
        <p:txBody>
          <a:bodyPr>
            <a:normAutofit fontScale="90000"/>
          </a:bodyPr>
          <a:lstStyle/>
          <a:p>
            <a:r>
              <a:rPr lang="tr-TR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BM İnsan Hakları Evrensel Bildirgesi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3568" y="1484784"/>
            <a:ext cx="7848872" cy="4896543"/>
          </a:xfrm>
        </p:spPr>
        <p:txBody>
          <a:bodyPr>
            <a:normAutofit fontScale="85000" lnSpcReduction="20000"/>
          </a:bodyPr>
          <a:lstStyle/>
          <a:p>
            <a:pPr algn="just">
              <a:buFont typeface="Wingdings" pitchFamily="2" charset="2"/>
              <a:buChar char="Ø"/>
            </a:pPr>
            <a:r>
              <a:rPr lang="tr-TR" dirty="0">
                <a:latin typeface="Times New Roman" pitchFamily="18" charset="0"/>
                <a:cs typeface="Times New Roman" pitchFamily="18" charset="0"/>
              </a:rPr>
              <a:t>“İnsan hakları evrenseldir”.</a:t>
            </a:r>
          </a:p>
          <a:p>
            <a:pPr algn="just">
              <a:buFont typeface="Wingdings" pitchFamily="2" charset="2"/>
              <a:buChar char="Ø"/>
            </a:pPr>
            <a:r>
              <a:rPr lang="tr-TR" dirty="0">
                <a:latin typeface="Times New Roman" pitchFamily="18" charset="0"/>
                <a:cs typeface="Times New Roman" pitchFamily="18" charset="0"/>
              </a:rPr>
              <a:t>Bildirge; insanların hakları ve onurları bakımından özgür ve eşit olduğunu vurgulayarak siyasi haklar ile ekonomik ve sosyal haklar ilkelerini belirtmiştir.</a:t>
            </a:r>
          </a:p>
          <a:p>
            <a:pPr algn="just">
              <a:buFont typeface="Wingdings" pitchFamily="2" charset="2"/>
              <a:buChar char="Ø"/>
            </a:pPr>
            <a:r>
              <a:rPr lang="tr-TR" dirty="0">
                <a:latin typeface="Times New Roman" pitchFamily="18" charset="0"/>
                <a:cs typeface="Times New Roman" pitchFamily="18" charset="0"/>
              </a:rPr>
              <a:t>Ayrıca, ırk, milliyet, cinsiyet ve dini temellere dayanan ayrımcılığa karşı korunma, düşünce, vicdan, dini inanç özgürlüklerini vazgeçilmez haklar olarak niteler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r>
              <a:rPr lang="tr-TR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BM </a:t>
            </a:r>
            <a:r>
              <a:rPr lang="tr-TR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İHEB – İlkeleri</a:t>
            </a:r>
          </a:p>
          <a:p>
            <a:pPr algn="just">
              <a:buFont typeface="Wingdings" pitchFamily="2" charset="2"/>
              <a:buChar char="Ø"/>
            </a:pPr>
            <a:r>
              <a:rPr lang="tr-TR" dirty="0">
                <a:latin typeface="Times New Roman" pitchFamily="18" charset="0"/>
                <a:cs typeface="Times New Roman" pitchFamily="18" charset="0"/>
              </a:rPr>
              <a:t>Yaşama, özgürlük ve güvenlik hakkı,</a:t>
            </a:r>
          </a:p>
          <a:p>
            <a:pPr algn="just">
              <a:buFont typeface="Wingdings" pitchFamily="2" charset="2"/>
              <a:buChar char="Ø"/>
            </a:pPr>
            <a:r>
              <a:rPr lang="tr-TR" dirty="0">
                <a:latin typeface="Times New Roman" pitchFamily="18" charset="0"/>
                <a:cs typeface="Times New Roman" pitchFamily="18" charset="0"/>
              </a:rPr>
              <a:t>Kölelik ya da zorla çalıştırma yasağı,</a:t>
            </a:r>
          </a:p>
          <a:p>
            <a:pPr algn="just">
              <a:buFont typeface="Wingdings" pitchFamily="2" charset="2"/>
              <a:buChar char="Ø"/>
            </a:pPr>
            <a:r>
              <a:rPr lang="tr-TR" dirty="0">
                <a:latin typeface="Times New Roman" pitchFamily="18" charset="0"/>
                <a:cs typeface="Times New Roman" pitchFamily="18" charset="0"/>
              </a:rPr>
              <a:t>İşkence ve insanlık dışı, aşağılayıcı muamele ya da onur kırıcı cezalandırma yasağı,</a:t>
            </a:r>
          </a:p>
          <a:p>
            <a:pPr algn="just">
              <a:buFont typeface="Wingdings" pitchFamily="2" charset="2"/>
              <a:buChar char="Ø"/>
            </a:pPr>
            <a:r>
              <a:rPr lang="tr-TR" dirty="0">
                <a:latin typeface="Times New Roman" pitchFamily="18" charset="0"/>
                <a:cs typeface="Times New Roman" pitchFamily="18" charset="0"/>
              </a:rPr>
              <a:t>Hukuk önünde kişi olarak tanınma,</a:t>
            </a:r>
          </a:p>
          <a:p>
            <a:pPr algn="just">
              <a:buFont typeface="Wingdings" pitchFamily="2" charset="2"/>
              <a:buChar char="Ø"/>
            </a:pPr>
            <a:r>
              <a:rPr lang="tr-TR" dirty="0">
                <a:latin typeface="Times New Roman" pitchFamily="18" charset="0"/>
                <a:cs typeface="Times New Roman" pitchFamily="18" charset="0"/>
              </a:rPr>
              <a:t>İnsan hakları ihlallerine karşı etkili ve yasal başvuru hakkı</a:t>
            </a:r>
          </a:p>
          <a:p>
            <a:pPr algn="just">
              <a:buFont typeface="Wingdings" pitchFamily="2" charset="2"/>
              <a:buChar char="Ø"/>
            </a:pPr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25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259632" y="168220"/>
            <a:ext cx="6798734" cy="1303867"/>
          </a:xfrm>
        </p:spPr>
        <p:txBody>
          <a:bodyPr>
            <a:normAutofit/>
          </a:bodyPr>
          <a:lstStyle/>
          <a:p>
            <a:r>
              <a:rPr lang="tr-TR" sz="3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Avrupa Konseyi – Avrupa İnsan Hakları Mahkemesi</a:t>
            </a:r>
            <a:endParaRPr lang="en-US" sz="3400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3528" y="1556792"/>
            <a:ext cx="3024336" cy="4320480"/>
          </a:xfrm>
        </p:spPr>
        <p:txBody>
          <a:bodyPr>
            <a:normAutofit/>
          </a:bodyPr>
          <a:lstStyle/>
          <a:p>
            <a:r>
              <a:rPr lang="tr-TR" dirty="0">
                <a:latin typeface="Times New Roman" pitchFamily="18" charset="0"/>
                <a:cs typeface="Times New Roman" pitchFamily="18" charset="0"/>
              </a:rPr>
              <a:t>AİHS ve ek protokollerde tanınan hakları uygulamada ne denli gözetildiklerinin yargısal olarak denetlenmesi için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kurulmuştur.</a:t>
            </a:r>
          </a:p>
          <a:p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856" y="1438943"/>
            <a:ext cx="5472608" cy="504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25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43608" y="620688"/>
            <a:ext cx="6798734" cy="1303867"/>
          </a:xfrm>
        </p:spPr>
        <p:txBody>
          <a:bodyPr>
            <a:normAutofit fontScale="90000"/>
          </a:bodyPr>
          <a:lstStyle/>
          <a:p>
            <a:r>
              <a:rPr lang="tr-TR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Avrupa Güvenlik ve İşbirliği Teşkilatı (AGİT) ve İnsan Hakları </a:t>
            </a:r>
            <a:r>
              <a:rPr lang="tr-TR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27584" y="1628800"/>
            <a:ext cx="7632847" cy="4306333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AGİT İnsan Hakları ile uluslararası güvenlik arasındaki ilişkiyi kurumsallaştıran bir örgüttür. İlkeler şunlardır: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Ayrım gözetilmeksizin  herkes için temel hak ve özgürlüklerin  sağlanması,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Keyfi gözaltı, tutukluluk ve işlemlerin önlenmesi,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Dinsel grupların haklarına saygı,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Etnik hoşgörüsüzlük ve şiddetin ortadan kaldırılması,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Kadınlar, göçmen işçiler ve malullerin haklarının korunması,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İfade özgürlüğünün sağlanması.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45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176866" y="620688"/>
            <a:ext cx="7571598" cy="1303867"/>
          </a:xfrm>
        </p:spPr>
        <p:txBody>
          <a:bodyPr>
            <a:normAutofit fontScale="90000"/>
          </a:bodyPr>
          <a:lstStyle/>
          <a:p>
            <a:r>
              <a:rPr lang="tr-T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BM Çocuk Hakları Sözleşmesi (1990)</a:t>
            </a:r>
            <a:r>
              <a:rPr lang="tr-TR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55576" y="1628800"/>
            <a:ext cx="3672408" cy="4501128"/>
          </a:xfrm>
        </p:spPr>
        <p:txBody>
          <a:bodyPr/>
          <a:lstStyle/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Çocukların medeni, siyasal, ekonomik, sosyal ve kültürel alanlardaki haklarını hem barış hem de savaş ve çatışma zamanlarında gözetilmek üzere hükme bağlayan bir uluslararası hukuk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kaynağıdır.</a:t>
            </a:r>
            <a:endParaRPr lang="en-US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20808"/>
            <a:ext cx="4104456" cy="450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33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95536" y="548680"/>
            <a:ext cx="4824536" cy="6122152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tr-T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								   </a:t>
            </a:r>
            <a:r>
              <a:rPr lang="tr-T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GİRİŞ</a:t>
            </a:r>
          </a:p>
          <a:p>
            <a:pPr algn="just"/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İnsanoğlu dünya sahnesine çıktığı andan itibaren topluluklar halinde ve güce dayalı paylaşımla yaşamlarını sürdürmüşlerdir. </a:t>
            </a:r>
          </a:p>
          <a:p>
            <a:pPr algn="just"/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Paleolitik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çağda avcı-toplayıcı olan insan toplulukları su kenarlarına yerleşip tarım, hayvancılık ve zanaatları öğrenmeye başlamıştır. </a:t>
            </a:r>
          </a:p>
          <a:p>
            <a:pPr algn="just"/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algn="just">
              <a:buNone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tr-TR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556792"/>
            <a:ext cx="3600400" cy="3240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496944" cy="1303867"/>
          </a:xfrm>
        </p:spPr>
        <p:txBody>
          <a:bodyPr>
            <a:normAutofit/>
          </a:bodyPr>
          <a:lstStyle/>
          <a:p>
            <a:r>
              <a:rPr lang="tr-TR" sz="3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Avrupa İnsan Hakları Sözleşmesi (1954)</a:t>
            </a:r>
            <a:endParaRPr lang="en-US" sz="3400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3568" y="1772816"/>
            <a:ext cx="7776864" cy="4608512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tr-TR" dirty="0">
                <a:latin typeface="Times New Roman" pitchFamily="18" charset="0"/>
                <a:cs typeface="Times New Roman" pitchFamily="18" charset="0"/>
              </a:rPr>
              <a:t>Yaşama hakkı,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tr-TR" dirty="0">
                <a:latin typeface="Times New Roman" pitchFamily="18" charset="0"/>
                <a:cs typeface="Times New Roman" pitchFamily="18" charset="0"/>
              </a:rPr>
              <a:t>Özgürlük ve güvenlik hakkı,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tr-TR" dirty="0">
                <a:latin typeface="Times New Roman" pitchFamily="18" charset="0"/>
                <a:cs typeface="Times New Roman" pitchFamily="18" charset="0"/>
              </a:rPr>
              <a:t>Adil yargılanma hakkı,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tr-TR" dirty="0">
                <a:latin typeface="Times New Roman" pitchFamily="18" charset="0"/>
                <a:cs typeface="Times New Roman" pitchFamily="18" charset="0"/>
              </a:rPr>
              <a:t>Düşünce vicdan ve inanç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hürriyeti,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tr-TR" dirty="0">
                <a:latin typeface="Times New Roman" pitchFamily="18" charset="0"/>
                <a:cs typeface="Times New Roman" pitchFamily="18" charset="0"/>
              </a:rPr>
              <a:t>Geriye dönük olarak suç oluşturma ve cezalandırma yasağı,</a:t>
            </a:r>
          </a:p>
          <a:p>
            <a:r>
              <a:rPr lang="tr-TR" dirty="0" smtClean="0"/>
              <a:t>Avrupa Birliği bu Sözleşmenin yanı sıra Avrupa Kentsel Şartı ve Avrupa Bölgesel (Yönetimler) Özerklik Şartını da uygulamaya koymuştur.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58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176867" y="548680"/>
            <a:ext cx="6798734" cy="1303867"/>
          </a:xfrm>
        </p:spPr>
        <p:txBody>
          <a:bodyPr>
            <a:normAutofit fontScale="90000"/>
          </a:bodyPr>
          <a:lstStyle/>
          <a:p>
            <a:r>
              <a:rPr lang="tr-TR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İslam'da İnsan Hakları</a:t>
            </a:r>
            <a:r>
              <a:rPr lang="tr-TR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27584" y="1628800"/>
            <a:ext cx="7560840" cy="4680520"/>
          </a:xfrm>
        </p:spPr>
        <p:txBody>
          <a:bodyPr>
            <a:normAutofit fontScale="92500"/>
          </a:bodyPr>
          <a:lstStyle/>
          <a:p>
            <a:pPr algn="just"/>
            <a:r>
              <a:rPr lang="tr-TR" dirty="0">
                <a:latin typeface="Times New Roman" pitchFamily="18" charset="0"/>
                <a:cs typeface="Times New Roman" pitchFamily="18" charset="0"/>
              </a:rPr>
              <a:t>19.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yüzyıla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kadar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Batı,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köle ticareti varlığını hem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hukuken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hem de fiilen sürdürmüştür. İslam dünyasında insan hakları İslam dininin tebliğ edildiği andan itibaren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başlamıştır.</a:t>
            </a:r>
          </a:p>
          <a:p>
            <a:pPr algn="just"/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Çünkü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Kur’an-ı Kerim temel insan haklarını bir defa daha tespit ve tescil etmek, insana hak ettiği değeri kazandırmak amacıyla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gönderilmiştir.</a:t>
            </a:r>
          </a:p>
          <a:p>
            <a:pPr algn="just"/>
            <a:r>
              <a:rPr lang="tr-TR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Medine Sözleşmesi:</a:t>
            </a:r>
            <a:r>
              <a:rPr lang="tr-TR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Medine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şehir devletini oluşturan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toplulukların…fertlerin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sahip olduğu din ve vicdan hürriyetini belirli esaslara bağlayan metinde «diline, dinine, ırkına, cinsiyetine, milliyetine, sosyal statüsüne ve rengine bakılmaksızın insan olduğu için tanınan haklar» belirtilmiştir.</a:t>
            </a:r>
          </a:p>
          <a:p>
            <a:pPr algn="just"/>
            <a:endParaRPr lang="tr-TR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63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176866" y="548680"/>
            <a:ext cx="6798734" cy="1303867"/>
          </a:xfrm>
        </p:spPr>
        <p:txBody>
          <a:bodyPr>
            <a:normAutofit fontScale="90000"/>
          </a:bodyPr>
          <a:lstStyle/>
          <a:p>
            <a:r>
              <a:rPr lang="tr-TR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Ulusal Düzeyde İnsan Hakları</a:t>
            </a:r>
            <a:r>
              <a:rPr lang="tr-TR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55576" y="1556792"/>
            <a:ext cx="7344816" cy="3805037"/>
          </a:xfrm>
        </p:spPr>
        <p:txBody>
          <a:bodyPr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tr-TR" dirty="0">
                <a:latin typeface="Times New Roman" pitchFamily="18" charset="0"/>
                <a:cs typeface="Times New Roman" pitchFamily="18" charset="0"/>
              </a:rPr>
              <a:t>İnsan Hakları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Kurulları (İl-İlçe)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tr-TR" dirty="0">
                <a:latin typeface="Times New Roman" pitchFamily="18" charset="0"/>
                <a:cs typeface="Times New Roman" pitchFamily="18" charset="0"/>
              </a:rPr>
              <a:t>İnsan Hakları Dersi (Yükseköğretimde)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tr-TR" dirty="0">
                <a:latin typeface="Times New Roman" pitchFamily="18" charset="0"/>
                <a:cs typeface="Times New Roman" pitchFamily="18" charset="0"/>
              </a:rPr>
              <a:t>Türkiye İnsan Hakları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Kanunu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tr-TR" dirty="0">
                <a:latin typeface="Times New Roman" pitchFamily="18" charset="0"/>
                <a:cs typeface="Times New Roman" pitchFamily="18" charset="0"/>
              </a:rPr>
              <a:t>İl ve ilçe İnsan Hakları Kurullarının Kuruluş, Görev ve Çalışma Esasları Hakkında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Yönetmelik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İçişleri Bakanlığı İnsan Hakları Dairesi Başkanlığı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Türkiye Barolar Birliği İnsan Hakları Merkezi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İnsan Hakları Derneği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24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176867" y="188640"/>
            <a:ext cx="6798734" cy="1303867"/>
          </a:xfrm>
        </p:spPr>
        <p:txBody>
          <a:bodyPr>
            <a:normAutofit/>
          </a:bodyPr>
          <a:lstStyle/>
          <a:p>
            <a:r>
              <a:rPr lang="tr-TR" sz="3400" b="1" dirty="0" smtClean="0">
                <a:solidFill>
                  <a:srgbClr val="FF0000"/>
                </a:solidFill>
              </a:rPr>
              <a:t>İnsan Hakları Derneği</a:t>
            </a:r>
            <a:endParaRPr lang="en-US" sz="3400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39552" y="1241376"/>
            <a:ext cx="8064896" cy="5616624"/>
          </a:xfrm>
        </p:spPr>
        <p:txBody>
          <a:bodyPr>
            <a:normAutofit fontScale="32500" lnSpcReduction="20000"/>
          </a:bodyPr>
          <a:lstStyle/>
          <a:p>
            <a:r>
              <a:rPr lang="en-US" sz="7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İnsan</a:t>
            </a:r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Hakları</a:t>
            </a:r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Derneği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kişisel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siyasal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ekonomik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sosyal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kültürel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haklar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ile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dayanışma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haklarını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bütün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olarak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benimser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savunur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tr-TR" sz="7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İnsan Hakları Derneğinin İlkeleri:</a:t>
            </a:r>
          </a:p>
          <a:p>
            <a:r>
              <a:rPr lang="en-US" sz="7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İnsan</a:t>
            </a:r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haklarının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evrenselliğini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bölünmezliğini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savunmaktadır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Irk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dil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din, </a:t>
            </a:r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renk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cinsiyet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siyasi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görüş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benzeri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nedenlerle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yapılan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her </a:t>
            </a:r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türlü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ayrımcılığa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karşı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mücadele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eder</a:t>
            </a:r>
            <a:endParaRPr lang="en-US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Her </a:t>
            </a:r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yerde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her </a:t>
            </a:r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koşulda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kime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yapılırsa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yapılsın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işkenceye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karşı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çıkar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7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Herkes</a:t>
            </a:r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için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her </a:t>
            </a:r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yerde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koşulda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adil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yargılanma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savunma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hakkını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savunur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7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İfade</a:t>
            </a:r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özgürlüğünü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koşulsuz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sınırsız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olarak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savunur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7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Düşünce</a:t>
            </a:r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inanç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özgürlüğünü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dokunulmaz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hak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olarak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görür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Koşulsuz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sınırsız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şekilde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savunur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3269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43000" y="548680"/>
            <a:ext cx="9001000" cy="1303867"/>
          </a:xfrm>
        </p:spPr>
        <p:txBody>
          <a:bodyPr>
            <a:noAutofit/>
          </a:bodyPr>
          <a:lstStyle/>
          <a:p>
            <a:r>
              <a:rPr lang="tr-TR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İçişleri Bakanlığı İnsan Hakları Dairesi Başkanlığı</a:t>
            </a:r>
            <a:r>
              <a:rPr lang="tr-TR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3200" dirty="0">
                <a:latin typeface="Times New Roman" pitchFamily="18" charset="0"/>
                <a:cs typeface="Times New Roman" pitchFamily="18" charset="0"/>
              </a:rPr>
            </a:br>
            <a:endParaRPr lang="en-US" sz="32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536" y="1556792"/>
            <a:ext cx="5256584" cy="3877045"/>
          </a:xfrm>
        </p:spPr>
        <p:txBody>
          <a:bodyPr>
            <a:normAutofit/>
          </a:bodyPr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Dışişleri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Bakanlığı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işbirliği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yapmak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suretiyle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Türkiye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Cumhuriyeti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aleyhine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Avrupa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İnsan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Hakları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Mahkemesine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yapılan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başvuruları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takip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etmek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başvurulara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ilişkin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ilgili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tüm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kurum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kuruluşlardan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her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türlü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bilgi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belge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görüş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istemek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savunmaları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hazırlamak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gerektiğinde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oturumlara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temsilci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göndermek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700808"/>
            <a:ext cx="2627784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81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76713" y="620688"/>
            <a:ext cx="8496943" cy="1303867"/>
          </a:xfrm>
        </p:spPr>
        <p:txBody>
          <a:bodyPr>
            <a:normAutofit/>
          </a:bodyPr>
          <a:lstStyle/>
          <a:p>
            <a:r>
              <a:rPr lang="tr-TR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Türkiye Barolar Birliği İnsan Hakları Merkezi</a:t>
            </a:r>
            <a:r>
              <a:rPr lang="tr-TR" sz="32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3200" b="1" dirty="0">
                <a:latin typeface="Times New Roman" pitchFamily="18" charset="0"/>
                <a:cs typeface="Times New Roman" pitchFamily="18" charset="0"/>
              </a:rPr>
            </a:br>
            <a:endParaRPr lang="en-US" sz="32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55576" y="1556792"/>
            <a:ext cx="6798736" cy="5112568"/>
          </a:xfrm>
        </p:spPr>
        <p:txBody>
          <a:bodyPr>
            <a:normAutofit/>
          </a:bodyPr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Adil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Yarg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ı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lanma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Çal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ı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şma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Grubu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İfade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Özgürlüğü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Çal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ı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şma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Grubu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Cezaevi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Sorunlar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İzleme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Araşt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ı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rma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Komisyonu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Toplumsal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Cinsiyet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Eşitliği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Çal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ı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şma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Grubu</a:t>
            </a:r>
            <a:endParaRPr lang="tr-T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Mülkiyet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Haklar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Çal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ı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şma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Grubu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Toplant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Gösteri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Yürüyüşleri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Çal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ı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şma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Grubu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Özgürlük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Hukuk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Güvenliği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Çal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ı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şma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Grubu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Engelli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Haklar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Çal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ı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şma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Grubu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Mülteci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Haklar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Çal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ı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şma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Grubu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55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26438" y="476672"/>
            <a:ext cx="7499590" cy="1303867"/>
          </a:xfrm>
        </p:spPr>
        <p:txBody>
          <a:bodyPr>
            <a:normAutofit fontScale="90000"/>
          </a:bodyPr>
          <a:lstStyle/>
          <a:p>
            <a:r>
              <a:rPr lang="tr-TR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İnsan Hakları Kurulları </a:t>
            </a:r>
            <a:r>
              <a:rPr lang="tr-T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(Amaçları)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55576" y="1556792"/>
            <a:ext cx="4824536" cy="4176464"/>
          </a:xfrm>
        </p:spPr>
        <p:txBody>
          <a:bodyPr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tr-TR" dirty="0">
                <a:latin typeface="Times New Roman" pitchFamily="18" charset="0"/>
                <a:cs typeface="Times New Roman" pitchFamily="18" charset="0"/>
              </a:rPr>
              <a:t>Kamu oyunda ve kamu görevlileri nezdinde insan hakları bilincini oluşturmak ve geliştirmek,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tr-TR" dirty="0">
                <a:latin typeface="Times New Roman" pitchFamily="18" charset="0"/>
                <a:cs typeface="Times New Roman" pitchFamily="18" charset="0"/>
              </a:rPr>
              <a:t>Kişilerin insan hak ve özgürlüklerine saygı duymasını sağlamak ve bu anlamdaki ihlal iddialarını incelemek ve araştırmak,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tr-TR" dirty="0">
                <a:latin typeface="Times New Roman" pitchFamily="18" charset="0"/>
                <a:cs typeface="Times New Roman" pitchFamily="18" charset="0"/>
              </a:rPr>
              <a:t>İnsan hak ve özgürlüklerinin kullanılmasının önündeki engelleri kaldırmak.</a:t>
            </a:r>
          </a:p>
          <a:p>
            <a:endParaRPr lang="en-US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168" y="1628800"/>
            <a:ext cx="3041280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14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62442" y="692696"/>
            <a:ext cx="7427582" cy="1303867"/>
          </a:xfrm>
        </p:spPr>
        <p:txBody>
          <a:bodyPr>
            <a:normAutofit fontScale="90000"/>
          </a:bodyPr>
          <a:lstStyle/>
          <a:p>
            <a:pPr marL="0" indent="0"/>
            <a:r>
              <a:rPr lang="tr-TR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Yükseköğretimde İnsan Hakları Dersi </a:t>
            </a:r>
            <a:r>
              <a:rPr lang="tr-TR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tr-TR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dirty="0"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3568" y="1412776"/>
            <a:ext cx="7920880" cy="4896544"/>
          </a:xfrm>
        </p:spPr>
        <p:txBody>
          <a:bodyPr>
            <a:normAutofit lnSpcReduction="10000"/>
          </a:bodyPr>
          <a:lstStyle/>
          <a:p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Dersin içeriği: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İnsan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hakları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ilgili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temel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kavramlar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hakları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vatandaşlık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demokrasi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ilgili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temel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kavramlar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bilgisi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haklarının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tarihi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gelişiminin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anlaşılması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haklarının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uluslararası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alana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geçiş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sürecinin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anlaşılması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ulusal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uluslararası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düzeyde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haklarının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nasıl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korunduğunun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anlaşılması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hakları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vatandaşlık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eğitiminin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öneminin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anlaşılması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tr-T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Konular: </a:t>
            </a:r>
          </a:p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İnsan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hakları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kavramı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tarihsel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gelişimi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tr-T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Temel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hakları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İnsan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hakları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ilgili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uluslararası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belgeler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kuruluşlar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endParaRPr lang="tr-T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İnsan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haklarının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güncel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toplumsal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alanları</a:t>
            </a:r>
            <a:endParaRPr lang="tr-T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786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176866" y="692696"/>
            <a:ext cx="7283565" cy="1303867"/>
          </a:xfrm>
        </p:spPr>
        <p:txBody>
          <a:bodyPr>
            <a:normAutofit fontScale="90000"/>
          </a:bodyPr>
          <a:lstStyle/>
          <a:p>
            <a:r>
              <a:rPr lang="tr-TR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Türkiye İnsan Hakları Kurumu Kanunu (6332-2012)</a:t>
            </a:r>
            <a:r>
              <a:rPr lang="tr-TR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3568" y="1772816"/>
            <a:ext cx="8064896" cy="4392488"/>
          </a:xfrm>
        </p:spPr>
        <p:txBody>
          <a:bodyPr>
            <a:normAutofit fontScale="92500" lnSpcReduction="20000"/>
          </a:bodyPr>
          <a:lstStyle/>
          <a:p>
            <a:r>
              <a:rPr lang="tr-TR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Kanunun amacı;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insan haklarının koruması ve geliştirilmesi hususunda çalışmalar yapmak üzere kurum kurulmasıdır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tr-TR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Kurumun görevi; </a:t>
            </a:r>
            <a:r>
              <a:rPr lang="tr-TR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insan haklarının korunmasına, geliştirilmesine ve ihlallerin önlenmesine yönelik çalışmalar yapmak; </a:t>
            </a:r>
          </a:p>
          <a:p>
            <a:r>
              <a:rPr lang="tr-TR" dirty="0">
                <a:latin typeface="Times New Roman" pitchFamily="18" charset="0"/>
                <a:cs typeface="Times New Roman" pitchFamily="18" charset="0"/>
              </a:rPr>
              <a:t>İ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şkence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ve kötü muamele ile mücadele etmek; </a:t>
            </a:r>
          </a:p>
          <a:p>
            <a:r>
              <a:rPr lang="tr-TR" dirty="0">
                <a:latin typeface="Times New Roman" pitchFamily="18" charset="0"/>
                <a:cs typeface="Times New Roman" pitchFamily="18" charset="0"/>
              </a:rPr>
              <a:t>Ş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ikayet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ve başvuruları incelemek ve bunların  sonuçlarını takip etmek; </a:t>
            </a:r>
          </a:p>
          <a:p>
            <a:r>
              <a:rPr lang="tr-TR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orunların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çözüme kavuşturulması doğrultusunda girişimlerde bulunmak; </a:t>
            </a:r>
          </a:p>
          <a:p>
            <a:r>
              <a:rPr lang="tr-TR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amaçla eğitim faaliyetlerini yürütmek; </a:t>
            </a:r>
          </a:p>
          <a:p>
            <a:r>
              <a:rPr lang="tr-TR" dirty="0">
                <a:latin typeface="Times New Roman" pitchFamily="18" charset="0"/>
                <a:cs typeface="Times New Roman" pitchFamily="18" charset="0"/>
              </a:rPr>
              <a:t>İ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nsan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hakları alanındaki gelişmeleri izlemek ve değerlendirmek amacıyla araştırma ve inceleme yapmaktır.</a:t>
            </a:r>
            <a:endParaRPr lang="en-US" dirty="0"/>
          </a:p>
          <a:p>
            <a:endParaRPr lang="tr-TR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84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95536" y="548681"/>
            <a:ext cx="8280920" cy="1670524"/>
          </a:xfrm>
        </p:spPr>
        <p:txBody>
          <a:bodyPr>
            <a:noAutofit/>
          </a:bodyPr>
          <a:lstStyle/>
          <a:p>
            <a:r>
              <a:rPr lang="tr-TR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İl ve </a:t>
            </a:r>
            <a:r>
              <a:rPr lang="tr-T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İlçe </a:t>
            </a:r>
            <a:r>
              <a:rPr lang="tr-TR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İnsan Hakları Kurullarının Kuruluş, Görev ve Çalışma Esasları Yönetmeliği: </a:t>
            </a:r>
            <a:br>
              <a:rPr lang="tr-TR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55576" y="1988840"/>
            <a:ext cx="4392488" cy="3444997"/>
          </a:xfrm>
        </p:spPr>
        <p:txBody>
          <a:bodyPr/>
          <a:lstStyle/>
          <a:p>
            <a:r>
              <a:rPr lang="tr-TR" dirty="0">
                <a:latin typeface="Times New Roman" pitchFamily="18" charset="0"/>
                <a:cs typeface="Times New Roman" pitchFamily="18" charset="0"/>
              </a:rPr>
              <a:t>İnsan hakları ihlal iddialarını incelemek ve araştırmak; her türlü ayrımcılığın engellenmesi, idarenin uygulamalarında vatandaşlara hoşgörü ve nezaketle yaklaşmasını sağlamak amaçlanmıştır.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144889"/>
            <a:ext cx="3456384" cy="2580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80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197459" y="404665"/>
            <a:ext cx="6798734" cy="1008112"/>
          </a:xfrm>
        </p:spPr>
        <p:txBody>
          <a:bodyPr>
            <a:normAutofit/>
          </a:bodyPr>
          <a:lstStyle/>
          <a:p>
            <a:r>
              <a:rPr lang="tr-TR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Kalkolitik ve Orta Çağ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3568" y="1412776"/>
            <a:ext cx="4583686" cy="4896544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tr-TR" dirty="0">
                <a:latin typeface="Times New Roman" pitchFamily="18" charset="0"/>
                <a:cs typeface="Times New Roman" pitchFamily="18" charset="0"/>
              </a:rPr>
              <a:t>Kalkolitik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çağda sulamalı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tarım ve mesleklerde uzmanlaşmayla birlikte kıyı-kent devletleri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kurulmuştur. 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tr-TR" dirty="0">
                <a:latin typeface="Times New Roman" pitchFamily="18" charset="0"/>
                <a:cs typeface="Times New Roman" pitchFamily="18" charset="0"/>
              </a:rPr>
              <a:t>Orta çağda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kale devletlerde insanlar senyörler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ve serfler olarak </a:t>
            </a:r>
            <a:r>
              <a:rPr lang="tr-TR" dirty="0" err="1">
                <a:latin typeface="Times New Roman" pitchFamily="18" charset="0"/>
                <a:cs typeface="Times New Roman" pitchFamily="18" charset="0"/>
              </a:rPr>
              <a:t>tabakalaşmış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tarımsal kölelik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kurumsal hale gelmiştir. </a:t>
            </a:r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İslam, ezilen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insanlara bir güneş gibi doğmuş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, insanlar arasında eşitlik getirmiştir. Avrupa’da kale kentlerin çevrelerinde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bourglar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oluşmuş, burada yaşayan insanlar ticaret ve zanaatla uğraşmış, özgürlük ve bağımsızlık arayışına başlamışlardır.  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352" y="1412776"/>
            <a:ext cx="3001980" cy="2088232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353" y="3356992"/>
            <a:ext cx="3001980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58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176867" y="620688"/>
            <a:ext cx="6798734" cy="1303867"/>
          </a:xfrm>
        </p:spPr>
        <p:txBody>
          <a:bodyPr>
            <a:normAutofit fontScale="90000"/>
          </a:bodyPr>
          <a:lstStyle/>
          <a:p>
            <a:r>
              <a:rPr lang="tr-TR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İnsan Hakları İhlalleri </a:t>
            </a:r>
            <a:r>
              <a:rPr lang="tr-TR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76866" y="2276872"/>
            <a:ext cx="6798736" cy="34449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>
                <a:latin typeface="Times New Roman" pitchFamily="18" charset="0"/>
                <a:cs typeface="Times New Roman" pitchFamily="18" charset="0"/>
              </a:rPr>
              <a:t> Uluslararası Düzeyde</a:t>
            </a:r>
          </a:p>
          <a:p>
            <a:pPr marL="0" indent="0">
              <a:buNone/>
            </a:pPr>
            <a:r>
              <a:rPr lang="tr-TR" dirty="0">
                <a:latin typeface="Times New Roman" pitchFamily="18" charset="0"/>
                <a:cs typeface="Times New Roman" pitchFamily="18" charset="0"/>
              </a:rPr>
              <a:t>             Ulusal Düzeyde </a:t>
            </a:r>
          </a:p>
          <a:p>
            <a:pPr marL="0" indent="0">
              <a:buNone/>
            </a:pPr>
            <a:r>
              <a:rPr lang="tr-TR" dirty="0">
                <a:latin typeface="Times New Roman" pitchFamily="18" charset="0"/>
                <a:cs typeface="Times New Roman" pitchFamily="18" charset="0"/>
              </a:rPr>
              <a:t>		 Kurumsal Düzeyde</a:t>
            </a:r>
          </a:p>
          <a:p>
            <a:pPr marL="0" indent="0">
              <a:buNone/>
            </a:pPr>
            <a:r>
              <a:rPr lang="tr-TR" dirty="0">
                <a:latin typeface="Times New Roman" pitchFamily="18" charset="0"/>
                <a:cs typeface="Times New Roman" pitchFamily="18" charset="0"/>
              </a:rPr>
              <a:t>		   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Bireysel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Düzeyde</a:t>
            </a:r>
            <a:endParaRPr lang="en-US" dirty="0"/>
          </a:p>
        </p:txBody>
      </p:sp>
      <p:cxnSp>
        <p:nvCxnSpPr>
          <p:cNvPr id="4" name="4 Dirsek Bağlayıcısı"/>
          <p:cNvCxnSpPr/>
          <p:nvPr/>
        </p:nvCxnSpPr>
        <p:spPr>
          <a:xfrm>
            <a:off x="755576" y="2289456"/>
            <a:ext cx="576064" cy="360040"/>
          </a:xfrm>
          <a:prstGeom prst="bentConnector3">
            <a:avLst>
              <a:gd name="adj1" fmla="val 50000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4 Dirsek Bağlayıcısı"/>
          <p:cNvCxnSpPr/>
          <p:nvPr/>
        </p:nvCxnSpPr>
        <p:spPr>
          <a:xfrm>
            <a:off x="1619672" y="2710301"/>
            <a:ext cx="576064" cy="360040"/>
          </a:xfrm>
          <a:prstGeom prst="bentConnector3">
            <a:avLst>
              <a:gd name="adj1" fmla="val 50000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4 Dirsek Bağlayıcısı"/>
          <p:cNvCxnSpPr/>
          <p:nvPr/>
        </p:nvCxnSpPr>
        <p:spPr>
          <a:xfrm>
            <a:off x="1638000" y="3323750"/>
            <a:ext cx="576064" cy="360040"/>
          </a:xfrm>
          <a:prstGeom prst="bentConnector3">
            <a:avLst>
              <a:gd name="adj1" fmla="val 50000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4 Dirsek Bağlayıcısı"/>
          <p:cNvCxnSpPr/>
          <p:nvPr/>
        </p:nvCxnSpPr>
        <p:spPr>
          <a:xfrm>
            <a:off x="1907704" y="3907064"/>
            <a:ext cx="576064" cy="360040"/>
          </a:xfrm>
          <a:prstGeom prst="bentConnector3">
            <a:avLst>
              <a:gd name="adj1" fmla="val 50000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Resi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370" y="1809275"/>
            <a:ext cx="3564069" cy="1874515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369" y="3789040"/>
            <a:ext cx="3564069" cy="2400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99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08911" cy="1303867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Ulusal Düzeyde İnsan Hakları İhlalleri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41870" y="1484784"/>
            <a:ext cx="4824536" cy="361249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tr-TR" dirty="0">
                <a:latin typeface="Times New Roman" pitchFamily="18" charset="0"/>
                <a:cs typeface="Times New Roman" pitchFamily="18" charset="0"/>
              </a:rPr>
              <a:t>İnsan Hakları İnceleme Komisyonu’nun Haziran 2018 Raporu 1884 ifade özgürlüğü ihlali </a:t>
            </a:r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Toplantı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ve gösteri özgürlüğü ihlali 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280</a:t>
            </a:r>
          </a:p>
          <a:p>
            <a:pPr algn="just"/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(PKK-YPG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) Yaşam hakları ihlali 257 ölü 34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yaralı</a:t>
            </a:r>
          </a:p>
          <a:p>
            <a:pPr algn="just"/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İşkence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iddiası 76 cezaevinde işkence ve kötü muamele 10</a:t>
            </a:r>
          </a:p>
          <a:p>
            <a:endParaRPr lang="en-US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120" y="3789039"/>
            <a:ext cx="2946631" cy="2535253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119" y="1628800"/>
            <a:ext cx="2946631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81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568951" cy="1303867"/>
          </a:xfrm>
        </p:spPr>
        <p:txBody>
          <a:bodyPr>
            <a:normAutofit fontScale="90000"/>
          </a:bodyPr>
          <a:lstStyle/>
          <a:p>
            <a:r>
              <a:rPr lang="tr-TR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Uluslararası </a:t>
            </a:r>
            <a:r>
              <a:rPr lang="tr-TR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Düzeyde İnsan Hakları İhlalleri</a:t>
            </a:r>
            <a:r>
              <a:rPr lang="tr-TR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3568" y="1628800"/>
            <a:ext cx="4464496" cy="3444997"/>
          </a:xfrm>
        </p:spPr>
        <p:txBody>
          <a:bodyPr>
            <a:normAutofit fontScale="92500" lnSpcReduction="1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tr-TR" dirty="0">
                <a:latin typeface="Times New Roman" pitchFamily="18" charset="0"/>
                <a:cs typeface="Times New Roman" pitchFamily="18" charset="0"/>
              </a:rPr>
              <a:t>İsrail’in Filistin saldırıları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tr-TR" dirty="0">
                <a:latin typeface="Times New Roman" pitchFamily="18" charset="0"/>
                <a:cs typeface="Times New Roman" pitchFamily="18" charset="0"/>
              </a:rPr>
              <a:t>Batının Suriyeliler konusunda üç maymunu oynaması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tr-TR" dirty="0">
                <a:latin typeface="Times New Roman" pitchFamily="18" charset="0"/>
                <a:cs typeface="Times New Roman" pitchFamily="18" charset="0"/>
              </a:rPr>
              <a:t>Cemal Kaşıkçı olayı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tr-TR" dirty="0">
                <a:latin typeface="Times New Roman" pitchFamily="18" charset="0"/>
                <a:cs typeface="Times New Roman" pitchFamily="18" charset="0"/>
              </a:rPr>
              <a:t>Irak’ta oynanan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oyunlar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tr-TR" dirty="0">
                <a:latin typeface="Times New Roman" pitchFamily="18" charset="0"/>
                <a:cs typeface="Times New Roman" pitchFamily="18" charset="0"/>
              </a:rPr>
              <a:t>Yemen’deki </a:t>
            </a:r>
            <a:r>
              <a:rPr lang="tr-TR" dirty="0" err="1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usilerin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kadınlara ve çocuklara yönelik ihlalleri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tr-TR" dirty="0">
                <a:latin typeface="Times New Roman" pitchFamily="18" charset="0"/>
                <a:cs typeface="Times New Roman" pitchFamily="18" charset="0"/>
              </a:rPr>
              <a:t>Doğu Türkistan (Çin’in işgali) </a:t>
            </a:r>
          </a:p>
          <a:p>
            <a:endParaRPr lang="en-US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628800"/>
            <a:ext cx="3168352" cy="216024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270" y="3933056"/>
            <a:ext cx="3219450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26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175737" y="332656"/>
            <a:ext cx="6798734" cy="1303867"/>
          </a:xfrm>
        </p:spPr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Sonuç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27584" y="1556792"/>
            <a:ext cx="7632848" cy="3444997"/>
          </a:xfrm>
        </p:spPr>
        <p:txBody>
          <a:bodyPr/>
          <a:lstStyle/>
          <a:p>
            <a:pPr algn="just"/>
            <a:r>
              <a:rPr lang="tr-TR" dirty="0">
                <a:latin typeface="Times New Roman" pitchFamily="18" charset="0"/>
                <a:cs typeface="Times New Roman" pitchFamily="18" charset="0"/>
              </a:rPr>
              <a:t>İHEB 1. madde «Bütün insan özgür, onur ve haklar bakımından eşit doğarlar»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denilmektedir.</a:t>
            </a:r>
          </a:p>
          <a:p>
            <a:pPr algn="just"/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İnsan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haklarının temel ilkeleri evrensellik, bölünmezlik ve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devredilmezliktir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Ancak, Dünya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devletlerine insan hakları ihlalleri konusunda ders vermeye kalkışan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emperyalistlerin,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insan hakları ihlalleri karnesi oldukça kötüdür.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41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176866" y="188640"/>
            <a:ext cx="6798734" cy="1303867"/>
          </a:xfrm>
        </p:spPr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Sonsöz Yerine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7801" y="1268760"/>
            <a:ext cx="7776864" cy="5176853"/>
          </a:xfrm>
        </p:spPr>
        <p:txBody>
          <a:bodyPr>
            <a:normAutofit fontScale="92500"/>
          </a:bodyPr>
          <a:lstStyle/>
          <a:p>
            <a:pPr algn="just"/>
            <a:r>
              <a:rPr lang="tr-TR" dirty="0">
                <a:latin typeface="Times New Roman" pitchFamily="18" charset="0"/>
                <a:cs typeface="Times New Roman" pitchFamily="18" charset="0"/>
              </a:rPr>
              <a:t>İslam dininde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Allah (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c.c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) kelamı olan </a:t>
            </a: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«kul </a:t>
            </a:r>
            <a:r>
              <a:rPr lang="tr-TR" b="1" dirty="0">
                <a:latin typeface="Times New Roman" pitchFamily="18" charset="0"/>
                <a:cs typeface="Times New Roman" pitchFamily="18" charset="0"/>
              </a:rPr>
              <a:t>hakkı»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önemlidir.</a:t>
            </a:r>
          </a:p>
          <a:p>
            <a:pPr algn="just"/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Mevlana </a:t>
            </a:r>
            <a:r>
              <a:rPr lang="tr-TR" b="1" dirty="0">
                <a:latin typeface="Times New Roman" pitchFamily="18" charset="0"/>
                <a:cs typeface="Times New Roman" pitchFamily="18" charset="0"/>
              </a:rPr>
              <a:t>«ne kul vardır ne köle, bütün insanlar kardeştir</a:t>
            </a: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demiştir.</a:t>
            </a:r>
          </a:p>
          <a:p>
            <a:pPr algn="just"/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Yunus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Emre </a:t>
            </a:r>
            <a:r>
              <a:rPr lang="tr-TR" b="1" dirty="0">
                <a:latin typeface="Times New Roman" pitchFamily="18" charset="0"/>
                <a:cs typeface="Times New Roman" pitchFamily="18" charset="0"/>
              </a:rPr>
              <a:t>«Yaratılanı </a:t>
            </a: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severim </a:t>
            </a:r>
            <a:r>
              <a:rPr lang="tr-TR" b="1" dirty="0">
                <a:latin typeface="Times New Roman" pitchFamily="18" charset="0"/>
                <a:cs typeface="Times New Roman" pitchFamily="18" charset="0"/>
              </a:rPr>
              <a:t>yaratandan ötürü</a:t>
            </a: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diyerek insan sevgisini vurgulamıştır.</a:t>
            </a:r>
          </a:p>
          <a:p>
            <a:pPr algn="just"/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Atatürk </a:t>
            </a: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«Biz </a:t>
            </a:r>
            <a:r>
              <a:rPr lang="tr-TR" b="1" dirty="0">
                <a:latin typeface="Times New Roman" pitchFamily="18" charset="0"/>
                <a:cs typeface="Times New Roman" pitchFamily="18" charset="0"/>
              </a:rPr>
              <a:t>yaşamak </a:t>
            </a: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isteyen, haysiyet </a:t>
            </a:r>
            <a:r>
              <a:rPr lang="tr-TR" b="1" dirty="0">
                <a:latin typeface="Times New Roman" pitchFamily="18" charset="0"/>
                <a:cs typeface="Times New Roman" pitchFamily="18" charset="0"/>
              </a:rPr>
              <a:t>ve şerefiyle yaşamak isteyen bir milletiz</a:t>
            </a: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özsözüyle Türk Milletinin ortak özelliğini ortaya koymuştur.</a:t>
            </a:r>
          </a:p>
          <a:p>
            <a:pPr algn="just"/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Son söz olarak </a:t>
            </a: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«İnsan </a:t>
            </a:r>
            <a:r>
              <a:rPr lang="tr-TR" b="1" dirty="0">
                <a:latin typeface="Times New Roman" pitchFamily="18" charset="0"/>
                <a:cs typeface="Times New Roman" pitchFamily="18" charset="0"/>
              </a:rPr>
              <a:t>hakları Türk </a:t>
            </a: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Milletinin </a:t>
            </a:r>
            <a:r>
              <a:rPr lang="tr-TR" b="1" dirty="0">
                <a:latin typeface="Times New Roman" pitchFamily="18" charset="0"/>
                <a:cs typeface="Times New Roman" pitchFamily="18" charset="0"/>
              </a:rPr>
              <a:t>ruhudur ve özüdür</a:t>
            </a: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marL="0" indent="0" algn="ctr">
              <a:buNone/>
            </a:pPr>
            <a:endParaRPr lang="tr-TR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Katılımınız için teşekkürlerimi sunarım.</a:t>
            </a:r>
            <a:endParaRPr lang="tr-TR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tr-TR" dirty="0"/>
          </a:p>
          <a:p>
            <a:endParaRPr lang="en-US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5013176"/>
            <a:ext cx="1743075" cy="1401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56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403648" y="476673"/>
            <a:ext cx="6798734" cy="1152128"/>
          </a:xfrm>
        </p:spPr>
        <p:txBody>
          <a:bodyPr>
            <a:normAutofit/>
          </a:bodyPr>
          <a:lstStyle/>
          <a:p>
            <a:r>
              <a:rPr lang="tr-TR" sz="3600" b="1" dirty="0" smtClean="0">
                <a:solidFill>
                  <a:srgbClr val="FF0000"/>
                </a:solidFill>
              </a:rPr>
              <a:t>1789 Fransız İhtilali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55576" y="1780539"/>
            <a:ext cx="4248472" cy="4600789"/>
          </a:xfrm>
        </p:spPr>
        <p:txBody>
          <a:bodyPr>
            <a:normAutofit fontScale="92500" lnSpcReduction="10000"/>
          </a:bodyPr>
          <a:lstStyle/>
          <a:p>
            <a:r>
              <a:rPr lang="tr-TR" dirty="0">
                <a:latin typeface="Times New Roman" pitchFamily="18" charset="0"/>
                <a:cs typeface="Times New Roman" pitchFamily="18" charset="0"/>
              </a:rPr>
              <a:t>Fransız İhtilali ile birlikte modern devletler kurulmaya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başlanılmıştır. 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Amerika’da köle ticareti kuruluşundan itibaren iç savaşa kadar yaygınlaşmıştır. </a:t>
            </a:r>
          </a:p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Özellikle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sanayi devrimiyle birlikte ortaya çıkan kaynak kıtlığı ile sömürgecilik savaşları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başlamıştır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. </a:t>
            </a:r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Günümüzde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bu savaş ÇUŞ savaşlarına dönüşmüştür. </a:t>
            </a:r>
          </a:p>
          <a:p>
            <a:endParaRPr lang="en-US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624" y="1930952"/>
            <a:ext cx="3627824" cy="4306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14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176865" y="188640"/>
            <a:ext cx="6798734" cy="1303867"/>
          </a:xfrm>
        </p:spPr>
        <p:txBody>
          <a:bodyPr>
            <a:normAutofit/>
          </a:bodyPr>
          <a:lstStyle/>
          <a:p>
            <a:r>
              <a:rPr lang="tr-TR" sz="3600" b="1" dirty="0" smtClean="0">
                <a:solidFill>
                  <a:srgbClr val="FF0000"/>
                </a:solidFill>
              </a:rPr>
              <a:t>Kavramların Tanımları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11560" y="1340768"/>
            <a:ext cx="8136904" cy="4968552"/>
          </a:xfrm>
        </p:spPr>
        <p:txBody>
          <a:bodyPr>
            <a:normAutofit/>
          </a:bodyPr>
          <a:lstStyle/>
          <a:p>
            <a:pPr algn="just"/>
            <a:r>
              <a:rPr lang="tr-TR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İnsan: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Akıl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ve düşünme yeteneği olan, biyolojik olarak doğup toplumda sosyalleşen canlı türüdür. </a:t>
            </a:r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tr-TR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Hak: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İnsanın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insan olmasından kaynaklanan doğal haklarının yanı sıra hukuk sistemi tarafından gerçek kişilere tanınmış olan yasal-yönetsel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düzenlemelerdir.</a:t>
            </a:r>
          </a:p>
          <a:p>
            <a:pPr algn="just"/>
            <a:r>
              <a:rPr lang="tr-TR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İnsan Hakları: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İnsanın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yaşamaya başladığı andan itibaren yadsınamaz ve vazgeçilemez doğal kazanımlardır. </a:t>
            </a:r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İnsan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haklarının kaynağı insanın kendi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doğasıdır ve yaşama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hakkı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insanın en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temel hakkıdır. İnsan kendi başına bir değer ve amaçtır.</a:t>
            </a:r>
          </a:p>
          <a:p>
            <a:pPr algn="just"/>
            <a:endParaRPr lang="tr-TR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73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43608" y="915337"/>
            <a:ext cx="7632848" cy="1303867"/>
          </a:xfrm>
        </p:spPr>
        <p:txBody>
          <a:bodyPr>
            <a:normAutofit fontScale="90000"/>
          </a:bodyPr>
          <a:lstStyle/>
          <a:p>
            <a:r>
              <a:rPr lang="tr-TR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DEVLET </a:t>
            </a:r>
            <a:r>
              <a:rPr lang="tr-T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ve DEVLET </a:t>
            </a:r>
            <a:r>
              <a:rPr lang="tr-TR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YÖNETİMİ (Kamu Yönetimi)</a:t>
            </a:r>
            <a:r>
              <a:rPr lang="tr-TR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55576" y="1916832"/>
            <a:ext cx="7427583" cy="3874284"/>
          </a:xfrm>
        </p:spPr>
        <p:txBody>
          <a:bodyPr>
            <a:normAutofit/>
          </a:bodyPr>
          <a:lstStyle/>
          <a:p>
            <a:pPr algn="just"/>
            <a:r>
              <a:rPr lang="tr-TR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Devlet: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belirli bir toprak parçası (vatan-yurt) üzerinde siyasi bakımdan örgütlenmiş (Egemenlik hakkı kurulmuş)  millet ya da milletler topluluğunun oluşturduğu tüzel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varlıktır.</a:t>
            </a:r>
          </a:p>
          <a:p>
            <a:pPr algn="just"/>
            <a:r>
              <a:rPr lang="tr-TR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Devlet Yönetimi: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Devlet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organları (yasama-yürütme-yargı) vasıtasıyla yasal-yönetsel düzenlemeler yaparak ve kurumlar kurarak vatandaşlarına kamu hizmetlerini </a:t>
            </a:r>
            <a:r>
              <a:rPr lang="tr-TR" b="1" dirty="0">
                <a:latin typeface="Times New Roman" pitchFamily="18" charset="0"/>
                <a:cs typeface="Times New Roman" pitchFamily="18" charset="0"/>
              </a:rPr>
              <a:t>VEHENK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sunmak için  madde ve insan kaynaklarının </a:t>
            </a:r>
            <a:r>
              <a:rPr lang="tr-TR" b="1" dirty="0" err="1">
                <a:latin typeface="Times New Roman" pitchFamily="18" charset="0"/>
                <a:cs typeface="Times New Roman" pitchFamily="18" charset="0"/>
              </a:rPr>
              <a:t>PÖYED</a:t>
            </a:r>
            <a:r>
              <a:rPr lang="tr-TR" dirty="0" err="1">
                <a:latin typeface="Times New Roman" pitchFamily="18" charset="0"/>
                <a:cs typeface="Times New Roman" pitchFamily="18" charset="0"/>
              </a:rPr>
              <a:t>’dir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49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176867" y="476672"/>
            <a:ext cx="6798734" cy="1303867"/>
          </a:xfrm>
        </p:spPr>
        <p:txBody>
          <a:bodyPr>
            <a:normAutofit/>
          </a:bodyPr>
          <a:lstStyle/>
          <a:p>
            <a:r>
              <a:rPr lang="tr-TR" sz="3400" b="1" dirty="0" smtClean="0">
                <a:solidFill>
                  <a:srgbClr val="FF0000"/>
                </a:solidFill>
              </a:rPr>
              <a:t>TEMEL İNSAN HAKLARI</a:t>
            </a:r>
            <a:endParaRPr lang="en-US" sz="3400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43608" y="1556792"/>
            <a:ext cx="6798736" cy="4680520"/>
          </a:xfrm>
        </p:spPr>
        <p:txBody>
          <a:bodyPr>
            <a:normAutofit fontScale="92500" lnSpcReduction="20000"/>
          </a:bodyPr>
          <a:lstStyle/>
          <a:p>
            <a:pPr algn="just">
              <a:buFont typeface="Wingdings" pitchFamily="2" charset="2"/>
              <a:buChar char="Ø"/>
            </a:pPr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Din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ve vicdan hürriyeti,</a:t>
            </a:r>
          </a:p>
          <a:p>
            <a:pPr algn="just">
              <a:buFont typeface="Wingdings" pitchFamily="2" charset="2"/>
              <a:buChar char="Ø"/>
            </a:pPr>
            <a:r>
              <a:rPr lang="tr-TR" dirty="0">
                <a:latin typeface="Times New Roman" pitchFamily="18" charset="0"/>
                <a:cs typeface="Times New Roman" pitchFamily="18" charset="0"/>
              </a:rPr>
              <a:t>Hukuk önünde eşitlik,</a:t>
            </a:r>
          </a:p>
          <a:p>
            <a:pPr algn="just">
              <a:buFont typeface="Wingdings" pitchFamily="2" charset="2"/>
              <a:buChar char="Ø"/>
            </a:pPr>
            <a:r>
              <a:rPr lang="tr-TR" dirty="0">
                <a:latin typeface="Times New Roman" pitchFamily="18" charset="0"/>
                <a:cs typeface="Times New Roman" pitchFamily="18" charset="0"/>
              </a:rPr>
              <a:t>Adil yargılanma hakkı,</a:t>
            </a:r>
          </a:p>
          <a:p>
            <a:pPr algn="just">
              <a:buFont typeface="Wingdings" pitchFamily="2" charset="2"/>
              <a:buChar char="Ø"/>
            </a:pPr>
            <a:r>
              <a:rPr lang="tr-TR" dirty="0">
                <a:latin typeface="Times New Roman" pitchFamily="18" charset="0"/>
                <a:cs typeface="Times New Roman" pitchFamily="18" charset="0"/>
              </a:rPr>
              <a:t>Örgütlenme ve toplanma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hakları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,</a:t>
            </a:r>
            <a:endParaRPr lang="tr-TR" dirty="0" smtClean="0"/>
          </a:p>
          <a:p>
            <a:pPr algn="just">
              <a:buFont typeface="Wingdings" pitchFamily="2" charset="2"/>
              <a:buChar char="Ø"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İnsanın vücut bütünlüğüne dokunulmaması hakkı,</a:t>
            </a:r>
          </a:p>
          <a:p>
            <a:pPr algn="just">
              <a:buFont typeface="Wingdings" pitchFamily="2" charset="2"/>
              <a:buChar char="Ø"/>
            </a:pPr>
            <a:r>
              <a:rPr lang="tr-TR" dirty="0">
                <a:latin typeface="Times New Roman" pitchFamily="18" charset="0"/>
                <a:cs typeface="Times New Roman" pitchFamily="18" charset="0"/>
              </a:rPr>
              <a:t>İfade ve basın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hürriyeti,</a:t>
            </a:r>
          </a:p>
          <a:p>
            <a:pPr algn="just">
              <a:buFont typeface="Wingdings" pitchFamily="2" charset="2"/>
              <a:buChar char="Ø"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Konut dokunulmazlığı,</a:t>
            </a:r>
          </a:p>
          <a:p>
            <a:pPr algn="just">
              <a:buFont typeface="Wingdings" pitchFamily="2" charset="2"/>
              <a:buChar char="Ø"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Eğitim hakkı,</a:t>
            </a:r>
          </a:p>
          <a:p>
            <a:pPr algn="just">
              <a:buFont typeface="Wingdings" pitchFamily="2" charset="2"/>
              <a:buChar char="Ø"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Sağlık hakkı,</a:t>
            </a:r>
          </a:p>
          <a:p>
            <a:pPr algn="just">
              <a:buFont typeface="Wingdings" pitchFamily="2" charset="2"/>
              <a:buChar char="Ø"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Özel hayatın gizliliği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69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259632" y="548680"/>
            <a:ext cx="6798734" cy="1303867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TÜRK ANAYASALARINDA İNSAN HAKLARI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536" y="2276872"/>
            <a:ext cx="3744415" cy="4082585"/>
          </a:xfrm>
        </p:spPr>
        <p:txBody>
          <a:bodyPr>
            <a:normAutofit lnSpcReduction="10000"/>
          </a:bodyPr>
          <a:lstStyle/>
          <a:p>
            <a:pPr algn="just"/>
            <a:r>
              <a:rPr lang="tr-TR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Anayasa: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Devletin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yapısını, şeklini ve işleyişini belirleyen, yasama, yürütme ve yargı organları arasındaki işbirliğini düzenleyen, devletin vatandaşlara, vatandaşların devlete karşı olan hak ve ödevlerini ortaya koyan hukuk kurallarıdır. </a:t>
            </a:r>
          </a:p>
          <a:p>
            <a:endParaRPr lang="en-US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1960" y="2348880"/>
            <a:ext cx="4234268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63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183755" y="620688"/>
            <a:ext cx="6798734" cy="1303867"/>
          </a:xfrm>
        </p:spPr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1876 Kanuni Esasi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39552" y="1924556"/>
            <a:ext cx="4320480" cy="4013338"/>
          </a:xfrm>
        </p:spPr>
        <p:txBody>
          <a:bodyPr/>
          <a:lstStyle/>
          <a:p>
            <a:r>
              <a:rPr lang="tr-TR" dirty="0">
                <a:latin typeface="Times New Roman" pitchFamily="18" charset="0"/>
                <a:cs typeface="Times New Roman" pitchFamily="18" charset="0"/>
              </a:rPr>
              <a:t>Md. 10 - Hürriyeti şahsiye her türlü taarruzdan masundur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Hiç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kimse kanunun tayin ettiği sebep ve suretten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maada bir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bahane ile mücazat olunamaz.</a:t>
            </a:r>
            <a:endParaRPr lang="en-US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132856"/>
            <a:ext cx="3384376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63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">
  <a:themeElements>
    <a:clrScheme name="Organik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k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547</TotalTime>
  <Words>1929</Words>
  <Application>Microsoft Office PowerPoint</Application>
  <PresentationFormat>Ekran Gösterisi (4:3)</PresentationFormat>
  <Paragraphs>206</Paragraphs>
  <Slides>34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34</vt:i4>
      </vt:variant>
    </vt:vector>
  </HeadingPairs>
  <TitlesOfParts>
    <vt:vector size="35" baseType="lpstr">
      <vt:lpstr>Organik</vt:lpstr>
      <vt:lpstr>YÖNETİM ve İNSAN HAKLARI </vt:lpstr>
      <vt:lpstr>PowerPoint Sunusu</vt:lpstr>
      <vt:lpstr>Kalkolitik ve Orta Çağ</vt:lpstr>
      <vt:lpstr>1789 Fransız İhtilali</vt:lpstr>
      <vt:lpstr>Kavramların Tanımları</vt:lpstr>
      <vt:lpstr>DEVLET ve DEVLET YÖNETİMİ (Kamu Yönetimi) </vt:lpstr>
      <vt:lpstr>TEMEL İNSAN HAKLARI</vt:lpstr>
      <vt:lpstr>TÜRK ANAYASALARINDA İNSAN HAKLARI</vt:lpstr>
      <vt:lpstr>1876 Kanuni Esasi</vt:lpstr>
      <vt:lpstr>1921 Teşkilatı Esasiye </vt:lpstr>
      <vt:lpstr>1924 Anayasası </vt:lpstr>
      <vt:lpstr>1961 Anayasası </vt:lpstr>
      <vt:lpstr>1982 Anayasası (Temel Haklar ve Ödevler) </vt:lpstr>
      <vt:lpstr>1982 Anayasası (Özel Hayat) </vt:lpstr>
      <vt:lpstr>Uluslararası İnsan Hakları Düzenlemeleri </vt:lpstr>
      <vt:lpstr>BM İnsan Hakları Evrensel Bildirgesi</vt:lpstr>
      <vt:lpstr>Avrupa Konseyi – Avrupa İnsan Hakları Mahkemesi</vt:lpstr>
      <vt:lpstr>Avrupa Güvenlik ve İşbirliği Teşkilatı (AGİT) ve İnsan Hakları  </vt:lpstr>
      <vt:lpstr>BM Çocuk Hakları Sözleşmesi (1990) </vt:lpstr>
      <vt:lpstr>Avrupa İnsan Hakları Sözleşmesi (1954)</vt:lpstr>
      <vt:lpstr>İslam'da İnsan Hakları </vt:lpstr>
      <vt:lpstr>Ulusal Düzeyde İnsan Hakları </vt:lpstr>
      <vt:lpstr>İnsan Hakları Derneği</vt:lpstr>
      <vt:lpstr>İçişleri Bakanlığı İnsan Hakları Dairesi Başkanlığı </vt:lpstr>
      <vt:lpstr>Türkiye Barolar Birliği İnsan Hakları Merkezi </vt:lpstr>
      <vt:lpstr>İnsan Hakları Kurulları (Amaçları)</vt:lpstr>
      <vt:lpstr>Yükseköğretimde İnsan Hakları Dersi   </vt:lpstr>
      <vt:lpstr>Türkiye İnsan Hakları Kurumu Kanunu (6332-2012) </vt:lpstr>
      <vt:lpstr>İl ve İlçe İnsan Hakları Kurullarının Kuruluş, Görev ve Çalışma Esasları Yönetmeliği:  </vt:lpstr>
      <vt:lpstr>İnsan Hakları İhlalleri  </vt:lpstr>
      <vt:lpstr>Ulusal Düzeyde İnsan Hakları İhlalleri</vt:lpstr>
      <vt:lpstr>Uluslararası Düzeyde İnsan Hakları İhlalleri </vt:lpstr>
      <vt:lpstr>Sonuç</vt:lpstr>
      <vt:lpstr>Sonsöz Yerine</vt:lpstr>
    </vt:vector>
  </TitlesOfParts>
  <Company>NouS TncTR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HP</dc:creator>
  <cp:lastModifiedBy>HP</cp:lastModifiedBy>
  <cp:revision>64</cp:revision>
  <dcterms:created xsi:type="dcterms:W3CDTF">2019-12-08T16:07:05Z</dcterms:created>
  <dcterms:modified xsi:type="dcterms:W3CDTF">2019-12-10T12:00:19Z</dcterms:modified>
</cp:coreProperties>
</file>