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6" r:id="rId1"/>
  </p:sldMasterIdLst>
  <p:sldIdLst>
    <p:sldId id="256" r:id="rId2"/>
    <p:sldId id="258" r:id="rId3"/>
    <p:sldId id="301" r:id="rId4"/>
    <p:sldId id="286" r:id="rId5"/>
    <p:sldId id="288" r:id="rId6"/>
    <p:sldId id="260" r:id="rId7"/>
    <p:sldId id="261" r:id="rId8"/>
    <p:sldId id="293" r:id="rId9"/>
    <p:sldId id="295" r:id="rId10"/>
    <p:sldId id="302" r:id="rId11"/>
    <p:sldId id="262" r:id="rId12"/>
    <p:sldId id="294" r:id="rId13"/>
    <p:sldId id="296" r:id="rId14"/>
    <p:sldId id="263" r:id="rId15"/>
    <p:sldId id="299" r:id="rId16"/>
    <p:sldId id="300" r:id="rId17"/>
    <p:sldId id="297" r:id="rId18"/>
    <p:sldId id="282" r:id="rId19"/>
    <p:sldId id="269" r:id="rId20"/>
    <p:sldId id="270" r:id="rId21"/>
    <p:sldId id="273" r:id="rId22"/>
    <p:sldId id="287" r:id="rId23"/>
    <p:sldId id="275" r:id="rId24"/>
    <p:sldId id="279" r:id="rId25"/>
    <p:sldId id="272" r:id="rId26"/>
    <p:sldId id="303" r:id="rId27"/>
    <p:sldId id="267" r:id="rId28"/>
    <p:sldId id="278" r:id="rId29"/>
    <p:sldId id="274" r:id="rId30"/>
    <p:sldId id="276" r:id="rId31"/>
    <p:sldId id="280" r:id="rId32"/>
    <p:sldId id="283" r:id="rId33"/>
    <p:sldId id="284" r:id="rId34"/>
    <p:sldId id="285" r:id="rId35"/>
    <p:sldId id="281" r:id="rId36"/>
    <p:sldId id="292" r:id="rId3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6600"/>
    <a:srgbClr val="000099"/>
    <a:srgbClr val="0000FF"/>
    <a:srgbClr val="FF7D7D"/>
    <a:srgbClr val="ED7D31"/>
    <a:srgbClr val="FFFFCC"/>
    <a:srgbClr val="CCFFCC"/>
    <a:srgbClr val="99FF9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99" autoAdjust="0"/>
    <p:restoredTop sz="94673" autoAdjust="0"/>
  </p:normalViewPr>
  <p:slideViewPr>
    <p:cSldViewPr snapToGrid="0">
      <p:cViewPr varScale="1">
        <p:scale>
          <a:sx n="105" d="100"/>
          <a:sy n="105" d="100"/>
        </p:scale>
        <p:origin x="5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CA8CFE-B85F-400F-B72E-CD92BEF23793}"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DE24A32C-6819-496A-84AA-872AB7A8423A}">
      <dgm:prSet/>
      <dgm:spPr>
        <a:solidFill>
          <a:schemeClr val="accent2"/>
        </a:solidFill>
      </dgm:spPr>
      <dgm:t>
        <a:bodyPr/>
        <a:lstStyle/>
        <a:p>
          <a:r>
            <a:rPr lang="tr-TR" noProof="0" dirty="0">
              <a:latin typeface="Times New Roman" panose="02020603050405020304" pitchFamily="18" charset="0"/>
              <a:cs typeface="Times New Roman" panose="02020603050405020304" pitchFamily="18" charset="0"/>
            </a:rPr>
            <a:t>Çanakkale Onsekiz Mart Üniversitesi’nin kuruluş tarihi: </a:t>
          </a:r>
          <a:r>
            <a:rPr lang="tr-TR" b="1" noProof="0" dirty="0">
              <a:latin typeface="Times New Roman" panose="02020603050405020304" pitchFamily="18" charset="0"/>
              <a:cs typeface="Times New Roman" panose="02020603050405020304" pitchFamily="18" charset="0"/>
            </a:rPr>
            <a:t>3 Temmuz 1992</a:t>
          </a:r>
          <a:endParaRPr lang="tr-TR" noProof="0" dirty="0">
            <a:latin typeface="Times New Roman" panose="02020603050405020304" pitchFamily="18" charset="0"/>
            <a:cs typeface="Times New Roman" panose="02020603050405020304" pitchFamily="18" charset="0"/>
          </a:endParaRPr>
        </a:p>
      </dgm:t>
    </dgm:pt>
    <dgm:pt modelId="{D45F30BB-88D4-49FF-ADC8-978E6618087D}" type="parTrans" cxnId="{FE9A1324-6F5C-46D3-97BC-B4EE44905C1C}">
      <dgm:prSet/>
      <dgm:spPr/>
      <dgm:t>
        <a:bodyPr/>
        <a:lstStyle/>
        <a:p>
          <a:endParaRPr lang="en-US"/>
        </a:p>
      </dgm:t>
    </dgm:pt>
    <dgm:pt modelId="{32CCAFE5-FE7B-4F1D-9ED7-5A484A9F7CE3}" type="sibTrans" cxnId="{FE9A1324-6F5C-46D3-97BC-B4EE44905C1C}">
      <dgm:prSet/>
      <dgm:spPr/>
      <dgm:t>
        <a:bodyPr/>
        <a:lstStyle/>
        <a:p>
          <a:endParaRPr lang="en-US"/>
        </a:p>
      </dgm:t>
    </dgm:pt>
    <dgm:pt modelId="{BE86038D-A9AC-411B-9623-D9389E395781}">
      <dgm:prSet/>
      <dgm:spPr/>
      <dgm:t>
        <a:bodyPr/>
        <a:lstStyle/>
        <a:p>
          <a:r>
            <a:rPr lang="tr-TR" noProof="0" dirty="0">
              <a:latin typeface="Times New Roman" panose="02020603050405020304" pitchFamily="18" charset="0"/>
              <a:cs typeface="Times New Roman" panose="02020603050405020304" pitchFamily="18" charset="0"/>
            </a:rPr>
            <a:t>Akademik Birimler:</a:t>
          </a:r>
        </a:p>
      </dgm:t>
    </dgm:pt>
    <dgm:pt modelId="{2188C36A-38D1-4038-8CB0-F24C77412F3F}" type="parTrans" cxnId="{B55769EF-B5CA-49CD-B919-0794A1A4B866}">
      <dgm:prSet/>
      <dgm:spPr/>
      <dgm:t>
        <a:bodyPr/>
        <a:lstStyle/>
        <a:p>
          <a:endParaRPr lang="en-US"/>
        </a:p>
      </dgm:t>
    </dgm:pt>
    <dgm:pt modelId="{70CC0BBE-12E8-43E8-83C3-D8615E366622}" type="sibTrans" cxnId="{B55769EF-B5CA-49CD-B919-0794A1A4B866}">
      <dgm:prSet/>
      <dgm:spPr/>
      <dgm:t>
        <a:bodyPr/>
        <a:lstStyle/>
        <a:p>
          <a:endParaRPr lang="en-US"/>
        </a:p>
      </dgm:t>
    </dgm:pt>
    <dgm:pt modelId="{AB11DAC9-444A-4E9D-8BA2-5488437063A6}">
      <dgm:prSet/>
      <dgm:spPr/>
      <dgm:t>
        <a:bodyPr/>
        <a:lstStyle/>
        <a:p>
          <a:r>
            <a:rPr lang="tr-TR" noProof="0" dirty="0">
              <a:latin typeface="Times New Roman" panose="02020603050405020304" pitchFamily="18" charset="0"/>
              <a:cs typeface="Times New Roman" panose="02020603050405020304" pitchFamily="18" charset="0"/>
            </a:rPr>
            <a:t>Lisansüstü Eğitim Enstitüsü, </a:t>
          </a:r>
        </a:p>
      </dgm:t>
    </dgm:pt>
    <dgm:pt modelId="{2CA3C08D-C2C2-42BA-AAFF-26A6EEE56DC7}" type="parTrans" cxnId="{360A131D-04C2-4244-ACFA-154015E1AA3D}">
      <dgm:prSet/>
      <dgm:spPr/>
      <dgm:t>
        <a:bodyPr/>
        <a:lstStyle/>
        <a:p>
          <a:endParaRPr lang="en-US"/>
        </a:p>
      </dgm:t>
    </dgm:pt>
    <dgm:pt modelId="{C2C5B89B-7CF6-4DAE-8C7A-847A8792D57F}" type="sibTrans" cxnId="{360A131D-04C2-4244-ACFA-154015E1AA3D}">
      <dgm:prSet/>
      <dgm:spPr/>
      <dgm:t>
        <a:bodyPr/>
        <a:lstStyle/>
        <a:p>
          <a:endParaRPr lang="en-US"/>
        </a:p>
      </dgm:t>
    </dgm:pt>
    <dgm:pt modelId="{21780747-3F18-4837-954C-316DB2076EBB}">
      <dgm:prSet/>
      <dgm:spPr/>
      <dgm:t>
        <a:bodyPr/>
        <a:lstStyle/>
        <a:p>
          <a:r>
            <a:rPr lang="tr-TR" noProof="0" dirty="0">
              <a:latin typeface="Times New Roman" panose="02020603050405020304" pitchFamily="18" charset="0"/>
              <a:cs typeface="Times New Roman" panose="02020603050405020304" pitchFamily="18" charset="0"/>
            </a:rPr>
            <a:t>21 Fakülte, </a:t>
          </a:r>
        </a:p>
      </dgm:t>
    </dgm:pt>
    <dgm:pt modelId="{CA3B6460-0B71-40FB-9BD7-B2A78A0D5CE4}" type="parTrans" cxnId="{D3FD9C0D-BEC0-4480-8DEA-467FE14D0FBC}">
      <dgm:prSet/>
      <dgm:spPr/>
      <dgm:t>
        <a:bodyPr/>
        <a:lstStyle/>
        <a:p>
          <a:endParaRPr lang="en-US"/>
        </a:p>
      </dgm:t>
    </dgm:pt>
    <dgm:pt modelId="{03574E08-BFBA-4E7F-9649-260563FFF102}" type="sibTrans" cxnId="{D3FD9C0D-BEC0-4480-8DEA-467FE14D0FBC}">
      <dgm:prSet/>
      <dgm:spPr/>
      <dgm:t>
        <a:bodyPr/>
        <a:lstStyle/>
        <a:p>
          <a:endParaRPr lang="en-US"/>
        </a:p>
      </dgm:t>
    </dgm:pt>
    <dgm:pt modelId="{1B59C7DE-8F7C-439F-ACCB-04014A543D1C}">
      <dgm:prSet/>
      <dgm:spPr/>
      <dgm:t>
        <a:bodyPr/>
        <a:lstStyle/>
        <a:p>
          <a:r>
            <a:rPr lang="tr-TR" noProof="0" dirty="0">
              <a:latin typeface="Times New Roman" panose="02020603050405020304" pitchFamily="18" charset="0"/>
              <a:cs typeface="Times New Roman" panose="02020603050405020304" pitchFamily="18" charset="0"/>
            </a:rPr>
            <a:t>2 Yüksekokul, </a:t>
          </a:r>
        </a:p>
      </dgm:t>
    </dgm:pt>
    <dgm:pt modelId="{B58AC917-24A0-4D17-B433-8FBEE1A10148}" type="parTrans" cxnId="{BD02DBF5-9D33-4BA6-B29F-2B49E282D168}">
      <dgm:prSet/>
      <dgm:spPr/>
      <dgm:t>
        <a:bodyPr/>
        <a:lstStyle/>
        <a:p>
          <a:endParaRPr lang="en-US"/>
        </a:p>
      </dgm:t>
    </dgm:pt>
    <dgm:pt modelId="{2DECFEC2-A230-4DCA-A2EB-FD32FBE5FD8F}" type="sibTrans" cxnId="{BD02DBF5-9D33-4BA6-B29F-2B49E282D168}">
      <dgm:prSet/>
      <dgm:spPr/>
      <dgm:t>
        <a:bodyPr/>
        <a:lstStyle/>
        <a:p>
          <a:endParaRPr lang="en-US"/>
        </a:p>
      </dgm:t>
    </dgm:pt>
    <dgm:pt modelId="{821C73A6-03D9-40FD-9831-3EE7DAB82185}">
      <dgm:prSet/>
      <dgm:spPr/>
      <dgm:t>
        <a:bodyPr/>
        <a:lstStyle/>
        <a:p>
          <a:r>
            <a:rPr lang="tr-TR" noProof="0" dirty="0">
              <a:latin typeface="Times New Roman" panose="02020603050405020304" pitchFamily="18" charset="0"/>
              <a:cs typeface="Times New Roman" panose="02020603050405020304" pitchFamily="18" charset="0"/>
            </a:rPr>
            <a:t>13 Meslek Yüksekokulu, </a:t>
          </a:r>
        </a:p>
      </dgm:t>
    </dgm:pt>
    <dgm:pt modelId="{35767EF5-C304-4B3E-9349-9DAD21CAA28B}" type="parTrans" cxnId="{8CCF7529-46C0-42F7-87E5-988F4BF454DC}">
      <dgm:prSet/>
      <dgm:spPr/>
      <dgm:t>
        <a:bodyPr/>
        <a:lstStyle/>
        <a:p>
          <a:endParaRPr lang="en-US"/>
        </a:p>
      </dgm:t>
    </dgm:pt>
    <dgm:pt modelId="{0D7FE961-5E53-4795-937F-05504CC96082}" type="sibTrans" cxnId="{8CCF7529-46C0-42F7-87E5-988F4BF454DC}">
      <dgm:prSet/>
      <dgm:spPr/>
      <dgm:t>
        <a:bodyPr/>
        <a:lstStyle/>
        <a:p>
          <a:endParaRPr lang="en-US"/>
        </a:p>
      </dgm:t>
    </dgm:pt>
    <dgm:pt modelId="{2DF2B97C-618C-4304-B319-ABE2A68C6390}">
      <dgm:prSet/>
      <dgm:spPr/>
      <dgm:t>
        <a:bodyPr/>
        <a:lstStyle/>
        <a:p>
          <a:r>
            <a:rPr lang="tr-TR" noProof="0" dirty="0">
              <a:latin typeface="Times New Roman" panose="02020603050405020304" pitchFamily="18" charset="0"/>
              <a:cs typeface="Times New Roman" panose="02020603050405020304" pitchFamily="18" charset="0"/>
            </a:rPr>
            <a:t>43 Araştırma ve Uygulama Merkezi.</a:t>
          </a:r>
        </a:p>
      </dgm:t>
    </dgm:pt>
    <dgm:pt modelId="{891572B6-A9F8-4165-A8EA-56EF89A5E169}" type="parTrans" cxnId="{7CCB527B-F07A-455F-B4EB-A42F943E601C}">
      <dgm:prSet/>
      <dgm:spPr/>
      <dgm:t>
        <a:bodyPr/>
        <a:lstStyle/>
        <a:p>
          <a:endParaRPr lang="en-US"/>
        </a:p>
      </dgm:t>
    </dgm:pt>
    <dgm:pt modelId="{C6DEF0E8-02F8-489D-8262-68C3BC59A940}" type="sibTrans" cxnId="{7CCB527B-F07A-455F-B4EB-A42F943E601C}">
      <dgm:prSet/>
      <dgm:spPr/>
      <dgm:t>
        <a:bodyPr/>
        <a:lstStyle/>
        <a:p>
          <a:endParaRPr lang="en-US"/>
        </a:p>
      </dgm:t>
    </dgm:pt>
    <dgm:pt modelId="{A1DF5C49-E730-40A7-AAF0-A26040312C9A}" type="pres">
      <dgm:prSet presAssocID="{75CA8CFE-B85F-400F-B72E-CD92BEF23793}" presName="diagram" presStyleCnt="0">
        <dgm:presLayoutVars>
          <dgm:dir/>
          <dgm:resizeHandles val="exact"/>
        </dgm:presLayoutVars>
      </dgm:prSet>
      <dgm:spPr/>
    </dgm:pt>
    <dgm:pt modelId="{C8EBECD3-CB01-4B87-BBD5-D6A3A18DBBD9}" type="pres">
      <dgm:prSet presAssocID="{DE24A32C-6819-496A-84AA-872AB7A8423A}" presName="node" presStyleLbl="node1" presStyleIdx="0" presStyleCnt="2" custLinFactNeighborX="-25287">
        <dgm:presLayoutVars>
          <dgm:bulletEnabled val="1"/>
        </dgm:presLayoutVars>
      </dgm:prSet>
      <dgm:spPr/>
    </dgm:pt>
    <dgm:pt modelId="{CE0B2486-9075-47E9-A8FA-9840047B0A4E}" type="pres">
      <dgm:prSet presAssocID="{32CCAFE5-FE7B-4F1D-9ED7-5A484A9F7CE3}" presName="sibTrans" presStyleCnt="0"/>
      <dgm:spPr/>
    </dgm:pt>
    <dgm:pt modelId="{D3C15162-0CCB-4E8B-BE24-BC91504E5D23}" type="pres">
      <dgm:prSet presAssocID="{BE86038D-A9AC-411B-9623-D9389E395781}" presName="node" presStyleLbl="node1" presStyleIdx="1" presStyleCnt="2" custScaleX="126090">
        <dgm:presLayoutVars>
          <dgm:bulletEnabled val="1"/>
        </dgm:presLayoutVars>
      </dgm:prSet>
      <dgm:spPr/>
    </dgm:pt>
  </dgm:ptLst>
  <dgm:cxnLst>
    <dgm:cxn modelId="{5B21E806-EA23-426E-8C42-DAF202A50854}" type="presOf" srcId="{BE86038D-A9AC-411B-9623-D9389E395781}" destId="{D3C15162-0CCB-4E8B-BE24-BC91504E5D23}" srcOrd="0" destOrd="0" presId="urn:microsoft.com/office/officeart/2005/8/layout/default"/>
    <dgm:cxn modelId="{D3FD9C0D-BEC0-4480-8DEA-467FE14D0FBC}" srcId="{BE86038D-A9AC-411B-9623-D9389E395781}" destId="{21780747-3F18-4837-954C-316DB2076EBB}" srcOrd="1" destOrd="0" parTransId="{CA3B6460-0B71-40FB-9BD7-B2A78A0D5CE4}" sibTransId="{03574E08-BFBA-4E7F-9649-260563FFF102}"/>
    <dgm:cxn modelId="{C9152E15-A701-4A0C-93E1-08F44B3AF3EB}" type="presOf" srcId="{DE24A32C-6819-496A-84AA-872AB7A8423A}" destId="{C8EBECD3-CB01-4B87-BBD5-D6A3A18DBBD9}" srcOrd="0" destOrd="0" presId="urn:microsoft.com/office/officeart/2005/8/layout/default"/>
    <dgm:cxn modelId="{360A131D-04C2-4244-ACFA-154015E1AA3D}" srcId="{BE86038D-A9AC-411B-9623-D9389E395781}" destId="{AB11DAC9-444A-4E9D-8BA2-5488437063A6}" srcOrd="0" destOrd="0" parTransId="{2CA3C08D-C2C2-42BA-AAFF-26A6EEE56DC7}" sibTransId="{C2C5B89B-7CF6-4DAE-8C7A-847A8792D57F}"/>
    <dgm:cxn modelId="{FE9A1324-6F5C-46D3-97BC-B4EE44905C1C}" srcId="{75CA8CFE-B85F-400F-B72E-CD92BEF23793}" destId="{DE24A32C-6819-496A-84AA-872AB7A8423A}" srcOrd="0" destOrd="0" parTransId="{D45F30BB-88D4-49FF-ADC8-978E6618087D}" sibTransId="{32CCAFE5-FE7B-4F1D-9ED7-5A484A9F7CE3}"/>
    <dgm:cxn modelId="{D40AC027-B6F4-4B47-83EE-2E67AB8682A4}" type="presOf" srcId="{2DF2B97C-618C-4304-B319-ABE2A68C6390}" destId="{D3C15162-0CCB-4E8B-BE24-BC91504E5D23}" srcOrd="0" destOrd="5" presId="urn:microsoft.com/office/officeart/2005/8/layout/default"/>
    <dgm:cxn modelId="{8CCF7529-46C0-42F7-87E5-988F4BF454DC}" srcId="{BE86038D-A9AC-411B-9623-D9389E395781}" destId="{821C73A6-03D9-40FD-9831-3EE7DAB82185}" srcOrd="3" destOrd="0" parTransId="{35767EF5-C304-4B3E-9349-9DAD21CAA28B}" sibTransId="{0D7FE961-5E53-4795-937F-05504CC96082}"/>
    <dgm:cxn modelId="{5242A829-F38E-4EDE-8430-4F392C0D8206}" type="presOf" srcId="{821C73A6-03D9-40FD-9831-3EE7DAB82185}" destId="{D3C15162-0CCB-4E8B-BE24-BC91504E5D23}" srcOrd="0" destOrd="4" presId="urn:microsoft.com/office/officeart/2005/8/layout/default"/>
    <dgm:cxn modelId="{7CCB527B-F07A-455F-B4EB-A42F943E601C}" srcId="{BE86038D-A9AC-411B-9623-D9389E395781}" destId="{2DF2B97C-618C-4304-B319-ABE2A68C6390}" srcOrd="4" destOrd="0" parTransId="{891572B6-A9F8-4165-A8EA-56EF89A5E169}" sibTransId="{C6DEF0E8-02F8-489D-8262-68C3BC59A940}"/>
    <dgm:cxn modelId="{D7F9E180-FCCB-414D-9325-A9170B77235E}" type="presOf" srcId="{AB11DAC9-444A-4E9D-8BA2-5488437063A6}" destId="{D3C15162-0CCB-4E8B-BE24-BC91504E5D23}" srcOrd="0" destOrd="1" presId="urn:microsoft.com/office/officeart/2005/8/layout/default"/>
    <dgm:cxn modelId="{ECE35A88-8709-4BAD-B081-531CDEF91292}" type="presOf" srcId="{75CA8CFE-B85F-400F-B72E-CD92BEF23793}" destId="{A1DF5C49-E730-40A7-AAF0-A26040312C9A}" srcOrd="0" destOrd="0" presId="urn:microsoft.com/office/officeart/2005/8/layout/default"/>
    <dgm:cxn modelId="{585FAFA6-EB18-418C-80E4-DCA3931BCFDA}" type="presOf" srcId="{1B59C7DE-8F7C-439F-ACCB-04014A543D1C}" destId="{D3C15162-0CCB-4E8B-BE24-BC91504E5D23}" srcOrd="0" destOrd="3" presId="urn:microsoft.com/office/officeart/2005/8/layout/default"/>
    <dgm:cxn modelId="{0561A4DA-A2B7-4560-9256-5481B19A2E81}" type="presOf" srcId="{21780747-3F18-4837-954C-316DB2076EBB}" destId="{D3C15162-0CCB-4E8B-BE24-BC91504E5D23}" srcOrd="0" destOrd="2" presId="urn:microsoft.com/office/officeart/2005/8/layout/default"/>
    <dgm:cxn modelId="{B55769EF-B5CA-49CD-B919-0794A1A4B866}" srcId="{75CA8CFE-B85F-400F-B72E-CD92BEF23793}" destId="{BE86038D-A9AC-411B-9623-D9389E395781}" srcOrd="1" destOrd="0" parTransId="{2188C36A-38D1-4038-8CB0-F24C77412F3F}" sibTransId="{70CC0BBE-12E8-43E8-83C3-D8615E366622}"/>
    <dgm:cxn modelId="{BD02DBF5-9D33-4BA6-B29F-2B49E282D168}" srcId="{BE86038D-A9AC-411B-9623-D9389E395781}" destId="{1B59C7DE-8F7C-439F-ACCB-04014A543D1C}" srcOrd="2" destOrd="0" parTransId="{B58AC917-24A0-4D17-B433-8FBEE1A10148}" sibTransId="{2DECFEC2-A230-4DCA-A2EB-FD32FBE5FD8F}"/>
    <dgm:cxn modelId="{B7079083-756F-4D11-BD25-AA833D7E4859}" type="presParOf" srcId="{A1DF5C49-E730-40A7-AAF0-A26040312C9A}" destId="{C8EBECD3-CB01-4B87-BBD5-D6A3A18DBBD9}" srcOrd="0" destOrd="0" presId="urn:microsoft.com/office/officeart/2005/8/layout/default"/>
    <dgm:cxn modelId="{2389FEF1-DBF4-44B6-9F93-C6379DEC6175}" type="presParOf" srcId="{A1DF5C49-E730-40A7-AAF0-A26040312C9A}" destId="{CE0B2486-9075-47E9-A8FA-9840047B0A4E}" srcOrd="1" destOrd="0" presId="urn:microsoft.com/office/officeart/2005/8/layout/default"/>
    <dgm:cxn modelId="{F994E5FB-C793-4356-A616-4335C931ADFE}" type="presParOf" srcId="{A1DF5C49-E730-40A7-AAF0-A26040312C9A}" destId="{D3C15162-0CCB-4E8B-BE24-BC91504E5D23}" srcOrd="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5687FF-E518-4E4E-A1F6-FA674960126C}" type="doc">
      <dgm:prSet loTypeId="urn:microsoft.com/office/officeart/2005/8/layout/hierarchy2" loCatId="" qsTypeId="urn:microsoft.com/office/officeart/2005/8/quickstyle/3d1#1" qsCatId="3D" csTypeId="urn:microsoft.com/office/officeart/2005/8/colors/colorful3#1" csCatId="colorful" phldr="1"/>
      <dgm:spPr/>
      <dgm:t>
        <a:bodyPr/>
        <a:lstStyle/>
        <a:p>
          <a:endParaRPr lang="tr-TR"/>
        </a:p>
      </dgm:t>
    </dgm:pt>
    <dgm:pt modelId="{33C1449C-D4F9-114E-A1FB-A64535147089}">
      <dgm:prSet phldrT="[Metin]" custT="1"/>
      <dgm:spPr>
        <a:solidFill>
          <a:schemeClr val="accent2">
            <a:lumMod val="75000"/>
          </a:schemeClr>
        </a:solidFill>
      </dgm:spPr>
      <dgm:t>
        <a:bodyPr/>
        <a:lstStyle/>
        <a:p>
          <a:r>
            <a:rPr lang="tr-TR" sz="2400" b="1" noProof="0" dirty="0">
              <a:solidFill>
                <a:schemeClr val="tx1"/>
              </a:solidFill>
            </a:rPr>
            <a:t>Tıbbi Hizmetler ve Teknikler Bölümü</a:t>
          </a:r>
        </a:p>
      </dgm:t>
    </dgm:pt>
    <dgm:pt modelId="{3ADCD0B5-F550-D648-8C67-D41DF51431FC}" type="parTrans" cxnId="{89DB4C15-574D-6F45-B597-F738D8C4BD0F}">
      <dgm:prSet/>
      <dgm:spPr/>
      <dgm:t>
        <a:bodyPr/>
        <a:lstStyle/>
        <a:p>
          <a:endParaRPr lang="tr-TR" sz="2400"/>
        </a:p>
      </dgm:t>
    </dgm:pt>
    <dgm:pt modelId="{0D9BD816-0D66-A840-8325-37D78547A711}" type="sibTrans" cxnId="{89DB4C15-574D-6F45-B597-F738D8C4BD0F}">
      <dgm:prSet/>
      <dgm:spPr/>
      <dgm:t>
        <a:bodyPr/>
        <a:lstStyle/>
        <a:p>
          <a:endParaRPr lang="tr-TR" sz="2400"/>
        </a:p>
      </dgm:t>
    </dgm:pt>
    <dgm:pt modelId="{73DD2097-07F3-8F47-973F-C1686FE955B0}">
      <dgm:prSet phldrT="[Metin]" custT="1"/>
      <dgm:spPr>
        <a:solidFill>
          <a:schemeClr val="accent2">
            <a:lumMod val="75000"/>
          </a:schemeClr>
        </a:solidFill>
      </dgm:spPr>
      <dgm:t>
        <a:bodyPr/>
        <a:lstStyle/>
        <a:p>
          <a:r>
            <a:rPr lang="tr-TR" sz="2400" b="1" noProof="0" dirty="0">
              <a:solidFill>
                <a:schemeClr val="tx1"/>
              </a:solidFill>
            </a:rPr>
            <a:t>Anestezi Programı</a:t>
          </a:r>
        </a:p>
      </dgm:t>
    </dgm:pt>
    <dgm:pt modelId="{46909469-A13A-4748-8223-D053B90E0B54}" type="parTrans" cxnId="{85D92655-6A90-964E-8389-82878710488A}">
      <dgm:prSet custT="1"/>
      <dgm:spPr>
        <a:ln w="38100">
          <a:solidFill>
            <a:schemeClr val="accent2">
              <a:lumMod val="75000"/>
            </a:schemeClr>
          </a:solidFill>
        </a:ln>
      </dgm:spPr>
      <dgm:t>
        <a:bodyPr/>
        <a:lstStyle/>
        <a:p>
          <a:endParaRPr lang="tr-TR" sz="2400"/>
        </a:p>
      </dgm:t>
    </dgm:pt>
    <dgm:pt modelId="{D89119C4-7479-E240-B297-ECB96136875F}" type="sibTrans" cxnId="{85D92655-6A90-964E-8389-82878710488A}">
      <dgm:prSet/>
      <dgm:spPr/>
      <dgm:t>
        <a:bodyPr/>
        <a:lstStyle/>
        <a:p>
          <a:endParaRPr lang="tr-TR" sz="2400"/>
        </a:p>
      </dgm:t>
    </dgm:pt>
    <dgm:pt modelId="{14EA36E5-8163-D44D-902C-05E2EE049F2A}">
      <dgm:prSet phldrT="[Metin]" custT="1"/>
      <dgm:spPr>
        <a:solidFill>
          <a:srgbClr val="C00000"/>
        </a:solidFill>
      </dgm:spPr>
      <dgm:t>
        <a:bodyPr/>
        <a:lstStyle/>
        <a:p>
          <a:r>
            <a:rPr lang="tr-TR" sz="2400" b="1" noProof="0" dirty="0">
              <a:solidFill>
                <a:schemeClr val="tx1"/>
              </a:solidFill>
            </a:rPr>
            <a:t>Eczane Hizmetleri Programı</a:t>
          </a:r>
        </a:p>
      </dgm:t>
    </dgm:pt>
    <dgm:pt modelId="{EBCF6672-BA5D-DC47-B974-500CBA05D267}" type="parTrans" cxnId="{1E25EBA7-21E5-AD4B-9D7F-3AF872C4FC09}">
      <dgm:prSet custT="1"/>
      <dgm:spPr>
        <a:ln w="38100">
          <a:solidFill>
            <a:srgbClr val="C00000"/>
          </a:solidFill>
        </a:ln>
      </dgm:spPr>
      <dgm:t>
        <a:bodyPr/>
        <a:lstStyle/>
        <a:p>
          <a:endParaRPr lang="tr-TR" sz="2400"/>
        </a:p>
      </dgm:t>
    </dgm:pt>
    <dgm:pt modelId="{3894ECD5-E970-BD4F-9311-57AD918C99EC}" type="sibTrans" cxnId="{1E25EBA7-21E5-AD4B-9D7F-3AF872C4FC09}">
      <dgm:prSet/>
      <dgm:spPr/>
      <dgm:t>
        <a:bodyPr/>
        <a:lstStyle/>
        <a:p>
          <a:endParaRPr lang="tr-TR" sz="2400"/>
        </a:p>
      </dgm:t>
    </dgm:pt>
    <dgm:pt modelId="{9C57B369-7AA4-C347-AECC-7836072193A8}">
      <dgm:prSet custT="1"/>
      <dgm:spPr>
        <a:solidFill>
          <a:srgbClr val="FF0000"/>
        </a:solidFill>
      </dgm:spPr>
      <dgm:t>
        <a:bodyPr/>
        <a:lstStyle/>
        <a:p>
          <a:r>
            <a:rPr lang="tr-TR" sz="2400" b="1" noProof="0" dirty="0">
              <a:solidFill>
                <a:schemeClr val="tx1"/>
              </a:solidFill>
            </a:rPr>
            <a:t>Eczane Hizmetleri Bölümü</a:t>
          </a:r>
        </a:p>
      </dgm:t>
    </dgm:pt>
    <dgm:pt modelId="{BD1EC485-E8FC-FC48-B795-E765C30C263A}" type="parTrans" cxnId="{C277FF81-61CC-0344-996B-199BFF7CAC32}">
      <dgm:prSet/>
      <dgm:spPr/>
      <dgm:t>
        <a:bodyPr/>
        <a:lstStyle/>
        <a:p>
          <a:endParaRPr lang="tr-TR" sz="2400"/>
        </a:p>
      </dgm:t>
    </dgm:pt>
    <dgm:pt modelId="{6E62415D-0D21-E24A-9E19-53866CA38498}" type="sibTrans" cxnId="{C277FF81-61CC-0344-996B-199BFF7CAC32}">
      <dgm:prSet/>
      <dgm:spPr/>
      <dgm:t>
        <a:bodyPr/>
        <a:lstStyle/>
        <a:p>
          <a:endParaRPr lang="tr-TR" sz="2400"/>
        </a:p>
      </dgm:t>
    </dgm:pt>
    <dgm:pt modelId="{FF31BE9C-112F-9445-8E08-1C7C1CC9CAF3}">
      <dgm:prSet custT="1"/>
      <dgm:spPr>
        <a:solidFill>
          <a:schemeClr val="accent5"/>
        </a:solidFill>
      </dgm:spPr>
      <dgm:t>
        <a:bodyPr/>
        <a:lstStyle/>
        <a:p>
          <a:r>
            <a:rPr lang="tr-TR" sz="2400" b="1" noProof="0" dirty="0">
              <a:solidFill>
                <a:schemeClr val="tx1"/>
              </a:solidFill>
            </a:rPr>
            <a:t>Sağlık Bakım Hizmetleri Bölümü</a:t>
          </a:r>
        </a:p>
      </dgm:t>
    </dgm:pt>
    <dgm:pt modelId="{60AF648B-DFD9-3E44-AF37-5BB729A6B850}" type="parTrans" cxnId="{44BB9CD6-7955-F641-8BF5-5207AB5BCA49}">
      <dgm:prSet/>
      <dgm:spPr/>
      <dgm:t>
        <a:bodyPr/>
        <a:lstStyle/>
        <a:p>
          <a:endParaRPr lang="tr-TR" sz="2400"/>
        </a:p>
      </dgm:t>
    </dgm:pt>
    <dgm:pt modelId="{F84A1DFB-5E79-0A4F-9685-7390EC4ED206}" type="sibTrans" cxnId="{44BB9CD6-7955-F641-8BF5-5207AB5BCA49}">
      <dgm:prSet/>
      <dgm:spPr/>
      <dgm:t>
        <a:bodyPr/>
        <a:lstStyle/>
        <a:p>
          <a:endParaRPr lang="tr-TR" sz="2400"/>
        </a:p>
      </dgm:t>
    </dgm:pt>
    <dgm:pt modelId="{AE6E0BA0-49E5-454D-B40F-53A3998E55FB}">
      <dgm:prSet custT="1"/>
      <dgm:spPr>
        <a:solidFill>
          <a:schemeClr val="accent2">
            <a:lumMod val="75000"/>
          </a:schemeClr>
        </a:solidFill>
      </dgm:spPr>
      <dgm:t>
        <a:bodyPr/>
        <a:lstStyle/>
        <a:p>
          <a:r>
            <a:rPr lang="tr-TR" sz="2400" b="1" noProof="0" dirty="0">
              <a:solidFill>
                <a:schemeClr val="tx1"/>
              </a:solidFill>
            </a:rPr>
            <a:t>Elektronörofizyoloji Programı</a:t>
          </a:r>
        </a:p>
      </dgm:t>
    </dgm:pt>
    <dgm:pt modelId="{4E00D15B-4BE2-7B4D-9F14-2BA1D1F4CA13}" type="parTrans" cxnId="{AE003CD2-8867-6049-A4EE-AA927663BBF4}">
      <dgm:prSet custT="1"/>
      <dgm:spPr>
        <a:ln w="38100">
          <a:solidFill>
            <a:schemeClr val="accent2">
              <a:lumMod val="75000"/>
            </a:schemeClr>
          </a:solidFill>
        </a:ln>
      </dgm:spPr>
      <dgm:t>
        <a:bodyPr/>
        <a:lstStyle/>
        <a:p>
          <a:endParaRPr lang="tr-TR" sz="2400"/>
        </a:p>
      </dgm:t>
    </dgm:pt>
    <dgm:pt modelId="{821E8075-0EBE-B74A-9CB7-9580AC522853}" type="sibTrans" cxnId="{AE003CD2-8867-6049-A4EE-AA927663BBF4}">
      <dgm:prSet/>
      <dgm:spPr/>
      <dgm:t>
        <a:bodyPr/>
        <a:lstStyle/>
        <a:p>
          <a:endParaRPr lang="tr-TR" sz="2400"/>
        </a:p>
      </dgm:t>
    </dgm:pt>
    <dgm:pt modelId="{6FDA46BA-D038-BB45-9389-B08BDAB5375C}">
      <dgm:prSet custT="1"/>
      <dgm:spPr>
        <a:solidFill>
          <a:schemeClr val="accent2">
            <a:lumMod val="75000"/>
          </a:schemeClr>
        </a:solidFill>
      </dgm:spPr>
      <dgm:t>
        <a:bodyPr/>
        <a:lstStyle/>
        <a:p>
          <a:r>
            <a:rPr lang="tr-TR" sz="2400" b="1" noProof="0" dirty="0">
              <a:solidFill>
                <a:schemeClr val="tx1"/>
              </a:solidFill>
            </a:rPr>
            <a:t>İlk ve Acil Yardım Programı</a:t>
          </a:r>
        </a:p>
      </dgm:t>
    </dgm:pt>
    <dgm:pt modelId="{1FA9C54A-4EF6-7543-8B91-B773FC2731FF}" type="parTrans" cxnId="{E00DE88B-0464-F14C-A7B9-DD9D3905A2FC}">
      <dgm:prSet custT="1"/>
      <dgm:spPr>
        <a:ln w="38100">
          <a:solidFill>
            <a:schemeClr val="accent2">
              <a:lumMod val="75000"/>
            </a:schemeClr>
          </a:solidFill>
        </a:ln>
      </dgm:spPr>
      <dgm:t>
        <a:bodyPr/>
        <a:lstStyle/>
        <a:p>
          <a:endParaRPr lang="tr-TR" sz="2400"/>
        </a:p>
      </dgm:t>
    </dgm:pt>
    <dgm:pt modelId="{C7D17840-944F-0447-B0B3-BC05ED5606B2}" type="sibTrans" cxnId="{E00DE88B-0464-F14C-A7B9-DD9D3905A2FC}">
      <dgm:prSet/>
      <dgm:spPr/>
      <dgm:t>
        <a:bodyPr/>
        <a:lstStyle/>
        <a:p>
          <a:endParaRPr lang="tr-TR" sz="2400"/>
        </a:p>
      </dgm:t>
    </dgm:pt>
    <dgm:pt modelId="{23FED8D2-CCD2-1043-9A5F-894C9F8DAB7F}">
      <dgm:prSet custT="1"/>
      <dgm:spPr>
        <a:solidFill>
          <a:schemeClr val="accent2">
            <a:lumMod val="75000"/>
          </a:schemeClr>
        </a:solidFill>
      </dgm:spPr>
      <dgm:t>
        <a:bodyPr/>
        <a:lstStyle/>
        <a:p>
          <a:r>
            <a:rPr lang="tr-TR" sz="2400" b="1" noProof="0" dirty="0">
              <a:solidFill>
                <a:schemeClr val="tx1"/>
              </a:solidFill>
            </a:rPr>
            <a:t>Tıbbi Görüntüleme Teknikleri Programı</a:t>
          </a:r>
        </a:p>
      </dgm:t>
    </dgm:pt>
    <dgm:pt modelId="{6EE37E71-9AE6-1D4A-8C62-636B7D8A7FCA}" type="parTrans" cxnId="{6EFC5DAB-64D2-634D-B107-5EEA29DD5090}">
      <dgm:prSet custT="1"/>
      <dgm:spPr>
        <a:ln w="38100">
          <a:solidFill>
            <a:schemeClr val="accent2">
              <a:lumMod val="75000"/>
            </a:schemeClr>
          </a:solidFill>
        </a:ln>
      </dgm:spPr>
      <dgm:t>
        <a:bodyPr/>
        <a:lstStyle/>
        <a:p>
          <a:endParaRPr lang="tr-TR" sz="2400"/>
        </a:p>
      </dgm:t>
    </dgm:pt>
    <dgm:pt modelId="{CE3DDEF3-71D4-2542-AC6C-A71AE6C8CFF6}" type="sibTrans" cxnId="{6EFC5DAB-64D2-634D-B107-5EEA29DD5090}">
      <dgm:prSet/>
      <dgm:spPr/>
      <dgm:t>
        <a:bodyPr/>
        <a:lstStyle/>
        <a:p>
          <a:endParaRPr lang="tr-TR" sz="2400"/>
        </a:p>
      </dgm:t>
    </dgm:pt>
    <dgm:pt modelId="{6780D631-83C0-3A40-9037-62DF98829B8E}">
      <dgm:prSet custT="1"/>
      <dgm:spPr>
        <a:solidFill>
          <a:schemeClr val="accent2">
            <a:lumMod val="75000"/>
          </a:schemeClr>
        </a:solidFill>
      </dgm:spPr>
      <dgm:t>
        <a:bodyPr/>
        <a:lstStyle/>
        <a:p>
          <a:r>
            <a:rPr lang="tr-TR" sz="2400" b="1" noProof="0" dirty="0">
              <a:solidFill>
                <a:schemeClr val="tx1"/>
              </a:solidFill>
            </a:rPr>
            <a:t>Tıbbi Laboratuvar Teknikleri Programı</a:t>
          </a:r>
        </a:p>
      </dgm:t>
    </dgm:pt>
    <dgm:pt modelId="{81413FBD-C587-F644-8B78-E3CA8AF48751}" type="parTrans" cxnId="{6AC885DC-ED5E-C649-8E16-024AF92D2B18}">
      <dgm:prSet custT="1"/>
      <dgm:spPr>
        <a:ln w="38100">
          <a:solidFill>
            <a:schemeClr val="accent2">
              <a:lumMod val="75000"/>
            </a:schemeClr>
          </a:solidFill>
        </a:ln>
      </dgm:spPr>
      <dgm:t>
        <a:bodyPr/>
        <a:lstStyle/>
        <a:p>
          <a:endParaRPr lang="tr-TR" sz="2400"/>
        </a:p>
      </dgm:t>
    </dgm:pt>
    <dgm:pt modelId="{C1C5E750-736F-5840-91F3-E24421106515}" type="sibTrans" cxnId="{6AC885DC-ED5E-C649-8E16-024AF92D2B18}">
      <dgm:prSet/>
      <dgm:spPr/>
      <dgm:t>
        <a:bodyPr/>
        <a:lstStyle/>
        <a:p>
          <a:endParaRPr lang="tr-TR" sz="2400"/>
        </a:p>
      </dgm:t>
    </dgm:pt>
    <dgm:pt modelId="{BCFC30E3-128A-3945-B2B5-FD672C6DF11D}">
      <dgm:prSet custT="1"/>
      <dgm:spPr>
        <a:solidFill>
          <a:schemeClr val="accent5"/>
        </a:solidFill>
      </dgm:spPr>
      <dgm:t>
        <a:bodyPr/>
        <a:lstStyle/>
        <a:p>
          <a:r>
            <a:rPr lang="tr-TR" sz="2400" b="1" noProof="0" dirty="0">
              <a:solidFill>
                <a:schemeClr val="tx1"/>
              </a:solidFill>
            </a:rPr>
            <a:t>Yaşlı Bakımı Programı</a:t>
          </a:r>
        </a:p>
      </dgm:t>
    </dgm:pt>
    <dgm:pt modelId="{9D897BB8-475D-7543-93BF-E03B6846F5C3}" type="parTrans" cxnId="{BFF0F1DF-6AC6-B64D-9D32-FE30B32B51C4}">
      <dgm:prSet custT="1"/>
      <dgm:spPr>
        <a:ln w="38100">
          <a:solidFill>
            <a:schemeClr val="accent5"/>
          </a:solidFill>
        </a:ln>
      </dgm:spPr>
      <dgm:t>
        <a:bodyPr/>
        <a:lstStyle/>
        <a:p>
          <a:endParaRPr lang="tr-TR" sz="2400"/>
        </a:p>
      </dgm:t>
    </dgm:pt>
    <dgm:pt modelId="{3AAC575A-10AD-DA42-8E0D-AA2AECF774A7}" type="sibTrans" cxnId="{BFF0F1DF-6AC6-B64D-9D32-FE30B32B51C4}">
      <dgm:prSet/>
      <dgm:spPr/>
      <dgm:t>
        <a:bodyPr/>
        <a:lstStyle/>
        <a:p>
          <a:endParaRPr lang="tr-TR" sz="2400"/>
        </a:p>
      </dgm:t>
    </dgm:pt>
    <dgm:pt modelId="{9879BB2D-E966-D641-8012-4CE6548239CE}" type="pres">
      <dgm:prSet presAssocID="{B05687FF-E518-4E4E-A1F6-FA674960126C}" presName="diagram" presStyleCnt="0">
        <dgm:presLayoutVars>
          <dgm:chPref val="1"/>
          <dgm:dir/>
          <dgm:animOne val="branch"/>
          <dgm:animLvl val="lvl"/>
          <dgm:resizeHandles val="exact"/>
        </dgm:presLayoutVars>
      </dgm:prSet>
      <dgm:spPr/>
    </dgm:pt>
    <dgm:pt modelId="{A54F6DED-ADDD-B141-B575-8F80C4907803}" type="pres">
      <dgm:prSet presAssocID="{33C1449C-D4F9-114E-A1FB-A64535147089}" presName="root1" presStyleCnt="0"/>
      <dgm:spPr/>
    </dgm:pt>
    <dgm:pt modelId="{E81BD3DE-B2E9-D744-85C7-714F4F473A1E}" type="pres">
      <dgm:prSet presAssocID="{33C1449C-D4F9-114E-A1FB-A64535147089}" presName="LevelOneTextNode" presStyleLbl="node0" presStyleIdx="0" presStyleCnt="3" custScaleX="361177">
        <dgm:presLayoutVars>
          <dgm:chPref val="3"/>
        </dgm:presLayoutVars>
      </dgm:prSet>
      <dgm:spPr/>
    </dgm:pt>
    <dgm:pt modelId="{76F78AF7-1502-1B49-934D-B567A9C45E64}" type="pres">
      <dgm:prSet presAssocID="{33C1449C-D4F9-114E-A1FB-A64535147089}" presName="level2hierChild" presStyleCnt="0"/>
      <dgm:spPr/>
    </dgm:pt>
    <dgm:pt modelId="{142830B3-B255-F94C-A681-3C7E397AB539}" type="pres">
      <dgm:prSet presAssocID="{46909469-A13A-4748-8223-D053B90E0B54}" presName="conn2-1" presStyleLbl="parChTrans1D2" presStyleIdx="0" presStyleCnt="7" custScaleX="2000000"/>
      <dgm:spPr/>
    </dgm:pt>
    <dgm:pt modelId="{29005E0B-3EB8-1642-8260-C90333B3EEA1}" type="pres">
      <dgm:prSet presAssocID="{46909469-A13A-4748-8223-D053B90E0B54}" presName="connTx" presStyleLbl="parChTrans1D2" presStyleIdx="0" presStyleCnt="7"/>
      <dgm:spPr/>
    </dgm:pt>
    <dgm:pt modelId="{6E8631B2-2961-D447-8DBD-8B8FA5ED5737}" type="pres">
      <dgm:prSet presAssocID="{73DD2097-07F3-8F47-973F-C1686FE955B0}" presName="root2" presStyleCnt="0"/>
      <dgm:spPr/>
    </dgm:pt>
    <dgm:pt modelId="{03DA32A6-2108-6241-8C8A-16942B34CEF5}" type="pres">
      <dgm:prSet presAssocID="{73DD2097-07F3-8F47-973F-C1686FE955B0}" presName="LevelTwoTextNode" presStyleLbl="node2" presStyleIdx="0" presStyleCnt="7" custScaleX="370492">
        <dgm:presLayoutVars>
          <dgm:chPref val="3"/>
        </dgm:presLayoutVars>
      </dgm:prSet>
      <dgm:spPr/>
    </dgm:pt>
    <dgm:pt modelId="{A6BBB79A-0DDB-2549-A1AE-68D13C151310}" type="pres">
      <dgm:prSet presAssocID="{73DD2097-07F3-8F47-973F-C1686FE955B0}" presName="level3hierChild" presStyleCnt="0"/>
      <dgm:spPr/>
    </dgm:pt>
    <dgm:pt modelId="{3662DFD4-15C7-1942-8E22-E3987732B2AF}" type="pres">
      <dgm:prSet presAssocID="{4E00D15B-4BE2-7B4D-9F14-2BA1D1F4CA13}" presName="conn2-1" presStyleLbl="parChTrans1D2" presStyleIdx="1" presStyleCnt="7" custScaleX="2000000"/>
      <dgm:spPr/>
    </dgm:pt>
    <dgm:pt modelId="{D8140F74-2A0D-604E-8BFA-86D9F6A38D73}" type="pres">
      <dgm:prSet presAssocID="{4E00D15B-4BE2-7B4D-9F14-2BA1D1F4CA13}" presName="connTx" presStyleLbl="parChTrans1D2" presStyleIdx="1" presStyleCnt="7"/>
      <dgm:spPr/>
    </dgm:pt>
    <dgm:pt modelId="{8DC83A38-DB43-944B-8D5B-45B02BCC5B35}" type="pres">
      <dgm:prSet presAssocID="{AE6E0BA0-49E5-454D-B40F-53A3998E55FB}" presName="root2" presStyleCnt="0"/>
      <dgm:spPr/>
    </dgm:pt>
    <dgm:pt modelId="{08DC57E4-707C-6240-8657-FD408F45FFA5}" type="pres">
      <dgm:prSet presAssocID="{AE6E0BA0-49E5-454D-B40F-53A3998E55FB}" presName="LevelTwoTextNode" presStyleLbl="node2" presStyleIdx="1" presStyleCnt="7" custScaleX="370492" custLinFactNeighborX="-1222" custLinFactNeighborY="5379">
        <dgm:presLayoutVars>
          <dgm:chPref val="3"/>
        </dgm:presLayoutVars>
      </dgm:prSet>
      <dgm:spPr/>
    </dgm:pt>
    <dgm:pt modelId="{18DF84DD-3EF2-1B4F-AC48-F278C19C4687}" type="pres">
      <dgm:prSet presAssocID="{AE6E0BA0-49E5-454D-B40F-53A3998E55FB}" presName="level3hierChild" presStyleCnt="0"/>
      <dgm:spPr/>
    </dgm:pt>
    <dgm:pt modelId="{A60B0749-B72D-0C4F-AF96-C7343F8A0E84}" type="pres">
      <dgm:prSet presAssocID="{1FA9C54A-4EF6-7543-8B91-B773FC2731FF}" presName="conn2-1" presStyleLbl="parChTrans1D2" presStyleIdx="2" presStyleCnt="7" custScaleX="2000000"/>
      <dgm:spPr/>
    </dgm:pt>
    <dgm:pt modelId="{590BBD55-A1AD-9145-B352-B64FDF8576CE}" type="pres">
      <dgm:prSet presAssocID="{1FA9C54A-4EF6-7543-8B91-B773FC2731FF}" presName="connTx" presStyleLbl="parChTrans1D2" presStyleIdx="2" presStyleCnt="7"/>
      <dgm:spPr/>
    </dgm:pt>
    <dgm:pt modelId="{6908B4F7-705D-1D49-91B8-ACAC489E54C7}" type="pres">
      <dgm:prSet presAssocID="{6FDA46BA-D038-BB45-9389-B08BDAB5375C}" presName="root2" presStyleCnt="0"/>
      <dgm:spPr/>
    </dgm:pt>
    <dgm:pt modelId="{6A8C1B42-F8C7-694E-A6CB-9A1986CC4739}" type="pres">
      <dgm:prSet presAssocID="{6FDA46BA-D038-BB45-9389-B08BDAB5375C}" presName="LevelTwoTextNode" presStyleLbl="node2" presStyleIdx="2" presStyleCnt="7" custScaleX="370492">
        <dgm:presLayoutVars>
          <dgm:chPref val="3"/>
        </dgm:presLayoutVars>
      </dgm:prSet>
      <dgm:spPr/>
    </dgm:pt>
    <dgm:pt modelId="{363B2532-6392-5643-B041-0A2EB179D3E6}" type="pres">
      <dgm:prSet presAssocID="{6FDA46BA-D038-BB45-9389-B08BDAB5375C}" presName="level3hierChild" presStyleCnt="0"/>
      <dgm:spPr/>
    </dgm:pt>
    <dgm:pt modelId="{6DCB3EA2-9DF1-1A49-B7A0-543540968AC0}" type="pres">
      <dgm:prSet presAssocID="{6EE37E71-9AE6-1D4A-8C62-636B7D8A7FCA}" presName="conn2-1" presStyleLbl="parChTrans1D2" presStyleIdx="3" presStyleCnt="7" custScaleX="2000000"/>
      <dgm:spPr/>
    </dgm:pt>
    <dgm:pt modelId="{848BB31F-FC8E-F74B-9512-8883E397C9F2}" type="pres">
      <dgm:prSet presAssocID="{6EE37E71-9AE6-1D4A-8C62-636B7D8A7FCA}" presName="connTx" presStyleLbl="parChTrans1D2" presStyleIdx="3" presStyleCnt="7"/>
      <dgm:spPr/>
    </dgm:pt>
    <dgm:pt modelId="{929E1628-1F9A-8744-8F09-994B6F1C2843}" type="pres">
      <dgm:prSet presAssocID="{23FED8D2-CCD2-1043-9A5F-894C9F8DAB7F}" presName="root2" presStyleCnt="0"/>
      <dgm:spPr/>
    </dgm:pt>
    <dgm:pt modelId="{4A5ADA70-A34C-4347-9569-0C653947E9B8}" type="pres">
      <dgm:prSet presAssocID="{23FED8D2-CCD2-1043-9A5F-894C9F8DAB7F}" presName="LevelTwoTextNode" presStyleLbl="node2" presStyleIdx="3" presStyleCnt="7" custScaleX="370492">
        <dgm:presLayoutVars>
          <dgm:chPref val="3"/>
        </dgm:presLayoutVars>
      </dgm:prSet>
      <dgm:spPr/>
    </dgm:pt>
    <dgm:pt modelId="{2964B957-A0B0-DF43-9711-6F3BB600D1AE}" type="pres">
      <dgm:prSet presAssocID="{23FED8D2-CCD2-1043-9A5F-894C9F8DAB7F}" presName="level3hierChild" presStyleCnt="0"/>
      <dgm:spPr/>
    </dgm:pt>
    <dgm:pt modelId="{2317785E-7828-9C42-8907-B314B5434738}" type="pres">
      <dgm:prSet presAssocID="{81413FBD-C587-F644-8B78-E3CA8AF48751}" presName="conn2-1" presStyleLbl="parChTrans1D2" presStyleIdx="4" presStyleCnt="7" custScaleX="2000000"/>
      <dgm:spPr/>
    </dgm:pt>
    <dgm:pt modelId="{FBE3B6BA-70C8-5143-8D54-9475F81705A7}" type="pres">
      <dgm:prSet presAssocID="{81413FBD-C587-F644-8B78-E3CA8AF48751}" presName="connTx" presStyleLbl="parChTrans1D2" presStyleIdx="4" presStyleCnt="7"/>
      <dgm:spPr/>
    </dgm:pt>
    <dgm:pt modelId="{779388FB-BB7B-E04B-9D49-C4926BCE7ACE}" type="pres">
      <dgm:prSet presAssocID="{6780D631-83C0-3A40-9037-62DF98829B8E}" presName="root2" presStyleCnt="0"/>
      <dgm:spPr/>
    </dgm:pt>
    <dgm:pt modelId="{270FFDD8-4C43-A448-9844-79F8A9DD2DC5}" type="pres">
      <dgm:prSet presAssocID="{6780D631-83C0-3A40-9037-62DF98829B8E}" presName="LevelTwoTextNode" presStyleLbl="node2" presStyleIdx="4" presStyleCnt="7" custScaleX="370492">
        <dgm:presLayoutVars>
          <dgm:chPref val="3"/>
        </dgm:presLayoutVars>
      </dgm:prSet>
      <dgm:spPr/>
    </dgm:pt>
    <dgm:pt modelId="{1FD13727-E783-7444-8712-ED44BBF22AF6}" type="pres">
      <dgm:prSet presAssocID="{6780D631-83C0-3A40-9037-62DF98829B8E}" presName="level3hierChild" presStyleCnt="0"/>
      <dgm:spPr/>
    </dgm:pt>
    <dgm:pt modelId="{A59A3678-F640-2A46-8E92-314E5E4FEC1A}" type="pres">
      <dgm:prSet presAssocID="{9C57B369-7AA4-C347-AECC-7836072193A8}" presName="root1" presStyleCnt="0"/>
      <dgm:spPr/>
    </dgm:pt>
    <dgm:pt modelId="{FBF42AC3-5F19-8B46-BDF0-D99EB78CFA58}" type="pres">
      <dgm:prSet presAssocID="{9C57B369-7AA4-C347-AECC-7836072193A8}" presName="LevelOneTextNode" presStyleLbl="node0" presStyleIdx="1" presStyleCnt="3" custScaleX="361177">
        <dgm:presLayoutVars>
          <dgm:chPref val="3"/>
        </dgm:presLayoutVars>
      </dgm:prSet>
      <dgm:spPr/>
    </dgm:pt>
    <dgm:pt modelId="{7D1F353C-D322-0B45-8748-81CEE69547CD}" type="pres">
      <dgm:prSet presAssocID="{9C57B369-7AA4-C347-AECC-7836072193A8}" presName="level2hierChild" presStyleCnt="0"/>
      <dgm:spPr/>
    </dgm:pt>
    <dgm:pt modelId="{6A0F2A8F-BD1A-EA4E-BA63-7F2080360AC8}" type="pres">
      <dgm:prSet presAssocID="{EBCF6672-BA5D-DC47-B974-500CBA05D267}" presName="conn2-1" presStyleLbl="parChTrans1D2" presStyleIdx="5" presStyleCnt="7" custScaleX="2000000"/>
      <dgm:spPr/>
    </dgm:pt>
    <dgm:pt modelId="{D592AE28-1CE0-CD43-94B6-FE8CEDC0061C}" type="pres">
      <dgm:prSet presAssocID="{EBCF6672-BA5D-DC47-B974-500CBA05D267}" presName="connTx" presStyleLbl="parChTrans1D2" presStyleIdx="5" presStyleCnt="7"/>
      <dgm:spPr/>
    </dgm:pt>
    <dgm:pt modelId="{3439AAC4-0421-6F4C-8B34-B0B3C5A7F0F0}" type="pres">
      <dgm:prSet presAssocID="{14EA36E5-8163-D44D-902C-05E2EE049F2A}" presName="root2" presStyleCnt="0"/>
      <dgm:spPr/>
    </dgm:pt>
    <dgm:pt modelId="{7A616415-0C97-F840-9D50-D9862565FCAF}" type="pres">
      <dgm:prSet presAssocID="{14EA36E5-8163-D44D-902C-05E2EE049F2A}" presName="LevelTwoTextNode" presStyleLbl="node2" presStyleIdx="5" presStyleCnt="7" custScaleX="370492">
        <dgm:presLayoutVars>
          <dgm:chPref val="3"/>
        </dgm:presLayoutVars>
      </dgm:prSet>
      <dgm:spPr/>
    </dgm:pt>
    <dgm:pt modelId="{98004E7A-1142-8E4F-8000-B21B6CAD4884}" type="pres">
      <dgm:prSet presAssocID="{14EA36E5-8163-D44D-902C-05E2EE049F2A}" presName="level3hierChild" presStyleCnt="0"/>
      <dgm:spPr/>
    </dgm:pt>
    <dgm:pt modelId="{647FDB1F-956C-044C-945D-19C8AD397401}" type="pres">
      <dgm:prSet presAssocID="{FF31BE9C-112F-9445-8E08-1C7C1CC9CAF3}" presName="root1" presStyleCnt="0"/>
      <dgm:spPr/>
    </dgm:pt>
    <dgm:pt modelId="{72F28BC2-7841-D346-A2F5-BE6FA592B954}" type="pres">
      <dgm:prSet presAssocID="{FF31BE9C-112F-9445-8E08-1C7C1CC9CAF3}" presName="LevelOneTextNode" presStyleLbl="node0" presStyleIdx="2" presStyleCnt="3" custScaleX="361177">
        <dgm:presLayoutVars>
          <dgm:chPref val="3"/>
        </dgm:presLayoutVars>
      </dgm:prSet>
      <dgm:spPr/>
    </dgm:pt>
    <dgm:pt modelId="{07C3F9AA-7974-B641-816F-0C475F202714}" type="pres">
      <dgm:prSet presAssocID="{FF31BE9C-112F-9445-8E08-1C7C1CC9CAF3}" presName="level2hierChild" presStyleCnt="0"/>
      <dgm:spPr/>
    </dgm:pt>
    <dgm:pt modelId="{BCAA3004-CA81-3344-8195-69390B30CAC9}" type="pres">
      <dgm:prSet presAssocID="{9D897BB8-475D-7543-93BF-E03B6846F5C3}" presName="conn2-1" presStyleLbl="parChTrans1D2" presStyleIdx="6" presStyleCnt="7" custScaleX="2000000"/>
      <dgm:spPr/>
    </dgm:pt>
    <dgm:pt modelId="{0FC9EF5A-CDFF-EC4F-AD57-F47D86842B4F}" type="pres">
      <dgm:prSet presAssocID="{9D897BB8-475D-7543-93BF-E03B6846F5C3}" presName="connTx" presStyleLbl="parChTrans1D2" presStyleIdx="6" presStyleCnt="7"/>
      <dgm:spPr/>
    </dgm:pt>
    <dgm:pt modelId="{2E7CF46A-C5EB-C849-99C1-E0ECA3BEC3F1}" type="pres">
      <dgm:prSet presAssocID="{BCFC30E3-128A-3945-B2B5-FD672C6DF11D}" presName="root2" presStyleCnt="0"/>
      <dgm:spPr/>
    </dgm:pt>
    <dgm:pt modelId="{804C7EC5-3342-CA47-8622-0ED30DF4B8F6}" type="pres">
      <dgm:prSet presAssocID="{BCFC30E3-128A-3945-B2B5-FD672C6DF11D}" presName="LevelTwoTextNode" presStyleLbl="node2" presStyleIdx="6" presStyleCnt="7" custScaleX="370492">
        <dgm:presLayoutVars>
          <dgm:chPref val="3"/>
        </dgm:presLayoutVars>
      </dgm:prSet>
      <dgm:spPr/>
    </dgm:pt>
    <dgm:pt modelId="{D692EBA0-0845-9C4F-BFF5-688F34792283}" type="pres">
      <dgm:prSet presAssocID="{BCFC30E3-128A-3945-B2B5-FD672C6DF11D}" presName="level3hierChild" presStyleCnt="0"/>
      <dgm:spPr/>
    </dgm:pt>
  </dgm:ptLst>
  <dgm:cxnLst>
    <dgm:cxn modelId="{89DB4C15-574D-6F45-B597-F738D8C4BD0F}" srcId="{B05687FF-E518-4E4E-A1F6-FA674960126C}" destId="{33C1449C-D4F9-114E-A1FB-A64535147089}" srcOrd="0" destOrd="0" parTransId="{3ADCD0B5-F550-D648-8C67-D41DF51431FC}" sibTransId="{0D9BD816-0D66-A840-8325-37D78547A711}"/>
    <dgm:cxn modelId="{24A5C219-FF0B-2949-8BD8-274574481C75}" type="presOf" srcId="{BCFC30E3-128A-3945-B2B5-FD672C6DF11D}" destId="{804C7EC5-3342-CA47-8622-0ED30DF4B8F6}" srcOrd="0" destOrd="0" presId="urn:microsoft.com/office/officeart/2005/8/layout/hierarchy2"/>
    <dgm:cxn modelId="{67AE1021-7AD7-B848-9BB5-5AD0FCCF830A}" type="presOf" srcId="{81413FBD-C587-F644-8B78-E3CA8AF48751}" destId="{FBE3B6BA-70C8-5143-8D54-9475F81705A7}" srcOrd="1" destOrd="0" presId="urn:microsoft.com/office/officeart/2005/8/layout/hierarchy2"/>
    <dgm:cxn modelId="{8463D02B-3D5A-D341-83ED-453718070156}" type="presOf" srcId="{23FED8D2-CCD2-1043-9A5F-894C9F8DAB7F}" destId="{4A5ADA70-A34C-4347-9569-0C653947E9B8}" srcOrd="0" destOrd="0" presId="urn:microsoft.com/office/officeart/2005/8/layout/hierarchy2"/>
    <dgm:cxn modelId="{1FC6932F-8623-FE4F-B491-7A1895216131}" type="presOf" srcId="{6EE37E71-9AE6-1D4A-8C62-636B7D8A7FCA}" destId="{848BB31F-FC8E-F74B-9512-8883E397C9F2}" srcOrd="1" destOrd="0" presId="urn:microsoft.com/office/officeart/2005/8/layout/hierarchy2"/>
    <dgm:cxn modelId="{074F0633-0495-D440-8770-FCD485726B79}" type="presOf" srcId="{46909469-A13A-4748-8223-D053B90E0B54}" destId="{29005E0B-3EB8-1642-8260-C90333B3EEA1}" srcOrd="1" destOrd="0" presId="urn:microsoft.com/office/officeart/2005/8/layout/hierarchy2"/>
    <dgm:cxn modelId="{91FA5535-1471-1A4C-8DD5-311BBC8CF884}" type="presOf" srcId="{6FDA46BA-D038-BB45-9389-B08BDAB5375C}" destId="{6A8C1B42-F8C7-694E-A6CB-9A1986CC4739}" srcOrd="0" destOrd="0" presId="urn:microsoft.com/office/officeart/2005/8/layout/hierarchy2"/>
    <dgm:cxn modelId="{1DBB0665-355A-7046-A799-0D584E29F6E8}" type="presOf" srcId="{AE6E0BA0-49E5-454D-B40F-53A3998E55FB}" destId="{08DC57E4-707C-6240-8657-FD408F45FFA5}" srcOrd="0" destOrd="0" presId="urn:microsoft.com/office/officeart/2005/8/layout/hierarchy2"/>
    <dgm:cxn modelId="{681B9347-5039-F841-A1C2-73D5C8E06008}" type="presOf" srcId="{4E00D15B-4BE2-7B4D-9F14-2BA1D1F4CA13}" destId="{3662DFD4-15C7-1942-8E22-E3987732B2AF}" srcOrd="0" destOrd="0" presId="urn:microsoft.com/office/officeart/2005/8/layout/hierarchy2"/>
    <dgm:cxn modelId="{1616684F-B6C3-E74E-9F1D-0E532FFAAFE1}" type="presOf" srcId="{81413FBD-C587-F644-8B78-E3CA8AF48751}" destId="{2317785E-7828-9C42-8907-B314B5434738}" srcOrd="0" destOrd="0" presId="urn:microsoft.com/office/officeart/2005/8/layout/hierarchy2"/>
    <dgm:cxn modelId="{42EA2673-FF67-6C4A-8969-9E1E91A3008A}" type="presOf" srcId="{9D897BB8-475D-7543-93BF-E03B6846F5C3}" destId="{BCAA3004-CA81-3344-8195-69390B30CAC9}" srcOrd="0" destOrd="0" presId="urn:microsoft.com/office/officeart/2005/8/layout/hierarchy2"/>
    <dgm:cxn modelId="{85D92655-6A90-964E-8389-82878710488A}" srcId="{33C1449C-D4F9-114E-A1FB-A64535147089}" destId="{73DD2097-07F3-8F47-973F-C1686FE955B0}" srcOrd="0" destOrd="0" parTransId="{46909469-A13A-4748-8223-D053B90E0B54}" sibTransId="{D89119C4-7479-E240-B297-ECB96136875F}"/>
    <dgm:cxn modelId="{287E5C81-3C3A-FE46-A2DA-0DBCB77FB520}" type="presOf" srcId="{FF31BE9C-112F-9445-8E08-1C7C1CC9CAF3}" destId="{72F28BC2-7841-D346-A2F5-BE6FA592B954}" srcOrd="0" destOrd="0" presId="urn:microsoft.com/office/officeart/2005/8/layout/hierarchy2"/>
    <dgm:cxn modelId="{C277FF81-61CC-0344-996B-199BFF7CAC32}" srcId="{B05687FF-E518-4E4E-A1F6-FA674960126C}" destId="{9C57B369-7AA4-C347-AECC-7836072193A8}" srcOrd="1" destOrd="0" parTransId="{BD1EC485-E8FC-FC48-B795-E765C30C263A}" sibTransId="{6E62415D-0D21-E24A-9E19-53866CA38498}"/>
    <dgm:cxn modelId="{E00DE88B-0464-F14C-A7B9-DD9D3905A2FC}" srcId="{33C1449C-D4F9-114E-A1FB-A64535147089}" destId="{6FDA46BA-D038-BB45-9389-B08BDAB5375C}" srcOrd="2" destOrd="0" parTransId="{1FA9C54A-4EF6-7543-8B91-B773FC2731FF}" sibTransId="{C7D17840-944F-0447-B0B3-BC05ED5606B2}"/>
    <dgm:cxn modelId="{28B3E78C-CB59-5541-B6AE-224CA9620C5A}" type="presOf" srcId="{9D897BB8-475D-7543-93BF-E03B6846F5C3}" destId="{0FC9EF5A-CDFF-EC4F-AD57-F47D86842B4F}" srcOrd="1" destOrd="0" presId="urn:microsoft.com/office/officeart/2005/8/layout/hierarchy2"/>
    <dgm:cxn modelId="{CDCEDA8E-E5C4-814D-8665-F0DF6FEC1D3E}" type="presOf" srcId="{73DD2097-07F3-8F47-973F-C1686FE955B0}" destId="{03DA32A6-2108-6241-8C8A-16942B34CEF5}" srcOrd="0" destOrd="0" presId="urn:microsoft.com/office/officeart/2005/8/layout/hierarchy2"/>
    <dgm:cxn modelId="{B0EB6593-ACB2-7149-9BB1-B64F12539D30}" type="presOf" srcId="{46909469-A13A-4748-8223-D053B90E0B54}" destId="{142830B3-B255-F94C-A681-3C7E397AB539}" srcOrd="0" destOrd="0" presId="urn:microsoft.com/office/officeart/2005/8/layout/hierarchy2"/>
    <dgm:cxn modelId="{93CEF09E-715B-634F-B352-FD757DACC0B3}" type="presOf" srcId="{6EE37E71-9AE6-1D4A-8C62-636B7D8A7FCA}" destId="{6DCB3EA2-9DF1-1A49-B7A0-543540968AC0}" srcOrd="0" destOrd="0" presId="urn:microsoft.com/office/officeart/2005/8/layout/hierarchy2"/>
    <dgm:cxn modelId="{1E25EBA7-21E5-AD4B-9D7F-3AF872C4FC09}" srcId="{9C57B369-7AA4-C347-AECC-7836072193A8}" destId="{14EA36E5-8163-D44D-902C-05E2EE049F2A}" srcOrd="0" destOrd="0" parTransId="{EBCF6672-BA5D-DC47-B974-500CBA05D267}" sibTransId="{3894ECD5-E970-BD4F-9311-57AD918C99EC}"/>
    <dgm:cxn modelId="{E0E26EA8-C5A1-F64B-95FF-391C49906112}" type="presOf" srcId="{33C1449C-D4F9-114E-A1FB-A64535147089}" destId="{E81BD3DE-B2E9-D744-85C7-714F4F473A1E}" srcOrd="0" destOrd="0" presId="urn:microsoft.com/office/officeart/2005/8/layout/hierarchy2"/>
    <dgm:cxn modelId="{360795A8-BAC7-7140-8779-65AF046E64D1}" type="presOf" srcId="{EBCF6672-BA5D-DC47-B974-500CBA05D267}" destId="{6A0F2A8F-BD1A-EA4E-BA63-7F2080360AC8}" srcOrd="0" destOrd="0" presId="urn:microsoft.com/office/officeart/2005/8/layout/hierarchy2"/>
    <dgm:cxn modelId="{6EFC5DAB-64D2-634D-B107-5EEA29DD5090}" srcId="{33C1449C-D4F9-114E-A1FB-A64535147089}" destId="{23FED8D2-CCD2-1043-9A5F-894C9F8DAB7F}" srcOrd="3" destOrd="0" parTransId="{6EE37E71-9AE6-1D4A-8C62-636B7D8A7FCA}" sibTransId="{CE3DDEF3-71D4-2542-AC6C-A71AE6C8CFF6}"/>
    <dgm:cxn modelId="{E05664AE-A30F-9F4E-ADFE-5AD15B619F47}" type="presOf" srcId="{1FA9C54A-4EF6-7543-8B91-B773FC2731FF}" destId="{590BBD55-A1AD-9145-B352-B64FDF8576CE}" srcOrd="1" destOrd="0" presId="urn:microsoft.com/office/officeart/2005/8/layout/hierarchy2"/>
    <dgm:cxn modelId="{C000B4B5-3AB2-0048-BF0E-D7FD85CFBAEE}" type="presOf" srcId="{6780D631-83C0-3A40-9037-62DF98829B8E}" destId="{270FFDD8-4C43-A448-9844-79F8A9DD2DC5}" srcOrd="0" destOrd="0" presId="urn:microsoft.com/office/officeart/2005/8/layout/hierarchy2"/>
    <dgm:cxn modelId="{413FB6C4-A1B7-C040-B770-0E7483F3114C}" type="presOf" srcId="{1FA9C54A-4EF6-7543-8B91-B773FC2731FF}" destId="{A60B0749-B72D-0C4F-AF96-C7343F8A0E84}" srcOrd="0" destOrd="0" presId="urn:microsoft.com/office/officeart/2005/8/layout/hierarchy2"/>
    <dgm:cxn modelId="{3D250CCD-3C30-C845-B541-B640A7CE81DD}" type="presOf" srcId="{B05687FF-E518-4E4E-A1F6-FA674960126C}" destId="{9879BB2D-E966-D641-8012-4CE6548239CE}" srcOrd="0" destOrd="0" presId="urn:microsoft.com/office/officeart/2005/8/layout/hierarchy2"/>
    <dgm:cxn modelId="{AE003CD2-8867-6049-A4EE-AA927663BBF4}" srcId="{33C1449C-D4F9-114E-A1FB-A64535147089}" destId="{AE6E0BA0-49E5-454D-B40F-53A3998E55FB}" srcOrd="1" destOrd="0" parTransId="{4E00D15B-4BE2-7B4D-9F14-2BA1D1F4CA13}" sibTransId="{821E8075-0EBE-B74A-9CB7-9580AC522853}"/>
    <dgm:cxn modelId="{4412F9D3-2367-C249-BCD8-CB25F5834017}" type="presOf" srcId="{14EA36E5-8163-D44D-902C-05E2EE049F2A}" destId="{7A616415-0C97-F840-9D50-D9862565FCAF}" srcOrd="0" destOrd="0" presId="urn:microsoft.com/office/officeart/2005/8/layout/hierarchy2"/>
    <dgm:cxn modelId="{44BB9CD6-7955-F641-8BF5-5207AB5BCA49}" srcId="{B05687FF-E518-4E4E-A1F6-FA674960126C}" destId="{FF31BE9C-112F-9445-8E08-1C7C1CC9CAF3}" srcOrd="2" destOrd="0" parTransId="{60AF648B-DFD9-3E44-AF37-5BB729A6B850}" sibTransId="{F84A1DFB-5E79-0A4F-9685-7390EC4ED206}"/>
    <dgm:cxn modelId="{6AC885DC-ED5E-C649-8E16-024AF92D2B18}" srcId="{33C1449C-D4F9-114E-A1FB-A64535147089}" destId="{6780D631-83C0-3A40-9037-62DF98829B8E}" srcOrd="4" destOrd="0" parTransId="{81413FBD-C587-F644-8B78-E3CA8AF48751}" sibTransId="{C1C5E750-736F-5840-91F3-E24421106515}"/>
    <dgm:cxn modelId="{BFF0F1DF-6AC6-B64D-9D32-FE30B32B51C4}" srcId="{FF31BE9C-112F-9445-8E08-1C7C1CC9CAF3}" destId="{BCFC30E3-128A-3945-B2B5-FD672C6DF11D}" srcOrd="0" destOrd="0" parTransId="{9D897BB8-475D-7543-93BF-E03B6846F5C3}" sibTransId="{3AAC575A-10AD-DA42-8E0D-AA2AECF774A7}"/>
    <dgm:cxn modelId="{01C87CED-9E0B-AE4D-87B2-27EE707C1F00}" type="presOf" srcId="{EBCF6672-BA5D-DC47-B974-500CBA05D267}" destId="{D592AE28-1CE0-CD43-94B6-FE8CEDC0061C}" srcOrd="1" destOrd="0" presId="urn:microsoft.com/office/officeart/2005/8/layout/hierarchy2"/>
    <dgm:cxn modelId="{9C9CE5F9-0025-1D40-8527-0F41C0D897D0}" type="presOf" srcId="{9C57B369-7AA4-C347-AECC-7836072193A8}" destId="{FBF42AC3-5F19-8B46-BDF0-D99EB78CFA58}" srcOrd="0" destOrd="0" presId="urn:microsoft.com/office/officeart/2005/8/layout/hierarchy2"/>
    <dgm:cxn modelId="{B62A7FFF-E0D4-0C45-80BD-B49C2D43D13B}" type="presOf" srcId="{4E00D15B-4BE2-7B4D-9F14-2BA1D1F4CA13}" destId="{D8140F74-2A0D-604E-8BFA-86D9F6A38D73}" srcOrd="1" destOrd="0" presId="urn:microsoft.com/office/officeart/2005/8/layout/hierarchy2"/>
    <dgm:cxn modelId="{38FF50E0-82F2-0640-9C38-9A78F69DCC25}" type="presParOf" srcId="{9879BB2D-E966-D641-8012-4CE6548239CE}" destId="{A54F6DED-ADDD-B141-B575-8F80C4907803}" srcOrd="0" destOrd="0" presId="urn:microsoft.com/office/officeart/2005/8/layout/hierarchy2"/>
    <dgm:cxn modelId="{2381F7D6-F55A-2D4F-BA87-45BB288B9F54}" type="presParOf" srcId="{A54F6DED-ADDD-B141-B575-8F80C4907803}" destId="{E81BD3DE-B2E9-D744-85C7-714F4F473A1E}" srcOrd="0" destOrd="0" presId="urn:microsoft.com/office/officeart/2005/8/layout/hierarchy2"/>
    <dgm:cxn modelId="{EA05B05D-945D-F048-8610-3DA866AE1908}" type="presParOf" srcId="{A54F6DED-ADDD-B141-B575-8F80C4907803}" destId="{76F78AF7-1502-1B49-934D-B567A9C45E64}" srcOrd="1" destOrd="0" presId="urn:microsoft.com/office/officeart/2005/8/layout/hierarchy2"/>
    <dgm:cxn modelId="{3A880ABA-F65B-534B-A56B-AFBFFA192198}" type="presParOf" srcId="{76F78AF7-1502-1B49-934D-B567A9C45E64}" destId="{142830B3-B255-F94C-A681-3C7E397AB539}" srcOrd="0" destOrd="0" presId="urn:microsoft.com/office/officeart/2005/8/layout/hierarchy2"/>
    <dgm:cxn modelId="{B54D6146-7E35-8846-A623-F51C99D7368D}" type="presParOf" srcId="{142830B3-B255-F94C-A681-3C7E397AB539}" destId="{29005E0B-3EB8-1642-8260-C90333B3EEA1}" srcOrd="0" destOrd="0" presId="urn:microsoft.com/office/officeart/2005/8/layout/hierarchy2"/>
    <dgm:cxn modelId="{4184DC47-D71A-3D47-958B-4B4DAEDD2DD6}" type="presParOf" srcId="{76F78AF7-1502-1B49-934D-B567A9C45E64}" destId="{6E8631B2-2961-D447-8DBD-8B8FA5ED5737}" srcOrd="1" destOrd="0" presId="urn:microsoft.com/office/officeart/2005/8/layout/hierarchy2"/>
    <dgm:cxn modelId="{3CAD31A8-8100-7144-85C2-86782DC0B6E4}" type="presParOf" srcId="{6E8631B2-2961-D447-8DBD-8B8FA5ED5737}" destId="{03DA32A6-2108-6241-8C8A-16942B34CEF5}" srcOrd="0" destOrd="0" presId="urn:microsoft.com/office/officeart/2005/8/layout/hierarchy2"/>
    <dgm:cxn modelId="{C8D67B1A-2423-6343-B3A7-4D89BACB6FA0}" type="presParOf" srcId="{6E8631B2-2961-D447-8DBD-8B8FA5ED5737}" destId="{A6BBB79A-0DDB-2549-A1AE-68D13C151310}" srcOrd="1" destOrd="0" presId="urn:microsoft.com/office/officeart/2005/8/layout/hierarchy2"/>
    <dgm:cxn modelId="{DAC5768E-2B02-C544-8B28-85EF2BCE020D}" type="presParOf" srcId="{76F78AF7-1502-1B49-934D-B567A9C45E64}" destId="{3662DFD4-15C7-1942-8E22-E3987732B2AF}" srcOrd="2" destOrd="0" presId="urn:microsoft.com/office/officeart/2005/8/layout/hierarchy2"/>
    <dgm:cxn modelId="{EDE81EB0-53DA-1249-B4D9-BAC2F930B7AD}" type="presParOf" srcId="{3662DFD4-15C7-1942-8E22-E3987732B2AF}" destId="{D8140F74-2A0D-604E-8BFA-86D9F6A38D73}" srcOrd="0" destOrd="0" presId="urn:microsoft.com/office/officeart/2005/8/layout/hierarchy2"/>
    <dgm:cxn modelId="{49BCFBAA-B9CF-CB46-AECB-AC0E6DBAE4A8}" type="presParOf" srcId="{76F78AF7-1502-1B49-934D-B567A9C45E64}" destId="{8DC83A38-DB43-944B-8D5B-45B02BCC5B35}" srcOrd="3" destOrd="0" presId="urn:microsoft.com/office/officeart/2005/8/layout/hierarchy2"/>
    <dgm:cxn modelId="{EF035449-3481-E742-AC7F-C36F9F785BE3}" type="presParOf" srcId="{8DC83A38-DB43-944B-8D5B-45B02BCC5B35}" destId="{08DC57E4-707C-6240-8657-FD408F45FFA5}" srcOrd="0" destOrd="0" presId="urn:microsoft.com/office/officeart/2005/8/layout/hierarchy2"/>
    <dgm:cxn modelId="{D5405493-D2CB-924C-B011-E6F4EFA87AA8}" type="presParOf" srcId="{8DC83A38-DB43-944B-8D5B-45B02BCC5B35}" destId="{18DF84DD-3EF2-1B4F-AC48-F278C19C4687}" srcOrd="1" destOrd="0" presId="urn:microsoft.com/office/officeart/2005/8/layout/hierarchy2"/>
    <dgm:cxn modelId="{6C4240FC-9BA3-3147-B82E-B30F2610122E}" type="presParOf" srcId="{76F78AF7-1502-1B49-934D-B567A9C45E64}" destId="{A60B0749-B72D-0C4F-AF96-C7343F8A0E84}" srcOrd="4" destOrd="0" presId="urn:microsoft.com/office/officeart/2005/8/layout/hierarchy2"/>
    <dgm:cxn modelId="{46C9986D-7DEF-4A4A-8B84-F14D9DA6D8A4}" type="presParOf" srcId="{A60B0749-B72D-0C4F-AF96-C7343F8A0E84}" destId="{590BBD55-A1AD-9145-B352-B64FDF8576CE}" srcOrd="0" destOrd="0" presId="urn:microsoft.com/office/officeart/2005/8/layout/hierarchy2"/>
    <dgm:cxn modelId="{3117C62E-245F-9B4E-8CCE-56DB8F07846E}" type="presParOf" srcId="{76F78AF7-1502-1B49-934D-B567A9C45E64}" destId="{6908B4F7-705D-1D49-91B8-ACAC489E54C7}" srcOrd="5" destOrd="0" presId="urn:microsoft.com/office/officeart/2005/8/layout/hierarchy2"/>
    <dgm:cxn modelId="{87D97598-BB5F-354A-B3B8-587248801D82}" type="presParOf" srcId="{6908B4F7-705D-1D49-91B8-ACAC489E54C7}" destId="{6A8C1B42-F8C7-694E-A6CB-9A1986CC4739}" srcOrd="0" destOrd="0" presId="urn:microsoft.com/office/officeart/2005/8/layout/hierarchy2"/>
    <dgm:cxn modelId="{E0833E40-AD20-9B40-8EDA-448D0467DDD2}" type="presParOf" srcId="{6908B4F7-705D-1D49-91B8-ACAC489E54C7}" destId="{363B2532-6392-5643-B041-0A2EB179D3E6}" srcOrd="1" destOrd="0" presId="urn:microsoft.com/office/officeart/2005/8/layout/hierarchy2"/>
    <dgm:cxn modelId="{FA5F55D3-ADF3-6E4F-BC87-A23CDA9B712E}" type="presParOf" srcId="{76F78AF7-1502-1B49-934D-B567A9C45E64}" destId="{6DCB3EA2-9DF1-1A49-B7A0-543540968AC0}" srcOrd="6" destOrd="0" presId="urn:microsoft.com/office/officeart/2005/8/layout/hierarchy2"/>
    <dgm:cxn modelId="{296D926A-3AED-754B-986F-D1B5E3C23C52}" type="presParOf" srcId="{6DCB3EA2-9DF1-1A49-B7A0-543540968AC0}" destId="{848BB31F-FC8E-F74B-9512-8883E397C9F2}" srcOrd="0" destOrd="0" presId="urn:microsoft.com/office/officeart/2005/8/layout/hierarchy2"/>
    <dgm:cxn modelId="{1CB149D3-96F9-9741-B65C-26447011F573}" type="presParOf" srcId="{76F78AF7-1502-1B49-934D-B567A9C45E64}" destId="{929E1628-1F9A-8744-8F09-994B6F1C2843}" srcOrd="7" destOrd="0" presId="urn:microsoft.com/office/officeart/2005/8/layout/hierarchy2"/>
    <dgm:cxn modelId="{8465E4E3-696E-164B-9836-CEEBBB1C5403}" type="presParOf" srcId="{929E1628-1F9A-8744-8F09-994B6F1C2843}" destId="{4A5ADA70-A34C-4347-9569-0C653947E9B8}" srcOrd="0" destOrd="0" presId="urn:microsoft.com/office/officeart/2005/8/layout/hierarchy2"/>
    <dgm:cxn modelId="{AD4F2008-FD53-A349-BF50-29443703AC2A}" type="presParOf" srcId="{929E1628-1F9A-8744-8F09-994B6F1C2843}" destId="{2964B957-A0B0-DF43-9711-6F3BB600D1AE}" srcOrd="1" destOrd="0" presId="urn:microsoft.com/office/officeart/2005/8/layout/hierarchy2"/>
    <dgm:cxn modelId="{D675F3FE-7B37-BC47-A04F-58746A3598A3}" type="presParOf" srcId="{76F78AF7-1502-1B49-934D-B567A9C45E64}" destId="{2317785E-7828-9C42-8907-B314B5434738}" srcOrd="8" destOrd="0" presId="urn:microsoft.com/office/officeart/2005/8/layout/hierarchy2"/>
    <dgm:cxn modelId="{C4F21381-6E77-0C4A-90A1-5510153FA0E7}" type="presParOf" srcId="{2317785E-7828-9C42-8907-B314B5434738}" destId="{FBE3B6BA-70C8-5143-8D54-9475F81705A7}" srcOrd="0" destOrd="0" presId="urn:microsoft.com/office/officeart/2005/8/layout/hierarchy2"/>
    <dgm:cxn modelId="{32748E2F-1483-2C45-B400-BBBCDEA041DC}" type="presParOf" srcId="{76F78AF7-1502-1B49-934D-B567A9C45E64}" destId="{779388FB-BB7B-E04B-9D49-C4926BCE7ACE}" srcOrd="9" destOrd="0" presId="urn:microsoft.com/office/officeart/2005/8/layout/hierarchy2"/>
    <dgm:cxn modelId="{35B4050D-89E3-9E42-9E6E-F8AC1ADD9176}" type="presParOf" srcId="{779388FB-BB7B-E04B-9D49-C4926BCE7ACE}" destId="{270FFDD8-4C43-A448-9844-79F8A9DD2DC5}" srcOrd="0" destOrd="0" presId="urn:microsoft.com/office/officeart/2005/8/layout/hierarchy2"/>
    <dgm:cxn modelId="{2E81E8F9-A2CC-2144-8F74-3B9B6A77BF46}" type="presParOf" srcId="{779388FB-BB7B-E04B-9D49-C4926BCE7ACE}" destId="{1FD13727-E783-7444-8712-ED44BBF22AF6}" srcOrd="1" destOrd="0" presId="urn:microsoft.com/office/officeart/2005/8/layout/hierarchy2"/>
    <dgm:cxn modelId="{6E387C17-8F57-C044-8E95-CE8146BF6E4F}" type="presParOf" srcId="{9879BB2D-E966-D641-8012-4CE6548239CE}" destId="{A59A3678-F640-2A46-8E92-314E5E4FEC1A}" srcOrd="1" destOrd="0" presId="urn:microsoft.com/office/officeart/2005/8/layout/hierarchy2"/>
    <dgm:cxn modelId="{509C6283-DB0F-BE47-94D3-557DEEC35480}" type="presParOf" srcId="{A59A3678-F640-2A46-8E92-314E5E4FEC1A}" destId="{FBF42AC3-5F19-8B46-BDF0-D99EB78CFA58}" srcOrd="0" destOrd="0" presId="urn:microsoft.com/office/officeart/2005/8/layout/hierarchy2"/>
    <dgm:cxn modelId="{99F24788-4D67-1445-B1E3-DE73D1DE2DC0}" type="presParOf" srcId="{A59A3678-F640-2A46-8E92-314E5E4FEC1A}" destId="{7D1F353C-D322-0B45-8748-81CEE69547CD}" srcOrd="1" destOrd="0" presId="urn:microsoft.com/office/officeart/2005/8/layout/hierarchy2"/>
    <dgm:cxn modelId="{1B28BB3D-0398-CB4B-AC17-2DF06F207B49}" type="presParOf" srcId="{7D1F353C-D322-0B45-8748-81CEE69547CD}" destId="{6A0F2A8F-BD1A-EA4E-BA63-7F2080360AC8}" srcOrd="0" destOrd="0" presId="urn:microsoft.com/office/officeart/2005/8/layout/hierarchy2"/>
    <dgm:cxn modelId="{42F52557-3419-2B4E-A1B3-459D4AECA7B6}" type="presParOf" srcId="{6A0F2A8F-BD1A-EA4E-BA63-7F2080360AC8}" destId="{D592AE28-1CE0-CD43-94B6-FE8CEDC0061C}" srcOrd="0" destOrd="0" presId="urn:microsoft.com/office/officeart/2005/8/layout/hierarchy2"/>
    <dgm:cxn modelId="{F12F2BBF-76CB-8047-AD3F-A7D743F0F886}" type="presParOf" srcId="{7D1F353C-D322-0B45-8748-81CEE69547CD}" destId="{3439AAC4-0421-6F4C-8B34-B0B3C5A7F0F0}" srcOrd="1" destOrd="0" presId="urn:microsoft.com/office/officeart/2005/8/layout/hierarchy2"/>
    <dgm:cxn modelId="{C17B08DC-3A57-794A-ACF4-5190C022343A}" type="presParOf" srcId="{3439AAC4-0421-6F4C-8B34-B0B3C5A7F0F0}" destId="{7A616415-0C97-F840-9D50-D9862565FCAF}" srcOrd="0" destOrd="0" presId="urn:microsoft.com/office/officeart/2005/8/layout/hierarchy2"/>
    <dgm:cxn modelId="{611CE18F-FAFF-7541-BA55-4ACDC16C9EF3}" type="presParOf" srcId="{3439AAC4-0421-6F4C-8B34-B0B3C5A7F0F0}" destId="{98004E7A-1142-8E4F-8000-B21B6CAD4884}" srcOrd="1" destOrd="0" presId="urn:microsoft.com/office/officeart/2005/8/layout/hierarchy2"/>
    <dgm:cxn modelId="{DA9E96BF-EB66-CF4A-A2C2-8F0C4419F951}" type="presParOf" srcId="{9879BB2D-E966-D641-8012-4CE6548239CE}" destId="{647FDB1F-956C-044C-945D-19C8AD397401}" srcOrd="2" destOrd="0" presId="urn:microsoft.com/office/officeart/2005/8/layout/hierarchy2"/>
    <dgm:cxn modelId="{A27F752F-7742-D144-904E-56B981C32CBE}" type="presParOf" srcId="{647FDB1F-956C-044C-945D-19C8AD397401}" destId="{72F28BC2-7841-D346-A2F5-BE6FA592B954}" srcOrd="0" destOrd="0" presId="urn:microsoft.com/office/officeart/2005/8/layout/hierarchy2"/>
    <dgm:cxn modelId="{125C23A9-0E69-4B41-9D57-1680B9878A28}" type="presParOf" srcId="{647FDB1F-956C-044C-945D-19C8AD397401}" destId="{07C3F9AA-7974-B641-816F-0C475F202714}" srcOrd="1" destOrd="0" presId="urn:microsoft.com/office/officeart/2005/8/layout/hierarchy2"/>
    <dgm:cxn modelId="{DB7712C2-906B-F143-B4ED-D89C1CE6A196}" type="presParOf" srcId="{07C3F9AA-7974-B641-816F-0C475F202714}" destId="{BCAA3004-CA81-3344-8195-69390B30CAC9}" srcOrd="0" destOrd="0" presId="urn:microsoft.com/office/officeart/2005/8/layout/hierarchy2"/>
    <dgm:cxn modelId="{941CCA41-C1E5-BC46-A351-4D279954A242}" type="presParOf" srcId="{BCAA3004-CA81-3344-8195-69390B30CAC9}" destId="{0FC9EF5A-CDFF-EC4F-AD57-F47D86842B4F}" srcOrd="0" destOrd="0" presId="urn:microsoft.com/office/officeart/2005/8/layout/hierarchy2"/>
    <dgm:cxn modelId="{72B1E4E7-7E0B-0A4C-B472-EF739683846C}" type="presParOf" srcId="{07C3F9AA-7974-B641-816F-0C475F202714}" destId="{2E7CF46A-C5EB-C849-99C1-E0ECA3BEC3F1}" srcOrd="1" destOrd="0" presId="urn:microsoft.com/office/officeart/2005/8/layout/hierarchy2"/>
    <dgm:cxn modelId="{E1805331-9FC2-A14B-B9D9-B87B69D9153A}" type="presParOf" srcId="{2E7CF46A-C5EB-C849-99C1-E0ECA3BEC3F1}" destId="{804C7EC5-3342-CA47-8622-0ED30DF4B8F6}" srcOrd="0" destOrd="0" presId="urn:microsoft.com/office/officeart/2005/8/layout/hierarchy2"/>
    <dgm:cxn modelId="{B1B0C5B4-ED01-7846-B742-26C397528829}" type="presParOf" srcId="{2E7CF46A-C5EB-C849-99C1-E0ECA3BEC3F1}" destId="{D692EBA0-0845-9C4F-BFF5-688F3479228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BECD3-CB01-4B87-BBD5-D6A3A18DBBD9}">
      <dsp:nvSpPr>
        <dsp:cNvPr id="0" name=""/>
        <dsp:cNvSpPr/>
      </dsp:nvSpPr>
      <dsp:spPr>
        <a:xfrm>
          <a:off x="0" y="2207"/>
          <a:ext cx="3429481" cy="2057688"/>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noProof="0" dirty="0">
              <a:latin typeface="Times New Roman" panose="02020603050405020304" pitchFamily="18" charset="0"/>
              <a:cs typeface="Times New Roman" panose="02020603050405020304" pitchFamily="18" charset="0"/>
            </a:rPr>
            <a:t>Çanakkale Onsekiz Mart Üniversitesi’nin kuruluş tarihi: </a:t>
          </a:r>
          <a:r>
            <a:rPr lang="tr-TR" sz="2400" b="1" kern="1200" noProof="0" dirty="0">
              <a:latin typeface="Times New Roman" panose="02020603050405020304" pitchFamily="18" charset="0"/>
              <a:cs typeface="Times New Roman" panose="02020603050405020304" pitchFamily="18" charset="0"/>
            </a:rPr>
            <a:t>3 Temmuz 1992</a:t>
          </a:r>
          <a:endParaRPr lang="tr-TR" sz="2400" kern="1200" noProof="0" dirty="0">
            <a:latin typeface="Times New Roman" panose="02020603050405020304" pitchFamily="18" charset="0"/>
            <a:cs typeface="Times New Roman" panose="02020603050405020304" pitchFamily="18" charset="0"/>
          </a:endParaRPr>
        </a:p>
      </dsp:txBody>
      <dsp:txXfrm>
        <a:off x="0" y="2207"/>
        <a:ext cx="3429481" cy="2057688"/>
      </dsp:txXfrm>
    </dsp:sp>
    <dsp:sp modelId="{D3C15162-0CCB-4E8B-BE24-BC91504E5D23}">
      <dsp:nvSpPr>
        <dsp:cNvPr id="0" name=""/>
        <dsp:cNvSpPr/>
      </dsp:nvSpPr>
      <dsp:spPr>
        <a:xfrm>
          <a:off x="3774604" y="2207"/>
          <a:ext cx="4324232" cy="20576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tr-TR" sz="2400" kern="1200" noProof="0" dirty="0">
              <a:latin typeface="Times New Roman" panose="02020603050405020304" pitchFamily="18" charset="0"/>
              <a:cs typeface="Times New Roman" panose="02020603050405020304" pitchFamily="18" charset="0"/>
            </a:rPr>
            <a:t>Akademik Birimler:</a:t>
          </a:r>
        </a:p>
        <a:p>
          <a:pPr marL="171450" lvl="1" indent="-171450" algn="l" defTabSz="844550">
            <a:lnSpc>
              <a:spcPct val="90000"/>
            </a:lnSpc>
            <a:spcBef>
              <a:spcPct val="0"/>
            </a:spcBef>
            <a:spcAft>
              <a:spcPct val="15000"/>
            </a:spcAft>
            <a:buChar char="•"/>
          </a:pPr>
          <a:r>
            <a:rPr lang="tr-TR" sz="1900" kern="1200" noProof="0" dirty="0">
              <a:latin typeface="Times New Roman" panose="02020603050405020304" pitchFamily="18" charset="0"/>
              <a:cs typeface="Times New Roman" panose="02020603050405020304" pitchFamily="18" charset="0"/>
            </a:rPr>
            <a:t>Lisansüstü Eğitim Enstitüsü, </a:t>
          </a:r>
        </a:p>
        <a:p>
          <a:pPr marL="171450" lvl="1" indent="-171450" algn="l" defTabSz="844550">
            <a:lnSpc>
              <a:spcPct val="90000"/>
            </a:lnSpc>
            <a:spcBef>
              <a:spcPct val="0"/>
            </a:spcBef>
            <a:spcAft>
              <a:spcPct val="15000"/>
            </a:spcAft>
            <a:buChar char="•"/>
          </a:pPr>
          <a:r>
            <a:rPr lang="tr-TR" sz="1900" kern="1200" noProof="0" dirty="0">
              <a:latin typeface="Times New Roman" panose="02020603050405020304" pitchFamily="18" charset="0"/>
              <a:cs typeface="Times New Roman" panose="02020603050405020304" pitchFamily="18" charset="0"/>
            </a:rPr>
            <a:t>21 Fakülte, </a:t>
          </a:r>
        </a:p>
        <a:p>
          <a:pPr marL="171450" lvl="1" indent="-171450" algn="l" defTabSz="844550">
            <a:lnSpc>
              <a:spcPct val="90000"/>
            </a:lnSpc>
            <a:spcBef>
              <a:spcPct val="0"/>
            </a:spcBef>
            <a:spcAft>
              <a:spcPct val="15000"/>
            </a:spcAft>
            <a:buChar char="•"/>
          </a:pPr>
          <a:r>
            <a:rPr lang="tr-TR" sz="1900" kern="1200" noProof="0" dirty="0">
              <a:latin typeface="Times New Roman" panose="02020603050405020304" pitchFamily="18" charset="0"/>
              <a:cs typeface="Times New Roman" panose="02020603050405020304" pitchFamily="18" charset="0"/>
            </a:rPr>
            <a:t>2 Yüksekokul, </a:t>
          </a:r>
        </a:p>
        <a:p>
          <a:pPr marL="171450" lvl="1" indent="-171450" algn="l" defTabSz="844550">
            <a:lnSpc>
              <a:spcPct val="90000"/>
            </a:lnSpc>
            <a:spcBef>
              <a:spcPct val="0"/>
            </a:spcBef>
            <a:spcAft>
              <a:spcPct val="15000"/>
            </a:spcAft>
            <a:buChar char="•"/>
          </a:pPr>
          <a:r>
            <a:rPr lang="tr-TR" sz="1900" kern="1200" noProof="0" dirty="0">
              <a:latin typeface="Times New Roman" panose="02020603050405020304" pitchFamily="18" charset="0"/>
              <a:cs typeface="Times New Roman" panose="02020603050405020304" pitchFamily="18" charset="0"/>
            </a:rPr>
            <a:t>13 Meslek Yüksekokulu, </a:t>
          </a:r>
        </a:p>
        <a:p>
          <a:pPr marL="171450" lvl="1" indent="-171450" algn="l" defTabSz="844550">
            <a:lnSpc>
              <a:spcPct val="90000"/>
            </a:lnSpc>
            <a:spcBef>
              <a:spcPct val="0"/>
            </a:spcBef>
            <a:spcAft>
              <a:spcPct val="15000"/>
            </a:spcAft>
            <a:buChar char="•"/>
          </a:pPr>
          <a:r>
            <a:rPr lang="tr-TR" sz="1900" kern="1200" noProof="0" dirty="0">
              <a:latin typeface="Times New Roman" panose="02020603050405020304" pitchFamily="18" charset="0"/>
              <a:cs typeface="Times New Roman" panose="02020603050405020304" pitchFamily="18" charset="0"/>
            </a:rPr>
            <a:t>43 Araştırma ve Uygulama Merkezi.</a:t>
          </a:r>
        </a:p>
      </dsp:txBody>
      <dsp:txXfrm>
        <a:off x="3774604" y="2207"/>
        <a:ext cx="4324232" cy="2057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1BD3DE-B2E9-D744-85C7-714F4F473A1E}">
      <dsp:nvSpPr>
        <dsp:cNvPr id="0" name=""/>
        <dsp:cNvSpPr/>
      </dsp:nvSpPr>
      <dsp:spPr>
        <a:xfrm>
          <a:off x="495264" y="1615271"/>
          <a:ext cx="5056474" cy="699999"/>
        </a:xfrm>
        <a:prstGeom prst="roundRect">
          <a:avLst>
            <a:gd name="adj" fmla="val 10000"/>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Tıbbi Hizmetler ve Teknikler Bölümü</a:t>
          </a:r>
        </a:p>
      </dsp:txBody>
      <dsp:txXfrm>
        <a:off x="515766" y="1635773"/>
        <a:ext cx="5015470" cy="658995"/>
      </dsp:txXfrm>
    </dsp:sp>
    <dsp:sp modelId="{142830B3-B255-F94C-A681-3C7E397AB539}">
      <dsp:nvSpPr>
        <dsp:cNvPr id="0" name=""/>
        <dsp:cNvSpPr/>
      </dsp:nvSpPr>
      <dsp:spPr>
        <a:xfrm rot="17350740">
          <a:off x="4979433" y="1148901"/>
          <a:ext cx="1704610" cy="22741"/>
        </a:xfrm>
        <a:custGeom>
          <a:avLst/>
          <a:gdLst/>
          <a:ahLst/>
          <a:cxnLst/>
          <a:rect l="0" t="0" r="0" b="0"/>
          <a:pathLst>
            <a:path>
              <a:moveTo>
                <a:pt x="0" y="11370"/>
              </a:moveTo>
              <a:lnTo>
                <a:pt x="1704610" y="11370"/>
              </a:lnTo>
            </a:path>
          </a:pathLst>
        </a:custGeom>
        <a:noFill/>
        <a:ln w="38100" cap="flat" cmpd="sng" algn="ctr">
          <a:solidFill>
            <a:schemeClr val="accent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4979433" y="1117656"/>
        <a:ext cx="1704610" cy="85230"/>
      </dsp:txXfrm>
    </dsp:sp>
    <dsp:sp modelId="{03DA32A6-2108-6241-8C8A-16942B34CEF5}">
      <dsp:nvSpPr>
        <dsp:cNvPr id="0" name=""/>
        <dsp:cNvSpPr/>
      </dsp:nvSpPr>
      <dsp:spPr>
        <a:xfrm>
          <a:off x="6111738" y="5272"/>
          <a:ext cx="5186884" cy="699999"/>
        </a:xfrm>
        <a:prstGeom prst="roundRect">
          <a:avLst>
            <a:gd name="adj" fmla="val 10000"/>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Anestezi Programı</a:t>
          </a:r>
        </a:p>
      </dsp:txBody>
      <dsp:txXfrm>
        <a:off x="6132240" y="25774"/>
        <a:ext cx="5145880" cy="658995"/>
      </dsp:txXfrm>
    </dsp:sp>
    <dsp:sp modelId="{3662DFD4-15C7-1942-8E22-E3987732B2AF}">
      <dsp:nvSpPr>
        <dsp:cNvPr id="0" name=""/>
        <dsp:cNvSpPr/>
      </dsp:nvSpPr>
      <dsp:spPr>
        <a:xfrm rot="18316746">
          <a:off x="5353197" y="1570227"/>
          <a:ext cx="939974" cy="22741"/>
        </a:xfrm>
        <a:custGeom>
          <a:avLst/>
          <a:gdLst/>
          <a:ahLst/>
          <a:cxnLst/>
          <a:rect l="0" t="0" r="0" b="0"/>
          <a:pathLst>
            <a:path>
              <a:moveTo>
                <a:pt x="0" y="11370"/>
              </a:moveTo>
              <a:lnTo>
                <a:pt x="939974" y="11370"/>
              </a:lnTo>
            </a:path>
          </a:pathLst>
        </a:custGeom>
        <a:noFill/>
        <a:ln w="38100" cap="flat" cmpd="sng" algn="ctr">
          <a:solidFill>
            <a:schemeClr val="accent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5353197" y="1558098"/>
        <a:ext cx="939974" cy="46998"/>
      </dsp:txXfrm>
    </dsp:sp>
    <dsp:sp modelId="{08DC57E4-707C-6240-8657-FD408F45FFA5}">
      <dsp:nvSpPr>
        <dsp:cNvPr id="0" name=""/>
        <dsp:cNvSpPr/>
      </dsp:nvSpPr>
      <dsp:spPr>
        <a:xfrm>
          <a:off x="6094630" y="847925"/>
          <a:ext cx="5186884" cy="699999"/>
        </a:xfrm>
        <a:prstGeom prst="roundRect">
          <a:avLst>
            <a:gd name="adj" fmla="val 10000"/>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Elektronörofizyoloji Programı</a:t>
          </a:r>
        </a:p>
      </dsp:txBody>
      <dsp:txXfrm>
        <a:off x="6115132" y="868427"/>
        <a:ext cx="5145880" cy="658995"/>
      </dsp:txXfrm>
    </dsp:sp>
    <dsp:sp modelId="{A60B0749-B72D-0C4F-AF96-C7343F8A0E84}">
      <dsp:nvSpPr>
        <dsp:cNvPr id="0" name=""/>
        <dsp:cNvSpPr/>
      </dsp:nvSpPr>
      <dsp:spPr>
        <a:xfrm>
          <a:off x="5551739" y="1953900"/>
          <a:ext cx="559999" cy="22741"/>
        </a:xfrm>
        <a:custGeom>
          <a:avLst/>
          <a:gdLst/>
          <a:ahLst/>
          <a:cxnLst/>
          <a:rect l="0" t="0" r="0" b="0"/>
          <a:pathLst>
            <a:path>
              <a:moveTo>
                <a:pt x="0" y="11370"/>
              </a:moveTo>
              <a:lnTo>
                <a:pt x="559999" y="11370"/>
              </a:lnTo>
            </a:path>
          </a:pathLst>
        </a:custGeom>
        <a:noFill/>
        <a:ln w="38100" cap="flat" cmpd="sng" algn="ctr">
          <a:solidFill>
            <a:schemeClr val="accent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5551739" y="1951271"/>
        <a:ext cx="559999" cy="27999"/>
      </dsp:txXfrm>
    </dsp:sp>
    <dsp:sp modelId="{6A8C1B42-F8C7-694E-A6CB-9A1986CC4739}">
      <dsp:nvSpPr>
        <dsp:cNvPr id="0" name=""/>
        <dsp:cNvSpPr/>
      </dsp:nvSpPr>
      <dsp:spPr>
        <a:xfrm>
          <a:off x="6111738" y="1615271"/>
          <a:ext cx="5186884" cy="699999"/>
        </a:xfrm>
        <a:prstGeom prst="roundRect">
          <a:avLst>
            <a:gd name="adj" fmla="val 10000"/>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İlk ve Acil Yardım Programı</a:t>
          </a:r>
        </a:p>
      </dsp:txBody>
      <dsp:txXfrm>
        <a:off x="6132240" y="1635773"/>
        <a:ext cx="5145880" cy="658995"/>
      </dsp:txXfrm>
    </dsp:sp>
    <dsp:sp modelId="{6DCB3EA2-9DF1-1A49-B7A0-543540968AC0}">
      <dsp:nvSpPr>
        <dsp:cNvPr id="0" name=""/>
        <dsp:cNvSpPr/>
      </dsp:nvSpPr>
      <dsp:spPr>
        <a:xfrm rot="3310531">
          <a:off x="5341426" y="2356400"/>
          <a:ext cx="980624" cy="22741"/>
        </a:xfrm>
        <a:custGeom>
          <a:avLst/>
          <a:gdLst/>
          <a:ahLst/>
          <a:cxnLst/>
          <a:rect l="0" t="0" r="0" b="0"/>
          <a:pathLst>
            <a:path>
              <a:moveTo>
                <a:pt x="0" y="11370"/>
              </a:moveTo>
              <a:lnTo>
                <a:pt x="980624" y="11370"/>
              </a:lnTo>
            </a:path>
          </a:pathLst>
        </a:custGeom>
        <a:noFill/>
        <a:ln w="38100" cap="flat" cmpd="sng" algn="ctr">
          <a:solidFill>
            <a:schemeClr val="accent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5341426" y="2343255"/>
        <a:ext cx="980624" cy="49031"/>
      </dsp:txXfrm>
    </dsp:sp>
    <dsp:sp modelId="{4A5ADA70-A34C-4347-9569-0C653947E9B8}">
      <dsp:nvSpPr>
        <dsp:cNvPr id="0" name=""/>
        <dsp:cNvSpPr/>
      </dsp:nvSpPr>
      <dsp:spPr>
        <a:xfrm>
          <a:off x="6111738" y="2420271"/>
          <a:ext cx="5186884" cy="699999"/>
        </a:xfrm>
        <a:prstGeom prst="roundRect">
          <a:avLst>
            <a:gd name="adj" fmla="val 10000"/>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Tıbbi Görüntüleme Teknikleri Programı</a:t>
          </a:r>
        </a:p>
      </dsp:txBody>
      <dsp:txXfrm>
        <a:off x="6132240" y="2440773"/>
        <a:ext cx="5145880" cy="658995"/>
      </dsp:txXfrm>
    </dsp:sp>
    <dsp:sp modelId="{2317785E-7828-9C42-8907-B314B5434738}">
      <dsp:nvSpPr>
        <dsp:cNvPr id="0" name=""/>
        <dsp:cNvSpPr/>
      </dsp:nvSpPr>
      <dsp:spPr>
        <a:xfrm rot="4249260">
          <a:off x="4979433" y="2758900"/>
          <a:ext cx="1704610" cy="22741"/>
        </a:xfrm>
        <a:custGeom>
          <a:avLst/>
          <a:gdLst/>
          <a:ahLst/>
          <a:cxnLst/>
          <a:rect l="0" t="0" r="0" b="0"/>
          <a:pathLst>
            <a:path>
              <a:moveTo>
                <a:pt x="0" y="11370"/>
              </a:moveTo>
              <a:lnTo>
                <a:pt x="1704610" y="11370"/>
              </a:lnTo>
            </a:path>
          </a:pathLst>
        </a:custGeom>
        <a:noFill/>
        <a:ln w="38100" cap="flat" cmpd="sng" algn="ctr">
          <a:solidFill>
            <a:schemeClr val="accent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4979433" y="2727655"/>
        <a:ext cx="1704610" cy="85230"/>
      </dsp:txXfrm>
    </dsp:sp>
    <dsp:sp modelId="{270FFDD8-4C43-A448-9844-79F8A9DD2DC5}">
      <dsp:nvSpPr>
        <dsp:cNvPr id="0" name=""/>
        <dsp:cNvSpPr/>
      </dsp:nvSpPr>
      <dsp:spPr>
        <a:xfrm>
          <a:off x="6111738" y="3225270"/>
          <a:ext cx="5186884" cy="699999"/>
        </a:xfrm>
        <a:prstGeom prst="roundRect">
          <a:avLst>
            <a:gd name="adj" fmla="val 10000"/>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Tıbbi Laboratuvar Teknikleri Programı</a:t>
          </a:r>
        </a:p>
      </dsp:txBody>
      <dsp:txXfrm>
        <a:off x="6132240" y="3245772"/>
        <a:ext cx="5145880" cy="658995"/>
      </dsp:txXfrm>
    </dsp:sp>
    <dsp:sp modelId="{FBF42AC3-5F19-8B46-BDF0-D99EB78CFA58}">
      <dsp:nvSpPr>
        <dsp:cNvPr id="0" name=""/>
        <dsp:cNvSpPr/>
      </dsp:nvSpPr>
      <dsp:spPr>
        <a:xfrm>
          <a:off x="495264" y="4030270"/>
          <a:ext cx="5056474" cy="699999"/>
        </a:xfrm>
        <a:prstGeom prst="roundRect">
          <a:avLst>
            <a:gd name="adj" fmla="val 10000"/>
          </a:avLst>
        </a:prstGeom>
        <a:solidFill>
          <a:srgbClr val="FF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Eczane Hizmetleri Bölümü</a:t>
          </a:r>
        </a:p>
      </dsp:txBody>
      <dsp:txXfrm>
        <a:off x="515766" y="4050772"/>
        <a:ext cx="5015470" cy="658995"/>
      </dsp:txXfrm>
    </dsp:sp>
    <dsp:sp modelId="{6A0F2A8F-BD1A-EA4E-BA63-7F2080360AC8}">
      <dsp:nvSpPr>
        <dsp:cNvPr id="0" name=""/>
        <dsp:cNvSpPr/>
      </dsp:nvSpPr>
      <dsp:spPr>
        <a:xfrm>
          <a:off x="5551739" y="4368899"/>
          <a:ext cx="559999" cy="22741"/>
        </a:xfrm>
        <a:custGeom>
          <a:avLst/>
          <a:gdLst/>
          <a:ahLst/>
          <a:cxnLst/>
          <a:rect l="0" t="0" r="0" b="0"/>
          <a:pathLst>
            <a:path>
              <a:moveTo>
                <a:pt x="0" y="11370"/>
              </a:moveTo>
              <a:lnTo>
                <a:pt x="559999" y="11370"/>
              </a:lnTo>
            </a:path>
          </a:pathLst>
        </a:custGeom>
        <a:noFill/>
        <a:ln w="38100" cap="flat" cmpd="sng" algn="ctr">
          <a:solidFill>
            <a:srgbClr val="C00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5551739" y="4366269"/>
        <a:ext cx="559999" cy="27999"/>
      </dsp:txXfrm>
    </dsp:sp>
    <dsp:sp modelId="{7A616415-0C97-F840-9D50-D9862565FCAF}">
      <dsp:nvSpPr>
        <dsp:cNvPr id="0" name=""/>
        <dsp:cNvSpPr/>
      </dsp:nvSpPr>
      <dsp:spPr>
        <a:xfrm>
          <a:off x="6111738" y="4030270"/>
          <a:ext cx="5186884" cy="699999"/>
        </a:xfrm>
        <a:prstGeom prst="roundRect">
          <a:avLst>
            <a:gd name="adj" fmla="val 10000"/>
          </a:avLst>
        </a:prstGeom>
        <a:solidFill>
          <a:srgbClr val="C0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Eczane Hizmetleri Programı</a:t>
          </a:r>
        </a:p>
      </dsp:txBody>
      <dsp:txXfrm>
        <a:off x="6132240" y="4050772"/>
        <a:ext cx="5145880" cy="658995"/>
      </dsp:txXfrm>
    </dsp:sp>
    <dsp:sp modelId="{72F28BC2-7841-D346-A2F5-BE6FA592B954}">
      <dsp:nvSpPr>
        <dsp:cNvPr id="0" name=""/>
        <dsp:cNvSpPr/>
      </dsp:nvSpPr>
      <dsp:spPr>
        <a:xfrm>
          <a:off x="495264" y="4835269"/>
          <a:ext cx="5056474" cy="699999"/>
        </a:xfrm>
        <a:prstGeom prst="roundRect">
          <a:avLst>
            <a:gd name="adj" fmla="val 10000"/>
          </a:avLst>
        </a:prstGeom>
        <a:solidFill>
          <a:schemeClr val="accent5"/>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Sağlık Bakım Hizmetleri Bölümü</a:t>
          </a:r>
        </a:p>
      </dsp:txBody>
      <dsp:txXfrm>
        <a:off x="515766" y="4855771"/>
        <a:ext cx="5015470" cy="658995"/>
      </dsp:txXfrm>
    </dsp:sp>
    <dsp:sp modelId="{BCAA3004-CA81-3344-8195-69390B30CAC9}">
      <dsp:nvSpPr>
        <dsp:cNvPr id="0" name=""/>
        <dsp:cNvSpPr/>
      </dsp:nvSpPr>
      <dsp:spPr>
        <a:xfrm>
          <a:off x="5551739" y="5173898"/>
          <a:ext cx="559999" cy="22741"/>
        </a:xfrm>
        <a:custGeom>
          <a:avLst/>
          <a:gdLst/>
          <a:ahLst/>
          <a:cxnLst/>
          <a:rect l="0" t="0" r="0" b="0"/>
          <a:pathLst>
            <a:path>
              <a:moveTo>
                <a:pt x="0" y="11370"/>
              </a:moveTo>
              <a:lnTo>
                <a:pt x="559999" y="11370"/>
              </a:lnTo>
            </a:path>
          </a:pathLst>
        </a:custGeom>
        <a:noFill/>
        <a:ln w="38100" cap="flat" cmpd="sng" algn="ctr">
          <a:solidFill>
            <a:schemeClr val="accent5"/>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tr-TR" sz="2400" kern="1200"/>
        </a:p>
      </dsp:txBody>
      <dsp:txXfrm>
        <a:off x="5551739" y="5171269"/>
        <a:ext cx="559999" cy="27999"/>
      </dsp:txXfrm>
    </dsp:sp>
    <dsp:sp modelId="{804C7EC5-3342-CA47-8622-0ED30DF4B8F6}">
      <dsp:nvSpPr>
        <dsp:cNvPr id="0" name=""/>
        <dsp:cNvSpPr/>
      </dsp:nvSpPr>
      <dsp:spPr>
        <a:xfrm>
          <a:off x="6111738" y="4835269"/>
          <a:ext cx="5186884" cy="699999"/>
        </a:xfrm>
        <a:prstGeom prst="roundRect">
          <a:avLst>
            <a:gd name="adj" fmla="val 10000"/>
          </a:avLst>
        </a:prstGeom>
        <a:solidFill>
          <a:schemeClr val="accent5"/>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tr-TR" sz="2400" b="1" kern="1200" noProof="0" dirty="0">
              <a:solidFill>
                <a:schemeClr val="tx1"/>
              </a:solidFill>
            </a:rPr>
            <a:t>Yaşlı Bakımı Programı</a:t>
          </a:r>
        </a:p>
      </dsp:txBody>
      <dsp:txXfrm>
        <a:off x="6132240" y="4855771"/>
        <a:ext cx="5145880" cy="65899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824058-033C-5BC9-CC73-08D05371B881}"/>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9EBC134-FD74-180B-4E6F-49DDA2F739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C89C877-5FA5-7850-A91F-5065986DE608}"/>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5" name="Alt Bilgi Yer Tutucusu 4">
            <a:extLst>
              <a:ext uri="{FF2B5EF4-FFF2-40B4-BE49-F238E27FC236}">
                <a16:creationId xmlns:a16="http://schemas.microsoft.com/office/drawing/2014/main" id="{5BF472F4-CA47-924A-7171-7C13A55A777D}"/>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3E910595-547E-F2F5-6F3D-810FE7AD128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8335255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B18C25-0971-3DF4-DEEF-94535000CA2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411EA42-BF73-B932-2F45-CB48A2F2ED6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7AFFE10-CA55-6428-F766-2391BA5E2EB1}"/>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5" name="Alt Bilgi Yer Tutucusu 4">
            <a:extLst>
              <a:ext uri="{FF2B5EF4-FFF2-40B4-BE49-F238E27FC236}">
                <a16:creationId xmlns:a16="http://schemas.microsoft.com/office/drawing/2014/main" id="{D584B7B6-43BA-E1F1-8AB7-16658F9021C5}"/>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2C368D26-ECEC-5DF8-A3D5-2D8203894C04}"/>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76802060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7F3A98-3EF5-5A92-36CE-CDB147AF642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911327A-DC8D-C8B8-4C8E-6B9CE9FA02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B98D45AB-27D4-99E1-A072-6E58D3022CE7}"/>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5" name="Alt Bilgi Yer Tutucusu 4">
            <a:extLst>
              <a:ext uri="{FF2B5EF4-FFF2-40B4-BE49-F238E27FC236}">
                <a16:creationId xmlns:a16="http://schemas.microsoft.com/office/drawing/2014/main" id="{C2763F6C-0919-04A8-6B0D-2251E6DD72FB}"/>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C07527D1-F8AE-55BC-E0AA-453FA7B3E7ED}"/>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13869303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CDAC7C-7CF7-F425-FFF3-ACC2AB3183D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F73B811-EDA2-87EA-AE59-9077C59D305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1B72797-8FC3-46B7-0845-96F7868C13E1}"/>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A60D0A3-ED99-B8D6-5B64-05150140EEA7}"/>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6" name="Alt Bilgi Yer Tutucusu 5">
            <a:extLst>
              <a:ext uri="{FF2B5EF4-FFF2-40B4-BE49-F238E27FC236}">
                <a16:creationId xmlns:a16="http://schemas.microsoft.com/office/drawing/2014/main" id="{AE468DFE-7867-A1DD-2EB3-B2D120AB93DC}"/>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53D6F190-EE92-AD68-AF71-912D0F900A4C}"/>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55434621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9DB327-160A-FAB6-DD25-1B8966AD71C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5134F36-F317-BD29-E33F-7B245D182D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459D3D5-C52C-3EBB-EB33-19D1ED10281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B079BC11-1DF4-123F-ADC4-1886AC8AB8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E2D8D634-1F8A-233D-9A45-B8D1021D8189}"/>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9222CAF-A3C3-798D-CE60-DACAE0F7D741}"/>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8" name="Alt Bilgi Yer Tutucusu 7">
            <a:extLst>
              <a:ext uri="{FF2B5EF4-FFF2-40B4-BE49-F238E27FC236}">
                <a16:creationId xmlns:a16="http://schemas.microsoft.com/office/drawing/2014/main" id="{DE56D301-7234-69AF-2818-DCA15004A484}"/>
              </a:ext>
            </a:extLst>
          </p:cNvPr>
          <p:cNvSpPr>
            <a:spLocks noGrp="1"/>
          </p:cNvSpPr>
          <p:nvPr>
            <p:ph type="ftr" sz="quarter" idx="11"/>
          </p:nvPr>
        </p:nvSpPr>
        <p:spPr/>
        <p:txBody>
          <a:bodyPr/>
          <a:lstStyle/>
          <a:p>
            <a:endParaRPr lang="en-US" dirty="0"/>
          </a:p>
        </p:txBody>
      </p:sp>
      <p:sp>
        <p:nvSpPr>
          <p:cNvPr id="9" name="Slayt Numarası Yer Tutucusu 8">
            <a:extLst>
              <a:ext uri="{FF2B5EF4-FFF2-40B4-BE49-F238E27FC236}">
                <a16:creationId xmlns:a16="http://schemas.microsoft.com/office/drawing/2014/main" id="{22992230-23A3-6EEA-0AC0-62A74268B4A1}"/>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9885494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C31216-2F08-B95C-5BE9-85109E05203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76058CE-5D28-BCD4-3DA0-BEBADB891FB0}"/>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4" name="Alt Bilgi Yer Tutucusu 3">
            <a:extLst>
              <a:ext uri="{FF2B5EF4-FFF2-40B4-BE49-F238E27FC236}">
                <a16:creationId xmlns:a16="http://schemas.microsoft.com/office/drawing/2014/main" id="{5FD57DFE-5424-43DA-F7E1-B73F2916E0B7}"/>
              </a:ext>
            </a:extLst>
          </p:cNvPr>
          <p:cNvSpPr>
            <a:spLocks noGrp="1"/>
          </p:cNvSpPr>
          <p:nvPr>
            <p:ph type="ftr" sz="quarter" idx="11"/>
          </p:nvPr>
        </p:nvSpPr>
        <p:spPr/>
        <p:txBody>
          <a:bodyPr/>
          <a:lstStyle/>
          <a:p>
            <a:endParaRPr lang="en-US" dirty="0"/>
          </a:p>
        </p:txBody>
      </p:sp>
      <p:sp>
        <p:nvSpPr>
          <p:cNvPr id="5" name="Slayt Numarası Yer Tutucusu 4">
            <a:extLst>
              <a:ext uri="{FF2B5EF4-FFF2-40B4-BE49-F238E27FC236}">
                <a16:creationId xmlns:a16="http://schemas.microsoft.com/office/drawing/2014/main" id="{8287A1A4-D759-1EC4-3D4A-23880E96D71B}"/>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2155283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E8BC7FE7-5D22-CD9E-1408-23AE0E5501EC}"/>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3" name="Alt Bilgi Yer Tutucusu 2">
            <a:extLst>
              <a:ext uri="{FF2B5EF4-FFF2-40B4-BE49-F238E27FC236}">
                <a16:creationId xmlns:a16="http://schemas.microsoft.com/office/drawing/2014/main" id="{06269FCA-EA62-F4E5-61CF-4558092AC592}"/>
              </a:ext>
            </a:extLst>
          </p:cNvPr>
          <p:cNvSpPr>
            <a:spLocks noGrp="1"/>
          </p:cNvSpPr>
          <p:nvPr>
            <p:ph type="ftr" sz="quarter" idx="11"/>
          </p:nvPr>
        </p:nvSpPr>
        <p:spPr/>
        <p:txBody>
          <a:bodyPr/>
          <a:lstStyle/>
          <a:p>
            <a:endParaRPr lang="en-US" dirty="0"/>
          </a:p>
        </p:txBody>
      </p:sp>
      <p:sp>
        <p:nvSpPr>
          <p:cNvPr id="4" name="Slayt Numarası Yer Tutucusu 3">
            <a:extLst>
              <a:ext uri="{FF2B5EF4-FFF2-40B4-BE49-F238E27FC236}">
                <a16:creationId xmlns:a16="http://schemas.microsoft.com/office/drawing/2014/main" id="{E14FDFE0-F888-1ADE-9468-0AD7E5F4713F}"/>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82260623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787C57-5335-8AF1-22E6-8814F073219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0025FFA-0135-9EC3-3ABE-B832B9FFE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83362CC-8C62-C738-F6C8-E57B5B8D99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5EC14B8-8B3A-151F-A19D-7B90CCA1E3AC}"/>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6" name="Alt Bilgi Yer Tutucusu 5">
            <a:extLst>
              <a:ext uri="{FF2B5EF4-FFF2-40B4-BE49-F238E27FC236}">
                <a16:creationId xmlns:a16="http://schemas.microsoft.com/office/drawing/2014/main" id="{553D5364-2458-B39E-EEC1-CCA5FAA2D2E6}"/>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A7635BC2-5B5D-C53C-B689-6726E90E72DE}"/>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229799306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CFE8FE-0FA8-FFD8-4EFB-7FD32BDE1ED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6D74E11-847E-1B57-05D6-5C0BB968FC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5601564-F996-C24B-ED93-BE61E7AC7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BDDEB0D-13AF-66C5-022B-EF306E6D16E9}"/>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6" name="Alt Bilgi Yer Tutucusu 5">
            <a:extLst>
              <a:ext uri="{FF2B5EF4-FFF2-40B4-BE49-F238E27FC236}">
                <a16:creationId xmlns:a16="http://schemas.microsoft.com/office/drawing/2014/main" id="{BA6F9B11-30F0-6F52-2817-A38C0886C9AF}"/>
              </a:ext>
            </a:extLst>
          </p:cNvPr>
          <p:cNvSpPr>
            <a:spLocks noGrp="1"/>
          </p:cNvSpPr>
          <p:nvPr>
            <p:ph type="ftr" sz="quarter" idx="11"/>
          </p:nvPr>
        </p:nvSpPr>
        <p:spPr/>
        <p:txBody>
          <a:bodyPr/>
          <a:lstStyle/>
          <a:p>
            <a:endParaRPr lang="en-US" dirty="0"/>
          </a:p>
        </p:txBody>
      </p:sp>
      <p:sp>
        <p:nvSpPr>
          <p:cNvPr id="7" name="Slayt Numarası Yer Tutucusu 6">
            <a:extLst>
              <a:ext uri="{FF2B5EF4-FFF2-40B4-BE49-F238E27FC236}">
                <a16:creationId xmlns:a16="http://schemas.microsoft.com/office/drawing/2014/main" id="{1256400E-74D0-DB8C-F6BB-87B9F548AFDA}"/>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1693209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3F1A27-518B-1018-4AC7-6484718ADE9D}"/>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C5A71CC-8712-7AA1-9119-AADD35CDA89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F3627CC-343C-3594-57E7-354547A06386}"/>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5" name="Alt Bilgi Yer Tutucusu 4">
            <a:extLst>
              <a:ext uri="{FF2B5EF4-FFF2-40B4-BE49-F238E27FC236}">
                <a16:creationId xmlns:a16="http://schemas.microsoft.com/office/drawing/2014/main" id="{D686FD20-44CB-D977-AC89-2BA31AAE4AD3}"/>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A409FEAD-57CC-5A99-8F37-DBB28FB94A80}"/>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6446679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8D47D5C1-50F0-8E69-BA9A-9050F3727DA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1123C2B-AD1C-5EC7-C15E-E8666B78052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DDACE80-561D-E511-FDA7-2488F192FE9A}"/>
              </a:ext>
            </a:extLst>
          </p:cNvPr>
          <p:cNvSpPr>
            <a:spLocks noGrp="1"/>
          </p:cNvSpPr>
          <p:nvPr>
            <p:ph type="dt" sz="half" idx="10"/>
          </p:nvPr>
        </p:nvSpPr>
        <p:spPr/>
        <p:txBody>
          <a:bodyPr/>
          <a:lstStyle/>
          <a:p>
            <a:fld id="{C4408324-A84C-4A45-93B6-78D079CCE772}" type="datetime1">
              <a:rPr lang="en-US" smtClean="0"/>
              <a:t>9/12/2026</a:t>
            </a:fld>
            <a:endParaRPr lang="en-US" dirty="0"/>
          </a:p>
        </p:txBody>
      </p:sp>
      <p:sp>
        <p:nvSpPr>
          <p:cNvPr id="5" name="Alt Bilgi Yer Tutucusu 4">
            <a:extLst>
              <a:ext uri="{FF2B5EF4-FFF2-40B4-BE49-F238E27FC236}">
                <a16:creationId xmlns:a16="http://schemas.microsoft.com/office/drawing/2014/main" id="{A660AC8F-91D7-8569-1CC1-AC5956495766}"/>
              </a:ext>
            </a:extLst>
          </p:cNvPr>
          <p:cNvSpPr>
            <a:spLocks noGrp="1"/>
          </p:cNvSpPr>
          <p:nvPr>
            <p:ph type="ftr" sz="quarter" idx="11"/>
          </p:nvPr>
        </p:nvSpPr>
        <p:spPr/>
        <p:txBody>
          <a:bodyPr/>
          <a:lstStyle/>
          <a:p>
            <a:endParaRPr lang="en-US" dirty="0"/>
          </a:p>
        </p:txBody>
      </p:sp>
      <p:sp>
        <p:nvSpPr>
          <p:cNvPr id="6" name="Slayt Numarası Yer Tutucusu 5">
            <a:extLst>
              <a:ext uri="{FF2B5EF4-FFF2-40B4-BE49-F238E27FC236}">
                <a16:creationId xmlns:a16="http://schemas.microsoft.com/office/drawing/2014/main" id="{5ECEBBE9-FE04-31F6-2FD1-7AD4676EA735}"/>
              </a:ext>
            </a:extLst>
          </p:cNvPr>
          <p:cNvSpPr>
            <a:spLocks noGrp="1"/>
          </p:cNvSpPr>
          <p:nvPr>
            <p:ph type="sldNum" sz="quarter" idx="12"/>
          </p:nvPr>
        </p:nvSpPr>
        <p:spPr/>
        <p:txBody>
          <a:body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331641711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5DA32D77-77D2-DDE9-3B4C-415A77CA41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C14DDCB-3724-7161-80CB-C932AAC8B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964A7CC-83CE-0E77-24B6-3423710770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08324-A84C-4A45-93B6-78D079CCE772}" type="datetime1">
              <a:rPr lang="en-US" smtClean="0"/>
              <a:t>9/12/2026</a:t>
            </a:fld>
            <a:endParaRPr lang="en-US" dirty="0"/>
          </a:p>
        </p:txBody>
      </p:sp>
      <p:sp>
        <p:nvSpPr>
          <p:cNvPr id="5" name="Alt Bilgi Yer Tutucusu 4">
            <a:extLst>
              <a:ext uri="{FF2B5EF4-FFF2-40B4-BE49-F238E27FC236}">
                <a16:creationId xmlns:a16="http://schemas.microsoft.com/office/drawing/2014/main" id="{295350B7-87C0-B796-00D2-757AB085F1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ayt Numarası Yer Tutucusu 5">
            <a:extLst>
              <a:ext uri="{FF2B5EF4-FFF2-40B4-BE49-F238E27FC236}">
                <a16:creationId xmlns:a16="http://schemas.microsoft.com/office/drawing/2014/main" id="{2A86937A-A6BD-8350-E366-5884E88FA5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AEF9944-A4F6-4C59-AEBD-678D6480B8EA}" type="slidenum">
              <a:rPr lang="en-US" smtClean="0"/>
              <a:pPr algn="l"/>
              <a:t>‹#›</a:t>
            </a:fld>
            <a:endParaRPr lang="en-US" dirty="0"/>
          </a:p>
        </p:txBody>
      </p:sp>
    </p:spTree>
    <p:extLst>
      <p:ext uri="{BB962C8B-B14F-4D97-AF65-F5344CB8AC3E}">
        <p14:creationId xmlns:p14="http://schemas.microsoft.com/office/powerpoint/2010/main" val="174003531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tercihim.comu.edu.tr/tanitim" TargetMode="External"/><Relationship Id="rId7" Type="http://schemas.openxmlformats.org/officeDocument/2006/relationships/diagramColors" Target="../diagrams/colors1.xml"/><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canakkaletarihialan.gov.tr/tr/ziyaret/muzele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hmyo.comu.edu.tr/"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hyperlink" Target="https://destek.comu.edu.tr/" TargetMode="External"/><Relationship Id="rId2" Type="http://schemas.openxmlformats.org/officeDocument/2006/relationships/hyperlink" Target="https://kampus724.comu.edu.tr/" TargetMode="External"/><Relationship Id="rId1" Type="http://schemas.openxmlformats.org/officeDocument/2006/relationships/slideLayout" Target="../slideLayouts/slideLayout7.xml"/><Relationship Id="rId5" Type="http://schemas.openxmlformats.org/officeDocument/2006/relationships/image" Target="../media/image26.tiff"/><Relationship Id="rId4" Type="http://schemas.openxmlformats.org/officeDocument/2006/relationships/hyperlink" Target="https://shmyo.comu.edu.tr/ogrenci/formlar-ve-dilekceler-r32.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hyperlink" Target="https://ogrenciisleri.comu.edu.tr/arsiv/duyurular/sosyal-transkript-adimlari-r295.html"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imece.comu.edu.tr/koordinatorluk/yonerge-r2.html" TargetMode="External"/><Relationship Id="rId2" Type="http://schemas.openxmlformats.org/officeDocument/2006/relationships/hyperlink" Target="https://imece.comu.edu.tr/" TargetMode="External"/><Relationship Id="rId1" Type="http://schemas.openxmlformats.org/officeDocument/2006/relationships/slideLayout" Target="../slideLayouts/slideLayout7.xml"/><Relationship Id="rId4" Type="http://schemas.openxmlformats.org/officeDocument/2006/relationships/hyperlink" Target="https://mevzuat.comu.edu.t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ubys.comu.edu.tr/AIS/OutcomeBasedLearning/Home/Index"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ogrenciisleri.comu.edu.tr/mevzuat/mevzuat2-r202.html" TargetMode="External"/><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osym.gov.tr/2026dgs-kilavuz-ve-basvuru-bilgileri"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ogrenciisleri.comu.edu.tr/akademik-takvim-r10.html"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turkiye.gov.tr/askerlik-durum-belgesi-sorgulama" TargetMode="External"/><Relationship Id="rId2" Type="http://schemas.openxmlformats.org/officeDocument/2006/relationships/hyperlink" Target="https://ogrenciisleri.comu.edu.tr/askerlik-islemleri-r18.html"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hyperlink" Target="https://farabi.yok.gov.tr/farabi-degisim-programi" TargetMode="External"/><Relationship Id="rId7" Type="http://schemas.openxmlformats.org/officeDocument/2006/relationships/hyperlink" Target="https://proje.yok.gov.tr/?faaliyet=66" TargetMode="External"/><Relationship Id="rId2" Type="http://schemas.openxmlformats.org/officeDocument/2006/relationships/hyperlink" Target="http://erasmus.comu.edu.tr/" TargetMode="External"/><Relationship Id="rId1" Type="http://schemas.openxmlformats.org/officeDocument/2006/relationships/slideLayout" Target="../slideLayouts/slideLayout7.xml"/><Relationship Id="rId6" Type="http://schemas.openxmlformats.org/officeDocument/2006/relationships/hyperlink" Target="https://bbk.comu.edu.tr/" TargetMode="External"/><Relationship Id="rId5" Type="http://schemas.openxmlformats.org/officeDocument/2006/relationships/hyperlink" Target="https://ssp.jst.go.jp/en/" TargetMode="External"/><Relationship Id="rId4" Type="http://schemas.openxmlformats.org/officeDocument/2006/relationships/hyperlink" Target="https://mevlana.yok.gov.tr/temel-bilgiler"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sks.comu.edu.tr/kultur-sube/ogrenci-topluluklari-r13.html" TargetMode="External"/><Relationship Id="rId2" Type="http://schemas.openxmlformats.org/officeDocument/2006/relationships/hyperlink" Target="https://sks.comu.edu.tr/" TargetMode="External"/><Relationship Id="rId1" Type="http://schemas.openxmlformats.org/officeDocument/2006/relationships/slideLayout" Target="../slideLayouts/slideLayout7.xml"/><Relationship Id="rId4" Type="http://schemas.openxmlformats.org/officeDocument/2006/relationships/hyperlink" Target="https://sks.comu.edu.tr/tr/sayfa/ogrenci-kulupleri-r13.html"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lib.comu.edu.tr/"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odeme.comu.edu.tr/" TargetMode="External"/><Relationship Id="rId2" Type="http://schemas.openxmlformats.org/officeDocument/2006/relationships/hyperlink" Target="https://yemek.comu.edu.tr/" TargetMode="External"/><Relationship Id="rId1" Type="http://schemas.openxmlformats.org/officeDocument/2006/relationships/slideLayout" Target="../slideLayouts/slideLayout7.xml"/><Relationship Id="rId4" Type="http://schemas.openxmlformats.org/officeDocument/2006/relationships/hyperlink" Target="https://www.comu.edu.tr/duyuru-24600.html"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sks.comu.edu.tr/tr/sayfa/dardanos-tesisleri-r58.html" TargetMode="External"/><Relationship Id="rId13" Type="http://schemas.openxmlformats.org/officeDocument/2006/relationships/image" Target="../media/image40.jpeg"/><Relationship Id="rId3" Type="http://schemas.openxmlformats.org/officeDocument/2006/relationships/hyperlink" Target="https://harita.comu.edu.tr/spor-alanlari" TargetMode="External"/><Relationship Id="rId7" Type="http://schemas.openxmlformats.org/officeDocument/2006/relationships/hyperlink" Target="https://sks.comu.edu.tr/tr/sayfa/naim-suleymanoglu-spor-salonu-r57.html" TargetMode="External"/><Relationship Id="rId12" Type="http://schemas.openxmlformats.org/officeDocument/2006/relationships/image" Target="../media/image39.jpeg"/><Relationship Id="rId2" Type="http://schemas.openxmlformats.org/officeDocument/2006/relationships/hyperlink" Target="https://sks.comu.edu.tr/" TargetMode="External"/><Relationship Id="rId1" Type="http://schemas.openxmlformats.org/officeDocument/2006/relationships/slideLayout" Target="../slideLayouts/slideLayout7.xml"/><Relationship Id="rId6" Type="http://schemas.openxmlformats.org/officeDocument/2006/relationships/hyperlink" Target="https://sks.comu.edu.tr/tr/sayfa/hasan-mevsuf-spor-salonu-55" TargetMode="External"/><Relationship Id="rId11" Type="http://schemas.openxmlformats.org/officeDocument/2006/relationships/image" Target="../media/image38.jpeg"/><Relationship Id="rId5" Type="http://schemas.openxmlformats.org/officeDocument/2006/relationships/hyperlink" Target="https://sks.comu.edu.tr/tr/sayfa/anafartalar-spor-salonu-56" TargetMode="External"/><Relationship Id="rId10" Type="http://schemas.openxmlformats.org/officeDocument/2006/relationships/hyperlink" Target="https://sks.comu.edu.tr/tr/sayfa/spor-tesisleri-kullanim-ucretleri-54" TargetMode="External"/><Relationship Id="rId4" Type="http://schemas.openxmlformats.org/officeDocument/2006/relationships/hyperlink" Target="https://sks.comu.edu.tr/tr/sayfa/spor-sube-tanitim-47" TargetMode="External"/><Relationship Id="rId9" Type="http://schemas.openxmlformats.org/officeDocument/2006/relationships/hyperlink" Target="https://sks.comu.edu.tr/tr/sayfa/comu-kapali-yuzme-havuzu-60" TargetMode="External"/><Relationship Id="rId1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6.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hyperlink" Target="https://dardanos.comu.edu.tr/" TargetMode="Externa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hyperlink" Target="https://pdrbr.comu.edu.tr/"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768EE9BB-F0EB-F452-6A1C-376D0778110C}"/>
              </a:ext>
            </a:extLst>
          </p:cNvPr>
          <p:cNvPicPr>
            <a:picLocks noChangeAspect="1"/>
          </p:cNvPicPr>
          <p:nvPr/>
        </p:nvPicPr>
        <p:blipFill>
          <a:blip r:embed="rId2"/>
          <a:stretch>
            <a:fillRect/>
          </a:stretch>
        </p:blipFill>
        <p:spPr>
          <a:xfrm>
            <a:off x="368453" y="622339"/>
            <a:ext cx="2027352" cy="2018834"/>
          </a:xfrm>
          <a:prstGeom prst="rect">
            <a:avLst/>
          </a:prstGeom>
        </p:spPr>
      </p:pic>
      <p:pic>
        <p:nvPicPr>
          <p:cNvPr id="16" name="Resim 15">
            <a:extLst>
              <a:ext uri="{FF2B5EF4-FFF2-40B4-BE49-F238E27FC236}">
                <a16:creationId xmlns:a16="http://schemas.microsoft.com/office/drawing/2014/main" id="{64E3BC52-CB6B-2D16-4F2A-409E186287A3}"/>
              </a:ext>
            </a:extLst>
          </p:cNvPr>
          <p:cNvPicPr>
            <a:picLocks noChangeAspect="1"/>
          </p:cNvPicPr>
          <p:nvPr/>
        </p:nvPicPr>
        <p:blipFill>
          <a:blip r:embed="rId3"/>
          <a:stretch>
            <a:fillRect/>
          </a:stretch>
        </p:blipFill>
        <p:spPr>
          <a:xfrm>
            <a:off x="9816730" y="622339"/>
            <a:ext cx="2006817" cy="2018834"/>
          </a:xfrm>
          <a:prstGeom prst="rect">
            <a:avLst/>
          </a:prstGeom>
        </p:spPr>
      </p:pic>
      <p:sp>
        <p:nvSpPr>
          <p:cNvPr id="2" name="Başlık 1">
            <a:extLst>
              <a:ext uri="{FF2B5EF4-FFF2-40B4-BE49-F238E27FC236}">
                <a16:creationId xmlns:a16="http://schemas.microsoft.com/office/drawing/2014/main" id="{FCD1502F-8797-D741-837B-6F53136161AC}"/>
              </a:ext>
            </a:extLst>
          </p:cNvPr>
          <p:cNvSpPr>
            <a:spLocks noGrp="1"/>
          </p:cNvSpPr>
          <p:nvPr>
            <p:ph type="ctrTitle" idx="4294967295"/>
          </p:nvPr>
        </p:nvSpPr>
        <p:spPr>
          <a:xfrm>
            <a:off x="2521258" y="1164967"/>
            <a:ext cx="7149484" cy="4220849"/>
          </a:xfrm>
        </p:spPr>
        <p:txBody>
          <a:bodyPr anchorCtr="0">
            <a:noAutofit/>
          </a:bodyPr>
          <a:lstStyle/>
          <a:p>
            <a:pPr algn="ctr"/>
            <a:r>
              <a:rPr lang="tr-TR" b="1" noProof="0" dirty="0">
                <a:solidFill>
                  <a:srgbClr val="000066"/>
                </a:solidFill>
              </a:rPr>
              <a:t>2026-2027 Eğitim- Öğretim Yılı </a:t>
            </a:r>
            <a:r>
              <a:rPr lang="tr-TR" b="1" dirty="0">
                <a:solidFill>
                  <a:srgbClr val="000066"/>
                </a:solidFill>
              </a:rPr>
              <a:t>ORYANTASYON</a:t>
            </a:r>
            <a:br>
              <a:rPr lang="tr-TR" b="1" dirty="0">
                <a:solidFill>
                  <a:srgbClr val="000066"/>
                </a:solidFill>
              </a:rPr>
            </a:br>
            <a:br>
              <a:rPr lang="tr-TR" b="1" dirty="0">
                <a:solidFill>
                  <a:srgbClr val="000066"/>
                </a:solidFill>
              </a:rPr>
            </a:br>
            <a:br>
              <a:rPr lang="tr-TR" b="1" dirty="0">
                <a:solidFill>
                  <a:srgbClr val="000066"/>
                </a:solidFill>
              </a:rPr>
            </a:br>
            <a:r>
              <a:rPr lang="tr-TR" b="1" dirty="0">
                <a:solidFill>
                  <a:srgbClr val="000066"/>
                </a:solidFill>
              </a:rPr>
              <a:t>Eczane Hizmetleri Programına</a:t>
            </a:r>
            <a:br>
              <a:rPr lang="tr-TR" b="1" dirty="0">
                <a:solidFill>
                  <a:srgbClr val="000066"/>
                </a:solidFill>
              </a:rPr>
            </a:br>
            <a:r>
              <a:rPr lang="tr-TR" b="1" dirty="0">
                <a:solidFill>
                  <a:srgbClr val="000066"/>
                </a:solidFill>
              </a:rPr>
              <a:t>Hoş Geldiniz!</a:t>
            </a:r>
            <a:br>
              <a:rPr lang="tr-TR" b="1" dirty="0">
                <a:solidFill>
                  <a:srgbClr val="000066"/>
                </a:solidFill>
              </a:rPr>
            </a:br>
            <a:endParaRPr lang="tr-TR" b="1" noProof="0" dirty="0">
              <a:solidFill>
                <a:srgbClr val="000066"/>
              </a:solidFill>
            </a:endParaRPr>
          </a:p>
        </p:txBody>
      </p:sp>
    </p:spTree>
    <p:extLst>
      <p:ext uri="{BB962C8B-B14F-4D97-AF65-F5344CB8AC3E}">
        <p14:creationId xmlns:p14="http://schemas.microsoft.com/office/powerpoint/2010/main" val="329048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49854B-676E-4A1A-9DE5-FD20C65C8C0A}"/>
              </a:ext>
            </a:extLst>
          </p:cNvPr>
          <p:cNvSpPr>
            <a:spLocks noGrp="1"/>
          </p:cNvSpPr>
          <p:nvPr>
            <p:ph type="title"/>
          </p:nvPr>
        </p:nvSpPr>
        <p:spPr>
          <a:xfrm>
            <a:off x="88900" y="1631124"/>
            <a:ext cx="12103100" cy="722761"/>
          </a:xfrm>
        </p:spPr>
        <p:txBody>
          <a:bodyPr>
            <a:noAutofit/>
          </a:bodyPr>
          <a:lstStyle/>
          <a:p>
            <a:pPr algn="ctr"/>
            <a:r>
              <a:rPr lang="tr-TR" sz="2400" b="1" noProof="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ÇOMÜ Tarihçesi ve Tanıtımı</a:t>
            </a:r>
          </a:p>
        </p:txBody>
      </p:sp>
      <p:pic>
        <p:nvPicPr>
          <p:cNvPr id="6" name="Resim 5" descr="gök, su, açık hava, sahil içeren bir resim&#10;&#10;Açıklama otomatik olarak oluşturuldu">
            <a:extLst>
              <a:ext uri="{FF2B5EF4-FFF2-40B4-BE49-F238E27FC236}">
                <a16:creationId xmlns:a16="http://schemas.microsoft.com/office/drawing/2014/main" id="{8E27D16D-7896-E1E3-2744-F46672D3C22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0"/>
            <a:ext cx="12192000" cy="1764739"/>
          </a:xfrm>
          <a:prstGeom prst="rect">
            <a:avLst/>
          </a:prstGeom>
        </p:spPr>
      </p:pic>
      <p:sp>
        <p:nvSpPr>
          <p:cNvPr id="8" name="Metin kutusu 7">
            <a:extLst>
              <a:ext uri="{FF2B5EF4-FFF2-40B4-BE49-F238E27FC236}">
                <a16:creationId xmlns:a16="http://schemas.microsoft.com/office/drawing/2014/main" id="{B8836B27-0367-B312-2EBB-538FA36B9657}"/>
              </a:ext>
            </a:extLst>
          </p:cNvPr>
          <p:cNvSpPr txBox="1"/>
          <p:nvPr/>
        </p:nvSpPr>
        <p:spPr>
          <a:xfrm>
            <a:off x="667726" y="6194958"/>
            <a:ext cx="10648959" cy="461665"/>
          </a:xfrm>
          <a:prstGeom prst="rect">
            <a:avLst/>
          </a:prstGeom>
          <a:noFill/>
        </p:spPr>
        <p:txBody>
          <a:bodyPr wrap="square">
            <a:spAutoFit/>
          </a:bodyPr>
          <a:lstStyle/>
          <a:p>
            <a:pPr algn="ctr"/>
            <a:r>
              <a:rPr lang="tr-TR" sz="2400" b="1" u="sng" noProof="0" dirty="0">
                <a:solidFill>
                  <a:srgbClr val="0000FF"/>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https://tercihim.comu.edu.tr/tanitim</a:t>
            </a:r>
            <a:endParaRPr lang="tr-TR" sz="2400" b="1" u="sng" noProof="0" dirty="0">
              <a:solidFill>
                <a:srgbClr val="0000FF"/>
              </a:solidFill>
              <a:latin typeface="Times New Roman" panose="02020603050405020304" pitchFamily="18" charset="0"/>
              <a:cs typeface="Times New Roman" panose="02020603050405020304" pitchFamily="18" charset="0"/>
            </a:endParaRPr>
          </a:p>
        </p:txBody>
      </p:sp>
      <p:graphicFrame>
        <p:nvGraphicFramePr>
          <p:cNvPr id="11" name="Metin kutusu 3">
            <a:extLst>
              <a:ext uri="{FF2B5EF4-FFF2-40B4-BE49-F238E27FC236}">
                <a16:creationId xmlns:a16="http://schemas.microsoft.com/office/drawing/2014/main" id="{DF678CE8-A216-6DCE-5BE6-CD2E09634957}"/>
              </a:ext>
            </a:extLst>
          </p:cNvPr>
          <p:cNvGraphicFramePr/>
          <p:nvPr>
            <p:extLst>
              <p:ext uri="{D42A27DB-BD31-4B8C-83A1-F6EECF244321}">
                <p14:modId xmlns:p14="http://schemas.microsoft.com/office/powerpoint/2010/main" val="393300083"/>
              </p:ext>
            </p:extLst>
          </p:nvPr>
        </p:nvGraphicFramePr>
        <p:xfrm>
          <a:off x="2089944" y="2278546"/>
          <a:ext cx="8101012" cy="20621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Resim 3">
            <a:extLst>
              <a:ext uri="{FF2B5EF4-FFF2-40B4-BE49-F238E27FC236}">
                <a16:creationId xmlns:a16="http://schemas.microsoft.com/office/drawing/2014/main" id="{F9163170-19F7-80EF-7570-4A555C79EB45}"/>
              </a:ext>
            </a:extLst>
          </p:cNvPr>
          <p:cNvPicPr>
            <a:picLocks noChangeAspect="1"/>
          </p:cNvPicPr>
          <p:nvPr/>
        </p:nvPicPr>
        <p:blipFill>
          <a:blip r:embed="rId9"/>
          <a:stretch>
            <a:fillRect/>
          </a:stretch>
        </p:blipFill>
        <p:spPr>
          <a:xfrm>
            <a:off x="2089944" y="4340649"/>
            <a:ext cx="8101012" cy="1903291"/>
          </a:xfrm>
          <a:prstGeom prst="rect">
            <a:avLst/>
          </a:prstGeom>
        </p:spPr>
      </p:pic>
    </p:spTree>
    <p:extLst>
      <p:ext uri="{BB962C8B-B14F-4D97-AF65-F5344CB8AC3E}">
        <p14:creationId xmlns:p14="http://schemas.microsoft.com/office/powerpoint/2010/main" val="63396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1+#ppt_w/2"/>
                                          </p:val>
                                        </p:tav>
                                        <p:tav tm="100000">
                                          <p:val>
                                            <p:strVal val="#ppt_x"/>
                                          </p:val>
                                        </p:tav>
                                      </p:tavLst>
                                    </p:anim>
                                    <p:anim calcmode="lin" valueType="num">
                                      <p:cBhvr additive="base">
                                        <p:cTn id="8" dur="5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49854B-676E-4A1A-9DE5-FD20C65C8C0A}"/>
              </a:ext>
            </a:extLst>
          </p:cNvPr>
          <p:cNvSpPr>
            <a:spLocks noGrp="1"/>
          </p:cNvSpPr>
          <p:nvPr>
            <p:ph type="title"/>
          </p:nvPr>
        </p:nvSpPr>
        <p:spPr>
          <a:xfrm>
            <a:off x="100838" y="100584"/>
            <a:ext cx="11990324" cy="6656832"/>
          </a:xfrm>
        </p:spPr>
        <p:txBody>
          <a:bodyPr>
            <a:noAutofit/>
          </a:bodyPr>
          <a:lstStyle/>
          <a:p>
            <a:pPr>
              <a:lnSpc>
                <a:spcPct val="100000"/>
              </a:lnSpc>
            </a:pPr>
            <a:r>
              <a:rPr lang="tr-TR" sz="1600" b="1" dirty="0"/>
              <a:t>ÇOMÜ Misyonu</a:t>
            </a:r>
            <a:br>
              <a:rPr lang="tr-TR" sz="1600" dirty="0"/>
            </a:br>
            <a:r>
              <a:rPr lang="tr-TR" sz="1600" dirty="0"/>
              <a:t>Atatürk İlke ve İnkılaplarına, Türkiye Cumhuriyeti çağdaş değerlerine bağlı davranış, çalışma ve yönetim anlayışıyla;</a:t>
            </a:r>
            <a:br>
              <a:rPr lang="tr-TR" sz="1600" dirty="0"/>
            </a:br>
            <a:r>
              <a:rPr lang="tr-TR" sz="1600" dirty="0" err="1"/>
              <a:t>Troia</a:t>
            </a:r>
            <a:r>
              <a:rPr lang="tr-TR" sz="1600" dirty="0"/>
              <a:t>, Gelibolu, </a:t>
            </a:r>
            <a:r>
              <a:rPr lang="tr-TR" sz="1600" dirty="0" err="1"/>
              <a:t>Alexandreia</a:t>
            </a:r>
            <a:r>
              <a:rPr lang="tr-TR" sz="1600" dirty="0"/>
              <a:t> </a:t>
            </a:r>
            <a:r>
              <a:rPr lang="tr-TR" sz="1600" dirty="0" err="1"/>
              <a:t>Troas</a:t>
            </a:r>
            <a:r>
              <a:rPr lang="tr-TR" sz="1600" dirty="0"/>
              <a:t>, Assos, Kaz Dağları, Çanakkale Savaşları, Çanakkale Boğazı, SİT Alanları gibi tarihe </a:t>
            </a:r>
            <a:r>
              <a:rPr lang="tr-TR" sz="1600" dirty="0" err="1"/>
              <a:t>malolmuş</a:t>
            </a:r>
            <a:r>
              <a:rPr lang="tr-TR" sz="1600" dirty="0"/>
              <a:t> varlıkların, değerlerin şekillendirdiği barış ve kültür kenti Çanakkale’nin ulusal ve uluslararası düzeyde tanıtımına katkı sağlayan akademik ve sosyal etkinlikleriyle;</a:t>
            </a:r>
            <a:br>
              <a:rPr lang="tr-TR" sz="1600" dirty="0"/>
            </a:br>
            <a:r>
              <a:rPr lang="tr-TR" sz="1600" dirty="0"/>
              <a:t>Özgür, demokrat kişilikli, girişimcilik kültürüyle donatılmış, uyumlu, derslere ve araştırmalara katılımı yüksek, ekip çalışmasına yatkın, Çanakkale, Türkiye ve dünya sorunlarına ve değerlerine duyarlı, kurumsal katkı sağlayan, sosyal, mesleki ve akademik beklentileri karşılayan öğrencileriyle</a:t>
            </a:r>
            <a:br>
              <a:rPr lang="tr-TR" sz="1600" dirty="0"/>
            </a:br>
            <a:r>
              <a:rPr lang="tr-TR" sz="1600" dirty="0"/>
              <a:t>Teknolojik altyapı lojistiğiyle azami özenle ders veren, öğrenciye liderlik yapan, ulusal ve uluslar arası düzeyde yayın yapan, bildiri sunan, akademik etkinlik organize eden, yakın ve uzak çevreyle sürdürülebilir sosyal, mesleki diyalog kuran, kurumsal katkı için proje önerme motivasyonu yüksek öğretim üyeleriyle;</a:t>
            </a:r>
            <a:br>
              <a:rPr lang="tr-TR" sz="1600" dirty="0"/>
            </a:br>
            <a:r>
              <a:rPr lang="tr-TR" sz="1600" dirty="0"/>
              <a:t>Akademik yükseltmeyi ve değerlendirmeyi objektif kılan uluslararası normlardaki kriterleriyle;</a:t>
            </a:r>
            <a:br>
              <a:rPr lang="tr-TR" sz="1600" dirty="0"/>
            </a:br>
            <a:r>
              <a:rPr lang="tr-TR" sz="1600" dirty="0"/>
              <a:t>Eğitim-öğretim, araştırma, sosyal ve akademik etkinlik, çevre koordinasyonu, öğrenci beklentileri, büyüme ve geliştirme konularında yüksek motivasyonla lojistik katkı sağlayan idari kadrosuyla</a:t>
            </a:r>
            <a:br>
              <a:rPr lang="tr-TR" sz="1600" dirty="0"/>
            </a:br>
            <a:r>
              <a:rPr lang="tr-TR" sz="1600" b="1" dirty="0"/>
              <a:t>“SÜRDÜRÜLEBİLİR PERFORMANSI VE GELİŞMEYİ REFERANS YAPAN ÜNİVERSİTE OLMAK”</a:t>
            </a:r>
            <a:br>
              <a:rPr lang="tr-TR" sz="1600" dirty="0"/>
            </a:br>
            <a:br>
              <a:rPr lang="tr-TR" sz="1600" dirty="0"/>
            </a:br>
            <a:r>
              <a:rPr lang="tr-TR" sz="1600" b="1" dirty="0"/>
              <a:t>ÇOMÜ Vizyonu</a:t>
            </a:r>
            <a:br>
              <a:rPr lang="tr-TR" sz="1600" dirty="0"/>
            </a:br>
            <a:r>
              <a:rPr lang="tr-TR" sz="1600" dirty="0"/>
              <a:t>“Dünya kenti Çanakkale” vizyonuna katkı sağlayacak nitelikte uluslararası akademik çevreden katılımın arttığı sempozyum, kongre, araştırma vb. akademik etkinlik ve organizasyonlarıyla;</a:t>
            </a:r>
            <a:br>
              <a:rPr lang="tr-TR" sz="1600" dirty="0"/>
            </a:br>
            <a:r>
              <a:rPr lang="tr-TR" sz="1600" dirty="0"/>
              <a:t>Fakülte, Yüksekokullar, </a:t>
            </a:r>
            <a:r>
              <a:rPr lang="tr-TR" sz="1600" dirty="0" err="1"/>
              <a:t>MYO’ları</a:t>
            </a:r>
            <a:r>
              <a:rPr lang="tr-TR" sz="1600" dirty="0"/>
              <a:t> düzeyinde ulusal ve uluslararası düzeyde eğitim-öğretim veren, yayın yapan, performansı uluslararası normlara göre değerlendirilen idealize sayı ve nitelikteki akademik kadrosuyla;</a:t>
            </a:r>
            <a:br>
              <a:rPr lang="tr-TR" sz="1600" dirty="0"/>
            </a:br>
            <a:r>
              <a:rPr lang="tr-TR" sz="1600" dirty="0"/>
              <a:t>İş dünyası, kamu, STK’lara bilim tarihi, felsefesi ve metodolojisiyle donatılmış araştırmacı, insan kaynağı ve yönetici, üniversiteye akademik kadro yetiştirmeye odaklanmış lisansüstü programlarıyla;</a:t>
            </a:r>
            <a:br>
              <a:rPr lang="tr-TR" sz="1600" dirty="0"/>
            </a:br>
            <a:r>
              <a:rPr lang="tr-TR" sz="1600" dirty="0"/>
              <a:t>Türkiye’nin girişimci, iş dünyasının insan kaynağı ve yönetici, ara elemanı ihtiyaçlarını karşılayacak nitelikteki ders programlarına sahip Fakülte, Yüksekokul, </a:t>
            </a:r>
            <a:r>
              <a:rPr lang="tr-TR" sz="1600" dirty="0" err="1"/>
              <a:t>MYO’larıyla</a:t>
            </a:r>
            <a:r>
              <a:rPr lang="tr-TR" sz="1600" dirty="0"/>
              <a:t>;</a:t>
            </a:r>
            <a:br>
              <a:rPr lang="tr-TR" sz="1600" dirty="0"/>
            </a:br>
            <a:r>
              <a:rPr lang="tr-TR" sz="1600" dirty="0"/>
              <a:t>Her öğrenciyi aktif üyesi yapan, sosyal öğrenme ve kendi kendine öğrenmeyi kurumsal öğrenmeye eklemleyen, kurumsal sorunlara çözüm üreten, sosyal zaman sağlayan, uluslararası öğrenci değişimine katkı sağlayan öğrenci topluluklarıyla</a:t>
            </a:r>
            <a:r>
              <a:rPr lang="tr-TR" sz="1600" b="1" dirty="0"/>
              <a:t> “ULUSLARARASI AKADEMİK TOPLULUKLAR İLE SÜRDÜRÜLEBİLİR ETKİLEŞİM SAĞLAYAN DÜNYA ÜNİVERSİTESİ OLMAK.</a:t>
            </a:r>
            <a:endParaRPr lang="tr-TR" sz="1600" b="1" noProof="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998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noProof="0" dirty="0"/>
          </a:p>
        </p:txBody>
      </p:sp>
      <p:sp>
        <p:nvSpPr>
          <p:cNvPr id="13" name="Freeform: Shape 1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noProof="0" dirty="0"/>
          </a:p>
        </p:txBody>
      </p:sp>
      <p:sp>
        <p:nvSpPr>
          <p:cNvPr id="3" name="İçerik Yer Tutucusu 2">
            <a:extLst>
              <a:ext uri="{FF2B5EF4-FFF2-40B4-BE49-F238E27FC236}">
                <a16:creationId xmlns:a16="http://schemas.microsoft.com/office/drawing/2014/main" id="{45258AD3-FFCD-3436-E4E6-FC804AD08C48}"/>
              </a:ext>
            </a:extLst>
          </p:cNvPr>
          <p:cNvSpPr>
            <a:spLocks noGrp="1"/>
          </p:cNvSpPr>
          <p:nvPr>
            <p:ph idx="1"/>
          </p:nvPr>
        </p:nvSpPr>
        <p:spPr>
          <a:xfrm>
            <a:off x="365211" y="812855"/>
            <a:ext cx="6216407" cy="5317060"/>
          </a:xfrm>
        </p:spPr>
        <p:txBody>
          <a:bodyPr vert="horz" lIns="91440" tIns="45720" rIns="91440" bIns="45720" rtlCol="0">
            <a:normAutofit/>
          </a:bodyPr>
          <a:lstStyle/>
          <a:p>
            <a:pPr marL="38100" indent="0" algn="just">
              <a:buNone/>
            </a:pPr>
            <a:r>
              <a:rPr lang="tr-TR" sz="1800" b="1" noProof="0" dirty="0">
                <a:latin typeface="Times New Roman" panose="02020603050405020304" pitchFamily="18" charset="0"/>
                <a:cs typeface="Times New Roman" panose="02020603050405020304" pitchFamily="18" charset="0"/>
              </a:rPr>
              <a:t>Gezip görülecek yerler, yöresel ürünler ve lezzetler:</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Merkez:</a:t>
            </a:r>
            <a:r>
              <a:rPr lang="tr-TR" sz="1800" noProof="0" dirty="0">
                <a:latin typeface="Times New Roman" panose="02020603050405020304" pitchFamily="18" charset="0"/>
                <a:cs typeface="Times New Roman" panose="02020603050405020304" pitchFamily="18" charset="0"/>
              </a:rPr>
              <a:t> Deniz Müzesi, </a:t>
            </a:r>
            <a:r>
              <a:rPr lang="tr-TR" sz="1800" noProof="0" dirty="0" err="1">
                <a:latin typeface="Times New Roman" panose="02020603050405020304" pitchFamily="18" charset="0"/>
                <a:cs typeface="Times New Roman" panose="02020603050405020304" pitchFamily="18" charset="0"/>
              </a:rPr>
              <a:t>Nusrat</a:t>
            </a:r>
            <a:r>
              <a:rPr lang="tr-TR" sz="1800" noProof="0" dirty="0">
                <a:latin typeface="Times New Roman" panose="02020603050405020304" pitchFamily="18" charset="0"/>
                <a:cs typeface="Times New Roman" panose="02020603050405020304" pitchFamily="18" charset="0"/>
              </a:rPr>
              <a:t> mayın gemisi, Çimenlik Kalesi, Hamidiye Tabyası, </a:t>
            </a:r>
            <a:r>
              <a:rPr lang="tr-TR" sz="1800" noProof="0" dirty="0" err="1">
                <a:latin typeface="Times New Roman" panose="02020603050405020304" pitchFamily="18" charset="0"/>
                <a:cs typeface="Times New Roman" panose="02020603050405020304" pitchFamily="18" charset="0"/>
              </a:rPr>
              <a:t>Troya</a:t>
            </a:r>
            <a:r>
              <a:rPr lang="tr-TR" sz="1800" noProof="0" dirty="0">
                <a:latin typeface="Times New Roman" panose="02020603050405020304" pitchFamily="18" charset="0"/>
                <a:cs typeface="Times New Roman" panose="02020603050405020304" pitchFamily="18" charset="0"/>
              </a:rPr>
              <a:t> Müzesi, </a:t>
            </a:r>
            <a:r>
              <a:rPr lang="tr-TR" sz="1800" noProof="0" dirty="0" err="1">
                <a:latin typeface="Times New Roman" panose="02020603050405020304" pitchFamily="18" charset="0"/>
                <a:cs typeface="Times New Roman" panose="02020603050405020304" pitchFamily="18" charset="0"/>
              </a:rPr>
              <a:t>Troya</a:t>
            </a:r>
            <a:r>
              <a:rPr lang="tr-TR" sz="1800" noProof="0" dirty="0">
                <a:latin typeface="Times New Roman" panose="02020603050405020304" pitchFamily="18" charset="0"/>
                <a:cs typeface="Times New Roman" panose="02020603050405020304" pitchFamily="18" charset="0"/>
              </a:rPr>
              <a:t> Antik Kenti, Aynalı Çarşı, Peynir helvası</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Gelibolu</a:t>
            </a:r>
            <a:r>
              <a:rPr lang="tr-TR" sz="1800" noProof="0" dirty="0">
                <a:latin typeface="Times New Roman" panose="02020603050405020304" pitchFamily="18" charset="0"/>
                <a:cs typeface="Times New Roman" panose="02020603050405020304" pitchFamily="18" charset="0"/>
              </a:rPr>
              <a:t> tarihi yarımadadaki </a:t>
            </a:r>
            <a:r>
              <a:rPr lang="tr-TR" sz="1800" b="1" noProof="0" dirty="0">
                <a:latin typeface="Times New Roman" panose="02020603050405020304" pitchFamily="18" charset="0"/>
                <a:cs typeface="Times New Roman" panose="02020603050405020304" pitchFamily="18" charset="0"/>
              </a:rPr>
              <a:t>Şehitlikler</a:t>
            </a:r>
            <a:r>
              <a:rPr lang="tr-TR" sz="1800" noProof="0" dirty="0">
                <a:latin typeface="Times New Roman" panose="02020603050405020304" pitchFamily="18" charset="0"/>
                <a:cs typeface="Times New Roman" panose="02020603050405020304" pitchFamily="18" charset="0"/>
              </a:rPr>
              <a:t>, </a:t>
            </a:r>
            <a:r>
              <a:rPr lang="tr-TR" sz="1800" noProof="0" dirty="0">
                <a:latin typeface="Times New Roman" panose="02020603050405020304" pitchFamily="18" charset="0"/>
                <a:cs typeface="Times New Roman" panose="02020603050405020304" pitchFamily="18" charset="0"/>
                <a:hlinkClick r:id="rId2"/>
              </a:rPr>
              <a:t>Çanakkale Destanı Tanıtım Merkezi</a:t>
            </a:r>
            <a:r>
              <a:rPr lang="tr-TR" sz="1800" noProof="0" dirty="0">
                <a:latin typeface="Times New Roman" panose="02020603050405020304" pitchFamily="18" charset="0"/>
                <a:cs typeface="Times New Roman" panose="02020603050405020304" pitchFamily="18" charset="0"/>
              </a:rPr>
              <a:t>, Kilitbahir Kalesi, Eceabat surları, Gökçeada</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Ayvacık:</a:t>
            </a:r>
            <a:r>
              <a:rPr lang="tr-TR" sz="1800" noProof="0" dirty="0">
                <a:latin typeface="Times New Roman" panose="02020603050405020304" pitchFamily="18" charset="0"/>
                <a:cs typeface="Times New Roman" panose="02020603050405020304" pitchFamily="18" charset="0"/>
              </a:rPr>
              <a:t> El dokuma halısı, </a:t>
            </a:r>
            <a:r>
              <a:rPr lang="tr-TR" sz="1800" noProof="0" dirty="0" err="1">
                <a:latin typeface="Times New Roman" panose="02020603050405020304" pitchFamily="18" charset="0"/>
                <a:cs typeface="Times New Roman" panose="02020603050405020304" pitchFamily="18" charset="0"/>
              </a:rPr>
              <a:t>Küçükkuyu</a:t>
            </a:r>
            <a:r>
              <a:rPr lang="tr-TR" sz="1800" noProof="0" dirty="0">
                <a:latin typeface="Times New Roman" panose="02020603050405020304" pitchFamily="18" charset="0"/>
                <a:cs typeface="Times New Roman" panose="02020603050405020304" pitchFamily="18" charset="0"/>
              </a:rPr>
              <a:t> (körfez manzarası), Assos (tarihi eserler ve antik yerleşim yerleri), Asya kıtasının en batı ucu </a:t>
            </a:r>
            <a:r>
              <a:rPr lang="tr-TR" sz="1800" noProof="0" dirty="0" err="1">
                <a:latin typeface="Times New Roman" panose="02020603050405020304" pitchFamily="18" charset="0"/>
                <a:cs typeface="Times New Roman" panose="02020603050405020304" pitchFamily="18" charset="0"/>
              </a:rPr>
              <a:t>Babakale</a:t>
            </a:r>
            <a:r>
              <a:rPr lang="tr-TR" sz="1800" noProof="0" dirty="0">
                <a:latin typeface="Times New Roman" panose="02020603050405020304" pitchFamily="18" charset="0"/>
                <a:cs typeface="Times New Roman" panose="02020603050405020304" pitchFamily="18" charset="0"/>
              </a:rPr>
              <a:t>, </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Biga, </a:t>
            </a:r>
            <a:r>
              <a:rPr lang="tr-TR" sz="1800" noProof="0" dirty="0">
                <a:latin typeface="Times New Roman" panose="02020603050405020304" pitchFamily="18" charset="0"/>
                <a:cs typeface="Times New Roman" panose="02020603050405020304" pitchFamily="18" charset="0"/>
              </a:rPr>
              <a:t>Köftesi ve peynir tatlısı ile meşhur</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Bayramiç </a:t>
            </a:r>
            <a:r>
              <a:rPr lang="tr-TR" sz="1800" noProof="0" dirty="0">
                <a:latin typeface="Times New Roman" panose="02020603050405020304" pitchFamily="18" charset="0"/>
                <a:cs typeface="Times New Roman" panose="02020603050405020304" pitchFamily="18" charset="0"/>
              </a:rPr>
              <a:t>helvası, Kaz Dağları, Ayazma,</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Ezine</a:t>
            </a:r>
            <a:r>
              <a:rPr lang="tr-TR" sz="1800" noProof="0" dirty="0">
                <a:latin typeface="Times New Roman" panose="02020603050405020304" pitchFamily="18" charset="0"/>
                <a:cs typeface="Times New Roman" panose="02020603050405020304" pitchFamily="18" charset="0"/>
              </a:rPr>
              <a:t> peyniri, güzel sokakları ile Bozcaada,</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Çan</a:t>
            </a:r>
            <a:r>
              <a:rPr lang="tr-TR" sz="1800" noProof="0" dirty="0">
                <a:latin typeface="Times New Roman" panose="02020603050405020304" pitchFamily="18" charset="0"/>
                <a:cs typeface="Times New Roman" panose="02020603050405020304" pitchFamily="18" charset="0"/>
              </a:rPr>
              <a:t>, Seramikleriyle ünlü, yemyeşil </a:t>
            </a:r>
            <a:r>
              <a:rPr lang="tr-TR" sz="1800" b="1" noProof="0" dirty="0">
                <a:solidFill>
                  <a:srgbClr val="ED7D31"/>
                </a:solidFill>
                <a:latin typeface="Times New Roman" panose="02020603050405020304" pitchFamily="18" charset="0"/>
                <a:cs typeface="Times New Roman" panose="02020603050405020304" pitchFamily="18" charset="0"/>
              </a:rPr>
              <a:t>Yenice</a:t>
            </a:r>
            <a:r>
              <a:rPr lang="tr-TR" sz="1800" noProof="0" dirty="0">
                <a:latin typeface="Times New Roman" panose="02020603050405020304" pitchFamily="18" charset="0"/>
                <a:cs typeface="Times New Roman" panose="02020603050405020304" pitchFamily="18" charset="0"/>
              </a:rPr>
              <a:t> ormanları,</a:t>
            </a:r>
          </a:p>
          <a:p>
            <a:pPr marL="400050" indent="-342900" algn="just">
              <a:buFont typeface="+mj-lt"/>
              <a:buAutoNum type="arabicPeriod"/>
            </a:pPr>
            <a:r>
              <a:rPr lang="tr-TR" sz="1800" b="1" noProof="0" dirty="0">
                <a:solidFill>
                  <a:srgbClr val="ED7D31"/>
                </a:solidFill>
                <a:latin typeface="Times New Roman" panose="02020603050405020304" pitchFamily="18" charset="0"/>
                <a:cs typeface="Times New Roman" panose="02020603050405020304" pitchFamily="18" charset="0"/>
              </a:rPr>
              <a:t>Lapseki</a:t>
            </a:r>
            <a:r>
              <a:rPr lang="tr-TR" sz="1800" noProof="0" dirty="0">
                <a:latin typeface="Times New Roman" panose="02020603050405020304" pitchFamily="18" charset="0"/>
                <a:cs typeface="Times New Roman" panose="02020603050405020304" pitchFamily="18" charset="0"/>
              </a:rPr>
              <a:t>, Kiraz, şeftali, çeşitli meyveleri</a:t>
            </a:r>
          </a:p>
        </p:txBody>
      </p:sp>
      <p:sp>
        <p:nvSpPr>
          <p:cNvPr id="15" name="Oval 1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noProof="0" dirty="0"/>
          </a:p>
        </p:txBody>
      </p:sp>
      <p:pic>
        <p:nvPicPr>
          <p:cNvPr id="4" name="Picture 2">
            <a:extLst>
              <a:ext uri="{FF2B5EF4-FFF2-40B4-BE49-F238E27FC236}">
                <a16:creationId xmlns:a16="http://schemas.microsoft.com/office/drawing/2014/main" id="{F1EF0BBB-1A10-1B93-5346-52D6155E6A0B}"/>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tretch/>
        </p:blipFill>
        <p:spPr bwMode="auto">
          <a:xfrm>
            <a:off x="7551563" y="1392833"/>
            <a:ext cx="4251215" cy="3549764"/>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tr-TR" noProof="0" dirty="0"/>
          </a:p>
        </p:txBody>
      </p:sp>
      <p:cxnSp>
        <p:nvCxnSpPr>
          <p:cNvPr id="19" name="Straight Connector 1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tr-TR" noProof="0" dirty="0"/>
          </a:p>
        </p:txBody>
      </p:sp>
      <p:sp>
        <p:nvSpPr>
          <p:cNvPr id="23" name="Freeform: Shape 2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noProof="0" dirty="0"/>
          </a:p>
        </p:txBody>
      </p:sp>
      <p:sp>
        <p:nvSpPr>
          <p:cNvPr id="25" name="Freeform: Shape 2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tr-TR" noProof="0" dirty="0"/>
          </a:p>
        </p:txBody>
      </p:sp>
    </p:spTree>
    <p:extLst>
      <p:ext uri="{BB962C8B-B14F-4D97-AF65-F5344CB8AC3E}">
        <p14:creationId xmlns:p14="http://schemas.microsoft.com/office/powerpoint/2010/main" val="1007255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descr="dış mekan, manzara, su, Kıyıda ve okyanusta kara oluşumu içeren bir resim&#10;&#10;Açıklama otomatik olarak oluşturuldu">
            <a:extLst>
              <a:ext uri="{FF2B5EF4-FFF2-40B4-BE49-F238E27FC236}">
                <a16:creationId xmlns:a16="http://schemas.microsoft.com/office/drawing/2014/main" id="{37D6353F-42A6-5C52-44A9-67B2337199F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91084" y="171715"/>
            <a:ext cx="7812386" cy="3724422"/>
          </a:xfrm>
          <a:prstGeom prst="rect">
            <a:avLst/>
          </a:prstGeom>
        </p:spPr>
      </p:pic>
      <p:pic>
        <p:nvPicPr>
          <p:cNvPr id="1042" name="Picture 18" descr="Hava fotoğrafçılığı, kuş bakışı görünüm, dış mekan, ev içeren bir resim&#10;&#10;Açıklama otomatik olarak oluşturuldu">
            <a:extLst>
              <a:ext uri="{FF2B5EF4-FFF2-40B4-BE49-F238E27FC236}">
                <a16:creationId xmlns:a16="http://schemas.microsoft.com/office/drawing/2014/main" id="{845FDD40-133D-95BE-E35A-1782DF469572}"/>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8195999" y="169254"/>
            <a:ext cx="3826711" cy="20661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ökyüzü, dış mekan, Eski Roma mimarisi, ağaç içeren bir resim&#10;&#10;Açıklama otomatik olarak oluşturuldu">
            <a:extLst>
              <a:ext uri="{FF2B5EF4-FFF2-40B4-BE49-F238E27FC236}">
                <a16:creationId xmlns:a16="http://schemas.microsoft.com/office/drawing/2014/main" id="{04AA5CF2-77E1-358D-1920-9B745A85B2CA}"/>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b="-1"/>
          <a:stretch/>
        </p:blipFill>
        <p:spPr bwMode="auto">
          <a:xfrm>
            <a:off x="191087" y="4070780"/>
            <a:ext cx="3808694" cy="262409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ış mekan, tekne, gökyüzü, su içeren bir resim&#10;&#10;Açıklama otomatik olarak oluşturuldu">
            <a:extLst>
              <a:ext uri="{FF2B5EF4-FFF2-40B4-BE49-F238E27FC236}">
                <a16:creationId xmlns:a16="http://schemas.microsoft.com/office/drawing/2014/main" id="{54A7BB91-5FDD-304F-FBE3-A1F220703685}"/>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4185626" y="4074509"/>
            <a:ext cx="3814183" cy="26051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ış mekan, ağaç, dere, akarsu, su yolu içeren bir resim&#10;&#10;Açıklama otomatik olarak oluşturuldu">
            <a:extLst>
              <a:ext uri="{FF2B5EF4-FFF2-40B4-BE49-F238E27FC236}">
                <a16:creationId xmlns:a16="http://schemas.microsoft.com/office/drawing/2014/main" id="{33C4CD71-3469-3065-AB52-AA33A6AAB229}"/>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8179442" y="2391883"/>
            <a:ext cx="3826711" cy="207229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ış mekan, gökyüzü, ağaç, anma töreni içeren bir resim&#10;&#10;Açıklama otomatik olarak oluşturuldu">
            <a:extLst>
              <a:ext uri="{FF2B5EF4-FFF2-40B4-BE49-F238E27FC236}">
                <a16:creationId xmlns:a16="http://schemas.microsoft.com/office/drawing/2014/main" id="{88F24574-F9F2-A220-87EB-CFD5DE6B1956}"/>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a:stretch/>
        </p:blipFill>
        <p:spPr bwMode="auto">
          <a:xfrm>
            <a:off x="8193994" y="4620643"/>
            <a:ext cx="3826711" cy="2066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964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68DC482-F897-E4E6-E76E-3C88AE50626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4402752" y="131498"/>
            <a:ext cx="3386494" cy="2287750"/>
          </a:xfrm>
          <a:prstGeom prst="rect">
            <a:avLst/>
          </a:prstGeom>
        </p:spPr>
      </p:pic>
      <p:sp>
        <p:nvSpPr>
          <p:cNvPr id="5" name="Metin kutusu 4">
            <a:extLst>
              <a:ext uri="{FF2B5EF4-FFF2-40B4-BE49-F238E27FC236}">
                <a16:creationId xmlns:a16="http://schemas.microsoft.com/office/drawing/2014/main" id="{7B8A4756-0A4F-87F2-3CC4-CF58ABB5DC0B}"/>
              </a:ext>
            </a:extLst>
          </p:cNvPr>
          <p:cNvSpPr txBox="1"/>
          <p:nvPr/>
        </p:nvSpPr>
        <p:spPr>
          <a:xfrm>
            <a:off x="3835853" y="2419248"/>
            <a:ext cx="4520293" cy="830997"/>
          </a:xfrm>
          <a:prstGeom prst="rect">
            <a:avLst/>
          </a:prstGeom>
          <a:noFill/>
        </p:spPr>
        <p:txBody>
          <a:bodyPr wrap="square" rtlCol="0">
            <a:spAutoFit/>
          </a:bodyPr>
          <a:lstStyle/>
          <a:p>
            <a:pPr algn="ctr"/>
            <a:r>
              <a:rPr lang="tr-TR" sz="2400" b="1" noProof="0" dirty="0"/>
              <a:t>Prof. Dr. R. Cüneyt ERENOĞLU</a:t>
            </a:r>
          </a:p>
          <a:p>
            <a:pPr algn="ctr"/>
            <a:r>
              <a:rPr lang="tr-TR" sz="2400" b="1" noProof="0" dirty="0">
                <a:solidFill>
                  <a:schemeClr val="accent1"/>
                </a:solidFill>
              </a:rPr>
              <a:t>Rektör</a:t>
            </a:r>
          </a:p>
        </p:txBody>
      </p:sp>
      <p:pic>
        <p:nvPicPr>
          <p:cNvPr id="6" name="Resim 5">
            <a:extLst>
              <a:ext uri="{FF2B5EF4-FFF2-40B4-BE49-F238E27FC236}">
                <a16:creationId xmlns:a16="http://schemas.microsoft.com/office/drawing/2014/main" id="{8ABDB9DE-FBDB-3A7E-DA0D-4C5621776072}"/>
              </a:ext>
            </a:extLst>
          </p:cNvPr>
          <p:cNvPicPr>
            <a:picLocks noChangeAspect="1"/>
          </p:cNvPicPr>
          <p:nvPr/>
        </p:nvPicPr>
        <p:blipFill>
          <a:blip r:embed="rId3"/>
          <a:stretch>
            <a:fillRect/>
          </a:stretch>
        </p:blipFill>
        <p:spPr>
          <a:xfrm>
            <a:off x="0" y="3347138"/>
            <a:ext cx="12192000" cy="3392064"/>
          </a:xfrm>
          <a:prstGeom prst="rect">
            <a:avLst/>
          </a:prstGeom>
        </p:spPr>
      </p:pic>
    </p:spTree>
    <p:extLst>
      <p:ext uri="{BB962C8B-B14F-4D97-AF65-F5344CB8AC3E}">
        <p14:creationId xmlns:p14="http://schemas.microsoft.com/office/powerpoint/2010/main" val="2363664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BD23B218-15EC-4653-9073-DC293B396027}"/>
              </a:ext>
            </a:extLst>
          </p:cNvPr>
          <p:cNvSpPr txBox="1"/>
          <p:nvPr/>
        </p:nvSpPr>
        <p:spPr>
          <a:xfrm>
            <a:off x="3594100" y="2651466"/>
            <a:ext cx="5003800" cy="646331"/>
          </a:xfrm>
          <a:prstGeom prst="rect">
            <a:avLst/>
          </a:prstGeom>
          <a:noFill/>
        </p:spPr>
        <p:txBody>
          <a:bodyPr wrap="square">
            <a:spAutoFit/>
          </a:bodyPr>
          <a:lstStyle/>
          <a:p>
            <a:pPr algn="ctr"/>
            <a:r>
              <a:rPr lang="tr-TR" b="1" noProof="0" dirty="0">
                <a:latin typeface="Times New Roman" panose="02020603050405020304" pitchFamily="18" charset="0"/>
                <a:cs typeface="Times New Roman" panose="02020603050405020304" pitchFamily="18" charset="0"/>
              </a:rPr>
              <a:t>Dr. Öğr. Üyesi Mustafa EKİCİ</a:t>
            </a:r>
          </a:p>
          <a:p>
            <a:pPr algn="ctr"/>
            <a:r>
              <a:rPr lang="tr-TR" b="1" noProof="0" dirty="0">
                <a:solidFill>
                  <a:schemeClr val="accent2">
                    <a:lumMod val="75000"/>
                  </a:schemeClr>
                </a:solidFill>
                <a:latin typeface="Times New Roman" panose="02020603050405020304" pitchFamily="18" charset="0"/>
                <a:cs typeface="Times New Roman" panose="02020603050405020304" pitchFamily="18" charset="0"/>
              </a:rPr>
              <a:t>SHMYO Müdürü</a:t>
            </a:r>
          </a:p>
        </p:txBody>
      </p:sp>
      <p:sp>
        <p:nvSpPr>
          <p:cNvPr id="16" name="Metin kutusu 15">
            <a:extLst>
              <a:ext uri="{FF2B5EF4-FFF2-40B4-BE49-F238E27FC236}">
                <a16:creationId xmlns:a16="http://schemas.microsoft.com/office/drawing/2014/main" id="{8876B3C6-DA2B-1429-0371-E5A7701EDD53}"/>
              </a:ext>
            </a:extLst>
          </p:cNvPr>
          <p:cNvSpPr txBox="1"/>
          <p:nvPr/>
        </p:nvSpPr>
        <p:spPr>
          <a:xfrm>
            <a:off x="1978025" y="6049457"/>
            <a:ext cx="3777538" cy="646331"/>
          </a:xfrm>
          <a:prstGeom prst="rect">
            <a:avLst/>
          </a:prstGeom>
          <a:noFill/>
        </p:spPr>
        <p:txBody>
          <a:bodyPr wrap="square">
            <a:spAutoFit/>
          </a:bodyPr>
          <a:lstStyle/>
          <a:p>
            <a:pPr algn="ctr"/>
            <a:r>
              <a:rPr lang="tr-TR" b="1" noProof="0" dirty="0">
                <a:latin typeface="Times New Roman" panose="02020603050405020304" pitchFamily="18" charset="0"/>
                <a:cs typeface="Times New Roman" panose="02020603050405020304" pitchFamily="18" charset="0"/>
              </a:rPr>
              <a:t>Dr. Öğr. Üyesi Nuray YILDIRIM</a:t>
            </a:r>
          </a:p>
          <a:p>
            <a:pPr algn="ctr"/>
            <a:r>
              <a:rPr lang="tr-TR" b="1" noProof="0" dirty="0">
                <a:solidFill>
                  <a:srgbClr val="ED7D31"/>
                </a:solidFill>
                <a:latin typeface="Times New Roman" panose="02020603050405020304" pitchFamily="18" charset="0"/>
                <a:cs typeface="Times New Roman" panose="02020603050405020304" pitchFamily="18" charset="0"/>
              </a:rPr>
              <a:t>SHMYO Müdür Yardımcısı</a:t>
            </a:r>
            <a:endParaRPr lang="tr-TR" noProof="0" dirty="0">
              <a:solidFill>
                <a:srgbClr val="ED7D31"/>
              </a:solidFill>
              <a:latin typeface="Times New Roman" panose="020206030504050203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87E4D4AD-BF24-20F8-EE17-3AA4306FFF74}"/>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4426136" y="153082"/>
            <a:ext cx="3427204" cy="2498384"/>
          </a:xfrm>
          <a:prstGeom prst="rect">
            <a:avLst/>
          </a:prstGeom>
        </p:spPr>
      </p:pic>
      <p:pic>
        <p:nvPicPr>
          <p:cNvPr id="8" name="Resim 7">
            <a:extLst>
              <a:ext uri="{FF2B5EF4-FFF2-40B4-BE49-F238E27FC236}">
                <a16:creationId xmlns:a16="http://schemas.microsoft.com/office/drawing/2014/main" id="{E0D8682C-817E-6167-2EB0-658301CE60E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794625" y="3460531"/>
            <a:ext cx="3850831" cy="2439989"/>
          </a:xfrm>
          <a:prstGeom prst="rect">
            <a:avLst/>
          </a:prstGeom>
        </p:spPr>
      </p:pic>
      <p:sp>
        <p:nvSpPr>
          <p:cNvPr id="10" name="Metin kutusu 9">
            <a:extLst>
              <a:ext uri="{FF2B5EF4-FFF2-40B4-BE49-F238E27FC236}">
                <a16:creationId xmlns:a16="http://schemas.microsoft.com/office/drawing/2014/main" id="{FB56391F-B8BD-AD21-4BD9-349DAF52EDDA}"/>
              </a:ext>
            </a:extLst>
          </p:cNvPr>
          <p:cNvSpPr txBox="1"/>
          <p:nvPr/>
        </p:nvSpPr>
        <p:spPr>
          <a:xfrm>
            <a:off x="6140450" y="6052920"/>
            <a:ext cx="4013199" cy="646331"/>
          </a:xfrm>
          <a:prstGeom prst="rect">
            <a:avLst/>
          </a:prstGeom>
          <a:noFill/>
        </p:spPr>
        <p:txBody>
          <a:bodyPr wrap="square">
            <a:spAutoFit/>
          </a:bodyPr>
          <a:lstStyle/>
          <a:p>
            <a:pPr algn="ctr"/>
            <a:r>
              <a:rPr lang="tr-TR" b="1" noProof="0" dirty="0">
                <a:latin typeface="Times New Roman" panose="02020603050405020304" pitchFamily="18" charset="0"/>
                <a:cs typeface="Times New Roman" panose="02020603050405020304" pitchFamily="18" charset="0"/>
              </a:rPr>
              <a:t>Dr. Öğr. Üyesi İlke KARAKAŞ</a:t>
            </a:r>
          </a:p>
          <a:p>
            <a:pPr algn="ctr"/>
            <a:r>
              <a:rPr lang="tr-TR" b="1" noProof="0" dirty="0">
                <a:solidFill>
                  <a:srgbClr val="ED7D31"/>
                </a:solidFill>
                <a:latin typeface="Times New Roman" panose="02020603050405020304" pitchFamily="18" charset="0"/>
                <a:cs typeface="Times New Roman" panose="02020603050405020304" pitchFamily="18" charset="0"/>
              </a:rPr>
              <a:t>SHMYO Müdür Yardımcısı</a:t>
            </a:r>
            <a:endParaRPr lang="tr-TR" noProof="0" dirty="0">
              <a:solidFill>
                <a:srgbClr val="ED7D31"/>
              </a:solidFill>
              <a:latin typeface="Times New Roman" panose="02020603050405020304" pitchFamily="18" charset="0"/>
              <a:cs typeface="Times New Roman" panose="02020603050405020304" pitchFamily="18" charset="0"/>
            </a:endParaRPr>
          </a:p>
        </p:txBody>
      </p:sp>
      <p:pic>
        <p:nvPicPr>
          <p:cNvPr id="2" name="Resim 1">
            <a:extLst>
              <a:ext uri="{FF2B5EF4-FFF2-40B4-BE49-F238E27FC236}">
                <a16:creationId xmlns:a16="http://schemas.microsoft.com/office/drawing/2014/main" id="{1F7F6427-BE6D-467E-F037-E821A8F5537F}"/>
              </a:ext>
              <a:ext uri="{C183D7F6-B498-43B3-948B-1728B52AA6E4}">
                <adec:decorative xmlns:adec="http://schemas.microsoft.com/office/drawing/2017/decorative" val="1"/>
              </a:ext>
            </a:extLst>
          </p:cNvPr>
          <p:cNvPicPr>
            <a:picLocks noChangeAspect="1"/>
          </p:cNvPicPr>
          <p:nvPr/>
        </p:nvPicPr>
        <p:blipFill>
          <a:blip r:embed="rId4"/>
          <a:srcRect l="9802" t="30710" r="6263" b="21852"/>
          <a:stretch>
            <a:fillRect/>
          </a:stretch>
        </p:blipFill>
        <p:spPr>
          <a:xfrm>
            <a:off x="6302818" y="3460530"/>
            <a:ext cx="3850831" cy="2439989"/>
          </a:xfrm>
          <a:prstGeom prst="rect">
            <a:avLst/>
          </a:prstGeom>
        </p:spPr>
      </p:pic>
    </p:spTree>
    <p:extLst>
      <p:ext uri="{BB962C8B-B14F-4D97-AF65-F5344CB8AC3E}">
        <p14:creationId xmlns:p14="http://schemas.microsoft.com/office/powerpoint/2010/main" val="1681288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etin kutusu 15">
            <a:extLst>
              <a:ext uri="{FF2B5EF4-FFF2-40B4-BE49-F238E27FC236}">
                <a16:creationId xmlns:a16="http://schemas.microsoft.com/office/drawing/2014/main" id="{8876B3C6-DA2B-1429-0371-E5A7701EDD53}"/>
              </a:ext>
            </a:extLst>
          </p:cNvPr>
          <p:cNvSpPr txBox="1"/>
          <p:nvPr/>
        </p:nvSpPr>
        <p:spPr>
          <a:xfrm>
            <a:off x="766411" y="5864791"/>
            <a:ext cx="3186408" cy="830997"/>
          </a:xfrm>
          <a:prstGeom prst="rect">
            <a:avLst/>
          </a:prstGeom>
          <a:noFill/>
        </p:spPr>
        <p:txBody>
          <a:bodyPr wrap="square">
            <a:spAutoFit/>
          </a:bodyPr>
          <a:lstStyle/>
          <a:p>
            <a:pPr algn="ctr"/>
            <a:r>
              <a:rPr lang="tr-TR" sz="2400" b="1" noProof="0" dirty="0">
                <a:latin typeface="Times New Roman" panose="02020603050405020304" pitchFamily="18" charset="0"/>
                <a:cs typeface="Times New Roman" panose="02020603050405020304" pitchFamily="18" charset="0"/>
              </a:rPr>
              <a:t>Burak KAYAKÜÇÜK</a:t>
            </a:r>
          </a:p>
          <a:p>
            <a:pPr algn="ctr"/>
            <a:r>
              <a:rPr lang="tr-TR" sz="2400" b="1" noProof="0" dirty="0">
                <a:solidFill>
                  <a:srgbClr val="0000FF"/>
                </a:solidFill>
                <a:latin typeface="Times New Roman" panose="02020603050405020304" pitchFamily="18" charset="0"/>
                <a:cs typeface="Times New Roman" panose="02020603050405020304" pitchFamily="18" charset="0"/>
              </a:rPr>
              <a:t>Öğrenci İşleri</a:t>
            </a:r>
          </a:p>
        </p:txBody>
      </p:sp>
      <p:sp>
        <p:nvSpPr>
          <p:cNvPr id="18" name="Metin kutusu 17">
            <a:extLst>
              <a:ext uri="{FF2B5EF4-FFF2-40B4-BE49-F238E27FC236}">
                <a16:creationId xmlns:a16="http://schemas.microsoft.com/office/drawing/2014/main" id="{6F56F39C-1C2E-4298-F5E8-9382B3DAE45A}"/>
              </a:ext>
            </a:extLst>
          </p:cNvPr>
          <p:cNvSpPr txBox="1"/>
          <p:nvPr/>
        </p:nvSpPr>
        <p:spPr>
          <a:xfrm>
            <a:off x="4132397" y="2518278"/>
            <a:ext cx="3455876" cy="830997"/>
          </a:xfrm>
          <a:prstGeom prst="rect">
            <a:avLst/>
          </a:prstGeom>
          <a:noFill/>
        </p:spPr>
        <p:txBody>
          <a:bodyPr wrap="square">
            <a:spAutoFit/>
          </a:bodyPr>
          <a:lstStyle/>
          <a:p>
            <a:pPr algn="ctr"/>
            <a:r>
              <a:rPr lang="tr-TR" sz="2400" b="1" noProof="0" dirty="0">
                <a:latin typeface="Times New Roman" panose="02020603050405020304" pitchFamily="18" charset="0"/>
                <a:cs typeface="Times New Roman" panose="02020603050405020304" pitchFamily="18" charset="0"/>
              </a:rPr>
              <a:t>Yunus Emre AYGÜL</a:t>
            </a:r>
          </a:p>
          <a:p>
            <a:pPr algn="ctr"/>
            <a:r>
              <a:rPr lang="tr-TR" sz="2400" b="1" noProof="0" dirty="0">
                <a:solidFill>
                  <a:srgbClr val="0000FF"/>
                </a:solidFill>
                <a:latin typeface="Times New Roman" panose="02020603050405020304" pitchFamily="18" charset="0"/>
                <a:cs typeface="Times New Roman" panose="02020603050405020304" pitchFamily="18" charset="0"/>
              </a:rPr>
              <a:t>Yüksekokul Sekreteri</a:t>
            </a:r>
            <a:endParaRPr lang="tr-TR" sz="2400" noProof="0" dirty="0">
              <a:solidFill>
                <a:srgbClr val="0000FF"/>
              </a:solidFill>
              <a:latin typeface="Times New Roman" panose="02020603050405020304" pitchFamily="18" charset="0"/>
              <a:cs typeface="Times New Roman" panose="02020603050405020304" pitchFamily="18" charset="0"/>
            </a:endParaRPr>
          </a:p>
        </p:txBody>
      </p:sp>
      <p:sp>
        <p:nvSpPr>
          <p:cNvPr id="10" name="Metin kutusu 9">
            <a:extLst>
              <a:ext uri="{FF2B5EF4-FFF2-40B4-BE49-F238E27FC236}">
                <a16:creationId xmlns:a16="http://schemas.microsoft.com/office/drawing/2014/main" id="{FB56391F-B8BD-AD21-4BD9-349DAF52EDDA}"/>
              </a:ext>
            </a:extLst>
          </p:cNvPr>
          <p:cNvSpPr txBox="1"/>
          <p:nvPr/>
        </p:nvSpPr>
        <p:spPr>
          <a:xfrm>
            <a:off x="4530968" y="5868254"/>
            <a:ext cx="2914738" cy="830997"/>
          </a:xfrm>
          <a:prstGeom prst="rect">
            <a:avLst/>
          </a:prstGeom>
          <a:noFill/>
        </p:spPr>
        <p:txBody>
          <a:bodyPr wrap="square">
            <a:spAutoFit/>
          </a:bodyPr>
          <a:lstStyle/>
          <a:p>
            <a:pPr algn="ctr"/>
            <a:r>
              <a:rPr lang="tr-TR" sz="2400" b="1" noProof="0" dirty="0">
                <a:latin typeface="Times New Roman" panose="02020603050405020304" pitchFamily="18" charset="0"/>
                <a:cs typeface="Times New Roman" panose="02020603050405020304" pitchFamily="18" charset="0"/>
              </a:rPr>
              <a:t>İlke AY</a:t>
            </a:r>
          </a:p>
          <a:p>
            <a:pPr algn="ctr"/>
            <a:r>
              <a:rPr lang="tr-TR" sz="2400" b="1" noProof="0" dirty="0">
                <a:solidFill>
                  <a:srgbClr val="0000FF"/>
                </a:solidFill>
                <a:latin typeface="Times New Roman" panose="02020603050405020304" pitchFamily="18" charset="0"/>
                <a:cs typeface="Times New Roman" panose="02020603050405020304" pitchFamily="18" charset="0"/>
              </a:rPr>
              <a:t>Bölüm Sekreteri</a:t>
            </a:r>
            <a:endParaRPr lang="tr-TR" sz="2400" noProof="0" dirty="0">
              <a:solidFill>
                <a:srgbClr val="0000FF"/>
              </a:solidFill>
              <a:latin typeface="Times New Roman" panose="02020603050405020304" pitchFamily="18" charset="0"/>
              <a:cs typeface="Times New Roman" panose="02020603050405020304" pitchFamily="18" charset="0"/>
            </a:endParaRPr>
          </a:p>
        </p:txBody>
      </p:sp>
      <p:pic>
        <p:nvPicPr>
          <p:cNvPr id="4" name="Resim 3">
            <a:extLst>
              <a:ext uri="{FF2B5EF4-FFF2-40B4-BE49-F238E27FC236}">
                <a16:creationId xmlns:a16="http://schemas.microsoft.com/office/drawing/2014/main" id="{4079A18A-5ED3-A4B8-8C4B-F702FE3F202B}"/>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766411" y="3757761"/>
            <a:ext cx="2955916" cy="1959839"/>
          </a:xfrm>
          <a:prstGeom prst="rect">
            <a:avLst/>
          </a:prstGeom>
        </p:spPr>
      </p:pic>
      <p:pic>
        <p:nvPicPr>
          <p:cNvPr id="6" name="Resim 5">
            <a:extLst>
              <a:ext uri="{FF2B5EF4-FFF2-40B4-BE49-F238E27FC236}">
                <a16:creationId xmlns:a16="http://schemas.microsoft.com/office/drawing/2014/main" id="{24A68770-199C-A6A7-CF43-761D7C2E45E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4390215" y="3757761"/>
            <a:ext cx="2940243" cy="1959839"/>
          </a:xfrm>
          <a:prstGeom prst="rect">
            <a:avLst/>
          </a:prstGeom>
        </p:spPr>
      </p:pic>
      <p:sp>
        <p:nvSpPr>
          <p:cNvPr id="7" name="Metin kutusu 6">
            <a:extLst>
              <a:ext uri="{FF2B5EF4-FFF2-40B4-BE49-F238E27FC236}">
                <a16:creationId xmlns:a16="http://schemas.microsoft.com/office/drawing/2014/main" id="{A6E1CFDB-3F88-B78B-6630-FC827DE56205}"/>
              </a:ext>
            </a:extLst>
          </p:cNvPr>
          <p:cNvSpPr txBox="1"/>
          <p:nvPr/>
        </p:nvSpPr>
        <p:spPr>
          <a:xfrm>
            <a:off x="8113593" y="5868254"/>
            <a:ext cx="2955918" cy="830997"/>
          </a:xfrm>
          <a:prstGeom prst="rect">
            <a:avLst/>
          </a:prstGeom>
          <a:noFill/>
        </p:spPr>
        <p:txBody>
          <a:bodyPr wrap="square">
            <a:spAutoFit/>
          </a:bodyPr>
          <a:lstStyle/>
          <a:p>
            <a:pPr algn="ctr"/>
            <a:r>
              <a:rPr lang="tr-TR" sz="2400" b="1" noProof="0" dirty="0">
                <a:latin typeface="Times New Roman" panose="02020603050405020304" pitchFamily="18" charset="0"/>
                <a:cs typeface="Times New Roman" panose="02020603050405020304" pitchFamily="18" charset="0"/>
              </a:rPr>
              <a:t>Bahar AVCI</a:t>
            </a:r>
          </a:p>
          <a:p>
            <a:pPr algn="ctr"/>
            <a:r>
              <a:rPr lang="tr-TR" sz="2400" b="1" noProof="0" dirty="0">
                <a:solidFill>
                  <a:srgbClr val="0000FF"/>
                </a:solidFill>
                <a:latin typeface="Times New Roman" panose="02020603050405020304" pitchFamily="18" charset="0"/>
                <a:cs typeface="Times New Roman" panose="02020603050405020304" pitchFamily="18" charset="0"/>
              </a:rPr>
              <a:t>Muhasebe</a:t>
            </a:r>
            <a:endParaRPr lang="tr-TR" sz="2400" noProof="0" dirty="0">
              <a:solidFill>
                <a:srgbClr val="0000FF"/>
              </a:solidFill>
              <a:latin typeface="Times New Roman" panose="02020603050405020304" pitchFamily="18" charset="0"/>
              <a:cs typeface="Times New Roman" panose="02020603050405020304" pitchFamily="18" charset="0"/>
            </a:endParaRPr>
          </a:p>
        </p:txBody>
      </p:sp>
      <p:pic>
        <p:nvPicPr>
          <p:cNvPr id="12" name="Resim 11">
            <a:extLst>
              <a:ext uri="{FF2B5EF4-FFF2-40B4-BE49-F238E27FC236}">
                <a16:creationId xmlns:a16="http://schemas.microsoft.com/office/drawing/2014/main" id="{25F92862-5C7D-A510-569A-99D8DEACC9A5}"/>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7998346" y="3754298"/>
            <a:ext cx="2955917" cy="1934050"/>
          </a:xfrm>
          <a:prstGeom prst="rect">
            <a:avLst/>
          </a:prstGeom>
        </p:spPr>
      </p:pic>
      <p:pic>
        <p:nvPicPr>
          <p:cNvPr id="5" name="Resim 4">
            <a:extLst>
              <a:ext uri="{FF2B5EF4-FFF2-40B4-BE49-F238E27FC236}">
                <a16:creationId xmlns:a16="http://schemas.microsoft.com/office/drawing/2014/main" id="{B8E30894-AC9E-A713-9FE5-C0B64DD616AA}"/>
              </a:ext>
              <a:ext uri="{C183D7F6-B498-43B3-948B-1728B52AA6E4}">
                <adec:decorative xmlns:adec="http://schemas.microsoft.com/office/drawing/2017/decorative" val="1"/>
              </a:ext>
            </a:extLst>
          </p:cNvPr>
          <p:cNvPicPr>
            <a:picLocks noChangeAspect="1"/>
          </p:cNvPicPr>
          <p:nvPr/>
        </p:nvPicPr>
        <p:blipFill>
          <a:blip r:embed="rId5"/>
          <a:srcRect l="22142" t="28279" r="29840" b="34120"/>
          <a:stretch>
            <a:fillRect/>
          </a:stretch>
        </p:blipFill>
        <p:spPr>
          <a:xfrm>
            <a:off x="4390215" y="379985"/>
            <a:ext cx="2940243" cy="1934050"/>
          </a:xfrm>
          <a:prstGeom prst="rect">
            <a:avLst/>
          </a:prstGeom>
        </p:spPr>
      </p:pic>
    </p:spTree>
    <p:extLst>
      <p:ext uri="{BB962C8B-B14F-4D97-AF65-F5344CB8AC3E}">
        <p14:creationId xmlns:p14="http://schemas.microsoft.com/office/powerpoint/2010/main" val="4280434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B531EE7-33B0-377A-BA64-CEFE12BB0035}"/>
              </a:ext>
            </a:extLst>
          </p:cNvPr>
          <p:cNvSpPr txBox="1"/>
          <p:nvPr/>
        </p:nvSpPr>
        <p:spPr>
          <a:xfrm>
            <a:off x="6213278" y="614561"/>
            <a:ext cx="4529042" cy="523220"/>
          </a:xfrm>
          <a:prstGeom prst="rect">
            <a:avLst/>
          </a:prstGeom>
          <a:noFill/>
        </p:spPr>
        <p:txBody>
          <a:bodyPr wrap="square" rtlCol="0">
            <a:spAutoFit/>
          </a:bodyPr>
          <a:lstStyle/>
          <a:p>
            <a:pPr algn="r"/>
            <a:r>
              <a:rPr lang="tr-TR" sz="2800" b="1" noProof="0" dirty="0">
                <a:solidFill>
                  <a:srgbClr val="0000FF"/>
                </a:solidFill>
                <a:hlinkClick r:id="rId2">
                  <a:extLst>
                    <a:ext uri="{A12FA001-AC4F-418D-AE19-62706E023703}">
                      <ahyp:hlinkClr xmlns:ahyp="http://schemas.microsoft.com/office/drawing/2018/hyperlinkcolor" val="tx"/>
                    </a:ext>
                  </a:extLst>
                </a:hlinkClick>
              </a:rPr>
              <a:t>https://shmyo.comu.edu.tr/</a:t>
            </a:r>
            <a:r>
              <a:rPr lang="tr-TR" sz="2800" b="1" noProof="0" dirty="0">
                <a:solidFill>
                  <a:srgbClr val="0000FF"/>
                </a:solidFill>
              </a:rPr>
              <a:t> </a:t>
            </a:r>
          </a:p>
        </p:txBody>
      </p:sp>
      <p:sp>
        <p:nvSpPr>
          <p:cNvPr id="5" name="Metin kutusu 4">
            <a:extLst>
              <a:ext uri="{FF2B5EF4-FFF2-40B4-BE49-F238E27FC236}">
                <a16:creationId xmlns:a16="http://schemas.microsoft.com/office/drawing/2014/main" id="{174DFF90-EC82-6C96-C965-76163464A5EE}"/>
              </a:ext>
            </a:extLst>
          </p:cNvPr>
          <p:cNvSpPr txBox="1"/>
          <p:nvPr/>
        </p:nvSpPr>
        <p:spPr>
          <a:xfrm>
            <a:off x="1547426" y="491450"/>
            <a:ext cx="4529041"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SHMYO İnternet Adresimiz</a:t>
            </a:r>
          </a:p>
        </p:txBody>
      </p:sp>
      <p:pic>
        <p:nvPicPr>
          <p:cNvPr id="4" name="Resim 3">
            <a:extLst>
              <a:ext uri="{FF2B5EF4-FFF2-40B4-BE49-F238E27FC236}">
                <a16:creationId xmlns:a16="http://schemas.microsoft.com/office/drawing/2014/main" id="{92D57870-CC92-FFC3-3D24-8F5F1054ED73}"/>
              </a:ext>
            </a:extLst>
          </p:cNvPr>
          <p:cNvPicPr>
            <a:picLocks noChangeAspect="1"/>
          </p:cNvPicPr>
          <p:nvPr/>
        </p:nvPicPr>
        <p:blipFill>
          <a:blip r:embed="rId3"/>
          <a:stretch>
            <a:fillRect/>
          </a:stretch>
        </p:blipFill>
        <p:spPr>
          <a:xfrm>
            <a:off x="1547426" y="1349229"/>
            <a:ext cx="9097148" cy="4759472"/>
          </a:xfrm>
          <a:prstGeom prst="rect">
            <a:avLst/>
          </a:prstGeom>
        </p:spPr>
      </p:pic>
    </p:spTree>
    <p:extLst>
      <p:ext uri="{BB962C8B-B14F-4D97-AF65-F5344CB8AC3E}">
        <p14:creationId xmlns:p14="http://schemas.microsoft.com/office/powerpoint/2010/main" val="1906369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B531EE7-33B0-377A-BA64-CEFE12BB0035}"/>
              </a:ext>
            </a:extLst>
          </p:cNvPr>
          <p:cNvSpPr txBox="1"/>
          <p:nvPr/>
        </p:nvSpPr>
        <p:spPr>
          <a:xfrm>
            <a:off x="5451278" y="652661"/>
            <a:ext cx="5635822" cy="523220"/>
          </a:xfrm>
          <a:prstGeom prst="rect">
            <a:avLst/>
          </a:prstGeom>
          <a:noFill/>
        </p:spPr>
        <p:txBody>
          <a:bodyPr wrap="square" rtlCol="0">
            <a:spAutoFit/>
          </a:bodyPr>
          <a:lstStyle/>
          <a:p>
            <a:pPr algn="r"/>
            <a:r>
              <a:rPr lang="tr-TR" sz="2800" b="1" dirty="0">
                <a:solidFill>
                  <a:srgbClr val="0000FF"/>
                </a:solidFill>
              </a:rPr>
              <a:t>https://eczane.shmyo.comu.edu.tr/</a:t>
            </a:r>
            <a:endParaRPr lang="tr-TR" sz="2800" b="1" noProof="0" dirty="0">
              <a:solidFill>
                <a:srgbClr val="0000FF"/>
              </a:solidFill>
            </a:endParaRPr>
          </a:p>
        </p:txBody>
      </p:sp>
      <p:sp>
        <p:nvSpPr>
          <p:cNvPr id="5" name="Metin kutusu 4">
            <a:extLst>
              <a:ext uri="{FF2B5EF4-FFF2-40B4-BE49-F238E27FC236}">
                <a16:creationId xmlns:a16="http://schemas.microsoft.com/office/drawing/2014/main" id="{174DFF90-EC82-6C96-C965-76163464A5EE}"/>
              </a:ext>
            </a:extLst>
          </p:cNvPr>
          <p:cNvSpPr txBox="1"/>
          <p:nvPr/>
        </p:nvSpPr>
        <p:spPr>
          <a:xfrm>
            <a:off x="785426" y="529550"/>
            <a:ext cx="4529041"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dirty="0">
                <a:solidFill>
                  <a:schemeClr val="bg1"/>
                </a:solidFill>
                <a:latin typeface="Bahnschrift SemiBold Condensed" panose="020B0502040204020203" pitchFamily="34" charset="0"/>
              </a:rPr>
              <a:t>Bölüm</a:t>
            </a:r>
            <a:r>
              <a:rPr lang="tr-TR" sz="3600" noProof="0" dirty="0">
                <a:solidFill>
                  <a:schemeClr val="bg1"/>
                </a:solidFill>
                <a:latin typeface="Bahnschrift SemiBold Condensed" panose="020B0502040204020203" pitchFamily="34" charset="0"/>
              </a:rPr>
              <a:t> İnternet Adresimiz</a:t>
            </a:r>
          </a:p>
        </p:txBody>
      </p:sp>
      <p:pic>
        <p:nvPicPr>
          <p:cNvPr id="6" name="Resim 5">
            <a:extLst>
              <a:ext uri="{FF2B5EF4-FFF2-40B4-BE49-F238E27FC236}">
                <a16:creationId xmlns:a16="http://schemas.microsoft.com/office/drawing/2014/main" id="{2ECAC960-9442-52ED-1375-4DAACC03F487}"/>
              </a:ext>
            </a:extLst>
          </p:cNvPr>
          <p:cNvPicPr>
            <a:picLocks noChangeAspect="1"/>
          </p:cNvPicPr>
          <p:nvPr/>
        </p:nvPicPr>
        <p:blipFill>
          <a:blip r:embed="rId2"/>
          <a:stretch>
            <a:fillRect/>
          </a:stretch>
        </p:blipFill>
        <p:spPr>
          <a:xfrm>
            <a:off x="2162091" y="1447800"/>
            <a:ext cx="6304752" cy="5410200"/>
          </a:xfrm>
          <a:prstGeom prst="rect">
            <a:avLst/>
          </a:prstGeom>
        </p:spPr>
      </p:pic>
    </p:spTree>
    <p:extLst>
      <p:ext uri="{BB962C8B-B14F-4D97-AF65-F5344CB8AC3E}">
        <p14:creationId xmlns:p14="http://schemas.microsoft.com/office/powerpoint/2010/main" val="3879260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etin kutusu 8">
            <a:extLst>
              <a:ext uri="{FF2B5EF4-FFF2-40B4-BE49-F238E27FC236}">
                <a16:creationId xmlns:a16="http://schemas.microsoft.com/office/drawing/2014/main" id="{BD23B218-15EC-4653-9073-DC293B396027}"/>
              </a:ext>
            </a:extLst>
          </p:cNvPr>
          <p:cNvSpPr txBox="1"/>
          <p:nvPr/>
        </p:nvSpPr>
        <p:spPr>
          <a:xfrm>
            <a:off x="4364427" y="4292780"/>
            <a:ext cx="3086100" cy="923330"/>
          </a:xfrm>
          <a:prstGeom prst="rect">
            <a:avLst/>
          </a:prstGeom>
          <a:noFill/>
        </p:spPr>
        <p:txBody>
          <a:bodyPr wrap="square">
            <a:spAutoFit/>
          </a:bodyPr>
          <a:lstStyle/>
          <a:p>
            <a:pPr algn="ctr"/>
            <a:r>
              <a:rPr lang="tr-TR" b="1" noProof="0" dirty="0">
                <a:cs typeface="Times New Roman" panose="02020603050405020304" pitchFamily="18" charset="0"/>
              </a:rPr>
              <a:t>Doç. Dr. Nurcan BERBER</a:t>
            </a:r>
          </a:p>
          <a:p>
            <a:pPr algn="ctr"/>
            <a:r>
              <a:rPr lang="tr-TR" b="1" noProof="0" dirty="0">
                <a:solidFill>
                  <a:srgbClr val="FF6600"/>
                </a:solidFill>
                <a:cs typeface="Times New Roman" panose="02020603050405020304" pitchFamily="18" charset="0"/>
              </a:rPr>
              <a:t>Eczane Hizmetleri </a:t>
            </a:r>
          </a:p>
          <a:p>
            <a:pPr algn="ctr"/>
            <a:r>
              <a:rPr lang="tr-TR" b="1" noProof="0" dirty="0">
                <a:solidFill>
                  <a:srgbClr val="FF6600"/>
                </a:solidFill>
                <a:cs typeface="Times New Roman" panose="02020603050405020304" pitchFamily="18" charset="0"/>
              </a:rPr>
              <a:t>Bölüm Başkanı</a:t>
            </a:r>
            <a:endParaRPr lang="tr-TR" noProof="0" dirty="0">
              <a:solidFill>
                <a:srgbClr val="FF6600"/>
              </a:solidFill>
              <a:cs typeface="Times New Roman" panose="02020603050405020304" pitchFamily="18" charset="0"/>
            </a:endParaRPr>
          </a:p>
        </p:txBody>
      </p:sp>
      <p:sp>
        <p:nvSpPr>
          <p:cNvPr id="12" name="Metin kutusu 11">
            <a:extLst>
              <a:ext uri="{FF2B5EF4-FFF2-40B4-BE49-F238E27FC236}">
                <a16:creationId xmlns:a16="http://schemas.microsoft.com/office/drawing/2014/main" id="{A503C621-7082-50D9-4872-9E566BC36A7F}"/>
              </a:ext>
            </a:extLst>
          </p:cNvPr>
          <p:cNvSpPr txBox="1"/>
          <p:nvPr/>
        </p:nvSpPr>
        <p:spPr>
          <a:xfrm>
            <a:off x="105553" y="4292780"/>
            <a:ext cx="3378200" cy="923330"/>
          </a:xfrm>
          <a:prstGeom prst="rect">
            <a:avLst/>
          </a:prstGeom>
          <a:noFill/>
        </p:spPr>
        <p:txBody>
          <a:bodyPr wrap="square">
            <a:spAutoFit/>
          </a:bodyPr>
          <a:lstStyle/>
          <a:p>
            <a:pPr algn="ctr"/>
            <a:r>
              <a:rPr lang="tr-TR" b="1" dirty="0"/>
              <a:t>Doç. Dr. Suat ÇAKINA</a:t>
            </a:r>
          </a:p>
          <a:p>
            <a:pPr algn="ctr"/>
            <a:r>
              <a:rPr lang="tr-TR" b="1" dirty="0">
                <a:solidFill>
                  <a:srgbClr val="FF6600"/>
                </a:solidFill>
              </a:rPr>
              <a:t>Tıbbi Hizmetler ve Teknikler Bölüm Başkanı</a:t>
            </a:r>
            <a:endParaRPr lang="tr-TR" dirty="0">
              <a:solidFill>
                <a:srgbClr val="FF6600"/>
              </a:solidFill>
            </a:endParaRPr>
          </a:p>
        </p:txBody>
      </p:sp>
      <p:pic>
        <p:nvPicPr>
          <p:cNvPr id="20" name="Resim 19">
            <a:extLst>
              <a:ext uri="{FF2B5EF4-FFF2-40B4-BE49-F238E27FC236}">
                <a16:creationId xmlns:a16="http://schemas.microsoft.com/office/drawing/2014/main" id="{95249E0D-5B5C-4402-5265-4705FEA9F13C}"/>
              </a:ext>
            </a:extLst>
          </p:cNvPr>
          <p:cNvPicPr>
            <a:picLocks noChangeAspect="1"/>
          </p:cNvPicPr>
          <p:nvPr/>
        </p:nvPicPr>
        <p:blipFill>
          <a:blip r:embed="rId2"/>
          <a:stretch>
            <a:fillRect/>
          </a:stretch>
        </p:blipFill>
        <p:spPr>
          <a:xfrm>
            <a:off x="4528388" y="2283272"/>
            <a:ext cx="3086100" cy="1918085"/>
          </a:xfrm>
          <a:prstGeom prst="rect">
            <a:avLst/>
          </a:prstGeom>
        </p:spPr>
      </p:pic>
      <p:sp>
        <p:nvSpPr>
          <p:cNvPr id="24" name="Metin kutusu 23">
            <a:extLst>
              <a:ext uri="{FF2B5EF4-FFF2-40B4-BE49-F238E27FC236}">
                <a16:creationId xmlns:a16="http://schemas.microsoft.com/office/drawing/2014/main" id="{6FF98D79-1FE8-DE5E-F9DE-ADB4AE6C928A}"/>
              </a:ext>
            </a:extLst>
          </p:cNvPr>
          <p:cNvSpPr txBox="1"/>
          <p:nvPr/>
        </p:nvSpPr>
        <p:spPr>
          <a:xfrm>
            <a:off x="8651189" y="4292780"/>
            <a:ext cx="2969312" cy="923330"/>
          </a:xfrm>
          <a:prstGeom prst="rect">
            <a:avLst/>
          </a:prstGeom>
          <a:noFill/>
        </p:spPr>
        <p:txBody>
          <a:bodyPr wrap="square">
            <a:spAutoFit/>
          </a:bodyPr>
          <a:lstStyle/>
          <a:p>
            <a:pPr algn="ctr"/>
            <a:r>
              <a:rPr lang="tr-TR" b="1" noProof="0" dirty="0">
                <a:cs typeface="Times New Roman" panose="02020603050405020304" pitchFamily="18" charset="0"/>
              </a:rPr>
              <a:t>Öğr. Gör. Dr. Sezen UYANIK</a:t>
            </a:r>
          </a:p>
          <a:p>
            <a:pPr algn="ctr"/>
            <a:r>
              <a:rPr lang="tr-TR" b="1" noProof="0" dirty="0">
                <a:solidFill>
                  <a:srgbClr val="FF6600"/>
                </a:solidFill>
                <a:cs typeface="Times New Roman" panose="02020603050405020304" pitchFamily="18" charset="0"/>
              </a:rPr>
              <a:t>Sağlık Bakım Hizmetleri Bölüm Başkanı</a:t>
            </a:r>
            <a:endParaRPr lang="tr-TR" noProof="0" dirty="0">
              <a:solidFill>
                <a:srgbClr val="FF6600"/>
              </a:solidFill>
              <a:cs typeface="Times New Roman" panose="02020603050405020304" pitchFamily="18" charset="0"/>
            </a:endParaRPr>
          </a:p>
        </p:txBody>
      </p:sp>
      <p:pic>
        <p:nvPicPr>
          <p:cNvPr id="26" name="Resim 25">
            <a:extLst>
              <a:ext uri="{FF2B5EF4-FFF2-40B4-BE49-F238E27FC236}">
                <a16:creationId xmlns:a16="http://schemas.microsoft.com/office/drawing/2014/main" id="{E11856C9-4692-C858-4441-5A0CB26E361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8699773" y="2283272"/>
            <a:ext cx="2920728" cy="1918086"/>
          </a:xfrm>
          <a:prstGeom prst="rect">
            <a:avLst/>
          </a:prstGeom>
        </p:spPr>
      </p:pic>
      <p:sp>
        <p:nvSpPr>
          <p:cNvPr id="2" name="Metin kutusu 1">
            <a:extLst>
              <a:ext uri="{FF2B5EF4-FFF2-40B4-BE49-F238E27FC236}">
                <a16:creationId xmlns:a16="http://schemas.microsoft.com/office/drawing/2014/main" id="{6D9B16CF-E9A6-2414-132E-E17AD2DD8AFC}"/>
              </a:ext>
            </a:extLst>
          </p:cNvPr>
          <p:cNvSpPr txBox="1"/>
          <p:nvPr/>
        </p:nvSpPr>
        <p:spPr>
          <a:xfrm>
            <a:off x="571500" y="262283"/>
            <a:ext cx="10845800"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BÖLÜM BAŞKANLARI</a:t>
            </a:r>
          </a:p>
        </p:txBody>
      </p:sp>
      <p:pic>
        <p:nvPicPr>
          <p:cNvPr id="8" name="Resim 7">
            <a:extLst>
              <a:ext uri="{FF2B5EF4-FFF2-40B4-BE49-F238E27FC236}">
                <a16:creationId xmlns:a16="http://schemas.microsoft.com/office/drawing/2014/main" id="{A6FF4A9F-6B41-5B86-15CA-7C7F781142D1}"/>
              </a:ext>
            </a:extLst>
          </p:cNvPr>
          <p:cNvPicPr>
            <a:picLocks noChangeAspect="1"/>
          </p:cNvPicPr>
          <p:nvPr/>
        </p:nvPicPr>
        <p:blipFill>
          <a:blip r:embed="rId4"/>
          <a:stretch>
            <a:fillRect/>
          </a:stretch>
        </p:blipFill>
        <p:spPr>
          <a:xfrm>
            <a:off x="251603" y="2141996"/>
            <a:ext cx="3086100" cy="2059361"/>
          </a:xfrm>
          <a:prstGeom prst="rect">
            <a:avLst/>
          </a:prstGeom>
        </p:spPr>
      </p:pic>
    </p:spTree>
    <p:extLst>
      <p:ext uri="{BB962C8B-B14F-4D97-AF65-F5344CB8AC3E}">
        <p14:creationId xmlns:p14="http://schemas.microsoft.com/office/powerpoint/2010/main" val="1956685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a:extLst>
              <a:ext uri="{FF2B5EF4-FFF2-40B4-BE49-F238E27FC236}">
                <a16:creationId xmlns:a16="http://schemas.microsoft.com/office/drawing/2014/main" id="{13FBD3E7-2388-02D4-5479-17E2D78E7131}"/>
              </a:ext>
            </a:extLst>
          </p:cNvPr>
          <p:cNvGraphicFramePr/>
          <p:nvPr>
            <p:extLst>
              <p:ext uri="{D42A27DB-BD31-4B8C-83A1-F6EECF244321}">
                <p14:modId xmlns:p14="http://schemas.microsoft.com/office/powerpoint/2010/main" val="3927576787"/>
              </p:ext>
            </p:extLst>
          </p:nvPr>
        </p:nvGraphicFramePr>
        <p:xfrm>
          <a:off x="136339" y="1012313"/>
          <a:ext cx="11793888" cy="5540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etin kutusu 2">
            <a:extLst>
              <a:ext uri="{FF2B5EF4-FFF2-40B4-BE49-F238E27FC236}">
                <a16:creationId xmlns:a16="http://schemas.microsoft.com/office/drawing/2014/main" id="{83563BAC-78E0-5306-242F-497EB35BA85D}"/>
              </a:ext>
            </a:extLst>
          </p:cNvPr>
          <p:cNvSpPr txBox="1"/>
          <p:nvPr/>
        </p:nvSpPr>
        <p:spPr>
          <a:xfrm>
            <a:off x="571500" y="262283"/>
            <a:ext cx="10845800"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BÖLÜMLER VE PROGRAMLAR</a:t>
            </a:r>
          </a:p>
        </p:txBody>
      </p:sp>
    </p:spTree>
    <p:extLst>
      <p:ext uri="{BB962C8B-B14F-4D97-AF65-F5344CB8AC3E}">
        <p14:creationId xmlns:p14="http://schemas.microsoft.com/office/powerpoint/2010/main" val="3746692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3563BAC-78E0-5306-242F-497EB35BA85D}"/>
              </a:ext>
            </a:extLst>
          </p:cNvPr>
          <p:cNvSpPr txBox="1"/>
          <p:nvPr/>
        </p:nvSpPr>
        <p:spPr>
          <a:xfrm>
            <a:off x="358743" y="224160"/>
            <a:ext cx="11474513"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Başvuru Yolları</a:t>
            </a:r>
          </a:p>
        </p:txBody>
      </p:sp>
      <p:sp>
        <p:nvSpPr>
          <p:cNvPr id="4" name="Akış Çizelgesi: İşlem 3">
            <a:extLst>
              <a:ext uri="{FF2B5EF4-FFF2-40B4-BE49-F238E27FC236}">
                <a16:creationId xmlns:a16="http://schemas.microsoft.com/office/drawing/2014/main" id="{227F5041-FD40-F380-428D-8B8B4D852C38}"/>
              </a:ext>
            </a:extLst>
          </p:cNvPr>
          <p:cNvSpPr/>
          <p:nvPr/>
        </p:nvSpPr>
        <p:spPr>
          <a:xfrm>
            <a:off x="358744" y="2178975"/>
            <a:ext cx="2952934" cy="646331"/>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noProof="0" dirty="0">
                <a:solidFill>
                  <a:schemeClr val="tx1"/>
                </a:solidFill>
              </a:rPr>
              <a:t>1. Danışman</a:t>
            </a:r>
          </a:p>
        </p:txBody>
      </p:sp>
      <p:sp>
        <p:nvSpPr>
          <p:cNvPr id="6" name="Akış Çizelgesi: İşlem 5">
            <a:extLst>
              <a:ext uri="{FF2B5EF4-FFF2-40B4-BE49-F238E27FC236}">
                <a16:creationId xmlns:a16="http://schemas.microsoft.com/office/drawing/2014/main" id="{87A5E4CA-0072-6848-FE99-34A9E2CF4B1C}"/>
              </a:ext>
            </a:extLst>
          </p:cNvPr>
          <p:cNvSpPr/>
          <p:nvPr/>
        </p:nvSpPr>
        <p:spPr>
          <a:xfrm>
            <a:off x="358744" y="3199055"/>
            <a:ext cx="2952934" cy="646331"/>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noProof="0" dirty="0">
                <a:solidFill>
                  <a:schemeClr val="tx1"/>
                </a:solidFill>
              </a:rPr>
              <a:t>2. Program Koordinatörü</a:t>
            </a:r>
          </a:p>
        </p:txBody>
      </p:sp>
      <p:sp>
        <p:nvSpPr>
          <p:cNvPr id="7" name="Akış Çizelgesi: İşlem 6">
            <a:extLst>
              <a:ext uri="{FF2B5EF4-FFF2-40B4-BE49-F238E27FC236}">
                <a16:creationId xmlns:a16="http://schemas.microsoft.com/office/drawing/2014/main" id="{A8D21013-9BAF-5BF9-210F-900FB1A6EDE6}"/>
              </a:ext>
            </a:extLst>
          </p:cNvPr>
          <p:cNvSpPr/>
          <p:nvPr/>
        </p:nvSpPr>
        <p:spPr>
          <a:xfrm>
            <a:off x="358744" y="4219135"/>
            <a:ext cx="2952934" cy="646331"/>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noProof="0" dirty="0">
                <a:solidFill>
                  <a:schemeClr val="tx1"/>
                </a:solidFill>
              </a:rPr>
              <a:t>3. Bölüm Başkanı</a:t>
            </a:r>
          </a:p>
        </p:txBody>
      </p:sp>
      <p:sp>
        <p:nvSpPr>
          <p:cNvPr id="8" name="Akış Çizelgesi: İşlem 7">
            <a:extLst>
              <a:ext uri="{FF2B5EF4-FFF2-40B4-BE49-F238E27FC236}">
                <a16:creationId xmlns:a16="http://schemas.microsoft.com/office/drawing/2014/main" id="{E131D33C-1C4D-EBC9-BCFE-89C8489F3B8B}"/>
              </a:ext>
            </a:extLst>
          </p:cNvPr>
          <p:cNvSpPr/>
          <p:nvPr/>
        </p:nvSpPr>
        <p:spPr>
          <a:xfrm>
            <a:off x="358744" y="5239215"/>
            <a:ext cx="2952934" cy="646331"/>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noProof="0" dirty="0">
                <a:solidFill>
                  <a:schemeClr val="tx1"/>
                </a:solidFill>
              </a:rPr>
              <a:t>4. Müdür Yardımcısı</a:t>
            </a:r>
          </a:p>
        </p:txBody>
      </p:sp>
      <p:cxnSp>
        <p:nvCxnSpPr>
          <p:cNvPr id="15" name="Düz Ok Bağlayıcısı 14">
            <a:extLst>
              <a:ext uri="{FF2B5EF4-FFF2-40B4-BE49-F238E27FC236}">
                <a16:creationId xmlns:a16="http://schemas.microsoft.com/office/drawing/2014/main" id="{49AE59CE-DE0B-0373-F0D1-6605F6BD9E38}"/>
              </a:ext>
            </a:extLst>
          </p:cNvPr>
          <p:cNvCxnSpPr>
            <a:cxnSpLocks/>
          </p:cNvCxnSpPr>
          <p:nvPr/>
        </p:nvCxnSpPr>
        <p:spPr>
          <a:xfrm>
            <a:off x="1835210" y="4768270"/>
            <a:ext cx="0" cy="57656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Akış Çizelgesi: İşlem 18">
            <a:extLst>
              <a:ext uri="{FF2B5EF4-FFF2-40B4-BE49-F238E27FC236}">
                <a16:creationId xmlns:a16="http://schemas.microsoft.com/office/drawing/2014/main" id="{3AD700AA-2232-75A9-1B62-E605855C47B7}"/>
              </a:ext>
            </a:extLst>
          </p:cNvPr>
          <p:cNvSpPr/>
          <p:nvPr/>
        </p:nvSpPr>
        <p:spPr>
          <a:xfrm>
            <a:off x="4624527" y="2325947"/>
            <a:ext cx="2003019" cy="646331"/>
          </a:xfrm>
          <a:prstGeom prst="flowChart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tr-TR" noProof="0" dirty="0">
                <a:solidFill>
                  <a:schemeClr val="tx1"/>
                </a:solidFill>
              </a:rPr>
              <a:t>Öğrenci İşleri</a:t>
            </a:r>
          </a:p>
        </p:txBody>
      </p:sp>
      <p:sp>
        <p:nvSpPr>
          <p:cNvPr id="20" name="Akış Çizelgesi: İşlem 19">
            <a:extLst>
              <a:ext uri="{FF2B5EF4-FFF2-40B4-BE49-F238E27FC236}">
                <a16:creationId xmlns:a16="http://schemas.microsoft.com/office/drawing/2014/main" id="{4E917B25-0BCC-167D-A052-EF27DD19B837}"/>
              </a:ext>
            </a:extLst>
          </p:cNvPr>
          <p:cNvSpPr/>
          <p:nvPr/>
        </p:nvSpPr>
        <p:spPr>
          <a:xfrm>
            <a:off x="4624527" y="3297833"/>
            <a:ext cx="2003019" cy="646331"/>
          </a:xfrm>
          <a:prstGeom prst="flowChart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tr-TR" noProof="0" dirty="0">
                <a:solidFill>
                  <a:schemeClr val="tx1"/>
                </a:solidFill>
              </a:rPr>
              <a:t>Bölüm Sekreteri</a:t>
            </a:r>
          </a:p>
        </p:txBody>
      </p:sp>
      <p:sp>
        <p:nvSpPr>
          <p:cNvPr id="21" name="Akış Çizelgesi: İşlem 20">
            <a:extLst>
              <a:ext uri="{FF2B5EF4-FFF2-40B4-BE49-F238E27FC236}">
                <a16:creationId xmlns:a16="http://schemas.microsoft.com/office/drawing/2014/main" id="{81AFE681-29B2-A2AA-E506-31961613D81A}"/>
              </a:ext>
            </a:extLst>
          </p:cNvPr>
          <p:cNvSpPr/>
          <p:nvPr/>
        </p:nvSpPr>
        <p:spPr>
          <a:xfrm>
            <a:off x="4624527" y="4269719"/>
            <a:ext cx="2003019" cy="646331"/>
          </a:xfrm>
          <a:prstGeom prst="flowChart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tr-TR" noProof="0" dirty="0">
                <a:solidFill>
                  <a:schemeClr val="tx1"/>
                </a:solidFill>
              </a:rPr>
              <a:t>Muhasebe</a:t>
            </a:r>
          </a:p>
        </p:txBody>
      </p:sp>
      <p:sp>
        <p:nvSpPr>
          <p:cNvPr id="22" name="Akış Çizelgesi: İşlem 21">
            <a:extLst>
              <a:ext uri="{FF2B5EF4-FFF2-40B4-BE49-F238E27FC236}">
                <a16:creationId xmlns:a16="http://schemas.microsoft.com/office/drawing/2014/main" id="{6B506D85-5682-69E7-97D5-DB2F982F3EB5}"/>
              </a:ext>
            </a:extLst>
          </p:cNvPr>
          <p:cNvSpPr/>
          <p:nvPr/>
        </p:nvSpPr>
        <p:spPr>
          <a:xfrm>
            <a:off x="4624527" y="5239215"/>
            <a:ext cx="2003019" cy="646331"/>
          </a:xfrm>
          <a:prstGeom prst="flowChart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tr-TR" noProof="0" dirty="0">
                <a:solidFill>
                  <a:schemeClr val="tx1"/>
                </a:solidFill>
              </a:rPr>
              <a:t>MYO Sekreteri</a:t>
            </a:r>
          </a:p>
        </p:txBody>
      </p:sp>
      <p:sp>
        <p:nvSpPr>
          <p:cNvPr id="29" name="Akış Çizelgesi: İşlem 28">
            <a:extLst>
              <a:ext uri="{FF2B5EF4-FFF2-40B4-BE49-F238E27FC236}">
                <a16:creationId xmlns:a16="http://schemas.microsoft.com/office/drawing/2014/main" id="{B756A9B6-ACB6-2220-EB86-1252024150AF}"/>
              </a:ext>
            </a:extLst>
          </p:cNvPr>
          <p:cNvSpPr/>
          <p:nvPr/>
        </p:nvSpPr>
        <p:spPr>
          <a:xfrm>
            <a:off x="4100559" y="1212532"/>
            <a:ext cx="2526986" cy="646331"/>
          </a:xfrm>
          <a:prstGeom prst="flowChart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tr-TR" b="1" noProof="0" dirty="0">
                <a:solidFill>
                  <a:schemeClr val="tx1"/>
                </a:solidFill>
              </a:rPr>
              <a:t>İdari Konular</a:t>
            </a:r>
            <a:endParaRPr lang="tr-TR" b="1" noProof="0" dirty="0"/>
          </a:p>
        </p:txBody>
      </p:sp>
      <p:cxnSp>
        <p:nvCxnSpPr>
          <p:cNvPr id="31" name="Bağlayıcı: Dirsek 30">
            <a:extLst>
              <a:ext uri="{FF2B5EF4-FFF2-40B4-BE49-F238E27FC236}">
                <a16:creationId xmlns:a16="http://schemas.microsoft.com/office/drawing/2014/main" id="{C90E4E95-E414-FF55-D786-DFA293C80375}"/>
              </a:ext>
            </a:extLst>
          </p:cNvPr>
          <p:cNvCxnSpPr>
            <a:cxnSpLocks/>
            <a:stCxn id="29" idx="1"/>
            <a:endCxn id="19" idx="1"/>
          </p:cNvCxnSpPr>
          <p:nvPr/>
        </p:nvCxnSpPr>
        <p:spPr>
          <a:xfrm rot="10800000" flipH="1" flipV="1">
            <a:off x="4100559" y="1535697"/>
            <a:ext cx="523968" cy="1113415"/>
          </a:xfrm>
          <a:prstGeom prst="bentConnector3">
            <a:avLst>
              <a:gd name="adj1" fmla="val -43629"/>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Bağlayıcı: Dirsek 34">
            <a:extLst>
              <a:ext uri="{FF2B5EF4-FFF2-40B4-BE49-F238E27FC236}">
                <a16:creationId xmlns:a16="http://schemas.microsoft.com/office/drawing/2014/main" id="{1071DC03-1B36-713E-1EDB-EEB6038C2DA9}"/>
              </a:ext>
            </a:extLst>
          </p:cNvPr>
          <p:cNvCxnSpPr>
            <a:cxnSpLocks/>
            <a:stCxn id="29" idx="1"/>
            <a:endCxn id="20" idx="1"/>
          </p:cNvCxnSpPr>
          <p:nvPr/>
        </p:nvCxnSpPr>
        <p:spPr>
          <a:xfrm rot="10800000" flipH="1" flipV="1">
            <a:off x="4100559" y="1535697"/>
            <a:ext cx="523968" cy="2085301"/>
          </a:xfrm>
          <a:prstGeom prst="bentConnector3">
            <a:avLst>
              <a:gd name="adj1" fmla="val -43629"/>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Bağlayıcı: Dirsek 38">
            <a:extLst>
              <a:ext uri="{FF2B5EF4-FFF2-40B4-BE49-F238E27FC236}">
                <a16:creationId xmlns:a16="http://schemas.microsoft.com/office/drawing/2014/main" id="{457829AD-2977-AFA4-FEC5-16551B32B90B}"/>
              </a:ext>
            </a:extLst>
          </p:cNvPr>
          <p:cNvCxnSpPr>
            <a:cxnSpLocks/>
            <a:stCxn id="29" idx="1"/>
            <a:endCxn id="21" idx="1"/>
          </p:cNvCxnSpPr>
          <p:nvPr/>
        </p:nvCxnSpPr>
        <p:spPr>
          <a:xfrm rot="10800000" flipH="1" flipV="1">
            <a:off x="4100559" y="1535697"/>
            <a:ext cx="523968" cy="3057187"/>
          </a:xfrm>
          <a:prstGeom prst="bentConnector3">
            <a:avLst>
              <a:gd name="adj1" fmla="val -43629"/>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Bağlayıcı: Dirsek 41">
            <a:extLst>
              <a:ext uri="{FF2B5EF4-FFF2-40B4-BE49-F238E27FC236}">
                <a16:creationId xmlns:a16="http://schemas.microsoft.com/office/drawing/2014/main" id="{FDAC4C61-DDBB-FD91-6E6D-178A4D4DBC1A}"/>
              </a:ext>
            </a:extLst>
          </p:cNvPr>
          <p:cNvCxnSpPr>
            <a:cxnSpLocks/>
            <a:stCxn id="29" idx="1"/>
            <a:endCxn id="22" idx="1"/>
          </p:cNvCxnSpPr>
          <p:nvPr/>
        </p:nvCxnSpPr>
        <p:spPr>
          <a:xfrm rot="10800000" flipH="1" flipV="1">
            <a:off x="4100559" y="1535697"/>
            <a:ext cx="523968" cy="4026683"/>
          </a:xfrm>
          <a:prstGeom prst="bentConnector3">
            <a:avLst>
              <a:gd name="adj1" fmla="val -43629"/>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Akış Çizelgesi: İşlem 50">
            <a:extLst>
              <a:ext uri="{FF2B5EF4-FFF2-40B4-BE49-F238E27FC236}">
                <a16:creationId xmlns:a16="http://schemas.microsoft.com/office/drawing/2014/main" id="{2FC87F0A-306A-1E84-4C90-FC2C09B30BB1}"/>
              </a:ext>
            </a:extLst>
          </p:cNvPr>
          <p:cNvSpPr/>
          <p:nvPr/>
        </p:nvSpPr>
        <p:spPr>
          <a:xfrm>
            <a:off x="358743" y="1158895"/>
            <a:ext cx="2952934" cy="646331"/>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b="1" noProof="0" dirty="0">
                <a:solidFill>
                  <a:schemeClr val="tx1"/>
                </a:solidFill>
              </a:rPr>
              <a:t>Akademik Konularda Sıra:</a:t>
            </a:r>
            <a:endParaRPr lang="tr-TR" b="1" noProof="0" dirty="0"/>
          </a:p>
        </p:txBody>
      </p:sp>
      <p:cxnSp>
        <p:nvCxnSpPr>
          <p:cNvPr id="52" name="Düz Ok Bağlayıcısı 51">
            <a:extLst>
              <a:ext uri="{FF2B5EF4-FFF2-40B4-BE49-F238E27FC236}">
                <a16:creationId xmlns:a16="http://schemas.microsoft.com/office/drawing/2014/main" id="{C41274D9-506E-924B-05FB-DB603927A57C}"/>
              </a:ext>
            </a:extLst>
          </p:cNvPr>
          <p:cNvCxnSpPr>
            <a:cxnSpLocks/>
          </p:cNvCxnSpPr>
          <p:nvPr/>
        </p:nvCxnSpPr>
        <p:spPr>
          <a:xfrm>
            <a:off x="1835210" y="3741934"/>
            <a:ext cx="0" cy="57656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3" name="Düz Ok Bağlayıcısı 52">
            <a:extLst>
              <a:ext uri="{FF2B5EF4-FFF2-40B4-BE49-F238E27FC236}">
                <a16:creationId xmlns:a16="http://schemas.microsoft.com/office/drawing/2014/main" id="{4B2A211E-0D0B-9433-EF34-1BD51406DB3C}"/>
              </a:ext>
            </a:extLst>
          </p:cNvPr>
          <p:cNvCxnSpPr>
            <a:cxnSpLocks/>
          </p:cNvCxnSpPr>
          <p:nvPr/>
        </p:nvCxnSpPr>
        <p:spPr>
          <a:xfrm>
            <a:off x="1835210" y="2721266"/>
            <a:ext cx="0" cy="57656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4" name="Düz Ok Bağlayıcısı 53">
            <a:extLst>
              <a:ext uri="{FF2B5EF4-FFF2-40B4-BE49-F238E27FC236}">
                <a16:creationId xmlns:a16="http://schemas.microsoft.com/office/drawing/2014/main" id="{C25AA0B0-8799-DFE1-151D-2A96E82D39A4}"/>
              </a:ext>
            </a:extLst>
          </p:cNvPr>
          <p:cNvCxnSpPr>
            <a:cxnSpLocks/>
          </p:cNvCxnSpPr>
          <p:nvPr/>
        </p:nvCxnSpPr>
        <p:spPr>
          <a:xfrm>
            <a:off x="1835210" y="1742451"/>
            <a:ext cx="0" cy="57656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0" name="Akış Çizelgesi: İşlem 59">
            <a:extLst>
              <a:ext uri="{FF2B5EF4-FFF2-40B4-BE49-F238E27FC236}">
                <a16:creationId xmlns:a16="http://schemas.microsoft.com/office/drawing/2014/main" id="{D6AB22B5-9407-851A-C4AA-9602691C4808}"/>
              </a:ext>
            </a:extLst>
          </p:cNvPr>
          <p:cNvSpPr/>
          <p:nvPr/>
        </p:nvSpPr>
        <p:spPr>
          <a:xfrm>
            <a:off x="7422161" y="1217336"/>
            <a:ext cx="3368890" cy="641527"/>
          </a:xfrm>
          <a:prstGeom prst="flowChartProcess">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tr-TR" b="1" noProof="0" dirty="0">
                <a:solidFill>
                  <a:schemeClr val="tx1"/>
                </a:solidFill>
              </a:rPr>
              <a:t>Genel</a:t>
            </a:r>
          </a:p>
          <a:p>
            <a:pPr algn="ctr"/>
            <a:r>
              <a:rPr lang="tr-TR" b="1" noProof="0" dirty="0">
                <a:solidFill>
                  <a:schemeClr val="tx1"/>
                </a:solidFill>
              </a:rPr>
              <a:t>Dilek /  Öneri / İyileştirme</a:t>
            </a:r>
            <a:endParaRPr lang="tr-TR" b="1" noProof="0" dirty="0"/>
          </a:p>
        </p:txBody>
      </p:sp>
      <p:cxnSp>
        <p:nvCxnSpPr>
          <p:cNvPr id="61" name="Düz Ok Bağlayıcısı 60">
            <a:extLst>
              <a:ext uri="{FF2B5EF4-FFF2-40B4-BE49-F238E27FC236}">
                <a16:creationId xmlns:a16="http://schemas.microsoft.com/office/drawing/2014/main" id="{A82E7149-DC13-153F-4A78-CE3E044A7314}"/>
              </a:ext>
            </a:extLst>
          </p:cNvPr>
          <p:cNvCxnSpPr>
            <a:cxnSpLocks/>
          </p:cNvCxnSpPr>
          <p:nvPr/>
        </p:nvCxnSpPr>
        <p:spPr>
          <a:xfrm>
            <a:off x="9128461" y="1858863"/>
            <a:ext cx="0" cy="5535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3" name="Akış Çizelgesi: İşlem 62">
            <a:extLst>
              <a:ext uri="{FF2B5EF4-FFF2-40B4-BE49-F238E27FC236}">
                <a16:creationId xmlns:a16="http://schemas.microsoft.com/office/drawing/2014/main" id="{5E7721C9-DFB1-F785-C0EB-E539ACE9D9CE}"/>
              </a:ext>
            </a:extLst>
          </p:cNvPr>
          <p:cNvSpPr/>
          <p:nvPr/>
        </p:nvSpPr>
        <p:spPr>
          <a:xfrm>
            <a:off x="7376852" y="2412364"/>
            <a:ext cx="3378446" cy="1208636"/>
          </a:xfrm>
          <a:prstGeom prst="flowChartProcess">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tr-TR" noProof="0" dirty="0">
                <a:solidFill>
                  <a:schemeClr val="tx1"/>
                </a:solidFill>
              </a:rPr>
              <a:t>KAMPÜS 7/24</a:t>
            </a:r>
          </a:p>
          <a:p>
            <a:pPr algn="ctr"/>
            <a:r>
              <a:rPr lang="tr-TR" noProof="0" dirty="0">
                <a:solidFill>
                  <a:schemeClr val="tx1"/>
                </a:solidFill>
              </a:rPr>
              <a:t>(MYO Müdürü → Rektörlük)</a:t>
            </a:r>
          </a:p>
          <a:p>
            <a:pPr algn="ctr"/>
            <a:endParaRPr lang="tr-TR" noProof="0" dirty="0">
              <a:solidFill>
                <a:schemeClr val="tx1"/>
              </a:solidFill>
            </a:endParaRPr>
          </a:p>
          <a:p>
            <a:pPr algn="ctr"/>
            <a:r>
              <a:rPr lang="tr-TR" b="1" noProof="0" dirty="0">
                <a:solidFill>
                  <a:schemeClr val="tx1"/>
                </a:solidFill>
                <a:hlinkClick r:id="rId2">
                  <a:extLst>
                    <a:ext uri="{A12FA001-AC4F-418D-AE19-62706E023703}">
                      <ahyp:hlinkClr xmlns:ahyp="http://schemas.microsoft.com/office/drawing/2018/hyperlinkcolor" val="tx"/>
                    </a:ext>
                  </a:extLst>
                </a:hlinkClick>
              </a:rPr>
              <a:t>https://kampus724.comu.edu.tr</a:t>
            </a:r>
            <a:r>
              <a:rPr lang="tr-TR" b="1" noProof="0" dirty="0">
                <a:solidFill>
                  <a:schemeClr val="tx1"/>
                </a:solidFill>
              </a:rPr>
              <a:t> </a:t>
            </a:r>
          </a:p>
        </p:txBody>
      </p:sp>
      <p:sp>
        <p:nvSpPr>
          <p:cNvPr id="79" name="Akış Çizelgesi: İşlem 78">
            <a:extLst>
              <a:ext uri="{FF2B5EF4-FFF2-40B4-BE49-F238E27FC236}">
                <a16:creationId xmlns:a16="http://schemas.microsoft.com/office/drawing/2014/main" id="{35B4D412-D3AC-C3A6-FE59-4FB838D0A27A}"/>
              </a:ext>
            </a:extLst>
          </p:cNvPr>
          <p:cNvSpPr/>
          <p:nvPr/>
        </p:nvSpPr>
        <p:spPr>
          <a:xfrm>
            <a:off x="7456316" y="4220525"/>
            <a:ext cx="3368890" cy="641527"/>
          </a:xfrm>
          <a:prstGeom prst="flowChartProcess">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b="1" noProof="0" dirty="0">
                <a:solidFill>
                  <a:schemeClr val="tx1"/>
                </a:solidFill>
              </a:rPr>
              <a:t>ÜBYS / Teknik Destek</a:t>
            </a:r>
          </a:p>
        </p:txBody>
      </p:sp>
      <p:sp>
        <p:nvSpPr>
          <p:cNvPr id="81" name="Akış Çizelgesi: İşlem 80">
            <a:extLst>
              <a:ext uri="{FF2B5EF4-FFF2-40B4-BE49-F238E27FC236}">
                <a16:creationId xmlns:a16="http://schemas.microsoft.com/office/drawing/2014/main" id="{69488AEA-904A-6A2C-F8E3-358FB72FDA7B}"/>
              </a:ext>
            </a:extLst>
          </p:cNvPr>
          <p:cNvSpPr/>
          <p:nvPr/>
        </p:nvSpPr>
        <p:spPr>
          <a:xfrm>
            <a:off x="7456316" y="5239215"/>
            <a:ext cx="3378446" cy="646331"/>
          </a:xfrm>
          <a:prstGeom prst="flowChartProcess">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tr-TR" b="1" noProof="0" dirty="0">
                <a:solidFill>
                  <a:schemeClr val="tx1"/>
                </a:solidFill>
                <a:hlinkClick r:id="rId3">
                  <a:extLst>
                    <a:ext uri="{A12FA001-AC4F-418D-AE19-62706E023703}">
                      <ahyp:hlinkClr xmlns:ahyp="http://schemas.microsoft.com/office/drawing/2018/hyperlinkcolor" val="tx"/>
                    </a:ext>
                  </a:extLst>
                </a:hlinkClick>
              </a:rPr>
              <a:t>https://destek.comu.edu.tr/</a:t>
            </a:r>
            <a:r>
              <a:rPr lang="tr-TR" b="1" noProof="0" dirty="0">
                <a:solidFill>
                  <a:schemeClr val="tx1"/>
                </a:solidFill>
              </a:rPr>
              <a:t> </a:t>
            </a:r>
          </a:p>
        </p:txBody>
      </p:sp>
      <p:cxnSp>
        <p:nvCxnSpPr>
          <p:cNvPr id="80" name="Düz Ok Bağlayıcısı 79">
            <a:extLst>
              <a:ext uri="{FF2B5EF4-FFF2-40B4-BE49-F238E27FC236}">
                <a16:creationId xmlns:a16="http://schemas.microsoft.com/office/drawing/2014/main" id="{05563A93-9F21-8BFA-4ADD-9D635D384B27}"/>
              </a:ext>
            </a:extLst>
          </p:cNvPr>
          <p:cNvCxnSpPr>
            <a:cxnSpLocks/>
          </p:cNvCxnSpPr>
          <p:nvPr/>
        </p:nvCxnSpPr>
        <p:spPr>
          <a:xfrm>
            <a:off x="9162616" y="4768270"/>
            <a:ext cx="0" cy="5535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84" name="Metin kutusu 83">
            <a:extLst>
              <a:ext uri="{FF2B5EF4-FFF2-40B4-BE49-F238E27FC236}">
                <a16:creationId xmlns:a16="http://schemas.microsoft.com/office/drawing/2014/main" id="{2A340F60-4716-0A1A-6B49-A9768C6D23FE}"/>
              </a:ext>
            </a:extLst>
          </p:cNvPr>
          <p:cNvSpPr txBox="1"/>
          <p:nvPr/>
        </p:nvSpPr>
        <p:spPr>
          <a:xfrm>
            <a:off x="1109217" y="6349599"/>
            <a:ext cx="9472966" cy="369332"/>
          </a:xfrm>
          <a:prstGeom prst="rect">
            <a:avLst/>
          </a:prstGeom>
          <a:noFill/>
        </p:spPr>
        <p:txBody>
          <a:bodyPr wrap="square">
            <a:spAutoFit/>
          </a:bodyPr>
          <a:lstStyle/>
          <a:p>
            <a:r>
              <a:rPr lang="tr-TR" noProof="0" dirty="0"/>
              <a:t>Form ve Dilekçe Örnekleri: </a:t>
            </a:r>
            <a:r>
              <a:rPr lang="tr-TR" noProof="0" dirty="0">
                <a:hlinkClick r:id="rId4"/>
              </a:rPr>
              <a:t>https://shmyo.comu.edu.tr/ogrenci/formlar-ve-dilekceler-r32.html</a:t>
            </a:r>
            <a:r>
              <a:rPr lang="tr-TR" noProof="0" dirty="0"/>
              <a:t> </a:t>
            </a:r>
          </a:p>
        </p:txBody>
      </p:sp>
      <p:pic>
        <p:nvPicPr>
          <p:cNvPr id="85" name="Resim 84">
            <a:extLst>
              <a:ext uri="{FF2B5EF4-FFF2-40B4-BE49-F238E27FC236}">
                <a16:creationId xmlns:a16="http://schemas.microsoft.com/office/drawing/2014/main" id="{A97AE8D3-AE0E-1B08-269D-A8763A8C97C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10834762" y="2334600"/>
            <a:ext cx="1411548" cy="1364163"/>
          </a:xfrm>
          <a:prstGeom prst="rect">
            <a:avLst/>
          </a:prstGeom>
        </p:spPr>
      </p:pic>
    </p:spTree>
    <p:extLst>
      <p:ext uri="{BB962C8B-B14F-4D97-AF65-F5344CB8AC3E}">
        <p14:creationId xmlns:p14="http://schemas.microsoft.com/office/powerpoint/2010/main" val="321331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39EF77E3-3EC1-21C8-A783-7C95D07A27C5}"/>
              </a:ext>
            </a:extLst>
          </p:cNvPr>
          <p:cNvSpPr txBox="1"/>
          <p:nvPr/>
        </p:nvSpPr>
        <p:spPr>
          <a:xfrm>
            <a:off x="1942864" y="211579"/>
            <a:ext cx="4728798"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ÖĞRENCİ TEMSİLCİLİĞİ</a:t>
            </a:r>
          </a:p>
        </p:txBody>
      </p:sp>
      <p:pic>
        <p:nvPicPr>
          <p:cNvPr id="7" name="Picture 8">
            <a:extLst>
              <a:ext uri="{FF2B5EF4-FFF2-40B4-BE49-F238E27FC236}">
                <a16:creationId xmlns:a16="http://schemas.microsoft.com/office/drawing/2014/main" id="{03C91E2A-8E20-63B1-2F21-3BC978267813}"/>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9324303" y="377115"/>
            <a:ext cx="2300217" cy="3051885"/>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a:extLst>
              <a:ext uri="{FF2B5EF4-FFF2-40B4-BE49-F238E27FC236}">
                <a16:creationId xmlns:a16="http://schemas.microsoft.com/office/drawing/2014/main" id="{9DD8488A-63FD-3C87-E138-983467DC8438}"/>
              </a:ext>
            </a:extLst>
          </p:cNvPr>
          <p:cNvSpPr/>
          <p:nvPr/>
        </p:nvSpPr>
        <p:spPr>
          <a:xfrm>
            <a:off x="294556" y="1383442"/>
            <a:ext cx="9710578" cy="5262979"/>
          </a:xfrm>
          <a:prstGeom prst="rect">
            <a:avLst/>
          </a:prstGeom>
        </p:spPr>
        <p:txBody>
          <a:bodyPr wrap="square">
            <a:spAutoFit/>
          </a:bodyPr>
          <a:lstStyle/>
          <a:p>
            <a:r>
              <a:rPr lang="tr-TR" sz="2400" b="1" noProof="0" dirty="0">
                <a:solidFill>
                  <a:srgbClr val="283281"/>
                </a:solidFill>
              </a:rPr>
              <a:t>Öğrenci Temsilciliği Nedir?</a:t>
            </a:r>
          </a:p>
          <a:p>
            <a:pPr marL="285750" indent="-285750">
              <a:buFont typeface="Arial" panose="020B0604020202020204" pitchFamily="34" charset="0"/>
              <a:buChar char="•"/>
            </a:pPr>
            <a:r>
              <a:rPr lang="tr-TR" sz="2400" noProof="0" dirty="0">
                <a:solidFill>
                  <a:srgbClr val="000000"/>
                </a:solidFill>
              </a:rPr>
              <a:t>Öğrencilerinin haklarını ve çıkarlarını savunan bir temsilcilik yapısıdır.</a:t>
            </a:r>
          </a:p>
          <a:p>
            <a:pPr marL="285750" indent="-285750">
              <a:buFont typeface="Arial" panose="020B0604020202020204" pitchFamily="34" charset="0"/>
              <a:buChar char="•"/>
            </a:pPr>
            <a:r>
              <a:rPr lang="tr-TR" sz="2400" noProof="0" dirty="0">
                <a:solidFill>
                  <a:srgbClr val="000000"/>
                </a:solidFill>
              </a:rPr>
              <a:t>Öğrencilerin üniversite yönetimine katkı sağlamalarını amaçlar.</a:t>
            </a:r>
          </a:p>
          <a:p>
            <a:pPr marL="285750" indent="-285750">
              <a:buFont typeface="Arial" panose="020B0604020202020204" pitchFamily="34" charset="0"/>
              <a:buChar char="•"/>
            </a:pPr>
            <a:endParaRPr lang="tr-TR" sz="2400" b="0" i="0" u="none" strike="noStrike" noProof="0" dirty="0">
              <a:solidFill>
                <a:srgbClr val="000000"/>
              </a:solidFill>
              <a:effectLst/>
            </a:endParaRPr>
          </a:p>
          <a:p>
            <a:r>
              <a:rPr lang="tr-TR" sz="2400" b="1" noProof="0" dirty="0">
                <a:solidFill>
                  <a:srgbClr val="283281"/>
                </a:solidFill>
              </a:rPr>
              <a:t>Temsilcilerin Görevleri</a:t>
            </a:r>
            <a:endParaRPr lang="tr-TR" sz="2400" noProof="0" dirty="0">
              <a:solidFill>
                <a:srgbClr val="283281"/>
              </a:solidFill>
            </a:endParaRPr>
          </a:p>
          <a:p>
            <a:pPr marL="285750" indent="-285750">
              <a:buFont typeface="Arial" panose="020B0604020202020204" pitchFamily="34" charset="0"/>
              <a:buChar char="•"/>
            </a:pPr>
            <a:r>
              <a:rPr lang="tr-TR" sz="2400" noProof="0" dirty="0"/>
              <a:t>Temsilciler, öğrencilerin sosyal, kültürel ve akademik ihtiyaçlarını üniversite yönetimine iletmekle sorumludur. </a:t>
            </a:r>
          </a:p>
          <a:p>
            <a:pPr marL="285750" indent="-285750">
              <a:buFont typeface="Arial" panose="020B0604020202020204" pitchFamily="34" charset="0"/>
              <a:buChar char="•"/>
            </a:pPr>
            <a:r>
              <a:rPr lang="tr-TR" sz="2400" noProof="0" dirty="0"/>
              <a:t>Seçimlerle göreve gelen temsilciler, belirli dönemlerde yapılan toplantılarla öğrenci ihtiyaçlarını dile getirir ve çözüm yolları sunar.</a:t>
            </a:r>
          </a:p>
          <a:p>
            <a:pPr marL="285750" indent="-285750">
              <a:buFont typeface="Arial" panose="020B0604020202020204" pitchFamily="34" charset="0"/>
              <a:buChar char="•"/>
            </a:pPr>
            <a:endParaRPr lang="tr-TR" sz="2400" noProof="0" dirty="0"/>
          </a:p>
          <a:p>
            <a:r>
              <a:rPr lang="tr-TR" sz="2400" b="1" noProof="0" dirty="0">
                <a:solidFill>
                  <a:srgbClr val="283281"/>
                </a:solidFill>
              </a:rPr>
              <a:t>Temsilci Seçimi</a:t>
            </a:r>
            <a:endParaRPr lang="tr-TR" sz="2400" noProof="0" dirty="0">
              <a:solidFill>
                <a:srgbClr val="283281"/>
              </a:solidFill>
            </a:endParaRPr>
          </a:p>
          <a:p>
            <a:pPr marL="285750" indent="-285750">
              <a:buFont typeface="Arial" panose="020B0604020202020204" pitchFamily="34" charset="0"/>
              <a:buChar char="•"/>
            </a:pPr>
            <a:r>
              <a:rPr lang="tr-TR" sz="2400" noProof="0" dirty="0"/>
              <a:t>Temsilciler gizli oyla, demokratik seçimlerle seçilir.</a:t>
            </a:r>
          </a:p>
          <a:p>
            <a:pPr marL="285750" indent="-285750">
              <a:buFont typeface="Arial" panose="020B0604020202020204" pitchFamily="34" charset="0"/>
              <a:buChar char="•"/>
            </a:pPr>
            <a:r>
              <a:rPr lang="tr-TR" sz="2400" noProof="0" dirty="0"/>
              <a:t>Seçim süreci üniversite kurulları tarafından denetlenir. </a:t>
            </a:r>
          </a:p>
          <a:p>
            <a:endParaRPr lang="tr-TR" sz="2400" b="0" i="0" u="none" strike="noStrike" noProof="0" dirty="0">
              <a:solidFill>
                <a:srgbClr val="000000"/>
              </a:solidFill>
              <a:effectLst/>
            </a:endParaRPr>
          </a:p>
        </p:txBody>
      </p:sp>
    </p:spTree>
    <p:extLst>
      <p:ext uri="{BB962C8B-B14F-4D97-AF65-F5344CB8AC3E}">
        <p14:creationId xmlns:p14="http://schemas.microsoft.com/office/powerpoint/2010/main" val="3796054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E88EDB29-D7C8-E212-8D73-9A5C549D4CE6}"/>
              </a:ext>
            </a:extLst>
          </p:cNvPr>
          <p:cNvSpPr txBox="1"/>
          <p:nvPr/>
        </p:nvSpPr>
        <p:spPr>
          <a:xfrm>
            <a:off x="2696205" y="249911"/>
            <a:ext cx="4560355"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ÖĞRENCİ DEKANLIĞI</a:t>
            </a:r>
          </a:p>
        </p:txBody>
      </p:sp>
      <p:sp>
        <p:nvSpPr>
          <p:cNvPr id="4" name="Metin kutusu 3">
            <a:extLst>
              <a:ext uri="{FF2B5EF4-FFF2-40B4-BE49-F238E27FC236}">
                <a16:creationId xmlns:a16="http://schemas.microsoft.com/office/drawing/2014/main" id="{E5D18919-2942-EC0B-124F-7E41842F8901}"/>
              </a:ext>
            </a:extLst>
          </p:cNvPr>
          <p:cNvSpPr txBox="1"/>
          <p:nvPr/>
        </p:nvSpPr>
        <p:spPr>
          <a:xfrm>
            <a:off x="967198" y="1225689"/>
            <a:ext cx="10573773" cy="5324535"/>
          </a:xfrm>
          <a:prstGeom prst="rect">
            <a:avLst/>
          </a:prstGeom>
          <a:noFill/>
        </p:spPr>
        <p:txBody>
          <a:bodyPr wrap="square" rtlCol="0">
            <a:spAutoFit/>
          </a:bodyPr>
          <a:lstStyle/>
          <a:p>
            <a:pPr marL="285750" indent="-285750">
              <a:buFont typeface="Courier New" panose="02070309020205020404" pitchFamily="49" charset="0"/>
              <a:buChar char="o"/>
            </a:pPr>
            <a:r>
              <a:rPr lang="tr-TR" sz="2000" noProof="0" dirty="0"/>
              <a:t>Çanakkale Onsekiz Mart Üniversitesi Öğrenci Dekanlığı, öğrencilerin üniversite yaşamındaki tüm sorunlarına destek olmak amacıyla kurulmuştur.</a:t>
            </a:r>
          </a:p>
          <a:p>
            <a:pPr marL="285750" indent="-285750">
              <a:buFont typeface="Courier New" panose="02070309020205020404" pitchFamily="49" charset="0"/>
              <a:buChar char="o"/>
            </a:pPr>
            <a:r>
              <a:rPr lang="tr-TR" sz="2000" noProof="0" dirty="0"/>
              <a:t>Akademik, sosyal, kültürel, sportif, ve kişisel gelişimlerine katkı sağlamayı amaçlar.</a:t>
            </a:r>
          </a:p>
          <a:p>
            <a:pPr marL="285750" indent="-285750">
              <a:buFont typeface="Courier New" panose="02070309020205020404" pitchFamily="49" charset="0"/>
              <a:buChar char="o"/>
            </a:pPr>
            <a:endParaRPr lang="tr-TR" sz="2000" noProof="0" dirty="0"/>
          </a:p>
          <a:p>
            <a:r>
              <a:rPr lang="tr-TR" sz="2000" b="1" noProof="0" dirty="0"/>
              <a:t>Öğrenci Temsilciliği ve Katılım</a:t>
            </a:r>
            <a:endParaRPr lang="tr-TR" sz="2000" noProof="0" dirty="0"/>
          </a:p>
          <a:p>
            <a:pPr marL="285750" indent="-285750">
              <a:buFont typeface="Courier New" panose="02070309020205020404" pitchFamily="49" charset="0"/>
              <a:buChar char="o"/>
            </a:pPr>
            <a:r>
              <a:rPr lang="tr-TR" sz="2000" noProof="0" dirty="0"/>
              <a:t>Öğrencilerin üniversite yönetimine katılmaları için önemli bir platformdur.</a:t>
            </a:r>
          </a:p>
          <a:p>
            <a:pPr marL="285750" indent="-285750">
              <a:buFont typeface="Courier New" panose="02070309020205020404" pitchFamily="49" charset="0"/>
              <a:buChar char="o"/>
            </a:pPr>
            <a:r>
              <a:rPr lang="tr-TR" sz="2000" noProof="0" dirty="0"/>
              <a:t>Öğrenci senatosunda yer alan temsilcilerle yönetimle etkili iletişim kurulur.</a:t>
            </a:r>
          </a:p>
          <a:p>
            <a:pPr marL="285750" indent="-285750">
              <a:buFont typeface="Courier New" panose="02070309020205020404" pitchFamily="49" charset="0"/>
              <a:buChar char="o"/>
            </a:pPr>
            <a:endParaRPr lang="tr-TR" sz="2000" noProof="0" dirty="0"/>
          </a:p>
          <a:p>
            <a:r>
              <a:rPr lang="tr-TR" sz="2000" b="1" noProof="0" dirty="0"/>
              <a:t>Öğrenci Dekanlığı</a:t>
            </a:r>
            <a:endParaRPr lang="tr-TR" sz="2000" noProof="0" dirty="0"/>
          </a:p>
          <a:p>
            <a:pPr marL="285750" indent="-285750">
              <a:buFont typeface="Courier New" panose="02070309020205020404" pitchFamily="49" charset="0"/>
              <a:buChar char="o"/>
            </a:pPr>
            <a:r>
              <a:rPr lang="tr-TR" sz="2000" noProof="0" dirty="0"/>
              <a:t>Öğrencilerin talep ve şikayetlerini dinler</a:t>
            </a:r>
          </a:p>
          <a:p>
            <a:pPr marL="285750" indent="-285750">
              <a:buFont typeface="Courier New" panose="02070309020205020404" pitchFamily="49" charset="0"/>
              <a:buChar char="o"/>
            </a:pPr>
            <a:r>
              <a:rPr lang="tr-TR" sz="2000" noProof="0" dirty="0"/>
              <a:t>Çeşitli projeler ve faaliyetlerde öğrencilerin yer almasını sağlar</a:t>
            </a:r>
          </a:p>
          <a:p>
            <a:pPr marL="285750" indent="-285750">
              <a:buFont typeface="Courier New" panose="02070309020205020404" pitchFamily="49" charset="0"/>
              <a:buChar char="o"/>
            </a:pPr>
            <a:r>
              <a:rPr lang="tr-TR" sz="2000" noProof="0" dirty="0"/>
              <a:t>Sorunların çözümü için danışmanlık hizmetleri sunar</a:t>
            </a:r>
          </a:p>
          <a:p>
            <a:pPr marL="285750" indent="-285750">
              <a:buFont typeface="Courier New" panose="02070309020205020404" pitchFamily="49" charset="0"/>
              <a:buChar char="o"/>
            </a:pPr>
            <a:endParaRPr lang="tr-TR" sz="2000" noProof="0" dirty="0"/>
          </a:p>
          <a:p>
            <a:r>
              <a:rPr lang="tr-TR" sz="2000" b="1" noProof="0" dirty="0"/>
              <a:t>Dekanlık Projeleri ve Etkinlikler</a:t>
            </a:r>
            <a:endParaRPr lang="tr-TR" sz="2000" noProof="0" dirty="0"/>
          </a:p>
          <a:p>
            <a:pPr marL="342900" indent="-342900">
              <a:buFont typeface="Courier New" panose="02070309020205020404" pitchFamily="49" charset="0"/>
              <a:buChar char="o"/>
            </a:pPr>
            <a:r>
              <a:rPr lang="tr-TR" sz="2000" noProof="0" dirty="0"/>
              <a:t>TÜBİTAK projeleri, Yeşil Dönüşüm, Eko Kampüs gibi projelerde öğrenci desteği.</a:t>
            </a:r>
          </a:p>
          <a:p>
            <a:pPr marL="342900" indent="-342900">
              <a:buFont typeface="Courier New" panose="02070309020205020404" pitchFamily="49" charset="0"/>
              <a:buChar char="o"/>
            </a:pPr>
            <a:r>
              <a:rPr lang="tr-TR" sz="2000" noProof="0" dirty="0"/>
              <a:t>Sportif, akademik, ve sosyal faaliyetlerin desteklenmesi.</a:t>
            </a:r>
          </a:p>
          <a:p>
            <a:pPr marL="285750" indent="-285750">
              <a:buFont typeface="Courier New" panose="02070309020205020404" pitchFamily="49" charset="0"/>
              <a:buChar char="o"/>
            </a:pPr>
            <a:endParaRPr lang="tr-TR" sz="2000" noProof="0" dirty="0"/>
          </a:p>
        </p:txBody>
      </p:sp>
    </p:spTree>
    <p:extLst>
      <p:ext uri="{BB962C8B-B14F-4D97-AF65-F5344CB8AC3E}">
        <p14:creationId xmlns:p14="http://schemas.microsoft.com/office/powerpoint/2010/main" val="3829912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noProof="0" dirty="0"/>
          </a:p>
        </p:txBody>
      </p:sp>
      <p:sp>
        <p:nvSpPr>
          <p:cNvPr id="13"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noProof="0" dirty="0"/>
          </a:p>
        </p:txBody>
      </p:sp>
      <p:pic>
        <p:nvPicPr>
          <p:cNvPr id="6" name="Resim 5">
            <a:hlinkClick r:id="rId2"/>
            <a:extLst>
              <a:ext uri="{FF2B5EF4-FFF2-40B4-BE49-F238E27FC236}">
                <a16:creationId xmlns:a16="http://schemas.microsoft.com/office/drawing/2014/main" id="{D5C8A49E-D795-93A6-62FC-EB3A05031AED}"/>
              </a:ext>
            </a:extLst>
          </p:cNvPr>
          <p:cNvPicPr>
            <a:picLocks noChangeAspect="1"/>
          </p:cNvPicPr>
          <p:nvPr/>
        </p:nvPicPr>
        <p:blipFill>
          <a:blip r:embed="rId3"/>
          <a:stretch>
            <a:fillRect/>
          </a:stretch>
        </p:blipFill>
        <p:spPr>
          <a:xfrm>
            <a:off x="169589" y="17897"/>
            <a:ext cx="4762764" cy="668458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Dikdörtgen 2">
            <a:extLst>
              <a:ext uri="{FF2B5EF4-FFF2-40B4-BE49-F238E27FC236}">
                <a16:creationId xmlns:a16="http://schemas.microsoft.com/office/drawing/2014/main" id="{4ED8D48E-B8D6-DBE8-67A6-C1A60F19FA85}"/>
              </a:ext>
            </a:extLst>
          </p:cNvPr>
          <p:cNvSpPr/>
          <p:nvPr/>
        </p:nvSpPr>
        <p:spPr>
          <a:xfrm>
            <a:off x="5357234" y="1984442"/>
            <a:ext cx="5699650" cy="4192520"/>
          </a:xfrm>
          <a:prstGeom prst="rect">
            <a:avLst/>
          </a:prstGeom>
        </p:spPr>
        <p:txBody>
          <a:bodyPr vert="horz" lIns="91440" tIns="45720" rIns="91440" bIns="45720" rtlCol="0">
            <a:normAutofit lnSpcReduction="10000"/>
          </a:bodyPr>
          <a:lstStyle/>
          <a:p>
            <a:pPr marL="285750" indent="-228600">
              <a:lnSpc>
                <a:spcPct val="90000"/>
              </a:lnSpc>
              <a:spcAft>
                <a:spcPts val="600"/>
              </a:spcAft>
              <a:buFont typeface="Arial" panose="020B0604020202020204" pitchFamily="34" charset="0"/>
              <a:buChar char="•"/>
            </a:pPr>
            <a:r>
              <a:rPr lang="tr-TR" sz="2800" noProof="0" dirty="0"/>
              <a:t>Sosyal Transkript, bir öğrencinin üniversitedeki ders dışı faaliyetlerinin resmi bir kaydıdır. Kulüpler, gönüllülük ve liderlik rolleri gibi faaliyetleri içerir.</a:t>
            </a:r>
          </a:p>
          <a:p>
            <a:pPr marL="285750" indent="-228600">
              <a:lnSpc>
                <a:spcPct val="90000"/>
              </a:lnSpc>
              <a:spcAft>
                <a:spcPts val="600"/>
              </a:spcAft>
              <a:buFont typeface="Arial" panose="020B0604020202020204" pitchFamily="34" charset="0"/>
              <a:buChar char="•"/>
            </a:pPr>
            <a:endParaRPr lang="tr-TR" sz="2800" noProof="0" dirty="0"/>
          </a:p>
          <a:p>
            <a:pPr marL="285750" indent="-228600">
              <a:lnSpc>
                <a:spcPct val="90000"/>
              </a:lnSpc>
              <a:spcAft>
                <a:spcPts val="600"/>
              </a:spcAft>
              <a:buFont typeface="Arial" panose="020B0604020202020204" pitchFamily="34" charset="0"/>
              <a:buChar char="•"/>
            </a:pPr>
            <a:r>
              <a:rPr lang="tr-TR" sz="2800" noProof="0" dirty="0"/>
              <a:t>Sosyal Transkript, işverenlere bir öğrencinin sadece akademik değil, aynı zamanda sosyal ve kişisel becerilerini de gösterir. Bu da iş bulma şansını artırabilir.</a:t>
            </a:r>
            <a:endParaRPr lang="tr-TR" sz="2800" b="0" i="0" u="none" strike="noStrike" noProof="0" dirty="0">
              <a:effectLst/>
            </a:endParaRPr>
          </a:p>
        </p:txBody>
      </p:sp>
      <p:sp>
        <p:nvSpPr>
          <p:cNvPr id="7" name="Metin kutusu 6">
            <a:extLst>
              <a:ext uri="{FF2B5EF4-FFF2-40B4-BE49-F238E27FC236}">
                <a16:creationId xmlns:a16="http://schemas.microsoft.com/office/drawing/2014/main" id="{A0E4DDEF-D710-CE87-341A-51D94EA6C569}"/>
              </a:ext>
            </a:extLst>
          </p:cNvPr>
          <p:cNvSpPr txBox="1"/>
          <p:nvPr/>
        </p:nvSpPr>
        <p:spPr>
          <a:xfrm>
            <a:off x="5567824" y="980238"/>
            <a:ext cx="5489059" cy="646331"/>
          </a:xfrm>
          <a:prstGeom prst="rect">
            <a:avLst/>
          </a:prstGeom>
          <a:solidFill>
            <a:srgbClr val="28328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tr-TR" sz="3600" noProof="0" dirty="0">
                <a:solidFill>
                  <a:schemeClr val="bg1"/>
                </a:solidFill>
                <a:latin typeface="Bahnschrift SemiBold Condensed" panose="020B0502040204020203" pitchFamily="34" charset="0"/>
              </a:rPr>
              <a:t>SOSYAL TRANSKRİPT</a:t>
            </a:r>
          </a:p>
        </p:txBody>
      </p:sp>
    </p:spTree>
    <p:extLst>
      <p:ext uri="{BB962C8B-B14F-4D97-AF65-F5344CB8AC3E}">
        <p14:creationId xmlns:p14="http://schemas.microsoft.com/office/powerpoint/2010/main" val="860800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66A0DD8-2727-F172-8BF7-50C15BBC77F5}"/>
              </a:ext>
            </a:extLst>
          </p:cNvPr>
          <p:cNvSpPr txBox="1"/>
          <p:nvPr/>
        </p:nvSpPr>
        <p:spPr>
          <a:xfrm>
            <a:off x="352147" y="373481"/>
            <a:ext cx="11487705" cy="6213750"/>
          </a:xfrm>
          <a:prstGeom prst="rect">
            <a:avLst/>
          </a:prstGeom>
        </p:spPr>
        <p:txBody>
          <a:bodyPr vert="horz" lIns="91440" tIns="45720" rIns="91440" bIns="45720" rtlCol="0">
            <a:noAutofit/>
          </a:bodyPr>
          <a:lstStyle/>
          <a:p>
            <a:pPr algn="ctr">
              <a:lnSpc>
                <a:spcPct val="90000"/>
              </a:lnSpc>
              <a:spcAft>
                <a:spcPts val="600"/>
              </a:spcAft>
            </a:pPr>
            <a:r>
              <a:rPr lang="tr-TR" sz="2800" b="1" noProof="0" dirty="0">
                <a:solidFill>
                  <a:srgbClr val="0000FF"/>
                </a:solidFill>
                <a:cs typeface="Times New Roman" panose="02020603050405020304" pitchFamily="18" charset="0"/>
              </a:rPr>
              <a:t>İşletmede Mesleki Eğitim</a:t>
            </a:r>
          </a:p>
          <a:p>
            <a:pPr algn="ctr">
              <a:lnSpc>
                <a:spcPct val="90000"/>
              </a:lnSpc>
              <a:spcAft>
                <a:spcPts val="600"/>
              </a:spcAft>
            </a:pPr>
            <a:r>
              <a:rPr lang="tr-TR" sz="2800" b="1" noProof="0" dirty="0">
                <a:solidFill>
                  <a:srgbClr val="0000FF"/>
                </a:solidFill>
                <a:cs typeface="Times New Roman" panose="02020603050405020304" pitchFamily="18" charset="0"/>
              </a:rPr>
              <a:t>3+1 İşyeri Uygulaması</a:t>
            </a:r>
          </a:p>
          <a:p>
            <a:pPr algn="ctr">
              <a:lnSpc>
                <a:spcPct val="90000"/>
              </a:lnSpc>
              <a:spcAft>
                <a:spcPts val="600"/>
              </a:spcAft>
            </a:pPr>
            <a:endParaRPr lang="tr-TR" sz="2800" b="1" noProof="0" dirty="0">
              <a:solidFill>
                <a:srgbClr val="0000FF"/>
              </a:solidFill>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tr-TR" sz="2800" noProof="0" dirty="0">
                <a:cs typeface="Times New Roman" panose="02020603050405020304" pitchFamily="18" charset="0"/>
              </a:rPr>
              <a:t>Son yıldaki seçmeli derstir. </a:t>
            </a:r>
          </a:p>
          <a:p>
            <a:pPr indent="-228600" algn="just">
              <a:lnSpc>
                <a:spcPct val="90000"/>
              </a:lnSpc>
              <a:spcAft>
                <a:spcPts val="600"/>
              </a:spcAft>
              <a:buFont typeface="Arial" panose="020B0604020202020204" pitchFamily="34" charset="0"/>
              <a:buChar char="•"/>
            </a:pPr>
            <a:r>
              <a:rPr lang="tr-TR" sz="2800" noProof="0" dirty="0">
                <a:cs typeface="Times New Roman" panose="02020603050405020304" pitchFamily="18" charset="0"/>
              </a:rPr>
              <a:t>İşyerlerinde tam zamanlı olarak yapılır.</a:t>
            </a:r>
          </a:p>
          <a:p>
            <a:pPr indent="-228600" algn="just">
              <a:lnSpc>
                <a:spcPct val="90000"/>
              </a:lnSpc>
              <a:spcAft>
                <a:spcPts val="600"/>
              </a:spcAft>
              <a:buFont typeface="Arial" panose="020B0604020202020204" pitchFamily="34" charset="0"/>
              <a:buChar char="•"/>
            </a:pPr>
            <a:r>
              <a:rPr lang="tr-TR" sz="2800" noProof="0" dirty="0">
                <a:cs typeface="Times New Roman" panose="02020603050405020304" pitchFamily="18" charset="0"/>
              </a:rPr>
              <a:t>Öğrencilerimizi uygulama becerisi yüksek, nitelikli öğrenciler olarak mezun etmeyi amaçlar.</a:t>
            </a:r>
          </a:p>
          <a:p>
            <a:pPr indent="-228600" algn="just">
              <a:lnSpc>
                <a:spcPct val="90000"/>
              </a:lnSpc>
              <a:spcAft>
                <a:spcPts val="600"/>
              </a:spcAft>
              <a:buFont typeface="Arial" panose="020B0604020202020204" pitchFamily="34" charset="0"/>
              <a:buChar char="•"/>
            </a:pPr>
            <a:endParaRPr lang="tr-TR" sz="2800" noProof="0" dirty="0">
              <a:cs typeface="Times New Roman" panose="02020603050405020304" pitchFamily="18" charset="0"/>
            </a:endParaRPr>
          </a:p>
          <a:p>
            <a:pPr algn="just">
              <a:lnSpc>
                <a:spcPct val="90000"/>
              </a:lnSpc>
              <a:spcAft>
                <a:spcPts val="600"/>
              </a:spcAft>
            </a:pPr>
            <a:r>
              <a:rPr lang="tr-TR" sz="2800" noProof="0" dirty="0"/>
              <a:t>ÇOMÜ İşletmede Mesleki Eğitim Koordinatörlüğü:</a:t>
            </a:r>
            <a:endParaRPr lang="tr-TR" sz="2800" noProof="0" dirty="0">
              <a:cs typeface="Times New Roman" panose="02020603050405020304" pitchFamily="18" charset="0"/>
            </a:endParaRPr>
          </a:p>
          <a:p>
            <a:pPr algn="just">
              <a:lnSpc>
                <a:spcPct val="90000"/>
              </a:lnSpc>
              <a:spcAft>
                <a:spcPts val="600"/>
              </a:spcAft>
            </a:pPr>
            <a:r>
              <a:rPr lang="tr-TR" sz="2800" noProof="0" dirty="0">
                <a:cs typeface="Times New Roman" panose="02020603050405020304" pitchFamily="18" charset="0"/>
                <a:hlinkClick r:id="rId2"/>
              </a:rPr>
              <a:t>https://imece.comu.edu.tr/</a:t>
            </a:r>
            <a:r>
              <a:rPr lang="tr-TR" sz="2800" noProof="0" dirty="0">
                <a:cs typeface="Times New Roman" panose="02020603050405020304" pitchFamily="18" charset="0"/>
              </a:rPr>
              <a:t> </a:t>
            </a:r>
          </a:p>
          <a:p>
            <a:pPr algn="just">
              <a:lnSpc>
                <a:spcPct val="90000"/>
              </a:lnSpc>
              <a:spcAft>
                <a:spcPts val="600"/>
              </a:spcAft>
            </a:pPr>
            <a:r>
              <a:rPr lang="tr-TR" sz="2800" noProof="0" dirty="0">
                <a:cs typeface="Times New Roman" panose="02020603050405020304" pitchFamily="18" charset="0"/>
                <a:hlinkClick r:id="rId3"/>
              </a:rPr>
              <a:t>https://imece.comu.edu.tr/koordinatorluk/yonerge-r2.html</a:t>
            </a:r>
            <a:endParaRPr lang="tr-TR" sz="2800" noProof="0" dirty="0">
              <a:cs typeface="Times New Roman" panose="02020603050405020304" pitchFamily="18" charset="0"/>
            </a:endParaRPr>
          </a:p>
          <a:p>
            <a:pPr algn="just">
              <a:lnSpc>
                <a:spcPct val="90000"/>
              </a:lnSpc>
              <a:spcAft>
                <a:spcPts val="600"/>
              </a:spcAft>
            </a:pPr>
            <a:endParaRPr lang="tr-TR" sz="2800" noProof="0" dirty="0">
              <a:cs typeface="Times New Roman" panose="02020603050405020304" pitchFamily="18" charset="0"/>
            </a:endParaRPr>
          </a:p>
          <a:p>
            <a:pPr algn="just">
              <a:lnSpc>
                <a:spcPct val="90000"/>
              </a:lnSpc>
              <a:spcAft>
                <a:spcPts val="600"/>
              </a:spcAft>
            </a:pPr>
            <a:r>
              <a:rPr lang="tr-TR" sz="2800" noProof="0" dirty="0">
                <a:cs typeface="Times New Roman" panose="02020603050405020304" pitchFamily="18" charset="0"/>
              </a:rPr>
              <a:t> ÇOMÜ Mevzuat: </a:t>
            </a:r>
            <a:r>
              <a:rPr lang="tr-TR" sz="2800" noProof="0" dirty="0">
                <a:cs typeface="Times New Roman" panose="02020603050405020304" pitchFamily="18" charset="0"/>
                <a:hlinkClick r:id="rId4"/>
              </a:rPr>
              <a:t>https://mevzuat.comu.edu.tr/</a:t>
            </a:r>
            <a:r>
              <a:rPr lang="tr-TR" sz="2800" noProof="0" dirty="0">
                <a:cs typeface="Times New Roman" panose="02020603050405020304" pitchFamily="18" charset="0"/>
              </a:rPr>
              <a:t> </a:t>
            </a:r>
          </a:p>
          <a:p>
            <a:pPr indent="-228600" algn="just">
              <a:lnSpc>
                <a:spcPct val="90000"/>
              </a:lnSpc>
              <a:spcAft>
                <a:spcPts val="600"/>
              </a:spcAft>
              <a:buFont typeface="Arial" panose="020B0604020202020204" pitchFamily="34" charset="0"/>
              <a:buChar char="•"/>
            </a:pPr>
            <a:endParaRPr lang="tr-TR" sz="2800" noProof="0" dirty="0">
              <a:cs typeface="Times New Roman" panose="02020603050405020304" pitchFamily="18" charset="0"/>
            </a:endParaRPr>
          </a:p>
          <a:p>
            <a:pPr indent="-228600" algn="just">
              <a:lnSpc>
                <a:spcPct val="90000"/>
              </a:lnSpc>
              <a:spcAft>
                <a:spcPts val="600"/>
              </a:spcAft>
              <a:buFont typeface="Arial" panose="020B0604020202020204" pitchFamily="34" charset="0"/>
              <a:buChar char="•"/>
            </a:pPr>
            <a:endParaRPr lang="tr-TR" sz="2800" noProof="0" dirty="0">
              <a:cs typeface="Times New Roman" panose="02020603050405020304" pitchFamily="18" charset="0"/>
            </a:endParaRPr>
          </a:p>
        </p:txBody>
      </p:sp>
    </p:spTree>
    <p:extLst>
      <p:ext uri="{BB962C8B-B14F-4D97-AF65-F5344CB8AC3E}">
        <p14:creationId xmlns:p14="http://schemas.microsoft.com/office/powerpoint/2010/main" val="1355240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66A0DD8-2727-F172-8BF7-50C15BBC77F5}"/>
              </a:ext>
            </a:extLst>
          </p:cNvPr>
          <p:cNvSpPr txBox="1"/>
          <p:nvPr/>
        </p:nvSpPr>
        <p:spPr>
          <a:xfrm>
            <a:off x="696685" y="67601"/>
            <a:ext cx="10546080" cy="954107"/>
          </a:xfrm>
          <a:prstGeom prst="rect">
            <a:avLst/>
          </a:prstGeom>
          <a:noFill/>
        </p:spPr>
        <p:txBody>
          <a:bodyPr wrap="square">
            <a:spAutoFit/>
          </a:bodyPr>
          <a:lstStyle/>
          <a:p>
            <a:pPr algn="ctr"/>
            <a:endParaRPr lang="tr-TR" sz="2400" noProof="0" dirty="0">
              <a:solidFill>
                <a:schemeClr val="tx1"/>
              </a:solidFill>
            </a:endParaRPr>
          </a:p>
          <a:p>
            <a:pPr algn="ctr"/>
            <a:r>
              <a:rPr lang="tr-TR" sz="3200" b="1"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EĞİTİM KATALOĞU VE KREDİ SİSTEMİ</a:t>
            </a:r>
          </a:p>
        </p:txBody>
      </p:sp>
      <p:pic>
        <p:nvPicPr>
          <p:cNvPr id="7" name="Resim 6">
            <a:extLst>
              <a:ext uri="{FF2B5EF4-FFF2-40B4-BE49-F238E27FC236}">
                <a16:creationId xmlns:a16="http://schemas.microsoft.com/office/drawing/2014/main" id="{A3B199BD-A2AC-8C31-44BE-8F85B2CB6546}"/>
              </a:ext>
            </a:extLst>
          </p:cNvPr>
          <p:cNvPicPr>
            <a:picLocks noChangeAspect="1"/>
          </p:cNvPicPr>
          <p:nvPr/>
        </p:nvPicPr>
        <p:blipFill>
          <a:blip r:embed="rId2"/>
          <a:stretch>
            <a:fillRect/>
          </a:stretch>
        </p:blipFill>
        <p:spPr>
          <a:xfrm>
            <a:off x="165101" y="1601834"/>
            <a:ext cx="10388600" cy="4325800"/>
          </a:xfrm>
          <a:prstGeom prst="rect">
            <a:avLst/>
          </a:prstGeom>
        </p:spPr>
      </p:pic>
      <p:sp>
        <p:nvSpPr>
          <p:cNvPr id="6" name="Metin kutusu 5">
            <a:extLst>
              <a:ext uri="{FF2B5EF4-FFF2-40B4-BE49-F238E27FC236}">
                <a16:creationId xmlns:a16="http://schemas.microsoft.com/office/drawing/2014/main" id="{96CF8E84-DCC0-6D62-6193-A4F281BA5C35}"/>
              </a:ext>
            </a:extLst>
          </p:cNvPr>
          <p:cNvSpPr txBox="1"/>
          <p:nvPr/>
        </p:nvSpPr>
        <p:spPr>
          <a:xfrm>
            <a:off x="292100" y="1111716"/>
            <a:ext cx="9006115" cy="400110"/>
          </a:xfrm>
          <a:prstGeom prst="rect">
            <a:avLst/>
          </a:prstGeom>
          <a:noFill/>
        </p:spPr>
        <p:txBody>
          <a:bodyPr wrap="square">
            <a:spAutoFit/>
          </a:bodyPr>
          <a:lstStyle/>
          <a:p>
            <a:pPr>
              <a:spcAft>
                <a:spcPts val="0"/>
              </a:spcAft>
            </a:pPr>
            <a:r>
              <a:rPr lang="tr-TR" sz="2000" dirty="0">
                <a:hlinkClick r:id="rId3"/>
              </a:rPr>
              <a:t>https://ubys.comu.edu.tr/AIS/OutcomeBasedLearning/Home/Index</a:t>
            </a:r>
            <a:endParaRPr lang="tr-TR" sz="2000" noProof="0" dirty="0"/>
          </a:p>
        </p:txBody>
      </p:sp>
      <p:sp>
        <p:nvSpPr>
          <p:cNvPr id="9" name="Metin kutusu 8">
            <a:extLst>
              <a:ext uri="{FF2B5EF4-FFF2-40B4-BE49-F238E27FC236}">
                <a16:creationId xmlns:a16="http://schemas.microsoft.com/office/drawing/2014/main" id="{04774FE1-FDD8-6E80-CA0E-D1F2D05BB879}"/>
              </a:ext>
            </a:extLst>
          </p:cNvPr>
          <p:cNvSpPr txBox="1"/>
          <p:nvPr/>
        </p:nvSpPr>
        <p:spPr>
          <a:xfrm>
            <a:off x="292100" y="6138428"/>
            <a:ext cx="11468098" cy="369332"/>
          </a:xfrm>
          <a:prstGeom prst="rect">
            <a:avLst/>
          </a:prstGeom>
          <a:noFill/>
        </p:spPr>
        <p:txBody>
          <a:bodyPr wrap="square">
            <a:spAutoFit/>
          </a:bodyPr>
          <a:lstStyle/>
          <a:p>
            <a:r>
              <a:rPr lang="tr-TR" sz="1800" b="1" noProof="0" dirty="0">
                <a:latin typeface="Times New Roman" panose="02020603050405020304" pitchFamily="18" charset="0"/>
                <a:cs typeface="Times New Roman" panose="02020603050405020304" pitchFamily="18" charset="0"/>
              </a:rPr>
              <a:t>AKTS</a:t>
            </a:r>
            <a:r>
              <a:rPr lang="tr-TR" sz="1800" noProof="0" dirty="0">
                <a:latin typeface="Times New Roman" panose="02020603050405020304" pitchFamily="18" charset="0"/>
                <a:cs typeface="Times New Roman" panose="02020603050405020304" pitchFamily="18" charset="0"/>
              </a:rPr>
              <a:t>: Avrupa Kredi Transfer Sistemi = </a:t>
            </a:r>
            <a:r>
              <a:rPr lang="tr-TR" sz="1800" b="1" noProof="0" dirty="0">
                <a:latin typeface="Times New Roman" panose="02020603050405020304" pitchFamily="18" charset="0"/>
                <a:cs typeface="Times New Roman" panose="02020603050405020304" pitchFamily="18" charset="0"/>
              </a:rPr>
              <a:t>ECTS</a:t>
            </a:r>
            <a:r>
              <a:rPr lang="tr-TR" sz="1800" noProof="0" dirty="0">
                <a:latin typeface="Times New Roman" panose="02020603050405020304" pitchFamily="18" charset="0"/>
                <a:cs typeface="Times New Roman" panose="02020603050405020304" pitchFamily="18" charset="0"/>
              </a:rPr>
              <a:t>: </a:t>
            </a:r>
            <a:r>
              <a:rPr lang="en-US" sz="1800" noProof="0" dirty="0">
                <a:latin typeface="Times New Roman" panose="02020603050405020304" pitchFamily="18" charset="0"/>
                <a:cs typeface="Times New Roman" panose="02020603050405020304" pitchFamily="18" charset="0"/>
              </a:rPr>
              <a:t>The European Credit Transfer and Accumulation System</a:t>
            </a:r>
            <a:endParaRPr lang="tr-TR" sz="18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4590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Rectangle 3083">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noProof="0" dirty="0"/>
          </a:p>
        </p:txBody>
      </p:sp>
      <p:sp>
        <p:nvSpPr>
          <p:cNvPr id="3086" name="Freeform: Shape 3085">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noProof="0" dirty="0"/>
          </a:p>
        </p:txBody>
      </p:sp>
      <p:sp>
        <p:nvSpPr>
          <p:cNvPr id="3088" name="Oval 3087">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noProof="0" dirty="0"/>
          </a:p>
        </p:txBody>
      </p:sp>
      <p:pic>
        <p:nvPicPr>
          <p:cNvPr id="2" name="Resim 1">
            <a:extLst>
              <a:ext uri="{FF2B5EF4-FFF2-40B4-BE49-F238E27FC236}">
                <a16:creationId xmlns:a16="http://schemas.microsoft.com/office/drawing/2014/main" id="{3ACD935D-04F8-B21F-AB0A-30AB7DB1AF36}"/>
              </a:ext>
            </a:extLst>
          </p:cNvPr>
          <p:cNvPicPr>
            <a:picLocks noChangeAspect="1"/>
          </p:cNvPicPr>
          <p:nvPr/>
        </p:nvPicPr>
        <p:blipFill>
          <a:blip r:embed="rId2"/>
          <a:stretch>
            <a:fillRect/>
          </a:stretch>
        </p:blipFill>
        <p:spPr>
          <a:xfrm>
            <a:off x="7887184" y="1996327"/>
            <a:ext cx="3781051" cy="222136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3090" name="Freeform: Shape 3089">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tr-TR" noProof="0" dirty="0"/>
          </a:p>
        </p:txBody>
      </p:sp>
      <p:cxnSp>
        <p:nvCxnSpPr>
          <p:cNvPr id="3092" name="Straight Connector 3091">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094" name="Freeform: Shape 3093">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tr-TR" noProof="0" dirty="0"/>
          </a:p>
        </p:txBody>
      </p:sp>
      <p:sp>
        <p:nvSpPr>
          <p:cNvPr id="3096" name="Freeform: Shape 3095">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noProof="0" dirty="0"/>
          </a:p>
        </p:txBody>
      </p:sp>
      <p:sp>
        <p:nvSpPr>
          <p:cNvPr id="3098" name="Freeform: Shape 3097">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tr-TR" noProof="0" dirty="0"/>
          </a:p>
        </p:txBody>
      </p:sp>
      <p:sp>
        <p:nvSpPr>
          <p:cNvPr id="3" name="Metin kutusu 2">
            <a:extLst>
              <a:ext uri="{FF2B5EF4-FFF2-40B4-BE49-F238E27FC236}">
                <a16:creationId xmlns:a16="http://schemas.microsoft.com/office/drawing/2014/main" id="{566A0DD8-2727-F172-8BF7-50C15BBC77F5}"/>
              </a:ext>
            </a:extLst>
          </p:cNvPr>
          <p:cNvSpPr txBox="1"/>
          <p:nvPr/>
        </p:nvSpPr>
        <p:spPr>
          <a:xfrm>
            <a:off x="201974" y="236259"/>
            <a:ext cx="11734798" cy="6375400"/>
          </a:xfrm>
          <a:prstGeom prst="rect">
            <a:avLst/>
          </a:prstGeom>
          <a:solidFill>
            <a:schemeClr val="bg1"/>
          </a:solidFill>
        </p:spPr>
        <p:txBody>
          <a:bodyPr vert="horz" lIns="91440" tIns="45720" rIns="91440" bIns="45720" rtlCol="0">
            <a:noAutofit/>
          </a:bodyPr>
          <a:lstStyle/>
          <a:p>
            <a:pPr marL="36000">
              <a:lnSpc>
                <a:spcPct val="120000"/>
              </a:lnSpc>
              <a:spcBef>
                <a:spcPts val="600"/>
              </a:spcBef>
              <a:spcAft>
                <a:spcPts val="600"/>
              </a:spcAft>
            </a:pPr>
            <a:r>
              <a:rPr lang="tr-TR" sz="2600" b="1" noProof="0" dirty="0">
                <a:solidFill>
                  <a:srgbClr val="0000FF"/>
                </a:solidFill>
                <a:latin typeface="Times New Roman" panose="02020603050405020304" pitchFamily="18" charset="0"/>
                <a:cs typeface="Times New Roman" panose="02020603050405020304" pitchFamily="18" charset="0"/>
              </a:rPr>
              <a:t>ÇOMÜ </a:t>
            </a:r>
            <a:r>
              <a:rPr lang="tr-TR" sz="2600" b="1" noProof="0" dirty="0" err="1">
                <a:solidFill>
                  <a:srgbClr val="0000FF"/>
                </a:solidFill>
                <a:latin typeface="Times New Roman" panose="02020603050405020304" pitchFamily="18" charset="0"/>
                <a:cs typeface="Times New Roman" panose="02020603050405020304" pitchFamily="18" charset="0"/>
              </a:rPr>
              <a:t>Önlisans</a:t>
            </a:r>
            <a:r>
              <a:rPr lang="tr-TR" sz="2600" b="1" noProof="0" dirty="0">
                <a:solidFill>
                  <a:srgbClr val="0000FF"/>
                </a:solidFill>
                <a:latin typeface="Times New Roman" panose="02020603050405020304" pitchFamily="18" charset="0"/>
                <a:cs typeface="Times New Roman" panose="02020603050405020304" pitchFamily="18" charset="0"/>
              </a:rPr>
              <a:t>-Lisans Eğitim Öğretim ve Sınav Yönetmeliği</a:t>
            </a:r>
          </a:p>
          <a:p>
            <a:pPr marL="36000">
              <a:lnSpc>
                <a:spcPct val="120000"/>
              </a:lnSpc>
              <a:spcBef>
                <a:spcPts val="600"/>
              </a:spcBef>
              <a:spcAft>
                <a:spcPts val="600"/>
              </a:spcAft>
            </a:pPr>
            <a:r>
              <a:rPr lang="tr-TR" sz="2600" b="1" noProof="0" dirty="0">
                <a:latin typeface="Times New Roman" panose="02020603050405020304" pitchFamily="18" charset="0"/>
                <a:cs typeface="Times New Roman" panose="02020603050405020304" pitchFamily="18" charset="0"/>
              </a:rPr>
              <a:t>Derslere devam zorunluluğu</a:t>
            </a:r>
          </a:p>
          <a:p>
            <a:pPr marL="36000">
              <a:lnSpc>
                <a:spcPct val="120000"/>
              </a:lnSpc>
              <a:spcBef>
                <a:spcPts val="600"/>
              </a:spcBef>
              <a:spcAft>
                <a:spcPts val="600"/>
              </a:spcAft>
              <a:buFont typeface="Arial" panose="020B0604020202020204" pitchFamily="34" charset="0"/>
              <a:buChar char="•"/>
            </a:pPr>
            <a:r>
              <a:rPr lang="tr-TR" sz="2600" noProof="0" dirty="0">
                <a:latin typeface="Times New Roman" panose="02020603050405020304" pitchFamily="18" charset="0"/>
                <a:cs typeface="Times New Roman" panose="02020603050405020304" pitchFamily="18" charset="0"/>
              </a:rPr>
              <a:t>MADDE 21 – (1) Öğrencilerin teorik derslerin en az </a:t>
            </a:r>
            <a:r>
              <a:rPr lang="tr-TR" sz="2600" b="1" noProof="0" dirty="0">
                <a:latin typeface="Times New Roman" panose="02020603050405020304" pitchFamily="18" charset="0"/>
                <a:cs typeface="Times New Roman" panose="02020603050405020304" pitchFamily="18" charset="0"/>
              </a:rPr>
              <a:t>%70</a:t>
            </a:r>
            <a:r>
              <a:rPr lang="tr-TR" sz="2600" noProof="0" dirty="0">
                <a:latin typeface="Times New Roman" panose="02020603050405020304" pitchFamily="18" charset="0"/>
                <a:cs typeface="Times New Roman" panose="02020603050405020304" pitchFamily="18" charset="0"/>
              </a:rPr>
              <a:t>’ine ve uygulamalı derslerin en az </a:t>
            </a:r>
            <a:r>
              <a:rPr lang="tr-TR" sz="2600" b="1" noProof="0" dirty="0">
                <a:latin typeface="Times New Roman" panose="02020603050405020304" pitchFamily="18" charset="0"/>
                <a:cs typeface="Times New Roman" panose="02020603050405020304" pitchFamily="18" charset="0"/>
              </a:rPr>
              <a:t>%80</a:t>
            </a:r>
            <a:r>
              <a:rPr lang="tr-TR" sz="2600" noProof="0" dirty="0">
                <a:latin typeface="Times New Roman" panose="02020603050405020304" pitchFamily="18" charset="0"/>
                <a:cs typeface="Times New Roman" panose="02020603050405020304" pitchFamily="18" charset="0"/>
              </a:rPr>
              <a:t>’ine devam etmeleri zorunludur. </a:t>
            </a:r>
          </a:p>
          <a:p>
            <a:pPr marL="36000">
              <a:lnSpc>
                <a:spcPct val="120000"/>
              </a:lnSpc>
              <a:spcBef>
                <a:spcPts val="600"/>
              </a:spcBef>
              <a:spcAft>
                <a:spcPts val="600"/>
              </a:spcAft>
              <a:buFont typeface="Arial" panose="020B0604020202020204" pitchFamily="34" charset="0"/>
              <a:buChar char="•"/>
            </a:pPr>
            <a:r>
              <a:rPr lang="tr-TR" sz="2600" noProof="0" dirty="0">
                <a:latin typeface="Times New Roman" panose="02020603050405020304" pitchFamily="18" charset="0"/>
                <a:cs typeface="Times New Roman" panose="02020603050405020304" pitchFamily="18" charset="0"/>
              </a:rPr>
              <a:t>Derse devam koşulunu yerine getirmeyen öğrenci, ara sınav, yarıyıl sonu ve bütünleme sınavlarına giremez.</a:t>
            </a:r>
          </a:p>
          <a:p>
            <a:pPr marL="36000">
              <a:lnSpc>
                <a:spcPct val="120000"/>
              </a:lnSpc>
              <a:spcBef>
                <a:spcPts val="600"/>
              </a:spcBef>
              <a:spcAft>
                <a:spcPts val="600"/>
              </a:spcAft>
              <a:buFont typeface="Arial" panose="020B0604020202020204" pitchFamily="34" charset="0"/>
              <a:buChar char="•"/>
            </a:pPr>
            <a:r>
              <a:rPr lang="tr-TR" sz="2600" noProof="0" dirty="0">
                <a:latin typeface="Times New Roman" panose="02020603050405020304" pitchFamily="18" charset="0"/>
                <a:cs typeface="Times New Roman" panose="02020603050405020304" pitchFamily="18" charset="0"/>
              </a:rPr>
              <a:t>Sağlık raporu veya heyet raporu öğrencinin derslere devam yükümlülüğünü kaldırmaz.</a:t>
            </a:r>
          </a:p>
          <a:p>
            <a:pPr marL="36000">
              <a:lnSpc>
                <a:spcPct val="120000"/>
              </a:lnSpc>
              <a:spcBef>
                <a:spcPts val="600"/>
              </a:spcBef>
              <a:spcAft>
                <a:spcPts val="600"/>
              </a:spcAft>
              <a:buFont typeface="Arial" panose="020B0604020202020204" pitchFamily="34" charset="0"/>
              <a:buChar char="•"/>
            </a:pPr>
            <a:r>
              <a:rPr lang="tr-TR" sz="2400" noProof="0" dirty="0">
                <a:latin typeface="Times New Roman" panose="02020603050405020304" pitchFamily="18" charset="0"/>
                <a:cs typeface="Times New Roman" panose="02020603050405020304" pitchFamily="18" charset="0"/>
              </a:rPr>
              <a:t>Teorik dersler: 14 Hafta × %30 = 4 Hafta devamsızlık mümkün.</a:t>
            </a:r>
          </a:p>
          <a:p>
            <a:pPr marL="36000">
              <a:lnSpc>
                <a:spcPct val="120000"/>
              </a:lnSpc>
              <a:spcBef>
                <a:spcPts val="600"/>
              </a:spcBef>
              <a:spcAft>
                <a:spcPts val="600"/>
              </a:spcAft>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Uygulamalı dersler: 14 Hafta × %20 = 2 Hafta devamsızlık mümkün.</a:t>
            </a:r>
          </a:p>
          <a:p>
            <a:pPr marL="36000">
              <a:lnSpc>
                <a:spcPct val="120000"/>
              </a:lnSpc>
              <a:spcBef>
                <a:spcPts val="600"/>
              </a:spcBef>
              <a:spcAft>
                <a:spcPts val="600"/>
              </a:spcAft>
            </a:pPr>
            <a:r>
              <a:rPr lang="tr-TR" sz="2600" dirty="0">
                <a:solidFill>
                  <a:srgbClr val="0000FF"/>
                </a:solidFill>
                <a:latin typeface="Times New Roman" panose="02020603050405020304" pitchFamily="18" charset="0"/>
                <a:cs typeface="Times New Roman" panose="02020603050405020304" pitchFamily="18" charset="0"/>
                <a:hlinkClick r:id="rId3"/>
              </a:rPr>
              <a:t>https://ogrenciisleri.comu.edu.tr/mevzuat/mevzuat2-r202.html</a:t>
            </a:r>
            <a:r>
              <a:rPr lang="tr-TR" sz="2600" dirty="0">
                <a:solidFill>
                  <a:srgbClr val="0000FF"/>
                </a:solidFill>
                <a:latin typeface="Times New Roman" panose="02020603050405020304" pitchFamily="18" charset="0"/>
                <a:cs typeface="Times New Roman" panose="02020603050405020304" pitchFamily="18" charset="0"/>
              </a:rPr>
              <a:t>  </a:t>
            </a:r>
            <a:r>
              <a:rPr lang="tr-TR" sz="2600" noProof="0" dirty="0">
                <a:solidFill>
                  <a:srgbClr val="0000FF"/>
                </a:solidFill>
                <a:latin typeface="Times New Roman" panose="02020603050405020304" pitchFamily="18" charset="0"/>
                <a:cs typeface="Times New Roman" panose="02020603050405020304" pitchFamily="18" charset="0"/>
              </a:rPr>
              <a:t>adresinden okuyunuz.</a:t>
            </a:r>
          </a:p>
          <a:p>
            <a:pPr marL="36000">
              <a:lnSpc>
                <a:spcPct val="120000"/>
              </a:lnSpc>
              <a:spcBef>
                <a:spcPts val="600"/>
              </a:spcBef>
              <a:spcAft>
                <a:spcPts val="600"/>
              </a:spcAft>
              <a:buFont typeface="Arial" panose="020B0604020202020204" pitchFamily="34" charset="0"/>
              <a:buChar char="•"/>
            </a:pPr>
            <a:endParaRPr lang="tr-TR" sz="12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328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noProof="0" dirty="0"/>
          </a:p>
        </p:txBody>
      </p:sp>
      <p:sp>
        <p:nvSpPr>
          <p:cNvPr id="3" name="Metin kutusu 2">
            <a:extLst>
              <a:ext uri="{FF2B5EF4-FFF2-40B4-BE49-F238E27FC236}">
                <a16:creationId xmlns:a16="http://schemas.microsoft.com/office/drawing/2014/main" id="{566A0DD8-2727-F172-8BF7-50C15BBC77F5}"/>
              </a:ext>
            </a:extLst>
          </p:cNvPr>
          <p:cNvSpPr txBox="1"/>
          <p:nvPr/>
        </p:nvSpPr>
        <p:spPr>
          <a:xfrm>
            <a:off x="279399" y="1003300"/>
            <a:ext cx="6910151" cy="5173663"/>
          </a:xfrm>
          <a:prstGeom prst="rect">
            <a:avLst/>
          </a:prstGeom>
        </p:spPr>
        <p:txBody>
          <a:bodyPr vert="horz" lIns="91440" tIns="45720" rIns="91440" bIns="45720" rtlCol="0">
            <a:normAutofit/>
          </a:bodyPr>
          <a:lstStyle/>
          <a:p>
            <a:pPr marR="62865" algn="ctr">
              <a:lnSpc>
                <a:spcPct val="90000"/>
              </a:lnSpc>
              <a:spcAft>
                <a:spcPts val="600"/>
              </a:spcAft>
            </a:pPr>
            <a:r>
              <a:rPr lang="tr-TR" sz="3000" b="1"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Sınavlar</a:t>
            </a:r>
          </a:p>
          <a:p>
            <a:pPr marR="62865" algn="just">
              <a:lnSpc>
                <a:spcPct val="90000"/>
              </a:lnSpc>
              <a:spcAft>
                <a:spcPts val="600"/>
              </a:spcAft>
            </a:pPr>
            <a:endParaRPr lang="tr-TR" sz="2000" b="1" noProof="0" dirty="0">
              <a:latin typeface="Times New Roman" panose="02020603050405020304" pitchFamily="18" charset="0"/>
              <a:cs typeface="Times New Roman" panose="02020603050405020304" pitchFamily="18" charset="0"/>
            </a:endParaRPr>
          </a:p>
          <a:p>
            <a:pPr marR="62865" algn="just">
              <a:lnSpc>
                <a:spcPct val="90000"/>
              </a:lnSpc>
              <a:spcAft>
                <a:spcPts val="600"/>
              </a:spcAft>
            </a:pPr>
            <a:r>
              <a:rPr lang="tr-TR" sz="2000" noProof="0" dirty="0">
                <a:latin typeface="Times New Roman" panose="02020603050405020304" pitchFamily="18" charset="0"/>
                <a:cs typeface="Times New Roman" panose="02020603050405020304" pitchFamily="18" charset="0"/>
              </a:rPr>
              <a:t>      (Madde 23)</a:t>
            </a:r>
          </a:p>
          <a:p>
            <a:pPr marR="62865" algn="just">
              <a:lnSpc>
                <a:spcPct val="90000"/>
              </a:lnSpc>
              <a:spcAft>
                <a:spcPts val="600"/>
              </a:spcAft>
            </a:pPr>
            <a:r>
              <a:rPr lang="tr-TR" sz="2000" noProof="0" dirty="0">
                <a:latin typeface="Times New Roman" panose="02020603050405020304" pitchFamily="18" charset="0"/>
                <a:cs typeface="Times New Roman" panose="02020603050405020304" pitchFamily="18" charset="0"/>
              </a:rPr>
              <a:t>  a) Ara sınav (Vize, %40)</a:t>
            </a:r>
          </a:p>
          <a:p>
            <a:pPr indent="-228600" algn="just">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lvl="0" algn="just">
              <a:lnSpc>
                <a:spcPct val="90000"/>
              </a:lnSpc>
              <a:spcAft>
                <a:spcPts val="600"/>
              </a:spcAft>
              <a:tabLst>
                <a:tab pos="457835" algn="l"/>
              </a:tabLst>
            </a:pPr>
            <a:r>
              <a:rPr lang="tr-TR" sz="2000" noProof="0" dirty="0">
                <a:latin typeface="Times New Roman" panose="02020603050405020304" pitchFamily="18" charset="0"/>
                <a:cs typeface="Times New Roman" panose="02020603050405020304" pitchFamily="18" charset="0"/>
              </a:rPr>
              <a:t>  b) Yarıyıl sonu sınavı (Final ve/veya Bütünleme,  %60)</a:t>
            </a:r>
          </a:p>
          <a:p>
            <a:pPr indent="-228600" algn="just">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marL="342900" marR="190500" lvl="0" indent="-228600" algn="just">
              <a:lnSpc>
                <a:spcPct val="90000"/>
              </a:lnSpc>
              <a:spcAft>
                <a:spcPts val="600"/>
              </a:spcAft>
              <a:buFont typeface="Arial" panose="020B0604020202020204" pitchFamily="34" charset="0"/>
              <a:buChar char="•"/>
              <a:tabLst>
                <a:tab pos="343535" algn="l"/>
              </a:tabLst>
            </a:pPr>
            <a:r>
              <a:rPr lang="tr-TR" sz="2000" noProof="0" dirty="0">
                <a:latin typeface="Times New Roman" panose="02020603050405020304" pitchFamily="18" charset="0"/>
                <a:cs typeface="Times New Roman" panose="02020603050405020304" pitchFamily="18" charset="0"/>
              </a:rPr>
              <a:t>Bir dersin Vize notu 100 bile olsa, o dersten geçmek için final sınavından ve/veya bütünleme sınavından en az 50 alınması koşulu vardır.</a:t>
            </a:r>
          </a:p>
          <a:p>
            <a:pPr indent="-228600" algn="just">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marL="342900" lvl="0" indent="-228600" algn="just">
              <a:lnSpc>
                <a:spcPct val="90000"/>
              </a:lnSpc>
              <a:spcAft>
                <a:spcPts val="600"/>
              </a:spcAft>
              <a:buFont typeface="Arial" panose="020B0604020202020204" pitchFamily="34" charset="0"/>
              <a:buChar char="•"/>
              <a:tabLst>
                <a:tab pos="343535" algn="l"/>
              </a:tabLst>
            </a:pPr>
            <a:r>
              <a:rPr lang="tr-TR" sz="2000" noProof="0" dirty="0">
                <a:latin typeface="Times New Roman" panose="02020603050405020304" pitchFamily="18" charset="0"/>
                <a:cs typeface="Times New Roman" panose="02020603050405020304" pitchFamily="18" charset="0"/>
              </a:rPr>
              <a:t>Finalden 50'nin altında alınan dersten bütünleme sınavına girilir.</a:t>
            </a:r>
          </a:p>
          <a:p>
            <a:pPr indent="-228600" algn="just">
              <a:lnSpc>
                <a:spcPct val="90000"/>
              </a:lnSpc>
              <a:spcAft>
                <a:spcPts val="600"/>
              </a:spcAft>
              <a:buFont typeface="Arial" panose="020B0604020202020204" pitchFamily="34" charset="0"/>
              <a:buChar char="•"/>
            </a:pPr>
            <a:endParaRPr lang="tr-TR" sz="2400" noProof="0" dirty="0">
              <a:latin typeface="Times New Roman" panose="02020603050405020304" pitchFamily="18" charset="0"/>
              <a:cs typeface="Times New Roman" panose="02020603050405020304" pitchFamily="18" charset="0"/>
            </a:endParaRPr>
          </a:p>
        </p:txBody>
      </p:sp>
      <p:pic>
        <p:nvPicPr>
          <p:cNvPr id="5122" name="Picture 2" descr="İş güvenliği uzmanlığı sınav soruları - calismamevzuati.com">
            <a:extLst>
              <a:ext uri="{FF2B5EF4-FFF2-40B4-BE49-F238E27FC236}">
                <a16:creationId xmlns:a16="http://schemas.microsoft.com/office/drawing/2014/main" id="{82711536-34FB-52CA-94A0-450B47E37906}"/>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b="-2"/>
          <a:stretch/>
        </p:blipFill>
        <p:spPr bwMode="auto">
          <a:xfrm>
            <a:off x="7468949" y="2081465"/>
            <a:ext cx="4553239" cy="4546600"/>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extLst>
            <a:ext uri="{909E8E84-426E-40DD-AFC4-6F175D3DCCD1}">
              <a14:hiddenFill xmlns:a14="http://schemas.microsoft.com/office/drawing/2010/main">
                <a:solidFill>
                  <a:srgbClr val="FFFFFF"/>
                </a:solidFill>
              </a14:hiddenFill>
            </a:ext>
          </a:extLst>
        </p:spPr>
      </p:pic>
      <p:sp>
        <p:nvSpPr>
          <p:cNvPr id="5129"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31"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551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a:extLst>
              <a:ext uri="{FF2B5EF4-FFF2-40B4-BE49-F238E27FC236}">
                <a16:creationId xmlns:a16="http://schemas.microsoft.com/office/drawing/2014/main" id="{1C82DCD8-E08C-9E84-5C41-0F9B014AF954}"/>
              </a:ext>
            </a:extLst>
          </p:cNvPr>
          <p:cNvGraphicFramePr>
            <a:graphicFrameLocks noGrp="1"/>
          </p:cNvGraphicFramePr>
          <p:nvPr>
            <p:extLst>
              <p:ext uri="{D42A27DB-BD31-4B8C-83A1-F6EECF244321}">
                <p14:modId xmlns:p14="http://schemas.microsoft.com/office/powerpoint/2010/main" val="2323628178"/>
              </p:ext>
            </p:extLst>
          </p:nvPr>
        </p:nvGraphicFramePr>
        <p:xfrm>
          <a:off x="6096000" y="589337"/>
          <a:ext cx="5533785" cy="5889154"/>
        </p:xfrm>
        <a:graphic>
          <a:graphicData uri="http://schemas.openxmlformats.org/drawingml/2006/table">
            <a:tbl>
              <a:tblPr/>
              <a:tblGrid>
                <a:gridCol w="1540903">
                  <a:extLst>
                    <a:ext uri="{9D8B030D-6E8A-4147-A177-3AD203B41FA5}">
                      <a16:colId xmlns:a16="http://schemas.microsoft.com/office/drawing/2014/main" val="2445288718"/>
                    </a:ext>
                  </a:extLst>
                </a:gridCol>
                <a:gridCol w="1313660">
                  <a:extLst>
                    <a:ext uri="{9D8B030D-6E8A-4147-A177-3AD203B41FA5}">
                      <a16:colId xmlns:a16="http://schemas.microsoft.com/office/drawing/2014/main" val="1577619370"/>
                    </a:ext>
                  </a:extLst>
                </a:gridCol>
                <a:gridCol w="1491106">
                  <a:extLst>
                    <a:ext uri="{9D8B030D-6E8A-4147-A177-3AD203B41FA5}">
                      <a16:colId xmlns:a16="http://schemas.microsoft.com/office/drawing/2014/main" val="3434783761"/>
                    </a:ext>
                  </a:extLst>
                </a:gridCol>
                <a:gridCol w="1188116">
                  <a:extLst>
                    <a:ext uri="{9D8B030D-6E8A-4147-A177-3AD203B41FA5}">
                      <a16:colId xmlns:a16="http://schemas.microsoft.com/office/drawing/2014/main" val="2797981436"/>
                    </a:ext>
                  </a:extLst>
                </a:gridCol>
              </a:tblGrid>
              <a:tr h="415498">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cap="none" normalizeH="0" baseline="0" noProof="0" dirty="0">
                          <a:ln>
                            <a:noFill/>
                          </a:ln>
                          <a:solidFill>
                            <a:schemeClr val="tx1"/>
                          </a:solidFill>
                          <a:effectLst/>
                          <a:latin typeface="Arial" panose="020B0604020202020204" pitchFamily="34" charset="0"/>
                        </a:rPr>
                        <a:t>Başarı Notu Değerlendirme Tablosu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tr-TR" dirty="0">
                        <a:effectLst/>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indent="12700" algn="ctr">
                        <a:spcAft>
                          <a:spcPts val="0"/>
                        </a:spcAft>
                      </a:pPr>
                      <a:endParaRPr lang="tr-TR"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tr-TR" dirty="0">
                        <a:effectLst/>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607768"/>
                  </a:ext>
                </a:extLst>
              </a:tr>
              <a:tr h="415498">
                <a:tc>
                  <a:txBody>
                    <a:bodyPr/>
                    <a:lstStyle/>
                    <a:p>
                      <a:pPr indent="0" algn="ctr">
                        <a:lnSpc>
                          <a:spcPct val="100000"/>
                        </a:lnSpc>
                        <a:spcAft>
                          <a:spcPts val="0"/>
                        </a:spcAft>
                      </a:pPr>
                      <a:r>
                        <a:rPr lang="tr-TR" noProof="0" dirty="0">
                          <a:effectLst/>
                        </a:rPr>
                        <a:t>Başarı Notu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Harf Notu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Katsayı</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AKTS Notu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0054298"/>
                  </a:ext>
                </a:extLst>
              </a:tr>
              <a:tr h="415498">
                <a:tc>
                  <a:txBody>
                    <a:bodyPr/>
                    <a:lstStyle/>
                    <a:p>
                      <a:pPr indent="0" algn="ctr">
                        <a:lnSpc>
                          <a:spcPct val="100000"/>
                        </a:lnSpc>
                        <a:spcAft>
                          <a:spcPts val="0"/>
                        </a:spcAft>
                      </a:pPr>
                      <a:r>
                        <a:rPr lang="tr-TR" noProof="0" dirty="0">
                          <a:effectLst/>
                        </a:rPr>
                        <a:t>90 – 100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b="1" noProof="0" dirty="0">
                          <a:effectLst/>
                        </a:rPr>
                        <a:t>AA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noProof="0" dirty="0">
                          <a:effectLst/>
                        </a:rPr>
                        <a:t>4.00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noProof="0" dirty="0">
                          <a:effectLst/>
                        </a:rPr>
                        <a:t>A</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867391995"/>
                  </a:ext>
                </a:extLst>
              </a:tr>
              <a:tr h="415498">
                <a:tc>
                  <a:txBody>
                    <a:bodyPr/>
                    <a:lstStyle/>
                    <a:p>
                      <a:pPr indent="0" algn="ctr">
                        <a:lnSpc>
                          <a:spcPct val="100000"/>
                        </a:lnSpc>
                        <a:spcAft>
                          <a:spcPts val="0"/>
                        </a:spcAft>
                      </a:pPr>
                      <a:r>
                        <a:rPr lang="tr-TR" noProof="0" dirty="0">
                          <a:effectLst/>
                        </a:rPr>
                        <a:t>85 – 89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b="1" noProof="0" dirty="0">
                          <a:effectLst/>
                        </a:rPr>
                        <a:t>BA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noProof="0" dirty="0">
                          <a:effectLst/>
                        </a:rPr>
                        <a:t>3.50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indent="0" algn="ctr">
                        <a:lnSpc>
                          <a:spcPct val="100000"/>
                        </a:lnSpc>
                        <a:spcAft>
                          <a:spcPts val="0"/>
                        </a:spcAft>
                      </a:pPr>
                      <a:r>
                        <a:rPr lang="tr-TR" noProof="0" dirty="0">
                          <a:effectLst/>
                        </a:rPr>
                        <a:t>B</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396102920"/>
                  </a:ext>
                </a:extLst>
              </a:tr>
              <a:tr h="415498">
                <a:tc>
                  <a:txBody>
                    <a:bodyPr/>
                    <a:lstStyle/>
                    <a:p>
                      <a:pPr indent="0" algn="ctr">
                        <a:lnSpc>
                          <a:spcPct val="100000"/>
                        </a:lnSpc>
                        <a:spcAft>
                          <a:spcPts val="0"/>
                        </a:spcAft>
                      </a:pPr>
                      <a:r>
                        <a:rPr lang="tr-TR" noProof="0" dirty="0">
                          <a:effectLst/>
                        </a:rPr>
                        <a:t>80 – 84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b="1" noProof="0" dirty="0">
                          <a:effectLst/>
                        </a:rPr>
                        <a:t>BB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noProof="0" dirty="0">
                          <a:effectLst/>
                        </a:rPr>
                        <a:t>3.00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vMerge="1">
                  <a:txBody>
                    <a:bodyPr/>
                    <a:lstStyle/>
                    <a:p>
                      <a:endParaRPr lang="tr-TR"/>
                    </a:p>
                  </a:txBody>
                  <a:tcPr/>
                </a:tc>
                <a:extLst>
                  <a:ext uri="{0D108BD9-81ED-4DB2-BD59-A6C34878D82A}">
                    <a16:rowId xmlns:a16="http://schemas.microsoft.com/office/drawing/2014/main" val="816790285"/>
                  </a:ext>
                </a:extLst>
              </a:tr>
              <a:tr h="415498">
                <a:tc>
                  <a:txBody>
                    <a:bodyPr/>
                    <a:lstStyle/>
                    <a:p>
                      <a:pPr indent="0" algn="ctr">
                        <a:lnSpc>
                          <a:spcPct val="100000"/>
                        </a:lnSpc>
                        <a:spcAft>
                          <a:spcPts val="0"/>
                        </a:spcAft>
                      </a:pPr>
                      <a:r>
                        <a:rPr lang="tr-TR" noProof="0" dirty="0">
                          <a:effectLst/>
                        </a:rPr>
                        <a:t>70 – 79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b="1" noProof="0" dirty="0">
                          <a:effectLst/>
                        </a:rPr>
                        <a:t>CB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noProof="0" dirty="0">
                          <a:effectLst/>
                        </a:rPr>
                        <a:t>2.50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indent="0" algn="ctr">
                        <a:lnSpc>
                          <a:spcPct val="100000"/>
                        </a:lnSpc>
                        <a:spcAft>
                          <a:spcPts val="0"/>
                        </a:spcAft>
                      </a:pPr>
                      <a:r>
                        <a:rPr lang="tr-TR" noProof="0" dirty="0">
                          <a:effectLst/>
                        </a:rPr>
                        <a:t>C</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351724438"/>
                  </a:ext>
                </a:extLst>
              </a:tr>
              <a:tr h="415498">
                <a:tc>
                  <a:txBody>
                    <a:bodyPr/>
                    <a:lstStyle/>
                    <a:p>
                      <a:pPr indent="0" algn="ctr">
                        <a:lnSpc>
                          <a:spcPct val="100000"/>
                        </a:lnSpc>
                        <a:spcAft>
                          <a:spcPts val="0"/>
                        </a:spcAft>
                      </a:pPr>
                      <a:r>
                        <a:rPr lang="tr-TR" noProof="0" dirty="0">
                          <a:effectLst/>
                        </a:rPr>
                        <a:t>60 – 69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b="1" noProof="0" dirty="0">
                          <a:effectLst/>
                        </a:rPr>
                        <a:t>CC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indent="0" algn="ctr">
                        <a:lnSpc>
                          <a:spcPct val="100000"/>
                        </a:lnSpc>
                        <a:spcAft>
                          <a:spcPts val="0"/>
                        </a:spcAft>
                      </a:pPr>
                      <a:r>
                        <a:rPr lang="tr-TR" noProof="0" dirty="0">
                          <a:effectLst/>
                        </a:rPr>
                        <a:t>2.00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vMerge="1">
                  <a:txBody>
                    <a:bodyPr/>
                    <a:lstStyle/>
                    <a:p>
                      <a:endParaRPr lang="tr-TR"/>
                    </a:p>
                  </a:txBody>
                  <a:tcPr/>
                </a:tc>
                <a:extLst>
                  <a:ext uri="{0D108BD9-81ED-4DB2-BD59-A6C34878D82A}">
                    <a16:rowId xmlns:a16="http://schemas.microsoft.com/office/drawing/2014/main" val="3540294016"/>
                  </a:ext>
                </a:extLst>
              </a:tr>
              <a:tr h="415498">
                <a:tc>
                  <a:txBody>
                    <a:bodyPr/>
                    <a:lstStyle/>
                    <a:p>
                      <a:pPr indent="0" algn="ctr">
                        <a:lnSpc>
                          <a:spcPct val="100000"/>
                        </a:lnSpc>
                        <a:spcAft>
                          <a:spcPts val="0"/>
                        </a:spcAft>
                      </a:pPr>
                      <a:r>
                        <a:rPr lang="tr-TR" noProof="0" dirty="0">
                          <a:effectLst/>
                        </a:rPr>
                        <a:t>55 – 59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indent="0" algn="ctr">
                        <a:lnSpc>
                          <a:spcPct val="100000"/>
                        </a:lnSpc>
                        <a:spcAft>
                          <a:spcPts val="0"/>
                        </a:spcAft>
                      </a:pPr>
                      <a:r>
                        <a:rPr lang="tr-TR" b="1" noProof="0" dirty="0">
                          <a:effectLst/>
                        </a:rPr>
                        <a:t>DC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indent="0" algn="ctr">
                        <a:lnSpc>
                          <a:spcPct val="100000"/>
                        </a:lnSpc>
                        <a:spcAft>
                          <a:spcPts val="0"/>
                        </a:spcAft>
                      </a:pPr>
                      <a:r>
                        <a:rPr lang="tr-TR" noProof="0" dirty="0">
                          <a:effectLst/>
                        </a:rPr>
                        <a:t>1.50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indent="0" algn="ctr">
                        <a:lnSpc>
                          <a:spcPct val="100000"/>
                        </a:lnSpc>
                        <a:spcAft>
                          <a:spcPts val="0"/>
                        </a:spcAft>
                      </a:pPr>
                      <a:r>
                        <a:rPr lang="tr-TR" noProof="0" dirty="0">
                          <a:effectLst/>
                        </a:rPr>
                        <a:t>D</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942871030"/>
                  </a:ext>
                </a:extLst>
              </a:tr>
              <a:tr h="415498">
                <a:tc>
                  <a:txBody>
                    <a:bodyPr/>
                    <a:lstStyle/>
                    <a:p>
                      <a:pPr indent="0" algn="ctr">
                        <a:lnSpc>
                          <a:spcPct val="100000"/>
                        </a:lnSpc>
                        <a:spcAft>
                          <a:spcPts val="0"/>
                        </a:spcAft>
                      </a:pPr>
                      <a:r>
                        <a:rPr lang="tr-TR" noProof="0" dirty="0">
                          <a:effectLst/>
                        </a:rPr>
                        <a:t>50 – 54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indent="0" algn="ctr">
                        <a:lnSpc>
                          <a:spcPct val="100000"/>
                        </a:lnSpc>
                        <a:spcAft>
                          <a:spcPts val="0"/>
                        </a:spcAft>
                      </a:pPr>
                      <a:r>
                        <a:rPr lang="tr-TR" b="1" noProof="0" dirty="0">
                          <a:effectLst/>
                        </a:rPr>
                        <a:t>DD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indent="0" algn="ctr">
                        <a:lnSpc>
                          <a:spcPct val="100000"/>
                        </a:lnSpc>
                        <a:spcAft>
                          <a:spcPts val="0"/>
                        </a:spcAft>
                      </a:pPr>
                      <a:r>
                        <a:rPr lang="tr-TR" noProof="0" dirty="0">
                          <a:effectLst/>
                        </a:rPr>
                        <a:t>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indent="0" algn="ctr">
                        <a:lnSpc>
                          <a:spcPct val="100000"/>
                        </a:lnSpc>
                        <a:spcAft>
                          <a:spcPts val="0"/>
                        </a:spcAft>
                      </a:pPr>
                      <a:r>
                        <a:rPr lang="tr-TR" noProof="0" dirty="0">
                          <a:effectLst/>
                        </a:rPr>
                        <a:t>E</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918947890"/>
                  </a:ext>
                </a:extLst>
              </a:tr>
              <a:tr h="415498">
                <a:tc>
                  <a:txBody>
                    <a:bodyPr/>
                    <a:lstStyle/>
                    <a:p>
                      <a:pPr indent="0" algn="ctr">
                        <a:lnSpc>
                          <a:spcPct val="100000"/>
                        </a:lnSpc>
                        <a:spcAft>
                          <a:spcPts val="0"/>
                        </a:spcAft>
                      </a:pPr>
                      <a:r>
                        <a:rPr lang="tr-TR" noProof="0" dirty="0">
                          <a:effectLst/>
                        </a:rPr>
                        <a:t>40 – 49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tc>
                  <a:txBody>
                    <a:bodyPr/>
                    <a:lstStyle/>
                    <a:p>
                      <a:pPr indent="0" algn="ctr">
                        <a:lnSpc>
                          <a:spcPct val="100000"/>
                        </a:lnSpc>
                        <a:spcAft>
                          <a:spcPts val="0"/>
                        </a:spcAft>
                      </a:pPr>
                      <a:r>
                        <a:rPr lang="tr-TR" b="1" noProof="0" dirty="0">
                          <a:effectLst/>
                        </a:rPr>
                        <a:t>FD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tc>
                  <a:txBody>
                    <a:bodyPr/>
                    <a:lstStyle/>
                    <a:p>
                      <a:pPr indent="0" algn="ctr">
                        <a:lnSpc>
                          <a:spcPct val="100000"/>
                        </a:lnSpc>
                        <a:spcAft>
                          <a:spcPts val="0"/>
                        </a:spcAft>
                      </a:pPr>
                      <a:r>
                        <a:rPr lang="tr-TR" noProof="0" dirty="0">
                          <a:effectLst/>
                        </a:rPr>
                        <a:t>0.50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tc>
                  <a:txBody>
                    <a:bodyPr/>
                    <a:lstStyle/>
                    <a:p>
                      <a:pPr indent="0" algn="ctr">
                        <a:lnSpc>
                          <a:spcPct val="100000"/>
                        </a:lnSpc>
                        <a:spcAft>
                          <a:spcPts val="0"/>
                        </a:spcAft>
                      </a:pPr>
                      <a:r>
                        <a:rPr lang="tr-TR" noProof="0" dirty="0">
                          <a:effectLst/>
                        </a:rPr>
                        <a:t>F</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extLst>
                  <a:ext uri="{0D108BD9-81ED-4DB2-BD59-A6C34878D82A}">
                    <a16:rowId xmlns:a16="http://schemas.microsoft.com/office/drawing/2014/main" val="4255154200"/>
                  </a:ext>
                </a:extLst>
              </a:tr>
              <a:tr h="415498">
                <a:tc>
                  <a:txBody>
                    <a:bodyPr/>
                    <a:lstStyle/>
                    <a:p>
                      <a:pPr indent="0" algn="ctr">
                        <a:lnSpc>
                          <a:spcPct val="100000"/>
                        </a:lnSpc>
                        <a:spcAft>
                          <a:spcPts val="0"/>
                        </a:spcAft>
                      </a:pPr>
                      <a:r>
                        <a:rPr lang="tr-TR" noProof="0" dirty="0">
                          <a:effectLst/>
                        </a:rPr>
                        <a:t>  0 – 39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tc>
                  <a:txBody>
                    <a:bodyPr/>
                    <a:lstStyle/>
                    <a:p>
                      <a:pPr indent="0" algn="ctr">
                        <a:lnSpc>
                          <a:spcPct val="100000"/>
                        </a:lnSpc>
                        <a:spcAft>
                          <a:spcPts val="0"/>
                        </a:spcAft>
                      </a:pPr>
                      <a:r>
                        <a:rPr lang="tr-TR" b="1" noProof="0" dirty="0">
                          <a:effectLst/>
                        </a:rPr>
                        <a:t>FF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tc>
                  <a:txBody>
                    <a:bodyPr/>
                    <a:lstStyle/>
                    <a:p>
                      <a:pPr indent="0" algn="ctr">
                        <a:lnSpc>
                          <a:spcPct val="100000"/>
                        </a:lnSpc>
                        <a:spcAft>
                          <a:spcPts val="0"/>
                        </a:spcAft>
                      </a:pPr>
                      <a:r>
                        <a:rPr lang="tr-TR" noProof="0" dirty="0">
                          <a:effectLst/>
                        </a:rPr>
                        <a:t>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tc>
                  <a:txBody>
                    <a:bodyPr/>
                    <a:lstStyle/>
                    <a:p>
                      <a:pPr indent="0" algn="ctr">
                        <a:lnSpc>
                          <a:spcPct val="100000"/>
                        </a:lnSpc>
                        <a:spcAft>
                          <a:spcPts val="0"/>
                        </a:spcAft>
                      </a:pPr>
                      <a:r>
                        <a:rPr lang="tr-TR" noProof="0" dirty="0">
                          <a:effectLst/>
                        </a:rPr>
                        <a:t>FX</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D7D"/>
                    </a:solidFill>
                  </a:tcPr>
                </a:tc>
                <a:extLst>
                  <a:ext uri="{0D108BD9-81ED-4DB2-BD59-A6C34878D82A}">
                    <a16:rowId xmlns:a16="http://schemas.microsoft.com/office/drawing/2014/main" val="1752229644"/>
                  </a:ext>
                </a:extLst>
              </a:tr>
              <a:tr h="415498">
                <a:tc>
                  <a:txBody>
                    <a:bodyPr/>
                    <a:lstStyle/>
                    <a:p>
                      <a:pPr indent="0" algn="ctr">
                        <a:lnSpc>
                          <a:spcPct val="100000"/>
                        </a:lnSpc>
                        <a:spcAft>
                          <a:spcPts val="0"/>
                        </a:spcAft>
                      </a:pPr>
                      <a:r>
                        <a:rPr lang="tr-TR" noProof="0" dirty="0">
                          <a:effectLst/>
                        </a:rPr>
                        <a:t>Yeterli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YE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S</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9202603"/>
                  </a:ext>
                </a:extLst>
              </a:tr>
              <a:tr h="415498">
                <a:tc>
                  <a:txBody>
                    <a:bodyPr/>
                    <a:lstStyle/>
                    <a:p>
                      <a:pPr indent="0" algn="ctr">
                        <a:lnSpc>
                          <a:spcPct val="100000"/>
                        </a:lnSpc>
                        <a:spcAft>
                          <a:spcPts val="0"/>
                        </a:spcAft>
                      </a:pPr>
                      <a:r>
                        <a:rPr lang="tr-TR" noProof="0" dirty="0">
                          <a:effectLst/>
                        </a:rPr>
                        <a:t>Yetersiz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YS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255432"/>
                  </a:ext>
                </a:extLst>
              </a:tr>
              <a:tr h="415498">
                <a:tc>
                  <a:txBody>
                    <a:bodyPr/>
                    <a:lstStyle/>
                    <a:p>
                      <a:pPr indent="0" algn="ctr">
                        <a:lnSpc>
                          <a:spcPct val="100000"/>
                        </a:lnSpc>
                        <a:spcAft>
                          <a:spcPts val="0"/>
                        </a:spcAft>
                      </a:pPr>
                      <a:r>
                        <a:rPr lang="tr-TR" noProof="0" dirty="0">
                          <a:effectLst/>
                        </a:rPr>
                        <a:t>Devamsız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DS </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0.00 </a:t>
                      </a:r>
                    </a:p>
                    <a:p>
                      <a:pPr indent="0" algn="ctr">
                        <a:lnSpc>
                          <a:spcPct val="100000"/>
                        </a:lnSpc>
                        <a:spcAft>
                          <a:spcPts val="0"/>
                        </a:spcAft>
                      </a:pPr>
                      <a:r>
                        <a:rPr lang="tr-TR" sz="1400" noProof="0" dirty="0">
                          <a:effectLst/>
                        </a:rPr>
                        <a:t>(Kredili Dersler için)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lnSpc>
                          <a:spcPct val="100000"/>
                        </a:lnSpc>
                        <a:spcAft>
                          <a:spcPts val="0"/>
                        </a:spcAft>
                      </a:pPr>
                      <a:r>
                        <a:rPr lang="tr-TR" noProof="0" dirty="0">
                          <a:effectLst/>
                        </a:rPr>
                        <a:t>NA</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6285732"/>
                  </a:ext>
                </a:extLst>
              </a:tr>
            </a:tbl>
          </a:graphicData>
        </a:graphic>
      </p:graphicFrame>
      <p:sp>
        <p:nvSpPr>
          <p:cNvPr id="10" name="Metin kutusu 9">
            <a:extLst>
              <a:ext uri="{FF2B5EF4-FFF2-40B4-BE49-F238E27FC236}">
                <a16:creationId xmlns:a16="http://schemas.microsoft.com/office/drawing/2014/main" id="{FB161BDE-4C03-3207-B9D9-51B4940EFBEA}"/>
              </a:ext>
            </a:extLst>
          </p:cNvPr>
          <p:cNvSpPr txBox="1"/>
          <p:nvPr/>
        </p:nvSpPr>
        <p:spPr>
          <a:xfrm>
            <a:off x="308897" y="471230"/>
            <a:ext cx="5533785" cy="6063198"/>
          </a:xfrm>
          <a:prstGeom prst="rect">
            <a:avLst/>
          </a:prstGeom>
          <a:noFill/>
        </p:spPr>
        <p:txBody>
          <a:bodyPr wrap="square">
            <a:spAutoFit/>
          </a:bodyPr>
          <a:lstStyle/>
          <a:p>
            <a:pPr indent="359410" algn="ctr">
              <a:spcAft>
                <a:spcPts val="0"/>
              </a:spcAft>
            </a:pPr>
            <a:r>
              <a:rPr lang="tr-TR" sz="2800"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Başarı notu</a:t>
            </a:r>
          </a:p>
          <a:p>
            <a:pPr indent="359410" algn="just">
              <a:spcAft>
                <a:spcPts val="0"/>
              </a:spcAft>
            </a:pPr>
            <a:r>
              <a:rPr lang="tr-TR" sz="1200" b="1" noProof="0" dirty="0">
                <a:effectLst/>
                <a:latin typeface="Times New Roman" panose="02020603050405020304" pitchFamily="18" charset="0"/>
                <a:cs typeface="Times New Roman" panose="02020603050405020304" pitchFamily="18" charset="0"/>
              </a:rPr>
              <a:t>MADDE 26 –</a:t>
            </a:r>
            <a:r>
              <a:rPr lang="tr-TR" sz="1200" noProof="0" dirty="0">
                <a:effectLst/>
                <a:latin typeface="Times New Roman" panose="02020603050405020304" pitchFamily="18" charset="0"/>
                <a:cs typeface="Times New Roman" panose="02020603050405020304" pitchFamily="18" charset="0"/>
              </a:rPr>
              <a:t> (1) 100 puan üzerinden verilen dönem içi eğitim öğretim etkinliklerinden (ara sınav/sınavlar, uygulama, staj, seminer, proje, ödev, laboratuvar vb.)  alınan notların ortalamasının %40’ı ve yarıyıl sonu veya bütünleme sınav notunun %60’ı alınıp toplanarak öğrencinin başarı notu hesaplanır. “Başarı Notu Değerlendirme </a:t>
            </a:r>
            <a:r>
              <a:rPr lang="tr-TR" sz="1200" noProof="0" dirty="0" err="1">
                <a:effectLst/>
                <a:latin typeface="Times New Roman" panose="02020603050405020304" pitchFamily="18" charset="0"/>
                <a:cs typeface="Times New Roman" panose="02020603050405020304" pitchFamily="18" charset="0"/>
              </a:rPr>
              <a:t>Tablosu”na</a:t>
            </a:r>
            <a:r>
              <a:rPr lang="tr-TR" sz="1200" noProof="0" dirty="0">
                <a:effectLst/>
                <a:latin typeface="Times New Roman" panose="02020603050405020304" pitchFamily="18" charset="0"/>
                <a:cs typeface="Times New Roman" panose="02020603050405020304" pitchFamily="18" charset="0"/>
              </a:rPr>
              <a:t> göre Harf Notu ve AKTS notu verilir.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(2) Bir dersten başarılı sayılabilmek için diğer şartlara ek olarak o dersin yarıyıl sonu veya bütünleme sınavından en az 50 puan almak gerekir, bu puanı alamayan öğrencilerin  başarı notu 40’ın altında ise FF, 40 ve üzerinde ise FD harf notu olarak takdir edilir.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(3) 2547 sayılı Kanun’un 5 inci maddesinin birinci fıkrasının (ı) bendinde belirtilen ortak zorunlu derslerden alınan (YE) ve (YS) notları ile kredisiz dersler için (DS) notları ağırlıklı not ortalamasının hesabında dikkate alınmazlar; ancak kredili derslerde (DS)’</a:t>
            </a:r>
            <a:r>
              <a:rPr lang="tr-TR" sz="1200" noProof="0" dirty="0" err="1">
                <a:effectLst/>
                <a:latin typeface="Times New Roman" panose="02020603050405020304" pitchFamily="18" charset="0"/>
                <a:cs typeface="Times New Roman" panose="02020603050405020304" pitchFamily="18" charset="0"/>
              </a:rPr>
              <a:t>nin</a:t>
            </a:r>
            <a:r>
              <a:rPr lang="tr-TR" sz="1200" noProof="0" dirty="0">
                <a:effectLst/>
                <a:latin typeface="Times New Roman" panose="02020603050405020304" pitchFamily="18" charset="0"/>
                <a:cs typeface="Times New Roman" panose="02020603050405020304" pitchFamily="18" charset="0"/>
              </a:rPr>
              <a:t> karşılığı 0.00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(4) Öğrencilere, tabloda görülen puanlara karşılık gelen başarı notundan daha aşağıda başarı notu verilmez. Başarı notu değerlendirmesinde tabloda belirtilen notlara karşılık gelen harf/AKTS notlarından daha yüksek bir harf/AKTS notu da verilemez.</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(5) Başarı notu değerlendirme tablosuna göre kredili bir dersten bir öğrenci;</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a) </a:t>
            </a:r>
            <a:r>
              <a:rPr lang="tr-TR" sz="1200" noProof="0" dirty="0">
                <a:effectLst/>
                <a:highlight>
                  <a:srgbClr val="CCFFCC"/>
                </a:highlight>
                <a:latin typeface="Times New Roman" panose="02020603050405020304" pitchFamily="18" charset="0"/>
                <a:cs typeface="Times New Roman" panose="02020603050405020304" pitchFamily="18" charset="0"/>
              </a:rPr>
              <a:t>(AA), (BA), (BB), (CB) veya (CC) notlarından birini almış ise o dersi başarmış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b) </a:t>
            </a:r>
            <a:r>
              <a:rPr lang="tr-TR" sz="1200" noProof="0" dirty="0">
                <a:effectLst/>
                <a:highlight>
                  <a:srgbClr val="FFFFCC"/>
                </a:highlight>
                <a:latin typeface="Times New Roman" panose="02020603050405020304" pitchFamily="18" charset="0"/>
                <a:cs typeface="Times New Roman" panose="02020603050405020304" pitchFamily="18" charset="0"/>
              </a:rPr>
              <a:t>(DC) veya (DD) notlarından birini almış ve </a:t>
            </a:r>
            <a:r>
              <a:rPr lang="tr-TR" sz="1200" noProof="0" dirty="0" err="1">
                <a:effectLst/>
                <a:highlight>
                  <a:srgbClr val="FFFFCC"/>
                </a:highlight>
                <a:latin typeface="Times New Roman" panose="02020603050405020304" pitchFamily="18" charset="0"/>
                <a:cs typeface="Times New Roman" panose="02020603050405020304" pitchFamily="18" charset="0"/>
              </a:rPr>
              <a:t>GNO’su</a:t>
            </a:r>
            <a:r>
              <a:rPr lang="tr-TR" sz="1200" noProof="0" dirty="0">
                <a:effectLst/>
                <a:highlight>
                  <a:srgbClr val="FFFFCC"/>
                </a:highlight>
                <a:latin typeface="Times New Roman" panose="02020603050405020304" pitchFamily="18" charset="0"/>
                <a:cs typeface="Times New Roman" panose="02020603050405020304" pitchFamily="18" charset="0"/>
              </a:rPr>
              <a:t> 2.00 ve üzeri ise koşullu başarılı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c) </a:t>
            </a:r>
            <a:r>
              <a:rPr lang="tr-TR" sz="1200" noProof="0" dirty="0">
                <a:effectLst/>
                <a:highlight>
                  <a:srgbClr val="FFFFCC"/>
                </a:highlight>
                <a:latin typeface="Times New Roman" panose="02020603050405020304" pitchFamily="18" charset="0"/>
                <a:cs typeface="Times New Roman" panose="02020603050405020304" pitchFamily="18" charset="0"/>
              </a:rPr>
              <a:t>(DC) veya (DD) notlarından birini almış ve </a:t>
            </a:r>
            <a:r>
              <a:rPr lang="tr-TR" sz="1200" noProof="0" dirty="0" err="1">
                <a:effectLst/>
                <a:highlight>
                  <a:srgbClr val="FFFFCC"/>
                </a:highlight>
                <a:latin typeface="Times New Roman" panose="02020603050405020304" pitchFamily="18" charset="0"/>
                <a:cs typeface="Times New Roman" panose="02020603050405020304" pitchFamily="18" charset="0"/>
              </a:rPr>
              <a:t>GNO’su</a:t>
            </a:r>
            <a:r>
              <a:rPr lang="tr-TR" sz="1200" noProof="0" dirty="0">
                <a:effectLst/>
                <a:highlight>
                  <a:srgbClr val="FFFFCC"/>
                </a:highlight>
                <a:latin typeface="Times New Roman" panose="02020603050405020304" pitchFamily="18" charset="0"/>
                <a:cs typeface="Times New Roman" panose="02020603050405020304" pitchFamily="18" charset="0"/>
              </a:rPr>
              <a:t> 2.00’ın altında ise koşullu başarısız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ç) </a:t>
            </a:r>
            <a:r>
              <a:rPr lang="tr-TR" sz="1200" noProof="0" dirty="0">
                <a:effectLst/>
                <a:highlight>
                  <a:srgbClr val="FF7D7D"/>
                </a:highlight>
                <a:latin typeface="Times New Roman" panose="02020603050405020304" pitchFamily="18" charset="0"/>
                <a:cs typeface="Times New Roman" panose="02020603050405020304" pitchFamily="18" charset="0"/>
              </a:rPr>
              <a:t>(FD) ve (FF) notlarından birini almış ise başarısız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d) </a:t>
            </a:r>
            <a:r>
              <a:rPr lang="tr-TR" sz="1200" noProof="0" dirty="0">
                <a:effectLst/>
                <a:highlight>
                  <a:srgbClr val="FF7D7D"/>
                </a:highlight>
                <a:latin typeface="Times New Roman" panose="02020603050405020304" pitchFamily="18" charset="0"/>
                <a:cs typeface="Times New Roman" panose="02020603050405020304" pitchFamily="18" charset="0"/>
              </a:rPr>
              <a:t>Derse devam koşulunu yerine getirmediyse devamsız (DS)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e) Kredisiz olan dersler ile stajların devamsızlık ve başarı değerlendirmelerinde; (YE) yeterli, (YS) yetersiz, (DS) devamsız sayılır.</a:t>
            </a:r>
          </a:p>
          <a:p>
            <a:pPr indent="359410" algn="just">
              <a:spcAft>
                <a:spcPts val="0"/>
              </a:spcAft>
            </a:pPr>
            <a:r>
              <a:rPr lang="tr-TR" sz="1200" noProof="0" dirty="0">
                <a:effectLst/>
                <a:latin typeface="Times New Roman" panose="02020603050405020304" pitchFamily="18" charset="0"/>
                <a:cs typeface="Times New Roman" panose="02020603050405020304" pitchFamily="18" charset="0"/>
              </a:rPr>
              <a:t>f) Öğrencinin girmeyi hak etmediği bir sınava girmesi sonucunda aldığı not iptal edilir.</a:t>
            </a:r>
          </a:p>
        </p:txBody>
      </p:sp>
    </p:spTree>
    <p:extLst>
      <p:ext uri="{BB962C8B-B14F-4D97-AF65-F5344CB8AC3E}">
        <p14:creationId xmlns:p14="http://schemas.microsoft.com/office/powerpoint/2010/main" val="1970862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etin kutusu 9">
            <a:extLst>
              <a:ext uri="{FF2B5EF4-FFF2-40B4-BE49-F238E27FC236}">
                <a16:creationId xmlns:a16="http://schemas.microsoft.com/office/drawing/2014/main" id="{FB161BDE-4C03-3207-B9D9-51B4940EFBEA}"/>
              </a:ext>
            </a:extLst>
          </p:cNvPr>
          <p:cNvSpPr txBox="1"/>
          <p:nvPr/>
        </p:nvSpPr>
        <p:spPr>
          <a:xfrm>
            <a:off x="284193" y="224516"/>
            <a:ext cx="11577955" cy="4308872"/>
          </a:xfrm>
          <a:prstGeom prst="rect">
            <a:avLst/>
          </a:prstGeom>
          <a:noFill/>
        </p:spPr>
        <p:txBody>
          <a:bodyPr wrap="square">
            <a:spAutoFit/>
          </a:bodyPr>
          <a:lstStyle/>
          <a:p>
            <a:pPr indent="359410" algn="ctr">
              <a:spcAft>
                <a:spcPts val="0"/>
              </a:spcAft>
            </a:pPr>
            <a:r>
              <a:rPr lang="tr-TR" sz="3200" b="1"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Dikey geçiş</a:t>
            </a:r>
          </a:p>
          <a:p>
            <a:pPr indent="359410" algn="just">
              <a:spcAft>
                <a:spcPts val="0"/>
              </a:spcAft>
            </a:pPr>
            <a:endParaRPr lang="tr-TR" sz="2400" noProof="0" dirty="0">
              <a:latin typeface="Times New Roman" panose="02020603050405020304" pitchFamily="18" charset="0"/>
              <a:cs typeface="Times New Roman" panose="02020603050405020304" pitchFamily="18" charset="0"/>
            </a:endParaRPr>
          </a:p>
          <a:p>
            <a:pPr indent="359410" algn="just">
              <a:spcAft>
                <a:spcPts val="0"/>
              </a:spcAft>
            </a:pPr>
            <a:r>
              <a:rPr lang="tr-TR" noProof="0" dirty="0">
                <a:latin typeface="Times New Roman" panose="02020603050405020304" pitchFamily="18" charset="0"/>
                <a:cs typeface="Times New Roman" panose="02020603050405020304" pitchFamily="18" charset="0"/>
              </a:rPr>
              <a:t>MADDE 31 – (1) Meslek yüksekokulları mezunlarının lisans programına kabulleri, 19/2/2002 tarihli ve 24676 sayılı Resmî Gazete’de yayımlanan Meslek Yüksekokulları ve </a:t>
            </a:r>
            <a:r>
              <a:rPr lang="tr-TR" noProof="0" dirty="0" err="1">
                <a:latin typeface="Times New Roman" panose="02020603050405020304" pitchFamily="18" charset="0"/>
                <a:cs typeface="Times New Roman" panose="02020603050405020304" pitchFamily="18" charset="0"/>
              </a:rPr>
              <a:t>Açıköğretim</a:t>
            </a:r>
            <a:r>
              <a:rPr lang="tr-TR" noProof="0" dirty="0">
                <a:latin typeface="Times New Roman" panose="02020603050405020304" pitchFamily="18" charset="0"/>
                <a:cs typeface="Times New Roman" panose="02020603050405020304" pitchFamily="18" charset="0"/>
              </a:rPr>
              <a:t> Ön Lisans Programları Mezunlarının Lisans Öğrenimine Devamları Hakkında Yönetmelik hükümlerine göre ve ilgili Yönetim Kurullarınca kararlaştırılır.</a:t>
            </a:r>
          </a:p>
          <a:p>
            <a:pPr indent="359410" algn="just">
              <a:spcAft>
                <a:spcPts val="0"/>
              </a:spcAft>
            </a:pPr>
            <a:endParaRPr lang="tr-TR" noProof="0" dirty="0">
              <a:latin typeface="Times New Roman" panose="02020603050405020304" pitchFamily="18" charset="0"/>
              <a:cs typeface="Times New Roman" panose="02020603050405020304" pitchFamily="18" charset="0"/>
            </a:endParaRPr>
          </a:p>
          <a:p>
            <a:pPr indent="359410" algn="just">
              <a:spcAft>
                <a:spcPts val="0"/>
              </a:spcAft>
            </a:pPr>
            <a:r>
              <a:rPr lang="tr-TR" noProof="0" dirty="0">
                <a:latin typeface="Times New Roman" panose="02020603050405020304" pitchFamily="18" charset="0"/>
                <a:cs typeface="Times New Roman" panose="02020603050405020304" pitchFamily="18" charset="0"/>
              </a:rPr>
              <a:t>(2) Yabancı dilde eğitim-öğretim yapan programlara dikey geçiş sınavı ile yerleşen öğrencinin, </a:t>
            </a:r>
            <a:r>
              <a:rPr lang="tr-TR" noProof="0" dirty="0" err="1">
                <a:latin typeface="Times New Roman" panose="02020603050405020304" pitchFamily="18" charset="0"/>
                <a:cs typeface="Times New Roman" panose="02020603050405020304" pitchFamily="18" charset="0"/>
              </a:rPr>
              <a:t>ÇOMÜ’de</a:t>
            </a:r>
            <a:r>
              <a:rPr lang="tr-TR" noProof="0" dirty="0">
                <a:latin typeface="Times New Roman" panose="02020603050405020304" pitchFamily="18" charset="0"/>
                <a:cs typeface="Times New Roman" panose="02020603050405020304" pitchFamily="18" charset="0"/>
              </a:rPr>
              <a:t> yapılacak olan yabancı dil hazırlık sınıfı yeterlik sınavını başarmış olması ya da Yabancı Diller Yüksekokulu Yönetim Kurulunca muaf sayılması gerekir.  Muaf sayılmadığı ya da sınavda başarısız olması durumunda öğrenci yabancı dil hazırlık sınıfına devam eder.</a:t>
            </a:r>
          </a:p>
          <a:p>
            <a:pPr indent="359410" algn="just">
              <a:spcAft>
                <a:spcPts val="0"/>
              </a:spcAft>
            </a:pPr>
            <a:endParaRPr lang="tr-TR" noProof="0" dirty="0">
              <a:effectLst/>
              <a:latin typeface="Times New Roman" panose="02020603050405020304" pitchFamily="18" charset="0"/>
              <a:cs typeface="Times New Roman" panose="02020603050405020304" pitchFamily="18" charset="0"/>
            </a:endParaRPr>
          </a:p>
          <a:p>
            <a:pPr indent="359410" algn="ctr">
              <a:spcAft>
                <a:spcPts val="0"/>
              </a:spcAft>
            </a:pPr>
            <a:r>
              <a:rPr lang="tr-TR" sz="3200" b="1"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Dikey Geçiş Yapılabilecek Lisans Programları</a:t>
            </a:r>
          </a:p>
          <a:p>
            <a:pPr indent="359410">
              <a:spcAft>
                <a:spcPts val="0"/>
              </a:spcAft>
            </a:pPr>
            <a:r>
              <a:rPr lang="tr-TR" sz="2400" dirty="0">
                <a:solidFill>
                  <a:srgbClr val="0000FF"/>
                </a:solidFill>
                <a:latin typeface="Times New Roman" panose="02020603050405020304" pitchFamily="18" charset="0"/>
                <a:cs typeface="Times New Roman" panose="02020603050405020304" pitchFamily="18" charset="0"/>
                <a:hlinkClick r:id="rId2"/>
              </a:rPr>
              <a:t>https://www.osym.gov.tr/2026dgs-kilavuz-ve-basvuru-bilgileri</a:t>
            </a:r>
            <a:r>
              <a:rPr lang="tr-TR" sz="2400" dirty="0">
                <a:solidFill>
                  <a:srgbClr val="0000FF"/>
                </a:solidFill>
                <a:latin typeface="Times New Roman" panose="02020603050405020304" pitchFamily="18" charset="0"/>
                <a:cs typeface="Times New Roman" panose="02020603050405020304" pitchFamily="18" charset="0"/>
              </a:rPr>
              <a:t> </a:t>
            </a:r>
            <a:endParaRPr lang="tr-TR" sz="3200" noProof="0" dirty="0">
              <a:solidFill>
                <a:srgbClr val="0000FF"/>
              </a:solidFill>
              <a:latin typeface="Times New Roman" panose="020206030504050203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D38C5DA4-32DE-1F15-14E4-806F09ED4B93}"/>
              </a:ext>
            </a:extLst>
          </p:cNvPr>
          <p:cNvPicPr>
            <a:picLocks noChangeAspect="1"/>
          </p:cNvPicPr>
          <p:nvPr/>
        </p:nvPicPr>
        <p:blipFill>
          <a:blip r:embed="rId3"/>
          <a:stretch>
            <a:fillRect/>
          </a:stretch>
        </p:blipFill>
        <p:spPr>
          <a:xfrm>
            <a:off x="8629162" y="4184304"/>
            <a:ext cx="3278645" cy="2233280"/>
          </a:xfrm>
          <a:prstGeom prst="rect">
            <a:avLst/>
          </a:prstGeom>
        </p:spPr>
      </p:pic>
    </p:spTree>
    <p:extLst>
      <p:ext uri="{BB962C8B-B14F-4D97-AF65-F5344CB8AC3E}">
        <p14:creationId xmlns:p14="http://schemas.microsoft.com/office/powerpoint/2010/main" val="1438854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noProof="0" dirty="0"/>
          </a:p>
        </p:txBody>
      </p:sp>
      <p:sp>
        <p:nvSpPr>
          <p:cNvPr id="2" name="1 Başlık">
            <a:extLst>
              <a:ext uri="{FF2B5EF4-FFF2-40B4-BE49-F238E27FC236}">
                <a16:creationId xmlns:a16="http://schemas.microsoft.com/office/drawing/2014/main" id="{E7C34B5F-F13E-74DC-5BB5-F99F43D02524}"/>
              </a:ext>
            </a:extLst>
          </p:cNvPr>
          <p:cNvSpPr txBox="1">
            <a:spLocks/>
          </p:cNvSpPr>
          <p:nvPr/>
        </p:nvSpPr>
        <p:spPr>
          <a:xfrm>
            <a:off x="0" y="262996"/>
            <a:ext cx="6941456" cy="1807305"/>
          </a:xfrm>
          <a:prstGeom prst="rect">
            <a:avLst/>
          </a:prstGeom>
          <a:extLst>
            <a:ext uri="{FAA26D3D-D897-4be2-8F04-BA451C77F1D7}">
              <ma14:placeholderFlag xmlns="" xmlns:ma14="http://schemas.microsoft.com/office/mac/drawingml/2011/main" val="1"/>
            </a:ext>
            <a:ext uri="{909E8E84-426E-40dd-AFC4-6F175D3DCCD1}"/>
            <a:ext uri="{91240B29-F687-4f45-9708-019B960494DF}"/>
          </a:extLst>
        </p:spPr>
        <p:txBody>
          <a:bodyPr vert="horz" lIns="91440" tIns="45720" rIns="91440" bIns="45720" numCol="1" rtlCol="0" anchor="ctr">
            <a:normAutofit/>
          </a:bodyPr>
          <a:lst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a:lstStyle>
          <a:p>
            <a:pPr algn="ctr">
              <a:lnSpc>
                <a:spcPct val="90000"/>
              </a:lnSpc>
              <a:spcAft>
                <a:spcPts val="600"/>
              </a:spcAft>
              <a:defRPr/>
            </a:pPr>
            <a:r>
              <a:rPr lang="tr-TR" sz="4400" spc="0" noProof="0" dirty="0">
                <a:ln w="9525">
                  <a:solidFill>
                    <a:schemeClr val="bg1"/>
                  </a:solidFill>
                  <a:prstDash val="solid"/>
                </a:ln>
                <a:solidFill>
                  <a:srgbClr val="ED7D31"/>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Akademik Dürüstlük</a:t>
            </a:r>
          </a:p>
        </p:txBody>
      </p:sp>
      <p:sp>
        <p:nvSpPr>
          <p:cNvPr id="4" name="Metin kutusu 3">
            <a:extLst>
              <a:ext uri="{FF2B5EF4-FFF2-40B4-BE49-F238E27FC236}">
                <a16:creationId xmlns:a16="http://schemas.microsoft.com/office/drawing/2014/main" id="{6007875F-39C7-8142-6751-82D83055E6A5}"/>
              </a:ext>
            </a:extLst>
          </p:cNvPr>
          <p:cNvSpPr txBox="1"/>
          <p:nvPr/>
        </p:nvSpPr>
        <p:spPr>
          <a:xfrm>
            <a:off x="419100" y="2218997"/>
            <a:ext cx="6103256" cy="3843666"/>
          </a:xfrm>
          <a:prstGeom prst="rect">
            <a:avLst/>
          </a:prstGeom>
        </p:spPr>
        <p:txBody>
          <a:bodyPr vert="horz" lIns="91440" tIns="45720" rIns="91440" bIns="45720" rtlCol="0">
            <a:normAutofit/>
          </a:bodyPr>
          <a:lstStyle/>
          <a:p>
            <a:pPr>
              <a:lnSpc>
                <a:spcPct val="90000"/>
              </a:lnSpc>
              <a:spcBef>
                <a:spcPts val="200"/>
              </a:spcBef>
            </a:pPr>
            <a:r>
              <a:rPr lang="tr-TR" sz="2000" b="1" noProof="0" dirty="0">
                <a:latin typeface="Times New Roman" panose="02020603050405020304" pitchFamily="18" charset="0"/>
                <a:cs typeface="Times New Roman" panose="02020603050405020304" pitchFamily="18" charset="0"/>
              </a:rPr>
              <a:t>Akademik dürüstlüğün ihlali, akademik hayatınızın sona ermesine neden olabilir:</a:t>
            </a:r>
          </a:p>
          <a:p>
            <a:pPr>
              <a:lnSpc>
                <a:spcPct val="90000"/>
              </a:lnSpc>
              <a:spcBef>
                <a:spcPts val="200"/>
              </a:spcBef>
            </a:pPr>
            <a:endParaRPr lang="tr-TR" sz="2000" b="1" noProof="0" dirty="0">
              <a:latin typeface="Times New Roman" panose="02020603050405020304" pitchFamily="18" charset="0"/>
              <a:cs typeface="Times New Roman" panose="02020603050405020304" pitchFamily="18" charset="0"/>
            </a:endParaRPr>
          </a:p>
          <a:p>
            <a:pPr>
              <a:lnSpc>
                <a:spcPct val="90000"/>
              </a:lnSpc>
              <a:spcBef>
                <a:spcPts val="200"/>
              </a:spcBef>
            </a:pPr>
            <a:endParaRPr lang="tr-TR" sz="2000" b="1" noProof="0" dirty="0">
              <a:latin typeface="Times New Roman" panose="02020603050405020304" pitchFamily="18" charset="0"/>
              <a:cs typeface="Times New Roman" panose="02020603050405020304" pitchFamily="18" charset="0"/>
            </a:endParaRPr>
          </a:p>
          <a:p>
            <a:pPr marL="914400" lvl="1" indent="-228600">
              <a:lnSpc>
                <a:spcPct val="90000"/>
              </a:lnSpc>
              <a:spcBef>
                <a:spcPts val="200"/>
              </a:spcBef>
              <a:buFont typeface="Arial" panose="020B0604020202020204" pitchFamily="34" charset="0"/>
              <a:buChar char="•"/>
            </a:pPr>
            <a:r>
              <a:rPr lang="tr-TR" sz="2000" b="1" noProof="0" dirty="0">
                <a:latin typeface="Times New Roman" panose="02020603050405020304" pitchFamily="18" charset="0"/>
                <a:cs typeface="Times New Roman" panose="02020603050405020304" pitchFamily="18" charset="0"/>
              </a:rPr>
              <a:t>Kopya</a:t>
            </a:r>
          </a:p>
          <a:p>
            <a:pPr marL="914400" lvl="1" indent="-228600">
              <a:lnSpc>
                <a:spcPct val="90000"/>
              </a:lnSpc>
              <a:spcBef>
                <a:spcPts val="200"/>
              </a:spcBef>
              <a:buFont typeface="Arial" panose="020B0604020202020204" pitchFamily="34" charset="0"/>
              <a:buChar char="•"/>
            </a:pPr>
            <a:r>
              <a:rPr lang="tr-TR" sz="2000" b="1" noProof="0" dirty="0">
                <a:latin typeface="Times New Roman" panose="02020603050405020304" pitchFamily="18" charset="0"/>
                <a:cs typeface="Times New Roman" panose="02020603050405020304" pitchFamily="18" charset="0"/>
              </a:rPr>
              <a:t>İntihal</a:t>
            </a:r>
          </a:p>
          <a:p>
            <a:pPr marL="914400" lvl="1" indent="-228600">
              <a:lnSpc>
                <a:spcPct val="90000"/>
              </a:lnSpc>
              <a:spcBef>
                <a:spcPts val="200"/>
              </a:spcBef>
              <a:buFont typeface="Arial" panose="020B0604020202020204" pitchFamily="34" charset="0"/>
              <a:buChar char="•"/>
            </a:pPr>
            <a:r>
              <a:rPr lang="tr-TR" sz="2000" b="1" noProof="0" dirty="0">
                <a:latin typeface="Times New Roman" panose="02020603050405020304" pitchFamily="18" charset="0"/>
                <a:cs typeface="Times New Roman" panose="02020603050405020304" pitchFamily="18" charset="0"/>
              </a:rPr>
              <a:t>Ödev yazdırma </a:t>
            </a:r>
            <a:endParaRPr lang="tr-TR" sz="2000" noProof="0" dirty="0">
              <a:latin typeface="Times New Roman" panose="02020603050405020304" pitchFamily="18" charset="0"/>
              <a:cs typeface="Times New Roman" panose="02020603050405020304" pitchFamily="18" charset="0"/>
            </a:endParaRPr>
          </a:p>
        </p:txBody>
      </p:sp>
      <p:pic>
        <p:nvPicPr>
          <p:cNvPr id="6" name="Picture 5" descr="Büyük harf içeren bir mezun">
            <a:extLst>
              <a:ext uri="{FF2B5EF4-FFF2-40B4-BE49-F238E27FC236}">
                <a16:creationId xmlns:a16="http://schemas.microsoft.com/office/drawing/2014/main" id="{48700F55-20A7-D423-3AE7-11D1D9D4D1A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146" name="Picture 2" descr="Kırmızı ünlem işareti PNG bedava Indir | PNG Mart">
            <a:extLst>
              <a:ext uri="{FF2B5EF4-FFF2-40B4-BE49-F238E27FC236}">
                <a16:creationId xmlns:a16="http://schemas.microsoft.com/office/drawing/2014/main" id="{166110F6-A86B-4236-D0E7-9013B440EC64}"/>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302242" y="2189893"/>
            <a:ext cx="1023585" cy="88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217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tr-TR" noProof="0" dirty="0"/>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tr-TR" noProof="0" dirty="0"/>
          </a:p>
        </p:txBody>
      </p:sp>
      <p:pic>
        <p:nvPicPr>
          <p:cNvPr id="5" name="Picture 2">
            <a:extLst>
              <a:ext uri="{FF2B5EF4-FFF2-40B4-BE49-F238E27FC236}">
                <a16:creationId xmlns:a16="http://schemas.microsoft.com/office/drawing/2014/main" id="{2E161567-47D2-E127-8911-5559FC08C7C8}"/>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tretch/>
        </p:blipFill>
        <p:spPr bwMode="auto">
          <a:xfrm>
            <a:off x="703182" y="1021126"/>
            <a:ext cx="4777381" cy="464600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Dikdörtgen 2">
            <a:extLst>
              <a:ext uri="{FF2B5EF4-FFF2-40B4-BE49-F238E27FC236}">
                <a16:creationId xmlns:a16="http://schemas.microsoft.com/office/drawing/2014/main" id="{2539A62A-1013-C24A-C122-2438279E3DAC}"/>
              </a:ext>
            </a:extLst>
          </p:cNvPr>
          <p:cNvSpPr/>
          <p:nvPr/>
        </p:nvSpPr>
        <p:spPr>
          <a:xfrm>
            <a:off x="5480563" y="1474609"/>
            <a:ext cx="6008255" cy="4192520"/>
          </a:xfrm>
          <a:prstGeom prst="rect">
            <a:avLst/>
          </a:prstGeom>
        </p:spPr>
        <p:txBody>
          <a:bodyPr vert="horz" lIns="91440" tIns="45720" rIns="91440" bIns="45720" rtlCol="0">
            <a:normAutofit/>
          </a:bodyPr>
          <a:lstStyle/>
          <a:p>
            <a:pPr algn="just">
              <a:lnSpc>
                <a:spcPct val="150000"/>
              </a:lnSpc>
              <a:spcAft>
                <a:spcPts val="600"/>
              </a:spcAft>
            </a:pPr>
            <a:r>
              <a:rPr lang="tr-TR" sz="2800" b="1" noProof="0" dirty="0">
                <a:latin typeface="Times New Roman" panose="02020603050405020304" pitchFamily="18" charset="0"/>
                <a:cs typeface="Times New Roman" panose="02020603050405020304" pitchFamily="18" charset="0"/>
              </a:rPr>
              <a:t>Üniversitemizin "ÇOMÜ Tütün ve Tütün Ürünleri Kullanımı Kontrolü Yönergesi" kapsamında açık alanda okul binasına 12 metre mesafede tütün ve tütün mamulü içilmesi yasaktır.</a:t>
            </a:r>
            <a:endParaRPr lang="tr-TR" sz="28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5621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66A0DD8-2727-F172-8BF7-50C15BBC77F5}"/>
              </a:ext>
            </a:extLst>
          </p:cNvPr>
          <p:cNvSpPr txBox="1"/>
          <p:nvPr/>
        </p:nvSpPr>
        <p:spPr>
          <a:xfrm>
            <a:off x="1098550" y="995332"/>
            <a:ext cx="9994900" cy="3477875"/>
          </a:xfrm>
          <a:prstGeom prst="rect">
            <a:avLst/>
          </a:prstGeom>
          <a:noFill/>
        </p:spPr>
        <p:txBody>
          <a:bodyPr wrap="square">
            <a:spAutoFit/>
          </a:bodyPr>
          <a:lstStyle/>
          <a:p>
            <a:pPr algn="ctr"/>
            <a:r>
              <a:rPr lang="tr-TR" sz="2800" b="1"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KAYIT YENİLEME</a:t>
            </a:r>
            <a:endParaRPr lang="tr-TR" sz="2400" b="1" noProof="0" dirty="0">
              <a:solidFill>
                <a:srgbClr val="ED7D3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r>
              <a:rPr lang="tr-TR" sz="2400" noProof="0" dirty="0"/>
              <a:t> </a:t>
            </a:r>
          </a:p>
          <a:p>
            <a:pPr algn="just"/>
            <a:r>
              <a:rPr lang="tr-TR" sz="2400" noProof="0" dirty="0"/>
              <a:t> </a:t>
            </a:r>
          </a:p>
          <a:p>
            <a:pPr algn="just"/>
            <a:r>
              <a:rPr lang="tr-TR" sz="2400" noProof="0" dirty="0">
                <a:latin typeface="Times New Roman" panose="02020603050405020304" pitchFamily="18" charset="0"/>
                <a:cs typeface="Times New Roman" panose="02020603050405020304" pitchFamily="18" charset="0"/>
              </a:rPr>
              <a:t>Her yarıyılın başında, akademik takvimde belirtilen tarihlerde kayıt / ders seçme işlemleri öğrencilerimizin kendileri tarafından yapılır.</a:t>
            </a:r>
          </a:p>
          <a:p>
            <a:pPr algn="just"/>
            <a:r>
              <a:rPr lang="tr-TR" sz="2400" noProof="0" dirty="0">
                <a:latin typeface="Times New Roman" panose="02020603050405020304" pitchFamily="18" charset="0"/>
                <a:cs typeface="Times New Roman" panose="02020603050405020304" pitchFamily="18" charset="0"/>
              </a:rPr>
              <a:t>  </a:t>
            </a:r>
          </a:p>
          <a:p>
            <a:pPr algn="just"/>
            <a:r>
              <a:rPr lang="tr-TR" sz="2400" noProof="0" dirty="0">
                <a:latin typeface="Times New Roman" panose="02020603050405020304" pitchFamily="18" charset="0"/>
                <a:cs typeface="Times New Roman" panose="02020603050405020304" pitchFamily="18" charset="0"/>
              </a:rPr>
              <a:t>Bu nedenle her öğrencimiz, Üniversitemizin ve okulumuzun web sayfalarında ilan edilen akademik takvimi takip etmek ve bu takvime göre kayıt yenileme / ders seçme işlemlerini belirtilen zaman aralıklarında yapmak zorundadır.</a:t>
            </a:r>
          </a:p>
        </p:txBody>
      </p:sp>
    </p:spTree>
    <p:extLst>
      <p:ext uri="{BB962C8B-B14F-4D97-AF65-F5344CB8AC3E}">
        <p14:creationId xmlns:p14="http://schemas.microsoft.com/office/powerpoint/2010/main" val="3814619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Metin kutusu 4">
            <a:extLst>
              <a:ext uri="{FF2B5EF4-FFF2-40B4-BE49-F238E27FC236}">
                <a16:creationId xmlns:a16="http://schemas.microsoft.com/office/drawing/2014/main" id="{27C53FEA-66C2-E156-2158-B05E81D01701}"/>
              </a:ext>
            </a:extLst>
          </p:cNvPr>
          <p:cNvSpPr txBox="1"/>
          <p:nvPr/>
        </p:nvSpPr>
        <p:spPr>
          <a:xfrm>
            <a:off x="660041" y="2767106"/>
            <a:ext cx="2880828" cy="3071906"/>
          </a:xfrm>
          <a:prstGeom prst="rect">
            <a:avLst/>
          </a:prstGeom>
        </p:spPr>
        <p:txBody>
          <a:bodyPr vert="horz" lIns="91440" tIns="45720" rIns="91440" bIns="45720" rtlCol="0" anchor="t">
            <a:normAutofit/>
          </a:bodyPr>
          <a:lstStyle/>
          <a:p>
            <a:pPr>
              <a:lnSpc>
                <a:spcPct val="90000"/>
              </a:lnSpc>
              <a:spcBef>
                <a:spcPct val="0"/>
              </a:spcBef>
              <a:spcAft>
                <a:spcPts val="600"/>
              </a:spcAft>
            </a:pPr>
            <a:endParaRPr lang="en-US" sz="4000" kern="1200" noProof="0">
              <a:solidFill>
                <a:srgbClr val="FFFFFF"/>
              </a:solidFill>
              <a:latin typeface="+mj-lt"/>
              <a:ea typeface="+mj-ea"/>
              <a:cs typeface="+mj-cs"/>
            </a:endParaRPr>
          </a:p>
          <a:p>
            <a:pPr>
              <a:lnSpc>
                <a:spcPct val="90000"/>
              </a:lnSpc>
              <a:spcBef>
                <a:spcPct val="0"/>
              </a:spcBef>
              <a:spcAft>
                <a:spcPts val="600"/>
              </a:spcAft>
            </a:pPr>
            <a:r>
              <a:rPr lang="en-US" sz="4000" b="1" kern="1200" noProof="0">
                <a:solidFill>
                  <a:srgbClr val="FFFFFF"/>
                </a:solidFill>
                <a:effectLst>
                  <a:outerShdw blurRad="38100" dist="38100" dir="2700000" algn="tl">
                    <a:srgbClr val="000000">
                      <a:alpha val="43137"/>
                    </a:srgbClr>
                  </a:outerShdw>
                </a:effectLst>
                <a:latin typeface="+mj-lt"/>
                <a:ea typeface="+mj-ea"/>
                <a:cs typeface="+mj-cs"/>
              </a:rPr>
              <a:t>AKADEMİK TAKVİM</a:t>
            </a:r>
          </a:p>
        </p:txBody>
      </p:sp>
      <p:sp>
        <p:nvSpPr>
          <p:cNvPr id="3" name="Metin kutusu 2">
            <a:extLst>
              <a:ext uri="{FF2B5EF4-FFF2-40B4-BE49-F238E27FC236}">
                <a16:creationId xmlns:a16="http://schemas.microsoft.com/office/drawing/2014/main" id="{7B45DB18-6C94-9023-EEE9-72964563BD01}"/>
              </a:ext>
            </a:extLst>
          </p:cNvPr>
          <p:cNvSpPr txBox="1"/>
          <p:nvPr/>
        </p:nvSpPr>
        <p:spPr>
          <a:xfrm>
            <a:off x="4495808" y="136270"/>
            <a:ext cx="7480292" cy="623553"/>
          </a:xfrm>
          <a:prstGeom prst="rect">
            <a:avLst/>
          </a:prstGeom>
        </p:spPr>
        <p:txBody>
          <a:bodyPr vert="horz" lIns="91440" tIns="45720" rIns="91440" bIns="45720" rtlCol="0" anchor="b">
            <a:normAutofit fontScale="92500"/>
          </a:bodyPr>
          <a:lstStyle/>
          <a:p>
            <a:pPr>
              <a:lnSpc>
                <a:spcPct val="90000"/>
              </a:lnSpc>
              <a:spcBef>
                <a:spcPts val="1000"/>
              </a:spcBef>
            </a:pPr>
            <a:r>
              <a:rPr lang="en-US" sz="2400" kern="1200" dirty="0">
                <a:solidFill>
                  <a:srgbClr val="000066"/>
                </a:solidFill>
                <a:latin typeface="+mn-lt"/>
                <a:ea typeface="+mn-ea"/>
                <a:cs typeface="+mn-cs"/>
                <a:hlinkClick r:id="rId2">
                  <a:extLst>
                    <a:ext uri="{A12FA001-AC4F-418D-AE19-62706E023703}">
                      <ahyp:hlinkClr xmlns:ahyp="http://schemas.microsoft.com/office/drawing/2018/hyperlinkcolor" val="tx"/>
                    </a:ext>
                  </a:extLst>
                </a:hlinkClick>
              </a:rPr>
              <a:t>https://ogrenciisleri.comu.edu.tr/akademik-takvim-r10.html</a:t>
            </a:r>
            <a:r>
              <a:rPr lang="tr-TR" sz="2400" kern="1200" dirty="0">
                <a:solidFill>
                  <a:srgbClr val="000066"/>
                </a:solidFill>
                <a:latin typeface="+mn-lt"/>
                <a:ea typeface="+mn-ea"/>
                <a:cs typeface="+mn-cs"/>
              </a:rPr>
              <a:t> </a:t>
            </a:r>
            <a:r>
              <a:rPr lang="en-US" sz="2400" kern="1200" dirty="0">
                <a:solidFill>
                  <a:srgbClr val="000066"/>
                </a:solidFill>
                <a:latin typeface="+mn-lt"/>
                <a:ea typeface="+mn-ea"/>
                <a:cs typeface="+mn-cs"/>
              </a:rPr>
              <a:t> </a:t>
            </a:r>
          </a:p>
        </p:txBody>
      </p:sp>
      <p:pic>
        <p:nvPicPr>
          <p:cNvPr id="7" name="Resim 6">
            <a:extLst>
              <a:ext uri="{FF2B5EF4-FFF2-40B4-BE49-F238E27FC236}">
                <a16:creationId xmlns:a16="http://schemas.microsoft.com/office/drawing/2014/main" id="{90C2EAEE-FD6A-A5EC-A9C7-67376E7B307E}"/>
              </a:ext>
            </a:extLst>
          </p:cNvPr>
          <p:cNvPicPr>
            <a:picLocks noChangeAspect="1"/>
          </p:cNvPicPr>
          <p:nvPr/>
        </p:nvPicPr>
        <p:blipFill>
          <a:blip r:embed="rId3"/>
          <a:stretch>
            <a:fillRect/>
          </a:stretch>
        </p:blipFill>
        <p:spPr>
          <a:xfrm>
            <a:off x="4502428" y="1071600"/>
            <a:ext cx="7225748" cy="4714800"/>
          </a:xfrm>
          <a:prstGeom prst="rect">
            <a:avLst/>
          </a:prstGeom>
        </p:spPr>
      </p:pic>
    </p:spTree>
    <p:extLst>
      <p:ext uri="{BB962C8B-B14F-4D97-AF65-F5344CB8AC3E}">
        <p14:creationId xmlns:p14="http://schemas.microsoft.com/office/powerpoint/2010/main" val="2065198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1EFDE47A-3DEE-F1A4-22BD-0AE0C6D27C8F}"/>
              </a:ext>
            </a:extLst>
          </p:cNvPr>
          <p:cNvSpPr/>
          <p:nvPr/>
        </p:nvSpPr>
        <p:spPr>
          <a:xfrm>
            <a:off x="2135560" y="819311"/>
            <a:ext cx="7920880" cy="5219378"/>
          </a:xfrm>
          <a:prstGeom prst="rect">
            <a:avLst/>
          </a:prstGeom>
        </p:spPr>
        <p:txBody>
          <a:bodyPr wrap="square">
            <a:spAutoFit/>
          </a:bodyPr>
          <a:lstStyle/>
          <a:p>
            <a:pPr algn="ctr">
              <a:spcAft>
                <a:spcPts val="0"/>
              </a:spcAft>
            </a:pPr>
            <a:r>
              <a:rPr lang="tr-TR" sz="2800" b="1" noProof="0" dirty="0">
                <a:solidFill>
                  <a:srgbClr val="ED7D31"/>
                </a:solidFill>
                <a:latin typeface="Times New Roman" panose="02020603050405020304" pitchFamily="18" charset="0"/>
                <a:ea typeface="Arial"/>
                <a:cs typeface="Times New Roman" panose="02020603050405020304" pitchFamily="18" charset="0"/>
              </a:rPr>
              <a:t>ÖĞRENCİ NUMARASI</a:t>
            </a:r>
            <a:endParaRPr lang="tr-TR" sz="2800" noProof="0" dirty="0">
              <a:solidFill>
                <a:srgbClr val="ED7D31"/>
              </a:solidFill>
              <a:latin typeface="Times New Roman" panose="02020603050405020304" pitchFamily="18" charset="0"/>
              <a:ea typeface="Calibri"/>
              <a:cs typeface="Times New Roman" panose="02020603050405020304" pitchFamily="18" charset="0"/>
            </a:endParaRPr>
          </a:p>
          <a:p>
            <a:pPr>
              <a:lnSpc>
                <a:spcPts val="100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a:lnSpc>
                <a:spcPts val="1505"/>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a:lnSpc>
                <a:spcPts val="100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a:lnSpc>
                <a:spcPts val="156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marR="190500" algn="ctr">
              <a:spcAft>
                <a:spcPts val="0"/>
              </a:spcAft>
            </a:pPr>
            <a:r>
              <a:rPr lang="tr-TR" sz="2800" b="1" noProof="0" dirty="0">
                <a:latin typeface="Times New Roman" panose="02020603050405020304" pitchFamily="18" charset="0"/>
                <a:ea typeface="Arial"/>
                <a:cs typeface="Times New Roman" panose="02020603050405020304" pitchFamily="18" charset="0"/>
              </a:rPr>
              <a:t>Örnek: </a:t>
            </a:r>
            <a:r>
              <a:rPr lang="tr-TR" sz="2800" b="1" noProof="0" dirty="0">
                <a:latin typeface="Times New Roman" panose="02020603050405020304" pitchFamily="18" charset="0"/>
                <a:cs typeface="Times New Roman" panose="02020603050405020304" pitchFamily="18" charset="0"/>
              </a:rPr>
              <a:t>261115001</a:t>
            </a:r>
          </a:p>
          <a:p>
            <a:pPr marR="190500" algn="ctr">
              <a:spcAft>
                <a:spcPts val="0"/>
              </a:spcAft>
            </a:pPr>
            <a:endParaRPr lang="tr-TR" sz="2800" b="1" noProof="0" dirty="0">
              <a:latin typeface="Times New Roman" panose="02020603050405020304" pitchFamily="18" charset="0"/>
              <a:cs typeface="Times New Roman" panose="02020603050405020304" pitchFamily="18" charset="0"/>
            </a:endParaRPr>
          </a:p>
          <a:p>
            <a:pPr>
              <a:lnSpc>
                <a:spcPts val="77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marR="190500" algn="ctr">
              <a:spcAft>
                <a:spcPts val="0"/>
              </a:spcAft>
            </a:pPr>
            <a:r>
              <a:rPr lang="tr-TR" sz="2800" b="1" noProof="0" dirty="0">
                <a:latin typeface="Times New Roman" panose="02020603050405020304" pitchFamily="18" charset="0"/>
                <a:ea typeface="Arial"/>
                <a:cs typeface="Times New Roman" panose="02020603050405020304" pitchFamily="18" charset="0"/>
              </a:rPr>
              <a:t>26 - 11 - 15 - 001 olarak okunabilir.</a:t>
            </a:r>
            <a:endParaRPr lang="tr-TR" sz="2800" noProof="0" dirty="0">
              <a:latin typeface="Times New Roman" panose="02020603050405020304" pitchFamily="18" charset="0"/>
              <a:ea typeface="Calibri"/>
              <a:cs typeface="Times New Roman" panose="02020603050405020304" pitchFamily="18" charset="0"/>
            </a:endParaRPr>
          </a:p>
          <a:p>
            <a:pPr>
              <a:lnSpc>
                <a:spcPts val="100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a:lnSpc>
                <a:spcPts val="100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a:lnSpc>
                <a:spcPts val="100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a:lnSpc>
                <a:spcPts val="178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marL="1257300" marR="190500">
              <a:spcAft>
                <a:spcPts val="0"/>
              </a:spcAft>
            </a:pPr>
            <a:r>
              <a:rPr lang="tr-TR" sz="2800" b="1" noProof="0" dirty="0">
                <a:latin typeface="Times New Roman" panose="02020603050405020304" pitchFamily="18" charset="0"/>
                <a:ea typeface="Arial"/>
                <a:cs typeface="Times New Roman" panose="02020603050405020304" pitchFamily="18" charset="0"/>
              </a:rPr>
              <a:t>26: 2026 Girişli</a:t>
            </a:r>
            <a:endParaRPr lang="tr-TR" sz="2800" noProof="0" dirty="0">
              <a:latin typeface="Times New Roman" panose="02020603050405020304" pitchFamily="18" charset="0"/>
              <a:ea typeface="Calibri"/>
              <a:cs typeface="Times New Roman" panose="02020603050405020304" pitchFamily="18" charset="0"/>
            </a:endParaRPr>
          </a:p>
          <a:p>
            <a:pPr marL="1257300">
              <a:lnSpc>
                <a:spcPts val="77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marL="1257300" marR="190500">
              <a:spcAft>
                <a:spcPts val="0"/>
              </a:spcAft>
            </a:pPr>
            <a:r>
              <a:rPr lang="tr-TR" sz="2800" b="1" noProof="0" dirty="0">
                <a:latin typeface="Times New Roman" panose="02020603050405020304" pitchFamily="18" charset="0"/>
                <a:ea typeface="Arial"/>
                <a:cs typeface="Times New Roman" panose="02020603050405020304" pitchFamily="18" charset="0"/>
              </a:rPr>
              <a:t>11: </a:t>
            </a:r>
            <a:r>
              <a:rPr lang="tr-TR" sz="2800" b="1" noProof="0" dirty="0" err="1">
                <a:latin typeface="Times New Roman" panose="02020603050405020304" pitchFamily="18" charset="0"/>
                <a:ea typeface="Arial"/>
                <a:cs typeface="Times New Roman" panose="02020603050405020304" pitchFamily="18" charset="0"/>
              </a:rPr>
              <a:t>SHMYO’nun</a:t>
            </a:r>
            <a:r>
              <a:rPr lang="tr-TR" sz="2800" b="1" noProof="0" dirty="0">
                <a:latin typeface="Times New Roman" panose="02020603050405020304" pitchFamily="18" charset="0"/>
                <a:ea typeface="Arial"/>
                <a:cs typeface="Times New Roman" panose="02020603050405020304" pitchFamily="18" charset="0"/>
              </a:rPr>
              <a:t> kodu</a:t>
            </a:r>
            <a:endParaRPr lang="tr-TR" sz="2800" noProof="0" dirty="0">
              <a:latin typeface="Times New Roman" panose="02020603050405020304" pitchFamily="18" charset="0"/>
              <a:ea typeface="Calibri"/>
              <a:cs typeface="Times New Roman" panose="02020603050405020304" pitchFamily="18" charset="0"/>
            </a:endParaRPr>
          </a:p>
          <a:p>
            <a:pPr marL="1257300">
              <a:lnSpc>
                <a:spcPts val="77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marL="1257300" marR="190500">
              <a:spcAft>
                <a:spcPts val="0"/>
              </a:spcAft>
            </a:pPr>
            <a:r>
              <a:rPr lang="tr-TR" sz="2800" b="1" noProof="0" dirty="0">
                <a:latin typeface="Times New Roman" panose="02020603050405020304" pitchFamily="18" charset="0"/>
                <a:ea typeface="Arial"/>
                <a:cs typeface="Times New Roman" panose="02020603050405020304" pitchFamily="18" charset="0"/>
              </a:rPr>
              <a:t>15: Eczane Hizmetleri Programı kodu</a:t>
            </a:r>
            <a:endParaRPr lang="tr-TR" sz="2800" noProof="0" dirty="0">
              <a:latin typeface="Times New Roman" panose="02020603050405020304" pitchFamily="18" charset="0"/>
              <a:ea typeface="Calibri"/>
              <a:cs typeface="Times New Roman" panose="02020603050405020304" pitchFamily="18" charset="0"/>
            </a:endParaRPr>
          </a:p>
          <a:p>
            <a:pPr marL="1257300">
              <a:lnSpc>
                <a:spcPts val="770"/>
              </a:lnSpc>
              <a:spcAft>
                <a:spcPts val="0"/>
              </a:spcAft>
            </a:pPr>
            <a:r>
              <a:rPr lang="tr-TR" sz="2800" noProof="0" dirty="0">
                <a:latin typeface="Times New Roman" panose="02020603050405020304" pitchFamily="18" charset="0"/>
                <a:ea typeface="Times New Roman"/>
                <a:cs typeface="Times New Roman" panose="02020603050405020304" pitchFamily="18" charset="0"/>
              </a:rPr>
              <a:t> </a:t>
            </a:r>
            <a:endParaRPr lang="tr-TR" sz="2800" noProof="0" dirty="0">
              <a:latin typeface="Times New Roman" panose="02020603050405020304" pitchFamily="18" charset="0"/>
              <a:ea typeface="Calibri"/>
              <a:cs typeface="Times New Roman" panose="02020603050405020304" pitchFamily="18" charset="0"/>
            </a:endParaRPr>
          </a:p>
          <a:p>
            <a:pPr marL="1257300" marR="190500">
              <a:spcAft>
                <a:spcPts val="0"/>
              </a:spcAft>
            </a:pPr>
            <a:r>
              <a:rPr lang="tr-TR" sz="2800" b="1" noProof="0" dirty="0">
                <a:latin typeface="Times New Roman" panose="02020603050405020304" pitchFamily="18" charset="0"/>
                <a:ea typeface="Arial"/>
                <a:cs typeface="Times New Roman" panose="02020603050405020304" pitchFamily="18" charset="0"/>
              </a:rPr>
              <a:t>001: Öğrenci sınıf numarası</a:t>
            </a:r>
            <a:endParaRPr lang="tr-TR" sz="2800" noProof="0" dirty="0">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2821235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3CB4C4B5-E4CD-90CF-5395-76F670CC196C}"/>
              </a:ext>
            </a:extLst>
          </p:cNvPr>
          <p:cNvSpPr/>
          <p:nvPr/>
        </p:nvSpPr>
        <p:spPr>
          <a:xfrm>
            <a:off x="596900" y="612844"/>
            <a:ext cx="10960100" cy="5632311"/>
          </a:xfrm>
          <a:prstGeom prst="rect">
            <a:avLst/>
          </a:prstGeom>
        </p:spPr>
        <p:txBody>
          <a:bodyPr wrap="square">
            <a:spAutoFit/>
          </a:bodyPr>
          <a:lstStyle/>
          <a:p>
            <a:pPr algn="ctr">
              <a:spcAft>
                <a:spcPts val="0"/>
              </a:spcAft>
            </a:pPr>
            <a:r>
              <a:rPr lang="tr-TR" sz="2400" b="1" noProof="0" dirty="0">
                <a:solidFill>
                  <a:srgbClr val="ED7D31"/>
                </a:solidFill>
                <a:latin typeface="Times New Roman" panose="02020603050405020304" pitchFamily="18" charset="0"/>
                <a:ea typeface="Arial"/>
                <a:cs typeface="Times New Roman" panose="02020603050405020304" pitchFamily="18" charset="0"/>
              </a:rPr>
              <a:t>Askerlik Erteleme İşlemleri</a:t>
            </a:r>
          </a:p>
          <a:p>
            <a:pPr algn="ctr">
              <a:spcAft>
                <a:spcPts val="0"/>
              </a:spcAft>
            </a:pPr>
            <a:endParaRPr lang="tr-TR" sz="2400" b="1" noProof="0" dirty="0">
              <a:solidFill>
                <a:srgbClr val="ED7D31"/>
              </a:solidFill>
              <a:latin typeface="Times New Roman" panose="02020603050405020304" pitchFamily="18" charset="0"/>
              <a:ea typeface="Calibri"/>
              <a:cs typeface="Times New Roman" panose="02020603050405020304" pitchFamily="18" charset="0"/>
            </a:endParaRPr>
          </a:p>
          <a:p>
            <a:pPr algn="just"/>
            <a:r>
              <a:rPr lang="tr-TR" sz="2400" noProof="0" dirty="0">
                <a:latin typeface="Times New Roman" panose="02020603050405020304" pitchFamily="18" charset="0"/>
                <a:ea typeface="Arial"/>
                <a:cs typeface="Times New Roman" panose="02020603050405020304" pitchFamily="18" charset="0"/>
              </a:rPr>
              <a:t>Kayıt olan her erkek öğrencinin askerlik durumu, ilgili Askerlik Şubesi tarafından takip edilir. </a:t>
            </a:r>
          </a:p>
          <a:p>
            <a:pPr algn="just"/>
            <a:r>
              <a:rPr lang="tr-TR" sz="2400" noProof="0" dirty="0">
                <a:latin typeface="Times New Roman" panose="02020603050405020304" pitchFamily="18" charset="0"/>
                <a:ea typeface="Arial"/>
                <a:cs typeface="Times New Roman" panose="02020603050405020304" pitchFamily="18" charset="0"/>
              </a:rPr>
              <a:t>Mezun olan ve kayıt sildiren öğrencilerimizin askerlik durumları, Okulumuz tarafından ilgili Askerlik Şubesine bildirilir.</a:t>
            </a:r>
          </a:p>
          <a:p>
            <a:pPr algn="just"/>
            <a:r>
              <a:rPr lang="tr-TR" sz="2400" noProof="0" dirty="0">
                <a:latin typeface="Times New Roman" panose="02020603050405020304" pitchFamily="18" charset="0"/>
                <a:ea typeface="Calibri"/>
                <a:cs typeface="Times New Roman" panose="02020603050405020304" pitchFamily="18" charset="0"/>
                <a:hlinkClick r:id="rId2"/>
              </a:rPr>
              <a:t>https://ogrenciisleri.comu.edu.tr/askerlik-islemleri-r18.html</a:t>
            </a:r>
            <a:r>
              <a:rPr lang="tr-TR" sz="2400" noProof="0" dirty="0">
                <a:latin typeface="Times New Roman" panose="02020603050405020304" pitchFamily="18" charset="0"/>
                <a:ea typeface="Calibri"/>
                <a:cs typeface="Times New Roman" panose="02020603050405020304" pitchFamily="18" charset="0"/>
              </a:rPr>
              <a:t> </a:t>
            </a:r>
          </a:p>
          <a:p>
            <a:pPr algn="just"/>
            <a:r>
              <a:rPr lang="tr-TR" sz="2400" noProof="0" dirty="0">
                <a:latin typeface="Times New Roman" panose="02020603050405020304" pitchFamily="18" charset="0"/>
                <a:ea typeface="Calibri"/>
                <a:cs typeface="Times New Roman" panose="02020603050405020304" pitchFamily="18" charset="0"/>
              </a:rPr>
              <a:t>Askerlik durumunuzu </a:t>
            </a:r>
            <a:r>
              <a:rPr lang="tr-TR" sz="2400" noProof="0" dirty="0">
                <a:latin typeface="Times New Roman" panose="02020603050405020304" pitchFamily="18" charset="0"/>
                <a:ea typeface="Calibri"/>
                <a:cs typeface="Times New Roman" panose="02020603050405020304" pitchFamily="18" charset="0"/>
                <a:hlinkClick r:id="rId3"/>
              </a:rPr>
              <a:t>https://www.turkiye.gov.tr/askerlik-durum-belgesi-sorgulama</a:t>
            </a:r>
            <a:r>
              <a:rPr lang="tr-TR" sz="2400" noProof="0" dirty="0">
                <a:latin typeface="Times New Roman" panose="02020603050405020304" pitchFamily="18" charset="0"/>
                <a:ea typeface="Calibri"/>
                <a:cs typeface="Times New Roman" panose="02020603050405020304" pitchFamily="18" charset="0"/>
              </a:rPr>
              <a:t>  adresinden kontrol edebilirsiniz.</a:t>
            </a:r>
          </a:p>
          <a:p>
            <a:pPr algn="just">
              <a:spcAft>
                <a:spcPts val="0"/>
              </a:spcAft>
            </a:pPr>
            <a:endParaRPr lang="tr-TR" sz="2400" noProof="0" dirty="0">
              <a:latin typeface="Times New Roman" panose="02020603050405020304" pitchFamily="18" charset="0"/>
              <a:ea typeface="Calibri"/>
              <a:cs typeface="Times New Roman" panose="02020603050405020304" pitchFamily="18" charset="0"/>
            </a:endParaRPr>
          </a:p>
          <a:p>
            <a:pPr algn="just">
              <a:spcAft>
                <a:spcPts val="0"/>
              </a:spcAft>
            </a:pPr>
            <a:r>
              <a:rPr lang="tr-TR" sz="2400" noProof="0" dirty="0">
                <a:latin typeface="Times New Roman" panose="02020603050405020304" pitchFamily="18" charset="0"/>
                <a:ea typeface="Times New Roman"/>
                <a:cs typeface="Times New Roman" panose="02020603050405020304" pitchFamily="18" charset="0"/>
              </a:rPr>
              <a:t> </a:t>
            </a:r>
            <a:endParaRPr lang="tr-TR" sz="2400" noProof="0" dirty="0">
              <a:latin typeface="Times New Roman" panose="02020603050405020304" pitchFamily="18" charset="0"/>
              <a:ea typeface="Calibri"/>
              <a:cs typeface="Times New Roman" panose="02020603050405020304" pitchFamily="18" charset="0"/>
            </a:endParaRPr>
          </a:p>
          <a:p>
            <a:pPr marL="635" algn="ctr">
              <a:spcAft>
                <a:spcPts val="0"/>
              </a:spcAft>
            </a:pPr>
            <a:r>
              <a:rPr lang="tr-TR" sz="2400" b="1" noProof="0" dirty="0">
                <a:solidFill>
                  <a:srgbClr val="ED7D31"/>
                </a:solidFill>
                <a:latin typeface="Times New Roman" panose="02020603050405020304" pitchFamily="18" charset="0"/>
                <a:ea typeface="Arial"/>
                <a:cs typeface="Times New Roman" panose="02020603050405020304" pitchFamily="18" charset="0"/>
              </a:rPr>
              <a:t>Genel Sağlık Sigortası (GSS) borçlanması</a:t>
            </a:r>
          </a:p>
          <a:p>
            <a:pPr marL="635" algn="ctr">
              <a:spcAft>
                <a:spcPts val="0"/>
              </a:spcAft>
            </a:pPr>
            <a:endParaRPr lang="tr-TR" sz="2400" b="1" noProof="0" dirty="0">
              <a:solidFill>
                <a:srgbClr val="ED7D31"/>
              </a:solidFill>
              <a:latin typeface="Times New Roman" panose="02020603050405020304" pitchFamily="18" charset="0"/>
              <a:ea typeface="Arial"/>
              <a:cs typeface="Times New Roman" panose="02020603050405020304" pitchFamily="18" charset="0"/>
            </a:endParaRPr>
          </a:p>
          <a:p>
            <a:pPr marL="635" algn="just">
              <a:spcAft>
                <a:spcPts val="0"/>
              </a:spcAft>
            </a:pPr>
            <a:r>
              <a:rPr lang="tr-TR" sz="2400" noProof="0" dirty="0">
                <a:latin typeface="Times New Roman" panose="02020603050405020304" pitchFamily="18" charset="0"/>
                <a:ea typeface="Arial"/>
                <a:cs typeface="Times New Roman" panose="02020603050405020304" pitchFamily="18" charset="0"/>
              </a:rPr>
              <a:t>Öğrenciler E-devlet üzerinden GSS prim borcu sorgulayabilir, GSS prim muafiyetlerini takip edebilirler.</a:t>
            </a:r>
          </a:p>
        </p:txBody>
      </p:sp>
    </p:spTree>
    <p:extLst>
      <p:ext uri="{BB962C8B-B14F-4D97-AF65-F5344CB8AC3E}">
        <p14:creationId xmlns:p14="http://schemas.microsoft.com/office/powerpoint/2010/main" val="239362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3CB4C4B5-E4CD-90CF-5395-76F670CC196C}"/>
              </a:ext>
            </a:extLst>
          </p:cNvPr>
          <p:cNvSpPr/>
          <p:nvPr/>
        </p:nvSpPr>
        <p:spPr>
          <a:xfrm>
            <a:off x="762000" y="995789"/>
            <a:ext cx="10668000" cy="4524315"/>
          </a:xfrm>
          <a:prstGeom prst="rect">
            <a:avLst/>
          </a:prstGeom>
        </p:spPr>
        <p:txBody>
          <a:bodyPr wrap="square">
            <a:spAutoFit/>
          </a:bodyPr>
          <a:lstStyle/>
          <a:p>
            <a:pPr marL="139700" algn="ctr">
              <a:spcAft>
                <a:spcPts val="0"/>
              </a:spcAft>
            </a:pPr>
            <a:r>
              <a:rPr lang="tr-TR" sz="3200" b="1" noProof="0" dirty="0">
                <a:solidFill>
                  <a:srgbClr val="ED7D31"/>
                </a:solidFill>
                <a:latin typeface="Times New Roman" panose="02020603050405020304" pitchFamily="18" charset="0"/>
                <a:ea typeface="Arial"/>
                <a:cs typeface="Times New Roman" panose="02020603050405020304" pitchFamily="18" charset="0"/>
              </a:rPr>
              <a:t>E-posta adresi</a:t>
            </a:r>
            <a:r>
              <a:rPr lang="tr-TR" sz="3200" noProof="0" dirty="0">
                <a:solidFill>
                  <a:srgbClr val="ED7D31"/>
                </a:solidFill>
                <a:latin typeface="Times New Roman" panose="02020603050405020304" pitchFamily="18" charset="0"/>
                <a:ea typeface="Times New Roman"/>
                <a:cs typeface="Times New Roman" panose="02020603050405020304" pitchFamily="18" charset="0"/>
              </a:rPr>
              <a:t> </a:t>
            </a:r>
            <a:endParaRPr lang="tr-TR" sz="3200" noProof="0" dirty="0">
              <a:solidFill>
                <a:srgbClr val="ED7D31"/>
              </a:solidFill>
              <a:latin typeface="Times New Roman" panose="02020603050405020304" pitchFamily="18" charset="0"/>
              <a:ea typeface="Calibri"/>
              <a:cs typeface="Times New Roman" panose="02020603050405020304" pitchFamily="18" charset="0"/>
            </a:endParaRPr>
          </a:p>
          <a:p>
            <a:pPr algn="ctr">
              <a:spcAft>
                <a:spcPts val="0"/>
              </a:spcAft>
            </a:pPr>
            <a:endParaRPr lang="tr-TR" sz="2400" b="1" noProof="0" dirty="0">
              <a:latin typeface="Times New Roman" panose="02020603050405020304" pitchFamily="18" charset="0"/>
              <a:ea typeface="Arial"/>
              <a:cs typeface="Times New Roman" panose="02020603050405020304" pitchFamily="18" charset="0"/>
            </a:endParaRPr>
          </a:p>
          <a:p>
            <a:pPr algn="ctr">
              <a:spcAft>
                <a:spcPts val="0"/>
              </a:spcAft>
            </a:pPr>
            <a:r>
              <a:rPr lang="tr-TR" sz="2400" b="1" noProof="0" dirty="0">
                <a:latin typeface="Times New Roman" panose="02020603050405020304" pitchFamily="18" charset="0"/>
                <a:ea typeface="Arial"/>
                <a:cs typeface="Times New Roman" panose="02020603050405020304" pitchFamily="18" charset="0"/>
              </a:rPr>
              <a:t>ÇOMÜ öğrenci e-posta adresi (örneğin 261115001@ogr.comu.edu.tr)</a:t>
            </a:r>
          </a:p>
          <a:p>
            <a:pPr algn="ctr">
              <a:spcAft>
                <a:spcPts val="0"/>
              </a:spcAft>
            </a:pPr>
            <a:r>
              <a:rPr lang="tr-TR" sz="2400" b="1" noProof="0" dirty="0">
                <a:latin typeface="Times New Roman" panose="02020603050405020304" pitchFamily="18" charset="0"/>
                <a:ea typeface="Arial"/>
                <a:cs typeface="Times New Roman" panose="02020603050405020304" pitchFamily="18" charset="0"/>
              </a:rPr>
              <a:t>veya şahsi e-posta adresiniz okul işlemlerinde kullanılabilir.</a:t>
            </a:r>
          </a:p>
          <a:p>
            <a:pPr algn="ctr">
              <a:spcAft>
                <a:spcPts val="0"/>
              </a:spcAft>
            </a:pPr>
            <a:endParaRPr lang="tr-TR" sz="2400" b="1" noProof="0" dirty="0">
              <a:latin typeface="Times New Roman" panose="02020603050405020304" pitchFamily="18" charset="0"/>
              <a:ea typeface="Arial"/>
              <a:cs typeface="Times New Roman" panose="02020603050405020304" pitchFamily="18" charset="0"/>
            </a:endParaRPr>
          </a:p>
          <a:p>
            <a:pPr algn="ctr">
              <a:spcAft>
                <a:spcPts val="0"/>
              </a:spcAft>
            </a:pPr>
            <a:r>
              <a:rPr lang="tr-TR" sz="2400" b="1" noProof="0" dirty="0">
                <a:latin typeface="Times New Roman" panose="02020603050405020304" pitchFamily="18" charset="0"/>
                <a:ea typeface="Arial"/>
                <a:cs typeface="Times New Roman" panose="02020603050405020304" pitchFamily="18" charset="0"/>
              </a:rPr>
              <a:t>Eğer şahsi e-posta adresinizi kullanacaksanız, ad ve soyadı içermesi önerilir. Örneğin: </a:t>
            </a:r>
            <a:r>
              <a:rPr lang="tr-TR" sz="2000" b="1" noProof="0" dirty="0">
                <a:solidFill>
                  <a:srgbClr val="006600"/>
                </a:solidFill>
                <a:latin typeface="Times New Roman" panose="02020603050405020304" pitchFamily="18" charset="0"/>
                <a:ea typeface="Arial"/>
                <a:cs typeface="Times New Roman" panose="02020603050405020304" pitchFamily="18" charset="0"/>
              </a:rPr>
              <a:t>ayse.yilmaz@gmail.com, ayse_yilmaz@hotmail.com, ayse_yilmaz17@gmail.com</a:t>
            </a:r>
            <a:endParaRPr lang="tr-TR" sz="2400" noProof="0" dirty="0">
              <a:latin typeface="Times New Roman" panose="02020603050405020304" pitchFamily="18" charset="0"/>
              <a:ea typeface="Calibri"/>
              <a:cs typeface="Times New Roman" panose="02020603050405020304" pitchFamily="18" charset="0"/>
            </a:endParaRPr>
          </a:p>
          <a:p>
            <a:pPr>
              <a:spcAft>
                <a:spcPts val="0"/>
              </a:spcAft>
            </a:pPr>
            <a:r>
              <a:rPr lang="tr-TR" sz="2400" noProof="0" dirty="0">
                <a:latin typeface="Times New Roman" panose="02020603050405020304" pitchFamily="18" charset="0"/>
                <a:ea typeface="Times New Roman"/>
                <a:cs typeface="Times New Roman" panose="02020603050405020304" pitchFamily="18" charset="0"/>
              </a:rPr>
              <a:t>  </a:t>
            </a:r>
            <a:endParaRPr lang="tr-TR" sz="2400" noProof="0" dirty="0">
              <a:latin typeface="Times New Roman" panose="02020603050405020304" pitchFamily="18" charset="0"/>
              <a:ea typeface="Calibri"/>
              <a:cs typeface="Times New Roman" panose="02020603050405020304" pitchFamily="18" charset="0"/>
            </a:endParaRPr>
          </a:p>
          <a:p>
            <a:pPr algn="ctr">
              <a:spcAft>
                <a:spcPts val="0"/>
              </a:spcAft>
            </a:pPr>
            <a:endParaRPr lang="tr-TR" sz="2000" b="1" noProof="0" dirty="0">
              <a:latin typeface="Times New Roman" panose="02020603050405020304" pitchFamily="18" charset="0"/>
              <a:ea typeface="Arial"/>
              <a:cs typeface="Times New Roman" panose="02020603050405020304" pitchFamily="18" charset="0"/>
            </a:endParaRPr>
          </a:p>
          <a:p>
            <a:pPr algn="ctr">
              <a:spcAft>
                <a:spcPts val="0"/>
              </a:spcAft>
            </a:pPr>
            <a:r>
              <a:rPr lang="tr-TR" sz="2000" b="1" noProof="0" dirty="0">
                <a:latin typeface="Times New Roman" panose="02020603050405020304" pitchFamily="18" charset="0"/>
                <a:ea typeface="Arial"/>
                <a:cs typeface="Times New Roman" panose="02020603050405020304" pitchFamily="18" charset="0"/>
              </a:rPr>
              <a:t>en.buyuk_cimbom_1905@gmail.com, </a:t>
            </a:r>
            <a:r>
              <a:rPr lang="tr-TR" sz="2000" noProof="0" dirty="0">
                <a:latin typeface="Times New Roman" panose="02020603050405020304" pitchFamily="18" charset="0"/>
                <a:ea typeface="Arial"/>
                <a:cs typeface="Times New Roman" panose="02020603050405020304" pitchFamily="18" charset="0"/>
              </a:rPr>
              <a:t> </a:t>
            </a:r>
            <a:r>
              <a:rPr lang="tr-TR" sz="2000" b="1" noProof="0" dirty="0">
                <a:latin typeface="Times New Roman" panose="02020603050405020304" pitchFamily="18" charset="0"/>
                <a:ea typeface="Arial"/>
                <a:cs typeface="Times New Roman" panose="02020603050405020304" pitchFamily="18" charset="0"/>
              </a:rPr>
              <a:t>hatasiz_cool_olmaz@hotmail.com, asdfghjklsi_17172017@yahoo.com </a:t>
            </a:r>
            <a:r>
              <a:rPr lang="tr-TR" sz="2400" b="1" noProof="0" dirty="0">
                <a:latin typeface="Times New Roman" panose="02020603050405020304" pitchFamily="18" charset="0"/>
                <a:ea typeface="Arial"/>
                <a:cs typeface="Times New Roman" panose="02020603050405020304" pitchFamily="18" charset="0"/>
              </a:rPr>
              <a:t>gibi adreslerin okul veya iş yaşamında kullanılması </a:t>
            </a:r>
            <a:r>
              <a:rPr lang="tr-TR" sz="2400" b="1" u="sng" noProof="0" dirty="0">
                <a:latin typeface="Times New Roman" panose="02020603050405020304" pitchFamily="18" charset="0"/>
                <a:ea typeface="Arial"/>
                <a:cs typeface="Times New Roman" panose="02020603050405020304" pitchFamily="18" charset="0"/>
              </a:rPr>
              <a:t>önerilmez</a:t>
            </a:r>
            <a:r>
              <a:rPr lang="tr-TR" sz="2400" b="1" noProof="0" dirty="0">
                <a:latin typeface="Times New Roman" panose="02020603050405020304" pitchFamily="18" charset="0"/>
                <a:ea typeface="Arial"/>
                <a:cs typeface="Times New Roman" panose="02020603050405020304" pitchFamily="18" charset="0"/>
              </a:rPr>
              <a:t>.</a:t>
            </a:r>
            <a:endParaRPr lang="tr-TR" sz="2400" noProof="0" dirty="0">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1054440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3CB4C4B5-E4CD-90CF-5395-76F670CC196C}"/>
              </a:ext>
            </a:extLst>
          </p:cNvPr>
          <p:cNvSpPr/>
          <p:nvPr/>
        </p:nvSpPr>
        <p:spPr>
          <a:xfrm>
            <a:off x="1049383" y="357326"/>
            <a:ext cx="10280469" cy="5998052"/>
          </a:xfrm>
          <a:prstGeom prst="rect">
            <a:avLst/>
          </a:prstGeom>
        </p:spPr>
        <p:txBody>
          <a:bodyPr wrap="square">
            <a:spAutoFit/>
          </a:bodyPr>
          <a:lstStyle/>
          <a:p>
            <a:pPr algn="ctr">
              <a:lnSpc>
                <a:spcPct val="150000"/>
              </a:lnSpc>
              <a:spcBef>
                <a:spcPct val="0"/>
              </a:spcBef>
            </a:pPr>
            <a:r>
              <a:rPr lang="tr-TR" sz="2400" b="1" noProof="0" dirty="0">
                <a:solidFill>
                  <a:srgbClr val="ED7D31"/>
                </a:solidFill>
                <a:latin typeface="Times New Roman" panose="02020603050405020304" pitchFamily="18" charset="0"/>
                <a:ea typeface="ＭＳ Ｐゴシック" panose="020B0600070205080204" pitchFamily="34" charset="-128"/>
                <a:cs typeface="Times New Roman" panose="02020603050405020304" pitchFamily="18" charset="0"/>
              </a:rPr>
              <a:t>Ulusal ve uluslararası öğrenci değişim anlaşmaları</a:t>
            </a:r>
          </a:p>
          <a:p>
            <a:pPr>
              <a:lnSpc>
                <a:spcPct val="150000"/>
              </a:lnSpc>
              <a:spcBef>
                <a:spcPct val="0"/>
              </a:spcBef>
            </a:pPr>
            <a:endParaRPr lang="tr-TR" noProof="0" dirty="0">
              <a:latin typeface="Times New Roman" panose="02020603050405020304" pitchFamily="18" charset="0"/>
              <a:ea typeface="ＭＳ Ｐゴシック" panose="020B0600070205080204" pitchFamily="34" charset="-128"/>
              <a:cs typeface="Times New Roman" panose="02020603050405020304" pitchFamily="18" charset="0"/>
            </a:endParaRPr>
          </a:p>
          <a:p>
            <a:pPr>
              <a:lnSpc>
                <a:spcPct val="150000"/>
              </a:lnSpc>
              <a:spcBef>
                <a:spcPct val="0"/>
              </a:spcBef>
            </a:pPr>
            <a:r>
              <a:rPr lang="tr-TR" b="1" noProof="0" dirty="0">
                <a:solidFill>
                  <a:srgbClr val="ED7D31"/>
                </a:solidFill>
                <a:latin typeface="Times New Roman" panose="02020603050405020304" pitchFamily="18" charset="0"/>
                <a:ea typeface="ＭＳ Ｐゴシック" panose="020B0600070205080204" pitchFamily="34" charset="-128"/>
                <a:cs typeface="Times New Roman" panose="02020603050405020304" pitchFamily="18" charset="0"/>
              </a:rPr>
              <a:t>Erasmus</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 Uluslararası Değişim Programı</a:t>
            </a:r>
          </a:p>
          <a:p>
            <a:pPr>
              <a:lnSpc>
                <a:spcPct val="150000"/>
              </a:lnSpc>
              <a:spcBef>
                <a:spcPct val="0"/>
              </a:spcBef>
            </a:pP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ÇOMÜ Erasmus koordinatörlüğü </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hlinkClick r:id="rId2">
                  <a:extLst>
                    <a:ext uri="{A12FA001-AC4F-418D-AE19-62706E023703}">
                      <ahyp:hlinkClr xmlns:ahyp="http://schemas.microsoft.com/office/drawing/2018/hyperlinkcolor" val="tx"/>
                    </a:ext>
                  </a:extLst>
                </a:hlinkClick>
              </a:rPr>
              <a:t>http://erasmus.comu.edu.tr/</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 	</a:t>
            </a:r>
          </a:p>
          <a:p>
            <a:pPr>
              <a:lnSpc>
                <a:spcPct val="150000"/>
              </a:lnSpc>
              <a:spcBef>
                <a:spcPct val="0"/>
              </a:spcBef>
            </a:pPr>
            <a:endParaRPr lang="tr-TR" noProof="0" dirty="0">
              <a:latin typeface="Times New Roman" panose="02020603050405020304" pitchFamily="18" charset="0"/>
              <a:ea typeface="ＭＳ Ｐゴシック" panose="020B0600070205080204" pitchFamily="34" charset="-128"/>
              <a:cs typeface="Times New Roman" panose="02020603050405020304" pitchFamily="18" charset="0"/>
            </a:endParaRPr>
          </a:p>
          <a:p>
            <a:pPr>
              <a:lnSpc>
                <a:spcPct val="150000"/>
              </a:lnSpc>
              <a:spcBef>
                <a:spcPct val="0"/>
              </a:spcBef>
            </a:pPr>
            <a:r>
              <a:rPr lang="tr-TR" b="1" noProof="0" dirty="0">
                <a:solidFill>
                  <a:srgbClr val="ED7D31"/>
                </a:solidFill>
                <a:latin typeface="Times New Roman" panose="02020603050405020304" pitchFamily="18" charset="0"/>
                <a:ea typeface="ＭＳ Ｐゴシック" panose="020B0600070205080204" pitchFamily="34" charset="-128"/>
                <a:cs typeface="Times New Roman" panose="02020603050405020304" pitchFamily="18" charset="0"/>
              </a:rPr>
              <a:t>Farabi </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Değişim programı: </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hlinkClick r:id="rId3">
                  <a:extLst>
                    <a:ext uri="{A12FA001-AC4F-418D-AE19-62706E023703}">
                      <ahyp:hlinkClr xmlns:ahyp="http://schemas.microsoft.com/office/drawing/2018/hyperlinkcolor" val="tx"/>
                    </a:ext>
                  </a:extLst>
                </a:hlinkClick>
              </a:rPr>
              <a:t>https://farabi.yok.gov.tr/farabi-degisim-programi</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 </a:t>
            </a:r>
          </a:p>
          <a:p>
            <a:pPr>
              <a:lnSpc>
                <a:spcPct val="150000"/>
              </a:lnSpc>
              <a:spcBef>
                <a:spcPct val="0"/>
              </a:spcBef>
            </a:pPr>
            <a:endParaRPr lang="tr-TR" noProof="0" dirty="0">
              <a:latin typeface="Times New Roman" panose="02020603050405020304" pitchFamily="18" charset="0"/>
              <a:ea typeface="ＭＳ Ｐゴシック" panose="020B0600070205080204" pitchFamily="34" charset="-128"/>
              <a:cs typeface="Times New Roman" panose="02020603050405020304" pitchFamily="18" charset="0"/>
            </a:endParaRPr>
          </a:p>
          <a:p>
            <a:pPr>
              <a:lnSpc>
                <a:spcPct val="150000"/>
              </a:lnSpc>
              <a:spcBef>
                <a:spcPct val="0"/>
              </a:spcBef>
            </a:pPr>
            <a:r>
              <a:rPr lang="tr-TR" b="1" noProof="0" dirty="0">
                <a:solidFill>
                  <a:srgbClr val="ED7D31"/>
                </a:solidFill>
                <a:latin typeface="Times New Roman" panose="02020603050405020304" pitchFamily="18" charset="0"/>
                <a:ea typeface="ＭＳ Ｐゴシック" panose="020B0600070205080204" pitchFamily="34" charset="-128"/>
                <a:cs typeface="Times New Roman" panose="02020603050405020304" pitchFamily="18" charset="0"/>
              </a:rPr>
              <a:t>Mevlana</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 Değişim Programı: </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hlinkClick r:id="rId4">
                  <a:extLst>
                    <a:ext uri="{A12FA001-AC4F-418D-AE19-62706E023703}">
                      <ahyp:hlinkClr xmlns:ahyp="http://schemas.microsoft.com/office/drawing/2018/hyperlinkcolor" val="tx"/>
                    </a:ext>
                  </a:extLst>
                </a:hlinkClick>
              </a:rPr>
              <a:t>https://mevlana.yok.gov.tr/temel-bilgiler</a:t>
            </a:r>
            <a:r>
              <a:rPr lang="tr-TR" noProof="0" dirty="0">
                <a:latin typeface="Times New Roman" panose="02020603050405020304" pitchFamily="18" charset="0"/>
                <a:ea typeface="ＭＳ Ｐゴシック" panose="020B0600070205080204" pitchFamily="34" charset="-128"/>
                <a:cs typeface="Times New Roman" panose="02020603050405020304" pitchFamily="18" charset="0"/>
              </a:rPr>
              <a:t> </a:t>
            </a:r>
          </a:p>
          <a:p>
            <a:pPr>
              <a:lnSpc>
                <a:spcPct val="150000"/>
              </a:lnSpc>
              <a:spcBef>
                <a:spcPct val="0"/>
              </a:spcBef>
            </a:pPr>
            <a:endParaRPr lang="tr-TR" noProof="0" dirty="0">
              <a:latin typeface="Times New Roman" panose="02020603050405020304" pitchFamily="18" charset="0"/>
              <a:ea typeface="ＭＳ Ｐゴシック" panose="020B0600070205080204" pitchFamily="34" charset="-128"/>
              <a:cs typeface="Times New Roman" panose="02020603050405020304" pitchFamily="18" charset="0"/>
            </a:endParaRPr>
          </a:p>
          <a:p>
            <a:pPr algn="l"/>
            <a:r>
              <a:rPr lang="tr-TR" b="1" noProof="0" dirty="0">
                <a:solidFill>
                  <a:srgbClr val="ED7D31"/>
                </a:solidFill>
                <a:latin typeface="Times New Roman" panose="02020603050405020304" pitchFamily="18" charset="0"/>
                <a:ea typeface="ＭＳ Ｐゴシック" panose="020B0600070205080204" pitchFamily="34" charset="-128"/>
                <a:cs typeface="Times New Roman" panose="02020603050405020304" pitchFamily="18" charset="0"/>
              </a:rPr>
              <a:t>Japonya</a:t>
            </a:r>
            <a:r>
              <a:rPr lang="tr-TR" noProof="0" dirty="0">
                <a:solidFill>
                  <a:srgbClr val="0000FF"/>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tr-TR" sz="1800" b="0" i="0" u="none" strike="noStrike" baseline="0" noProof="0" dirty="0" err="1">
                <a:solidFill>
                  <a:srgbClr val="000000"/>
                </a:solidFill>
                <a:latin typeface="Times New Roman" panose="02020603050405020304" pitchFamily="18" charset="0"/>
                <a:cs typeface="Times New Roman" panose="02020603050405020304" pitchFamily="18" charset="0"/>
              </a:rPr>
              <a:t>Sakura</a:t>
            </a:r>
            <a:r>
              <a:rPr lang="tr-TR" sz="1800" b="0" i="0" u="none" strike="noStrike" baseline="0" noProof="0" dirty="0">
                <a:solidFill>
                  <a:srgbClr val="000000"/>
                </a:solidFill>
                <a:latin typeface="Times New Roman" panose="02020603050405020304" pitchFamily="18" charset="0"/>
                <a:cs typeface="Times New Roman" panose="02020603050405020304" pitchFamily="18" charset="0"/>
              </a:rPr>
              <a:t> Bilim Değişim Programı: </a:t>
            </a:r>
            <a:r>
              <a:rPr lang="tr-TR" sz="1800" b="0" i="0" u="none" strike="noStrike" baseline="0" noProof="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https://ssp.jst.go.jp/en/</a:t>
            </a:r>
            <a:r>
              <a:rPr lang="tr-TR" sz="1800" b="0" i="0" u="none" strike="noStrike" baseline="0" noProof="0" dirty="0">
                <a:latin typeface="Times New Roman" panose="02020603050405020304" pitchFamily="18" charset="0"/>
                <a:cs typeface="Times New Roman" panose="02020603050405020304" pitchFamily="18" charset="0"/>
              </a:rPr>
              <a:t> </a:t>
            </a:r>
          </a:p>
          <a:p>
            <a:pPr algn="l"/>
            <a:endParaRPr lang="tr-TR" noProof="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algn="l"/>
            <a:endParaRPr lang="tr-TR" noProof="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algn="l"/>
            <a:endParaRPr lang="tr-TR" noProof="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endParaRPr>
          </a:p>
          <a:p>
            <a:r>
              <a:rPr lang="tr-TR" noProof="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hlinkClick r:id="rId6"/>
              </a:rPr>
              <a:t>https://bbk.comu.edu.tr/</a:t>
            </a:r>
            <a:r>
              <a:rPr lang="tr-TR" noProof="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p>
          <a:p>
            <a:pPr algn="l"/>
            <a:endParaRPr lang="tr-TR" noProof="0" dirty="0">
              <a:solidFill>
                <a:srgbClr val="0000FF"/>
              </a:solidFill>
              <a:latin typeface="Times New Roman" panose="02020603050405020304" pitchFamily="18" charset="0"/>
              <a:ea typeface="ＭＳ Ｐゴシック" panose="020B0600070205080204" pitchFamily="34" charset="-128"/>
              <a:cs typeface="Times New Roman" panose="02020603050405020304" pitchFamily="18" charset="0"/>
            </a:endParaRPr>
          </a:p>
          <a:p>
            <a:pPr>
              <a:lnSpc>
                <a:spcPct val="150000"/>
              </a:lnSpc>
              <a:spcBef>
                <a:spcPct val="0"/>
              </a:spcBef>
            </a:pPr>
            <a:r>
              <a:rPr lang="tr-TR" noProof="0" dirty="0">
                <a:solidFill>
                  <a:srgbClr val="0000FF"/>
                </a:solidFill>
                <a:latin typeface="Times New Roman" panose="02020603050405020304" pitchFamily="18" charset="0"/>
                <a:ea typeface="ＭＳ Ｐゴシック" panose="020B0600070205080204" pitchFamily="34" charset="-128"/>
                <a:cs typeface="Times New Roman" panose="02020603050405020304" pitchFamily="18" charset="0"/>
                <a:hlinkClick r:id="rId7"/>
              </a:rPr>
              <a:t>https://proje.yok.gov.tr/?faaliyet=66</a:t>
            </a:r>
            <a:r>
              <a:rPr lang="tr-TR" noProof="0" dirty="0">
                <a:solidFill>
                  <a:srgbClr val="0000FF"/>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pic>
        <p:nvPicPr>
          <p:cNvPr id="2" name="Picture 2">
            <a:extLst>
              <a:ext uri="{FF2B5EF4-FFF2-40B4-BE49-F238E27FC236}">
                <a16:creationId xmlns:a16="http://schemas.microsoft.com/office/drawing/2014/main" id="{2C565493-9431-E77B-C145-A240A7439EF3}"/>
              </a:ext>
            </a:extLst>
          </p:cNvPr>
          <p:cNvPicPr>
            <a:picLocks noChangeAspect="1" noChangeArrowheads="1"/>
          </p:cNvPicPr>
          <p:nvPr/>
        </p:nvPicPr>
        <p:blipFill rotWithShape="1">
          <a:blip r:embed="rId8"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283804" y="5249769"/>
            <a:ext cx="5185466" cy="125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372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3CB4C4B5-E4CD-90CF-5395-76F670CC196C}"/>
              </a:ext>
            </a:extLst>
          </p:cNvPr>
          <p:cNvSpPr/>
          <p:nvPr/>
        </p:nvSpPr>
        <p:spPr>
          <a:xfrm>
            <a:off x="762000" y="551289"/>
            <a:ext cx="10668000" cy="4447371"/>
          </a:xfrm>
          <a:prstGeom prst="rect">
            <a:avLst/>
          </a:prstGeom>
        </p:spPr>
        <p:txBody>
          <a:bodyPr wrap="square">
            <a:spAutoFit/>
          </a:bodyPr>
          <a:lstStyle/>
          <a:p>
            <a:pPr algn="ctr">
              <a:spcAft>
                <a:spcPts val="0"/>
              </a:spcAft>
            </a:pPr>
            <a:r>
              <a:rPr lang="tr-TR" sz="2800" b="1" noProof="0" dirty="0">
                <a:solidFill>
                  <a:srgbClr val="ED7D31"/>
                </a:solidFill>
                <a:latin typeface="Times New Roman" panose="02020603050405020304" pitchFamily="18" charset="0"/>
                <a:ea typeface="Arial"/>
                <a:cs typeface="Times New Roman" panose="02020603050405020304" pitchFamily="18" charset="0"/>
              </a:rPr>
              <a:t>ÖĞRENCİ KULÜPLERİ</a:t>
            </a:r>
          </a:p>
          <a:p>
            <a:pPr algn="ctr">
              <a:spcAft>
                <a:spcPts val="0"/>
              </a:spcAft>
            </a:pPr>
            <a:endParaRPr lang="tr-TR" sz="2800" b="1" noProof="0" dirty="0">
              <a:latin typeface="Times New Roman" panose="02020603050405020304" pitchFamily="18" charset="0"/>
              <a:ea typeface="Arial"/>
              <a:cs typeface="Times New Roman" panose="02020603050405020304" pitchFamily="18" charset="0"/>
            </a:endParaRPr>
          </a:p>
          <a:p>
            <a:pPr algn="just">
              <a:spcAft>
                <a:spcPts val="0"/>
              </a:spcAft>
            </a:pPr>
            <a:r>
              <a:rPr lang="tr-TR" sz="2400" noProof="0" dirty="0">
                <a:latin typeface="Times New Roman" panose="02020603050405020304" pitchFamily="18" charset="0"/>
                <a:cs typeface="Times New Roman" panose="02020603050405020304" pitchFamily="18" charset="0"/>
              </a:rPr>
              <a:t>ÇOMÜ Öğrenci Kulüpleri Yönergesi doğrultusunda kurulur ve faaliyette bulunur.</a:t>
            </a:r>
          </a:p>
          <a:p>
            <a:pPr algn="just">
              <a:spcAft>
                <a:spcPts val="0"/>
              </a:spcAft>
            </a:pPr>
            <a:r>
              <a:rPr lang="tr-TR" sz="2400" noProof="0" dirty="0">
                <a:latin typeface="Times New Roman" panose="02020603050405020304" pitchFamily="18" charset="0"/>
                <a:cs typeface="Times New Roman" panose="02020603050405020304" pitchFamily="18" charset="0"/>
              </a:rPr>
              <a:t> </a:t>
            </a:r>
          </a:p>
          <a:p>
            <a:pPr algn="just">
              <a:spcAft>
                <a:spcPts val="0"/>
              </a:spcAft>
            </a:pPr>
            <a:r>
              <a:rPr lang="tr-TR" sz="2400" noProof="0" dirty="0">
                <a:latin typeface="Times New Roman" panose="02020603050405020304" pitchFamily="18" charset="0"/>
                <a:cs typeface="Times New Roman" panose="02020603050405020304" pitchFamily="18" charset="0"/>
              </a:rPr>
              <a:t>Öğrenci kulüplerinin amacı; Üniversitemizin misyonu ve vizyonu ile uyumlu, öğrencilerin eğitim, sağlık, spor, sosyal, sanatsal, bilimsel ve kültürel etkinlikler ile kişisel gelişimlerine ve sorumlu bireyler olarak yetişmelerine katkı sağlayacak değerleri kazanmalarını sağlamaktır.</a:t>
            </a:r>
            <a:endParaRPr lang="tr-TR" sz="1100" noProof="0" dirty="0">
              <a:latin typeface="Times New Roman" panose="02020603050405020304" pitchFamily="18" charset="0"/>
              <a:ea typeface="Calibri"/>
              <a:cs typeface="Times New Roman" panose="02020603050405020304" pitchFamily="18" charset="0"/>
            </a:endParaRPr>
          </a:p>
          <a:p>
            <a:pPr>
              <a:spcAft>
                <a:spcPts val="0"/>
              </a:spcAft>
            </a:pPr>
            <a:r>
              <a:rPr lang="tr-TR" sz="1100" noProof="0" dirty="0">
                <a:latin typeface="Times New Roman" panose="02020603050405020304" pitchFamily="18" charset="0"/>
                <a:ea typeface="Times New Roman"/>
                <a:cs typeface="Times New Roman" panose="02020603050405020304" pitchFamily="18" charset="0"/>
              </a:rPr>
              <a:t> </a:t>
            </a:r>
            <a:endParaRPr lang="tr-TR" sz="1100" noProof="0" dirty="0">
              <a:latin typeface="Times New Roman" panose="02020603050405020304" pitchFamily="18" charset="0"/>
              <a:ea typeface="Calibri"/>
              <a:cs typeface="Times New Roman" panose="02020603050405020304" pitchFamily="18" charset="0"/>
            </a:endParaRPr>
          </a:p>
          <a:p>
            <a:pPr algn="ctr"/>
            <a:r>
              <a:rPr lang="tr-TR" sz="2400" noProof="0" dirty="0">
                <a:solidFill>
                  <a:srgbClr val="0000FF"/>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https://sks.comu.edu.tr/</a:t>
            </a:r>
            <a:endParaRPr lang="tr-TR" sz="2400" noProof="0" dirty="0">
              <a:solidFill>
                <a:srgbClr val="0000FF"/>
              </a:solidFill>
              <a:latin typeface="Times New Roman" panose="02020603050405020304" pitchFamily="18" charset="0"/>
              <a:cs typeface="Times New Roman" panose="02020603050405020304" pitchFamily="18" charset="0"/>
            </a:endParaRPr>
          </a:p>
          <a:p>
            <a:pPr algn="ctr">
              <a:spcAft>
                <a:spcPts val="0"/>
              </a:spcAft>
            </a:pPr>
            <a:endParaRPr lang="tr-TR" sz="2400" noProof="0" dirty="0">
              <a:solidFill>
                <a:srgbClr val="0000FF"/>
              </a:solidFill>
              <a:latin typeface="Times New Roman" panose="02020603050405020304" pitchFamily="18" charset="0"/>
              <a:ea typeface="Arial"/>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lgn="ctr">
              <a:spcAft>
                <a:spcPts val="0"/>
              </a:spcAft>
            </a:pPr>
            <a:r>
              <a:rPr lang="tr-TR" sz="2400" noProof="0" dirty="0">
                <a:solidFill>
                  <a:srgbClr val="0000FF"/>
                </a:solidFill>
                <a:latin typeface="Times New Roman" panose="02020603050405020304" pitchFamily="18" charset="0"/>
                <a:ea typeface="Arial"/>
                <a:cs typeface="Times New Roman" panose="02020603050405020304" pitchFamily="18" charset="0"/>
                <a:hlinkClick r:id="rId4"/>
              </a:rPr>
              <a:t>https://sks.comu.edu.tr/tr/sayfa/ogrenci-kulupleri-r13.html</a:t>
            </a:r>
            <a:r>
              <a:rPr lang="tr-TR" sz="2400" noProof="0" dirty="0">
                <a:solidFill>
                  <a:srgbClr val="0000FF"/>
                </a:solidFill>
                <a:latin typeface="Times New Roman" panose="02020603050405020304" pitchFamily="18" charset="0"/>
                <a:ea typeface="Arial"/>
                <a:cs typeface="Times New Roman" panose="02020603050405020304" pitchFamily="18" charset="0"/>
              </a:rPr>
              <a:t> </a:t>
            </a:r>
            <a:endParaRPr lang="tr-TR" sz="4000" noProof="0" dirty="0">
              <a:solidFill>
                <a:srgbClr val="0000FF"/>
              </a:solidFill>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3946441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391DC873-0BEB-D465-0B70-E960D520B634}"/>
              </a:ext>
            </a:extLst>
          </p:cNvPr>
          <p:cNvSpPr txBox="1"/>
          <p:nvPr/>
        </p:nvSpPr>
        <p:spPr>
          <a:xfrm>
            <a:off x="487680" y="333464"/>
            <a:ext cx="10798628" cy="5724644"/>
          </a:xfrm>
          <a:prstGeom prst="rect">
            <a:avLst/>
          </a:prstGeom>
          <a:noFill/>
        </p:spPr>
        <p:txBody>
          <a:bodyPr wrap="square">
            <a:spAutoFit/>
          </a:bodyPr>
          <a:lstStyle/>
          <a:p>
            <a:pPr algn="ctr"/>
            <a:r>
              <a:rPr lang="tr-TR" sz="3200" b="1" noProof="0" dirty="0">
                <a:solidFill>
                  <a:srgbClr val="ED7D31"/>
                </a:solidFill>
                <a:latin typeface="Times New Roman" panose="02020603050405020304" pitchFamily="18" charset="0"/>
                <a:cs typeface="Times New Roman" panose="02020603050405020304" pitchFamily="18" charset="0"/>
              </a:rPr>
              <a:t>KÜTÜPHANE</a:t>
            </a:r>
          </a:p>
          <a:p>
            <a:endParaRPr lang="tr-TR" noProof="0" dirty="0">
              <a:latin typeface="Times New Roman" panose="02020603050405020304" pitchFamily="18" charset="0"/>
              <a:cs typeface="Times New Roman" panose="02020603050405020304" pitchFamily="18" charset="0"/>
            </a:endParaRPr>
          </a:p>
          <a:p>
            <a:pPr algn="just"/>
            <a:r>
              <a:rPr lang="tr-TR" noProof="0" dirty="0">
                <a:latin typeface="Times New Roman" panose="02020603050405020304" pitchFamily="18" charset="0"/>
                <a:cs typeface="Times New Roman" panose="02020603050405020304" pitchFamily="18" charset="0"/>
              </a:rPr>
              <a:t>8000 m</a:t>
            </a:r>
            <a:r>
              <a:rPr lang="tr-TR" baseline="30000" noProof="0" dirty="0">
                <a:latin typeface="Times New Roman" panose="02020603050405020304" pitchFamily="18" charset="0"/>
                <a:cs typeface="Times New Roman" panose="02020603050405020304" pitchFamily="18" charset="0"/>
              </a:rPr>
              <a:t>2</a:t>
            </a:r>
            <a:r>
              <a:rPr lang="tr-TR" noProof="0" dirty="0">
                <a:latin typeface="Times New Roman" panose="02020603050405020304" pitchFamily="18" charset="0"/>
                <a:cs typeface="Times New Roman" panose="02020603050405020304" pitchFamily="18" charset="0"/>
              </a:rPr>
              <a:t> kapalı alanda 1200 kişilik oturma alanı 17 km raf uzunluğuna sahip zengin basılı ve elektronik koleksiyonu ile kullanıcılarına hizmet vermektedir.</a:t>
            </a:r>
          </a:p>
          <a:p>
            <a:endParaRPr lang="tr-TR" noProof="0"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hlinkClick r:id="rId2"/>
              </a:rPr>
              <a:t>https://lib.comu.edu.tr/</a:t>
            </a:r>
            <a:endParaRPr lang="tr-TR" dirty="0">
              <a:latin typeface="Times New Roman" panose="02020603050405020304" pitchFamily="18" charset="0"/>
              <a:cs typeface="Times New Roman" panose="02020603050405020304" pitchFamily="18" charset="0"/>
            </a:endParaRPr>
          </a:p>
          <a:p>
            <a:endParaRPr lang="tr-TR" noProof="0" dirty="0">
              <a:latin typeface="Times New Roman" panose="02020603050405020304" pitchFamily="18" charset="0"/>
              <a:cs typeface="Times New Roman" panose="02020603050405020304" pitchFamily="18" charset="0"/>
            </a:endParaRPr>
          </a:p>
          <a:p>
            <a:r>
              <a:rPr lang="tr-TR" b="1" u="sng" noProof="0" dirty="0">
                <a:effectLst/>
                <a:latin typeface="Times New Roman" panose="02020603050405020304" pitchFamily="18" charset="0"/>
                <a:cs typeface="Times New Roman" panose="02020603050405020304" pitchFamily="18" charset="0"/>
              </a:rPr>
              <a:t>Kütüphanede Verilen Hizmetler</a:t>
            </a:r>
            <a:endParaRPr lang="tr-TR" b="1" noProof="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Başvuru ve Enformasyon Hizmeti</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Elektronik Yayınlar (</a:t>
            </a:r>
            <a:r>
              <a:rPr lang="tr-TR" sz="1600" noProof="0" dirty="0" err="1">
                <a:latin typeface="Times New Roman" panose="02020603050405020304" pitchFamily="18" charset="0"/>
                <a:cs typeface="Times New Roman" panose="02020603050405020304" pitchFamily="18" charset="0"/>
              </a:rPr>
              <a:t>Veritabanları</a:t>
            </a:r>
            <a:r>
              <a:rPr lang="tr-TR" sz="1600" noProof="0" dirty="0">
                <a:latin typeface="Times New Roman" panose="02020603050405020304" pitchFamily="18" charset="0"/>
                <a:cs typeface="Times New Roman" panose="02020603050405020304" pitchFamily="18" charset="0"/>
              </a:rPr>
              <a:t>, e-Dergiler, e-Kitaplar)</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Kütüphane Otomasyonu</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Kataloglama</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Basılı Süreli Yayınlar</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e-Yayınlar Tarama Salonu ve Diğer Web Hizmetleri</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Multimedya Salonu</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Ödünç Verme ve Koleksiyon</a:t>
            </a:r>
          </a:p>
          <a:p>
            <a:pPr>
              <a:buFont typeface="Arial" panose="020B0604020202020204" pitchFamily="34" charset="0"/>
              <a:buChar char="•"/>
            </a:pPr>
            <a:r>
              <a:rPr lang="tr-TR" sz="1600" noProof="0" dirty="0" err="1">
                <a:latin typeface="Times New Roman" panose="02020603050405020304" pitchFamily="18" charset="0"/>
                <a:cs typeface="Times New Roman" panose="02020603050405020304" pitchFamily="18" charset="0"/>
              </a:rPr>
              <a:t>Kütüphanelerarası</a:t>
            </a:r>
            <a:r>
              <a:rPr lang="tr-TR" sz="1600" noProof="0" dirty="0">
                <a:latin typeface="Times New Roman" panose="02020603050405020304" pitchFamily="18" charset="0"/>
                <a:cs typeface="Times New Roman" panose="02020603050405020304" pitchFamily="18" charset="0"/>
              </a:rPr>
              <a:t> İşbirliği</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Seminer Salonu ve Grup Çalışma Odaları</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Tezler</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Kitap Tarama (</a:t>
            </a:r>
            <a:r>
              <a:rPr lang="tr-TR" sz="1600" noProof="0" dirty="0" err="1">
                <a:latin typeface="Times New Roman" panose="02020603050405020304" pitchFamily="18" charset="0"/>
                <a:cs typeface="Times New Roman" panose="02020603050405020304" pitchFamily="18" charset="0"/>
              </a:rPr>
              <a:t>Bookeye</a:t>
            </a:r>
            <a:r>
              <a:rPr lang="tr-TR" sz="1600" noProof="0" dirty="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tr-TR" sz="1600" noProof="0" dirty="0">
                <a:latin typeface="Times New Roman" panose="02020603050405020304" pitchFamily="18" charset="0"/>
                <a:cs typeface="Times New Roman" panose="02020603050405020304" pitchFamily="18" charset="0"/>
              </a:rPr>
              <a:t>Kafeterya</a:t>
            </a:r>
          </a:p>
        </p:txBody>
      </p:sp>
      <p:graphicFrame>
        <p:nvGraphicFramePr>
          <p:cNvPr id="5" name="Tablo 4">
            <a:extLst>
              <a:ext uri="{FF2B5EF4-FFF2-40B4-BE49-F238E27FC236}">
                <a16:creationId xmlns:a16="http://schemas.microsoft.com/office/drawing/2014/main" id="{DF682039-B741-80F3-C218-EE90B6E596C3}"/>
              </a:ext>
            </a:extLst>
          </p:cNvPr>
          <p:cNvGraphicFramePr>
            <a:graphicFrameLocks noGrp="1"/>
          </p:cNvGraphicFramePr>
          <p:nvPr>
            <p:extLst>
              <p:ext uri="{D42A27DB-BD31-4B8C-83A1-F6EECF244321}">
                <p14:modId xmlns:p14="http://schemas.microsoft.com/office/powerpoint/2010/main" val="1610295677"/>
              </p:ext>
            </p:extLst>
          </p:nvPr>
        </p:nvGraphicFramePr>
        <p:xfrm>
          <a:off x="6096001" y="2474343"/>
          <a:ext cx="5190308" cy="2125980"/>
        </p:xfrm>
        <a:graphic>
          <a:graphicData uri="http://schemas.openxmlformats.org/drawingml/2006/table">
            <a:tbl>
              <a:tblPr/>
              <a:tblGrid>
                <a:gridCol w="2858731">
                  <a:extLst>
                    <a:ext uri="{9D8B030D-6E8A-4147-A177-3AD203B41FA5}">
                      <a16:colId xmlns:a16="http://schemas.microsoft.com/office/drawing/2014/main" val="107927596"/>
                    </a:ext>
                  </a:extLst>
                </a:gridCol>
                <a:gridCol w="2331577">
                  <a:extLst>
                    <a:ext uri="{9D8B030D-6E8A-4147-A177-3AD203B41FA5}">
                      <a16:colId xmlns:a16="http://schemas.microsoft.com/office/drawing/2014/main" val="913750440"/>
                    </a:ext>
                  </a:extLst>
                </a:gridCol>
              </a:tblGrid>
              <a:tr h="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rPr>
                        <a:t>Kütüphane Çalışma Saatleri</a:t>
                      </a:r>
                    </a:p>
                  </a:txBody>
                  <a:tcPr marL="9525" marR="9525" marT="9525" marB="9525"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tr-TR" b="1" dirty="0">
                        <a:effectLst/>
                      </a:endParaRPr>
                    </a:p>
                  </a:txBody>
                  <a:tcPr marL="9525" marR="9525" marT="9525" marB="9525" anchor="ctr">
                    <a:lnL>
                      <a:noFill/>
                    </a:lnL>
                    <a:lnR>
                      <a:noFill/>
                    </a:lnR>
                    <a:lnT>
                      <a:noFill/>
                    </a:lnT>
                    <a:lnB>
                      <a:noFill/>
                    </a:lnB>
                  </a:tcPr>
                </a:tc>
                <a:extLst>
                  <a:ext uri="{0D108BD9-81ED-4DB2-BD59-A6C34878D82A}">
                    <a16:rowId xmlns:a16="http://schemas.microsoft.com/office/drawing/2014/main" val="2466211128"/>
                  </a:ext>
                </a:extLst>
              </a:tr>
              <a:tr h="0">
                <a:tc>
                  <a:txBody>
                    <a:bodyPr/>
                    <a:lstStyle/>
                    <a:p>
                      <a:r>
                        <a:rPr lang="tr-TR" sz="2400" b="1" noProof="0" dirty="0">
                          <a:latin typeface="Times New Roman" panose="02020603050405020304" pitchFamily="18" charset="0"/>
                          <a:cs typeface="Times New Roman" panose="02020603050405020304" pitchFamily="18" charset="0"/>
                        </a:rPr>
                        <a:t>Merkez Kütüphane</a:t>
                      </a:r>
                    </a:p>
                  </a:txBody>
                  <a:tcPr marL="9525" marR="9525" marT="9525" marB="9525"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r>
                        <a:rPr lang="tr-TR" sz="2400" b="1" noProof="0" dirty="0">
                          <a:effectLst/>
                          <a:latin typeface="Times New Roman" panose="02020603050405020304" pitchFamily="18" charset="0"/>
                          <a:cs typeface="Times New Roman" panose="02020603050405020304" pitchFamily="18" charset="0"/>
                        </a:rPr>
                        <a:t>7 Gün / 24 Saat</a:t>
                      </a:r>
                    </a:p>
                  </a:txBody>
                  <a:tcPr marL="9525" marR="9525" marT="9525" marB="9525"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417122743"/>
                  </a:ext>
                </a:extLst>
              </a:tr>
              <a:tr h="0">
                <a:tc>
                  <a:txBody>
                    <a:bodyPr/>
                    <a:lstStyle/>
                    <a:p>
                      <a:r>
                        <a:rPr lang="tr-TR" sz="2400" b="0" noProof="0" dirty="0">
                          <a:latin typeface="Times New Roman" panose="02020603050405020304" pitchFamily="18" charset="0"/>
                          <a:cs typeface="Times New Roman" panose="02020603050405020304" pitchFamily="18" charset="0"/>
                        </a:rPr>
                        <a:t>Ödünç Verme - İade</a:t>
                      </a:r>
                    </a:p>
                  </a:txBody>
                  <a:tcPr marL="9525" marR="9525" marT="9525" marB="9525" anchor="ctr">
                    <a:lnL>
                      <a:noFill/>
                    </a:lnL>
                    <a:lnR>
                      <a:noFill/>
                    </a:lnR>
                    <a:lnT>
                      <a:noFill/>
                    </a:lnT>
                    <a:lnB>
                      <a:noFill/>
                    </a:lnB>
                  </a:tcPr>
                </a:tc>
                <a:tc>
                  <a:txBody>
                    <a:bodyPr/>
                    <a:lstStyle/>
                    <a:p>
                      <a:pPr algn="ctr"/>
                      <a:r>
                        <a:rPr lang="tr-TR" sz="2400" b="0" noProof="0" dirty="0">
                          <a:effectLst/>
                          <a:latin typeface="Times New Roman" panose="02020603050405020304" pitchFamily="18" charset="0"/>
                          <a:cs typeface="Times New Roman" panose="02020603050405020304" pitchFamily="18" charset="0"/>
                        </a:rPr>
                        <a:t>7 Gün / 24 Saat</a:t>
                      </a:r>
                    </a:p>
                  </a:txBody>
                  <a:tcPr marL="9525" marR="9525" marT="9525" marB="9525" anchor="ctr">
                    <a:lnL>
                      <a:noFill/>
                    </a:lnL>
                    <a:lnR>
                      <a:noFill/>
                    </a:lnR>
                    <a:lnT>
                      <a:noFill/>
                    </a:lnT>
                    <a:lnB>
                      <a:noFill/>
                    </a:lnB>
                  </a:tcPr>
                </a:tc>
                <a:extLst>
                  <a:ext uri="{0D108BD9-81ED-4DB2-BD59-A6C34878D82A}">
                    <a16:rowId xmlns:a16="http://schemas.microsoft.com/office/drawing/2014/main" val="1284376988"/>
                  </a:ext>
                </a:extLst>
              </a:tr>
              <a:tr h="0">
                <a:tc>
                  <a:txBody>
                    <a:bodyPr/>
                    <a:lstStyle/>
                    <a:p>
                      <a:r>
                        <a:rPr lang="tr-TR" sz="2400" b="0" noProof="0" dirty="0">
                          <a:latin typeface="Times New Roman" panose="02020603050405020304" pitchFamily="18" charset="0"/>
                          <a:cs typeface="Times New Roman" panose="02020603050405020304" pitchFamily="18" charset="0"/>
                        </a:rPr>
                        <a:t>-1. Kat Bilgisayar </a:t>
                      </a:r>
                      <a:r>
                        <a:rPr lang="tr-TR" sz="2400" b="0" noProof="0" dirty="0" err="1">
                          <a:latin typeface="Times New Roman" panose="02020603050405020304" pitchFamily="18" charset="0"/>
                          <a:cs typeface="Times New Roman" panose="02020603050405020304" pitchFamily="18" charset="0"/>
                        </a:rPr>
                        <a:t>Lab</a:t>
                      </a:r>
                      <a:r>
                        <a:rPr lang="tr-TR" sz="2400" b="0" noProof="0" dirty="0">
                          <a:latin typeface="Times New Roman" panose="02020603050405020304" pitchFamily="18" charset="0"/>
                          <a:cs typeface="Times New Roman" panose="02020603050405020304" pitchFamily="18" charset="0"/>
                        </a:rPr>
                        <a:t>.</a:t>
                      </a:r>
                    </a:p>
                  </a:txBody>
                  <a:tcPr marL="9525" marR="9525" marT="9525" marB="9525" anchor="ctr">
                    <a:lnL>
                      <a:noFill/>
                    </a:lnL>
                    <a:lnR>
                      <a:noFill/>
                    </a:lnR>
                    <a:lnT>
                      <a:noFill/>
                    </a:lnT>
                    <a:lnB>
                      <a:noFill/>
                    </a:lnB>
                  </a:tcPr>
                </a:tc>
                <a:tc>
                  <a:txBody>
                    <a:bodyPr/>
                    <a:lstStyle/>
                    <a:p>
                      <a:pPr marL="0" indent="0" algn="ctr"/>
                      <a:r>
                        <a:rPr lang="tr-TR" sz="2400" b="0" noProof="0" dirty="0">
                          <a:effectLst/>
                          <a:latin typeface="Times New Roman" panose="02020603050405020304" pitchFamily="18" charset="0"/>
                          <a:cs typeface="Times New Roman" panose="02020603050405020304" pitchFamily="18" charset="0"/>
                        </a:rPr>
                        <a:t>7 Gün / 24 Saat</a:t>
                      </a:r>
                    </a:p>
                  </a:txBody>
                  <a:tcPr marL="9525" marR="9525" marT="9525" marB="9525" anchor="ctr">
                    <a:lnL>
                      <a:noFill/>
                    </a:lnL>
                    <a:lnR>
                      <a:noFill/>
                    </a:lnR>
                    <a:lnT>
                      <a:noFill/>
                    </a:lnT>
                    <a:lnB>
                      <a:noFill/>
                    </a:lnB>
                  </a:tcPr>
                </a:tc>
                <a:extLst>
                  <a:ext uri="{0D108BD9-81ED-4DB2-BD59-A6C34878D82A}">
                    <a16:rowId xmlns:a16="http://schemas.microsoft.com/office/drawing/2014/main" val="3553686341"/>
                  </a:ext>
                </a:extLst>
              </a:tr>
              <a:tr h="0">
                <a:tc>
                  <a:txBody>
                    <a:bodyPr/>
                    <a:lstStyle/>
                    <a:p>
                      <a:endParaRPr lang="tr-TR" b="0" noProof="0" dirty="0">
                        <a:latin typeface="Times New Roman" panose="02020603050405020304" pitchFamily="18" charset="0"/>
                        <a:cs typeface="Times New Roman" panose="02020603050405020304" pitchFamily="18" charset="0"/>
                      </a:endParaRPr>
                    </a:p>
                  </a:txBody>
                  <a:tcPr marL="9525" marR="9525" marT="9525" marB="9525" anchor="ctr">
                    <a:lnL>
                      <a:noFill/>
                    </a:lnL>
                    <a:lnR>
                      <a:noFill/>
                    </a:lnR>
                    <a:lnT>
                      <a:noFill/>
                    </a:lnT>
                    <a:lnB>
                      <a:noFill/>
                    </a:lnB>
                  </a:tcPr>
                </a:tc>
                <a:tc>
                  <a:txBody>
                    <a:bodyPr/>
                    <a:lstStyle/>
                    <a:p>
                      <a:pPr algn="ctr"/>
                      <a:endParaRPr lang="tr-TR" b="0" noProof="0" dirty="0">
                        <a:effectLst/>
                        <a:latin typeface="Times New Roman" panose="02020603050405020304" pitchFamily="18" charset="0"/>
                        <a:cs typeface="Times New Roman" panose="02020603050405020304" pitchFamily="18" charset="0"/>
                      </a:endParaRPr>
                    </a:p>
                  </a:txBody>
                  <a:tcPr marL="9525" marR="9525" marT="9525" marB="9525" anchor="ctr">
                    <a:lnL>
                      <a:noFill/>
                    </a:lnL>
                    <a:lnR>
                      <a:noFill/>
                    </a:lnR>
                    <a:lnT>
                      <a:noFill/>
                    </a:lnT>
                    <a:lnB>
                      <a:noFill/>
                    </a:lnB>
                  </a:tcPr>
                </a:tc>
                <a:extLst>
                  <a:ext uri="{0D108BD9-81ED-4DB2-BD59-A6C34878D82A}">
                    <a16:rowId xmlns:a16="http://schemas.microsoft.com/office/drawing/2014/main" val="1326557546"/>
                  </a:ext>
                </a:extLst>
              </a:tr>
              <a:tr h="0">
                <a:tc>
                  <a:txBody>
                    <a:bodyPr/>
                    <a:lstStyle/>
                    <a:p>
                      <a:endParaRPr lang="tr-TR" b="0" noProof="0" dirty="0">
                        <a:latin typeface="Times New Roman" panose="02020603050405020304" pitchFamily="18" charset="0"/>
                        <a:cs typeface="Times New Roman" panose="02020603050405020304" pitchFamily="18" charset="0"/>
                      </a:endParaRPr>
                    </a:p>
                  </a:txBody>
                  <a:tcPr marL="9525" marR="9525" marT="9525" marB="9525" anchor="ctr">
                    <a:lnL>
                      <a:noFill/>
                    </a:lnL>
                    <a:lnR>
                      <a:noFill/>
                    </a:lnR>
                    <a:lnT>
                      <a:noFill/>
                    </a:lnT>
                    <a:lnB>
                      <a:noFill/>
                    </a:lnB>
                  </a:tcPr>
                </a:tc>
                <a:tc>
                  <a:txBody>
                    <a:bodyPr/>
                    <a:lstStyle/>
                    <a:p>
                      <a:pPr algn="ctr"/>
                      <a:endParaRPr lang="tr-TR" b="0" noProof="0" dirty="0">
                        <a:effectLst/>
                        <a:latin typeface="Times New Roman" panose="02020603050405020304" pitchFamily="18" charset="0"/>
                        <a:cs typeface="Times New Roman" panose="02020603050405020304" pitchFamily="18" charset="0"/>
                      </a:endParaRPr>
                    </a:p>
                  </a:txBody>
                  <a:tcPr marL="9525" marR="9525" marT="9525" marB="9525" anchor="ctr">
                    <a:lnL>
                      <a:noFill/>
                    </a:lnL>
                    <a:lnR>
                      <a:noFill/>
                    </a:lnR>
                    <a:lnT>
                      <a:noFill/>
                    </a:lnT>
                    <a:lnB>
                      <a:noFill/>
                    </a:lnB>
                  </a:tcPr>
                </a:tc>
                <a:extLst>
                  <a:ext uri="{0D108BD9-81ED-4DB2-BD59-A6C34878D82A}">
                    <a16:rowId xmlns:a16="http://schemas.microsoft.com/office/drawing/2014/main" val="1322971054"/>
                  </a:ext>
                </a:extLst>
              </a:tr>
            </a:tbl>
          </a:graphicData>
        </a:graphic>
      </p:graphicFrame>
    </p:spTree>
    <p:extLst>
      <p:ext uri="{BB962C8B-B14F-4D97-AF65-F5344CB8AC3E}">
        <p14:creationId xmlns:p14="http://schemas.microsoft.com/office/powerpoint/2010/main" val="3925804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391DC873-0BEB-D465-0B70-E960D520B634}"/>
              </a:ext>
            </a:extLst>
          </p:cNvPr>
          <p:cNvSpPr txBox="1"/>
          <p:nvPr/>
        </p:nvSpPr>
        <p:spPr>
          <a:xfrm>
            <a:off x="750388" y="243512"/>
            <a:ext cx="10691223" cy="6370975"/>
          </a:xfrm>
          <a:prstGeom prst="rect">
            <a:avLst/>
          </a:prstGeom>
          <a:noFill/>
        </p:spPr>
        <p:txBody>
          <a:bodyPr wrap="square">
            <a:spAutoFit/>
          </a:bodyPr>
          <a:lstStyle/>
          <a:p>
            <a:pPr algn="ctr"/>
            <a:r>
              <a:rPr lang="tr-TR" sz="3200" b="1" noProof="0" dirty="0">
                <a:solidFill>
                  <a:srgbClr val="ED7D31"/>
                </a:solidFill>
                <a:latin typeface="Times New Roman" panose="02020603050405020304" pitchFamily="18" charset="0"/>
                <a:cs typeface="Times New Roman" panose="02020603050405020304" pitchFamily="18" charset="0"/>
              </a:rPr>
              <a:t>YEMEKHANELER</a:t>
            </a:r>
          </a:p>
          <a:p>
            <a:pPr algn="ctr"/>
            <a:endParaRPr lang="tr-TR" sz="3200" b="1" noProof="0" dirty="0">
              <a:solidFill>
                <a:srgbClr val="ED7D31"/>
              </a:solidFill>
              <a:latin typeface="Times New Roman" panose="02020603050405020304" pitchFamily="18" charset="0"/>
              <a:cs typeface="Times New Roman" panose="02020603050405020304" pitchFamily="18" charset="0"/>
            </a:endParaRPr>
          </a:p>
          <a:p>
            <a:pPr algn="ctr"/>
            <a:r>
              <a:rPr lang="tr-TR" sz="3200" b="1" dirty="0"/>
              <a:t>Günün Menüsü:   </a:t>
            </a:r>
            <a:r>
              <a:rPr lang="tr-TR" sz="3200" b="1" i="1" noProof="0" dirty="0">
                <a:solidFill>
                  <a:srgbClr val="0000FF"/>
                </a:solidFill>
                <a:latin typeface="Times New Roman" panose="02020603050405020304" pitchFamily="18" charset="0"/>
                <a:cs typeface="Times New Roman" panose="02020603050405020304" pitchFamily="18" charset="0"/>
                <a:hlinkClick r:id="rId2"/>
              </a:rPr>
              <a:t>https://yemek.comu.edu.tr/</a:t>
            </a:r>
            <a:r>
              <a:rPr lang="tr-TR" sz="3200" b="1" i="1" noProof="0" dirty="0">
                <a:solidFill>
                  <a:srgbClr val="0000FF"/>
                </a:solidFill>
                <a:latin typeface="Times New Roman" panose="02020603050405020304" pitchFamily="18" charset="0"/>
                <a:cs typeface="Times New Roman" panose="02020603050405020304" pitchFamily="18" charset="0"/>
              </a:rPr>
              <a:t> </a:t>
            </a:r>
          </a:p>
          <a:p>
            <a:pPr algn="ctr"/>
            <a:endParaRPr lang="tr-TR" sz="2400" noProof="0" dirty="0">
              <a:solidFill>
                <a:srgbClr val="0000FF"/>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tr-TR" sz="2400" noProof="0" dirty="0">
                <a:effectLst/>
                <a:latin typeface="Times New Roman" panose="02020603050405020304" pitchFamily="18" charset="0"/>
                <a:cs typeface="Times New Roman" panose="02020603050405020304" pitchFamily="18" charset="0"/>
              </a:rPr>
              <a:t>ÖSEM Öğrenci Yemekhanesi (800 Kişilik)</a:t>
            </a:r>
          </a:p>
          <a:p>
            <a:pPr marL="342900" indent="-342900">
              <a:buFont typeface="Arial" panose="020B0604020202020204" pitchFamily="34" charset="0"/>
              <a:buChar char="•"/>
            </a:pPr>
            <a:r>
              <a:rPr lang="tr-TR" sz="2400" noProof="0" dirty="0">
                <a:latin typeface="Times New Roman" panose="02020603050405020304" pitchFamily="18" charset="0"/>
                <a:cs typeface="Times New Roman" panose="02020603050405020304" pitchFamily="18" charset="0"/>
              </a:rPr>
              <a:t>Yamaç Yemekhanesi (155 Kişilik)</a:t>
            </a:r>
          </a:p>
          <a:p>
            <a:pPr marL="342900" indent="-342900">
              <a:buFont typeface="Arial" panose="020B0604020202020204" pitchFamily="34" charset="0"/>
              <a:buChar char="•"/>
            </a:pPr>
            <a:endParaRPr lang="tr-TR" sz="2400" noProof="0" dirty="0">
              <a:effectLst/>
              <a:latin typeface="Times New Roman" panose="02020603050405020304" pitchFamily="18" charset="0"/>
              <a:cs typeface="Times New Roman" panose="02020603050405020304" pitchFamily="18" charset="0"/>
            </a:endParaRPr>
          </a:p>
          <a:p>
            <a:pPr algn="just"/>
            <a:r>
              <a:rPr lang="tr-TR" sz="2400" noProof="0" dirty="0">
                <a:latin typeface="Times New Roman" panose="02020603050405020304" pitchFamily="18" charset="0"/>
                <a:cs typeface="Times New Roman" panose="02020603050405020304" pitchFamily="18" charset="0"/>
              </a:rPr>
              <a:t>ÖSEM Yemekhanesindeki kiosklardan nakit ÇOMÜ kart bakiye yüklenebilir.</a:t>
            </a:r>
          </a:p>
          <a:p>
            <a:pPr algn="just"/>
            <a:endParaRPr lang="tr-TR" sz="2400" noProof="0" dirty="0">
              <a:effectLst/>
              <a:latin typeface="Times New Roman" panose="02020603050405020304" pitchFamily="18" charset="0"/>
              <a:cs typeface="Times New Roman" panose="02020603050405020304" pitchFamily="18" charset="0"/>
            </a:endParaRPr>
          </a:p>
          <a:p>
            <a:pPr algn="just"/>
            <a:r>
              <a:rPr lang="tr-TR" sz="2400" noProof="0" dirty="0">
                <a:latin typeface="Times New Roman" panose="02020603050405020304" pitchFamily="18" charset="0"/>
                <a:cs typeface="Times New Roman" panose="02020603050405020304" pitchFamily="18" charset="0"/>
                <a:hlinkClick r:id="rId3"/>
              </a:rPr>
              <a:t>https://odeme.comu.edu.tr</a:t>
            </a:r>
            <a:r>
              <a:rPr lang="tr-TR" sz="2400" noProof="0" dirty="0">
                <a:latin typeface="Times New Roman" panose="02020603050405020304" pitchFamily="18" charset="0"/>
                <a:cs typeface="Times New Roman" panose="02020603050405020304" pitchFamily="18" charset="0"/>
              </a:rPr>
              <a:t> Adresinden kredi/banka kartıyla ÇOMÜ kart bakiyesi yüklenebilir ve günün menüsüne bakılabilir. </a:t>
            </a:r>
            <a:r>
              <a:rPr lang="tr-TR" sz="2400" b="1" noProof="0" dirty="0">
                <a:solidFill>
                  <a:srgbClr val="FF0000"/>
                </a:solidFill>
                <a:latin typeface="Times New Roman" panose="02020603050405020304" pitchFamily="18" charset="0"/>
                <a:cs typeface="Times New Roman" panose="02020603050405020304" pitchFamily="18" charset="0"/>
              </a:rPr>
              <a:t>Üniversitemizin e-Kampüs Projesi kapsamında 25 Eylül 2026 tarihinden itibaren odeme.comu.edu.tr hizmetleri sonlandırılacak ve mevcut kimlik kartları 5 Ekim 2026 tarihinden itibaren yemekhanelerde kullanılamayacaktır. Yapı Kredi Bankası müşterisi olduktan sonra Yapı Kredi Mobil ve/veya World Mobil uygulamalarından ödeme </a:t>
            </a:r>
            <a:r>
              <a:rPr lang="tr-TR" sz="2400" b="1" dirty="0">
                <a:solidFill>
                  <a:srgbClr val="FF0000"/>
                </a:solidFill>
                <a:latin typeface="Times New Roman" panose="02020603050405020304" pitchFamily="18" charset="0"/>
                <a:cs typeface="Times New Roman" panose="02020603050405020304" pitchFamily="18" charset="0"/>
              </a:rPr>
              <a:t>yapılacaktır. </a:t>
            </a:r>
            <a:r>
              <a:rPr lang="tr-TR" sz="2400" b="1" dirty="0">
                <a:solidFill>
                  <a:srgbClr val="FF0000"/>
                </a:solidFill>
                <a:latin typeface="Times New Roman" panose="02020603050405020304" pitchFamily="18" charset="0"/>
                <a:cs typeface="Times New Roman" panose="02020603050405020304" pitchFamily="18" charset="0"/>
                <a:hlinkClick r:id="rId4"/>
              </a:rPr>
              <a:t>https://www.comu.edu.tr/duyuru-24600.html</a:t>
            </a:r>
            <a:r>
              <a:rPr lang="tr-TR" sz="2400" b="1" dirty="0">
                <a:solidFill>
                  <a:srgbClr val="FF0000"/>
                </a:solidFill>
                <a:latin typeface="Times New Roman" panose="02020603050405020304" pitchFamily="18" charset="0"/>
                <a:cs typeface="Times New Roman" panose="02020603050405020304" pitchFamily="18" charset="0"/>
              </a:rPr>
              <a:t> </a:t>
            </a:r>
            <a:endParaRPr lang="tr-TR" sz="2400" b="1" noProof="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8841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817EB35-4D5C-493B-8459-98C99FD16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noProof="0" dirty="0"/>
          </a:p>
        </p:txBody>
      </p:sp>
      <p:sp>
        <p:nvSpPr>
          <p:cNvPr id="17" name="Arc 1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640269" flipV="1">
            <a:off x="5586861" y="-553943"/>
            <a:ext cx="3944178" cy="3944178"/>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noProof="0" dirty="0"/>
          </a:p>
        </p:txBody>
      </p:sp>
      <p:sp>
        <p:nvSpPr>
          <p:cNvPr id="4" name="Metin kutusu 3">
            <a:extLst>
              <a:ext uri="{FF2B5EF4-FFF2-40B4-BE49-F238E27FC236}">
                <a16:creationId xmlns:a16="http://schemas.microsoft.com/office/drawing/2014/main" id="{391DC873-0BEB-D465-0B70-E960D520B634}"/>
              </a:ext>
            </a:extLst>
          </p:cNvPr>
          <p:cNvSpPr txBox="1"/>
          <p:nvPr/>
        </p:nvSpPr>
        <p:spPr>
          <a:xfrm>
            <a:off x="279401" y="279401"/>
            <a:ext cx="3307270" cy="6108700"/>
          </a:xfrm>
          <a:prstGeom prst="rect">
            <a:avLst/>
          </a:prstGeom>
        </p:spPr>
        <p:txBody>
          <a:bodyPr vert="horz" lIns="91440" tIns="45720" rIns="91440" bIns="45720" rtlCol="0">
            <a:normAutofit lnSpcReduction="10000"/>
          </a:bodyPr>
          <a:lstStyle/>
          <a:p>
            <a:pPr algn="ctr">
              <a:lnSpc>
                <a:spcPct val="90000"/>
              </a:lnSpc>
              <a:spcAft>
                <a:spcPts val="600"/>
              </a:spcAft>
            </a:pPr>
            <a:r>
              <a:rPr lang="tr-TR" sz="2000" b="1" noProof="0" dirty="0">
                <a:solidFill>
                  <a:srgbClr val="ED7D31"/>
                </a:solidFill>
                <a:latin typeface="Times New Roman" panose="02020603050405020304" pitchFamily="18" charset="0"/>
                <a:cs typeface="Times New Roman" panose="02020603050405020304" pitchFamily="18" charset="0"/>
              </a:rPr>
              <a:t>SPOR OLANAKLARI</a:t>
            </a:r>
          </a:p>
          <a:p>
            <a:pPr>
              <a:lnSpc>
                <a:spcPct val="90000"/>
              </a:lnSpc>
              <a:spcAft>
                <a:spcPts val="600"/>
              </a:spcAft>
            </a:pPr>
            <a:r>
              <a:rPr lang="tr-TR" sz="2000" b="1" i="1" noProof="0" dirty="0">
                <a:latin typeface="Times New Roman" panose="02020603050405020304" pitchFamily="18" charset="0"/>
                <a:cs typeface="Times New Roman" panose="02020603050405020304" pitchFamily="18" charset="0"/>
                <a:hlinkClick r:id="rId2"/>
              </a:rPr>
              <a:t>https://sks.comu.edu.tr/</a:t>
            </a:r>
            <a:r>
              <a:rPr lang="tr-TR" sz="2000" b="1" i="1" noProof="0" dirty="0">
                <a:latin typeface="Times New Roman" panose="02020603050405020304" pitchFamily="18" charset="0"/>
                <a:cs typeface="Times New Roman" panose="02020603050405020304" pitchFamily="18" charset="0"/>
              </a:rPr>
              <a:t> </a:t>
            </a:r>
          </a:p>
          <a:p>
            <a:pPr>
              <a:lnSpc>
                <a:spcPct val="120000"/>
              </a:lnSpc>
              <a:spcAft>
                <a:spcPts val="600"/>
              </a:spcAft>
            </a:pPr>
            <a:r>
              <a:rPr lang="tr-TR" sz="2000" dirty="0">
                <a:latin typeface="Times New Roman" panose="02020603050405020304" pitchFamily="18" charset="0"/>
                <a:cs typeface="Times New Roman" panose="02020603050405020304" pitchFamily="18" charset="0"/>
                <a:hlinkClick r:id="rId3"/>
              </a:rPr>
              <a:t>https://harita.comu.edu.tr/spor-alanlari</a:t>
            </a:r>
            <a:r>
              <a:rPr lang="tr-TR" sz="2000" dirty="0">
                <a:latin typeface="Times New Roman" panose="02020603050405020304" pitchFamily="18" charset="0"/>
                <a:cs typeface="Times New Roman" panose="02020603050405020304" pitchFamily="18" charset="0"/>
              </a:rPr>
              <a:t> </a:t>
            </a:r>
            <a:r>
              <a:rPr lang="tr-TR" sz="2000" noProof="0" dirty="0">
                <a:latin typeface="Times New Roman" panose="02020603050405020304" pitchFamily="18" charset="0"/>
                <a:cs typeface="Times New Roman" panose="02020603050405020304" pitchFamily="18" charset="0"/>
              </a:rPr>
              <a:t> </a:t>
            </a:r>
          </a:p>
          <a:p>
            <a:pPr>
              <a:lnSpc>
                <a:spcPct val="120000"/>
              </a:lnSpc>
              <a:spcAft>
                <a:spcPts val="600"/>
              </a:spcAft>
            </a:pPr>
            <a:r>
              <a:rPr lang="tr-TR" sz="2000" dirty="0">
                <a:latin typeface="Times New Roman" panose="02020603050405020304" pitchFamily="18" charset="0"/>
                <a:cs typeface="Times New Roman" panose="02020603050405020304" pitchFamily="18" charset="0"/>
                <a:hlinkClick r:id="rId4"/>
              </a:rPr>
              <a:t>https://sks.comu.edu.tr/tr/sayfa/spor-sube-tanitim-47</a:t>
            </a:r>
            <a:r>
              <a:rPr lang="tr-TR" sz="2000" dirty="0">
                <a:latin typeface="Times New Roman" panose="02020603050405020304" pitchFamily="18" charset="0"/>
                <a:cs typeface="Times New Roman" panose="02020603050405020304" pitchFamily="18" charset="0"/>
              </a:rPr>
              <a:t> </a:t>
            </a:r>
            <a:endParaRPr lang="tr-TR" sz="2000" noProof="0" dirty="0">
              <a:latin typeface="Times New Roman" panose="02020603050405020304" pitchFamily="18" charset="0"/>
              <a:cs typeface="Times New Roman" panose="02020603050405020304" pitchFamily="18" charset="0"/>
            </a:endParaRPr>
          </a:p>
          <a:p>
            <a:pPr>
              <a:lnSpc>
                <a:spcPct val="120000"/>
              </a:lnSpc>
            </a:pPr>
            <a:r>
              <a:rPr lang="tr-TR" sz="2000" noProof="0" dirty="0">
                <a:hlinkClick r:id="rId5"/>
              </a:rPr>
              <a:t>Anafartalar Spor Salonu</a:t>
            </a:r>
            <a:endParaRPr lang="tr-TR" sz="2000" noProof="0" dirty="0"/>
          </a:p>
          <a:p>
            <a:pPr>
              <a:lnSpc>
                <a:spcPct val="120000"/>
              </a:lnSpc>
            </a:pPr>
            <a:r>
              <a:rPr lang="tr-TR" sz="2000" noProof="0" dirty="0">
                <a:hlinkClick r:id="rId6"/>
              </a:rPr>
              <a:t>Hasan Mevsuf Spor Salonu</a:t>
            </a:r>
            <a:endParaRPr lang="tr-TR" sz="2000" noProof="0" dirty="0"/>
          </a:p>
          <a:p>
            <a:pPr>
              <a:lnSpc>
                <a:spcPct val="120000"/>
              </a:lnSpc>
            </a:pPr>
            <a:r>
              <a:rPr lang="tr-TR" sz="2000" noProof="0" dirty="0">
                <a:hlinkClick r:id="rId7"/>
              </a:rPr>
              <a:t>Naim Süleymanoğlu Spor Salonu</a:t>
            </a:r>
            <a:endParaRPr lang="tr-TR" sz="2000" noProof="0" dirty="0"/>
          </a:p>
          <a:p>
            <a:pPr>
              <a:lnSpc>
                <a:spcPct val="120000"/>
              </a:lnSpc>
            </a:pPr>
            <a:r>
              <a:rPr lang="tr-TR" sz="2000" noProof="0" dirty="0">
                <a:hlinkClick r:id="rId8"/>
              </a:rPr>
              <a:t>Dardanos Tesisleri</a:t>
            </a:r>
            <a:r>
              <a:rPr lang="tr-TR" sz="2000" noProof="0" dirty="0"/>
              <a:t> </a:t>
            </a:r>
          </a:p>
          <a:p>
            <a:pPr>
              <a:lnSpc>
                <a:spcPct val="120000"/>
              </a:lnSpc>
            </a:pPr>
            <a:r>
              <a:rPr lang="tr-TR" sz="2000" noProof="0" dirty="0">
                <a:hlinkClick r:id="rId9"/>
              </a:rPr>
              <a:t>Kapalı Yüzme Havuzu</a:t>
            </a:r>
            <a:endParaRPr lang="tr-TR" sz="2000" noProof="0" dirty="0"/>
          </a:p>
          <a:p>
            <a:pPr>
              <a:lnSpc>
                <a:spcPct val="120000"/>
              </a:lnSpc>
            </a:pPr>
            <a:r>
              <a:rPr lang="tr-TR" sz="2000" noProof="0" dirty="0"/>
              <a:t>Kapalı Spor Salonu</a:t>
            </a:r>
          </a:p>
          <a:p>
            <a:pPr>
              <a:lnSpc>
                <a:spcPct val="120000"/>
              </a:lnSpc>
            </a:pPr>
            <a:r>
              <a:rPr lang="tr-TR" sz="2000" noProof="0" dirty="0"/>
              <a:t>Futbol Sahası</a:t>
            </a:r>
            <a:endParaRPr lang="tr-TR" sz="2000" noProof="0" dirty="0">
              <a:latin typeface="Times New Roman" panose="02020603050405020304" pitchFamily="18" charset="0"/>
              <a:cs typeface="Times New Roman" panose="02020603050405020304" pitchFamily="18" charset="0"/>
            </a:endParaRPr>
          </a:p>
          <a:p>
            <a:pPr>
              <a:lnSpc>
                <a:spcPct val="90000"/>
              </a:lnSpc>
              <a:spcAft>
                <a:spcPts val="600"/>
              </a:spcAft>
            </a:pPr>
            <a:endParaRPr lang="tr-TR" sz="2000" dirty="0">
              <a:latin typeface="Times New Roman" panose="02020603050405020304" pitchFamily="18" charset="0"/>
              <a:cs typeface="Times New Roman" panose="02020603050405020304" pitchFamily="18" charset="0"/>
            </a:endParaRPr>
          </a:p>
          <a:p>
            <a:pPr>
              <a:lnSpc>
                <a:spcPct val="90000"/>
              </a:lnSpc>
              <a:spcAft>
                <a:spcPts val="600"/>
              </a:spcAft>
            </a:pPr>
            <a:r>
              <a:rPr lang="tr-TR" sz="2000" dirty="0">
                <a:latin typeface="Times New Roman" panose="02020603050405020304" pitchFamily="18" charset="0"/>
                <a:cs typeface="Times New Roman" panose="02020603050405020304" pitchFamily="18" charset="0"/>
                <a:hlinkClick r:id="rId10"/>
              </a:rPr>
              <a:t>https://sks.comu.edu.tr/tr/sayfa/spor-tesisleri-kullanim-ucretleri-54</a:t>
            </a:r>
            <a:r>
              <a:rPr lang="tr-TR" sz="2000" dirty="0">
                <a:latin typeface="Times New Roman" panose="02020603050405020304" pitchFamily="18" charset="0"/>
                <a:cs typeface="Times New Roman" panose="02020603050405020304" pitchFamily="18" charset="0"/>
              </a:rPr>
              <a:t> </a:t>
            </a:r>
            <a:endParaRPr lang="tr-TR" sz="2000" noProof="0" dirty="0">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endParaRPr lang="tr-TR" sz="1600" noProof="0" dirty="0">
              <a:latin typeface="Times New Roman" panose="02020603050405020304" pitchFamily="18" charset="0"/>
              <a:cs typeface="Times New Roman" panose="02020603050405020304" pitchFamily="18" charset="0"/>
            </a:endParaRPr>
          </a:p>
        </p:txBody>
      </p:sp>
      <p:pic>
        <p:nvPicPr>
          <p:cNvPr id="8" name="Resim 7" descr="spor, atletik oyun, iç mekan içeren bir resim&#10;&#10;Açıklama otomatik olarak oluşturuldu">
            <a:extLst>
              <a:ext uri="{FF2B5EF4-FFF2-40B4-BE49-F238E27FC236}">
                <a16:creationId xmlns:a16="http://schemas.microsoft.com/office/drawing/2014/main" id="{2E295817-0902-3F62-7985-31589FD05176}"/>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b="-4"/>
          <a:stretch/>
        </p:blipFill>
        <p:spPr>
          <a:xfrm>
            <a:off x="6604000" y="4463141"/>
            <a:ext cx="2763005" cy="2401319"/>
          </a:xfrm>
          <a:custGeom>
            <a:avLst/>
            <a:gdLst/>
            <a:ahLst/>
            <a:cxnLst/>
            <a:rect l="l" t="t" r="r" b="b"/>
            <a:pathLst>
              <a:path w="3343282" h="2905646">
                <a:moveTo>
                  <a:pt x="546801" y="0"/>
                </a:moveTo>
                <a:lnTo>
                  <a:pt x="2796481" y="0"/>
                </a:lnTo>
                <a:lnTo>
                  <a:pt x="2853670" y="51976"/>
                </a:lnTo>
                <a:cubicBezTo>
                  <a:pt x="3156177" y="354484"/>
                  <a:pt x="3343282" y="772394"/>
                  <a:pt x="3343282" y="1234005"/>
                </a:cubicBezTo>
                <a:cubicBezTo>
                  <a:pt x="3343282" y="2157227"/>
                  <a:pt x="2594863" y="2905646"/>
                  <a:pt x="1671641" y="2905646"/>
                </a:cubicBezTo>
                <a:cubicBezTo>
                  <a:pt x="748420" y="2905646"/>
                  <a:pt x="0" y="2157227"/>
                  <a:pt x="0" y="1234005"/>
                </a:cubicBezTo>
                <a:cubicBezTo>
                  <a:pt x="0" y="772394"/>
                  <a:pt x="187105" y="354484"/>
                  <a:pt x="489613" y="51976"/>
                </a:cubicBezTo>
                <a:close/>
              </a:path>
            </a:pathLst>
          </a:custGeom>
        </p:spPr>
      </p:pic>
      <p:pic>
        <p:nvPicPr>
          <p:cNvPr id="10" name="Resim 9" descr="iç mekan, duvar, yer, ofis içeren bir resim&#10;&#10;Açıklama otomatik olarak oluşturuldu">
            <a:extLst>
              <a:ext uri="{FF2B5EF4-FFF2-40B4-BE49-F238E27FC236}">
                <a16:creationId xmlns:a16="http://schemas.microsoft.com/office/drawing/2014/main" id="{5B0E0682-C375-BE77-F2C1-F1FD49749DA5}"/>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9236008" y="5681487"/>
            <a:ext cx="1280541" cy="1176512"/>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pic>
        <p:nvPicPr>
          <p:cNvPr id="3" name="Resim 2" descr="metin, renkli içeren bir resim&#10;&#10;Açıklama otomatik olarak oluşturuldu">
            <a:extLst>
              <a:ext uri="{FF2B5EF4-FFF2-40B4-BE49-F238E27FC236}">
                <a16:creationId xmlns:a16="http://schemas.microsoft.com/office/drawing/2014/main" id="{34BDBB99-1DB4-82AE-54E7-71F69F5772A5}"/>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10404209" y="4026632"/>
            <a:ext cx="1787791" cy="2856706"/>
          </a:xfrm>
          <a:custGeom>
            <a:avLst/>
            <a:gdLst/>
            <a:ahLst/>
            <a:cxnLst/>
            <a:rect l="l" t="t" r="r" b="b"/>
            <a:pathLst>
              <a:path w="1787791" h="2856706">
                <a:moveTo>
                  <a:pt x="1531941" y="0"/>
                </a:moveTo>
                <a:cubicBezTo>
                  <a:pt x="1584820" y="0"/>
                  <a:pt x="1637074" y="2679"/>
                  <a:pt x="1688573" y="7909"/>
                </a:cubicBezTo>
                <a:lnTo>
                  <a:pt x="1787791" y="23052"/>
                </a:lnTo>
                <a:lnTo>
                  <a:pt x="1787791" y="2856706"/>
                </a:lnTo>
                <a:lnTo>
                  <a:pt x="765053" y="2856706"/>
                </a:lnTo>
                <a:lnTo>
                  <a:pt x="675418" y="2802252"/>
                </a:lnTo>
                <a:cubicBezTo>
                  <a:pt x="267919" y="2526951"/>
                  <a:pt x="0" y="2060735"/>
                  <a:pt x="0" y="1531942"/>
                </a:cubicBezTo>
                <a:cubicBezTo>
                  <a:pt x="0" y="685873"/>
                  <a:pt x="685873" y="0"/>
                  <a:pt x="1531941" y="0"/>
                </a:cubicBezTo>
                <a:close/>
              </a:path>
            </a:pathLst>
          </a:custGeom>
        </p:spPr>
      </p:pic>
      <p:pic>
        <p:nvPicPr>
          <p:cNvPr id="9" name="Resim 8">
            <a:extLst>
              <a:ext uri="{FF2B5EF4-FFF2-40B4-BE49-F238E27FC236}">
                <a16:creationId xmlns:a16="http://schemas.microsoft.com/office/drawing/2014/main" id="{6AEC73D5-D530-BFF2-4082-33697B4A360F}"/>
              </a:ext>
            </a:extLst>
          </p:cNvPr>
          <p:cNvPicPr>
            <a:picLocks noChangeAspect="1"/>
          </p:cNvPicPr>
          <p:nvPr/>
        </p:nvPicPr>
        <p:blipFill>
          <a:blip r:embed="rId14"/>
          <a:stretch>
            <a:fillRect/>
          </a:stretch>
        </p:blipFill>
        <p:spPr>
          <a:xfrm>
            <a:off x="3589719" y="1028700"/>
            <a:ext cx="8599233" cy="3427981"/>
          </a:xfrm>
          <a:prstGeom prst="rect">
            <a:avLst/>
          </a:prstGeom>
        </p:spPr>
      </p:pic>
    </p:spTree>
    <p:extLst>
      <p:ext uri="{BB962C8B-B14F-4D97-AF65-F5344CB8AC3E}">
        <p14:creationId xmlns:p14="http://schemas.microsoft.com/office/powerpoint/2010/main" val="2118416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Resim 10" descr="çayır, ağaç, açık hava, çim içeren bir resim&#10;&#10;Açıklama otomatik olarak oluşturuldu">
            <a:extLst>
              <a:ext uri="{FF2B5EF4-FFF2-40B4-BE49-F238E27FC236}">
                <a16:creationId xmlns:a16="http://schemas.microsoft.com/office/drawing/2014/main" id="{3B531D85-620F-470F-B6B7-50AC206B335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05491" y="269694"/>
            <a:ext cx="3226363" cy="3606801"/>
          </a:xfrm>
          <a:prstGeom prst="rect">
            <a:avLst/>
          </a:prstGeom>
        </p:spPr>
      </p:pic>
      <p:pic>
        <p:nvPicPr>
          <p:cNvPr id="13" name="Resim 12" descr="açık hava, ağaç, su, gök içeren bir resim&#10;&#10;Açıklama otomatik olarak oluşturuldu">
            <a:extLst>
              <a:ext uri="{FF2B5EF4-FFF2-40B4-BE49-F238E27FC236}">
                <a16:creationId xmlns:a16="http://schemas.microsoft.com/office/drawing/2014/main" id="{4BCBCF8A-A5C9-BB9F-F0FE-663BD201042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205491" y="4019656"/>
            <a:ext cx="3226363" cy="2568649"/>
          </a:xfrm>
          <a:prstGeom prst="rect">
            <a:avLst/>
          </a:prstGeom>
        </p:spPr>
      </p:pic>
      <p:pic>
        <p:nvPicPr>
          <p:cNvPr id="9" name="Resim 8" descr="çayır, gök, açık hava, kırmızı içeren bir resim&#10;&#10;Açıklama otomatik olarak oluşturuldu">
            <a:extLst>
              <a:ext uri="{FF2B5EF4-FFF2-40B4-BE49-F238E27FC236}">
                <a16:creationId xmlns:a16="http://schemas.microsoft.com/office/drawing/2014/main" id="{CC15D71F-C965-01C9-BAC1-2D28FB52B2B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r="-2"/>
          <a:stretch>
            <a:fillRect/>
          </a:stretch>
        </p:blipFill>
        <p:spPr>
          <a:xfrm>
            <a:off x="3735018" y="4785394"/>
            <a:ext cx="4124325" cy="1912495"/>
          </a:xfrm>
          <a:prstGeom prst="rect">
            <a:avLst/>
          </a:prstGeom>
        </p:spPr>
      </p:pic>
      <p:sp>
        <p:nvSpPr>
          <p:cNvPr id="3" name="Metin kutusu 2">
            <a:extLst>
              <a:ext uri="{FF2B5EF4-FFF2-40B4-BE49-F238E27FC236}">
                <a16:creationId xmlns:a16="http://schemas.microsoft.com/office/drawing/2014/main" id="{114EEFB4-DE08-9700-6E95-270472800EF7}"/>
              </a:ext>
            </a:extLst>
          </p:cNvPr>
          <p:cNvSpPr txBox="1"/>
          <p:nvPr/>
        </p:nvSpPr>
        <p:spPr>
          <a:xfrm>
            <a:off x="8028587" y="1132078"/>
            <a:ext cx="3584830" cy="3109722"/>
          </a:xfrm>
          <a:prstGeom prst="rect">
            <a:avLst/>
          </a:prstGeom>
        </p:spPr>
        <p:txBody>
          <a:bodyPr vert="horz" lIns="91440" tIns="45720" rIns="91440" bIns="45720" rtlCol="0">
            <a:noAutofit/>
          </a:bodyPr>
          <a:lstStyle/>
          <a:p>
            <a:pPr algn="ctr">
              <a:lnSpc>
                <a:spcPct val="90000"/>
              </a:lnSpc>
              <a:spcAft>
                <a:spcPts val="600"/>
              </a:spcAft>
            </a:pPr>
            <a:r>
              <a:rPr lang="tr-TR" sz="2000" b="1" noProof="0" dirty="0">
                <a:solidFill>
                  <a:srgbClr val="ED7D31"/>
                </a:solidFill>
                <a:latin typeface="Times New Roman" panose="02020603050405020304" pitchFamily="18" charset="0"/>
                <a:cs typeface="Times New Roman" panose="02020603050405020304" pitchFamily="18" charset="0"/>
              </a:rPr>
              <a:t>Dardanos Yerleşkesi</a:t>
            </a:r>
          </a:p>
          <a:p>
            <a:pPr indent="-228600">
              <a:lnSpc>
                <a:spcPct val="90000"/>
              </a:lnSpc>
              <a:spcAft>
                <a:spcPts val="600"/>
              </a:spcAft>
              <a:buFont typeface="Arial" panose="020B0604020202020204" pitchFamily="34" charset="0"/>
              <a:buChar char="•"/>
            </a:pPr>
            <a:endParaRPr lang="tr-TR" sz="2000" b="1" noProof="0" dirty="0">
              <a:latin typeface="Times New Roman" panose="02020603050405020304" pitchFamily="18" charset="0"/>
              <a:cs typeface="Times New Roman" panose="02020603050405020304" pitchFamily="18" charset="0"/>
            </a:endParaRPr>
          </a:p>
          <a:p>
            <a:pPr marL="182563" indent="-228600">
              <a:lnSpc>
                <a:spcPct val="90000"/>
              </a:lnSpc>
              <a:spcAft>
                <a:spcPts val="600"/>
              </a:spcAft>
              <a:buFont typeface="Arial" panose="020B0604020202020204" pitchFamily="34" charset="0"/>
              <a:buChar char="•"/>
            </a:pPr>
            <a:r>
              <a:rPr lang="tr-TR" sz="2000" noProof="0" dirty="0">
                <a:latin typeface="Times New Roman" panose="02020603050405020304" pitchFamily="18" charset="0"/>
                <a:cs typeface="Times New Roman" panose="02020603050405020304" pitchFamily="18" charset="0"/>
              </a:rPr>
              <a:t>  </a:t>
            </a:r>
            <a:r>
              <a:rPr lang="tr-TR" sz="2000" noProof="0" dirty="0" err="1">
                <a:latin typeface="Times New Roman" panose="02020603050405020304" pitchFamily="18" charset="0"/>
                <a:cs typeface="Times New Roman" panose="02020603050405020304" pitchFamily="18" charset="0"/>
              </a:rPr>
              <a:t>Restaurant</a:t>
            </a:r>
            <a:endParaRPr lang="tr-TR" sz="2000" noProof="0" dirty="0">
              <a:latin typeface="Times New Roman" panose="02020603050405020304" pitchFamily="18" charset="0"/>
              <a:cs typeface="Times New Roman" panose="02020603050405020304" pitchFamily="18" charset="0"/>
            </a:endParaRPr>
          </a:p>
          <a:p>
            <a:pPr marL="182563" indent="-228600">
              <a:lnSpc>
                <a:spcPct val="90000"/>
              </a:lnSpc>
              <a:spcAft>
                <a:spcPts val="600"/>
              </a:spcAft>
              <a:buFont typeface="Arial" panose="020B0604020202020204" pitchFamily="34" charset="0"/>
              <a:buChar char="•"/>
            </a:pPr>
            <a:r>
              <a:rPr lang="tr-TR" sz="2000" noProof="0" dirty="0">
                <a:latin typeface="Times New Roman" panose="02020603050405020304" pitchFamily="18" charset="0"/>
                <a:cs typeface="Times New Roman" panose="02020603050405020304" pitchFamily="18" charset="0"/>
              </a:rPr>
              <a:t>  Plaj</a:t>
            </a:r>
          </a:p>
          <a:p>
            <a:pPr marL="182563" indent="-228600">
              <a:lnSpc>
                <a:spcPct val="90000"/>
              </a:lnSpc>
              <a:spcAft>
                <a:spcPts val="600"/>
              </a:spcAft>
              <a:buFont typeface="Arial" panose="020B0604020202020204" pitchFamily="34" charset="0"/>
              <a:buChar char="•"/>
            </a:pPr>
            <a:r>
              <a:rPr lang="tr-TR" sz="2000" noProof="0" dirty="0">
                <a:latin typeface="Times New Roman" panose="02020603050405020304" pitchFamily="18" charset="0"/>
                <a:cs typeface="Times New Roman" panose="02020603050405020304" pitchFamily="18" charset="0"/>
              </a:rPr>
              <a:t>  Spor Tesisleri</a:t>
            </a:r>
          </a:p>
          <a:p>
            <a:pPr marL="182563" indent="-228600">
              <a:lnSpc>
                <a:spcPct val="90000"/>
              </a:lnSpc>
              <a:spcAft>
                <a:spcPts val="600"/>
              </a:spcAft>
              <a:buFont typeface="Arial" panose="020B0604020202020204" pitchFamily="34" charset="0"/>
              <a:buChar char="•"/>
            </a:pPr>
            <a:r>
              <a:rPr lang="tr-TR" sz="2000" noProof="0" dirty="0">
                <a:latin typeface="Times New Roman" panose="02020603050405020304" pitchFamily="18" charset="0"/>
                <a:cs typeface="Times New Roman" panose="02020603050405020304" pitchFamily="18" charset="0"/>
              </a:rPr>
              <a:t>  Yüzme Havuzu</a:t>
            </a:r>
          </a:p>
          <a:p>
            <a:pPr marL="182563" indent="-228600">
              <a:lnSpc>
                <a:spcPct val="90000"/>
              </a:lnSpc>
              <a:spcAft>
                <a:spcPts val="600"/>
              </a:spcAft>
              <a:buFont typeface="Arial" panose="020B0604020202020204" pitchFamily="34" charset="0"/>
              <a:buChar char="•"/>
            </a:pPr>
            <a:r>
              <a:rPr lang="tr-TR" sz="2000" noProof="0" dirty="0">
                <a:latin typeface="Times New Roman" panose="02020603050405020304" pitchFamily="18" charset="0"/>
                <a:cs typeface="Times New Roman" panose="02020603050405020304" pitchFamily="18" charset="0"/>
              </a:rPr>
              <a:t>  Piknik Alanı</a:t>
            </a:r>
          </a:p>
          <a:p>
            <a:pPr marL="182563" indent="-228600">
              <a:lnSpc>
                <a:spcPct val="90000"/>
              </a:lnSpc>
              <a:spcAft>
                <a:spcPts val="600"/>
              </a:spcAft>
              <a:buFont typeface="Arial" panose="020B0604020202020204" pitchFamily="34" charset="0"/>
              <a:buChar char="•"/>
            </a:pPr>
            <a:r>
              <a:rPr lang="tr-TR" sz="2000" noProof="0" dirty="0">
                <a:latin typeface="Times New Roman" panose="02020603050405020304" pitchFamily="18" charset="0"/>
                <a:cs typeface="Times New Roman" panose="02020603050405020304" pitchFamily="18" charset="0"/>
              </a:rPr>
              <a:t>  Toplantı Salonları</a:t>
            </a:r>
          </a:p>
          <a:p>
            <a:pPr marL="182563" indent="-228600">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marL="182563" indent="-228600">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marL="182563" indent="-228600">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marL="182563" indent="-228600">
              <a:lnSpc>
                <a:spcPct val="90000"/>
              </a:lnSpc>
              <a:spcAft>
                <a:spcPts val="600"/>
              </a:spcAft>
              <a:buFont typeface="Arial" panose="020B0604020202020204" pitchFamily="34" charset="0"/>
              <a:buChar char="•"/>
            </a:pPr>
            <a:endParaRPr lang="tr-TR" sz="2000" noProof="0" dirty="0">
              <a:latin typeface="Times New Roman" panose="02020603050405020304" pitchFamily="18" charset="0"/>
              <a:cs typeface="Times New Roman" panose="02020603050405020304" pitchFamily="18" charset="0"/>
            </a:endParaRPr>
          </a:p>
          <a:p>
            <a:pPr>
              <a:lnSpc>
                <a:spcPct val="90000"/>
              </a:lnSpc>
              <a:spcAft>
                <a:spcPts val="600"/>
              </a:spcAft>
            </a:pPr>
            <a:r>
              <a:rPr lang="tr-TR" sz="2000" noProof="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https://dardanos.comu.edu.tr/</a:t>
            </a:r>
            <a:r>
              <a:rPr lang="tr-TR" sz="2000" noProof="0" dirty="0">
                <a:latin typeface="Times New Roman" panose="02020603050405020304" pitchFamily="18" charset="0"/>
                <a:cs typeface="Times New Roman" panose="02020603050405020304" pitchFamily="18" charset="0"/>
              </a:rPr>
              <a:t> </a:t>
            </a:r>
          </a:p>
        </p:txBody>
      </p:sp>
      <p:pic>
        <p:nvPicPr>
          <p:cNvPr id="4" name="Resim 3">
            <a:extLst>
              <a:ext uri="{FF2B5EF4-FFF2-40B4-BE49-F238E27FC236}">
                <a16:creationId xmlns:a16="http://schemas.microsoft.com/office/drawing/2014/main" id="{47F7C7C7-9860-3F96-3DFC-0D7CF9E40049}"/>
              </a:ext>
            </a:extLst>
          </p:cNvPr>
          <p:cNvPicPr>
            <a:picLocks noChangeAspect="1"/>
          </p:cNvPicPr>
          <p:nvPr/>
        </p:nvPicPr>
        <p:blipFill>
          <a:blip r:embed="rId6"/>
          <a:stretch>
            <a:fillRect/>
          </a:stretch>
        </p:blipFill>
        <p:spPr>
          <a:xfrm>
            <a:off x="3736809" y="269694"/>
            <a:ext cx="4124325" cy="2749550"/>
          </a:xfrm>
          <a:prstGeom prst="rect">
            <a:avLst/>
          </a:prstGeom>
        </p:spPr>
      </p:pic>
      <p:pic>
        <p:nvPicPr>
          <p:cNvPr id="7" name="Resim 6" descr="çayır, gök, açık hava, ağaç içeren bir resim&#10;&#10;Açıklama otomatik olarak oluşturuldu">
            <a:extLst>
              <a:ext uri="{FF2B5EF4-FFF2-40B4-BE49-F238E27FC236}">
                <a16:creationId xmlns:a16="http://schemas.microsoft.com/office/drawing/2014/main" id="{F6B0B0DA-F005-77C6-39E0-E639C73459BD}"/>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b="-6"/>
          <a:stretch>
            <a:fillRect/>
          </a:stretch>
        </p:blipFill>
        <p:spPr>
          <a:xfrm>
            <a:off x="3735018" y="3056606"/>
            <a:ext cx="4124325" cy="1728788"/>
          </a:xfrm>
          <a:prstGeom prst="rect">
            <a:avLst/>
          </a:prstGeom>
        </p:spPr>
      </p:pic>
    </p:spTree>
    <p:extLst>
      <p:ext uri="{BB962C8B-B14F-4D97-AF65-F5344CB8AC3E}">
        <p14:creationId xmlns:p14="http://schemas.microsoft.com/office/powerpoint/2010/main" val="1808689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14EEFB4-DE08-9700-6E95-270472800EF7}"/>
              </a:ext>
            </a:extLst>
          </p:cNvPr>
          <p:cNvSpPr txBox="1"/>
          <p:nvPr/>
        </p:nvSpPr>
        <p:spPr>
          <a:xfrm>
            <a:off x="495300" y="482600"/>
            <a:ext cx="11118117" cy="5994400"/>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endParaRPr lang="tr-TR" sz="2400" noProof="0" dirty="0">
              <a:cs typeface="Times New Roman" panose="02020603050405020304" pitchFamily="18" charset="0"/>
            </a:endParaRPr>
          </a:p>
          <a:p>
            <a:pPr algn="ctr">
              <a:lnSpc>
                <a:spcPct val="90000"/>
              </a:lnSpc>
              <a:spcAft>
                <a:spcPts val="600"/>
              </a:spcAft>
            </a:pPr>
            <a:r>
              <a:rPr lang="tr-TR" sz="2400" b="1" noProof="0" dirty="0">
                <a:solidFill>
                  <a:srgbClr val="ED7D31"/>
                </a:solidFill>
                <a:cs typeface="Times New Roman" panose="02020603050405020304" pitchFamily="18" charset="0"/>
              </a:rPr>
              <a:t>Psikolojik Danışmanlık ve Rehberlik Birimi </a:t>
            </a:r>
          </a:p>
          <a:p>
            <a:pPr algn="ctr">
              <a:lnSpc>
                <a:spcPct val="90000"/>
              </a:lnSpc>
              <a:spcAft>
                <a:spcPts val="600"/>
              </a:spcAft>
            </a:pPr>
            <a:endParaRPr lang="tr-TR" sz="2400" b="1" noProof="0" dirty="0">
              <a:solidFill>
                <a:srgbClr val="ED7D31"/>
              </a:solidFill>
              <a:cs typeface="Times New Roman" panose="02020603050405020304" pitchFamily="18" charset="0"/>
            </a:endParaRPr>
          </a:p>
          <a:p>
            <a:pPr marL="342900" indent="-342900" algn="just">
              <a:lnSpc>
                <a:spcPct val="110000"/>
              </a:lnSpc>
              <a:buFont typeface="Wingdings" panose="05000000000000000000" pitchFamily="2" charset="2"/>
              <a:buChar char="ü"/>
            </a:pPr>
            <a:r>
              <a:rPr lang="tr-TR" sz="2400" noProof="0" dirty="0"/>
              <a:t>Öğrencilerinin kendilerini tanımaları, </a:t>
            </a:r>
          </a:p>
          <a:p>
            <a:pPr marL="342900" indent="-342900" algn="just">
              <a:lnSpc>
                <a:spcPct val="110000"/>
              </a:lnSpc>
              <a:buFont typeface="Wingdings" panose="05000000000000000000" pitchFamily="2" charset="2"/>
              <a:buChar char="ü"/>
            </a:pPr>
            <a:r>
              <a:rPr lang="tr-TR" sz="2400" noProof="0" dirty="0"/>
              <a:t>Güçlerinin farkına varmaları, kullanmaları ve geliştirmeleri</a:t>
            </a:r>
          </a:p>
          <a:p>
            <a:pPr marL="342900" indent="-342900" algn="just">
              <a:lnSpc>
                <a:spcPct val="110000"/>
              </a:lnSpc>
              <a:buFont typeface="Wingdings" panose="05000000000000000000" pitchFamily="2" charset="2"/>
              <a:buChar char="ü"/>
            </a:pPr>
            <a:r>
              <a:rPr lang="tr-TR" sz="2400" noProof="0" dirty="0"/>
              <a:t>Problemleri çözmeleri, </a:t>
            </a:r>
          </a:p>
          <a:p>
            <a:pPr marL="342900" indent="-342900" algn="just">
              <a:lnSpc>
                <a:spcPct val="110000"/>
              </a:lnSpc>
              <a:buFont typeface="Wingdings" panose="05000000000000000000" pitchFamily="2" charset="2"/>
              <a:buChar char="ü"/>
            </a:pPr>
            <a:r>
              <a:rPr lang="tr-TR" sz="2400" noProof="0" dirty="0"/>
              <a:t>Bireylerin kendilerini gerçekleştirmeleri ve çevreleriyle dengeli bir uyum sağlamalarına yardımcı olmak amacıyla bireysel ve grupla psikolojik yardım sağlar;</a:t>
            </a:r>
          </a:p>
          <a:p>
            <a:pPr marL="342900" indent="-342900" algn="just">
              <a:lnSpc>
                <a:spcPct val="110000"/>
              </a:lnSpc>
              <a:buFont typeface="Wingdings" panose="05000000000000000000" pitchFamily="2" charset="2"/>
              <a:buChar char="ü"/>
            </a:pPr>
            <a:r>
              <a:rPr lang="tr-TR" sz="2400" noProof="0" dirty="0"/>
              <a:t>Gelişimsel ve eğitsel programlar düzenler.</a:t>
            </a:r>
          </a:p>
          <a:p>
            <a:endParaRPr lang="tr-TR" sz="2400" noProof="0" dirty="0">
              <a:cs typeface="Times New Roman" panose="02020603050405020304" pitchFamily="18" charset="0"/>
            </a:endParaRPr>
          </a:p>
          <a:p>
            <a:pPr algn="ctr">
              <a:lnSpc>
                <a:spcPct val="90000"/>
              </a:lnSpc>
              <a:spcAft>
                <a:spcPts val="600"/>
              </a:spcAft>
            </a:pPr>
            <a:r>
              <a:rPr lang="tr-TR" sz="2400" noProof="0" dirty="0">
                <a:cs typeface="Times New Roman" panose="02020603050405020304" pitchFamily="18" charset="0"/>
              </a:rPr>
              <a:t> </a:t>
            </a:r>
            <a:r>
              <a:rPr lang="tr-TR" sz="2400" noProof="0" dirty="0">
                <a:cs typeface="Times New Roman" panose="02020603050405020304" pitchFamily="18" charset="0"/>
                <a:hlinkClick r:id="rId2"/>
              </a:rPr>
              <a:t>https://pdrbr.comu.edu.tr/</a:t>
            </a:r>
            <a:r>
              <a:rPr lang="tr-TR" sz="2400" noProof="0" dirty="0">
                <a:cs typeface="Times New Roman" panose="02020603050405020304" pitchFamily="18" charset="0"/>
              </a:rPr>
              <a:t> </a:t>
            </a:r>
          </a:p>
        </p:txBody>
      </p:sp>
    </p:spTree>
    <p:extLst>
      <p:ext uri="{BB962C8B-B14F-4D97-AF65-F5344CB8AC3E}">
        <p14:creationId xmlns:p14="http://schemas.microsoft.com/office/powerpoint/2010/main" val="294899972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TM10001105[[fn=kırpılmış]]</Template>
  <TotalTime>1396</TotalTime>
  <Words>2791</Words>
  <Application>Microsoft Office PowerPoint</Application>
  <PresentationFormat>Geniş ekran</PresentationFormat>
  <Paragraphs>373</Paragraphs>
  <Slides>36</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36</vt:i4>
      </vt:variant>
    </vt:vector>
  </HeadingPairs>
  <TitlesOfParts>
    <vt:vector size="44" baseType="lpstr">
      <vt:lpstr>Arial</vt:lpstr>
      <vt:lpstr>Bahnschrift SemiBold Condensed</vt:lpstr>
      <vt:lpstr>Calibri</vt:lpstr>
      <vt:lpstr>Calibri Light</vt:lpstr>
      <vt:lpstr>Courier New</vt:lpstr>
      <vt:lpstr>Times New Roman</vt:lpstr>
      <vt:lpstr>Wingdings</vt:lpstr>
      <vt:lpstr>Office Teması</vt:lpstr>
      <vt:lpstr>2026-2027 Eğitim- Öğretim Yılı ORYANTASYON   Eczane Hizmetleri Programına Hoş Geldiniz! </vt:lpstr>
      <vt:lpstr>ÇOMÜ Tarihçesi ve Tanıtımı</vt:lpstr>
      <vt:lpstr>ÇOMÜ Misyonu Atatürk İlke ve İnkılaplarına, Türkiye Cumhuriyeti çağdaş değerlerine bağlı davranış, çalışma ve yönetim anlayışıyla; Troia, Gelibolu, Alexandreia Troas, Assos, Kaz Dağları, Çanakkale Savaşları, Çanakkale Boğazı, SİT Alanları gibi tarihe malolmuş varlıkların, değerlerin şekillendirdiği barış ve kültür kenti Çanakkale’nin ulusal ve uluslararası düzeyde tanıtımına katkı sağlayan akademik ve sosyal etkinlikleriyle; Özgür, demokrat kişilikli, girişimcilik kültürüyle donatılmış, uyumlu, derslere ve araştırmalara katılımı yüksek, ekip çalışmasına yatkın, Çanakkale, Türkiye ve dünya sorunlarına ve değerlerine duyarlı, kurumsal katkı sağlayan, sosyal, mesleki ve akademik beklentileri karşılayan öğrencileriyle Teknolojik altyapı lojistiğiyle azami özenle ders veren, öğrenciye liderlik yapan, ulusal ve uluslar arası düzeyde yayın yapan, bildiri sunan, akademik etkinlik organize eden, yakın ve uzak çevreyle sürdürülebilir sosyal, mesleki diyalog kuran, kurumsal katkı için proje önerme motivasyonu yüksek öğretim üyeleriyle; Akademik yükseltmeyi ve değerlendirmeyi objektif kılan uluslararası normlardaki kriterleriyle; Eğitim-öğretim, araştırma, sosyal ve akademik etkinlik, çevre koordinasyonu, öğrenci beklentileri, büyüme ve geliştirme konularında yüksek motivasyonla lojistik katkı sağlayan idari kadrosuyla “SÜRDÜRÜLEBİLİR PERFORMANSI VE GELİŞMEYİ REFERANS YAPAN ÜNİVERSİTE OLMAK”  ÇOMÜ Vizyonu “Dünya kenti Çanakkale” vizyonuna katkı sağlayacak nitelikte uluslararası akademik çevreden katılımın arttığı sempozyum, kongre, araştırma vb. akademik etkinlik ve organizasyonlarıyla; Fakülte, Yüksekokullar, MYO’ları düzeyinde ulusal ve uluslararası düzeyde eğitim-öğretim veren, yayın yapan, performansı uluslararası normlara göre değerlendirilen idealize sayı ve nitelikteki akademik kadrosuyla; İş dünyası, kamu, STK’lara bilim tarihi, felsefesi ve metodolojisiyle donatılmış araştırmacı, insan kaynağı ve yönetici, üniversiteye akademik kadro yetiştirmeye odaklanmış lisansüstü programlarıyla; Türkiye’nin girişimci, iş dünyasının insan kaynağı ve yönetici, ara elemanı ihtiyaçlarını karşılayacak nitelikteki ders programlarına sahip Fakülte, Yüksekokul, MYO’larıyla; Her öğrenciyi aktif üyesi yapan, sosyal öğrenme ve kendi kendine öğrenmeyi kurumsal öğrenmeye eklemleyen, kurumsal sorunlara çözüm üreten, sosyal zaman sağlayan, uluslararası öğrenci değişimine katkı sağlayan öğrenci topluluklarıyla “ULUSLARARASI AKADEMİK TOPLULUKLAR İLE SÜRDÜRÜLEBİLİR ETKİLEŞİM SAĞLAYAN DÜNYA ÜNİVERSİTESİ OLMAK.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ORYANTASYON</dc:title>
  <dc:creator>Deniz EMRE</dc:creator>
  <cp:lastModifiedBy>Deniz Emre</cp:lastModifiedBy>
  <cp:revision>262</cp:revision>
  <dcterms:created xsi:type="dcterms:W3CDTF">2022-10-03T16:07:52Z</dcterms:created>
  <dcterms:modified xsi:type="dcterms:W3CDTF">2026-09-12T08:41:34Z</dcterms:modified>
</cp:coreProperties>
</file>