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6" r:id="rId1"/>
  </p:sldMasterIdLst>
  <p:sldIdLst>
    <p:sldId id="256" r:id="rId2"/>
    <p:sldId id="257" r:id="rId3"/>
    <p:sldId id="258" r:id="rId4"/>
    <p:sldId id="286" r:id="rId5"/>
    <p:sldId id="288" r:id="rId6"/>
    <p:sldId id="260" r:id="rId7"/>
    <p:sldId id="261" r:id="rId8"/>
    <p:sldId id="293" r:id="rId9"/>
    <p:sldId id="295" r:id="rId10"/>
    <p:sldId id="262" r:id="rId11"/>
    <p:sldId id="294" r:id="rId12"/>
    <p:sldId id="296" r:id="rId13"/>
    <p:sldId id="263" r:id="rId14"/>
    <p:sldId id="299" r:id="rId15"/>
    <p:sldId id="300" r:id="rId16"/>
    <p:sldId id="297" r:id="rId17"/>
    <p:sldId id="282" r:id="rId18"/>
    <p:sldId id="269" r:id="rId19"/>
    <p:sldId id="270" r:id="rId20"/>
    <p:sldId id="273" r:id="rId21"/>
    <p:sldId id="287" r:id="rId22"/>
    <p:sldId id="275" r:id="rId23"/>
    <p:sldId id="279" r:id="rId24"/>
    <p:sldId id="272" r:id="rId25"/>
    <p:sldId id="267" r:id="rId26"/>
    <p:sldId id="278" r:id="rId27"/>
    <p:sldId id="274" r:id="rId28"/>
    <p:sldId id="276" r:id="rId29"/>
    <p:sldId id="280" r:id="rId30"/>
    <p:sldId id="283" r:id="rId31"/>
    <p:sldId id="284" r:id="rId32"/>
    <p:sldId id="285" r:id="rId33"/>
    <p:sldId id="281" r:id="rId34"/>
    <p:sldId id="292" r:id="rId3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99"/>
    <a:srgbClr val="0000FF"/>
    <a:srgbClr val="FF7D7D"/>
    <a:srgbClr val="FF6600"/>
    <a:srgbClr val="ED7D31"/>
    <a:srgbClr val="FFFFCC"/>
    <a:srgbClr val="CCFFCC"/>
    <a:srgbClr val="99FF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99" autoAdjust="0"/>
    <p:restoredTop sz="94660"/>
  </p:normalViewPr>
  <p:slideViewPr>
    <p:cSldViewPr snapToGrid="0">
      <p:cViewPr varScale="1">
        <p:scale>
          <a:sx n="112" d="100"/>
          <a:sy n="112" d="100"/>
        </p:scale>
        <p:origin x="2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A8CFE-B85F-400F-B72E-CD92BEF2379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E24A32C-6819-496A-84AA-872AB7A8423A}">
      <dgm:prSet/>
      <dgm:spPr>
        <a:solidFill>
          <a:schemeClr val="accent2"/>
        </a:solidFill>
      </dgm:spPr>
      <dgm:t>
        <a:bodyPr/>
        <a:lstStyle/>
        <a:p>
          <a:r>
            <a:rPr lang="tr-TR" dirty="0">
              <a:latin typeface="Times New Roman" panose="02020603050405020304" pitchFamily="18" charset="0"/>
              <a:cs typeface="Times New Roman" panose="02020603050405020304" pitchFamily="18" charset="0"/>
            </a:rPr>
            <a:t>Çanakkale </a:t>
          </a:r>
          <a:r>
            <a:rPr lang="tr-TR" dirty="0" err="1">
              <a:latin typeface="Times New Roman" panose="02020603050405020304" pitchFamily="18" charset="0"/>
              <a:cs typeface="Times New Roman" panose="02020603050405020304" pitchFamily="18" charset="0"/>
            </a:rPr>
            <a:t>Onsekiz</a:t>
          </a:r>
          <a:r>
            <a:rPr lang="tr-TR" dirty="0">
              <a:latin typeface="Times New Roman" panose="02020603050405020304" pitchFamily="18" charset="0"/>
              <a:cs typeface="Times New Roman" panose="02020603050405020304" pitchFamily="18" charset="0"/>
            </a:rPr>
            <a:t> Mart Üniversitesi’nin kuruluş tarihi: </a:t>
          </a:r>
          <a:r>
            <a:rPr lang="tr-TR" b="1" dirty="0">
              <a:latin typeface="Times New Roman" panose="02020603050405020304" pitchFamily="18" charset="0"/>
              <a:cs typeface="Times New Roman" panose="02020603050405020304" pitchFamily="18" charset="0"/>
            </a:rPr>
            <a:t>3 Temmuz 1992</a:t>
          </a:r>
          <a:endParaRPr lang="en-US" dirty="0">
            <a:latin typeface="Times New Roman" panose="02020603050405020304" pitchFamily="18" charset="0"/>
            <a:cs typeface="Times New Roman" panose="02020603050405020304" pitchFamily="18" charset="0"/>
          </a:endParaRPr>
        </a:p>
      </dgm:t>
    </dgm:pt>
    <dgm:pt modelId="{D45F30BB-88D4-49FF-ADC8-978E6618087D}" type="parTrans" cxnId="{FE9A1324-6F5C-46D3-97BC-B4EE44905C1C}">
      <dgm:prSet/>
      <dgm:spPr/>
      <dgm:t>
        <a:bodyPr/>
        <a:lstStyle/>
        <a:p>
          <a:endParaRPr lang="en-US"/>
        </a:p>
      </dgm:t>
    </dgm:pt>
    <dgm:pt modelId="{32CCAFE5-FE7B-4F1D-9ED7-5A484A9F7CE3}" type="sibTrans" cxnId="{FE9A1324-6F5C-46D3-97BC-B4EE44905C1C}">
      <dgm:prSet/>
      <dgm:spPr/>
      <dgm:t>
        <a:bodyPr/>
        <a:lstStyle/>
        <a:p>
          <a:endParaRPr lang="en-US"/>
        </a:p>
      </dgm:t>
    </dgm:pt>
    <dgm:pt modelId="{BE86038D-A9AC-411B-9623-D9389E395781}">
      <dgm:prSet/>
      <dgm:spPr/>
      <dgm:t>
        <a:bodyPr/>
        <a:lstStyle/>
        <a:p>
          <a:r>
            <a:rPr lang="tr-TR" dirty="0">
              <a:latin typeface="Times New Roman" panose="02020603050405020304" pitchFamily="18" charset="0"/>
              <a:cs typeface="Times New Roman" panose="02020603050405020304" pitchFamily="18" charset="0"/>
            </a:rPr>
            <a:t>Akademik Birimler:</a:t>
          </a:r>
          <a:endParaRPr lang="en-US" dirty="0">
            <a:latin typeface="Times New Roman" panose="02020603050405020304" pitchFamily="18" charset="0"/>
            <a:cs typeface="Times New Roman" panose="02020603050405020304" pitchFamily="18" charset="0"/>
          </a:endParaRPr>
        </a:p>
      </dgm:t>
    </dgm:pt>
    <dgm:pt modelId="{2188C36A-38D1-4038-8CB0-F24C77412F3F}" type="parTrans" cxnId="{B55769EF-B5CA-49CD-B919-0794A1A4B866}">
      <dgm:prSet/>
      <dgm:spPr/>
      <dgm:t>
        <a:bodyPr/>
        <a:lstStyle/>
        <a:p>
          <a:endParaRPr lang="en-US"/>
        </a:p>
      </dgm:t>
    </dgm:pt>
    <dgm:pt modelId="{70CC0BBE-12E8-43E8-83C3-D8615E366622}" type="sibTrans" cxnId="{B55769EF-B5CA-49CD-B919-0794A1A4B866}">
      <dgm:prSet/>
      <dgm:spPr/>
      <dgm:t>
        <a:bodyPr/>
        <a:lstStyle/>
        <a:p>
          <a:endParaRPr lang="en-US"/>
        </a:p>
      </dgm:t>
    </dgm:pt>
    <dgm:pt modelId="{AB11DAC9-444A-4E9D-8BA2-5488437063A6}">
      <dgm:prSet/>
      <dgm:spPr/>
      <dgm:t>
        <a:bodyPr/>
        <a:lstStyle/>
        <a:p>
          <a:r>
            <a:rPr lang="tr-TR" dirty="0">
              <a:latin typeface="Times New Roman" panose="02020603050405020304" pitchFamily="18" charset="0"/>
              <a:cs typeface="Times New Roman" panose="02020603050405020304" pitchFamily="18" charset="0"/>
            </a:rPr>
            <a:t>Lisansüstü Eğitim Enstitüsü, </a:t>
          </a:r>
          <a:endParaRPr lang="en-US" dirty="0">
            <a:latin typeface="Times New Roman" panose="02020603050405020304" pitchFamily="18" charset="0"/>
            <a:cs typeface="Times New Roman" panose="02020603050405020304" pitchFamily="18" charset="0"/>
          </a:endParaRPr>
        </a:p>
      </dgm:t>
    </dgm:pt>
    <dgm:pt modelId="{2CA3C08D-C2C2-42BA-AAFF-26A6EEE56DC7}" type="parTrans" cxnId="{360A131D-04C2-4244-ACFA-154015E1AA3D}">
      <dgm:prSet/>
      <dgm:spPr/>
      <dgm:t>
        <a:bodyPr/>
        <a:lstStyle/>
        <a:p>
          <a:endParaRPr lang="en-US"/>
        </a:p>
      </dgm:t>
    </dgm:pt>
    <dgm:pt modelId="{C2C5B89B-7CF6-4DAE-8C7A-847A8792D57F}" type="sibTrans" cxnId="{360A131D-04C2-4244-ACFA-154015E1AA3D}">
      <dgm:prSet/>
      <dgm:spPr/>
      <dgm:t>
        <a:bodyPr/>
        <a:lstStyle/>
        <a:p>
          <a:endParaRPr lang="en-US"/>
        </a:p>
      </dgm:t>
    </dgm:pt>
    <dgm:pt modelId="{21780747-3F18-4837-954C-316DB2076EBB}">
      <dgm:prSet/>
      <dgm:spPr/>
      <dgm:t>
        <a:bodyPr/>
        <a:lstStyle/>
        <a:p>
          <a:r>
            <a:rPr lang="tr-TR">
              <a:latin typeface="Times New Roman" panose="02020603050405020304" pitchFamily="18" charset="0"/>
              <a:cs typeface="Times New Roman" panose="02020603050405020304" pitchFamily="18" charset="0"/>
            </a:rPr>
            <a:t>21 </a:t>
          </a:r>
          <a:r>
            <a:rPr lang="tr-TR" dirty="0">
              <a:latin typeface="Times New Roman" panose="02020603050405020304" pitchFamily="18" charset="0"/>
              <a:cs typeface="Times New Roman" panose="02020603050405020304" pitchFamily="18" charset="0"/>
            </a:rPr>
            <a:t>Fakülte, </a:t>
          </a:r>
          <a:endParaRPr lang="en-US" dirty="0">
            <a:latin typeface="Times New Roman" panose="02020603050405020304" pitchFamily="18" charset="0"/>
            <a:cs typeface="Times New Roman" panose="02020603050405020304" pitchFamily="18" charset="0"/>
          </a:endParaRPr>
        </a:p>
      </dgm:t>
    </dgm:pt>
    <dgm:pt modelId="{CA3B6460-0B71-40FB-9BD7-B2A78A0D5CE4}" type="parTrans" cxnId="{D3FD9C0D-BEC0-4480-8DEA-467FE14D0FBC}">
      <dgm:prSet/>
      <dgm:spPr/>
      <dgm:t>
        <a:bodyPr/>
        <a:lstStyle/>
        <a:p>
          <a:endParaRPr lang="en-US"/>
        </a:p>
      </dgm:t>
    </dgm:pt>
    <dgm:pt modelId="{03574E08-BFBA-4E7F-9649-260563FFF102}" type="sibTrans" cxnId="{D3FD9C0D-BEC0-4480-8DEA-467FE14D0FBC}">
      <dgm:prSet/>
      <dgm:spPr/>
      <dgm:t>
        <a:bodyPr/>
        <a:lstStyle/>
        <a:p>
          <a:endParaRPr lang="en-US"/>
        </a:p>
      </dgm:t>
    </dgm:pt>
    <dgm:pt modelId="{1B59C7DE-8F7C-439F-ACCB-04014A543D1C}">
      <dgm:prSet/>
      <dgm:spPr/>
      <dgm:t>
        <a:bodyPr/>
        <a:lstStyle/>
        <a:p>
          <a:r>
            <a:rPr lang="tr-TR">
              <a:latin typeface="Times New Roman" panose="02020603050405020304" pitchFamily="18" charset="0"/>
              <a:cs typeface="Times New Roman" panose="02020603050405020304" pitchFamily="18" charset="0"/>
            </a:rPr>
            <a:t>2 </a:t>
          </a:r>
          <a:r>
            <a:rPr lang="tr-TR" dirty="0">
              <a:latin typeface="Times New Roman" panose="02020603050405020304" pitchFamily="18" charset="0"/>
              <a:cs typeface="Times New Roman" panose="02020603050405020304" pitchFamily="18" charset="0"/>
            </a:rPr>
            <a:t>Yüksekokul, </a:t>
          </a:r>
          <a:endParaRPr lang="en-US" dirty="0">
            <a:latin typeface="Times New Roman" panose="02020603050405020304" pitchFamily="18" charset="0"/>
            <a:cs typeface="Times New Roman" panose="02020603050405020304" pitchFamily="18" charset="0"/>
          </a:endParaRPr>
        </a:p>
      </dgm:t>
    </dgm:pt>
    <dgm:pt modelId="{B58AC917-24A0-4D17-B433-8FBEE1A10148}" type="parTrans" cxnId="{BD02DBF5-9D33-4BA6-B29F-2B49E282D168}">
      <dgm:prSet/>
      <dgm:spPr/>
      <dgm:t>
        <a:bodyPr/>
        <a:lstStyle/>
        <a:p>
          <a:endParaRPr lang="en-US"/>
        </a:p>
      </dgm:t>
    </dgm:pt>
    <dgm:pt modelId="{2DECFEC2-A230-4DCA-A2EB-FD32FBE5FD8F}" type="sibTrans" cxnId="{BD02DBF5-9D33-4BA6-B29F-2B49E282D168}">
      <dgm:prSet/>
      <dgm:spPr/>
      <dgm:t>
        <a:bodyPr/>
        <a:lstStyle/>
        <a:p>
          <a:endParaRPr lang="en-US"/>
        </a:p>
      </dgm:t>
    </dgm:pt>
    <dgm:pt modelId="{821C73A6-03D9-40FD-9831-3EE7DAB82185}">
      <dgm:prSet/>
      <dgm:spPr/>
      <dgm:t>
        <a:bodyPr/>
        <a:lstStyle/>
        <a:p>
          <a:r>
            <a:rPr lang="tr-TR" dirty="0">
              <a:latin typeface="Times New Roman" panose="02020603050405020304" pitchFamily="18" charset="0"/>
              <a:cs typeface="Times New Roman" panose="02020603050405020304" pitchFamily="18" charset="0"/>
            </a:rPr>
            <a:t>13 Meslek Yüksekokulu, </a:t>
          </a:r>
          <a:endParaRPr lang="en-US" dirty="0">
            <a:latin typeface="Times New Roman" panose="02020603050405020304" pitchFamily="18" charset="0"/>
            <a:cs typeface="Times New Roman" panose="02020603050405020304" pitchFamily="18" charset="0"/>
          </a:endParaRPr>
        </a:p>
      </dgm:t>
    </dgm:pt>
    <dgm:pt modelId="{35767EF5-C304-4B3E-9349-9DAD21CAA28B}" type="parTrans" cxnId="{8CCF7529-46C0-42F7-87E5-988F4BF454DC}">
      <dgm:prSet/>
      <dgm:spPr/>
      <dgm:t>
        <a:bodyPr/>
        <a:lstStyle/>
        <a:p>
          <a:endParaRPr lang="en-US"/>
        </a:p>
      </dgm:t>
    </dgm:pt>
    <dgm:pt modelId="{0D7FE961-5E53-4795-937F-05504CC96082}" type="sibTrans" cxnId="{8CCF7529-46C0-42F7-87E5-988F4BF454DC}">
      <dgm:prSet/>
      <dgm:spPr/>
      <dgm:t>
        <a:bodyPr/>
        <a:lstStyle/>
        <a:p>
          <a:endParaRPr lang="en-US"/>
        </a:p>
      </dgm:t>
    </dgm:pt>
    <dgm:pt modelId="{2DF2B97C-618C-4304-B319-ABE2A68C6390}">
      <dgm:prSet/>
      <dgm:spPr/>
      <dgm:t>
        <a:bodyPr/>
        <a:lstStyle/>
        <a:p>
          <a:r>
            <a:rPr lang="tr-TR" dirty="0">
              <a:latin typeface="Times New Roman" panose="02020603050405020304" pitchFamily="18" charset="0"/>
              <a:cs typeface="Times New Roman" panose="02020603050405020304" pitchFamily="18" charset="0"/>
            </a:rPr>
            <a:t>43 Araştırma ve Uygulama Merkezi.</a:t>
          </a:r>
          <a:endParaRPr lang="en-US" dirty="0">
            <a:latin typeface="Times New Roman" panose="02020603050405020304" pitchFamily="18" charset="0"/>
            <a:cs typeface="Times New Roman" panose="02020603050405020304" pitchFamily="18" charset="0"/>
          </a:endParaRPr>
        </a:p>
      </dgm:t>
    </dgm:pt>
    <dgm:pt modelId="{891572B6-A9F8-4165-A8EA-56EF89A5E169}" type="parTrans" cxnId="{7CCB527B-F07A-455F-B4EB-A42F943E601C}">
      <dgm:prSet/>
      <dgm:spPr/>
      <dgm:t>
        <a:bodyPr/>
        <a:lstStyle/>
        <a:p>
          <a:endParaRPr lang="en-US"/>
        </a:p>
      </dgm:t>
    </dgm:pt>
    <dgm:pt modelId="{C6DEF0E8-02F8-489D-8262-68C3BC59A940}" type="sibTrans" cxnId="{7CCB527B-F07A-455F-B4EB-A42F943E601C}">
      <dgm:prSet/>
      <dgm:spPr/>
      <dgm:t>
        <a:bodyPr/>
        <a:lstStyle/>
        <a:p>
          <a:endParaRPr lang="en-US"/>
        </a:p>
      </dgm:t>
    </dgm:pt>
    <dgm:pt modelId="{A1DF5C49-E730-40A7-AAF0-A26040312C9A}" type="pres">
      <dgm:prSet presAssocID="{75CA8CFE-B85F-400F-B72E-CD92BEF23793}" presName="diagram" presStyleCnt="0">
        <dgm:presLayoutVars>
          <dgm:dir/>
          <dgm:resizeHandles val="exact"/>
        </dgm:presLayoutVars>
      </dgm:prSet>
      <dgm:spPr/>
    </dgm:pt>
    <dgm:pt modelId="{C8EBECD3-CB01-4B87-BBD5-D6A3A18DBBD9}" type="pres">
      <dgm:prSet presAssocID="{DE24A32C-6819-496A-84AA-872AB7A8423A}" presName="node" presStyleLbl="node1" presStyleIdx="0" presStyleCnt="2" custLinFactNeighborX="-25287">
        <dgm:presLayoutVars>
          <dgm:bulletEnabled val="1"/>
        </dgm:presLayoutVars>
      </dgm:prSet>
      <dgm:spPr/>
    </dgm:pt>
    <dgm:pt modelId="{CE0B2486-9075-47E9-A8FA-9840047B0A4E}" type="pres">
      <dgm:prSet presAssocID="{32CCAFE5-FE7B-4F1D-9ED7-5A484A9F7CE3}" presName="sibTrans" presStyleCnt="0"/>
      <dgm:spPr/>
    </dgm:pt>
    <dgm:pt modelId="{D3C15162-0CCB-4E8B-BE24-BC91504E5D23}" type="pres">
      <dgm:prSet presAssocID="{BE86038D-A9AC-411B-9623-D9389E395781}" presName="node" presStyleLbl="node1" presStyleIdx="1" presStyleCnt="2" custScaleX="126090">
        <dgm:presLayoutVars>
          <dgm:bulletEnabled val="1"/>
        </dgm:presLayoutVars>
      </dgm:prSet>
      <dgm:spPr/>
    </dgm:pt>
  </dgm:ptLst>
  <dgm:cxnLst>
    <dgm:cxn modelId="{5B21E806-EA23-426E-8C42-DAF202A50854}" type="presOf" srcId="{BE86038D-A9AC-411B-9623-D9389E395781}" destId="{D3C15162-0CCB-4E8B-BE24-BC91504E5D23}" srcOrd="0" destOrd="0" presId="urn:microsoft.com/office/officeart/2005/8/layout/default"/>
    <dgm:cxn modelId="{D3FD9C0D-BEC0-4480-8DEA-467FE14D0FBC}" srcId="{BE86038D-A9AC-411B-9623-D9389E395781}" destId="{21780747-3F18-4837-954C-316DB2076EBB}" srcOrd="1" destOrd="0" parTransId="{CA3B6460-0B71-40FB-9BD7-B2A78A0D5CE4}" sibTransId="{03574E08-BFBA-4E7F-9649-260563FFF102}"/>
    <dgm:cxn modelId="{C9152E15-A701-4A0C-93E1-08F44B3AF3EB}" type="presOf" srcId="{DE24A32C-6819-496A-84AA-872AB7A8423A}" destId="{C8EBECD3-CB01-4B87-BBD5-D6A3A18DBBD9}" srcOrd="0" destOrd="0" presId="urn:microsoft.com/office/officeart/2005/8/layout/default"/>
    <dgm:cxn modelId="{360A131D-04C2-4244-ACFA-154015E1AA3D}" srcId="{BE86038D-A9AC-411B-9623-D9389E395781}" destId="{AB11DAC9-444A-4E9D-8BA2-5488437063A6}" srcOrd="0" destOrd="0" parTransId="{2CA3C08D-C2C2-42BA-AAFF-26A6EEE56DC7}" sibTransId="{C2C5B89B-7CF6-4DAE-8C7A-847A8792D57F}"/>
    <dgm:cxn modelId="{FE9A1324-6F5C-46D3-97BC-B4EE44905C1C}" srcId="{75CA8CFE-B85F-400F-B72E-CD92BEF23793}" destId="{DE24A32C-6819-496A-84AA-872AB7A8423A}" srcOrd="0" destOrd="0" parTransId="{D45F30BB-88D4-49FF-ADC8-978E6618087D}" sibTransId="{32CCAFE5-FE7B-4F1D-9ED7-5A484A9F7CE3}"/>
    <dgm:cxn modelId="{D40AC027-B6F4-4B47-83EE-2E67AB8682A4}" type="presOf" srcId="{2DF2B97C-618C-4304-B319-ABE2A68C6390}" destId="{D3C15162-0CCB-4E8B-BE24-BC91504E5D23}" srcOrd="0" destOrd="5" presId="urn:microsoft.com/office/officeart/2005/8/layout/default"/>
    <dgm:cxn modelId="{8CCF7529-46C0-42F7-87E5-988F4BF454DC}" srcId="{BE86038D-A9AC-411B-9623-D9389E395781}" destId="{821C73A6-03D9-40FD-9831-3EE7DAB82185}" srcOrd="3" destOrd="0" parTransId="{35767EF5-C304-4B3E-9349-9DAD21CAA28B}" sibTransId="{0D7FE961-5E53-4795-937F-05504CC96082}"/>
    <dgm:cxn modelId="{5242A829-F38E-4EDE-8430-4F392C0D8206}" type="presOf" srcId="{821C73A6-03D9-40FD-9831-3EE7DAB82185}" destId="{D3C15162-0CCB-4E8B-BE24-BC91504E5D23}" srcOrd="0" destOrd="4" presId="urn:microsoft.com/office/officeart/2005/8/layout/default"/>
    <dgm:cxn modelId="{7CCB527B-F07A-455F-B4EB-A42F943E601C}" srcId="{BE86038D-A9AC-411B-9623-D9389E395781}" destId="{2DF2B97C-618C-4304-B319-ABE2A68C6390}" srcOrd="4" destOrd="0" parTransId="{891572B6-A9F8-4165-A8EA-56EF89A5E169}" sibTransId="{C6DEF0E8-02F8-489D-8262-68C3BC59A940}"/>
    <dgm:cxn modelId="{D7F9E180-FCCB-414D-9325-A9170B77235E}" type="presOf" srcId="{AB11DAC9-444A-4E9D-8BA2-5488437063A6}" destId="{D3C15162-0CCB-4E8B-BE24-BC91504E5D23}" srcOrd="0" destOrd="1" presId="urn:microsoft.com/office/officeart/2005/8/layout/default"/>
    <dgm:cxn modelId="{ECE35A88-8709-4BAD-B081-531CDEF91292}" type="presOf" srcId="{75CA8CFE-B85F-400F-B72E-CD92BEF23793}" destId="{A1DF5C49-E730-40A7-AAF0-A26040312C9A}" srcOrd="0" destOrd="0" presId="urn:microsoft.com/office/officeart/2005/8/layout/default"/>
    <dgm:cxn modelId="{585FAFA6-EB18-418C-80E4-DCA3931BCFDA}" type="presOf" srcId="{1B59C7DE-8F7C-439F-ACCB-04014A543D1C}" destId="{D3C15162-0CCB-4E8B-BE24-BC91504E5D23}" srcOrd="0" destOrd="3" presId="urn:microsoft.com/office/officeart/2005/8/layout/default"/>
    <dgm:cxn modelId="{0561A4DA-A2B7-4560-9256-5481B19A2E81}" type="presOf" srcId="{21780747-3F18-4837-954C-316DB2076EBB}" destId="{D3C15162-0CCB-4E8B-BE24-BC91504E5D23}" srcOrd="0" destOrd="2" presId="urn:microsoft.com/office/officeart/2005/8/layout/default"/>
    <dgm:cxn modelId="{B55769EF-B5CA-49CD-B919-0794A1A4B866}" srcId="{75CA8CFE-B85F-400F-B72E-CD92BEF23793}" destId="{BE86038D-A9AC-411B-9623-D9389E395781}" srcOrd="1" destOrd="0" parTransId="{2188C36A-38D1-4038-8CB0-F24C77412F3F}" sibTransId="{70CC0BBE-12E8-43E8-83C3-D8615E366622}"/>
    <dgm:cxn modelId="{BD02DBF5-9D33-4BA6-B29F-2B49E282D168}" srcId="{BE86038D-A9AC-411B-9623-D9389E395781}" destId="{1B59C7DE-8F7C-439F-ACCB-04014A543D1C}" srcOrd="2" destOrd="0" parTransId="{B58AC917-24A0-4D17-B433-8FBEE1A10148}" sibTransId="{2DECFEC2-A230-4DCA-A2EB-FD32FBE5FD8F}"/>
    <dgm:cxn modelId="{B7079083-756F-4D11-BD25-AA833D7E4859}" type="presParOf" srcId="{A1DF5C49-E730-40A7-AAF0-A26040312C9A}" destId="{C8EBECD3-CB01-4B87-BBD5-D6A3A18DBBD9}" srcOrd="0" destOrd="0" presId="urn:microsoft.com/office/officeart/2005/8/layout/default"/>
    <dgm:cxn modelId="{2389FEF1-DBF4-44B6-9F93-C6379DEC6175}" type="presParOf" srcId="{A1DF5C49-E730-40A7-AAF0-A26040312C9A}" destId="{CE0B2486-9075-47E9-A8FA-9840047B0A4E}" srcOrd="1" destOrd="0" presId="urn:microsoft.com/office/officeart/2005/8/layout/default"/>
    <dgm:cxn modelId="{F994E5FB-C793-4356-A616-4335C931ADFE}" type="presParOf" srcId="{A1DF5C49-E730-40A7-AAF0-A26040312C9A}" destId="{D3C15162-0CCB-4E8B-BE24-BC91504E5D23}"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5687FF-E518-4E4E-A1F6-FA674960126C}" type="doc">
      <dgm:prSet loTypeId="urn:microsoft.com/office/officeart/2005/8/layout/hierarchy2" loCatId="" qsTypeId="urn:microsoft.com/office/officeart/2005/8/quickstyle/3d1" qsCatId="3D" csTypeId="urn:microsoft.com/office/officeart/2005/8/colors/colorful3" csCatId="colorful" phldr="1"/>
      <dgm:spPr/>
      <dgm:t>
        <a:bodyPr/>
        <a:lstStyle/>
        <a:p>
          <a:endParaRPr lang="tr-TR"/>
        </a:p>
      </dgm:t>
    </dgm:pt>
    <dgm:pt modelId="{33C1449C-D4F9-114E-A1FB-A64535147089}">
      <dgm:prSet phldrT="[Metin]" custT="1"/>
      <dgm:spPr>
        <a:solidFill>
          <a:schemeClr val="accent2">
            <a:lumMod val="75000"/>
          </a:schemeClr>
        </a:solidFill>
      </dgm:spPr>
      <dgm:t>
        <a:bodyPr/>
        <a:lstStyle/>
        <a:p>
          <a:r>
            <a:rPr lang="tr-TR" sz="2400" b="1" dirty="0">
              <a:solidFill>
                <a:schemeClr val="tx1"/>
              </a:solidFill>
            </a:rPr>
            <a:t>Tıbbi Hizmetler ve Teknikler Bölümü</a:t>
          </a:r>
        </a:p>
      </dgm:t>
    </dgm:pt>
    <dgm:pt modelId="{3ADCD0B5-F550-D648-8C67-D41DF51431FC}" type="parTrans" cxnId="{89DB4C15-574D-6F45-B597-F738D8C4BD0F}">
      <dgm:prSet/>
      <dgm:spPr/>
      <dgm:t>
        <a:bodyPr/>
        <a:lstStyle/>
        <a:p>
          <a:endParaRPr lang="tr-TR" sz="2400"/>
        </a:p>
      </dgm:t>
    </dgm:pt>
    <dgm:pt modelId="{0D9BD816-0D66-A840-8325-37D78547A711}" type="sibTrans" cxnId="{89DB4C15-574D-6F45-B597-F738D8C4BD0F}">
      <dgm:prSet/>
      <dgm:spPr/>
      <dgm:t>
        <a:bodyPr/>
        <a:lstStyle/>
        <a:p>
          <a:endParaRPr lang="tr-TR" sz="2400"/>
        </a:p>
      </dgm:t>
    </dgm:pt>
    <dgm:pt modelId="{73DD2097-07F3-8F47-973F-C1686FE955B0}">
      <dgm:prSet phldrT="[Metin]" custT="1"/>
      <dgm:spPr>
        <a:solidFill>
          <a:schemeClr val="accent2">
            <a:lumMod val="75000"/>
          </a:schemeClr>
        </a:solidFill>
      </dgm:spPr>
      <dgm:t>
        <a:bodyPr/>
        <a:lstStyle/>
        <a:p>
          <a:r>
            <a:rPr lang="tr-TR" sz="2400" b="1">
              <a:solidFill>
                <a:schemeClr val="tx1"/>
              </a:solidFill>
            </a:rPr>
            <a:t>Anestezi Programı</a:t>
          </a:r>
          <a:endParaRPr lang="tr-TR" sz="2400" b="1" dirty="0">
            <a:solidFill>
              <a:schemeClr val="tx1"/>
            </a:solidFill>
          </a:endParaRPr>
        </a:p>
      </dgm:t>
    </dgm:pt>
    <dgm:pt modelId="{46909469-A13A-4748-8223-D053B90E0B54}" type="parTrans" cxnId="{85D92655-6A90-964E-8389-82878710488A}">
      <dgm:prSet custT="1"/>
      <dgm:spPr>
        <a:ln w="38100">
          <a:solidFill>
            <a:schemeClr val="accent2">
              <a:lumMod val="75000"/>
            </a:schemeClr>
          </a:solidFill>
        </a:ln>
      </dgm:spPr>
      <dgm:t>
        <a:bodyPr/>
        <a:lstStyle/>
        <a:p>
          <a:endParaRPr lang="tr-TR" sz="2400"/>
        </a:p>
      </dgm:t>
    </dgm:pt>
    <dgm:pt modelId="{D89119C4-7479-E240-B297-ECB96136875F}" type="sibTrans" cxnId="{85D92655-6A90-964E-8389-82878710488A}">
      <dgm:prSet/>
      <dgm:spPr/>
      <dgm:t>
        <a:bodyPr/>
        <a:lstStyle/>
        <a:p>
          <a:endParaRPr lang="tr-TR" sz="2400"/>
        </a:p>
      </dgm:t>
    </dgm:pt>
    <dgm:pt modelId="{14EA36E5-8163-D44D-902C-05E2EE049F2A}">
      <dgm:prSet phldrT="[Metin]" custT="1"/>
      <dgm:spPr>
        <a:solidFill>
          <a:srgbClr val="C00000"/>
        </a:solidFill>
      </dgm:spPr>
      <dgm:t>
        <a:bodyPr/>
        <a:lstStyle/>
        <a:p>
          <a:r>
            <a:rPr lang="tr-TR" sz="2400" b="1">
              <a:solidFill>
                <a:schemeClr val="tx1"/>
              </a:solidFill>
            </a:rPr>
            <a:t>Eczane Hizmetleri Programı</a:t>
          </a:r>
          <a:endParaRPr lang="tr-TR" sz="2400" b="1" dirty="0">
            <a:solidFill>
              <a:schemeClr val="tx1"/>
            </a:solidFill>
          </a:endParaRPr>
        </a:p>
      </dgm:t>
    </dgm:pt>
    <dgm:pt modelId="{EBCF6672-BA5D-DC47-B974-500CBA05D267}" type="parTrans" cxnId="{1E25EBA7-21E5-AD4B-9D7F-3AF872C4FC09}">
      <dgm:prSet custT="1"/>
      <dgm:spPr>
        <a:ln w="38100">
          <a:solidFill>
            <a:srgbClr val="C00000"/>
          </a:solidFill>
        </a:ln>
      </dgm:spPr>
      <dgm:t>
        <a:bodyPr/>
        <a:lstStyle/>
        <a:p>
          <a:endParaRPr lang="tr-TR" sz="2400"/>
        </a:p>
      </dgm:t>
    </dgm:pt>
    <dgm:pt modelId="{3894ECD5-E970-BD4F-9311-57AD918C99EC}" type="sibTrans" cxnId="{1E25EBA7-21E5-AD4B-9D7F-3AF872C4FC09}">
      <dgm:prSet/>
      <dgm:spPr/>
      <dgm:t>
        <a:bodyPr/>
        <a:lstStyle/>
        <a:p>
          <a:endParaRPr lang="tr-TR" sz="2400"/>
        </a:p>
      </dgm:t>
    </dgm:pt>
    <dgm:pt modelId="{9C57B369-7AA4-C347-AECC-7836072193A8}">
      <dgm:prSet custT="1"/>
      <dgm:spPr>
        <a:solidFill>
          <a:srgbClr val="FF0000"/>
        </a:solidFill>
      </dgm:spPr>
      <dgm:t>
        <a:bodyPr/>
        <a:lstStyle/>
        <a:p>
          <a:r>
            <a:rPr lang="tr-TR" sz="2400" b="1" dirty="0">
              <a:solidFill>
                <a:schemeClr val="tx1"/>
              </a:solidFill>
            </a:rPr>
            <a:t>Eczane Hizmetleri Bölümü</a:t>
          </a:r>
        </a:p>
      </dgm:t>
    </dgm:pt>
    <dgm:pt modelId="{BD1EC485-E8FC-FC48-B795-E765C30C263A}" type="parTrans" cxnId="{C277FF81-61CC-0344-996B-199BFF7CAC32}">
      <dgm:prSet/>
      <dgm:spPr/>
      <dgm:t>
        <a:bodyPr/>
        <a:lstStyle/>
        <a:p>
          <a:endParaRPr lang="tr-TR" sz="2400"/>
        </a:p>
      </dgm:t>
    </dgm:pt>
    <dgm:pt modelId="{6E62415D-0D21-E24A-9E19-53866CA38498}" type="sibTrans" cxnId="{C277FF81-61CC-0344-996B-199BFF7CAC32}">
      <dgm:prSet/>
      <dgm:spPr/>
      <dgm:t>
        <a:bodyPr/>
        <a:lstStyle/>
        <a:p>
          <a:endParaRPr lang="tr-TR" sz="2400"/>
        </a:p>
      </dgm:t>
    </dgm:pt>
    <dgm:pt modelId="{FF31BE9C-112F-9445-8E08-1C7C1CC9CAF3}">
      <dgm:prSet custT="1"/>
      <dgm:spPr>
        <a:solidFill>
          <a:schemeClr val="accent5"/>
        </a:solidFill>
      </dgm:spPr>
      <dgm:t>
        <a:bodyPr/>
        <a:lstStyle/>
        <a:p>
          <a:r>
            <a:rPr lang="tr-TR" sz="2400" b="1" dirty="0">
              <a:solidFill>
                <a:schemeClr val="tx1"/>
              </a:solidFill>
            </a:rPr>
            <a:t>Sağlık Bakım Hizmetleri Bölümü</a:t>
          </a:r>
        </a:p>
      </dgm:t>
    </dgm:pt>
    <dgm:pt modelId="{60AF648B-DFD9-3E44-AF37-5BB729A6B850}" type="parTrans" cxnId="{44BB9CD6-7955-F641-8BF5-5207AB5BCA49}">
      <dgm:prSet/>
      <dgm:spPr/>
      <dgm:t>
        <a:bodyPr/>
        <a:lstStyle/>
        <a:p>
          <a:endParaRPr lang="tr-TR" sz="2400"/>
        </a:p>
      </dgm:t>
    </dgm:pt>
    <dgm:pt modelId="{F84A1DFB-5E79-0A4F-9685-7390EC4ED206}" type="sibTrans" cxnId="{44BB9CD6-7955-F641-8BF5-5207AB5BCA49}">
      <dgm:prSet/>
      <dgm:spPr/>
      <dgm:t>
        <a:bodyPr/>
        <a:lstStyle/>
        <a:p>
          <a:endParaRPr lang="tr-TR" sz="2400"/>
        </a:p>
      </dgm:t>
    </dgm:pt>
    <dgm:pt modelId="{AE6E0BA0-49E5-454D-B40F-53A3998E55FB}">
      <dgm:prSet custT="1"/>
      <dgm:spPr>
        <a:solidFill>
          <a:schemeClr val="accent2">
            <a:lumMod val="75000"/>
          </a:schemeClr>
        </a:solidFill>
      </dgm:spPr>
      <dgm:t>
        <a:bodyPr/>
        <a:lstStyle/>
        <a:p>
          <a:r>
            <a:rPr lang="tr-TR" sz="2400" b="1">
              <a:solidFill>
                <a:schemeClr val="tx1"/>
              </a:solidFill>
            </a:rPr>
            <a:t>Elektronörofizyoloji Programı</a:t>
          </a:r>
          <a:endParaRPr lang="tr-TR" sz="2400" b="1" dirty="0">
            <a:solidFill>
              <a:schemeClr val="tx1"/>
            </a:solidFill>
          </a:endParaRPr>
        </a:p>
      </dgm:t>
    </dgm:pt>
    <dgm:pt modelId="{4E00D15B-4BE2-7B4D-9F14-2BA1D1F4CA13}" type="parTrans" cxnId="{AE003CD2-8867-6049-A4EE-AA927663BBF4}">
      <dgm:prSet custT="1"/>
      <dgm:spPr>
        <a:ln w="38100">
          <a:solidFill>
            <a:schemeClr val="accent2">
              <a:lumMod val="75000"/>
            </a:schemeClr>
          </a:solidFill>
        </a:ln>
      </dgm:spPr>
      <dgm:t>
        <a:bodyPr/>
        <a:lstStyle/>
        <a:p>
          <a:endParaRPr lang="tr-TR" sz="2400"/>
        </a:p>
      </dgm:t>
    </dgm:pt>
    <dgm:pt modelId="{821E8075-0EBE-B74A-9CB7-9580AC522853}" type="sibTrans" cxnId="{AE003CD2-8867-6049-A4EE-AA927663BBF4}">
      <dgm:prSet/>
      <dgm:spPr/>
      <dgm:t>
        <a:bodyPr/>
        <a:lstStyle/>
        <a:p>
          <a:endParaRPr lang="tr-TR" sz="2400"/>
        </a:p>
      </dgm:t>
    </dgm:pt>
    <dgm:pt modelId="{6FDA46BA-D038-BB45-9389-B08BDAB5375C}">
      <dgm:prSet custT="1"/>
      <dgm:spPr>
        <a:solidFill>
          <a:schemeClr val="accent2">
            <a:lumMod val="75000"/>
          </a:schemeClr>
        </a:solidFill>
      </dgm:spPr>
      <dgm:t>
        <a:bodyPr/>
        <a:lstStyle/>
        <a:p>
          <a:r>
            <a:rPr lang="tr-TR" sz="2400" b="1" dirty="0">
              <a:solidFill>
                <a:schemeClr val="tx1"/>
              </a:solidFill>
            </a:rPr>
            <a:t>İlk ve </a:t>
          </a:r>
          <a:r>
            <a:rPr lang="tr-TR" sz="2400" b="1">
              <a:solidFill>
                <a:schemeClr val="tx1"/>
              </a:solidFill>
            </a:rPr>
            <a:t>Acil Yardım Programı</a:t>
          </a:r>
          <a:endParaRPr lang="tr-TR" sz="2400" b="1" dirty="0">
            <a:solidFill>
              <a:schemeClr val="tx1"/>
            </a:solidFill>
          </a:endParaRPr>
        </a:p>
      </dgm:t>
    </dgm:pt>
    <dgm:pt modelId="{1FA9C54A-4EF6-7543-8B91-B773FC2731FF}" type="parTrans" cxnId="{E00DE88B-0464-F14C-A7B9-DD9D3905A2FC}">
      <dgm:prSet custT="1"/>
      <dgm:spPr>
        <a:ln w="38100">
          <a:solidFill>
            <a:schemeClr val="accent2">
              <a:lumMod val="75000"/>
            </a:schemeClr>
          </a:solidFill>
        </a:ln>
      </dgm:spPr>
      <dgm:t>
        <a:bodyPr/>
        <a:lstStyle/>
        <a:p>
          <a:endParaRPr lang="tr-TR" sz="2400"/>
        </a:p>
      </dgm:t>
    </dgm:pt>
    <dgm:pt modelId="{C7D17840-944F-0447-B0B3-BC05ED5606B2}" type="sibTrans" cxnId="{E00DE88B-0464-F14C-A7B9-DD9D3905A2FC}">
      <dgm:prSet/>
      <dgm:spPr/>
      <dgm:t>
        <a:bodyPr/>
        <a:lstStyle/>
        <a:p>
          <a:endParaRPr lang="tr-TR" sz="2400"/>
        </a:p>
      </dgm:t>
    </dgm:pt>
    <dgm:pt modelId="{23FED8D2-CCD2-1043-9A5F-894C9F8DAB7F}">
      <dgm:prSet custT="1"/>
      <dgm:spPr>
        <a:solidFill>
          <a:schemeClr val="accent2">
            <a:lumMod val="75000"/>
          </a:schemeClr>
        </a:solidFill>
      </dgm:spPr>
      <dgm:t>
        <a:bodyPr/>
        <a:lstStyle/>
        <a:p>
          <a:r>
            <a:rPr lang="tr-TR" sz="2400" b="1" dirty="0">
              <a:solidFill>
                <a:schemeClr val="tx1"/>
              </a:solidFill>
            </a:rPr>
            <a:t>Tıbbi </a:t>
          </a:r>
          <a:r>
            <a:rPr lang="tr-TR" sz="2400" b="1">
              <a:solidFill>
                <a:schemeClr val="tx1"/>
              </a:solidFill>
            </a:rPr>
            <a:t>Görüntüleme Teknikleri Programı</a:t>
          </a:r>
          <a:endParaRPr lang="tr-TR" sz="2400" b="1" dirty="0">
            <a:solidFill>
              <a:schemeClr val="tx1"/>
            </a:solidFill>
          </a:endParaRPr>
        </a:p>
      </dgm:t>
    </dgm:pt>
    <dgm:pt modelId="{6EE37E71-9AE6-1D4A-8C62-636B7D8A7FCA}" type="parTrans" cxnId="{6EFC5DAB-64D2-634D-B107-5EEA29DD5090}">
      <dgm:prSet custT="1"/>
      <dgm:spPr>
        <a:ln w="38100">
          <a:solidFill>
            <a:schemeClr val="accent2">
              <a:lumMod val="75000"/>
            </a:schemeClr>
          </a:solidFill>
        </a:ln>
      </dgm:spPr>
      <dgm:t>
        <a:bodyPr/>
        <a:lstStyle/>
        <a:p>
          <a:endParaRPr lang="tr-TR" sz="2400"/>
        </a:p>
      </dgm:t>
    </dgm:pt>
    <dgm:pt modelId="{CE3DDEF3-71D4-2542-AC6C-A71AE6C8CFF6}" type="sibTrans" cxnId="{6EFC5DAB-64D2-634D-B107-5EEA29DD5090}">
      <dgm:prSet/>
      <dgm:spPr/>
      <dgm:t>
        <a:bodyPr/>
        <a:lstStyle/>
        <a:p>
          <a:endParaRPr lang="tr-TR" sz="2400"/>
        </a:p>
      </dgm:t>
    </dgm:pt>
    <dgm:pt modelId="{6780D631-83C0-3A40-9037-62DF98829B8E}">
      <dgm:prSet custT="1"/>
      <dgm:spPr>
        <a:solidFill>
          <a:schemeClr val="accent2">
            <a:lumMod val="75000"/>
          </a:schemeClr>
        </a:solidFill>
      </dgm:spPr>
      <dgm:t>
        <a:bodyPr/>
        <a:lstStyle/>
        <a:p>
          <a:r>
            <a:rPr lang="tr-TR" sz="2400" b="1" dirty="0">
              <a:solidFill>
                <a:schemeClr val="tx1"/>
              </a:solidFill>
            </a:rPr>
            <a:t>Tıbbi </a:t>
          </a:r>
          <a:r>
            <a:rPr lang="tr-TR" sz="2400" b="1">
              <a:solidFill>
                <a:schemeClr val="tx1"/>
              </a:solidFill>
            </a:rPr>
            <a:t>Laboratuvar Teknikleri Programı</a:t>
          </a:r>
          <a:endParaRPr lang="tr-TR" sz="2400" b="1" dirty="0">
            <a:solidFill>
              <a:schemeClr val="tx1"/>
            </a:solidFill>
          </a:endParaRPr>
        </a:p>
      </dgm:t>
    </dgm:pt>
    <dgm:pt modelId="{81413FBD-C587-F644-8B78-E3CA8AF48751}" type="parTrans" cxnId="{6AC885DC-ED5E-C649-8E16-024AF92D2B18}">
      <dgm:prSet custT="1"/>
      <dgm:spPr>
        <a:ln w="38100">
          <a:solidFill>
            <a:schemeClr val="accent2">
              <a:lumMod val="75000"/>
            </a:schemeClr>
          </a:solidFill>
        </a:ln>
      </dgm:spPr>
      <dgm:t>
        <a:bodyPr/>
        <a:lstStyle/>
        <a:p>
          <a:endParaRPr lang="tr-TR" sz="2400"/>
        </a:p>
      </dgm:t>
    </dgm:pt>
    <dgm:pt modelId="{C1C5E750-736F-5840-91F3-E24421106515}" type="sibTrans" cxnId="{6AC885DC-ED5E-C649-8E16-024AF92D2B18}">
      <dgm:prSet/>
      <dgm:spPr/>
      <dgm:t>
        <a:bodyPr/>
        <a:lstStyle/>
        <a:p>
          <a:endParaRPr lang="tr-TR" sz="2400"/>
        </a:p>
      </dgm:t>
    </dgm:pt>
    <dgm:pt modelId="{BCFC30E3-128A-3945-B2B5-FD672C6DF11D}">
      <dgm:prSet custT="1"/>
      <dgm:spPr>
        <a:solidFill>
          <a:schemeClr val="accent5"/>
        </a:solidFill>
      </dgm:spPr>
      <dgm:t>
        <a:bodyPr/>
        <a:lstStyle/>
        <a:p>
          <a:r>
            <a:rPr lang="tr-TR" sz="2400" b="1">
              <a:solidFill>
                <a:schemeClr val="tx1"/>
              </a:solidFill>
            </a:rPr>
            <a:t>Yaşlı Bakımı Programı</a:t>
          </a:r>
          <a:endParaRPr lang="tr-TR" sz="2400" b="1" dirty="0">
            <a:solidFill>
              <a:schemeClr val="tx1"/>
            </a:solidFill>
          </a:endParaRPr>
        </a:p>
      </dgm:t>
    </dgm:pt>
    <dgm:pt modelId="{9D897BB8-475D-7543-93BF-E03B6846F5C3}" type="parTrans" cxnId="{BFF0F1DF-6AC6-B64D-9D32-FE30B32B51C4}">
      <dgm:prSet custT="1"/>
      <dgm:spPr>
        <a:ln w="38100">
          <a:solidFill>
            <a:schemeClr val="accent5"/>
          </a:solidFill>
        </a:ln>
      </dgm:spPr>
      <dgm:t>
        <a:bodyPr/>
        <a:lstStyle/>
        <a:p>
          <a:endParaRPr lang="tr-TR" sz="2400"/>
        </a:p>
      </dgm:t>
    </dgm:pt>
    <dgm:pt modelId="{3AAC575A-10AD-DA42-8E0D-AA2AECF774A7}" type="sibTrans" cxnId="{BFF0F1DF-6AC6-B64D-9D32-FE30B32B51C4}">
      <dgm:prSet/>
      <dgm:spPr/>
      <dgm:t>
        <a:bodyPr/>
        <a:lstStyle/>
        <a:p>
          <a:endParaRPr lang="tr-TR" sz="2400"/>
        </a:p>
      </dgm:t>
    </dgm:pt>
    <dgm:pt modelId="{9879BB2D-E966-D641-8012-4CE6548239CE}" type="pres">
      <dgm:prSet presAssocID="{B05687FF-E518-4E4E-A1F6-FA674960126C}" presName="diagram" presStyleCnt="0">
        <dgm:presLayoutVars>
          <dgm:chPref val="1"/>
          <dgm:dir/>
          <dgm:animOne val="branch"/>
          <dgm:animLvl val="lvl"/>
          <dgm:resizeHandles val="exact"/>
        </dgm:presLayoutVars>
      </dgm:prSet>
      <dgm:spPr/>
    </dgm:pt>
    <dgm:pt modelId="{A54F6DED-ADDD-B141-B575-8F80C4907803}" type="pres">
      <dgm:prSet presAssocID="{33C1449C-D4F9-114E-A1FB-A64535147089}" presName="root1" presStyleCnt="0"/>
      <dgm:spPr/>
    </dgm:pt>
    <dgm:pt modelId="{E81BD3DE-B2E9-D744-85C7-714F4F473A1E}" type="pres">
      <dgm:prSet presAssocID="{33C1449C-D4F9-114E-A1FB-A64535147089}" presName="LevelOneTextNode" presStyleLbl="node0" presStyleIdx="0" presStyleCnt="3" custScaleX="361177">
        <dgm:presLayoutVars>
          <dgm:chPref val="3"/>
        </dgm:presLayoutVars>
      </dgm:prSet>
      <dgm:spPr/>
    </dgm:pt>
    <dgm:pt modelId="{76F78AF7-1502-1B49-934D-B567A9C45E64}" type="pres">
      <dgm:prSet presAssocID="{33C1449C-D4F9-114E-A1FB-A64535147089}" presName="level2hierChild" presStyleCnt="0"/>
      <dgm:spPr/>
    </dgm:pt>
    <dgm:pt modelId="{142830B3-B255-F94C-A681-3C7E397AB539}" type="pres">
      <dgm:prSet presAssocID="{46909469-A13A-4748-8223-D053B90E0B54}" presName="conn2-1" presStyleLbl="parChTrans1D2" presStyleIdx="0" presStyleCnt="7" custScaleX="2000000"/>
      <dgm:spPr/>
    </dgm:pt>
    <dgm:pt modelId="{29005E0B-3EB8-1642-8260-C90333B3EEA1}" type="pres">
      <dgm:prSet presAssocID="{46909469-A13A-4748-8223-D053B90E0B54}" presName="connTx" presStyleLbl="parChTrans1D2" presStyleIdx="0" presStyleCnt="7"/>
      <dgm:spPr/>
    </dgm:pt>
    <dgm:pt modelId="{6E8631B2-2961-D447-8DBD-8B8FA5ED5737}" type="pres">
      <dgm:prSet presAssocID="{73DD2097-07F3-8F47-973F-C1686FE955B0}" presName="root2" presStyleCnt="0"/>
      <dgm:spPr/>
    </dgm:pt>
    <dgm:pt modelId="{03DA32A6-2108-6241-8C8A-16942B34CEF5}" type="pres">
      <dgm:prSet presAssocID="{73DD2097-07F3-8F47-973F-C1686FE955B0}" presName="LevelTwoTextNode" presStyleLbl="node2" presStyleIdx="0" presStyleCnt="7" custScaleX="370492">
        <dgm:presLayoutVars>
          <dgm:chPref val="3"/>
        </dgm:presLayoutVars>
      </dgm:prSet>
      <dgm:spPr/>
    </dgm:pt>
    <dgm:pt modelId="{A6BBB79A-0DDB-2549-A1AE-68D13C151310}" type="pres">
      <dgm:prSet presAssocID="{73DD2097-07F3-8F47-973F-C1686FE955B0}" presName="level3hierChild" presStyleCnt="0"/>
      <dgm:spPr/>
    </dgm:pt>
    <dgm:pt modelId="{3662DFD4-15C7-1942-8E22-E3987732B2AF}" type="pres">
      <dgm:prSet presAssocID="{4E00D15B-4BE2-7B4D-9F14-2BA1D1F4CA13}" presName="conn2-1" presStyleLbl="parChTrans1D2" presStyleIdx="1" presStyleCnt="7" custScaleX="2000000"/>
      <dgm:spPr/>
    </dgm:pt>
    <dgm:pt modelId="{D8140F74-2A0D-604E-8BFA-86D9F6A38D73}" type="pres">
      <dgm:prSet presAssocID="{4E00D15B-4BE2-7B4D-9F14-2BA1D1F4CA13}" presName="connTx" presStyleLbl="parChTrans1D2" presStyleIdx="1" presStyleCnt="7"/>
      <dgm:spPr/>
    </dgm:pt>
    <dgm:pt modelId="{8DC83A38-DB43-944B-8D5B-45B02BCC5B35}" type="pres">
      <dgm:prSet presAssocID="{AE6E0BA0-49E5-454D-B40F-53A3998E55FB}" presName="root2" presStyleCnt="0"/>
      <dgm:spPr/>
    </dgm:pt>
    <dgm:pt modelId="{08DC57E4-707C-6240-8657-FD408F45FFA5}" type="pres">
      <dgm:prSet presAssocID="{AE6E0BA0-49E5-454D-B40F-53A3998E55FB}" presName="LevelTwoTextNode" presStyleLbl="node2" presStyleIdx="1" presStyleCnt="7" custScaleX="370492" custLinFactNeighborX="-1222" custLinFactNeighborY="5379">
        <dgm:presLayoutVars>
          <dgm:chPref val="3"/>
        </dgm:presLayoutVars>
      </dgm:prSet>
      <dgm:spPr/>
    </dgm:pt>
    <dgm:pt modelId="{18DF84DD-3EF2-1B4F-AC48-F278C19C4687}" type="pres">
      <dgm:prSet presAssocID="{AE6E0BA0-49E5-454D-B40F-53A3998E55FB}" presName="level3hierChild" presStyleCnt="0"/>
      <dgm:spPr/>
    </dgm:pt>
    <dgm:pt modelId="{A60B0749-B72D-0C4F-AF96-C7343F8A0E84}" type="pres">
      <dgm:prSet presAssocID="{1FA9C54A-4EF6-7543-8B91-B773FC2731FF}" presName="conn2-1" presStyleLbl="parChTrans1D2" presStyleIdx="2" presStyleCnt="7" custScaleX="2000000"/>
      <dgm:spPr/>
    </dgm:pt>
    <dgm:pt modelId="{590BBD55-A1AD-9145-B352-B64FDF8576CE}" type="pres">
      <dgm:prSet presAssocID="{1FA9C54A-4EF6-7543-8B91-B773FC2731FF}" presName="connTx" presStyleLbl="parChTrans1D2" presStyleIdx="2" presStyleCnt="7"/>
      <dgm:spPr/>
    </dgm:pt>
    <dgm:pt modelId="{6908B4F7-705D-1D49-91B8-ACAC489E54C7}" type="pres">
      <dgm:prSet presAssocID="{6FDA46BA-D038-BB45-9389-B08BDAB5375C}" presName="root2" presStyleCnt="0"/>
      <dgm:spPr/>
    </dgm:pt>
    <dgm:pt modelId="{6A8C1B42-F8C7-694E-A6CB-9A1986CC4739}" type="pres">
      <dgm:prSet presAssocID="{6FDA46BA-D038-BB45-9389-B08BDAB5375C}" presName="LevelTwoTextNode" presStyleLbl="node2" presStyleIdx="2" presStyleCnt="7" custScaleX="370492">
        <dgm:presLayoutVars>
          <dgm:chPref val="3"/>
        </dgm:presLayoutVars>
      </dgm:prSet>
      <dgm:spPr/>
    </dgm:pt>
    <dgm:pt modelId="{363B2532-6392-5643-B041-0A2EB179D3E6}" type="pres">
      <dgm:prSet presAssocID="{6FDA46BA-D038-BB45-9389-B08BDAB5375C}" presName="level3hierChild" presStyleCnt="0"/>
      <dgm:spPr/>
    </dgm:pt>
    <dgm:pt modelId="{6DCB3EA2-9DF1-1A49-B7A0-543540968AC0}" type="pres">
      <dgm:prSet presAssocID="{6EE37E71-9AE6-1D4A-8C62-636B7D8A7FCA}" presName="conn2-1" presStyleLbl="parChTrans1D2" presStyleIdx="3" presStyleCnt="7" custScaleX="2000000"/>
      <dgm:spPr/>
    </dgm:pt>
    <dgm:pt modelId="{848BB31F-FC8E-F74B-9512-8883E397C9F2}" type="pres">
      <dgm:prSet presAssocID="{6EE37E71-9AE6-1D4A-8C62-636B7D8A7FCA}" presName="connTx" presStyleLbl="parChTrans1D2" presStyleIdx="3" presStyleCnt="7"/>
      <dgm:spPr/>
    </dgm:pt>
    <dgm:pt modelId="{929E1628-1F9A-8744-8F09-994B6F1C2843}" type="pres">
      <dgm:prSet presAssocID="{23FED8D2-CCD2-1043-9A5F-894C9F8DAB7F}" presName="root2" presStyleCnt="0"/>
      <dgm:spPr/>
    </dgm:pt>
    <dgm:pt modelId="{4A5ADA70-A34C-4347-9569-0C653947E9B8}" type="pres">
      <dgm:prSet presAssocID="{23FED8D2-CCD2-1043-9A5F-894C9F8DAB7F}" presName="LevelTwoTextNode" presStyleLbl="node2" presStyleIdx="3" presStyleCnt="7" custScaleX="370492">
        <dgm:presLayoutVars>
          <dgm:chPref val="3"/>
        </dgm:presLayoutVars>
      </dgm:prSet>
      <dgm:spPr/>
    </dgm:pt>
    <dgm:pt modelId="{2964B957-A0B0-DF43-9711-6F3BB600D1AE}" type="pres">
      <dgm:prSet presAssocID="{23FED8D2-CCD2-1043-9A5F-894C9F8DAB7F}" presName="level3hierChild" presStyleCnt="0"/>
      <dgm:spPr/>
    </dgm:pt>
    <dgm:pt modelId="{2317785E-7828-9C42-8907-B314B5434738}" type="pres">
      <dgm:prSet presAssocID="{81413FBD-C587-F644-8B78-E3CA8AF48751}" presName="conn2-1" presStyleLbl="parChTrans1D2" presStyleIdx="4" presStyleCnt="7" custScaleX="2000000"/>
      <dgm:spPr/>
    </dgm:pt>
    <dgm:pt modelId="{FBE3B6BA-70C8-5143-8D54-9475F81705A7}" type="pres">
      <dgm:prSet presAssocID="{81413FBD-C587-F644-8B78-E3CA8AF48751}" presName="connTx" presStyleLbl="parChTrans1D2" presStyleIdx="4" presStyleCnt="7"/>
      <dgm:spPr/>
    </dgm:pt>
    <dgm:pt modelId="{779388FB-BB7B-E04B-9D49-C4926BCE7ACE}" type="pres">
      <dgm:prSet presAssocID="{6780D631-83C0-3A40-9037-62DF98829B8E}" presName="root2" presStyleCnt="0"/>
      <dgm:spPr/>
    </dgm:pt>
    <dgm:pt modelId="{270FFDD8-4C43-A448-9844-79F8A9DD2DC5}" type="pres">
      <dgm:prSet presAssocID="{6780D631-83C0-3A40-9037-62DF98829B8E}" presName="LevelTwoTextNode" presStyleLbl="node2" presStyleIdx="4" presStyleCnt="7" custScaleX="370492">
        <dgm:presLayoutVars>
          <dgm:chPref val="3"/>
        </dgm:presLayoutVars>
      </dgm:prSet>
      <dgm:spPr/>
    </dgm:pt>
    <dgm:pt modelId="{1FD13727-E783-7444-8712-ED44BBF22AF6}" type="pres">
      <dgm:prSet presAssocID="{6780D631-83C0-3A40-9037-62DF98829B8E}" presName="level3hierChild" presStyleCnt="0"/>
      <dgm:spPr/>
    </dgm:pt>
    <dgm:pt modelId="{A59A3678-F640-2A46-8E92-314E5E4FEC1A}" type="pres">
      <dgm:prSet presAssocID="{9C57B369-7AA4-C347-AECC-7836072193A8}" presName="root1" presStyleCnt="0"/>
      <dgm:spPr/>
    </dgm:pt>
    <dgm:pt modelId="{FBF42AC3-5F19-8B46-BDF0-D99EB78CFA58}" type="pres">
      <dgm:prSet presAssocID="{9C57B369-7AA4-C347-AECC-7836072193A8}" presName="LevelOneTextNode" presStyleLbl="node0" presStyleIdx="1" presStyleCnt="3" custScaleX="361177">
        <dgm:presLayoutVars>
          <dgm:chPref val="3"/>
        </dgm:presLayoutVars>
      </dgm:prSet>
      <dgm:spPr/>
    </dgm:pt>
    <dgm:pt modelId="{7D1F353C-D322-0B45-8748-81CEE69547CD}" type="pres">
      <dgm:prSet presAssocID="{9C57B369-7AA4-C347-AECC-7836072193A8}" presName="level2hierChild" presStyleCnt="0"/>
      <dgm:spPr/>
    </dgm:pt>
    <dgm:pt modelId="{6A0F2A8F-BD1A-EA4E-BA63-7F2080360AC8}" type="pres">
      <dgm:prSet presAssocID="{EBCF6672-BA5D-DC47-B974-500CBA05D267}" presName="conn2-1" presStyleLbl="parChTrans1D2" presStyleIdx="5" presStyleCnt="7" custScaleX="2000000"/>
      <dgm:spPr/>
    </dgm:pt>
    <dgm:pt modelId="{D592AE28-1CE0-CD43-94B6-FE8CEDC0061C}" type="pres">
      <dgm:prSet presAssocID="{EBCF6672-BA5D-DC47-B974-500CBA05D267}" presName="connTx" presStyleLbl="parChTrans1D2" presStyleIdx="5" presStyleCnt="7"/>
      <dgm:spPr/>
    </dgm:pt>
    <dgm:pt modelId="{3439AAC4-0421-6F4C-8B34-B0B3C5A7F0F0}" type="pres">
      <dgm:prSet presAssocID="{14EA36E5-8163-D44D-902C-05E2EE049F2A}" presName="root2" presStyleCnt="0"/>
      <dgm:spPr/>
    </dgm:pt>
    <dgm:pt modelId="{7A616415-0C97-F840-9D50-D9862565FCAF}" type="pres">
      <dgm:prSet presAssocID="{14EA36E5-8163-D44D-902C-05E2EE049F2A}" presName="LevelTwoTextNode" presStyleLbl="node2" presStyleIdx="5" presStyleCnt="7" custScaleX="370492">
        <dgm:presLayoutVars>
          <dgm:chPref val="3"/>
        </dgm:presLayoutVars>
      </dgm:prSet>
      <dgm:spPr/>
    </dgm:pt>
    <dgm:pt modelId="{98004E7A-1142-8E4F-8000-B21B6CAD4884}" type="pres">
      <dgm:prSet presAssocID="{14EA36E5-8163-D44D-902C-05E2EE049F2A}" presName="level3hierChild" presStyleCnt="0"/>
      <dgm:spPr/>
    </dgm:pt>
    <dgm:pt modelId="{647FDB1F-956C-044C-945D-19C8AD397401}" type="pres">
      <dgm:prSet presAssocID="{FF31BE9C-112F-9445-8E08-1C7C1CC9CAF3}" presName="root1" presStyleCnt="0"/>
      <dgm:spPr/>
    </dgm:pt>
    <dgm:pt modelId="{72F28BC2-7841-D346-A2F5-BE6FA592B954}" type="pres">
      <dgm:prSet presAssocID="{FF31BE9C-112F-9445-8E08-1C7C1CC9CAF3}" presName="LevelOneTextNode" presStyleLbl="node0" presStyleIdx="2" presStyleCnt="3" custScaleX="361177">
        <dgm:presLayoutVars>
          <dgm:chPref val="3"/>
        </dgm:presLayoutVars>
      </dgm:prSet>
      <dgm:spPr/>
    </dgm:pt>
    <dgm:pt modelId="{07C3F9AA-7974-B641-816F-0C475F202714}" type="pres">
      <dgm:prSet presAssocID="{FF31BE9C-112F-9445-8E08-1C7C1CC9CAF3}" presName="level2hierChild" presStyleCnt="0"/>
      <dgm:spPr/>
    </dgm:pt>
    <dgm:pt modelId="{BCAA3004-CA81-3344-8195-69390B30CAC9}" type="pres">
      <dgm:prSet presAssocID="{9D897BB8-475D-7543-93BF-E03B6846F5C3}" presName="conn2-1" presStyleLbl="parChTrans1D2" presStyleIdx="6" presStyleCnt="7" custScaleX="2000000"/>
      <dgm:spPr/>
    </dgm:pt>
    <dgm:pt modelId="{0FC9EF5A-CDFF-EC4F-AD57-F47D86842B4F}" type="pres">
      <dgm:prSet presAssocID="{9D897BB8-475D-7543-93BF-E03B6846F5C3}" presName="connTx" presStyleLbl="parChTrans1D2" presStyleIdx="6" presStyleCnt="7"/>
      <dgm:spPr/>
    </dgm:pt>
    <dgm:pt modelId="{2E7CF46A-C5EB-C849-99C1-E0ECA3BEC3F1}" type="pres">
      <dgm:prSet presAssocID="{BCFC30E3-128A-3945-B2B5-FD672C6DF11D}" presName="root2" presStyleCnt="0"/>
      <dgm:spPr/>
    </dgm:pt>
    <dgm:pt modelId="{804C7EC5-3342-CA47-8622-0ED30DF4B8F6}" type="pres">
      <dgm:prSet presAssocID="{BCFC30E3-128A-3945-B2B5-FD672C6DF11D}" presName="LevelTwoTextNode" presStyleLbl="node2" presStyleIdx="6" presStyleCnt="7" custScaleX="370492">
        <dgm:presLayoutVars>
          <dgm:chPref val="3"/>
        </dgm:presLayoutVars>
      </dgm:prSet>
      <dgm:spPr/>
    </dgm:pt>
    <dgm:pt modelId="{D692EBA0-0845-9C4F-BFF5-688F34792283}" type="pres">
      <dgm:prSet presAssocID="{BCFC30E3-128A-3945-B2B5-FD672C6DF11D}" presName="level3hierChild" presStyleCnt="0"/>
      <dgm:spPr/>
    </dgm:pt>
  </dgm:ptLst>
  <dgm:cxnLst>
    <dgm:cxn modelId="{89DB4C15-574D-6F45-B597-F738D8C4BD0F}" srcId="{B05687FF-E518-4E4E-A1F6-FA674960126C}" destId="{33C1449C-D4F9-114E-A1FB-A64535147089}" srcOrd="0" destOrd="0" parTransId="{3ADCD0B5-F550-D648-8C67-D41DF51431FC}" sibTransId="{0D9BD816-0D66-A840-8325-37D78547A711}"/>
    <dgm:cxn modelId="{24A5C219-FF0B-2949-8BD8-274574481C75}" type="presOf" srcId="{BCFC30E3-128A-3945-B2B5-FD672C6DF11D}" destId="{804C7EC5-3342-CA47-8622-0ED30DF4B8F6}" srcOrd="0" destOrd="0" presId="urn:microsoft.com/office/officeart/2005/8/layout/hierarchy2"/>
    <dgm:cxn modelId="{67AE1021-7AD7-B848-9BB5-5AD0FCCF830A}" type="presOf" srcId="{81413FBD-C587-F644-8B78-E3CA8AF48751}" destId="{FBE3B6BA-70C8-5143-8D54-9475F81705A7}" srcOrd="1" destOrd="0" presId="urn:microsoft.com/office/officeart/2005/8/layout/hierarchy2"/>
    <dgm:cxn modelId="{8463D02B-3D5A-D341-83ED-453718070156}" type="presOf" srcId="{23FED8D2-CCD2-1043-9A5F-894C9F8DAB7F}" destId="{4A5ADA70-A34C-4347-9569-0C653947E9B8}" srcOrd="0" destOrd="0" presId="urn:microsoft.com/office/officeart/2005/8/layout/hierarchy2"/>
    <dgm:cxn modelId="{1FC6932F-8623-FE4F-B491-7A1895216131}" type="presOf" srcId="{6EE37E71-9AE6-1D4A-8C62-636B7D8A7FCA}" destId="{848BB31F-FC8E-F74B-9512-8883E397C9F2}" srcOrd="1" destOrd="0" presId="urn:microsoft.com/office/officeart/2005/8/layout/hierarchy2"/>
    <dgm:cxn modelId="{074F0633-0495-D440-8770-FCD485726B79}" type="presOf" srcId="{46909469-A13A-4748-8223-D053B90E0B54}" destId="{29005E0B-3EB8-1642-8260-C90333B3EEA1}" srcOrd="1" destOrd="0" presId="urn:microsoft.com/office/officeart/2005/8/layout/hierarchy2"/>
    <dgm:cxn modelId="{91FA5535-1471-1A4C-8DD5-311BBC8CF884}" type="presOf" srcId="{6FDA46BA-D038-BB45-9389-B08BDAB5375C}" destId="{6A8C1B42-F8C7-694E-A6CB-9A1986CC4739}" srcOrd="0" destOrd="0" presId="urn:microsoft.com/office/officeart/2005/8/layout/hierarchy2"/>
    <dgm:cxn modelId="{1DBB0665-355A-7046-A799-0D584E29F6E8}" type="presOf" srcId="{AE6E0BA0-49E5-454D-B40F-53A3998E55FB}" destId="{08DC57E4-707C-6240-8657-FD408F45FFA5}" srcOrd="0" destOrd="0" presId="urn:microsoft.com/office/officeart/2005/8/layout/hierarchy2"/>
    <dgm:cxn modelId="{681B9347-5039-F841-A1C2-73D5C8E06008}" type="presOf" srcId="{4E00D15B-4BE2-7B4D-9F14-2BA1D1F4CA13}" destId="{3662DFD4-15C7-1942-8E22-E3987732B2AF}" srcOrd="0" destOrd="0" presId="urn:microsoft.com/office/officeart/2005/8/layout/hierarchy2"/>
    <dgm:cxn modelId="{1616684F-B6C3-E74E-9F1D-0E532FFAAFE1}" type="presOf" srcId="{81413FBD-C587-F644-8B78-E3CA8AF48751}" destId="{2317785E-7828-9C42-8907-B314B5434738}" srcOrd="0" destOrd="0" presId="urn:microsoft.com/office/officeart/2005/8/layout/hierarchy2"/>
    <dgm:cxn modelId="{42EA2673-FF67-6C4A-8969-9E1E91A3008A}" type="presOf" srcId="{9D897BB8-475D-7543-93BF-E03B6846F5C3}" destId="{BCAA3004-CA81-3344-8195-69390B30CAC9}" srcOrd="0" destOrd="0" presId="urn:microsoft.com/office/officeart/2005/8/layout/hierarchy2"/>
    <dgm:cxn modelId="{85D92655-6A90-964E-8389-82878710488A}" srcId="{33C1449C-D4F9-114E-A1FB-A64535147089}" destId="{73DD2097-07F3-8F47-973F-C1686FE955B0}" srcOrd="0" destOrd="0" parTransId="{46909469-A13A-4748-8223-D053B90E0B54}" sibTransId="{D89119C4-7479-E240-B297-ECB96136875F}"/>
    <dgm:cxn modelId="{287E5C81-3C3A-FE46-A2DA-0DBCB77FB520}" type="presOf" srcId="{FF31BE9C-112F-9445-8E08-1C7C1CC9CAF3}" destId="{72F28BC2-7841-D346-A2F5-BE6FA592B954}" srcOrd="0" destOrd="0" presId="urn:microsoft.com/office/officeart/2005/8/layout/hierarchy2"/>
    <dgm:cxn modelId="{C277FF81-61CC-0344-996B-199BFF7CAC32}" srcId="{B05687FF-E518-4E4E-A1F6-FA674960126C}" destId="{9C57B369-7AA4-C347-AECC-7836072193A8}" srcOrd="1" destOrd="0" parTransId="{BD1EC485-E8FC-FC48-B795-E765C30C263A}" sibTransId="{6E62415D-0D21-E24A-9E19-53866CA38498}"/>
    <dgm:cxn modelId="{E00DE88B-0464-F14C-A7B9-DD9D3905A2FC}" srcId="{33C1449C-D4F9-114E-A1FB-A64535147089}" destId="{6FDA46BA-D038-BB45-9389-B08BDAB5375C}" srcOrd="2" destOrd="0" parTransId="{1FA9C54A-4EF6-7543-8B91-B773FC2731FF}" sibTransId="{C7D17840-944F-0447-B0B3-BC05ED5606B2}"/>
    <dgm:cxn modelId="{28B3E78C-CB59-5541-B6AE-224CA9620C5A}" type="presOf" srcId="{9D897BB8-475D-7543-93BF-E03B6846F5C3}" destId="{0FC9EF5A-CDFF-EC4F-AD57-F47D86842B4F}" srcOrd="1" destOrd="0" presId="urn:microsoft.com/office/officeart/2005/8/layout/hierarchy2"/>
    <dgm:cxn modelId="{CDCEDA8E-E5C4-814D-8665-F0DF6FEC1D3E}" type="presOf" srcId="{73DD2097-07F3-8F47-973F-C1686FE955B0}" destId="{03DA32A6-2108-6241-8C8A-16942B34CEF5}" srcOrd="0" destOrd="0" presId="urn:microsoft.com/office/officeart/2005/8/layout/hierarchy2"/>
    <dgm:cxn modelId="{B0EB6593-ACB2-7149-9BB1-B64F12539D30}" type="presOf" srcId="{46909469-A13A-4748-8223-D053B90E0B54}" destId="{142830B3-B255-F94C-A681-3C7E397AB539}" srcOrd="0" destOrd="0" presId="urn:microsoft.com/office/officeart/2005/8/layout/hierarchy2"/>
    <dgm:cxn modelId="{93CEF09E-715B-634F-B352-FD757DACC0B3}" type="presOf" srcId="{6EE37E71-9AE6-1D4A-8C62-636B7D8A7FCA}" destId="{6DCB3EA2-9DF1-1A49-B7A0-543540968AC0}" srcOrd="0" destOrd="0" presId="urn:microsoft.com/office/officeart/2005/8/layout/hierarchy2"/>
    <dgm:cxn modelId="{1E25EBA7-21E5-AD4B-9D7F-3AF872C4FC09}" srcId="{9C57B369-7AA4-C347-AECC-7836072193A8}" destId="{14EA36E5-8163-D44D-902C-05E2EE049F2A}" srcOrd="0" destOrd="0" parTransId="{EBCF6672-BA5D-DC47-B974-500CBA05D267}" sibTransId="{3894ECD5-E970-BD4F-9311-57AD918C99EC}"/>
    <dgm:cxn modelId="{E0E26EA8-C5A1-F64B-95FF-391C49906112}" type="presOf" srcId="{33C1449C-D4F9-114E-A1FB-A64535147089}" destId="{E81BD3DE-B2E9-D744-85C7-714F4F473A1E}" srcOrd="0" destOrd="0" presId="urn:microsoft.com/office/officeart/2005/8/layout/hierarchy2"/>
    <dgm:cxn modelId="{360795A8-BAC7-7140-8779-65AF046E64D1}" type="presOf" srcId="{EBCF6672-BA5D-DC47-B974-500CBA05D267}" destId="{6A0F2A8F-BD1A-EA4E-BA63-7F2080360AC8}" srcOrd="0" destOrd="0" presId="urn:microsoft.com/office/officeart/2005/8/layout/hierarchy2"/>
    <dgm:cxn modelId="{6EFC5DAB-64D2-634D-B107-5EEA29DD5090}" srcId="{33C1449C-D4F9-114E-A1FB-A64535147089}" destId="{23FED8D2-CCD2-1043-9A5F-894C9F8DAB7F}" srcOrd="3" destOrd="0" parTransId="{6EE37E71-9AE6-1D4A-8C62-636B7D8A7FCA}" sibTransId="{CE3DDEF3-71D4-2542-AC6C-A71AE6C8CFF6}"/>
    <dgm:cxn modelId="{E05664AE-A30F-9F4E-ADFE-5AD15B619F47}" type="presOf" srcId="{1FA9C54A-4EF6-7543-8B91-B773FC2731FF}" destId="{590BBD55-A1AD-9145-B352-B64FDF8576CE}" srcOrd="1" destOrd="0" presId="urn:microsoft.com/office/officeart/2005/8/layout/hierarchy2"/>
    <dgm:cxn modelId="{C000B4B5-3AB2-0048-BF0E-D7FD85CFBAEE}" type="presOf" srcId="{6780D631-83C0-3A40-9037-62DF98829B8E}" destId="{270FFDD8-4C43-A448-9844-79F8A9DD2DC5}" srcOrd="0" destOrd="0" presId="urn:microsoft.com/office/officeart/2005/8/layout/hierarchy2"/>
    <dgm:cxn modelId="{413FB6C4-A1B7-C040-B770-0E7483F3114C}" type="presOf" srcId="{1FA9C54A-4EF6-7543-8B91-B773FC2731FF}" destId="{A60B0749-B72D-0C4F-AF96-C7343F8A0E84}" srcOrd="0" destOrd="0" presId="urn:microsoft.com/office/officeart/2005/8/layout/hierarchy2"/>
    <dgm:cxn modelId="{3D250CCD-3C30-C845-B541-B640A7CE81DD}" type="presOf" srcId="{B05687FF-E518-4E4E-A1F6-FA674960126C}" destId="{9879BB2D-E966-D641-8012-4CE6548239CE}" srcOrd="0" destOrd="0" presId="urn:microsoft.com/office/officeart/2005/8/layout/hierarchy2"/>
    <dgm:cxn modelId="{AE003CD2-8867-6049-A4EE-AA927663BBF4}" srcId="{33C1449C-D4F9-114E-A1FB-A64535147089}" destId="{AE6E0BA0-49E5-454D-B40F-53A3998E55FB}" srcOrd="1" destOrd="0" parTransId="{4E00D15B-4BE2-7B4D-9F14-2BA1D1F4CA13}" sibTransId="{821E8075-0EBE-B74A-9CB7-9580AC522853}"/>
    <dgm:cxn modelId="{4412F9D3-2367-C249-BCD8-CB25F5834017}" type="presOf" srcId="{14EA36E5-8163-D44D-902C-05E2EE049F2A}" destId="{7A616415-0C97-F840-9D50-D9862565FCAF}" srcOrd="0" destOrd="0" presId="urn:microsoft.com/office/officeart/2005/8/layout/hierarchy2"/>
    <dgm:cxn modelId="{44BB9CD6-7955-F641-8BF5-5207AB5BCA49}" srcId="{B05687FF-E518-4E4E-A1F6-FA674960126C}" destId="{FF31BE9C-112F-9445-8E08-1C7C1CC9CAF3}" srcOrd="2" destOrd="0" parTransId="{60AF648B-DFD9-3E44-AF37-5BB729A6B850}" sibTransId="{F84A1DFB-5E79-0A4F-9685-7390EC4ED206}"/>
    <dgm:cxn modelId="{6AC885DC-ED5E-C649-8E16-024AF92D2B18}" srcId="{33C1449C-D4F9-114E-A1FB-A64535147089}" destId="{6780D631-83C0-3A40-9037-62DF98829B8E}" srcOrd="4" destOrd="0" parTransId="{81413FBD-C587-F644-8B78-E3CA8AF48751}" sibTransId="{C1C5E750-736F-5840-91F3-E24421106515}"/>
    <dgm:cxn modelId="{BFF0F1DF-6AC6-B64D-9D32-FE30B32B51C4}" srcId="{FF31BE9C-112F-9445-8E08-1C7C1CC9CAF3}" destId="{BCFC30E3-128A-3945-B2B5-FD672C6DF11D}" srcOrd="0" destOrd="0" parTransId="{9D897BB8-475D-7543-93BF-E03B6846F5C3}" sibTransId="{3AAC575A-10AD-DA42-8E0D-AA2AECF774A7}"/>
    <dgm:cxn modelId="{01C87CED-9E0B-AE4D-87B2-27EE707C1F00}" type="presOf" srcId="{EBCF6672-BA5D-DC47-B974-500CBA05D267}" destId="{D592AE28-1CE0-CD43-94B6-FE8CEDC0061C}" srcOrd="1" destOrd="0" presId="urn:microsoft.com/office/officeart/2005/8/layout/hierarchy2"/>
    <dgm:cxn modelId="{9C9CE5F9-0025-1D40-8527-0F41C0D897D0}" type="presOf" srcId="{9C57B369-7AA4-C347-AECC-7836072193A8}" destId="{FBF42AC3-5F19-8B46-BDF0-D99EB78CFA58}" srcOrd="0" destOrd="0" presId="urn:microsoft.com/office/officeart/2005/8/layout/hierarchy2"/>
    <dgm:cxn modelId="{B62A7FFF-E0D4-0C45-80BD-B49C2D43D13B}" type="presOf" srcId="{4E00D15B-4BE2-7B4D-9F14-2BA1D1F4CA13}" destId="{D8140F74-2A0D-604E-8BFA-86D9F6A38D73}" srcOrd="1" destOrd="0" presId="urn:microsoft.com/office/officeart/2005/8/layout/hierarchy2"/>
    <dgm:cxn modelId="{38FF50E0-82F2-0640-9C38-9A78F69DCC25}" type="presParOf" srcId="{9879BB2D-E966-D641-8012-4CE6548239CE}" destId="{A54F6DED-ADDD-B141-B575-8F80C4907803}" srcOrd="0" destOrd="0" presId="urn:microsoft.com/office/officeart/2005/8/layout/hierarchy2"/>
    <dgm:cxn modelId="{2381F7D6-F55A-2D4F-BA87-45BB288B9F54}" type="presParOf" srcId="{A54F6DED-ADDD-B141-B575-8F80C4907803}" destId="{E81BD3DE-B2E9-D744-85C7-714F4F473A1E}" srcOrd="0" destOrd="0" presId="urn:microsoft.com/office/officeart/2005/8/layout/hierarchy2"/>
    <dgm:cxn modelId="{EA05B05D-945D-F048-8610-3DA866AE1908}" type="presParOf" srcId="{A54F6DED-ADDD-B141-B575-8F80C4907803}" destId="{76F78AF7-1502-1B49-934D-B567A9C45E64}" srcOrd="1" destOrd="0" presId="urn:microsoft.com/office/officeart/2005/8/layout/hierarchy2"/>
    <dgm:cxn modelId="{3A880ABA-F65B-534B-A56B-AFBFFA192198}" type="presParOf" srcId="{76F78AF7-1502-1B49-934D-B567A9C45E64}" destId="{142830B3-B255-F94C-A681-3C7E397AB539}" srcOrd="0" destOrd="0" presId="urn:microsoft.com/office/officeart/2005/8/layout/hierarchy2"/>
    <dgm:cxn modelId="{B54D6146-7E35-8846-A623-F51C99D7368D}" type="presParOf" srcId="{142830B3-B255-F94C-A681-3C7E397AB539}" destId="{29005E0B-3EB8-1642-8260-C90333B3EEA1}" srcOrd="0" destOrd="0" presId="urn:microsoft.com/office/officeart/2005/8/layout/hierarchy2"/>
    <dgm:cxn modelId="{4184DC47-D71A-3D47-958B-4B4DAEDD2DD6}" type="presParOf" srcId="{76F78AF7-1502-1B49-934D-B567A9C45E64}" destId="{6E8631B2-2961-D447-8DBD-8B8FA5ED5737}" srcOrd="1" destOrd="0" presId="urn:microsoft.com/office/officeart/2005/8/layout/hierarchy2"/>
    <dgm:cxn modelId="{3CAD31A8-8100-7144-85C2-86782DC0B6E4}" type="presParOf" srcId="{6E8631B2-2961-D447-8DBD-8B8FA5ED5737}" destId="{03DA32A6-2108-6241-8C8A-16942B34CEF5}" srcOrd="0" destOrd="0" presId="urn:microsoft.com/office/officeart/2005/8/layout/hierarchy2"/>
    <dgm:cxn modelId="{C8D67B1A-2423-6343-B3A7-4D89BACB6FA0}" type="presParOf" srcId="{6E8631B2-2961-D447-8DBD-8B8FA5ED5737}" destId="{A6BBB79A-0DDB-2549-A1AE-68D13C151310}" srcOrd="1" destOrd="0" presId="urn:microsoft.com/office/officeart/2005/8/layout/hierarchy2"/>
    <dgm:cxn modelId="{DAC5768E-2B02-C544-8B28-85EF2BCE020D}" type="presParOf" srcId="{76F78AF7-1502-1B49-934D-B567A9C45E64}" destId="{3662DFD4-15C7-1942-8E22-E3987732B2AF}" srcOrd="2" destOrd="0" presId="urn:microsoft.com/office/officeart/2005/8/layout/hierarchy2"/>
    <dgm:cxn modelId="{EDE81EB0-53DA-1249-B4D9-BAC2F930B7AD}" type="presParOf" srcId="{3662DFD4-15C7-1942-8E22-E3987732B2AF}" destId="{D8140F74-2A0D-604E-8BFA-86D9F6A38D73}" srcOrd="0" destOrd="0" presId="urn:microsoft.com/office/officeart/2005/8/layout/hierarchy2"/>
    <dgm:cxn modelId="{49BCFBAA-B9CF-CB46-AECB-AC0E6DBAE4A8}" type="presParOf" srcId="{76F78AF7-1502-1B49-934D-B567A9C45E64}" destId="{8DC83A38-DB43-944B-8D5B-45B02BCC5B35}" srcOrd="3" destOrd="0" presId="urn:microsoft.com/office/officeart/2005/8/layout/hierarchy2"/>
    <dgm:cxn modelId="{EF035449-3481-E742-AC7F-C36F9F785BE3}" type="presParOf" srcId="{8DC83A38-DB43-944B-8D5B-45B02BCC5B35}" destId="{08DC57E4-707C-6240-8657-FD408F45FFA5}" srcOrd="0" destOrd="0" presId="urn:microsoft.com/office/officeart/2005/8/layout/hierarchy2"/>
    <dgm:cxn modelId="{D5405493-D2CB-924C-B011-E6F4EFA87AA8}" type="presParOf" srcId="{8DC83A38-DB43-944B-8D5B-45B02BCC5B35}" destId="{18DF84DD-3EF2-1B4F-AC48-F278C19C4687}" srcOrd="1" destOrd="0" presId="urn:microsoft.com/office/officeart/2005/8/layout/hierarchy2"/>
    <dgm:cxn modelId="{6C4240FC-9BA3-3147-B82E-B30F2610122E}" type="presParOf" srcId="{76F78AF7-1502-1B49-934D-B567A9C45E64}" destId="{A60B0749-B72D-0C4F-AF96-C7343F8A0E84}" srcOrd="4" destOrd="0" presId="urn:microsoft.com/office/officeart/2005/8/layout/hierarchy2"/>
    <dgm:cxn modelId="{46C9986D-7DEF-4A4A-8B84-F14D9DA6D8A4}" type="presParOf" srcId="{A60B0749-B72D-0C4F-AF96-C7343F8A0E84}" destId="{590BBD55-A1AD-9145-B352-B64FDF8576CE}" srcOrd="0" destOrd="0" presId="urn:microsoft.com/office/officeart/2005/8/layout/hierarchy2"/>
    <dgm:cxn modelId="{3117C62E-245F-9B4E-8CCE-56DB8F07846E}" type="presParOf" srcId="{76F78AF7-1502-1B49-934D-B567A9C45E64}" destId="{6908B4F7-705D-1D49-91B8-ACAC489E54C7}" srcOrd="5" destOrd="0" presId="urn:microsoft.com/office/officeart/2005/8/layout/hierarchy2"/>
    <dgm:cxn modelId="{87D97598-BB5F-354A-B3B8-587248801D82}" type="presParOf" srcId="{6908B4F7-705D-1D49-91B8-ACAC489E54C7}" destId="{6A8C1B42-F8C7-694E-A6CB-9A1986CC4739}" srcOrd="0" destOrd="0" presId="urn:microsoft.com/office/officeart/2005/8/layout/hierarchy2"/>
    <dgm:cxn modelId="{E0833E40-AD20-9B40-8EDA-448D0467DDD2}" type="presParOf" srcId="{6908B4F7-705D-1D49-91B8-ACAC489E54C7}" destId="{363B2532-6392-5643-B041-0A2EB179D3E6}" srcOrd="1" destOrd="0" presId="urn:microsoft.com/office/officeart/2005/8/layout/hierarchy2"/>
    <dgm:cxn modelId="{FA5F55D3-ADF3-6E4F-BC87-A23CDA9B712E}" type="presParOf" srcId="{76F78AF7-1502-1B49-934D-B567A9C45E64}" destId="{6DCB3EA2-9DF1-1A49-B7A0-543540968AC0}" srcOrd="6" destOrd="0" presId="urn:microsoft.com/office/officeart/2005/8/layout/hierarchy2"/>
    <dgm:cxn modelId="{296D926A-3AED-754B-986F-D1B5E3C23C52}" type="presParOf" srcId="{6DCB3EA2-9DF1-1A49-B7A0-543540968AC0}" destId="{848BB31F-FC8E-F74B-9512-8883E397C9F2}" srcOrd="0" destOrd="0" presId="urn:microsoft.com/office/officeart/2005/8/layout/hierarchy2"/>
    <dgm:cxn modelId="{1CB149D3-96F9-9741-B65C-26447011F573}" type="presParOf" srcId="{76F78AF7-1502-1B49-934D-B567A9C45E64}" destId="{929E1628-1F9A-8744-8F09-994B6F1C2843}" srcOrd="7" destOrd="0" presId="urn:microsoft.com/office/officeart/2005/8/layout/hierarchy2"/>
    <dgm:cxn modelId="{8465E4E3-696E-164B-9836-CEEBBB1C5403}" type="presParOf" srcId="{929E1628-1F9A-8744-8F09-994B6F1C2843}" destId="{4A5ADA70-A34C-4347-9569-0C653947E9B8}" srcOrd="0" destOrd="0" presId="urn:microsoft.com/office/officeart/2005/8/layout/hierarchy2"/>
    <dgm:cxn modelId="{AD4F2008-FD53-A349-BF50-29443703AC2A}" type="presParOf" srcId="{929E1628-1F9A-8744-8F09-994B6F1C2843}" destId="{2964B957-A0B0-DF43-9711-6F3BB600D1AE}" srcOrd="1" destOrd="0" presId="urn:microsoft.com/office/officeart/2005/8/layout/hierarchy2"/>
    <dgm:cxn modelId="{D675F3FE-7B37-BC47-A04F-58746A3598A3}" type="presParOf" srcId="{76F78AF7-1502-1B49-934D-B567A9C45E64}" destId="{2317785E-7828-9C42-8907-B314B5434738}" srcOrd="8" destOrd="0" presId="urn:microsoft.com/office/officeart/2005/8/layout/hierarchy2"/>
    <dgm:cxn modelId="{C4F21381-6E77-0C4A-90A1-5510153FA0E7}" type="presParOf" srcId="{2317785E-7828-9C42-8907-B314B5434738}" destId="{FBE3B6BA-70C8-5143-8D54-9475F81705A7}" srcOrd="0" destOrd="0" presId="urn:microsoft.com/office/officeart/2005/8/layout/hierarchy2"/>
    <dgm:cxn modelId="{32748E2F-1483-2C45-B400-BBBCDEA041DC}" type="presParOf" srcId="{76F78AF7-1502-1B49-934D-B567A9C45E64}" destId="{779388FB-BB7B-E04B-9D49-C4926BCE7ACE}" srcOrd="9" destOrd="0" presId="urn:microsoft.com/office/officeart/2005/8/layout/hierarchy2"/>
    <dgm:cxn modelId="{35B4050D-89E3-9E42-9E6E-F8AC1ADD9176}" type="presParOf" srcId="{779388FB-BB7B-E04B-9D49-C4926BCE7ACE}" destId="{270FFDD8-4C43-A448-9844-79F8A9DD2DC5}" srcOrd="0" destOrd="0" presId="urn:microsoft.com/office/officeart/2005/8/layout/hierarchy2"/>
    <dgm:cxn modelId="{2E81E8F9-A2CC-2144-8F74-3B9B6A77BF46}" type="presParOf" srcId="{779388FB-BB7B-E04B-9D49-C4926BCE7ACE}" destId="{1FD13727-E783-7444-8712-ED44BBF22AF6}" srcOrd="1" destOrd="0" presId="urn:microsoft.com/office/officeart/2005/8/layout/hierarchy2"/>
    <dgm:cxn modelId="{6E387C17-8F57-C044-8E95-CE8146BF6E4F}" type="presParOf" srcId="{9879BB2D-E966-D641-8012-4CE6548239CE}" destId="{A59A3678-F640-2A46-8E92-314E5E4FEC1A}" srcOrd="1" destOrd="0" presId="urn:microsoft.com/office/officeart/2005/8/layout/hierarchy2"/>
    <dgm:cxn modelId="{509C6283-DB0F-BE47-94D3-557DEEC35480}" type="presParOf" srcId="{A59A3678-F640-2A46-8E92-314E5E4FEC1A}" destId="{FBF42AC3-5F19-8B46-BDF0-D99EB78CFA58}" srcOrd="0" destOrd="0" presId="urn:microsoft.com/office/officeart/2005/8/layout/hierarchy2"/>
    <dgm:cxn modelId="{99F24788-4D67-1445-B1E3-DE73D1DE2DC0}" type="presParOf" srcId="{A59A3678-F640-2A46-8E92-314E5E4FEC1A}" destId="{7D1F353C-D322-0B45-8748-81CEE69547CD}" srcOrd="1" destOrd="0" presId="urn:microsoft.com/office/officeart/2005/8/layout/hierarchy2"/>
    <dgm:cxn modelId="{1B28BB3D-0398-CB4B-AC17-2DF06F207B49}" type="presParOf" srcId="{7D1F353C-D322-0B45-8748-81CEE69547CD}" destId="{6A0F2A8F-BD1A-EA4E-BA63-7F2080360AC8}" srcOrd="0" destOrd="0" presId="urn:microsoft.com/office/officeart/2005/8/layout/hierarchy2"/>
    <dgm:cxn modelId="{42F52557-3419-2B4E-A1B3-459D4AECA7B6}" type="presParOf" srcId="{6A0F2A8F-BD1A-EA4E-BA63-7F2080360AC8}" destId="{D592AE28-1CE0-CD43-94B6-FE8CEDC0061C}" srcOrd="0" destOrd="0" presId="urn:microsoft.com/office/officeart/2005/8/layout/hierarchy2"/>
    <dgm:cxn modelId="{F12F2BBF-76CB-8047-AD3F-A7D743F0F886}" type="presParOf" srcId="{7D1F353C-D322-0B45-8748-81CEE69547CD}" destId="{3439AAC4-0421-6F4C-8B34-B0B3C5A7F0F0}" srcOrd="1" destOrd="0" presId="urn:microsoft.com/office/officeart/2005/8/layout/hierarchy2"/>
    <dgm:cxn modelId="{C17B08DC-3A57-794A-ACF4-5190C022343A}" type="presParOf" srcId="{3439AAC4-0421-6F4C-8B34-B0B3C5A7F0F0}" destId="{7A616415-0C97-F840-9D50-D9862565FCAF}" srcOrd="0" destOrd="0" presId="urn:microsoft.com/office/officeart/2005/8/layout/hierarchy2"/>
    <dgm:cxn modelId="{611CE18F-FAFF-7541-BA55-4ACDC16C9EF3}" type="presParOf" srcId="{3439AAC4-0421-6F4C-8B34-B0B3C5A7F0F0}" destId="{98004E7A-1142-8E4F-8000-B21B6CAD4884}" srcOrd="1" destOrd="0" presId="urn:microsoft.com/office/officeart/2005/8/layout/hierarchy2"/>
    <dgm:cxn modelId="{DA9E96BF-EB66-CF4A-A2C2-8F0C4419F951}" type="presParOf" srcId="{9879BB2D-E966-D641-8012-4CE6548239CE}" destId="{647FDB1F-956C-044C-945D-19C8AD397401}" srcOrd="2" destOrd="0" presId="urn:microsoft.com/office/officeart/2005/8/layout/hierarchy2"/>
    <dgm:cxn modelId="{A27F752F-7742-D144-904E-56B981C32CBE}" type="presParOf" srcId="{647FDB1F-956C-044C-945D-19C8AD397401}" destId="{72F28BC2-7841-D346-A2F5-BE6FA592B954}" srcOrd="0" destOrd="0" presId="urn:microsoft.com/office/officeart/2005/8/layout/hierarchy2"/>
    <dgm:cxn modelId="{125C23A9-0E69-4B41-9D57-1680B9878A28}" type="presParOf" srcId="{647FDB1F-956C-044C-945D-19C8AD397401}" destId="{07C3F9AA-7974-B641-816F-0C475F202714}" srcOrd="1" destOrd="0" presId="urn:microsoft.com/office/officeart/2005/8/layout/hierarchy2"/>
    <dgm:cxn modelId="{DB7712C2-906B-F143-B4ED-D89C1CE6A196}" type="presParOf" srcId="{07C3F9AA-7974-B641-816F-0C475F202714}" destId="{BCAA3004-CA81-3344-8195-69390B30CAC9}" srcOrd="0" destOrd="0" presId="urn:microsoft.com/office/officeart/2005/8/layout/hierarchy2"/>
    <dgm:cxn modelId="{941CCA41-C1E5-BC46-A351-4D279954A242}" type="presParOf" srcId="{BCAA3004-CA81-3344-8195-69390B30CAC9}" destId="{0FC9EF5A-CDFF-EC4F-AD57-F47D86842B4F}" srcOrd="0" destOrd="0" presId="urn:microsoft.com/office/officeart/2005/8/layout/hierarchy2"/>
    <dgm:cxn modelId="{72B1E4E7-7E0B-0A4C-B472-EF739683846C}" type="presParOf" srcId="{07C3F9AA-7974-B641-816F-0C475F202714}" destId="{2E7CF46A-C5EB-C849-99C1-E0ECA3BEC3F1}" srcOrd="1" destOrd="0" presId="urn:microsoft.com/office/officeart/2005/8/layout/hierarchy2"/>
    <dgm:cxn modelId="{E1805331-9FC2-A14B-B9D9-B87B69D9153A}" type="presParOf" srcId="{2E7CF46A-C5EB-C849-99C1-E0ECA3BEC3F1}" destId="{804C7EC5-3342-CA47-8622-0ED30DF4B8F6}" srcOrd="0" destOrd="0" presId="urn:microsoft.com/office/officeart/2005/8/layout/hierarchy2"/>
    <dgm:cxn modelId="{B1B0C5B4-ED01-7846-B742-26C397528829}" type="presParOf" srcId="{2E7CF46A-C5EB-C849-99C1-E0ECA3BEC3F1}" destId="{D692EBA0-0845-9C4F-BFF5-688F3479228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BECD3-CB01-4B87-BBD5-D6A3A18DBBD9}">
      <dsp:nvSpPr>
        <dsp:cNvPr id="0" name=""/>
        <dsp:cNvSpPr/>
      </dsp:nvSpPr>
      <dsp:spPr>
        <a:xfrm>
          <a:off x="0" y="2207"/>
          <a:ext cx="3429481" cy="2057688"/>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Times New Roman" panose="02020603050405020304" pitchFamily="18" charset="0"/>
              <a:cs typeface="Times New Roman" panose="02020603050405020304" pitchFamily="18" charset="0"/>
            </a:rPr>
            <a:t>Çanakkale </a:t>
          </a:r>
          <a:r>
            <a:rPr lang="tr-TR" sz="2400" kern="1200" dirty="0" err="1">
              <a:latin typeface="Times New Roman" panose="02020603050405020304" pitchFamily="18" charset="0"/>
              <a:cs typeface="Times New Roman" panose="02020603050405020304" pitchFamily="18" charset="0"/>
            </a:rPr>
            <a:t>Onsekiz</a:t>
          </a:r>
          <a:r>
            <a:rPr lang="tr-TR" sz="2400" kern="1200" dirty="0">
              <a:latin typeface="Times New Roman" panose="02020603050405020304" pitchFamily="18" charset="0"/>
              <a:cs typeface="Times New Roman" panose="02020603050405020304" pitchFamily="18" charset="0"/>
            </a:rPr>
            <a:t> Mart Üniversitesi’nin kuruluş tarihi: </a:t>
          </a:r>
          <a:r>
            <a:rPr lang="tr-TR" sz="2400" b="1" kern="1200" dirty="0">
              <a:latin typeface="Times New Roman" panose="02020603050405020304" pitchFamily="18" charset="0"/>
              <a:cs typeface="Times New Roman" panose="02020603050405020304" pitchFamily="18" charset="0"/>
            </a:rPr>
            <a:t>3 Temmuz 1992</a:t>
          </a:r>
          <a:endParaRPr lang="en-US" sz="2400" kern="1200" dirty="0">
            <a:latin typeface="Times New Roman" panose="02020603050405020304" pitchFamily="18" charset="0"/>
            <a:cs typeface="Times New Roman" panose="02020603050405020304" pitchFamily="18" charset="0"/>
          </a:endParaRPr>
        </a:p>
      </dsp:txBody>
      <dsp:txXfrm>
        <a:off x="0" y="2207"/>
        <a:ext cx="3429481" cy="2057688"/>
      </dsp:txXfrm>
    </dsp:sp>
    <dsp:sp modelId="{D3C15162-0CCB-4E8B-BE24-BC91504E5D23}">
      <dsp:nvSpPr>
        <dsp:cNvPr id="0" name=""/>
        <dsp:cNvSpPr/>
      </dsp:nvSpPr>
      <dsp:spPr>
        <a:xfrm>
          <a:off x="3774604" y="2207"/>
          <a:ext cx="4324232" cy="20576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tr-TR" sz="2400" kern="1200" dirty="0">
              <a:latin typeface="Times New Roman" panose="02020603050405020304" pitchFamily="18" charset="0"/>
              <a:cs typeface="Times New Roman" panose="02020603050405020304" pitchFamily="18" charset="0"/>
            </a:rPr>
            <a:t>Akademik Birimler:</a:t>
          </a:r>
          <a:endParaRPr lang="en-US" sz="24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tr-TR" sz="1900" kern="1200" dirty="0">
              <a:latin typeface="Times New Roman" panose="02020603050405020304" pitchFamily="18" charset="0"/>
              <a:cs typeface="Times New Roman" panose="02020603050405020304" pitchFamily="18" charset="0"/>
            </a:rPr>
            <a:t>Lisansüstü Eğitim Enstitüsü, </a:t>
          </a:r>
          <a:endParaRPr lang="en-US"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tr-TR" sz="1900" kern="1200">
              <a:latin typeface="Times New Roman" panose="02020603050405020304" pitchFamily="18" charset="0"/>
              <a:cs typeface="Times New Roman" panose="02020603050405020304" pitchFamily="18" charset="0"/>
            </a:rPr>
            <a:t>21 </a:t>
          </a:r>
          <a:r>
            <a:rPr lang="tr-TR" sz="1900" kern="1200" dirty="0">
              <a:latin typeface="Times New Roman" panose="02020603050405020304" pitchFamily="18" charset="0"/>
              <a:cs typeface="Times New Roman" panose="02020603050405020304" pitchFamily="18" charset="0"/>
            </a:rPr>
            <a:t>Fakülte, </a:t>
          </a:r>
          <a:endParaRPr lang="en-US"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tr-TR" sz="1900" kern="1200">
              <a:latin typeface="Times New Roman" panose="02020603050405020304" pitchFamily="18" charset="0"/>
              <a:cs typeface="Times New Roman" panose="02020603050405020304" pitchFamily="18" charset="0"/>
            </a:rPr>
            <a:t>2 </a:t>
          </a:r>
          <a:r>
            <a:rPr lang="tr-TR" sz="1900" kern="1200" dirty="0">
              <a:latin typeface="Times New Roman" panose="02020603050405020304" pitchFamily="18" charset="0"/>
              <a:cs typeface="Times New Roman" panose="02020603050405020304" pitchFamily="18" charset="0"/>
            </a:rPr>
            <a:t>Yüksekokul, </a:t>
          </a:r>
          <a:endParaRPr lang="en-US"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tr-TR" sz="1900" kern="1200" dirty="0">
              <a:latin typeface="Times New Roman" panose="02020603050405020304" pitchFamily="18" charset="0"/>
              <a:cs typeface="Times New Roman" panose="02020603050405020304" pitchFamily="18" charset="0"/>
            </a:rPr>
            <a:t>13 Meslek Yüksekokulu, </a:t>
          </a:r>
          <a:endParaRPr lang="en-US"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tr-TR" sz="1900" kern="1200" dirty="0">
              <a:latin typeface="Times New Roman" panose="02020603050405020304" pitchFamily="18" charset="0"/>
              <a:cs typeface="Times New Roman" panose="02020603050405020304" pitchFamily="18" charset="0"/>
            </a:rPr>
            <a:t>43 Araştırma ve Uygulama Merkezi.</a:t>
          </a:r>
          <a:endParaRPr lang="en-US" sz="1900" kern="1200" dirty="0">
            <a:latin typeface="Times New Roman" panose="02020603050405020304" pitchFamily="18" charset="0"/>
            <a:cs typeface="Times New Roman" panose="02020603050405020304" pitchFamily="18" charset="0"/>
          </a:endParaRPr>
        </a:p>
      </dsp:txBody>
      <dsp:txXfrm>
        <a:off x="3774604" y="2207"/>
        <a:ext cx="4324232" cy="2057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BD3DE-B2E9-D744-85C7-714F4F473A1E}">
      <dsp:nvSpPr>
        <dsp:cNvPr id="0" name=""/>
        <dsp:cNvSpPr/>
      </dsp:nvSpPr>
      <dsp:spPr>
        <a:xfrm>
          <a:off x="495264" y="1615271"/>
          <a:ext cx="5056474" cy="699999"/>
        </a:xfrm>
        <a:prstGeom prst="roundRect">
          <a:avLst>
            <a:gd name="adj" fmla="val 1000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chemeClr val="tx1"/>
              </a:solidFill>
            </a:rPr>
            <a:t>Tıbbi Hizmetler ve Teknikler Bölümü</a:t>
          </a:r>
        </a:p>
      </dsp:txBody>
      <dsp:txXfrm>
        <a:off x="515766" y="1635773"/>
        <a:ext cx="5015470" cy="658995"/>
      </dsp:txXfrm>
    </dsp:sp>
    <dsp:sp modelId="{142830B3-B255-F94C-A681-3C7E397AB539}">
      <dsp:nvSpPr>
        <dsp:cNvPr id="0" name=""/>
        <dsp:cNvSpPr/>
      </dsp:nvSpPr>
      <dsp:spPr>
        <a:xfrm rot="17350740">
          <a:off x="4979433" y="1148901"/>
          <a:ext cx="1704610" cy="22741"/>
        </a:xfrm>
        <a:custGeom>
          <a:avLst/>
          <a:gdLst/>
          <a:ahLst/>
          <a:cxnLst/>
          <a:rect l="0" t="0" r="0" b="0"/>
          <a:pathLst>
            <a:path>
              <a:moveTo>
                <a:pt x="0" y="11370"/>
              </a:moveTo>
              <a:lnTo>
                <a:pt x="1704610" y="11370"/>
              </a:lnTo>
            </a:path>
          </a:pathLst>
        </a:custGeom>
        <a:noFill/>
        <a:ln w="38100" cap="flat" cmpd="sng" algn="ctr">
          <a:solidFill>
            <a:schemeClr val="accent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a:off x="4979433" y="1117656"/>
        <a:ext cx="1704610" cy="85230"/>
      </dsp:txXfrm>
    </dsp:sp>
    <dsp:sp modelId="{03DA32A6-2108-6241-8C8A-16942B34CEF5}">
      <dsp:nvSpPr>
        <dsp:cNvPr id="0" name=""/>
        <dsp:cNvSpPr/>
      </dsp:nvSpPr>
      <dsp:spPr>
        <a:xfrm>
          <a:off x="6111738" y="5272"/>
          <a:ext cx="5186884" cy="699999"/>
        </a:xfrm>
        <a:prstGeom prst="roundRect">
          <a:avLst>
            <a:gd name="adj" fmla="val 1000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a:solidFill>
                <a:schemeClr val="tx1"/>
              </a:solidFill>
            </a:rPr>
            <a:t>Anestezi Programı</a:t>
          </a:r>
          <a:endParaRPr lang="tr-TR" sz="2400" b="1" kern="1200" dirty="0">
            <a:solidFill>
              <a:schemeClr val="tx1"/>
            </a:solidFill>
          </a:endParaRPr>
        </a:p>
      </dsp:txBody>
      <dsp:txXfrm>
        <a:off x="6132240" y="25774"/>
        <a:ext cx="5145880" cy="658995"/>
      </dsp:txXfrm>
    </dsp:sp>
    <dsp:sp modelId="{3662DFD4-15C7-1942-8E22-E3987732B2AF}">
      <dsp:nvSpPr>
        <dsp:cNvPr id="0" name=""/>
        <dsp:cNvSpPr/>
      </dsp:nvSpPr>
      <dsp:spPr>
        <a:xfrm rot="18316746">
          <a:off x="5353197" y="1570227"/>
          <a:ext cx="939974" cy="22741"/>
        </a:xfrm>
        <a:custGeom>
          <a:avLst/>
          <a:gdLst/>
          <a:ahLst/>
          <a:cxnLst/>
          <a:rect l="0" t="0" r="0" b="0"/>
          <a:pathLst>
            <a:path>
              <a:moveTo>
                <a:pt x="0" y="11370"/>
              </a:moveTo>
              <a:lnTo>
                <a:pt x="939974" y="11370"/>
              </a:lnTo>
            </a:path>
          </a:pathLst>
        </a:custGeom>
        <a:noFill/>
        <a:ln w="38100" cap="flat" cmpd="sng" algn="ctr">
          <a:solidFill>
            <a:schemeClr val="accent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a:off x="5353197" y="1558098"/>
        <a:ext cx="939974" cy="46998"/>
      </dsp:txXfrm>
    </dsp:sp>
    <dsp:sp modelId="{08DC57E4-707C-6240-8657-FD408F45FFA5}">
      <dsp:nvSpPr>
        <dsp:cNvPr id="0" name=""/>
        <dsp:cNvSpPr/>
      </dsp:nvSpPr>
      <dsp:spPr>
        <a:xfrm>
          <a:off x="6094630" y="847925"/>
          <a:ext cx="5186884" cy="699999"/>
        </a:xfrm>
        <a:prstGeom prst="roundRect">
          <a:avLst>
            <a:gd name="adj" fmla="val 1000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a:solidFill>
                <a:schemeClr val="tx1"/>
              </a:solidFill>
            </a:rPr>
            <a:t>Elektronörofizyoloji Programı</a:t>
          </a:r>
          <a:endParaRPr lang="tr-TR" sz="2400" b="1" kern="1200" dirty="0">
            <a:solidFill>
              <a:schemeClr val="tx1"/>
            </a:solidFill>
          </a:endParaRPr>
        </a:p>
      </dsp:txBody>
      <dsp:txXfrm>
        <a:off x="6115132" y="868427"/>
        <a:ext cx="5145880" cy="658995"/>
      </dsp:txXfrm>
    </dsp:sp>
    <dsp:sp modelId="{A60B0749-B72D-0C4F-AF96-C7343F8A0E84}">
      <dsp:nvSpPr>
        <dsp:cNvPr id="0" name=""/>
        <dsp:cNvSpPr/>
      </dsp:nvSpPr>
      <dsp:spPr>
        <a:xfrm>
          <a:off x="5551739" y="1953900"/>
          <a:ext cx="559999" cy="22741"/>
        </a:xfrm>
        <a:custGeom>
          <a:avLst/>
          <a:gdLst/>
          <a:ahLst/>
          <a:cxnLst/>
          <a:rect l="0" t="0" r="0" b="0"/>
          <a:pathLst>
            <a:path>
              <a:moveTo>
                <a:pt x="0" y="11370"/>
              </a:moveTo>
              <a:lnTo>
                <a:pt x="559999" y="11370"/>
              </a:lnTo>
            </a:path>
          </a:pathLst>
        </a:custGeom>
        <a:noFill/>
        <a:ln w="38100" cap="flat" cmpd="sng" algn="ctr">
          <a:solidFill>
            <a:schemeClr val="accent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a:off x="5551739" y="1951271"/>
        <a:ext cx="559999" cy="27999"/>
      </dsp:txXfrm>
    </dsp:sp>
    <dsp:sp modelId="{6A8C1B42-F8C7-694E-A6CB-9A1986CC4739}">
      <dsp:nvSpPr>
        <dsp:cNvPr id="0" name=""/>
        <dsp:cNvSpPr/>
      </dsp:nvSpPr>
      <dsp:spPr>
        <a:xfrm>
          <a:off x="6111738" y="1615271"/>
          <a:ext cx="5186884" cy="699999"/>
        </a:xfrm>
        <a:prstGeom prst="roundRect">
          <a:avLst>
            <a:gd name="adj" fmla="val 1000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chemeClr val="tx1"/>
              </a:solidFill>
            </a:rPr>
            <a:t>İlk ve </a:t>
          </a:r>
          <a:r>
            <a:rPr lang="tr-TR" sz="2400" b="1" kern="1200">
              <a:solidFill>
                <a:schemeClr val="tx1"/>
              </a:solidFill>
            </a:rPr>
            <a:t>Acil Yardım Programı</a:t>
          </a:r>
          <a:endParaRPr lang="tr-TR" sz="2400" b="1" kern="1200" dirty="0">
            <a:solidFill>
              <a:schemeClr val="tx1"/>
            </a:solidFill>
          </a:endParaRPr>
        </a:p>
      </dsp:txBody>
      <dsp:txXfrm>
        <a:off x="6132240" y="1635773"/>
        <a:ext cx="5145880" cy="658995"/>
      </dsp:txXfrm>
    </dsp:sp>
    <dsp:sp modelId="{6DCB3EA2-9DF1-1A49-B7A0-543540968AC0}">
      <dsp:nvSpPr>
        <dsp:cNvPr id="0" name=""/>
        <dsp:cNvSpPr/>
      </dsp:nvSpPr>
      <dsp:spPr>
        <a:xfrm rot="3310531">
          <a:off x="5341426" y="2356400"/>
          <a:ext cx="980624" cy="22741"/>
        </a:xfrm>
        <a:custGeom>
          <a:avLst/>
          <a:gdLst/>
          <a:ahLst/>
          <a:cxnLst/>
          <a:rect l="0" t="0" r="0" b="0"/>
          <a:pathLst>
            <a:path>
              <a:moveTo>
                <a:pt x="0" y="11370"/>
              </a:moveTo>
              <a:lnTo>
                <a:pt x="980624" y="11370"/>
              </a:lnTo>
            </a:path>
          </a:pathLst>
        </a:custGeom>
        <a:noFill/>
        <a:ln w="38100" cap="flat" cmpd="sng" algn="ctr">
          <a:solidFill>
            <a:schemeClr val="accent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a:off x="5341426" y="2343255"/>
        <a:ext cx="980624" cy="49031"/>
      </dsp:txXfrm>
    </dsp:sp>
    <dsp:sp modelId="{4A5ADA70-A34C-4347-9569-0C653947E9B8}">
      <dsp:nvSpPr>
        <dsp:cNvPr id="0" name=""/>
        <dsp:cNvSpPr/>
      </dsp:nvSpPr>
      <dsp:spPr>
        <a:xfrm>
          <a:off x="6111738" y="2420271"/>
          <a:ext cx="5186884" cy="699999"/>
        </a:xfrm>
        <a:prstGeom prst="roundRect">
          <a:avLst>
            <a:gd name="adj" fmla="val 1000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chemeClr val="tx1"/>
              </a:solidFill>
            </a:rPr>
            <a:t>Tıbbi </a:t>
          </a:r>
          <a:r>
            <a:rPr lang="tr-TR" sz="2400" b="1" kern="1200">
              <a:solidFill>
                <a:schemeClr val="tx1"/>
              </a:solidFill>
            </a:rPr>
            <a:t>Görüntüleme Teknikleri Programı</a:t>
          </a:r>
          <a:endParaRPr lang="tr-TR" sz="2400" b="1" kern="1200" dirty="0">
            <a:solidFill>
              <a:schemeClr val="tx1"/>
            </a:solidFill>
          </a:endParaRPr>
        </a:p>
      </dsp:txBody>
      <dsp:txXfrm>
        <a:off x="6132240" y="2440773"/>
        <a:ext cx="5145880" cy="658995"/>
      </dsp:txXfrm>
    </dsp:sp>
    <dsp:sp modelId="{2317785E-7828-9C42-8907-B314B5434738}">
      <dsp:nvSpPr>
        <dsp:cNvPr id="0" name=""/>
        <dsp:cNvSpPr/>
      </dsp:nvSpPr>
      <dsp:spPr>
        <a:xfrm rot="4249260">
          <a:off x="4979433" y="2758900"/>
          <a:ext cx="1704610" cy="22741"/>
        </a:xfrm>
        <a:custGeom>
          <a:avLst/>
          <a:gdLst/>
          <a:ahLst/>
          <a:cxnLst/>
          <a:rect l="0" t="0" r="0" b="0"/>
          <a:pathLst>
            <a:path>
              <a:moveTo>
                <a:pt x="0" y="11370"/>
              </a:moveTo>
              <a:lnTo>
                <a:pt x="1704610" y="11370"/>
              </a:lnTo>
            </a:path>
          </a:pathLst>
        </a:custGeom>
        <a:noFill/>
        <a:ln w="38100" cap="flat" cmpd="sng" algn="ctr">
          <a:solidFill>
            <a:schemeClr val="accent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a:off x="4979433" y="2727655"/>
        <a:ext cx="1704610" cy="85230"/>
      </dsp:txXfrm>
    </dsp:sp>
    <dsp:sp modelId="{270FFDD8-4C43-A448-9844-79F8A9DD2DC5}">
      <dsp:nvSpPr>
        <dsp:cNvPr id="0" name=""/>
        <dsp:cNvSpPr/>
      </dsp:nvSpPr>
      <dsp:spPr>
        <a:xfrm>
          <a:off x="6111738" y="3225270"/>
          <a:ext cx="5186884" cy="699999"/>
        </a:xfrm>
        <a:prstGeom prst="roundRect">
          <a:avLst>
            <a:gd name="adj" fmla="val 1000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chemeClr val="tx1"/>
              </a:solidFill>
            </a:rPr>
            <a:t>Tıbbi </a:t>
          </a:r>
          <a:r>
            <a:rPr lang="tr-TR" sz="2400" b="1" kern="1200">
              <a:solidFill>
                <a:schemeClr val="tx1"/>
              </a:solidFill>
            </a:rPr>
            <a:t>Laboratuvar Teknikleri Programı</a:t>
          </a:r>
          <a:endParaRPr lang="tr-TR" sz="2400" b="1" kern="1200" dirty="0">
            <a:solidFill>
              <a:schemeClr val="tx1"/>
            </a:solidFill>
          </a:endParaRPr>
        </a:p>
      </dsp:txBody>
      <dsp:txXfrm>
        <a:off x="6132240" y="3245772"/>
        <a:ext cx="5145880" cy="658995"/>
      </dsp:txXfrm>
    </dsp:sp>
    <dsp:sp modelId="{FBF42AC3-5F19-8B46-BDF0-D99EB78CFA58}">
      <dsp:nvSpPr>
        <dsp:cNvPr id="0" name=""/>
        <dsp:cNvSpPr/>
      </dsp:nvSpPr>
      <dsp:spPr>
        <a:xfrm>
          <a:off x="495264" y="4030270"/>
          <a:ext cx="5056474" cy="699999"/>
        </a:xfrm>
        <a:prstGeom prst="roundRect">
          <a:avLst>
            <a:gd name="adj" fmla="val 10000"/>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chemeClr val="tx1"/>
              </a:solidFill>
            </a:rPr>
            <a:t>Eczane Hizmetleri Bölümü</a:t>
          </a:r>
        </a:p>
      </dsp:txBody>
      <dsp:txXfrm>
        <a:off x="515766" y="4050772"/>
        <a:ext cx="5015470" cy="658995"/>
      </dsp:txXfrm>
    </dsp:sp>
    <dsp:sp modelId="{6A0F2A8F-BD1A-EA4E-BA63-7F2080360AC8}">
      <dsp:nvSpPr>
        <dsp:cNvPr id="0" name=""/>
        <dsp:cNvSpPr/>
      </dsp:nvSpPr>
      <dsp:spPr>
        <a:xfrm>
          <a:off x="5551739" y="4368899"/>
          <a:ext cx="559999" cy="22741"/>
        </a:xfrm>
        <a:custGeom>
          <a:avLst/>
          <a:gdLst/>
          <a:ahLst/>
          <a:cxnLst/>
          <a:rect l="0" t="0" r="0" b="0"/>
          <a:pathLst>
            <a:path>
              <a:moveTo>
                <a:pt x="0" y="11370"/>
              </a:moveTo>
              <a:lnTo>
                <a:pt x="559999" y="11370"/>
              </a:lnTo>
            </a:path>
          </a:pathLst>
        </a:custGeom>
        <a:noFill/>
        <a:ln w="38100" cap="flat" cmpd="sng" algn="ctr">
          <a:solidFill>
            <a:srgbClr val="C00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a:off x="5551739" y="4366269"/>
        <a:ext cx="559999" cy="27999"/>
      </dsp:txXfrm>
    </dsp:sp>
    <dsp:sp modelId="{7A616415-0C97-F840-9D50-D9862565FCAF}">
      <dsp:nvSpPr>
        <dsp:cNvPr id="0" name=""/>
        <dsp:cNvSpPr/>
      </dsp:nvSpPr>
      <dsp:spPr>
        <a:xfrm>
          <a:off x="6111738" y="4030270"/>
          <a:ext cx="5186884" cy="699999"/>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a:solidFill>
                <a:schemeClr val="tx1"/>
              </a:solidFill>
            </a:rPr>
            <a:t>Eczane Hizmetleri Programı</a:t>
          </a:r>
          <a:endParaRPr lang="tr-TR" sz="2400" b="1" kern="1200" dirty="0">
            <a:solidFill>
              <a:schemeClr val="tx1"/>
            </a:solidFill>
          </a:endParaRPr>
        </a:p>
      </dsp:txBody>
      <dsp:txXfrm>
        <a:off x="6132240" y="4050772"/>
        <a:ext cx="5145880" cy="658995"/>
      </dsp:txXfrm>
    </dsp:sp>
    <dsp:sp modelId="{72F28BC2-7841-D346-A2F5-BE6FA592B954}">
      <dsp:nvSpPr>
        <dsp:cNvPr id="0" name=""/>
        <dsp:cNvSpPr/>
      </dsp:nvSpPr>
      <dsp:spPr>
        <a:xfrm>
          <a:off x="495264" y="4835269"/>
          <a:ext cx="5056474" cy="699999"/>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chemeClr val="tx1"/>
              </a:solidFill>
            </a:rPr>
            <a:t>Sağlık Bakım Hizmetleri Bölümü</a:t>
          </a:r>
        </a:p>
      </dsp:txBody>
      <dsp:txXfrm>
        <a:off x="515766" y="4855771"/>
        <a:ext cx="5015470" cy="658995"/>
      </dsp:txXfrm>
    </dsp:sp>
    <dsp:sp modelId="{BCAA3004-CA81-3344-8195-69390B30CAC9}">
      <dsp:nvSpPr>
        <dsp:cNvPr id="0" name=""/>
        <dsp:cNvSpPr/>
      </dsp:nvSpPr>
      <dsp:spPr>
        <a:xfrm>
          <a:off x="5551739" y="5173898"/>
          <a:ext cx="559999" cy="22741"/>
        </a:xfrm>
        <a:custGeom>
          <a:avLst/>
          <a:gdLst/>
          <a:ahLst/>
          <a:cxnLst/>
          <a:rect l="0" t="0" r="0" b="0"/>
          <a:pathLst>
            <a:path>
              <a:moveTo>
                <a:pt x="0" y="11370"/>
              </a:moveTo>
              <a:lnTo>
                <a:pt x="559999" y="11370"/>
              </a:lnTo>
            </a:path>
          </a:pathLst>
        </a:custGeom>
        <a:noFill/>
        <a:ln w="38100" cap="flat" cmpd="sng" algn="ctr">
          <a:solidFill>
            <a:schemeClr val="accent5"/>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tr-TR" sz="2400" kern="1200"/>
        </a:p>
      </dsp:txBody>
      <dsp:txXfrm>
        <a:off x="5551739" y="5171269"/>
        <a:ext cx="559999" cy="27999"/>
      </dsp:txXfrm>
    </dsp:sp>
    <dsp:sp modelId="{804C7EC5-3342-CA47-8622-0ED30DF4B8F6}">
      <dsp:nvSpPr>
        <dsp:cNvPr id="0" name=""/>
        <dsp:cNvSpPr/>
      </dsp:nvSpPr>
      <dsp:spPr>
        <a:xfrm>
          <a:off x="6111738" y="4835269"/>
          <a:ext cx="5186884" cy="699999"/>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a:solidFill>
                <a:schemeClr val="tx1"/>
              </a:solidFill>
            </a:rPr>
            <a:t>Yaşlı Bakımı Programı</a:t>
          </a:r>
          <a:endParaRPr lang="tr-TR" sz="2400" b="1" kern="1200" dirty="0">
            <a:solidFill>
              <a:schemeClr val="tx1"/>
            </a:solidFill>
          </a:endParaRPr>
        </a:p>
      </dsp:txBody>
      <dsp:txXfrm>
        <a:off x="6132240" y="4855771"/>
        <a:ext cx="5145880" cy="6589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824058-033C-5BC9-CC73-08D05371B88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E9EBC134-FD74-180B-4E6F-49DDA2F73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EC89C877-5FA5-7850-A91F-5065986DE608}"/>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5" name="Alt Bilgi Yer Tutucusu 4">
            <a:extLst>
              <a:ext uri="{FF2B5EF4-FFF2-40B4-BE49-F238E27FC236}">
                <a16:creationId xmlns:a16="http://schemas.microsoft.com/office/drawing/2014/main" id="{5BF472F4-CA47-924A-7171-7C13A55A777D}"/>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3E910595-547E-F2F5-6F3D-810FE7AD128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3352552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3F1A27-518B-1018-4AC7-6484718ADE9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C5A71CC-8712-7AA1-9119-AADD35CDA89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F3627CC-343C-3594-57E7-354547A06386}"/>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5" name="Alt Bilgi Yer Tutucusu 4">
            <a:extLst>
              <a:ext uri="{FF2B5EF4-FFF2-40B4-BE49-F238E27FC236}">
                <a16:creationId xmlns:a16="http://schemas.microsoft.com/office/drawing/2014/main" id="{D686FD20-44CB-D977-AC89-2BA31AAE4AD3}"/>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A409FEAD-57CC-5A99-8F37-DBB28FB94A80}"/>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4466798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D47D5C1-50F0-8E69-BA9A-9050F3727DA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1123C2B-AD1C-5EC7-C15E-E8666B780529}"/>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DDACE80-561D-E511-FDA7-2488F192FE9A}"/>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5" name="Alt Bilgi Yer Tutucusu 4">
            <a:extLst>
              <a:ext uri="{FF2B5EF4-FFF2-40B4-BE49-F238E27FC236}">
                <a16:creationId xmlns:a16="http://schemas.microsoft.com/office/drawing/2014/main" id="{A660AC8F-91D7-8569-1CC1-AC5956495766}"/>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5ECEBBE9-FE04-31F6-2FD1-7AD4676EA735}"/>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1641711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B18C25-0971-3DF4-DEEF-94535000CA2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411EA42-BF73-B932-2F45-CB48A2F2ED6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7AFFE10-CA55-6428-F766-2391BA5E2EB1}"/>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5" name="Alt Bilgi Yer Tutucusu 4">
            <a:extLst>
              <a:ext uri="{FF2B5EF4-FFF2-40B4-BE49-F238E27FC236}">
                <a16:creationId xmlns:a16="http://schemas.microsoft.com/office/drawing/2014/main" id="{D584B7B6-43BA-E1F1-8AB7-16658F9021C5}"/>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2C368D26-ECEC-5DF8-A3D5-2D8203894C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76802060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7F3A98-3EF5-5A92-36CE-CDB147AF642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911327A-DC8D-C8B8-4C8E-6B9CE9FA02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98D45AB-27D4-99E1-A072-6E58D3022CE7}"/>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5" name="Alt Bilgi Yer Tutucusu 4">
            <a:extLst>
              <a:ext uri="{FF2B5EF4-FFF2-40B4-BE49-F238E27FC236}">
                <a16:creationId xmlns:a16="http://schemas.microsoft.com/office/drawing/2014/main" id="{C2763F6C-0919-04A8-6B0D-2251E6DD72FB}"/>
              </a:ext>
            </a:extLst>
          </p:cNvPr>
          <p:cNvSpPr>
            <a:spLocks noGrp="1"/>
          </p:cNvSpPr>
          <p:nvPr>
            <p:ph type="ftr" sz="quarter" idx="11"/>
          </p:nvPr>
        </p:nvSpPr>
        <p:spPr/>
        <p:txBody>
          <a:bodyPr/>
          <a:lstStyle/>
          <a:p>
            <a:endParaRPr lang="en-US" dirty="0"/>
          </a:p>
        </p:txBody>
      </p:sp>
      <p:sp>
        <p:nvSpPr>
          <p:cNvPr id="6" name="Slayt Numarası Yer Tutucusu 5">
            <a:extLst>
              <a:ext uri="{FF2B5EF4-FFF2-40B4-BE49-F238E27FC236}">
                <a16:creationId xmlns:a16="http://schemas.microsoft.com/office/drawing/2014/main" id="{C07527D1-F8AE-55BC-E0AA-453FA7B3E7E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13869303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CDAC7C-7CF7-F425-FFF3-ACC2AB3183D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F73B811-EDA2-87EA-AE59-9077C59D305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F1B72797-8FC3-46B7-0845-96F7868C13E1}"/>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A60D0A3-ED99-B8D6-5B64-05150140EEA7}"/>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6" name="Alt Bilgi Yer Tutucusu 5">
            <a:extLst>
              <a:ext uri="{FF2B5EF4-FFF2-40B4-BE49-F238E27FC236}">
                <a16:creationId xmlns:a16="http://schemas.microsoft.com/office/drawing/2014/main" id="{AE468DFE-7867-A1DD-2EB3-B2D120AB93DC}"/>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53D6F190-EE92-AD68-AF71-912D0F900A4C}"/>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5434621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9DB327-160A-FAB6-DD25-1B8966AD71C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5134F36-F317-BD29-E33F-7B245D182D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459D3D5-C52C-3EBB-EB33-19D1ED10281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B079BC11-1DF4-123F-ADC4-1886AC8AB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2D8D634-1F8A-233D-9A45-B8D1021D818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9222CAF-A3C3-798D-CE60-DACAE0F7D741}"/>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8" name="Alt Bilgi Yer Tutucusu 7">
            <a:extLst>
              <a:ext uri="{FF2B5EF4-FFF2-40B4-BE49-F238E27FC236}">
                <a16:creationId xmlns:a16="http://schemas.microsoft.com/office/drawing/2014/main" id="{DE56D301-7234-69AF-2818-DCA15004A484}"/>
              </a:ext>
            </a:extLst>
          </p:cNvPr>
          <p:cNvSpPr>
            <a:spLocks noGrp="1"/>
          </p:cNvSpPr>
          <p:nvPr>
            <p:ph type="ftr" sz="quarter" idx="11"/>
          </p:nvPr>
        </p:nvSpPr>
        <p:spPr/>
        <p:txBody>
          <a:bodyPr/>
          <a:lstStyle/>
          <a:p>
            <a:endParaRPr lang="en-US" dirty="0"/>
          </a:p>
        </p:txBody>
      </p:sp>
      <p:sp>
        <p:nvSpPr>
          <p:cNvPr id="9" name="Slayt Numarası Yer Tutucusu 8">
            <a:extLst>
              <a:ext uri="{FF2B5EF4-FFF2-40B4-BE49-F238E27FC236}">
                <a16:creationId xmlns:a16="http://schemas.microsoft.com/office/drawing/2014/main" id="{22992230-23A3-6EEA-0AC0-62A74268B4A1}"/>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8854940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C31216-2F08-B95C-5BE9-85109E05203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376058CE-5D28-BCD4-3DA0-BEBADB891FB0}"/>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4" name="Alt Bilgi Yer Tutucusu 3">
            <a:extLst>
              <a:ext uri="{FF2B5EF4-FFF2-40B4-BE49-F238E27FC236}">
                <a16:creationId xmlns:a16="http://schemas.microsoft.com/office/drawing/2014/main" id="{5FD57DFE-5424-43DA-F7E1-B73F2916E0B7}"/>
              </a:ext>
            </a:extLst>
          </p:cNvPr>
          <p:cNvSpPr>
            <a:spLocks noGrp="1"/>
          </p:cNvSpPr>
          <p:nvPr>
            <p:ph type="ftr" sz="quarter" idx="11"/>
          </p:nvPr>
        </p:nvSpPr>
        <p:spPr/>
        <p:txBody>
          <a:bodyPr/>
          <a:lstStyle/>
          <a:p>
            <a:endParaRPr lang="en-US" dirty="0"/>
          </a:p>
        </p:txBody>
      </p:sp>
      <p:sp>
        <p:nvSpPr>
          <p:cNvPr id="5" name="Slayt Numarası Yer Tutucusu 4">
            <a:extLst>
              <a:ext uri="{FF2B5EF4-FFF2-40B4-BE49-F238E27FC236}">
                <a16:creationId xmlns:a16="http://schemas.microsoft.com/office/drawing/2014/main" id="{8287A1A4-D759-1EC4-3D4A-23880E96D71B}"/>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2155283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8BC7FE7-5D22-CD9E-1408-23AE0E5501EC}"/>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3" name="Alt Bilgi Yer Tutucusu 2">
            <a:extLst>
              <a:ext uri="{FF2B5EF4-FFF2-40B4-BE49-F238E27FC236}">
                <a16:creationId xmlns:a16="http://schemas.microsoft.com/office/drawing/2014/main" id="{06269FCA-EA62-F4E5-61CF-4558092AC592}"/>
              </a:ext>
            </a:extLst>
          </p:cNvPr>
          <p:cNvSpPr>
            <a:spLocks noGrp="1"/>
          </p:cNvSpPr>
          <p:nvPr>
            <p:ph type="ftr" sz="quarter" idx="11"/>
          </p:nvPr>
        </p:nvSpPr>
        <p:spPr/>
        <p:txBody>
          <a:bodyPr/>
          <a:lstStyle/>
          <a:p>
            <a:endParaRPr lang="en-US" dirty="0"/>
          </a:p>
        </p:txBody>
      </p:sp>
      <p:sp>
        <p:nvSpPr>
          <p:cNvPr id="4" name="Slayt Numarası Yer Tutucusu 3">
            <a:extLst>
              <a:ext uri="{FF2B5EF4-FFF2-40B4-BE49-F238E27FC236}">
                <a16:creationId xmlns:a16="http://schemas.microsoft.com/office/drawing/2014/main" id="{E14FDFE0-F888-1ADE-9468-0AD7E5F471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82260623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787C57-5335-8AF1-22E6-8814F073219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0025FFA-0135-9EC3-3ABE-B832B9FFE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83362CC-8C62-C738-F6C8-E57B5B8D9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5EC14B8-8B3A-151F-A19D-7B90CCA1E3AC}"/>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6" name="Alt Bilgi Yer Tutucusu 5">
            <a:extLst>
              <a:ext uri="{FF2B5EF4-FFF2-40B4-BE49-F238E27FC236}">
                <a16:creationId xmlns:a16="http://schemas.microsoft.com/office/drawing/2014/main" id="{553D5364-2458-B39E-EEC1-CCA5FAA2D2E6}"/>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A7635BC2-5B5D-C53C-B689-6726E90E72D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9799306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CFE8FE-0FA8-FFD8-4EFB-7FD32BDE1ED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6D74E11-847E-1B57-05D6-5C0BB968FC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5601564-F996-C24B-ED93-BE61E7AC7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BDDEB0D-13AF-66C5-022B-EF306E6D16E9}"/>
              </a:ext>
            </a:extLst>
          </p:cNvPr>
          <p:cNvSpPr>
            <a:spLocks noGrp="1"/>
          </p:cNvSpPr>
          <p:nvPr>
            <p:ph type="dt" sz="half" idx="10"/>
          </p:nvPr>
        </p:nvSpPr>
        <p:spPr/>
        <p:txBody>
          <a:bodyPr/>
          <a:lstStyle/>
          <a:p>
            <a:fld id="{C4408324-A84C-4A45-93B6-78D079CCE772}" type="datetime1">
              <a:rPr lang="en-US" smtClean="0"/>
              <a:t>9/17/2025</a:t>
            </a:fld>
            <a:endParaRPr lang="en-US" dirty="0"/>
          </a:p>
        </p:txBody>
      </p:sp>
      <p:sp>
        <p:nvSpPr>
          <p:cNvPr id="6" name="Alt Bilgi Yer Tutucusu 5">
            <a:extLst>
              <a:ext uri="{FF2B5EF4-FFF2-40B4-BE49-F238E27FC236}">
                <a16:creationId xmlns:a16="http://schemas.microsoft.com/office/drawing/2014/main" id="{BA6F9B11-30F0-6F52-2817-A38C0886C9AF}"/>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1256400E-74D0-DB8C-F6BB-87B9F548AFDA}"/>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6932091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DA32D77-77D2-DDE9-3B4C-415A77CA41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C14DDCB-3724-7161-80CB-C932AAC8BE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964A7CC-83CE-0E77-24B6-342371077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08324-A84C-4A45-93B6-78D079CCE772}" type="datetime1">
              <a:rPr lang="en-US" smtClean="0"/>
              <a:t>9/17/2025</a:t>
            </a:fld>
            <a:endParaRPr lang="en-US" dirty="0"/>
          </a:p>
        </p:txBody>
      </p:sp>
      <p:sp>
        <p:nvSpPr>
          <p:cNvPr id="5" name="Alt Bilgi Yer Tutucusu 4">
            <a:extLst>
              <a:ext uri="{FF2B5EF4-FFF2-40B4-BE49-F238E27FC236}">
                <a16:creationId xmlns:a16="http://schemas.microsoft.com/office/drawing/2014/main" id="{295350B7-87C0-B796-00D2-757AB085F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ayt Numarası Yer Tutucusu 5">
            <a:extLst>
              <a:ext uri="{FF2B5EF4-FFF2-40B4-BE49-F238E27FC236}">
                <a16:creationId xmlns:a16="http://schemas.microsoft.com/office/drawing/2014/main" id="{2A86937A-A6BD-8350-E366-5884E88FA5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4003531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https://destek.comu.edu.tr/" TargetMode="External"/><Relationship Id="rId2" Type="http://schemas.openxmlformats.org/officeDocument/2006/relationships/hyperlink" Target="https://kampus724.comu.edu.tr/" TargetMode="External"/><Relationship Id="rId1" Type="http://schemas.openxmlformats.org/officeDocument/2006/relationships/slideLayout" Target="../slideLayouts/slideLayout7.xml"/><Relationship Id="rId5" Type="http://schemas.openxmlformats.org/officeDocument/2006/relationships/image" Target="../media/image25.tiff"/><Relationship Id="rId4" Type="http://schemas.openxmlformats.org/officeDocument/2006/relationships/hyperlink" Target="https://shmyo.comu.edu.tr/ogrenci/formlar-ve-dilekceler-r32.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hyperlink" Target="https://ogrenciisleri.comu.edu.tr/arsiv/duyurular/sosyal-transkript-adimlari-r295.htm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imece.comu.edu.tr/koordinatorluk/yonerge-r2.html" TargetMode="External"/><Relationship Id="rId2" Type="http://schemas.openxmlformats.org/officeDocument/2006/relationships/hyperlink" Target="https://imece.comu.edu.tr/" TargetMode="External"/><Relationship Id="rId1" Type="http://schemas.openxmlformats.org/officeDocument/2006/relationships/slideLayout" Target="../slideLayouts/slideLayout7.xml"/><Relationship Id="rId4" Type="http://schemas.openxmlformats.org/officeDocument/2006/relationships/hyperlink" Target="https://mevzuat.comu.edu.t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ubys.comu.edu.tr/AIS/OutcomeBasedLearning/Home/Index?id=7577&amp;culture=tr-T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ogrenciisleri.comu.edu.tr/mevzuat/mevzuat-r11.html"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dokuman.osym.gov.tr/pdfdokuman/2025/DGS/tablo2_dgd21052025.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ogrenciisleri.comu.edu.tr/askerlik-islemleri-r18.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farabi.yok.gov.tr/farabi-degisim-programi" TargetMode="External"/><Relationship Id="rId7" Type="http://schemas.openxmlformats.org/officeDocument/2006/relationships/hyperlink" Target="https://proje.yok.gov.tr/?faaliyet=66" TargetMode="External"/><Relationship Id="rId2" Type="http://schemas.openxmlformats.org/officeDocument/2006/relationships/hyperlink" Target="http://erasmus.comu.edu.tr/" TargetMode="External"/><Relationship Id="rId1" Type="http://schemas.openxmlformats.org/officeDocument/2006/relationships/slideLayout" Target="../slideLayouts/slideLayout7.xml"/><Relationship Id="rId6" Type="http://schemas.openxmlformats.org/officeDocument/2006/relationships/hyperlink" Target="https://bbk.comu.edu.tr/" TargetMode="External"/><Relationship Id="rId5" Type="http://schemas.openxmlformats.org/officeDocument/2006/relationships/hyperlink" Target="https://ssp.jst.go.jp/en/" TargetMode="External"/><Relationship Id="rId4" Type="http://schemas.openxmlformats.org/officeDocument/2006/relationships/hyperlink" Target="https://mevlana.yok.gov.tr/temel-bilgiler"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sks.comu.edu.tr/kultur-sube/ogrenci-topluluklari-r13.html" TargetMode="External"/><Relationship Id="rId2" Type="http://schemas.openxmlformats.org/officeDocument/2006/relationships/hyperlink" Target="https://sks.comu.edu.tr/" TargetMode="External"/><Relationship Id="rId1" Type="http://schemas.openxmlformats.org/officeDocument/2006/relationships/slideLayout" Target="../slideLayouts/slideLayout7.xml"/><Relationship Id="rId4" Type="http://schemas.openxmlformats.org/officeDocument/2006/relationships/hyperlink" Target="https://sks.comu.edu.tr/tr/sayfa/ogrenci-kulupleri-r13.html"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tercihim.comu.edu.tr/tanitim" TargetMode="External"/><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lib.comu.edu.tr/hakkimizda/kutuphane-videolari.html" TargetMode="External"/><Relationship Id="rId2" Type="http://schemas.openxmlformats.org/officeDocument/2006/relationships/hyperlink" Target="https://lib.comu.edu.tr/hakkimizda/genel-tanitim-r1.html"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odeme.comu.edu.tr/" TargetMode="External"/><Relationship Id="rId2" Type="http://schemas.openxmlformats.org/officeDocument/2006/relationships/hyperlink" Target="https://yemek.comu.edu.tr/"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sks.comu.edu.tr/tr/sayfa/dardanos-tesisleri-r58.html" TargetMode="External"/><Relationship Id="rId13" Type="http://schemas.openxmlformats.org/officeDocument/2006/relationships/image" Target="../media/image39.jpeg"/><Relationship Id="rId3" Type="http://schemas.openxmlformats.org/officeDocument/2006/relationships/hyperlink" Target="https://sks.comu.edu.tr/tr/sayfa/spor-tesisleri-52.html" TargetMode="External"/><Relationship Id="rId7" Type="http://schemas.openxmlformats.org/officeDocument/2006/relationships/hyperlink" Target="https://sks.comu.edu.tr/tr/sayfa/naim-suleymanoglu-spor-salonu-r57.html" TargetMode="External"/><Relationship Id="rId12" Type="http://schemas.openxmlformats.org/officeDocument/2006/relationships/image" Target="../media/image38.jpeg"/><Relationship Id="rId2" Type="http://schemas.openxmlformats.org/officeDocument/2006/relationships/hyperlink" Target="https://sks.comu.edu.tr/" TargetMode="External"/><Relationship Id="rId1" Type="http://schemas.openxmlformats.org/officeDocument/2006/relationships/slideLayout" Target="../slideLayouts/slideLayout7.xml"/><Relationship Id="rId6" Type="http://schemas.openxmlformats.org/officeDocument/2006/relationships/hyperlink" Target="https://sks.comu.edu.tr/tr/sayfa/hasan-mevsuf-spor-salonu-55" TargetMode="External"/><Relationship Id="rId11" Type="http://schemas.openxmlformats.org/officeDocument/2006/relationships/image" Target="../media/image37.jpeg"/><Relationship Id="rId5" Type="http://schemas.openxmlformats.org/officeDocument/2006/relationships/hyperlink" Target="https://sks.comu.edu.tr/tr/sayfa/anafartalar-spor-salonu-56" TargetMode="External"/><Relationship Id="rId10" Type="http://schemas.openxmlformats.org/officeDocument/2006/relationships/image" Target="../media/image36.jpeg"/><Relationship Id="rId4" Type="http://schemas.openxmlformats.org/officeDocument/2006/relationships/hyperlink" Target="https://harita.comu.edu.tr/spor-alanlari" TargetMode="External"/><Relationship Id="rId9" Type="http://schemas.openxmlformats.org/officeDocument/2006/relationships/hyperlink" Target="https://sks.comu.edu.tr/tr/sayfa/dardanos-kapali-yuzme-havuzu-r60.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hyperlink" Target="https://dardanos.comu.edu.tr/" TargetMode="Externa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hyperlink" Target="https://pdrbr.comu.edu.tr/"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canakkaletarihialan.gov.tr/tr/ziyaret/muzel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hmyo.comu.edu.tr/"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768EE9BB-F0EB-F452-6A1C-376D0778110C}"/>
              </a:ext>
            </a:extLst>
          </p:cNvPr>
          <p:cNvPicPr>
            <a:picLocks noChangeAspect="1"/>
          </p:cNvPicPr>
          <p:nvPr/>
        </p:nvPicPr>
        <p:blipFill>
          <a:blip r:embed="rId2"/>
          <a:stretch>
            <a:fillRect/>
          </a:stretch>
        </p:blipFill>
        <p:spPr>
          <a:xfrm>
            <a:off x="926237" y="1061251"/>
            <a:ext cx="2027352" cy="2018834"/>
          </a:xfrm>
          <a:prstGeom prst="rect">
            <a:avLst/>
          </a:prstGeom>
        </p:spPr>
      </p:pic>
      <p:pic>
        <p:nvPicPr>
          <p:cNvPr id="16" name="Resim 15">
            <a:extLst>
              <a:ext uri="{FF2B5EF4-FFF2-40B4-BE49-F238E27FC236}">
                <a16:creationId xmlns:a16="http://schemas.microsoft.com/office/drawing/2014/main" id="{64E3BC52-CB6B-2D16-4F2A-409E186287A3}"/>
              </a:ext>
            </a:extLst>
          </p:cNvPr>
          <p:cNvPicPr>
            <a:picLocks noChangeAspect="1"/>
          </p:cNvPicPr>
          <p:nvPr/>
        </p:nvPicPr>
        <p:blipFill>
          <a:blip r:embed="rId3"/>
          <a:stretch>
            <a:fillRect/>
          </a:stretch>
        </p:blipFill>
        <p:spPr>
          <a:xfrm>
            <a:off x="9258946" y="1061251"/>
            <a:ext cx="2006817" cy="2018834"/>
          </a:xfrm>
          <a:prstGeom prst="rect">
            <a:avLst/>
          </a:prstGeom>
        </p:spPr>
      </p:pic>
      <p:sp>
        <p:nvSpPr>
          <p:cNvPr id="2" name="Başlık 1">
            <a:extLst>
              <a:ext uri="{FF2B5EF4-FFF2-40B4-BE49-F238E27FC236}">
                <a16:creationId xmlns:a16="http://schemas.microsoft.com/office/drawing/2014/main" id="{FCD1502F-8797-D741-837B-6F53136161AC}"/>
              </a:ext>
            </a:extLst>
          </p:cNvPr>
          <p:cNvSpPr>
            <a:spLocks noGrp="1"/>
          </p:cNvSpPr>
          <p:nvPr>
            <p:ph type="ctrTitle" idx="4294967295"/>
          </p:nvPr>
        </p:nvSpPr>
        <p:spPr>
          <a:xfrm>
            <a:off x="2521258" y="1627187"/>
            <a:ext cx="7149484" cy="3603625"/>
          </a:xfrm>
        </p:spPr>
        <p:txBody>
          <a:bodyPr anchorCtr="0">
            <a:normAutofit/>
          </a:bodyPr>
          <a:lstStyle/>
          <a:p>
            <a:pPr algn="ctr"/>
            <a:r>
              <a:rPr lang="tr-TR" sz="6600" b="1" dirty="0">
                <a:solidFill>
                  <a:srgbClr val="000066"/>
                </a:solidFill>
              </a:rPr>
              <a:t>ORYANTASYON</a:t>
            </a:r>
            <a:br>
              <a:rPr lang="tr-TR" b="1" dirty="0">
                <a:solidFill>
                  <a:srgbClr val="000066"/>
                </a:solidFill>
              </a:rPr>
            </a:br>
            <a:br>
              <a:rPr lang="tr-TR" b="1" dirty="0">
                <a:solidFill>
                  <a:srgbClr val="000066"/>
                </a:solidFill>
              </a:rPr>
            </a:br>
            <a:br>
              <a:rPr lang="tr-TR" b="1" dirty="0">
                <a:solidFill>
                  <a:srgbClr val="000066"/>
                </a:solidFill>
              </a:rPr>
            </a:br>
            <a:br>
              <a:rPr lang="tr-TR" b="1">
                <a:solidFill>
                  <a:srgbClr val="000066"/>
                </a:solidFill>
              </a:rPr>
            </a:br>
            <a:r>
              <a:rPr lang="tr-TR" b="1">
                <a:solidFill>
                  <a:srgbClr val="000066"/>
                </a:solidFill>
              </a:rPr>
              <a:t>2025-2026 Eğitim- Öğretim Yılı</a:t>
            </a:r>
            <a:endParaRPr lang="tr-TR" b="1" dirty="0">
              <a:solidFill>
                <a:srgbClr val="000066"/>
              </a:solidFill>
            </a:endParaRPr>
          </a:p>
        </p:txBody>
      </p:sp>
    </p:spTree>
    <p:extLst>
      <p:ext uri="{BB962C8B-B14F-4D97-AF65-F5344CB8AC3E}">
        <p14:creationId xmlns:p14="http://schemas.microsoft.com/office/powerpoint/2010/main" val="3290480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BD23B218-15EC-4653-9073-DC293B396027}"/>
              </a:ext>
            </a:extLst>
          </p:cNvPr>
          <p:cNvSpPr txBox="1"/>
          <p:nvPr/>
        </p:nvSpPr>
        <p:spPr>
          <a:xfrm>
            <a:off x="4364427" y="4292780"/>
            <a:ext cx="3086100" cy="923330"/>
          </a:xfrm>
          <a:prstGeom prst="rect">
            <a:avLst/>
          </a:prstGeom>
          <a:noFill/>
        </p:spPr>
        <p:txBody>
          <a:bodyPr wrap="square">
            <a:spAutoFit/>
          </a:bodyPr>
          <a:lstStyle/>
          <a:p>
            <a:pPr algn="ctr"/>
            <a:r>
              <a:rPr lang="de-DE" b="1">
                <a:cs typeface="Times New Roman" panose="02020603050405020304" pitchFamily="18" charset="0"/>
              </a:rPr>
              <a:t>Doç. Dr. Nurcan </a:t>
            </a:r>
            <a:r>
              <a:rPr lang="de-DE" b="1" dirty="0">
                <a:cs typeface="Times New Roman" panose="02020603050405020304" pitchFamily="18" charset="0"/>
              </a:rPr>
              <a:t>BERBER</a:t>
            </a:r>
            <a:endParaRPr lang="tr-TR" b="1" dirty="0">
              <a:cs typeface="Times New Roman" panose="02020603050405020304" pitchFamily="18" charset="0"/>
            </a:endParaRPr>
          </a:p>
          <a:p>
            <a:pPr algn="ctr"/>
            <a:r>
              <a:rPr lang="tr-TR" b="1" dirty="0">
                <a:solidFill>
                  <a:srgbClr val="FF6600"/>
                </a:solidFill>
                <a:cs typeface="Times New Roman" panose="02020603050405020304" pitchFamily="18" charset="0"/>
              </a:rPr>
              <a:t>Eczane </a:t>
            </a:r>
            <a:r>
              <a:rPr lang="tr-TR" b="1">
                <a:solidFill>
                  <a:srgbClr val="FF6600"/>
                </a:solidFill>
                <a:cs typeface="Times New Roman" panose="02020603050405020304" pitchFamily="18" charset="0"/>
              </a:rPr>
              <a:t>Hizmetleri </a:t>
            </a:r>
          </a:p>
          <a:p>
            <a:pPr algn="ctr"/>
            <a:r>
              <a:rPr lang="tr-TR" b="1">
                <a:solidFill>
                  <a:srgbClr val="FF6600"/>
                </a:solidFill>
                <a:cs typeface="Times New Roman" panose="02020603050405020304" pitchFamily="18" charset="0"/>
              </a:rPr>
              <a:t>Bölüm </a:t>
            </a:r>
            <a:r>
              <a:rPr lang="tr-TR" b="1" dirty="0">
                <a:solidFill>
                  <a:srgbClr val="FF6600"/>
                </a:solidFill>
                <a:cs typeface="Times New Roman" panose="02020603050405020304" pitchFamily="18" charset="0"/>
              </a:rPr>
              <a:t>Başkanı</a:t>
            </a:r>
            <a:endParaRPr lang="tr-TR" dirty="0">
              <a:solidFill>
                <a:srgbClr val="FF6600"/>
              </a:solidFill>
              <a:cs typeface="Times New Roman" panose="02020603050405020304" pitchFamily="18" charset="0"/>
            </a:endParaRPr>
          </a:p>
        </p:txBody>
      </p:sp>
      <p:sp>
        <p:nvSpPr>
          <p:cNvPr id="12" name="Metin kutusu 11">
            <a:extLst>
              <a:ext uri="{FF2B5EF4-FFF2-40B4-BE49-F238E27FC236}">
                <a16:creationId xmlns:a16="http://schemas.microsoft.com/office/drawing/2014/main" id="{A503C621-7082-50D9-4872-9E566BC36A7F}"/>
              </a:ext>
            </a:extLst>
          </p:cNvPr>
          <p:cNvSpPr txBox="1"/>
          <p:nvPr/>
        </p:nvSpPr>
        <p:spPr>
          <a:xfrm>
            <a:off x="105553" y="4292780"/>
            <a:ext cx="3378200" cy="923330"/>
          </a:xfrm>
          <a:prstGeom prst="rect">
            <a:avLst/>
          </a:prstGeom>
          <a:noFill/>
        </p:spPr>
        <p:txBody>
          <a:bodyPr wrap="square">
            <a:spAutoFit/>
          </a:bodyPr>
          <a:lstStyle/>
          <a:p>
            <a:pPr algn="ctr"/>
            <a:r>
              <a:rPr lang="de-DE" b="1">
                <a:cs typeface="Times New Roman" panose="02020603050405020304" pitchFamily="18" charset="0"/>
              </a:rPr>
              <a:t>Doç. Dr. Ahmet Ali BERBER</a:t>
            </a:r>
          </a:p>
          <a:p>
            <a:pPr algn="ctr"/>
            <a:r>
              <a:rPr lang="tr-TR" b="1">
                <a:solidFill>
                  <a:srgbClr val="FF6600"/>
                </a:solidFill>
                <a:cs typeface="Times New Roman" panose="02020603050405020304" pitchFamily="18" charset="0"/>
              </a:rPr>
              <a:t>Tıbbi Hizmetler ve Teknikler Bölüm Başkanı</a:t>
            </a:r>
            <a:endParaRPr lang="tr-TR" dirty="0">
              <a:solidFill>
                <a:srgbClr val="FF6600"/>
              </a:solidFill>
              <a:cs typeface="Times New Roman" panose="02020603050405020304" pitchFamily="18" charset="0"/>
            </a:endParaRPr>
          </a:p>
        </p:txBody>
      </p:sp>
      <p:pic>
        <p:nvPicPr>
          <p:cNvPr id="14" name="Resim 13">
            <a:extLst>
              <a:ext uri="{FF2B5EF4-FFF2-40B4-BE49-F238E27FC236}">
                <a16:creationId xmlns:a16="http://schemas.microsoft.com/office/drawing/2014/main" id="{B06BA2C3-2EE5-3E79-78E0-FD196C2F874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69656" y="2283273"/>
            <a:ext cx="2849995" cy="1901808"/>
          </a:xfrm>
          <a:prstGeom prst="rect">
            <a:avLst/>
          </a:prstGeom>
        </p:spPr>
      </p:pic>
      <p:pic>
        <p:nvPicPr>
          <p:cNvPr id="20" name="Resim 19">
            <a:extLst>
              <a:ext uri="{FF2B5EF4-FFF2-40B4-BE49-F238E27FC236}">
                <a16:creationId xmlns:a16="http://schemas.microsoft.com/office/drawing/2014/main" id="{95249E0D-5B5C-4402-5265-4705FEA9F13C}"/>
              </a:ext>
            </a:extLst>
          </p:cNvPr>
          <p:cNvPicPr>
            <a:picLocks noChangeAspect="1"/>
          </p:cNvPicPr>
          <p:nvPr/>
        </p:nvPicPr>
        <p:blipFill>
          <a:blip r:embed="rId3"/>
          <a:stretch>
            <a:fillRect/>
          </a:stretch>
        </p:blipFill>
        <p:spPr>
          <a:xfrm>
            <a:off x="4528388" y="2283272"/>
            <a:ext cx="3086100" cy="1918085"/>
          </a:xfrm>
          <a:prstGeom prst="rect">
            <a:avLst/>
          </a:prstGeom>
        </p:spPr>
      </p:pic>
      <p:sp>
        <p:nvSpPr>
          <p:cNvPr id="24" name="Metin kutusu 23">
            <a:extLst>
              <a:ext uri="{FF2B5EF4-FFF2-40B4-BE49-F238E27FC236}">
                <a16:creationId xmlns:a16="http://schemas.microsoft.com/office/drawing/2014/main" id="{6FF98D79-1FE8-DE5E-F9DE-ADB4AE6C928A}"/>
              </a:ext>
            </a:extLst>
          </p:cNvPr>
          <p:cNvSpPr txBox="1"/>
          <p:nvPr/>
        </p:nvSpPr>
        <p:spPr>
          <a:xfrm>
            <a:off x="8651189" y="4292780"/>
            <a:ext cx="2969312" cy="923330"/>
          </a:xfrm>
          <a:prstGeom prst="rect">
            <a:avLst/>
          </a:prstGeom>
          <a:noFill/>
        </p:spPr>
        <p:txBody>
          <a:bodyPr wrap="square">
            <a:spAutoFit/>
          </a:bodyPr>
          <a:lstStyle/>
          <a:p>
            <a:pPr algn="ctr"/>
            <a:r>
              <a:rPr lang="de-DE" b="1">
                <a:cs typeface="Times New Roman" panose="02020603050405020304" pitchFamily="18" charset="0"/>
              </a:rPr>
              <a:t>Öğr. Gör</a:t>
            </a:r>
            <a:r>
              <a:rPr lang="tr-TR" b="1">
                <a:cs typeface="Times New Roman" panose="02020603050405020304" pitchFamily="18" charset="0"/>
              </a:rPr>
              <a:t>.</a:t>
            </a:r>
            <a:r>
              <a:rPr lang="de-DE" b="1">
                <a:cs typeface="Times New Roman" panose="02020603050405020304" pitchFamily="18" charset="0"/>
              </a:rPr>
              <a:t> Sezen UYANIK</a:t>
            </a:r>
            <a:endParaRPr lang="tr-TR" b="1">
              <a:cs typeface="Times New Roman" panose="02020603050405020304" pitchFamily="18" charset="0"/>
            </a:endParaRPr>
          </a:p>
          <a:p>
            <a:pPr algn="ctr"/>
            <a:r>
              <a:rPr lang="tr-TR" b="1">
                <a:solidFill>
                  <a:srgbClr val="FF6600"/>
                </a:solidFill>
                <a:cs typeface="Times New Roman" panose="02020603050405020304" pitchFamily="18" charset="0"/>
              </a:rPr>
              <a:t>Sağlık Bakım Hizmetleri Bölüm Başkanı</a:t>
            </a:r>
            <a:endParaRPr lang="tr-TR" dirty="0">
              <a:solidFill>
                <a:srgbClr val="FF6600"/>
              </a:solidFill>
              <a:cs typeface="Times New Roman" panose="02020603050405020304" pitchFamily="18" charset="0"/>
            </a:endParaRPr>
          </a:p>
        </p:txBody>
      </p:sp>
      <p:pic>
        <p:nvPicPr>
          <p:cNvPr id="26" name="Resim 25">
            <a:extLst>
              <a:ext uri="{FF2B5EF4-FFF2-40B4-BE49-F238E27FC236}">
                <a16:creationId xmlns:a16="http://schemas.microsoft.com/office/drawing/2014/main" id="{E11856C9-4692-C858-4441-5A0CB26E361F}"/>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699773" y="2283272"/>
            <a:ext cx="2920728" cy="1918086"/>
          </a:xfrm>
          <a:prstGeom prst="rect">
            <a:avLst/>
          </a:prstGeom>
        </p:spPr>
      </p:pic>
      <p:sp>
        <p:nvSpPr>
          <p:cNvPr id="2" name="Metin kutusu 1">
            <a:extLst>
              <a:ext uri="{FF2B5EF4-FFF2-40B4-BE49-F238E27FC236}">
                <a16:creationId xmlns:a16="http://schemas.microsoft.com/office/drawing/2014/main" id="{6D9B16CF-E9A6-2414-132E-E17AD2DD8AFC}"/>
              </a:ext>
            </a:extLst>
          </p:cNvPr>
          <p:cNvSpPr txBox="1"/>
          <p:nvPr/>
        </p:nvSpPr>
        <p:spPr>
          <a:xfrm>
            <a:off x="571500" y="262283"/>
            <a:ext cx="10845800" cy="646331"/>
          </a:xfrm>
          <a:prstGeom prst="rect">
            <a:avLst/>
          </a:prstGeom>
          <a:solidFill>
            <a:srgbClr val="28328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tr-TR" sz="3600">
                <a:solidFill>
                  <a:schemeClr val="bg1"/>
                </a:solidFill>
                <a:latin typeface="Bahnschrift SemiBold Condensed" panose="020B0502040204020203" pitchFamily="34" charset="0"/>
              </a:rPr>
              <a:t>BÖLÜM BAŞKANLARI</a:t>
            </a:r>
            <a:endParaRPr lang="tr-TR" sz="3600" dirty="0">
              <a:solidFill>
                <a:schemeClr val="bg1"/>
              </a:solidFill>
              <a:latin typeface="Bahnschrift SemiBold Condensed" panose="020B0502040204020203" pitchFamily="34" charset="0"/>
            </a:endParaRPr>
          </a:p>
        </p:txBody>
      </p:sp>
    </p:spTree>
    <p:extLst>
      <p:ext uri="{BB962C8B-B14F-4D97-AF65-F5344CB8AC3E}">
        <p14:creationId xmlns:p14="http://schemas.microsoft.com/office/powerpoint/2010/main" val="195668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a:extLst>
              <a:ext uri="{FF2B5EF4-FFF2-40B4-BE49-F238E27FC236}">
                <a16:creationId xmlns:a16="http://schemas.microsoft.com/office/drawing/2014/main" id="{13FBD3E7-2388-02D4-5479-17E2D78E7131}"/>
              </a:ext>
            </a:extLst>
          </p:cNvPr>
          <p:cNvGraphicFramePr/>
          <p:nvPr>
            <p:extLst>
              <p:ext uri="{D42A27DB-BD31-4B8C-83A1-F6EECF244321}">
                <p14:modId xmlns:p14="http://schemas.microsoft.com/office/powerpoint/2010/main" val="3431807278"/>
              </p:ext>
            </p:extLst>
          </p:nvPr>
        </p:nvGraphicFramePr>
        <p:xfrm>
          <a:off x="136339" y="1012313"/>
          <a:ext cx="11793888" cy="5540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etin kutusu 2">
            <a:extLst>
              <a:ext uri="{FF2B5EF4-FFF2-40B4-BE49-F238E27FC236}">
                <a16:creationId xmlns:a16="http://schemas.microsoft.com/office/drawing/2014/main" id="{83563BAC-78E0-5306-242F-497EB35BA85D}"/>
              </a:ext>
            </a:extLst>
          </p:cNvPr>
          <p:cNvSpPr txBox="1"/>
          <p:nvPr/>
        </p:nvSpPr>
        <p:spPr>
          <a:xfrm>
            <a:off x="571500" y="262283"/>
            <a:ext cx="10845800" cy="646331"/>
          </a:xfrm>
          <a:prstGeom prst="rect">
            <a:avLst/>
          </a:prstGeom>
          <a:solidFill>
            <a:srgbClr val="28328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tr-TR" sz="3600">
                <a:solidFill>
                  <a:schemeClr val="bg1"/>
                </a:solidFill>
                <a:latin typeface="Bahnschrift SemiBold Condensed" panose="020B0502040204020203" pitchFamily="34" charset="0"/>
              </a:rPr>
              <a:t>BÖLÜMLER </a:t>
            </a:r>
            <a:r>
              <a:rPr lang="tr-TR" sz="3600" dirty="0">
                <a:solidFill>
                  <a:schemeClr val="bg1"/>
                </a:solidFill>
                <a:latin typeface="Bahnschrift SemiBold Condensed" panose="020B0502040204020203" pitchFamily="34" charset="0"/>
              </a:rPr>
              <a:t>VE PROGRAMLAR</a:t>
            </a:r>
          </a:p>
        </p:txBody>
      </p:sp>
    </p:spTree>
    <p:extLst>
      <p:ext uri="{BB962C8B-B14F-4D97-AF65-F5344CB8AC3E}">
        <p14:creationId xmlns:p14="http://schemas.microsoft.com/office/powerpoint/2010/main" val="3746692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3563BAC-78E0-5306-242F-497EB35BA85D}"/>
              </a:ext>
            </a:extLst>
          </p:cNvPr>
          <p:cNvSpPr txBox="1"/>
          <p:nvPr/>
        </p:nvSpPr>
        <p:spPr>
          <a:xfrm>
            <a:off x="358743" y="224160"/>
            <a:ext cx="11474513" cy="646331"/>
          </a:xfrm>
          <a:prstGeom prst="rect">
            <a:avLst/>
          </a:prstGeom>
          <a:solidFill>
            <a:srgbClr val="28328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tr-TR" sz="3600">
                <a:solidFill>
                  <a:schemeClr val="bg1"/>
                </a:solidFill>
                <a:latin typeface="Bahnschrift SemiBold Condensed" panose="020B0502040204020203" pitchFamily="34" charset="0"/>
              </a:rPr>
              <a:t>Başvuru Yolları</a:t>
            </a:r>
            <a:endParaRPr lang="tr-TR" sz="3600" dirty="0">
              <a:solidFill>
                <a:schemeClr val="bg1"/>
              </a:solidFill>
              <a:latin typeface="Bahnschrift SemiBold Condensed" panose="020B0502040204020203" pitchFamily="34" charset="0"/>
            </a:endParaRPr>
          </a:p>
        </p:txBody>
      </p:sp>
      <p:sp>
        <p:nvSpPr>
          <p:cNvPr id="4" name="Akış Çizelgesi: İşlem 3">
            <a:extLst>
              <a:ext uri="{FF2B5EF4-FFF2-40B4-BE49-F238E27FC236}">
                <a16:creationId xmlns:a16="http://schemas.microsoft.com/office/drawing/2014/main" id="{227F5041-FD40-F380-428D-8B8B4D852C38}"/>
              </a:ext>
            </a:extLst>
          </p:cNvPr>
          <p:cNvSpPr/>
          <p:nvPr/>
        </p:nvSpPr>
        <p:spPr>
          <a:xfrm>
            <a:off x="358744" y="217897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a:solidFill>
                  <a:schemeClr val="tx1"/>
                </a:solidFill>
              </a:rPr>
              <a:t>1. Danışman</a:t>
            </a:r>
          </a:p>
        </p:txBody>
      </p:sp>
      <p:sp>
        <p:nvSpPr>
          <p:cNvPr id="6" name="Akış Çizelgesi: İşlem 5">
            <a:extLst>
              <a:ext uri="{FF2B5EF4-FFF2-40B4-BE49-F238E27FC236}">
                <a16:creationId xmlns:a16="http://schemas.microsoft.com/office/drawing/2014/main" id="{87A5E4CA-0072-6848-FE99-34A9E2CF4B1C}"/>
              </a:ext>
            </a:extLst>
          </p:cNvPr>
          <p:cNvSpPr/>
          <p:nvPr/>
        </p:nvSpPr>
        <p:spPr>
          <a:xfrm>
            <a:off x="358744" y="319905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a:solidFill>
                  <a:schemeClr val="tx1"/>
                </a:solidFill>
              </a:rPr>
              <a:t>2. Program Koordinatörü</a:t>
            </a:r>
          </a:p>
        </p:txBody>
      </p:sp>
      <p:sp>
        <p:nvSpPr>
          <p:cNvPr id="7" name="Akış Çizelgesi: İşlem 6">
            <a:extLst>
              <a:ext uri="{FF2B5EF4-FFF2-40B4-BE49-F238E27FC236}">
                <a16:creationId xmlns:a16="http://schemas.microsoft.com/office/drawing/2014/main" id="{A8D21013-9BAF-5BF9-210F-900FB1A6EDE6}"/>
              </a:ext>
            </a:extLst>
          </p:cNvPr>
          <p:cNvSpPr/>
          <p:nvPr/>
        </p:nvSpPr>
        <p:spPr>
          <a:xfrm>
            <a:off x="358744" y="421913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a:solidFill>
                  <a:schemeClr val="tx1"/>
                </a:solidFill>
              </a:rPr>
              <a:t>3. Bölüm Başkanı</a:t>
            </a:r>
          </a:p>
        </p:txBody>
      </p:sp>
      <p:sp>
        <p:nvSpPr>
          <p:cNvPr id="8" name="Akış Çizelgesi: İşlem 7">
            <a:extLst>
              <a:ext uri="{FF2B5EF4-FFF2-40B4-BE49-F238E27FC236}">
                <a16:creationId xmlns:a16="http://schemas.microsoft.com/office/drawing/2014/main" id="{E131D33C-1C4D-EBC9-BCFE-89C8489F3B8B}"/>
              </a:ext>
            </a:extLst>
          </p:cNvPr>
          <p:cNvSpPr/>
          <p:nvPr/>
        </p:nvSpPr>
        <p:spPr>
          <a:xfrm>
            <a:off x="358744" y="523921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a:solidFill>
                  <a:schemeClr val="tx1"/>
                </a:solidFill>
              </a:rPr>
              <a:t>4. Müdür Yardımcısı</a:t>
            </a:r>
          </a:p>
        </p:txBody>
      </p:sp>
      <p:cxnSp>
        <p:nvCxnSpPr>
          <p:cNvPr id="15" name="Düz Ok Bağlayıcısı 14">
            <a:extLst>
              <a:ext uri="{FF2B5EF4-FFF2-40B4-BE49-F238E27FC236}">
                <a16:creationId xmlns:a16="http://schemas.microsoft.com/office/drawing/2014/main" id="{49AE59CE-DE0B-0373-F0D1-6605F6BD9E38}"/>
              </a:ext>
            </a:extLst>
          </p:cNvPr>
          <p:cNvCxnSpPr>
            <a:cxnSpLocks/>
          </p:cNvCxnSpPr>
          <p:nvPr/>
        </p:nvCxnSpPr>
        <p:spPr>
          <a:xfrm>
            <a:off x="1835210" y="4768270"/>
            <a:ext cx="0" cy="5765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Akış Çizelgesi: İşlem 18">
            <a:extLst>
              <a:ext uri="{FF2B5EF4-FFF2-40B4-BE49-F238E27FC236}">
                <a16:creationId xmlns:a16="http://schemas.microsoft.com/office/drawing/2014/main" id="{3AD700AA-2232-75A9-1B62-E605855C47B7}"/>
              </a:ext>
            </a:extLst>
          </p:cNvPr>
          <p:cNvSpPr/>
          <p:nvPr/>
        </p:nvSpPr>
        <p:spPr>
          <a:xfrm>
            <a:off x="4624527" y="2325947"/>
            <a:ext cx="2003019"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a:solidFill>
                  <a:schemeClr val="tx1"/>
                </a:solidFill>
              </a:rPr>
              <a:t>Öğrenci İşleri</a:t>
            </a:r>
          </a:p>
        </p:txBody>
      </p:sp>
      <p:sp>
        <p:nvSpPr>
          <p:cNvPr id="20" name="Akış Çizelgesi: İşlem 19">
            <a:extLst>
              <a:ext uri="{FF2B5EF4-FFF2-40B4-BE49-F238E27FC236}">
                <a16:creationId xmlns:a16="http://schemas.microsoft.com/office/drawing/2014/main" id="{4E917B25-0BCC-167D-A052-EF27DD19B837}"/>
              </a:ext>
            </a:extLst>
          </p:cNvPr>
          <p:cNvSpPr/>
          <p:nvPr/>
        </p:nvSpPr>
        <p:spPr>
          <a:xfrm>
            <a:off x="4624527" y="3297833"/>
            <a:ext cx="2003019"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a:solidFill>
                  <a:schemeClr val="tx1"/>
                </a:solidFill>
              </a:rPr>
              <a:t>Bölüm Sekreteri</a:t>
            </a:r>
          </a:p>
        </p:txBody>
      </p:sp>
      <p:sp>
        <p:nvSpPr>
          <p:cNvPr id="21" name="Akış Çizelgesi: İşlem 20">
            <a:extLst>
              <a:ext uri="{FF2B5EF4-FFF2-40B4-BE49-F238E27FC236}">
                <a16:creationId xmlns:a16="http://schemas.microsoft.com/office/drawing/2014/main" id="{81AFE681-29B2-A2AA-E506-31961613D81A}"/>
              </a:ext>
            </a:extLst>
          </p:cNvPr>
          <p:cNvSpPr/>
          <p:nvPr/>
        </p:nvSpPr>
        <p:spPr>
          <a:xfrm>
            <a:off x="4624527" y="4269719"/>
            <a:ext cx="2003019"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a:solidFill>
                  <a:schemeClr val="tx1"/>
                </a:solidFill>
              </a:rPr>
              <a:t>Muhasebe</a:t>
            </a:r>
          </a:p>
        </p:txBody>
      </p:sp>
      <p:sp>
        <p:nvSpPr>
          <p:cNvPr id="22" name="Akış Çizelgesi: İşlem 21">
            <a:extLst>
              <a:ext uri="{FF2B5EF4-FFF2-40B4-BE49-F238E27FC236}">
                <a16:creationId xmlns:a16="http://schemas.microsoft.com/office/drawing/2014/main" id="{6B506D85-5682-69E7-97D5-DB2F982F3EB5}"/>
              </a:ext>
            </a:extLst>
          </p:cNvPr>
          <p:cNvSpPr/>
          <p:nvPr/>
        </p:nvSpPr>
        <p:spPr>
          <a:xfrm>
            <a:off x="4624527" y="5239215"/>
            <a:ext cx="2003019"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a:solidFill>
                  <a:schemeClr val="tx1"/>
                </a:solidFill>
              </a:rPr>
              <a:t>MYO Sekreteri</a:t>
            </a:r>
          </a:p>
        </p:txBody>
      </p:sp>
      <p:sp>
        <p:nvSpPr>
          <p:cNvPr id="29" name="Akış Çizelgesi: İşlem 28">
            <a:extLst>
              <a:ext uri="{FF2B5EF4-FFF2-40B4-BE49-F238E27FC236}">
                <a16:creationId xmlns:a16="http://schemas.microsoft.com/office/drawing/2014/main" id="{B756A9B6-ACB6-2220-EB86-1252024150AF}"/>
              </a:ext>
            </a:extLst>
          </p:cNvPr>
          <p:cNvSpPr/>
          <p:nvPr/>
        </p:nvSpPr>
        <p:spPr>
          <a:xfrm>
            <a:off x="4100559" y="1212532"/>
            <a:ext cx="2526986"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b="1">
                <a:solidFill>
                  <a:schemeClr val="tx1"/>
                </a:solidFill>
              </a:rPr>
              <a:t>İdari Konular</a:t>
            </a:r>
            <a:endParaRPr lang="tr-TR" b="1"/>
          </a:p>
        </p:txBody>
      </p:sp>
      <p:cxnSp>
        <p:nvCxnSpPr>
          <p:cNvPr id="31" name="Bağlayıcı: Dirsek 30">
            <a:extLst>
              <a:ext uri="{FF2B5EF4-FFF2-40B4-BE49-F238E27FC236}">
                <a16:creationId xmlns:a16="http://schemas.microsoft.com/office/drawing/2014/main" id="{C90E4E95-E414-FF55-D786-DFA293C80375}"/>
              </a:ext>
            </a:extLst>
          </p:cNvPr>
          <p:cNvCxnSpPr>
            <a:cxnSpLocks/>
            <a:stCxn id="29" idx="1"/>
            <a:endCxn id="19" idx="1"/>
          </p:cNvCxnSpPr>
          <p:nvPr/>
        </p:nvCxnSpPr>
        <p:spPr>
          <a:xfrm rot="10800000" flipH="1" flipV="1">
            <a:off x="4100559" y="1535697"/>
            <a:ext cx="523968" cy="1113415"/>
          </a:xfrm>
          <a:prstGeom prst="bentConnector3">
            <a:avLst>
              <a:gd name="adj1" fmla="val -4362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Bağlayıcı: Dirsek 34">
            <a:extLst>
              <a:ext uri="{FF2B5EF4-FFF2-40B4-BE49-F238E27FC236}">
                <a16:creationId xmlns:a16="http://schemas.microsoft.com/office/drawing/2014/main" id="{1071DC03-1B36-713E-1EDB-EEB6038C2DA9}"/>
              </a:ext>
            </a:extLst>
          </p:cNvPr>
          <p:cNvCxnSpPr>
            <a:cxnSpLocks/>
            <a:stCxn id="29" idx="1"/>
            <a:endCxn id="20" idx="1"/>
          </p:cNvCxnSpPr>
          <p:nvPr/>
        </p:nvCxnSpPr>
        <p:spPr>
          <a:xfrm rot="10800000" flipH="1" flipV="1">
            <a:off x="4100559" y="1535697"/>
            <a:ext cx="523968" cy="2085301"/>
          </a:xfrm>
          <a:prstGeom prst="bentConnector3">
            <a:avLst>
              <a:gd name="adj1" fmla="val -4362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Bağlayıcı: Dirsek 38">
            <a:extLst>
              <a:ext uri="{FF2B5EF4-FFF2-40B4-BE49-F238E27FC236}">
                <a16:creationId xmlns:a16="http://schemas.microsoft.com/office/drawing/2014/main" id="{457829AD-2977-AFA4-FEC5-16551B32B90B}"/>
              </a:ext>
            </a:extLst>
          </p:cNvPr>
          <p:cNvCxnSpPr>
            <a:cxnSpLocks/>
            <a:stCxn id="29" idx="1"/>
            <a:endCxn id="21" idx="1"/>
          </p:cNvCxnSpPr>
          <p:nvPr/>
        </p:nvCxnSpPr>
        <p:spPr>
          <a:xfrm rot="10800000" flipH="1" flipV="1">
            <a:off x="4100559" y="1535697"/>
            <a:ext cx="523968" cy="3057187"/>
          </a:xfrm>
          <a:prstGeom prst="bentConnector3">
            <a:avLst>
              <a:gd name="adj1" fmla="val -4362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Bağlayıcı: Dirsek 41">
            <a:extLst>
              <a:ext uri="{FF2B5EF4-FFF2-40B4-BE49-F238E27FC236}">
                <a16:creationId xmlns:a16="http://schemas.microsoft.com/office/drawing/2014/main" id="{FDAC4C61-DDBB-FD91-6E6D-178A4D4DBC1A}"/>
              </a:ext>
            </a:extLst>
          </p:cNvPr>
          <p:cNvCxnSpPr>
            <a:cxnSpLocks/>
            <a:stCxn id="29" idx="1"/>
            <a:endCxn id="22" idx="1"/>
          </p:cNvCxnSpPr>
          <p:nvPr/>
        </p:nvCxnSpPr>
        <p:spPr>
          <a:xfrm rot="10800000" flipH="1" flipV="1">
            <a:off x="4100559" y="1535697"/>
            <a:ext cx="523968" cy="4026683"/>
          </a:xfrm>
          <a:prstGeom prst="bentConnector3">
            <a:avLst>
              <a:gd name="adj1" fmla="val -4362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Akış Çizelgesi: İşlem 50">
            <a:extLst>
              <a:ext uri="{FF2B5EF4-FFF2-40B4-BE49-F238E27FC236}">
                <a16:creationId xmlns:a16="http://schemas.microsoft.com/office/drawing/2014/main" id="{2FC87F0A-306A-1E84-4C90-FC2C09B30BB1}"/>
              </a:ext>
            </a:extLst>
          </p:cNvPr>
          <p:cNvSpPr/>
          <p:nvPr/>
        </p:nvSpPr>
        <p:spPr>
          <a:xfrm>
            <a:off x="358743" y="115889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b="1">
                <a:solidFill>
                  <a:schemeClr val="tx1"/>
                </a:solidFill>
              </a:rPr>
              <a:t>Akademik Konularda Sıra:</a:t>
            </a:r>
            <a:endParaRPr lang="tr-TR" b="1"/>
          </a:p>
        </p:txBody>
      </p:sp>
      <p:cxnSp>
        <p:nvCxnSpPr>
          <p:cNvPr id="52" name="Düz Ok Bağlayıcısı 51">
            <a:extLst>
              <a:ext uri="{FF2B5EF4-FFF2-40B4-BE49-F238E27FC236}">
                <a16:creationId xmlns:a16="http://schemas.microsoft.com/office/drawing/2014/main" id="{C41274D9-506E-924B-05FB-DB603927A57C}"/>
              </a:ext>
            </a:extLst>
          </p:cNvPr>
          <p:cNvCxnSpPr>
            <a:cxnSpLocks/>
          </p:cNvCxnSpPr>
          <p:nvPr/>
        </p:nvCxnSpPr>
        <p:spPr>
          <a:xfrm>
            <a:off x="1835210" y="3741934"/>
            <a:ext cx="0" cy="5765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Düz Ok Bağlayıcısı 52">
            <a:extLst>
              <a:ext uri="{FF2B5EF4-FFF2-40B4-BE49-F238E27FC236}">
                <a16:creationId xmlns:a16="http://schemas.microsoft.com/office/drawing/2014/main" id="{4B2A211E-0D0B-9433-EF34-1BD51406DB3C}"/>
              </a:ext>
            </a:extLst>
          </p:cNvPr>
          <p:cNvCxnSpPr>
            <a:cxnSpLocks/>
          </p:cNvCxnSpPr>
          <p:nvPr/>
        </p:nvCxnSpPr>
        <p:spPr>
          <a:xfrm>
            <a:off x="1835210" y="2721266"/>
            <a:ext cx="0" cy="5765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Düz Ok Bağlayıcısı 53">
            <a:extLst>
              <a:ext uri="{FF2B5EF4-FFF2-40B4-BE49-F238E27FC236}">
                <a16:creationId xmlns:a16="http://schemas.microsoft.com/office/drawing/2014/main" id="{C25AA0B0-8799-DFE1-151D-2A96E82D39A4}"/>
              </a:ext>
            </a:extLst>
          </p:cNvPr>
          <p:cNvCxnSpPr>
            <a:cxnSpLocks/>
          </p:cNvCxnSpPr>
          <p:nvPr/>
        </p:nvCxnSpPr>
        <p:spPr>
          <a:xfrm>
            <a:off x="1835210" y="1742451"/>
            <a:ext cx="0" cy="5765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0" name="Akış Çizelgesi: İşlem 59">
            <a:extLst>
              <a:ext uri="{FF2B5EF4-FFF2-40B4-BE49-F238E27FC236}">
                <a16:creationId xmlns:a16="http://schemas.microsoft.com/office/drawing/2014/main" id="{D6AB22B5-9407-851A-C4AA-9602691C4808}"/>
              </a:ext>
            </a:extLst>
          </p:cNvPr>
          <p:cNvSpPr/>
          <p:nvPr/>
        </p:nvSpPr>
        <p:spPr>
          <a:xfrm>
            <a:off x="7422161" y="1217336"/>
            <a:ext cx="3368890" cy="641527"/>
          </a:xfrm>
          <a:prstGeom prst="flowChartProcess">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b="1">
                <a:solidFill>
                  <a:schemeClr val="tx1"/>
                </a:solidFill>
              </a:rPr>
              <a:t>Genel</a:t>
            </a:r>
          </a:p>
          <a:p>
            <a:pPr algn="ctr"/>
            <a:r>
              <a:rPr lang="tr-TR" b="1">
                <a:solidFill>
                  <a:schemeClr val="tx1"/>
                </a:solidFill>
              </a:rPr>
              <a:t>Dilek /  Öneri / İyileştirme</a:t>
            </a:r>
            <a:endParaRPr lang="tr-TR" b="1"/>
          </a:p>
        </p:txBody>
      </p:sp>
      <p:cxnSp>
        <p:nvCxnSpPr>
          <p:cNvPr id="61" name="Düz Ok Bağlayıcısı 60">
            <a:extLst>
              <a:ext uri="{FF2B5EF4-FFF2-40B4-BE49-F238E27FC236}">
                <a16:creationId xmlns:a16="http://schemas.microsoft.com/office/drawing/2014/main" id="{A82E7149-DC13-153F-4A78-CE3E044A7314}"/>
              </a:ext>
            </a:extLst>
          </p:cNvPr>
          <p:cNvCxnSpPr>
            <a:cxnSpLocks/>
          </p:cNvCxnSpPr>
          <p:nvPr/>
        </p:nvCxnSpPr>
        <p:spPr>
          <a:xfrm>
            <a:off x="9128461" y="1858863"/>
            <a:ext cx="0" cy="5535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3" name="Akış Çizelgesi: İşlem 62">
            <a:extLst>
              <a:ext uri="{FF2B5EF4-FFF2-40B4-BE49-F238E27FC236}">
                <a16:creationId xmlns:a16="http://schemas.microsoft.com/office/drawing/2014/main" id="{5E7721C9-DFB1-F785-C0EB-E539ACE9D9CE}"/>
              </a:ext>
            </a:extLst>
          </p:cNvPr>
          <p:cNvSpPr/>
          <p:nvPr/>
        </p:nvSpPr>
        <p:spPr>
          <a:xfrm>
            <a:off x="7376852" y="2412364"/>
            <a:ext cx="3378446" cy="1208636"/>
          </a:xfrm>
          <a:prstGeom prst="flowChartProcess">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a:solidFill>
                  <a:schemeClr val="tx1"/>
                </a:solidFill>
              </a:rPr>
              <a:t>KAMPÜS 7/24</a:t>
            </a:r>
          </a:p>
          <a:p>
            <a:pPr algn="ctr"/>
            <a:r>
              <a:rPr lang="tr-TR">
                <a:solidFill>
                  <a:schemeClr val="tx1"/>
                </a:solidFill>
              </a:rPr>
              <a:t>(MYO Müdürü → Rektörlük)</a:t>
            </a:r>
          </a:p>
          <a:p>
            <a:pPr algn="ctr"/>
            <a:endParaRPr lang="tr-TR">
              <a:solidFill>
                <a:schemeClr val="tx1"/>
              </a:solidFill>
            </a:endParaRPr>
          </a:p>
          <a:p>
            <a:pPr algn="ctr"/>
            <a:r>
              <a:rPr lang="tr-TR" b="1">
                <a:solidFill>
                  <a:schemeClr val="tx1"/>
                </a:solidFill>
                <a:hlinkClick r:id="rId2">
                  <a:extLst>
                    <a:ext uri="{A12FA001-AC4F-418D-AE19-62706E023703}">
                      <ahyp:hlinkClr xmlns:ahyp="http://schemas.microsoft.com/office/drawing/2018/hyperlinkcolor" val="tx"/>
                    </a:ext>
                  </a:extLst>
                </a:hlinkClick>
              </a:rPr>
              <a:t>https://kampus724.comu.edu.tr</a:t>
            </a:r>
            <a:r>
              <a:rPr lang="tr-TR" b="1">
                <a:solidFill>
                  <a:schemeClr val="tx1"/>
                </a:solidFill>
              </a:rPr>
              <a:t> </a:t>
            </a:r>
          </a:p>
        </p:txBody>
      </p:sp>
      <p:sp>
        <p:nvSpPr>
          <p:cNvPr id="79" name="Akış Çizelgesi: İşlem 78">
            <a:extLst>
              <a:ext uri="{FF2B5EF4-FFF2-40B4-BE49-F238E27FC236}">
                <a16:creationId xmlns:a16="http://schemas.microsoft.com/office/drawing/2014/main" id="{35B4D412-D3AC-C3A6-FE59-4FB838D0A27A}"/>
              </a:ext>
            </a:extLst>
          </p:cNvPr>
          <p:cNvSpPr/>
          <p:nvPr/>
        </p:nvSpPr>
        <p:spPr>
          <a:xfrm>
            <a:off x="7456316" y="4220525"/>
            <a:ext cx="3368890" cy="641527"/>
          </a:xfrm>
          <a:prstGeom prst="flowChartProcess">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b="1">
                <a:solidFill>
                  <a:schemeClr val="tx1"/>
                </a:solidFill>
              </a:rPr>
              <a:t>ÜBYS/Teams Teknik Destek</a:t>
            </a:r>
          </a:p>
        </p:txBody>
      </p:sp>
      <p:sp>
        <p:nvSpPr>
          <p:cNvPr id="81" name="Akış Çizelgesi: İşlem 80">
            <a:extLst>
              <a:ext uri="{FF2B5EF4-FFF2-40B4-BE49-F238E27FC236}">
                <a16:creationId xmlns:a16="http://schemas.microsoft.com/office/drawing/2014/main" id="{69488AEA-904A-6A2C-F8E3-358FB72FDA7B}"/>
              </a:ext>
            </a:extLst>
          </p:cNvPr>
          <p:cNvSpPr/>
          <p:nvPr/>
        </p:nvSpPr>
        <p:spPr>
          <a:xfrm>
            <a:off x="7456316" y="5239215"/>
            <a:ext cx="3378446" cy="646331"/>
          </a:xfrm>
          <a:prstGeom prst="flowChartProcess">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b="1">
                <a:solidFill>
                  <a:schemeClr val="tx1"/>
                </a:solidFill>
                <a:hlinkClick r:id="rId3">
                  <a:extLst>
                    <a:ext uri="{A12FA001-AC4F-418D-AE19-62706E023703}">
                      <ahyp:hlinkClr xmlns:ahyp="http://schemas.microsoft.com/office/drawing/2018/hyperlinkcolor" val="tx"/>
                    </a:ext>
                  </a:extLst>
                </a:hlinkClick>
              </a:rPr>
              <a:t>https://destek.comu.edu.tr/</a:t>
            </a:r>
            <a:r>
              <a:rPr lang="tr-TR" b="1">
                <a:solidFill>
                  <a:schemeClr val="tx1"/>
                </a:solidFill>
              </a:rPr>
              <a:t> </a:t>
            </a:r>
          </a:p>
        </p:txBody>
      </p:sp>
      <p:cxnSp>
        <p:nvCxnSpPr>
          <p:cNvPr id="80" name="Düz Ok Bağlayıcısı 79">
            <a:extLst>
              <a:ext uri="{FF2B5EF4-FFF2-40B4-BE49-F238E27FC236}">
                <a16:creationId xmlns:a16="http://schemas.microsoft.com/office/drawing/2014/main" id="{05563A93-9F21-8BFA-4ADD-9D635D384B27}"/>
              </a:ext>
            </a:extLst>
          </p:cNvPr>
          <p:cNvCxnSpPr>
            <a:cxnSpLocks/>
          </p:cNvCxnSpPr>
          <p:nvPr/>
        </p:nvCxnSpPr>
        <p:spPr>
          <a:xfrm>
            <a:off x="9162616" y="4768270"/>
            <a:ext cx="0" cy="5535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4" name="Metin kutusu 83">
            <a:extLst>
              <a:ext uri="{FF2B5EF4-FFF2-40B4-BE49-F238E27FC236}">
                <a16:creationId xmlns:a16="http://schemas.microsoft.com/office/drawing/2014/main" id="{2A340F60-4716-0A1A-6B49-A9768C6D23FE}"/>
              </a:ext>
            </a:extLst>
          </p:cNvPr>
          <p:cNvSpPr txBox="1"/>
          <p:nvPr/>
        </p:nvSpPr>
        <p:spPr>
          <a:xfrm>
            <a:off x="1109217" y="6349599"/>
            <a:ext cx="9472966" cy="369332"/>
          </a:xfrm>
          <a:prstGeom prst="rect">
            <a:avLst/>
          </a:prstGeom>
          <a:noFill/>
        </p:spPr>
        <p:txBody>
          <a:bodyPr wrap="square">
            <a:spAutoFit/>
          </a:bodyPr>
          <a:lstStyle/>
          <a:p>
            <a:r>
              <a:rPr lang="tr-TR"/>
              <a:t>Form ve Dilekçe Örnekleri: </a:t>
            </a:r>
            <a:r>
              <a:rPr lang="tr-TR">
                <a:hlinkClick r:id="rId4"/>
              </a:rPr>
              <a:t>https://shmyo.comu.edu.tr/ogrenci/formlar-ve-dilekceler-r32.html</a:t>
            </a:r>
            <a:r>
              <a:rPr lang="tr-TR"/>
              <a:t> </a:t>
            </a:r>
          </a:p>
        </p:txBody>
      </p:sp>
      <p:pic>
        <p:nvPicPr>
          <p:cNvPr id="85" name="Resim 84">
            <a:extLst>
              <a:ext uri="{FF2B5EF4-FFF2-40B4-BE49-F238E27FC236}">
                <a16:creationId xmlns:a16="http://schemas.microsoft.com/office/drawing/2014/main" id="{A97AE8D3-AE0E-1B08-269D-A8763A8C97C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834762" y="2334600"/>
            <a:ext cx="1411548" cy="1364163"/>
          </a:xfrm>
          <a:prstGeom prst="rect">
            <a:avLst/>
          </a:prstGeom>
        </p:spPr>
      </p:pic>
    </p:spTree>
    <p:extLst>
      <p:ext uri="{BB962C8B-B14F-4D97-AF65-F5344CB8AC3E}">
        <p14:creationId xmlns:p14="http://schemas.microsoft.com/office/powerpoint/2010/main" val="3213315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9EF77E3-3EC1-21C8-A783-7C95D07A27C5}"/>
              </a:ext>
            </a:extLst>
          </p:cNvPr>
          <p:cNvSpPr txBox="1"/>
          <p:nvPr/>
        </p:nvSpPr>
        <p:spPr>
          <a:xfrm>
            <a:off x="1942864" y="211579"/>
            <a:ext cx="4728798" cy="646331"/>
          </a:xfrm>
          <a:prstGeom prst="rect">
            <a:avLst/>
          </a:prstGeom>
          <a:solidFill>
            <a:srgbClr val="28328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tr-TR" sz="3600" dirty="0">
                <a:solidFill>
                  <a:schemeClr val="bg1"/>
                </a:solidFill>
                <a:latin typeface="Bahnschrift SemiBold Condensed" panose="020B0502040204020203" pitchFamily="34" charset="0"/>
              </a:rPr>
              <a:t>ÖĞRENCİ TEMSİLCİLİĞİ</a:t>
            </a:r>
          </a:p>
        </p:txBody>
      </p:sp>
      <p:pic>
        <p:nvPicPr>
          <p:cNvPr id="7" name="Picture 8">
            <a:extLst>
              <a:ext uri="{FF2B5EF4-FFF2-40B4-BE49-F238E27FC236}">
                <a16:creationId xmlns:a16="http://schemas.microsoft.com/office/drawing/2014/main" id="{03C91E2A-8E20-63B1-2F21-3BC978267813}"/>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324303" y="377115"/>
            <a:ext cx="2300217" cy="3051885"/>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9DD8488A-63FD-3C87-E138-983467DC8438}"/>
              </a:ext>
            </a:extLst>
          </p:cNvPr>
          <p:cNvSpPr/>
          <p:nvPr/>
        </p:nvSpPr>
        <p:spPr>
          <a:xfrm>
            <a:off x="294556" y="1383442"/>
            <a:ext cx="9710578" cy="5262979"/>
          </a:xfrm>
          <a:prstGeom prst="rect">
            <a:avLst/>
          </a:prstGeom>
        </p:spPr>
        <p:txBody>
          <a:bodyPr wrap="square">
            <a:spAutoFit/>
          </a:bodyPr>
          <a:lstStyle/>
          <a:p>
            <a:r>
              <a:rPr lang="tr-TR" sz="2400" b="1" dirty="0">
                <a:solidFill>
                  <a:srgbClr val="283281"/>
                </a:solidFill>
              </a:rPr>
              <a:t>Öğrenci Temsilciliği Nedir?</a:t>
            </a:r>
          </a:p>
          <a:p>
            <a:pPr marL="285750" indent="-285750">
              <a:buFont typeface="Arial" panose="020B0604020202020204" pitchFamily="34" charset="0"/>
              <a:buChar char="•"/>
            </a:pPr>
            <a:r>
              <a:rPr lang="tr-TR" sz="2400" dirty="0">
                <a:solidFill>
                  <a:srgbClr val="000000"/>
                </a:solidFill>
              </a:rPr>
              <a:t>Öğrencilerinin haklarını ve çıkarlarını savunan bir temsilcilik yapısıdır.</a:t>
            </a:r>
          </a:p>
          <a:p>
            <a:pPr marL="285750" indent="-285750">
              <a:buFont typeface="Arial" panose="020B0604020202020204" pitchFamily="34" charset="0"/>
              <a:buChar char="•"/>
            </a:pPr>
            <a:r>
              <a:rPr lang="tr-TR" sz="2400" dirty="0">
                <a:solidFill>
                  <a:srgbClr val="000000"/>
                </a:solidFill>
              </a:rPr>
              <a:t>Öğrencilerin üniversite yönetimine katkı sağlamalarını amaçlar.</a:t>
            </a:r>
          </a:p>
          <a:p>
            <a:pPr marL="285750" indent="-285750">
              <a:buFont typeface="Arial" panose="020B0604020202020204" pitchFamily="34" charset="0"/>
              <a:buChar char="•"/>
            </a:pPr>
            <a:endParaRPr lang="tr-TR" sz="2400" b="0" i="0" u="none" strike="noStrike" dirty="0">
              <a:solidFill>
                <a:srgbClr val="000000"/>
              </a:solidFill>
              <a:effectLst/>
            </a:endParaRPr>
          </a:p>
          <a:p>
            <a:r>
              <a:rPr lang="tr-TR" sz="2400" b="1" dirty="0">
                <a:solidFill>
                  <a:srgbClr val="283281"/>
                </a:solidFill>
              </a:rPr>
              <a:t>Temsilcilerin Görevleri</a:t>
            </a:r>
            <a:endParaRPr lang="tr-TR" sz="2400" dirty="0">
              <a:solidFill>
                <a:srgbClr val="283281"/>
              </a:solidFill>
            </a:endParaRPr>
          </a:p>
          <a:p>
            <a:pPr marL="285750" indent="-285750">
              <a:buFont typeface="Arial" panose="020B0604020202020204" pitchFamily="34" charset="0"/>
              <a:buChar char="•"/>
            </a:pPr>
            <a:r>
              <a:rPr lang="tr-TR" sz="2400" dirty="0"/>
              <a:t>Temsilciler, öğrencilerin sosyal, kültürel ve akademik ihtiyaçlarını üniversite yönetimine iletmekle sorumludur. </a:t>
            </a:r>
          </a:p>
          <a:p>
            <a:pPr marL="285750" indent="-285750">
              <a:buFont typeface="Arial" panose="020B0604020202020204" pitchFamily="34" charset="0"/>
              <a:buChar char="•"/>
            </a:pPr>
            <a:r>
              <a:rPr lang="tr-TR" sz="2400" dirty="0"/>
              <a:t>Seçimlerle göreve gelen temsilciler, belirli dönemlerde yapılan toplantılarla öğrenci ihtiyaçlarını dile getirir ve çözüm yolları </a:t>
            </a:r>
            <a:r>
              <a:rPr lang="tr-TR" sz="2400"/>
              <a:t>sunar.</a:t>
            </a:r>
          </a:p>
          <a:p>
            <a:pPr marL="285750" indent="-285750">
              <a:buFont typeface="Arial" panose="020B0604020202020204" pitchFamily="34" charset="0"/>
              <a:buChar char="•"/>
            </a:pPr>
            <a:endParaRPr lang="tr-TR" sz="2400"/>
          </a:p>
          <a:p>
            <a:r>
              <a:rPr lang="tr-TR" sz="2400" b="1">
                <a:solidFill>
                  <a:srgbClr val="283281"/>
                </a:solidFill>
              </a:rPr>
              <a:t>Temsilci Seçimi</a:t>
            </a:r>
            <a:endParaRPr lang="tr-TR" sz="2400">
              <a:solidFill>
                <a:srgbClr val="283281"/>
              </a:solidFill>
            </a:endParaRPr>
          </a:p>
          <a:p>
            <a:pPr marL="285750" indent="-285750">
              <a:buFont typeface="Arial" panose="020B0604020202020204" pitchFamily="34" charset="0"/>
              <a:buChar char="•"/>
            </a:pPr>
            <a:r>
              <a:rPr lang="tr-TR" sz="2400"/>
              <a:t>Temsilciler gizli oyla, demokratik seçimlerle seçilir.</a:t>
            </a:r>
          </a:p>
          <a:p>
            <a:pPr marL="285750" indent="-285750">
              <a:buFont typeface="Arial" panose="020B0604020202020204" pitchFamily="34" charset="0"/>
              <a:buChar char="•"/>
            </a:pPr>
            <a:r>
              <a:rPr lang="tr-TR" sz="2400"/>
              <a:t>Seçim süreci üniversite kurulları tarafından denetlenir. </a:t>
            </a:r>
            <a:endParaRPr lang="tr-TR" sz="2400" dirty="0"/>
          </a:p>
          <a:p>
            <a:endParaRPr lang="tr-TR" sz="2400" b="0" i="0" u="none" strike="noStrike" dirty="0">
              <a:solidFill>
                <a:srgbClr val="000000"/>
              </a:solidFill>
              <a:effectLst/>
            </a:endParaRPr>
          </a:p>
        </p:txBody>
      </p:sp>
    </p:spTree>
    <p:extLst>
      <p:ext uri="{BB962C8B-B14F-4D97-AF65-F5344CB8AC3E}">
        <p14:creationId xmlns:p14="http://schemas.microsoft.com/office/powerpoint/2010/main" val="3796054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88EDB29-D7C8-E212-8D73-9A5C549D4CE6}"/>
              </a:ext>
            </a:extLst>
          </p:cNvPr>
          <p:cNvSpPr txBox="1"/>
          <p:nvPr/>
        </p:nvSpPr>
        <p:spPr>
          <a:xfrm>
            <a:off x="2696205" y="249911"/>
            <a:ext cx="4560355" cy="646331"/>
          </a:xfrm>
          <a:prstGeom prst="rect">
            <a:avLst/>
          </a:prstGeom>
          <a:solidFill>
            <a:srgbClr val="28328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tr-TR" sz="3600" dirty="0">
                <a:solidFill>
                  <a:schemeClr val="bg1"/>
                </a:solidFill>
                <a:latin typeface="Bahnschrift SemiBold Condensed" panose="020B0502040204020203" pitchFamily="34" charset="0"/>
              </a:rPr>
              <a:t>ÖĞRENCİ DEKANLIĞI</a:t>
            </a:r>
          </a:p>
        </p:txBody>
      </p:sp>
      <p:sp>
        <p:nvSpPr>
          <p:cNvPr id="4" name="Metin kutusu 3">
            <a:extLst>
              <a:ext uri="{FF2B5EF4-FFF2-40B4-BE49-F238E27FC236}">
                <a16:creationId xmlns:a16="http://schemas.microsoft.com/office/drawing/2014/main" id="{E5D18919-2942-EC0B-124F-7E41842F8901}"/>
              </a:ext>
            </a:extLst>
          </p:cNvPr>
          <p:cNvSpPr txBox="1"/>
          <p:nvPr/>
        </p:nvSpPr>
        <p:spPr>
          <a:xfrm>
            <a:off x="967198" y="1225689"/>
            <a:ext cx="10573773" cy="5324535"/>
          </a:xfrm>
          <a:prstGeom prst="rect">
            <a:avLst/>
          </a:prstGeom>
          <a:noFill/>
        </p:spPr>
        <p:txBody>
          <a:bodyPr wrap="square" rtlCol="0">
            <a:spAutoFit/>
          </a:bodyPr>
          <a:lstStyle/>
          <a:p>
            <a:pPr marL="285750" indent="-285750">
              <a:buFont typeface="Courier New" panose="02070309020205020404" pitchFamily="49" charset="0"/>
              <a:buChar char="o"/>
            </a:pPr>
            <a:r>
              <a:rPr lang="tr-TR" sz="2000" dirty="0"/>
              <a:t>Çanakkale </a:t>
            </a:r>
            <a:r>
              <a:rPr lang="tr-TR" sz="2000" dirty="0" err="1"/>
              <a:t>Onsekiz</a:t>
            </a:r>
            <a:r>
              <a:rPr lang="tr-TR" sz="2000" dirty="0"/>
              <a:t> Mart Üniversitesi Öğrenci Dekanlığı, öğrencilerin üniversite yaşamındaki tüm sorunlarına destek olmak amacıyla kurulmuştur.</a:t>
            </a:r>
          </a:p>
          <a:p>
            <a:pPr marL="285750" indent="-285750">
              <a:buFont typeface="Courier New" panose="02070309020205020404" pitchFamily="49" charset="0"/>
              <a:buChar char="o"/>
            </a:pPr>
            <a:r>
              <a:rPr lang="tr-TR" sz="2000" dirty="0"/>
              <a:t>Akademik, sosyal, kültürel, sportif, ve kişisel gelişimlerine katkı sağlamayı amaçlar.</a:t>
            </a:r>
          </a:p>
          <a:p>
            <a:pPr marL="285750" indent="-285750">
              <a:buFont typeface="Courier New" panose="02070309020205020404" pitchFamily="49" charset="0"/>
              <a:buChar char="o"/>
            </a:pPr>
            <a:endParaRPr lang="tr-TR" sz="2000" dirty="0"/>
          </a:p>
          <a:p>
            <a:r>
              <a:rPr lang="tr-TR" sz="2000" b="1" dirty="0"/>
              <a:t>Öğrenci Temsilciliği ve Katılım</a:t>
            </a:r>
            <a:endParaRPr lang="tr-TR" sz="2000" dirty="0"/>
          </a:p>
          <a:p>
            <a:pPr marL="285750" indent="-285750">
              <a:buFont typeface="Courier New" panose="02070309020205020404" pitchFamily="49" charset="0"/>
              <a:buChar char="o"/>
            </a:pPr>
            <a:r>
              <a:rPr lang="tr-TR" sz="2000" dirty="0"/>
              <a:t>Öğrencilerin üniversite yönetimine katılmaları için önemli bir platformdur.</a:t>
            </a:r>
          </a:p>
          <a:p>
            <a:pPr marL="285750" indent="-285750">
              <a:buFont typeface="Courier New" panose="02070309020205020404" pitchFamily="49" charset="0"/>
              <a:buChar char="o"/>
            </a:pPr>
            <a:r>
              <a:rPr lang="tr-TR" sz="2000" dirty="0"/>
              <a:t>Öğrenci senatosunda yer alan temsilcilerle yönetimle etkili iletişim kurulur.</a:t>
            </a:r>
          </a:p>
          <a:p>
            <a:pPr marL="285750" indent="-285750">
              <a:buFont typeface="Courier New" panose="02070309020205020404" pitchFamily="49" charset="0"/>
              <a:buChar char="o"/>
            </a:pPr>
            <a:endParaRPr lang="tr-TR" sz="2000" dirty="0"/>
          </a:p>
          <a:p>
            <a:r>
              <a:rPr lang="tr-TR" sz="2000" b="1" dirty="0"/>
              <a:t>Öğrenci Dekanlığı</a:t>
            </a:r>
            <a:endParaRPr lang="tr-TR" sz="2000" dirty="0"/>
          </a:p>
          <a:p>
            <a:pPr marL="285750" indent="-285750">
              <a:buFont typeface="Courier New" panose="02070309020205020404" pitchFamily="49" charset="0"/>
              <a:buChar char="o"/>
            </a:pPr>
            <a:r>
              <a:rPr lang="tr-TR" sz="2000" dirty="0"/>
              <a:t>Öğrencilerin talep ve şikayetlerini dinler</a:t>
            </a:r>
          </a:p>
          <a:p>
            <a:pPr marL="285750" indent="-285750">
              <a:buFont typeface="Courier New" panose="02070309020205020404" pitchFamily="49" charset="0"/>
              <a:buChar char="o"/>
            </a:pPr>
            <a:r>
              <a:rPr lang="tr-TR" sz="2000" dirty="0"/>
              <a:t>Çeşitli projeler ve faaliyetlerde öğrencilerin yer almasını sağlar</a:t>
            </a:r>
          </a:p>
          <a:p>
            <a:pPr marL="285750" indent="-285750">
              <a:buFont typeface="Courier New" panose="02070309020205020404" pitchFamily="49" charset="0"/>
              <a:buChar char="o"/>
            </a:pPr>
            <a:r>
              <a:rPr lang="tr-TR" sz="2000" dirty="0"/>
              <a:t>Sorunların çözümü için danışmanlık hizmetleri sunar</a:t>
            </a:r>
          </a:p>
          <a:p>
            <a:pPr marL="285750" indent="-285750">
              <a:buFont typeface="Courier New" panose="02070309020205020404" pitchFamily="49" charset="0"/>
              <a:buChar char="o"/>
            </a:pPr>
            <a:endParaRPr lang="tr-TR" sz="2000" dirty="0"/>
          </a:p>
          <a:p>
            <a:r>
              <a:rPr lang="tr-TR" sz="2000" b="1" dirty="0"/>
              <a:t>Dekanlık Projeleri ve Etkinlikler</a:t>
            </a:r>
            <a:endParaRPr lang="tr-TR" sz="2000" dirty="0"/>
          </a:p>
          <a:p>
            <a:pPr marL="342900" indent="-342900">
              <a:buFont typeface="Courier New" panose="02070309020205020404" pitchFamily="49" charset="0"/>
              <a:buChar char="o"/>
            </a:pPr>
            <a:r>
              <a:rPr lang="tr-TR" sz="2000" dirty="0"/>
              <a:t>TÜBİTAK projeleri, Yeşil Dönüşüm, Eko Kampüs gibi projelerde öğrenci desteği.</a:t>
            </a:r>
          </a:p>
          <a:p>
            <a:pPr marL="342900" indent="-342900">
              <a:buFont typeface="Courier New" panose="02070309020205020404" pitchFamily="49" charset="0"/>
              <a:buChar char="o"/>
            </a:pPr>
            <a:r>
              <a:rPr lang="tr-TR" sz="2000" dirty="0"/>
              <a:t>Sportif, akademik, ve sosyal faaliyetlerin desteklenmesi.</a:t>
            </a:r>
          </a:p>
          <a:p>
            <a:pPr marL="285750" indent="-285750">
              <a:buFont typeface="Courier New" panose="02070309020205020404" pitchFamily="49" charset="0"/>
              <a:buChar char="o"/>
            </a:pPr>
            <a:endParaRPr lang="tr-TR" sz="2000" dirty="0"/>
          </a:p>
        </p:txBody>
      </p:sp>
    </p:spTree>
    <p:extLst>
      <p:ext uri="{BB962C8B-B14F-4D97-AF65-F5344CB8AC3E}">
        <p14:creationId xmlns:p14="http://schemas.microsoft.com/office/powerpoint/2010/main" val="3829912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Resim 5">
            <a:hlinkClick r:id="rId2"/>
            <a:extLst>
              <a:ext uri="{FF2B5EF4-FFF2-40B4-BE49-F238E27FC236}">
                <a16:creationId xmlns:a16="http://schemas.microsoft.com/office/drawing/2014/main" id="{D5C8A49E-D795-93A6-62FC-EB3A05031AED}"/>
              </a:ext>
            </a:extLst>
          </p:cNvPr>
          <p:cNvPicPr>
            <a:picLocks noChangeAspect="1"/>
          </p:cNvPicPr>
          <p:nvPr/>
        </p:nvPicPr>
        <p:blipFill>
          <a:blip r:embed="rId3"/>
          <a:stretch>
            <a:fillRect/>
          </a:stretch>
        </p:blipFill>
        <p:spPr>
          <a:xfrm>
            <a:off x="169589" y="17897"/>
            <a:ext cx="4762764" cy="668458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Dikdörtgen 2">
            <a:extLst>
              <a:ext uri="{FF2B5EF4-FFF2-40B4-BE49-F238E27FC236}">
                <a16:creationId xmlns:a16="http://schemas.microsoft.com/office/drawing/2014/main" id="{4ED8D48E-B8D6-DBE8-67A6-C1A60F19FA85}"/>
              </a:ext>
            </a:extLst>
          </p:cNvPr>
          <p:cNvSpPr/>
          <p:nvPr/>
        </p:nvSpPr>
        <p:spPr>
          <a:xfrm>
            <a:off x="5357234" y="1984442"/>
            <a:ext cx="5699650" cy="4192520"/>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800"/>
              <a:t>Sosyal Transkript, bir öğrencinin üniversitedeki ders dışı faaliyetlerinin resmi bir kaydıdır. Kulüpler, gönüllülük ve liderlik rolleri gibi faaliyetleri içerir.</a:t>
            </a:r>
          </a:p>
          <a:p>
            <a:pPr marL="285750" indent="-228600">
              <a:lnSpc>
                <a:spcPct val="90000"/>
              </a:lnSpc>
              <a:spcAft>
                <a:spcPts val="600"/>
              </a:spcAft>
              <a:buFont typeface="Arial" panose="020B0604020202020204" pitchFamily="34" charset="0"/>
              <a:buChar char="•"/>
            </a:pPr>
            <a:endParaRPr lang="en-US" sz="2800"/>
          </a:p>
          <a:p>
            <a:pPr marL="285750" indent="-228600">
              <a:lnSpc>
                <a:spcPct val="90000"/>
              </a:lnSpc>
              <a:spcAft>
                <a:spcPts val="600"/>
              </a:spcAft>
              <a:buFont typeface="Arial" panose="020B0604020202020204" pitchFamily="34" charset="0"/>
              <a:buChar char="•"/>
            </a:pPr>
            <a:r>
              <a:rPr lang="en-US" sz="2800"/>
              <a:t>Sosyal Transkript, işverenlere bir öğrencinin sadece akademik değil, aynı zamanda sosyal ve kişisel becerilerini de gösterir. Bu da iş bulma şansını artırabilir.</a:t>
            </a:r>
            <a:endParaRPr lang="en-US" sz="2800" b="0" i="0" u="none" strike="noStrike">
              <a:effectLst/>
            </a:endParaRPr>
          </a:p>
        </p:txBody>
      </p:sp>
      <p:sp>
        <p:nvSpPr>
          <p:cNvPr id="7" name="Metin kutusu 6">
            <a:extLst>
              <a:ext uri="{FF2B5EF4-FFF2-40B4-BE49-F238E27FC236}">
                <a16:creationId xmlns:a16="http://schemas.microsoft.com/office/drawing/2014/main" id="{A0E4DDEF-D710-CE87-341A-51D94EA6C569}"/>
              </a:ext>
            </a:extLst>
          </p:cNvPr>
          <p:cNvSpPr txBox="1"/>
          <p:nvPr/>
        </p:nvSpPr>
        <p:spPr>
          <a:xfrm>
            <a:off x="5567824" y="980238"/>
            <a:ext cx="5489059" cy="646331"/>
          </a:xfrm>
          <a:prstGeom prst="rect">
            <a:avLst/>
          </a:prstGeom>
          <a:solidFill>
            <a:srgbClr val="28328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tr-TR" sz="3600" dirty="0">
                <a:solidFill>
                  <a:schemeClr val="bg1"/>
                </a:solidFill>
                <a:latin typeface="Bahnschrift SemiBold Condensed" panose="020B0502040204020203" pitchFamily="34" charset="0"/>
              </a:rPr>
              <a:t>SOSYAL TRANSKRİPT</a:t>
            </a:r>
          </a:p>
        </p:txBody>
      </p:sp>
    </p:spTree>
    <p:extLst>
      <p:ext uri="{BB962C8B-B14F-4D97-AF65-F5344CB8AC3E}">
        <p14:creationId xmlns:p14="http://schemas.microsoft.com/office/powerpoint/2010/main" val="860800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66A0DD8-2727-F172-8BF7-50C15BBC77F5}"/>
              </a:ext>
            </a:extLst>
          </p:cNvPr>
          <p:cNvSpPr txBox="1"/>
          <p:nvPr/>
        </p:nvSpPr>
        <p:spPr>
          <a:xfrm>
            <a:off x="352147" y="373481"/>
            <a:ext cx="11487705" cy="6213750"/>
          </a:xfrm>
          <a:prstGeom prst="rect">
            <a:avLst/>
          </a:prstGeom>
        </p:spPr>
        <p:txBody>
          <a:bodyPr vert="horz" lIns="91440" tIns="45720" rIns="91440" bIns="45720" rtlCol="0">
            <a:noAutofit/>
          </a:bodyPr>
          <a:lstStyle/>
          <a:p>
            <a:pPr algn="ctr">
              <a:lnSpc>
                <a:spcPct val="90000"/>
              </a:lnSpc>
              <a:spcAft>
                <a:spcPts val="600"/>
              </a:spcAft>
            </a:pPr>
            <a:r>
              <a:rPr lang="tr-TR" sz="2800" b="1" noProof="0">
                <a:solidFill>
                  <a:srgbClr val="0000FF"/>
                </a:solidFill>
                <a:cs typeface="Times New Roman" panose="02020603050405020304" pitchFamily="18" charset="0"/>
              </a:rPr>
              <a:t>İşletmede Mesleki Eğitim</a:t>
            </a:r>
          </a:p>
          <a:p>
            <a:pPr algn="ctr">
              <a:lnSpc>
                <a:spcPct val="90000"/>
              </a:lnSpc>
              <a:spcAft>
                <a:spcPts val="600"/>
              </a:spcAft>
            </a:pPr>
            <a:r>
              <a:rPr lang="tr-TR" sz="2800" b="1" noProof="0">
                <a:solidFill>
                  <a:srgbClr val="0000FF"/>
                </a:solidFill>
                <a:cs typeface="Times New Roman" panose="02020603050405020304" pitchFamily="18" charset="0"/>
              </a:rPr>
              <a:t>3+1 İşyeri Uygulaması</a:t>
            </a:r>
          </a:p>
          <a:p>
            <a:pPr algn="ctr">
              <a:lnSpc>
                <a:spcPct val="90000"/>
              </a:lnSpc>
              <a:spcAft>
                <a:spcPts val="600"/>
              </a:spcAft>
            </a:pPr>
            <a:endParaRPr lang="tr-TR" sz="2800" b="1" noProof="0">
              <a:solidFill>
                <a:srgbClr val="0000FF"/>
              </a:solidFill>
              <a:cs typeface="Times New Roman" panose="02020603050405020304" pitchFamily="18" charset="0"/>
            </a:endParaRPr>
          </a:p>
          <a:p>
            <a:pPr indent="-228600" algn="just">
              <a:lnSpc>
                <a:spcPct val="90000"/>
              </a:lnSpc>
              <a:spcAft>
                <a:spcPts val="600"/>
              </a:spcAft>
              <a:buFont typeface="Arial" panose="020B0604020202020204" pitchFamily="34" charset="0"/>
              <a:buChar char="•"/>
            </a:pPr>
            <a:r>
              <a:rPr lang="tr-TR" sz="2800" noProof="0">
                <a:cs typeface="Times New Roman" panose="02020603050405020304" pitchFamily="18" charset="0"/>
              </a:rPr>
              <a:t>Son yıldaki seçmeli derstir. </a:t>
            </a:r>
          </a:p>
          <a:p>
            <a:pPr indent="-228600" algn="just">
              <a:lnSpc>
                <a:spcPct val="90000"/>
              </a:lnSpc>
              <a:spcAft>
                <a:spcPts val="600"/>
              </a:spcAft>
              <a:buFont typeface="Arial" panose="020B0604020202020204" pitchFamily="34" charset="0"/>
              <a:buChar char="•"/>
            </a:pPr>
            <a:r>
              <a:rPr lang="tr-TR" sz="2800" noProof="0">
                <a:cs typeface="Times New Roman" panose="02020603050405020304" pitchFamily="18" charset="0"/>
              </a:rPr>
              <a:t>İşyerlerinde tam zamanlı olarak yapılır.</a:t>
            </a:r>
          </a:p>
          <a:p>
            <a:pPr indent="-228600" algn="just">
              <a:lnSpc>
                <a:spcPct val="90000"/>
              </a:lnSpc>
              <a:spcAft>
                <a:spcPts val="600"/>
              </a:spcAft>
              <a:buFont typeface="Arial" panose="020B0604020202020204" pitchFamily="34" charset="0"/>
              <a:buChar char="•"/>
            </a:pPr>
            <a:r>
              <a:rPr lang="tr-TR" sz="2800" noProof="0">
                <a:cs typeface="Times New Roman" panose="02020603050405020304" pitchFamily="18" charset="0"/>
              </a:rPr>
              <a:t>Öğrencilerimizi uygulama becerisi yüksek, nitelikli öğrenciler olarak mezun etmeyi amaçlar.</a:t>
            </a:r>
          </a:p>
          <a:p>
            <a:pPr indent="-228600" algn="just">
              <a:lnSpc>
                <a:spcPct val="90000"/>
              </a:lnSpc>
              <a:spcAft>
                <a:spcPts val="600"/>
              </a:spcAft>
              <a:buFont typeface="Arial" panose="020B0604020202020204" pitchFamily="34" charset="0"/>
              <a:buChar char="•"/>
            </a:pPr>
            <a:endParaRPr lang="tr-TR" sz="2800" noProof="0">
              <a:cs typeface="Times New Roman" panose="02020603050405020304" pitchFamily="18" charset="0"/>
            </a:endParaRPr>
          </a:p>
          <a:p>
            <a:pPr algn="just">
              <a:lnSpc>
                <a:spcPct val="90000"/>
              </a:lnSpc>
              <a:spcAft>
                <a:spcPts val="600"/>
              </a:spcAft>
            </a:pPr>
            <a:r>
              <a:rPr lang="tr-TR" sz="2800"/>
              <a:t>ÇOMÜ İşletmede Mesleki Eğitim Koordinatörlüğü:</a:t>
            </a:r>
            <a:endParaRPr lang="tr-TR" sz="2800">
              <a:cs typeface="Times New Roman" panose="02020603050405020304" pitchFamily="18" charset="0"/>
            </a:endParaRPr>
          </a:p>
          <a:p>
            <a:pPr algn="just">
              <a:lnSpc>
                <a:spcPct val="90000"/>
              </a:lnSpc>
              <a:spcAft>
                <a:spcPts val="600"/>
              </a:spcAft>
            </a:pPr>
            <a:r>
              <a:rPr lang="tr-TR" sz="2800">
                <a:cs typeface="Times New Roman" panose="02020603050405020304" pitchFamily="18" charset="0"/>
                <a:hlinkClick r:id="rId2"/>
              </a:rPr>
              <a:t>https://imece.comu.edu.tr/</a:t>
            </a:r>
            <a:r>
              <a:rPr lang="tr-TR" sz="2800">
                <a:cs typeface="Times New Roman" panose="02020603050405020304" pitchFamily="18" charset="0"/>
              </a:rPr>
              <a:t> </a:t>
            </a:r>
          </a:p>
          <a:p>
            <a:pPr algn="just">
              <a:lnSpc>
                <a:spcPct val="90000"/>
              </a:lnSpc>
              <a:spcAft>
                <a:spcPts val="600"/>
              </a:spcAft>
            </a:pPr>
            <a:r>
              <a:rPr lang="tr-TR" sz="2800">
                <a:cs typeface="Times New Roman" panose="02020603050405020304" pitchFamily="18" charset="0"/>
                <a:hlinkClick r:id="rId3"/>
              </a:rPr>
              <a:t>https://imece.comu.edu.tr/koordinatorluk/yonerge-r2.html</a:t>
            </a:r>
            <a:endParaRPr lang="tr-TR" sz="2800">
              <a:cs typeface="Times New Roman" panose="02020603050405020304" pitchFamily="18" charset="0"/>
            </a:endParaRPr>
          </a:p>
          <a:p>
            <a:pPr algn="just">
              <a:lnSpc>
                <a:spcPct val="90000"/>
              </a:lnSpc>
              <a:spcAft>
                <a:spcPts val="600"/>
              </a:spcAft>
            </a:pPr>
            <a:endParaRPr lang="tr-TR" sz="2800">
              <a:cs typeface="Times New Roman" panose="02020603050405020304" pitchFamily="18" charset="0"/>
            </a:endParaRPr>
          </a:p>
          <a:p>
            <a:pPr algn="just">
              <a:lnSpc>
                <a:spcPct val="90000"/>
              </a:lnSpc>
              <a:spcAft>
                <a:spcPts val="600"/>
              </a:spcAft>
            </a:pPr>
            <a:r>
              <a:rPr lang="tr-TR" sz="2800">
                <a:cs typeface="Times New Roman" panose="02020603050405020304" pitchFamily="18" charset="0"/>
              </a:rPr>
              <a:t> ÇOMÜ Mevzuat: </a:t>
            </a:r>
            <a:r>
              <a:rPr lang="tr-TR" sz="2800">
                <a:cs typeface="Times New Roman" panose="02020603050405020304" pitchFamily="18" charset="0"/>
                <a:hlinkClick r:id="rId4"/>
              </a:rPr>
              <a:t>https://mevzuat.comu.edu.tr/</a:t>
            </a:r>
            <a:r>
              <a:rPr lang="tr-TR" sz="2800">
                <a:cs typeface="Times New Roman" panose="02020603050405020304" pitchFamily="18" charset="0"/>
              </a:rPr>
              <a:t> </a:t>
            </a:r>
          </a:p>
          <a:p>
            <a:pPr indent="-228600" algn="just">
              <a:lnSpc>
                <a:spcPct val="90000"/>
              </a:lnSpc>
              <a:spcAft>
                <a:spcPts val="600"/>
              </a:spcAft>
              <a:buFont typeface="Arial" panose="020B0604020202020204" pitchFamily="34" charset="0"/>
              <a:buChar char="•"/>
            </a:pPr>
            <a:endParaRPr lang="tr-TR" sz="2800" noProof="0">
              <a:cs typeface="Times New Roman" panose="02020603050405020304" pitchFamily="18" charset="0"/>
            </a:endParaRPr>
          </a:p>
          <a:p>
            <a:pPr indent="-228600" algn="just">
              <a:lnSpc>
                <a:spcPct val="90000"/>
              </a:lnSpc>
              <a:spcAft>
                <a:spcPts val="600"/>
              </a:spcAft>
              <a:buFont typeface="Arial" panose="020B0604020202020204" pitchFamily="34" charset="0"/>
              <a:buChar char="•"/>
            </a:pPr>
            <a:endParaRPr lang="tr-TR" sz="2800" noProof="0">
              <a:cs typeface="Times New Roman" panose="02020603050405020304" pitchFamily="18" charset="0"/>
            </a:endParaRPr>
          </a:p>
        </p:txBody>
      </p:sp>
    </p:spTree>
    <p:extLst>
      <p:ext uri="{BB962C8B-B14F-4D97-AF65-F5344CB8AC3E}">
        <p14:creationId xmlns:p14="http://schemas.microsoft.com/office/powerpoint/2010/main" val="1355240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66A0DD8-2727-F172-8BF7-50C15BBC77F5}"/>
              </a:ext>
            </a:extLst>
          </p:cNvPr>
          <p:cNvSpPr txBox="1"/>
          <p:nvPr/>
        </p:nvSpPr>
        <p:spPr>
          <a:xfrm>
            <a:off x="696685" y="67601"/>
            <a:ext cx="10546080" cy="954107"/>
          </a:xfrm>
          <a:prstGeom prst="rect">
            <a:avLst/>
          </a:prstGeom>
          <a:noFill/>
        </p:spPr>
        <p:txBody>
          <a:bodyPr wrap="square">
            <a:spAutoFit/>
          </a:bodyPr>
          <a:lstStyle/>
          <a:p>
            <a:pPr algn="ctr"/>
            <a:endParaRPr lang="tr-TR" sz="2400" dirty="0">
              <a:solidFill>
                <a:schemeClr val="tx1"/>
              </a:solidFill>
            </a:endParaRPr>
          </a:p>
          <a:p>
            <a:pPr algn="ctr"/>
            <a:r>
              <a:rPr lang="tr-TR" sz="3200" b="1" dirty="0">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EĞİTİM KATALOĞU VE KREDİ SİSTEMİ</a:t>
            </a:r>
          </a:p>
        </p:txBody>
      </p:sp>
      <p:pic>
        <p:nvPicPr>
          <p:cNvPr id="2" name="Resim 1">
            <a:extLst>
              <a:ext uri="{FF2B5EF4-FFF2-40B4-BE49-F238E27FC236}">
                <a16:creationId xmlns:a16="http://schemas.microsoft.com/office/drawing/2014/main" id="{109F594E-7FB1-8774-043A-5D3F8C2517D7}"/>
              </a:ext>
            </a:extLst>
          </p:cNvPr>
          <p:cNvPicPr>
            <a:picLocks noChangeAspect="1"/>
          </p:cNvPicPr>
          <p:nvPr/>
        </p:nvPicPr>
        <p:blipFill>
          <a:blip r:embed="rId2"/>
          <a:stretch>
            <a:fillRect/>
          </a:stretch>
        </p:blipFill>
        <p:spPr>
          <a:xfrm>
            <a:off x="696685" y="1557175"/>
            <a:ext cx="6838192" cy="3297576"/>
          </a:xfrm>
          <a:prstGeom prst="rect">
            <a:avLst/>
          </a:prstGeom>
        </p:spPr>
      </p:pic>
      <p:pic>
        <p:nvPicPr>
          <p:cNvPr id="4" name="Resim 3">
            <a:extLst>
              <a:ext uri="{FF2B5EF4-FFF2-40B4-BE49-F238E27FC236}">
                <a16:creationId xmlns:a16="http://schemas.microsoft.com/office/drawing/2014/main" id="{039EC6E2-6D3D-149C-1122-1180D6ED77D4}"/>
              </a:ext>
            </a:extLst>
          </p:cNvPr>
          <p:cNvPicPr>
            <a:picLocks noChangeAspect="1"/>
          </p:cNvPicPr>
          <p:nvPr/>
        </p:nvPicPr>
        <p:blipFill>
          <a:blip r:embed="rId3"/>
          <a:stretch>
            <a:fillRect/>
          </a:stretch>
        </p:blipFill>
        <p:spPr>
          <a:xfrm>
            <a:off x="696685" y="4883522"/>
            <a:ext cx="6838192" cy="1566507"/>
          </a:xfrm>
          <a:prstGeom prst="rect">
            <a:avLst/>
          </a:prstGeom>
        </p:spPr>
      </p:pic>
      <p:sp>
        <p:nvSpPr>
          <p:cNvPr id="6" name="Metin kutusu 5">
            <a:extLst>
              <a:ext uri="{FF2B5EF4-FFF2-40B4-BE49-F238E27FC236}">
                <a16:creationId xmlns:a16="http://schemas.microsoft.com/office/drawing/2014/main" id="{96CF8E84-DCC0-6D62-6193-A4F281BA5C35}"/>
              </a:ext>
            </a:extLst>
          </p:cNvPr>
          <p:cNvSpPr txBox="1"/>
          <p:nvPr/>
        </p:nvSpPr>
        <p:spPr>
          <a:xfrm>
            <a:off x="7959636" y="2044005"/>
            <a:ext cx="3535679" cy="3046988"/>
          </a:xfrm>
          <a:prstGeom prst="rect">
            <a:avLst/>
          </a:prstGeom>
          <a:noFill/>
        </p:spPr>
        <p:txBody>
          <a:bodyPr wrap="square">
            <a:spAutoFit/>
          </a:bodyPr>
          <a:lstStyle/>
          <a:p>
            <a:pPr algn="ctr">
              <a:spcAft>
                <a:spcPts val="0"/>
              </a:spcAft>
            </a:pPr>
            <a:r>
              <a:rPr lang="tr-TR" sz="2000" dirty="0">
                <a:hlinkClick r:id="rId4"/>
              </a:rPr>
              <a:t>https://ubys.comu.edu.tr/AIS/OutcomeBasedLearning/Home/Index?id=7577&amp;culture=tr-TR</a:t>
            </a:r>
            <a:endParaRPr lang="tr-TR" sz="2000" dirty="0"/>
          </a:p>
          <a:p>
            <a:pPr algn="ctr">
              <a:spcAft>
                <a:spcPts val="0"/>
              </a:spcAft>
            </a:pPr>
            <a:endParaRPr lang="tr-TR" sz="2000" dirty="0"/>
          </a:p>
          <a:p>
            <a:pPr algn="ctr">
              <a:spcAft>
                <a:spcPts val="0"/>
              </a:spcAft>
            </a:pPr>
            <a:endParaRPr lang="tr-TR" sz="2000" dirty="0"/>
          </a:p>
          <a:p>
            <a:pPr algn="ctr"/>
            <a:r>
              <a:rPr lang="tr-TR" sz="1800" b="1" dirty="0" err="1">
                <a:latin typeface="Times New Roman" panose="02020603050405020304" pitchFamily="18" charset="0"/>
                <a:cs typeface="Times New Roman" panose="02020603050405020304" pitchFamily="18" charset="0"/>
              </a:rPr>
              <a:t>AKTS</a:t>
            </a:r>
            <a:r>
              <a:rPr lang="tr-TR" sz="1800" dirty="0">
                <a:latin typeface="Times New Roman" panose="02020603050405020304" pitchFamily="18" charset="0"/>
                <a:cs typeface="Times New Roman" panose="02020603050405020304" pitchFamily="18" charset="0"/>
              </a:rPr>
              <a:t>: Avrupa Kredi Transfer Sistemi = </a:t>
            </a:r>
            <a:r>
              <a:rPr lang="tr-TR" sz="1800" b="1" dirty="0" err="1">
                <a:latin typeface="Times New Roman" panose="02020603050405020304" pitchFamily="18" charset="0"/>
                <a:cs typeface="Times New Roman" panose="02020603050405020304" pitchFamily="18" charset="0"/>
              </a:rPr>
              <a:t>ECTS</a:t>
            </a:r>
            <a:r>
              <a:rPr lang="tr-TR"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The European Credit Transfer and Accumulation System</a:t>
            </a:r>
            <a:endParaRPr lang="tr-TR" sz="1800" dirty="0">
              <a:latin typeface="Times New Roman" panose="02020603050405020304" pitchFamily="18" charset="0"/>
              <a:cs typeface="Times New Roman" panose="02020603050405020304" pitchFamily="18" charset="0"/>
            </a:endParaRPr>
          </a:p>
          <a:p>
            <a:pPr algn="ctr">
              <a:spcAft>
                <a:spcPts val="0"/>
              </a:spcAft>
            </a:pPr>
            <a:endParaRPr lang="tr-TR" sz="2000" dirty="0"/>
          </a:p>
        </p:txBody>
      </p:sp>
    </p:spTree>
    <p:extLst>
      <p:ext uri="{BB962C8B-B14F-4D97-AF65-F5344CB8AC3E}">
        <p14:creationId xmlns:p14="http://schemas.microsoft.com/office/powerpoint/2010/main" val="4254590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86" name="Freeform: Shape 3085">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8" name="Oval 3087">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3ACD935D-04F8-B21F-AB0A-30AB7DB1AF36}"/>
              </a:ext>
            </a:extLst>
          </p:cNvPr>
          <p:cNvPicPr>
            <a:picLocks noChangeAspect="1"/>
          </p:cNvPicPr>
          <p:nvPr/>
        </p:nvPicPr>
        <p:blipFill>
          <a:blip r:embed="rId2"/>
          <a:stretch>
            <a:fillRect/>
          </a:stretch>
        </p:blipFill>
        <p:spPr>
          <a:xfrm>
            <a:off x="7887184" y="1996327"/>
            <a:ext cx="3781051" cy="2221367"/>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3090" name="Freeform: Shape 3089">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092" name="Straight Connector 3091">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094" name="Freeform: Shape 3093">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096" name="Freeform: Shape 3095">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8" name="Freeform: Shape 3097">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 name="Metin kutusu 2">
            <a:extLst>
              <a:ext uri="{FF2B5EF4-FFF2-40B4-BE49-F238E27FC236}">
                <a16:creationId xmlns:a16="http://schemas.microsoft.com/office/drawing/2014/main" id="{566A0DD8-2727-F172-8BF7-50C15BBC77F5}"/>
              </a:ext>
            </a:extLst>
          </p:cNvPr>
          <p:cNvSpPr txBox="1"/>
          <p:nvPr/>
        </p:nvSpPr>
        <p:spPr>
          <a:xfrm>
            <a:off x="190501" y="381000"/>
            <a:ext cx="9067800" cy="6375400"/>
          </a:xfrm>
          <a:prstGeom prst="rect">
            <a:avLst/>
          </a:prstGeom>
          <a:solidFill>
            <a:schemeClr val="bg1"/>
          </a:solidFill>
        </p:spPr>
        <p:txBody>
          <a:bodyPr vert="horz" lIns="91440" tIns="45720" rIns="91440" bIns="45720" rtlCol="0">
            <a:noAutofit/>
          </a:bodyPr>
          <a:lstStyle/>
          <a:p>
            <a:pPr marL="36000">
              <a:lnSpc>
                <a:spcPct val="120000"/>
              </a:lnSpc>
              <a:spcBef>
                <a:spcPts val="600"/>
              </a:spcBef>
              <a:spcAft>
                <a:spcPts val="600"/>
              </a:spcAft>
            </a:pPr>
            <a:r>
              <a:rPr lang="en-US" sz="2600" b="1" dirty="0">
                <a:solidFill>
                  <a:srgbClr val="0000FF"/>
                </a:solidFill>
                <a:latin typeface="Times New Roman" panose="02020603050405020304" pitchFamily="18" charset="0"/>
                <a:cs typeface="Times New Roman" panose="02020603050405020304" pitchFamily="18" charset="0"/>
              </a:rPr>
              <a:t>ÇOMÜ </a:t>
            </a:r>
            <a:r>
              <a:rPr lang="en-US" sz="2600" b="1" dirty="0" err="1">
                <a:solidFill>
                  <a:srgbClr val="0000FF"/>
                </a:solidFill>
                <a:latin typeface="Times New Roman" panose="02020603050405020304" pitchFamily="18" charset="0"/>
                <a:cs typeface="Times New Roman" panose="02020603050405020304" pitchFamily="18" charset="0"/>
              </a:rPr>
              <a:t>Önlisans-Lisans</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Eğitim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Öğretim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ve</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Sınav</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Yönetmeliği</a:t>
            </a:r>
            <a:endParaRPr lang="en-US" sz="2600" b="1" dirty="0">
              <a:solidFill>
                <a:srgbClr val="0000FF"/>
              </a:solidFill>
              <a:latin typeface="Times New Roman" panose="02020603050405020304" pitchFamily="18" charset="0"/>
              <a:cs typeface="Times New Roman" panose="02020603050405020304" pitchFamily="18" charset="0"/>
            </a:endParaRPr>
          </a:p>
          <a:p>
            <a:pPr marL="36000">
              <a:lnSpc>
                <a:spcPct val="120000"/>
              </a:lnSpc>
              <a:spcBef>
                <a:spcPts val="600"/>
              </a:spcBef>
              <a:spcAft>
                <a:spcPts val="600"/>
              </a:spcAft>
            </a:pPr>
            <a:r>
              <a:rPr lang="en-US" sz="2600" b="1">
                <a:latin typeface="Times New Roman" panose="02020603050405020304" pitchFamily="18" charset="0"/>
                <a:cs typeface="Times New Roman" panose="02020603050405020304" pitchFamily="18" charset="0"/>
              </a:rPr>
              <a:t>Derslere </a:t>
            </a:r>
            <a:r>
              <a:rPr lang="en-US" sz="2600" b="1" dirty="0" err="1">
                <a:latin typeface="Times New Roman" panose="02020603050405020304" pitchFamily="18" charset="0"/>
                <a:cs typeface="Times New Roman" panose="02020603050405020304" pitchFamily="18" charset="0"/>
              </a:rPr>
              <a:t>devam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zorunluluğu</a:t>
            </a:r>
            <a:endParaRPr lang="en-US" sz="2600" b="1" dirty="0">
              <a:latin typeface="Times New Roman" panose="02020603050405020304" pitchFamily="18" charset="0"/>
              <a:cs typeface="Times New Roman" panose="02020603050405020304" pitchFamily="18" charset="0"/>
            </a:endParaRPr>
          </a:p>
          <a:p>
            <a:pPr marL="36000">
              <a:lnSpc>
                <a:spcPct val="120000"/>
              </a:lnSpc>
              <a:spcBef>
                <a:spcPts val="600"/>
              </a:spcBef>
              <a:spcAft>
                <a:spcPts val="600"/>
              </a:spcAf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MADDE 21 – (1) </a:t>
            </a:r>
            <a:r>
              <a:rPr lang="en-US" sz="2600" dirty="0" err="1">
                <a:latin typeface="Times New Roman" panose="02020603050405020304" pitchFamily="18" charset="0"/>
                <a:cs typeface="Times New Roman" panose="02020603050405020304" pitchFamily="18" charset="0"/>
              </a:rPr>
              <a:t>Öğrencilerin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teorik</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derslerin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az</a:t>
            </a:r>
            <a:r>
              <a:rPr lang="en-US"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%70</a:t>
            </a:r>
            <a:r>
              <a:rPr lang="en-US" sz="2600" dirty="0">
                <a:latin typeface="Times New Roman" panose="02020603050405020304" pitchFamily="18" charset="0"/>
                <a:cs typeface="Times New Roman" panose="02020603050405020304" pitchFamily="18" charset="0"/>
              </a:rPr>
              <a:t>’ine </a:t>
            </a:r>
            <a:r>
              <a:rPr lang="en-US" sz="2600" dirty="0" err="1">
                <a:latin typeface="Times New Roman" panose="02020603050405020304" pitchFamily="18" charset="0"/>
                <a:cs typeface="Times New Roman" panose="02020603050405020304" pitchFamily="18" charset="0"/>
              </a:rPr>
              <a:t>ve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uygulamalı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derslerin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az</a:t>
            </a:r>
            <a:r>
              <a:rPr lang="en-US"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%80</a:t>
            </a:r>
            <a:r>
              <a:rPr lang="en-US" sz="2600" dirty="0">
                <a:latin typeface="Times New Roman" panose="02020603050405020304" pitchFamily="18" charset="0"/>
                <a:cs typeface="Times New Roman" panose="02020603050405020304" pitchFamily="18" charset="0"/>
              </a:rPr>
              <a:t>’ine </a:t>
            </a:r>
            <a:r>
              <a:rPr lang="en-US" sz="2600" dirty="0" err="1">
                <a:latin typeface="Times New Roman" panose="02020603050405020304" pitchFamily="18" charset="0"/>
                <a:cs typeface="Times New Roman" panose="02020603050405020304" pitchFamily="18" charset="0"/>
              </a:rPr>
              <a:t>devam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etmeleri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zorunludur</a:t>
            </a:r>
            <a:r>
              <a:rPr lang="en-US" sz="2600" dirty="0">
                <a:latin typeface="Times New Roman" panose="02020603050405020304" pitchFamily="18" charset="0"/>
                <a:cs typeface="Times New Roman" panose="02020603050405020304" pitchFamily="18" charset="0"/>
              </a:rPr>
              <a:t>. </a:t>
            </a:r>
          </a:p>
          <a:p>
            <a:pPr marL="36000">
              <a:lnSpc>
                <a:spcPct val="120000"/>
              </a:lnSpc>
              <a:spcBef>
                <a:spcPts val="600"/>
              </a:spcBef>
              <a:spcAft>
                <a:spcPts val="600"/>
              </a:spcAft>
              <a:buFont typeface="Arial" panose="020B0604020202020204" pitchFamily="34" charset="0"/>
              <a:buChar char="•"/>
            </a:pPr>
            <a:r>
              <a:rPr lang="en-US" sz="2600">
                <a:latin typeface="Times New Roman" panose="02020603050405020304" pitchFamily="18" charset="0"/>
                <a:cs typeface="Times New Roman" panose="02020603050405020304" pitchFamily="18" charset="0"/>
              </a:rPr>
              <a:t>Derse </a:t>
            </a:r>
            <a:r>
              <a:rPr lang="en-US" sz="2600" dirty="0" err="1">
                <a:latin typeface="Times New Roman" panose="02020603050405020304" pitchFamily="18" charset="0"/>
                <a:cs typeface="Times New Roman" panose="02020603050405020304" pitchFamily="18" charset="0"/>
              </a:rPr>
              <a:t>devam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koşulunu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yerine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getirmeyen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öğrenci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sınav</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yarıyıl</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sonu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bütünleme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sınavlarına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giremez</a:t>
            </a:r>
            <a:r>
              <a:rPr lang="en-US" sz="2600" dirty="0">
                <a:latin typeface="Times New Roman" panose="02020603050405020304" pitchFamily="18" charset="0"/>
                <a:cs typeface="Times New Roman" panose="02020603050405020304" pitchFamily="18" charset="0"/>
              </a:rPr>
              <a:t>.</a:t>
            </a:r>
          </a:p>
          <a:p>
            <a:pPr marL="36000">
              <a:lnSpc>
                <a:spcPct val="120000"/>
              </a:lnSpc>
              <a:spcBef>
                <a:spcPts val="600"/>
              </a:spcBef>
              <a:spcAft>
                <a:spcPts val="600"/>
              </a:spcAft>
              <a:buFont typeface="Arial" panose="020B0604020202020204" pitchFamily="34" charset="0"/>
              <a:buChar char="•"/>
            </a:pPr>
            <a:r>
              <a:rPr lang="en-US" sz="2600">
                <a:latin typeface="Times New Roman" panose="02020603050405020304" pitchFamily="18" charset="0"/>
                <a:cs typeface="Times New Roman" panose="02020603050405020304" pitchFamily="18" charset="0"/>
              </a:rPr>
              <a:t>Sağlık </a:t>
            </a:r>
            <a:r>
              <a:rPr lang="en-US" sz="2600" dirty="0" err="1">
                <a:latin typeface="Times New Roman" panose="02020603050405020304" pitchFamily="18" charset="0"/>
                <a:cs typeface="Times New Roman" panose="02020603050405020304" pitchFamily="18" charset="0"/>
              </a:rPr>
              <a:t>raporu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veya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heyet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raporu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öğrencinin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derslere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devam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yükümlülüğünü</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kaldırmaz</a:t>
            </a:r>
            <a:r>
              <a:rPr lang="en-US" sz="2600" dirty="0">
                <a:latin typeface="Times New Roman" panose="02020603050405020304" pitchFamily="18" charset="0"/>
                <a:cs typeface="Times New Roman" panose="02020603050405020304" pitchFamily="18" charset="0"/>
              </a:rPr>
              <a:t>.</a:t>
            </a:r>
            <a:endParaRPr lang="tr-TR" sz="2600" dirty="0">
              <a:latin typeface="Times New Roman" panose="02020603050405020304" pitchFamily="18" charset="0"/>
              <a:cs typeface="Times New Roman" panose="02020603050405020304" pitchFamily="18" charset="0"/>
            </a:endParaRPr>
          </a:p>
          <a:p>
            <a:pPr marL="36000">
              <a:lnSpc>
                <a:spcPct val="120000"/>
              </a:lnSpc>
              <a:spcBef>
                <a:spcPts val="600"/>
              </a:spcBef>
              <a:spcAft>
                <a:spcPts val="600"/>
              </a:spcAft>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pPr marL="36000">
              <a:lnSpc>
                <a:spcPct val="120000"/>
              </a:lnSpc>
              <a:spcBef>
                <a:spcPts val="600"/>
              </a:spcBef>
              <a:spcAft>
                <a:spcPts val="600"/>
              </a:spcAft>
            </a:pPr>
            <a:r>
              <a:rPr lang="en-US" sz="2600" dirty="0">
                <a:solidFill>
                  <a:srgbClr val="0000FF"/>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https://ogrenciisleri.comu.edu.tr/mevzuat/mevzuat-r11.html</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adresinden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okuyunuz</a:t>
            </a:r>
            <a:r>
              <a:rPr lang="en-US" sz="2600" dirty="0">
                <a:solidFill>
                  <a:srgbClr val="0000FF"/>
                </a:solidFill>
                <a:latin typeface="Times New Roman" panose="02020603050405020304" pitchFamily="18" charset="0"/>
                <a:cs typeface="Times New Roman" panose="02020603050405020304" pitchFamily="18" charset="0"/>
              </a:rPr>
              <a:t>.</a:t>
            </a:r>
          </a:p>
          <a:p>
            <a:pPr marL="36000">
              <a:lnSpc>
                <a:spcPct val="120000"/>
              </a:lnSpc>
              <a:spcBef>
                <a:spcPts val="600"/>
              </a:spcBef>
              <a:spcAft>
                <a:spcPts val="600"/>
              </a:spcAft>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328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Metin kutusu 2">
            <a:extLst>
              <a:ext uri="{FF2B5EF4-FFF2-40B4-BE49-F238E27FC236}">
                <a16:creationId xmlns:a16="http://schemas.microsoft.com/office/drawing/2014/main" id="{566A0DD8-2727-F172-8BF7-50C15BBC77F5}"/>
              </a:ext>
            </a:extLst>
          </p:cNvPr>
          <p:cNvSpPr txBox="1"/>
          <p:nvPr/>
        </p:nvSpPr>
        <p:spPr>
          <a:xfrm>
            <a:off x="279399" y="1003300"/>
            <a:ext cx="6910151" cy="5173663"/>
          </a:xfrm>
          <a:prstGeom prst="rect">
            <a:avLst/>
          </a:prstGeom>
        </p:spPr>
        <p:txBody>
          <a:bodyPr vert="horz" lIns="91440" tIns="45720" rIns="91440" bIns="45720" rtlCol="0">
            <a:normAutofit/>
          </a:bodyPr>
          <a:lstStyle/>
          <a:p>
            <a:pPr marR="62865" algn="ctr">
              <a:lnSpc>
                <a:spcPct val="90000"/>
              </a:lnSpc>
              <a:spcAft>
                <a:spcPts val="600"/>
              </a:spcAft>
            </a:pPr>
            <a:r>
              <a:rPr lang="en-US" sz="3000" b="1" dirty="0" err="1">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Sınavlar</a:t>
            </a:r>
            <a:endParaRPr lang="tr-TR" sz="3000" b="1" dirty="0">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R="62865" algn="just">
              <a:lnSpc>
                <a:spcPct val="90000"/>
              </a:lnSpc>
              <a:spcAft>
                <a:spcPts val="600"/>
              </a:spcAft>
            </a:pPr>
            <a:endParaRPr lang="en-US" sz="2000" b="1" dirty="0">
              <a:latin typeface="Times New Roman" panose="02020603050405020304" pitchFamily="18" charset="0"/>
              <a:cs typeface="Times New Roman" panose="02020603050405020304" pitchFamily="18" charset="0"/>
            </a:endParaRPr>
          </a:p>
          <a:p>
            <a:pPr marR="62865" algn="just">
              <a:lnSpc>
                <a:spcPct val="90000"/>
              </a:lnSpc>
              <a:spcAft>
                <a:spcPts val="600"/>
              </a:spcAft>
            </a:pPr>
            <a:r>
              <a:rPr lang="tr-TR"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Madde</a:t>
            </a:r>
            <a:r>
              <a:rPr lang="en-US" sz="2000" dirty="0">
                <a:latin typeface="Times New Roman" panose="02020603050405020304" pitchFamily="18" charset="0"/>
                <a:cs typeface="Times New Roman" panose="02020603050405020304" pitchFamily="18" charset="0"/>
              </a:rPr>
              <a:t> 23)</a:t>
            </a:r>
          </a:p>
          <a:p>
            <a:pPr marR="62865" algn="just">
              <a:lnSpc>
                <a:spcPct val="90000"/>
              </a:lnSpc>
              <a:spcAft>
                <a:spcPts val="600"/>
              </a:spcAft>
            </a:pPr>
            <a:r>
              <a:rPr lang="en-US" sz="2000" dirty="0">
                <a:latin typeface="Times New Roman" panose="02020603050405020304" pitchFamily="18" charset="0"/>
                <a:cs typeface="Times New Roman" panose="02020603050405020304" pitchFamily="18" charset="0"/>
              </a:rPr>
              <a:t>  a) Ara </a:t>
            </a:r>
            <a:r>
              <a:rPr lang="en-US" sz="2000" dirty="0" err="1">
                <a:latin typeface="Times New Roman" panose="02020603050405020304" pitchFamily="18" charset="0"/>
                <a:cs typeface="Times New Roman" panose="02020603050405020304" pitchFamily="18" charset="0"/>
              </a:rPr>
              <a:t>sınav</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Vize</a:t>
            </a:r>
            <a:r>
              <a:rPr lang="en-US" sz="2000" dirty="0">
                <a:latin typeface="Times New Roman" panose="02020603050405020304" pitchFamily="18" charset="0"/>
                <a:cs typeface="Times New Roman" panose="02020603050405020304" pitchFamily="18" charset="0"/>
              </a:rPr>
              <a:t>, %40)</a:t>
            </a:r>
          </a:p>
          <a:p>
            <a:pPr indent="-228600" algn="just">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lvl="0" algn="just">
              <a:lnSpc>
                <a:spcPct val="90000"/>
              </a:lnSpc>
              <a:spcAft>
                <a:spcPts val="600"/>
              </a:spcAft>
              <a:tabLst>
                <a:tab pos="457835" algn="l"/>
              </a:tabLst>
            </a:pPr>
            <a:r>
              <a:rPr lang="en-US" sz="2000" dirty="0">
                <a:latin typeface="Times New Roman" panose="02020603050405020304" pitchFamily="18" charset="0"/>
                <a:cs typeface="Times New Roman" panose="02020603050405020304" pitchFamily="18" charset="0"/>
              </a:rPr>
              <a:t>  b) </a:t>
            </a:r>
            <a:r>
              <a:rPr lang="en-US" sz="2000" dirty="0" err="1">
                <a:latin typeface="Times New Roman" panose="02020603050405020304" pitchFamily="18" charset="0"/>
                <a:cs typeface="Times New Roman" panose="02020603050405020304" pitchFamily="18" charset="0"/>
              </a:rPr>
              <a:t>Yarıyıl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sonu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sınavı</a:t>
            </a:r>
            <a:r>
              <a:rPr lang="en-US" sz="2000" dirty="0">
                <a:latin typeface="Times New Roman" panose="02020603050405020304" pitchFamily="18" charset="0"/>
                <a:cs typeface="Times New Roman" panose="02020603050405020304" pitchFamily="18" charset="0"/>
              </a:rPr>
              <a:t> (Final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veya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Bütünleme</a:t>
            </a:r>
            <a:r>
              <a:rPr lang="en-US" sz="200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%60)</a:t>
            </a:r>
          </a:p>
          <a:p>
            <a:pPr indent="-228600" algn="just">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marR="190500" lvl="0" indent="-228600" algn="just">
              <a:lnSpc>
                <a:spcPct val="90000"/>
              </a:lnSpc>
              <a:spcAft>
                <a:spcPts val="600"/>
              </a:spcAft>
              <a:buFont typeface="Arial" panose="020B0604020202020204" pitchFamily="34" charset="0"/>
              <a:buChar char="•"/>
              <a:tabLst>
                <a:tab pos="343535" algn="l"/>
              </a:tabLst>
            </a:pPr>
            <a:r>
              <a:rPr lang="en-US" sz="2000" dirty="0">
                <a:latin typeface="Times New Roman" panose="02020603050405020304" pitchFamily="18" charset="0"/>
                <a:cs typeface="Times New Roman" panose="02020603050405020304" pitchFamily="18" charset="0"/>
              </a:rPr>
              <a:t>Bir </a:t>
            </a:r>
            <a:r>
              <a:rPr lang="en-US" sz="2000" dirty="0" err="1">
                <a:latin typeface="Times New Roman" panose="02020603050405020304" pitchFamily="18" charset="0"/>
                <a:cs typeface="Times New Roman" panose="02020603050405020304" pitchFamily="18" charset="0"/>
              </a:rPr>
              <a:t>dersin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Vize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notu</a:t>
            </a:r>
            <a:r>
              <a:rPr lang="en-US" sz="2000" dirty="0">
                <a:latin typeface="Times New Roman" panose="02020603050405020304" pitchFamily="18" charset="0"/>
                <a:cs typeface="Times New Roman" panose="02020603050405020304" pitchFamily="18" charset="0"/>
              </a:rPr>
              <a:t> 100 bile </a:t>
            </a:r>
            <a:r>
              <a:rPr lang="en-US" sz="2000" dirty="0" err="1">
                <a:latin typeface="Times New Roman" panose="02020603050405020304" pitchFamily="18" charset="0"/>
                <a:cs typeface="Times New Roman" panose="02020603050405020304" pitchFamily="18" charset="0"/>
              </a:rPr>
              <a:t>olsa</a:t>
            </a:r>
            <a:r>
              <a:rPr lang="en-US" sz="2000" dirty="0">
                <a:latin typeface="Times New Roman" panose="02020603050405020304" pitchFamily="18" charset="0"/>
                <a:cs typeface="Times New Roman" panose="02020603050405020304" pitchFamily="18" charset="0"/>
              </a:rPr>
              <a:t>, o </a:t>
            </a:r>
            <a:r>
              <a:rPr lang="en-US" sz="2000" dirty="0" err="1">
                <a:latin typeface="Times New Roman" panose="02020603050405020304" pitchFamily="18" charset="0"/>
                <a:cs typeface="Times New Roman" panose="02020603050405020304" pitchFamily="18" charset="0"/>
              </a:rPr>
              <a:t>dersten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geçmek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için</a:t>
            </a:r>
            <a:r>
              <a:rPr lang="en-US" sz="2000" dirty="0">
                <a:latin typeface="Times New Roman" panose="02020603050405020304" pitchFamily="18" charset="0"/>
                <a:cs typeface="Times New Roman" panose="02020603050405020304" pitchFamily="18" charset="0"/>
              </a:rPr>
              <a:t> final </a:t>
            </a:r>
            <a:r>
              <a:rPr lang="en-US" sz="2000" dirty="0" err="1">
                <a:latin typeface="Times New Roman" panose="02020603050405020304" pitchFamily="18" charset="0"/>
                <a:cs typeface="Times New Roman" panose="02020603050405020304" pitchFamily="18" charset="0"/>
              </a:rPr>
              <a:t>sınavından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veya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bütünleme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sınavından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az</a:t>
            </a:r>
            <a:r>
              <a:rPr lang="en-US" sz="2000" dirty="0">
                <a:latin typeface="Times New Roman" panose="02020603050405020304" pitchFamily="18" charset="0"/>
                <a:cs typeface="Times New Roman" panose="02020603050405020304" pitchFamily="18" charset="0"/>
              </a:rPr>
              <a:t> 50 </a:t>
            </a:r>
            <a:r>
              <a:rPr lang="en-US" sz="2000" dirty="0" err="1">
                <a:latin typeface="Times New Roman" panose="02020603050405020304" pitchFamily="18" charset="0"/>
                <a:cs typeface="Times New Roman" panose="02020603050405020304" pitchFamily="18" charset="0"/>
              </a:rPr>
              <a:t>alınması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koşulu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vardır</a:t>
            </a:r>
            <a:r>
              <a:rPr lang="en-US" sz="2000" dirty="0">
                <a:latin typeface="Times New Roman" panose="02020603050405020304" pitchFamily="18" charset="0"/>
                <a:cs typeface="Times New Roman" panose="02020603050405020304" pitchFamily="18" charset="0"/>
              </a:rPr>
              <a:t>.</a:t>
            </a:r>
          </a:p>
          <a:p>
            <a:pPr indent="-228600" algn="just">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lvl="0" indent="-228600" algn="just">
              <a:lnSpc>
                <a:spcPct val="90000"/>
              </a:lnSpc>
              <a:spcAft>
                <a:spcPts val="600"/>
              </a:spcAft>
              <a:buFont typeface="Arial" panose="020B0604020202020204" pitchFamily="34" charset="0"/>
              <a:buChar char="•"/>
              <a:tabLst>
                <a:tab pos="343535" algn="l"/>
              </a:tabLst>
            </a:pPr>
            <a:r>
              <a:rPr lang="en-US" sz="2000" dirty="0" err="1">
                <a:latin typeface="Times New Roman" panose="02020603050405020304" pitchFamily="18" charset="0"/>
                <a:cs typeface="Times New Roman" panose="02020603050405020304" pitchFamily="18" charset="0"/>
              </a:rPr>
              <a:t>Finalden</a:t>
            </a:r>
            <a:r>
              <a:rPr lang="en-US" sz="2000" dirty="0">
                <a:latin typeface="Times New Roman" panose="02020603050405020304" pitchFamily="18" charset="0"/>
                <a:cs typeface="Times New Roman" panose="02020603050405020304" pitchFamily="18" charset="0"/>
              </a:rPr>
              <a:t> 50'nin </a:t>
            </a:r>
            <a:r>
              <a:rPr lang="en-US" sz="2000" dirty="0" err="1">
                <a:latin typeface="Times New Roman" panose="02020603050405020304" pitchFamily="18" charset="0"/>
                <a:cs typeface="Times New Roman" panose="02020603050405020304" pitchFamily="18" charset="0"/>
              </a:rPr>
              <a:t>altında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alınan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dersten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bütünleme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sınavına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girilir</a:t>
            </a:r>
            <a:r>
              <a:rPr lang="en-US" sz="2000" dirty="0">
                <a:latin typeface="Times New Roman" panose="02020603050405020304" pitchFamily="18" charset="0"/>
                <a:cs typeface="Times New Roman" panose="02020603050405020304" pitchFamily="18" charset="0"/>
              </a:rPr>
              <a:t>.</a:t>
            </a:r>
          </a:p>
          <a:p>
            <a:pPr indent="-228600" algn="just">
              <a:lnSpc>
                <a:spcPct val="90000"/>
              </a:lnSpc>
              <a:spcAft>
                <a:spcPts val="600"/>
              </a:spcAft>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5122" name="Picture 2" descr="İş güvenliği uzmanlığı sınav soruları - calismamevzuati.com">
            <a:extLst>
              <a:ext uri="{FF2B5EF4-FFF2-40B4-BE49-F238E27FC236}">
                <a16:creationId xmlns:a16="http://schemas.microsoft.com/office/drawing/2014/main" id="{82711536-34FB-52CA-94A0-450B47E37906}"/>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b="-2"/>
          <a:stretch/>
        </p:blipFill>
        <p:spPr bwMode="auto">
          <a:xfrm>
            <a:off x="7468949" y="2081465"/>
            <a:ext cx="4553239" cy="4546600"/>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5129"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31"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551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253856B-EDB8-0EE8-B67C-7C8B56026C97}"/>
              </a:ext>
            </a:extLst>
          </p:cNvPr>
          <p:cNvSpPr>
            <a:spLocks noGrp="1"/>
          </p:cNvSpPr>
          <p:nvPr>
            <p:ph idx="4294967295"/>
          </p:nvPr>
        </p:nvSpPr>
        <p:spPr>
          <a:xfrm>
            <a:off x="402639" y="1042642"/>
            <a:ext cx="11156087" cy="5553075"/>
          </a:xfrm>
        </p:spPr>
        <p:txBody>
          <a:bodyPr>
            <a:normAutofit fontScale="92500" lnSpcReduction="20000"/>
          </a:bodyPr>
          <a:lstStyle/>
          <a:p>
            <a:pPr marL="457200" indent="-457200" algn="just">
              <a:lnSpc>
                <a:spcPct val="100000"/>
              </a:lnSpc>
              <a:buFont typeface="+mj-lt"/>
              <a:buAutoNum type="arabicPeriod"/>
            </a:pPr>
            <a:r>
              <a:rPr lang="tr-TR" sz="2400" dirty="0">
                <a:cs typeface="Times New Roman" panose="02020603050405020304" pitchFamily="18" charset="0"/>
              </a:rPr>
              <a:t>ÇOMÜ </a:t>
            </a:r>
            <a:r>
              <a:rPr lang="tr-TR" sz="2400">
                <a:cs typeface="Times New Roman" panose="02020603050405020304" pitchFamily="18" charset="0"/>
              </a:rPr>
              <a:t>ve SHMYO Tanıtım Videoları</a:t>
            </a:r>
          </a:p>
          <a:p>
            <a:pPr marL="457200" indent="-457200" algn="just">
              <a:lnSpc>
                <a:spcPct val="100000"/>
              </a:lnSpc>
              <a:buFont typeface="+mj-lt"/>
              <a:buAutoNum type="arabicPeriod"/>
            </a:pPr>
            <a:r>
              <a:rPr lang="tr-TR" sz="2400">
                <a:cs typeface="Times New Roman" panose="02020603050405020304" pitchFamily="18" charset="0"/>
              </a:rPr>
              <a:t>Yüksekokul Müdürü Dr. Öğr. Üyesi Mustafa EKİCİ’nin konuşması</a:t>
            </a:r>
          </a:p>
          <a:p>
            <a:pPr marL="457200" indent="-457200" algn="just">
              <a:lnSpc>
                <a:spcPct val="100000"/>
              </a:lnSpc>
              <a:buFont typeface="+mj-lt"/>
              <a:buAutoNum type="arabicPeriod"/>
            </a:pPr>
            <a:r>
              <a:rPr lang="tr-TR" sz="2400">
                <a:cs typeface="Times New Roman" panose="02020603050405020304" pitchFamily="18" charset="0"/>
              </a:rPr>
              <a:t>Tıbbi Hizmetler ve Teknikler Bölüm Başkanı </a:t>
            </a:r>
            <a:r>
              <a:rPr lang="de-DE" sz="2400">
                <a:cs typeface="Times New Roman" panose="02020603050405020304" pitchFamily="18" charset="0"/>
              </a:rPr>
              <a:t>Doç. Dr. Ahmet Ali BERBER</a:t>
            </a:r>
            <a:r>
              <a:rPr lang="tr-TR" sz="2400">
                <a:cs typeface="Times New Roman" panose="02020603050405020304" pitchFamily="18" charset="0"/>
              </a:rPr>
              <a:t>’in konuşması</a:t>
            </a:r>
          </a:p>
          <a:p>
            <a:pPr marL="457200" indent="-457200" algn="just">
              <a:lnSpc>
                <a:spcPct val="100000"/>
              </a:lnSpc>
              <a:buFont typeface="+mj-lt"/>
              <a:buAutoNum type="arabicPeriod"/>
            </a:pPr>
            <a:r>
              <a:rPr lang="tr-TR" sz="2400">
                <a:cs typeface="Times New Roman" panose="02020603050405020304" pitchFamily="18" charset="0"/>
              </a:rPr>
              <a:t>Eczane Hizmetleri Bölümünü temsilen Müd. Yrd. Dr. Öğr. Üyesi Özge Nur TÜRKERİ’nin konuşması</a:t>
            </a:r>
          </a:p>
          <a:p>
            <a:pPr marL="457200" indent="-457200" algn="just">
              <a:lnSpc>
                <a:spcPct val="100000"/>
              </a:lnSpc>
              <a:buFont typeface="+mj-lt"/>
              <a:buAutoNum type="arabicPeriod"/>
            </a:pPr>
            <a:r>
              <a:rPr lang="tr-TR" sz="2400">
                <a:cs typeface="Times New Roman" panose="02020603050405020304" pitchFamily="18" charset="0"/>
              </a:rPr>
              <a:t>Yöneticilerimiz, Akademik ve İdari Kadro, Bölümler ve Programlar, Başvuru yolları</a:t>
            </a:r>
          </a:p>
          <a:p>
            <a:pPr marL="457200" indent="-457200" algn="just">
              <a:lnSpc>
                <a:spcPct val="100000"/>
              </a:lnSpc>
              <a:buFont typeface="+mj-lt"/>
              <a:buAutoNum type="arabicPeriod"/>
            </a:pPr>
            <a:r>
              <a:rPr lang="tr-TR" sz="2400">
                <a:cs typeface="Times New Roman" panose="02020603050405020304" pitchFamily="18" charset="0"/>
              </a:rPr>
              <a:t>Öğrenci Temsilciliği ve Öğrenci Dekanlığı</a:t>
            </a:r>
            <a:endParaRPr lang="tr-TR" sz="2400" dirty="0">
              <a:cs typeface="Times New Roman" panose="02020603050405020304" pitchFamily="18" charset="0"/>
            </a:endParaRPr>
          </a:p>
          <a:p>
            <a:pPr marL="457200" indent="-457200" algn="just">
              <a:lnSpc>
                <a:spcPct val="100000"/>
              </a:lnSpc>
              <a:buFont typeface="+mj-lt"/>
              <a:buAutoNum type="arabicPeriod"/>
            </a:pPr>
            <a:r>
              <a:rPr lang="tr-TR" sz="2400">
                <a:cs typeface="Times New Roman" panose="02020603050405020304" pitchFamily="18" charset="0"/>
              </a:rPr>
              <a:t>İşletmede Mesleki Eğitim (3+1 İşyeri Uygulaması)</a:t>
            </a:r>
          </a:p>
          <a:p>
            <a:pPr marL="457200" indent="-457200" algn="just">
              <a:lnSpc>
                <a:spcPct val="100000"/>
              </a:lnSpc>
              <a:buFont typeface="+mj-lt"/>
              <a:buAutoNum type="arabicPeriod"/>
            </a:pPr>
            <a:r>
              <a:rPr lang="tr-TR" sz="2400">
                <a:cs typeface="Times New Roman" panose="02020603050405020304" pitchFamily="18" charset="0"/>
              </a:rPr>
              <a:t>Eğitim kataloğu, </a:t>
            </a:r>
            <a:r>
              <a:rPr lang="tr-TR" sz="2400" dirty="0">
                <a:cs typeface="Times New Roman" panose="02020603050405020304" pitchFamily="18" charset="0"/>
              </a:rPr>
              <a:t>kredi sistemi</a:t>
            </a:r>
            <a:r>
              <a:rPr lang="tr-TR" sz="2400">
                <a:cs typeface="Times New Roman" panose="02020603050405020304" pitchFamily="18" charset="0"/>
              </a:rPr>
              <a:t>, Eğitim </a:t>
            </a:r>
            <a:r>
              <a:rPr lang="tr-TR" sz="2400" dirty="0">
                <a:cs typeface="Times New Roman" panose="02020603050405020304" pitchFamily="18" charset="0"/>
              </a:rPr>
              <a:t>Öğretim ve </a:t>
            </a:r>
            <a:r>
              <a:rPr lang="tr-TR" sz="2400">
                <a:cs typeface="Times New Roman" panose="02020603050405020304" pitchFamily="18" charset="0"/>
              </a:rPr>
              <a:t>Sınav Yönetmeliği, Dikey geçiş, Genel kurallar</a:t>
            </a:r>
          </a:p>
          <a:p>
            <a:pPr marL="457200" indent="-457200" algn="just">
              <a:lnSpc>
                <a:spcPct val="100000"/>
              </a:lnSpc>
              <a:buFont typeface="+mj-lt"/>
              <a:buAutoNum type="arabicPeriod"/>
            </a:pPr>
            <a:r>
              <a:rPr lang="tr-TR" sz="2400">
                <a:cs typeface="Times New Roman" panose="02020603050405020304" pitchFamily="18" charset="0"/>
              </a:rPr>
              <a:t>Yurtiçi </a:t>
            </a:r>
            <a:r>
              <a:rPr lang="tr-TR" sz="2400" dirty="0">
                <a:cs typeface="Times New Roman" panose="02020603050405020304" pitchFamily="18" charset="0"/>
              </a:rPr>
              <a:t>– yurtdışı akademik değişim programları</a:t>
            </a:r>
          </a:p>
          <a:p>
            <a:pPr marL="457200" indent="-457200" algn="just">
              <a:lnSpc>
                <a:spcPct val="100000"/>
              </a:lnSpc>
              <a:buFont typeface="+mj-lt"/>
              <a:buAutoNum type="arabicPeriod"/>
            </a:pPr>
            <a:r>
              <a:rPr lang="tr-TR" sz="2400">
                <a:cs typeface="Times New Roman" panose="02020603050405020304" pitchFamily="18" charset="0"/>
              </a:rPr>
              <a:t>Öğrenci Kulüpleri </a:t>
            </a:r>
          </a:p>
          <a:p>
            <a:pPr marL="457200" indent="-457200" algn="just">
              <a:lnSpc>
                <a:spcPct val="100000"/>
              </a:lnSpc>
              <a:buFont typeface="+mj-lt"/>
              <a:buAutoNum type="arabicPeriod"/>
            </a:pPr>
            <a:r>
              <a:rPr lang="tr-TR" sz="2400">
                <a:cs typeface="Times New Roman" panose="02020603050405020304" pitchFamily="18" charset="0"/>
              </a:rPr>
              <a:t>Sosyal </a:t>
            </a:r>
            <a:r>
              <a:rPr lang="tr-TR" sz="2400" dirty="0">
                <a:cs typeface="Times New Roman" panose="02020603050405020304" pitchFamily="18" charset="0"/>
              </a:rPr>
              <a:t>olanaklar, kütüphane, yemekhane, spor salonu, </a:t>
            </a:r>
            <a:r>
              <a:rPr lang="tr-TR" sz="2400">
                <a:cs typeface="Times New Roman" panose="02020603050405020304" pitchFamily="18" charset="0"/>
              </a:rPr>
              <a:t>Dardanos yerleşkesi</a:t>
            </a:r>
          </a:p>
          <a:p>
            <a:pPr marL="457200" indent="-457200" algn="just">
              <a:lnSpc>
                <a:spcPct val="100000"/>
              </a:lnSpc>
              <a:buFont typeface="+mj-lt"/>
              <a:buAutoNum type="arabicPeriod"/>
            </a:pPr>
            <a:r>
              <a:rPr lang="tr-TR" sz="2400">
                <a:cs typeface="Times New Roman" panose="02020603050405020304" pitchFamily="18" charset="0"/>
              </a:rPr>
              <a:t>Psikolojik Danışmanlık Rehberlik Biriminden Psikolojik Danışman Öğr. Gör. Cumhur ÇIRNAZ’ın “Üniversite Yaşamına Uyum” konulu konuşması </a:t>
            </a:r>
            <a:endParaRPr lang="tr-TR" sz="2400" dirty="0">
              <a:cs typeface="Times New Roman" panose="02020603050405020304" pitchFamily="18" charset="0"/>
            </a:endParaRPr>
          </a:p>
        </p:txBody>
      </p:sp>
      <p:sp>
        <p:nvSpPr>
          <p:cNvPr id="2" name="Metin kutusu 1">
            <a:extLst>
              <a:ext uri="{FF2B5EF4-FFF2-40B4-BE49-F238E27FC236}">
                <a16:creationId xmlns:a16="http://schemas.microsoft.com/office/drawing/2014/main" id="{D8773405-A793-9CC0-77EC-388911FE70DF}"/>
              </a:ext>
            </a:extLst>
          </p:cNvPr>
          <p:cNvSpPr txBox="1"/>
          <p:nvPr/>
        </p:nvSpPr>
        <p:spPr>
          <a:xfrm>
            <a:off x="402639" y="262283"/>
            <a:ext cx="11386721" cy="646331"/>
          </a:xfrm>
          <a:prstGeom prst="rect">
            <a:avLst/>
          </a:prstGeom>
          <a:solidFill>
            <a:srgbClr val="28328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tr-TR" sz="3600"/>
              <a:t>Program Akışı</a:t>
            </a:r>
            <a:endParaRPr lang="tr-TR" sz="3600" dirty="0">
              <a:solidFill>
                <a:schemeClr val="bg1"/>
              </a:solidFill>
              <a:latin typeface="Bahnschrift SemiBold Condensed" panose="020B0502040204020203" pitchFamily="34" charset="0"/>
            </a:endParaRPr>
          </a:p>
        </p:txBody>
      </p:sp>
    </p:spTree>
    <p:extLst>
      <p:ext uri="{BB962C8B-B14F-4D97-AF65-F5344CB8AC3E}">
        <p14:creationId xmlns:p14="http://schemas.microsoft.com/office/powerpoint/2010/main" val="3859564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a:extLst>
              <a:ext uri="{FF2B5EF4-FFF2-40B4-BE49-F238E27FC236}">
                <a16:creationId xmlns:a16="http://schemas.microsoft.com/office/drawing/2014/main" id="{1C82DCD8-E08C-9E84-5C41-0F9B014AF954}"/>
              </a:ext>
            </a:extLst>
          </p:cNvPr>
          <p:cNvGraphicFramePr>
            <a:graphicFrameLocks noGrp="1"/>
          </p:cNvGraphicFramePr>
          <p:nvPr>
            <p:extLst>
              <p:ext uri="{D42A27DB-BD31-4B8C-83A1-F6EECF244321}">
                <p14:modId xmlns:p14="http://schemas.microsoft.com/office/powerpoint/2010/main" val="1270556210"/>
              </p:ext>
            </p:extLst>
          </p:nvPr>
        </p:nvGraphicFramePr>
        <p:xfrm>
          <a:off x="6096000" y="589337"/>
          <a:ext cx="5533785" cy="5889154"/>
        </p:xfrm>
        <a:graphic>
          <a:graphicData uri="http://schemas.openxmlformats.org/drawingml/2006/table">
            <a:tbl>
              <a:tblPr/>
              <a:tblGrid>
                <a:gridCol w="1540903">
                  <a:extLst>
                    <a:ext uri="{9D8B030D-6E8A-4147-A177-3AD203B41FA5}">
                      <a16:colId xmlns:a16="http://schemas.microsoft.com/office/drawing/2014/main" val="2445288718"/>
                    </a:ext>
                  </a:extLst>
                </a:gridCol>
                <a:gridCol w="1313660">
                  <a:extLst>
                    <a:ext uri="{9D8B030D-6E8A-4147-A177-3AD203B41FA5}">
                      <a16:colId xmlns:a16="http://schemas.microsoft.com/office/drawing/2014/main" val="1577619370"/>
                    </a:ext>
                  </a:extLst>
                </a:gridCol>
                <a:gridCol w="1491106">
                  <a:extLst>
                    <a:ext uri="{9D8B030D-6E8A-4147-A177-3AD203B41FA5}">
                      <a16:colId xmlns:a16="http://schemas.microsoft.com/office/drawing/2014/main" val="3434783761"/>
                    </a:ext>
                  </a:extLst>
                </a:gridCol>
                <a:gridCol w="1188116">
                  <a:extLst>
                    <a:ext uri="{9D8B030D-6E8A-4147-A177-3AD203B41FA5}">
                      <a16:colId xmlns:a16="http://schemas.microsoft.com/office/drawing/2014/main" val="2797981436"/>
                    </a:ext>
                  </a:extLst>
                </a:gridCol>
              </a:tblGrid>
              <a:tr h="415498">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800" b="0" i="0" u="none" strike="noStrike" cap="none" normalizeH="0" baseline="0" dirty="0">
                          <a:ln>
                            <a:noFill/>
                          </a:ln>
                          <a:solidFill>
                            <a:schemeClr val="tx1"/>
                          </a:solidFill>
                          <a:effectLst/>
                          <a:latin typeface="Arial" panose="020B0604020202020204" pitchFamily="34" charset="0"/>
                        </a:rPr>
                        <a:t>Başarı Notu Değerlendirme Tablosu</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tr-TR" dirty="0">
                        <a:effectLst/>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indent="12700" algn="ctr">
                        <a:spcAft>
                          <a:spcPts val="0"/>
                        </a:spcAft>
                      </a:pPr>
                      <a:endParaRPr lang="tr-TR" dirty="0">
                        <a:effectLs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tr-TR" dirty="0">
                        <a:effectLst/>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607768"/>
                  </a:ext>
                </a:extLst>
              </a:tr>
              <a:tr h="415498">
                <a:tc>
                  <a:txBody>
                    <a:bodyPr/>
                    <a:lstStyle/>
                    <a:p>
                      <a:pPr indent="0" algn="ctr">
                        <a:lnSpc>
                          <a:spcPct val="100000"/>
                        </a:lnSpc>
                        <a:spcAft>
                          <a:spcPts val="0"/>
                        </a:spcAft>
                      </a:pPr>
                      <a:r>
                        <a:rPr lang="tr-TR" dirty="0">
                          <a:effectLst/>
                        </a:rPr>
                        <a:t>Başarı Notu</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a:effectLst/>
                        </a:rPr>
                        <a:t>Harf Notu</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a:effectLst/>
                        </a:rPr>
                        <a:t>Katsayı</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dirty="0" err="1">
                          <a:effectLst/>
                        </a:rPr>
                        <a:t>AKTS</a:t>
                      </a:r>
                      <a:r>
                        <a:rPr lang="tr-TR" dirty="0">
                          <a:effectLst/>
                        </a:rPr>
                        <a:t> Notu</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0054298"/>
                  </a:ext>
                </a:extLst>
              </a:tr>
              <a:tr h="415498">
                <a:tc>
                  <a:txBody>
                    <a:bodyPr/>
                    <a:lstStyle/>
                    <a:p>
                      <a:pPr indent="0" algn="ctr">
                        <a:lnSpc>
                          <a:spcPct val="100000"/>
                        </a:lnSpc>
                        <a:spcAft>
                          <a:spcPts val="0"/>
                        </a:spcAft>
                      </a:pPr>
                      <a:r>
                        <a:rPr lang="tr-TR" dirty="0">
                          <a:effectLst/>
                        </a:rPr>
                        <a:t>90 – 100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b="1" dirty="0">
                          <a:effectLst/>
                        </a:rPr>
                        <a:t>AA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a:effectLst/>
                        </a:rPr>
                        <a:t>4.00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a:effectLst/>
                        </a:rPr>
                        <a:t>A</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867391995"/>
                  </a:ext>
                </a:extLst>
              </a:tr>
              <a:tr h="415498">
                <a:tc>
                  <a:txBody>
                    <a:bodyPr/>
                    <a:lstStyle/>
                    <a:p>
                      <a:pPr indent="0" algn="ctr">
                        <a:lnSpc>
                          <a:spcPct val="100000"/>
                        </a:lnSpc>
                        <a:spcAft>
                          <a:spcPts val="0"/>
                        </a:spcAft>
                      </a:pPr>
                      <a:r>
                        <a:rPr lang="tr-TR" dirty="0">
                          <a:effectLst/>
                        </a:rPr>
                        <a:t>85 – 89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b="1" dirty="0" err="1">
                          <a:effectLst/>
                        </a:rPr>
                        <a:t>BA</a:t>
                      </a:r>
                      <a:r>
                        <a:rPr lang="tr-TR" b="1" dirty="0">
                          <a:effectLst/>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a:effectLst/>
                        </a:rPr>
                        <a:t>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rowSpan="2">
                  <a:txBody>
                    <a:bodyPr/>
                    <a:lstStyle/>
                    <a:p>
                      <a:pPr indent="0" algn="ctr">
                        <a:lnSpc>
                          <a:spcPct val="100000"/>
                        </a:lnSpc>
                        <a:spcAft>
                          <a:spcPts val="0"/>
                        </a:spcAft>
                      </a:pPr>
                      <a:r>
                        <a:rPr lang="tr-TR" dirty="0">
                          <a:effectLst/>
                        </a:rPr>
                        <a:t>B</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396102920"/>
                  </a:ext>
                </a:extLst>
              </a:tr>
              <a:tr h="415498">
                <a:tc>
                  <a:txBody>
                    <a:bodyPr/>
                    <a:lstStyle/>
                    <a:p>
                      <a:pPr indent="0" algn="ctr">
                        <a:lnSpc>
                          <a:spcPct val="100000"/>
                        </a:lnSpc>
                        <a:spcAft>
                          <a:spcPts val="0"/>
                        </a:spcAft>
                      </a:pPr>
                      <a:r>
                        <a:rPr lang="tr-TR">
                          <a:effectLst/>
                        </a:rPr>
                        <a:t>80 – 84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b="1" dirty="0" err="1">
                          <a:effectLst/>
                        </a:rPr>
                        <a:t>BB</a:t>
                      </a:r>
                      <a:r>
                        <a:rPr lang="tr-TR" b="1" dirty="0">
                          <a:effectLst/>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dirty="0">
                          <a:effectLst/>
                        </a:rPr>
                        <a:t>3.00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vMerge="1">
                  <a:txBody>
                    <a:bodyPr/>
                    <a:lstStyle/>
                    <a:p>
                      <a:endParaRPr lang="tr-TR"/>
                    </a:p>
                  </a:txBody>
                  <a:tcPr/>
                </a:tc>
                <a:extLst>
                  <a:ext uri="{0D108BD9-81ED-4DB2-BD59-A6C34878D82A}">
                    <a16:rowId xmlns:a16="http://schemas.microsoft.com/office/drawing/2014/main" val="816790285"/>
                  </a:ext>
                </a:extLst>
              </a:tr>
              <a:tr h="415498">
                <a:tc>
                  <a:txBody>
                    <a:bodyPr/>
                    <a:lstStyle/>
                    <a:p>
                      <a:pPr indent="0" algn="ctr">
                        <a:lnSpc>
                          <a:spcPct val="100000"/>
                        </a:lnSpc>
                        <a:spcAft>
                          <a:spcPts val="0"/>
                        </a:spcAft>
                      </a:pPr>
                      <a:r>
                        <a:rPr lang="tr-TR">
                          <a:effectLst/>
                        </a:rPr>
                        <a:t>70 – 79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b="1" dirty="0" err="1">
                          <a:effectLst/>
                        </a:rPr>
                        <a:t>CB</a:t>
                      </a:r>
                      <a:r>
                        <a:rPr lang="tr-TR" b="1" dirty="0">
                          <a:effectLst/>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dirty="0">
                          <a:effectLst/>
                        </a:rPr>
                        <a:t>2.50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rowSpan="2">
                  <a:txBody>
                    <a:bodyPr/>
                    <a:lstStyle/>
                    <a:p>
                      <a:pPr indent="0" algn="ctr">
                        <a:lnSpc>
                          <a:spcPct val="100000"/>
                        </a:lnSpc>
                        <a:spcAft>
                          <a:spcPts val="0"/>
                        </a:spcAft>
                      </a:pPr>
                      <a:r>
                        <a:rPr lang="tr-TR" dirty="0">
                          <a:effectLst/>
                        </a:rPr>
                        <a:t>C</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351724438"/>
                  </a:ext>
                </a:extLst>
              </a:tr>
              <a:tr h="415498">
                <a:tc>
                  <a:txBody>
                    <a:bodyPr/>
                    <a:lstStyle/>
                    <a:p>
                      <a:pPr indent="0" algn="ctr">
                        <a:lnSpc>
                          <a:spcPct val="100000"/>
                        </a:lnSpc>
                        <a:spcAft>
                          <a:spcPts val="0"/>
                        </a:spcAft>
                      </a:pPr>
                      <a:r>
                        <a:rPr lang="tr-TR">
                          <a:effectLst/>
                        </a:rPr>
                        <a:t>60 – 69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b="1" dirty="0">
                          <a:effectLst/>
                        </a:rPr>
                        <a:t>CC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indent="0" algn="ctr">
                        <a:lnSpc>
                          <a:spcPct val="100000"/>
                        </a:lnSpc>
                        <a:spcAft>
                          <a:spcPts val="0"/>
                        </a:spcAft>
                      </a:pPr>
                      <a:r>
                        <a:rPr lang="tr-TR" dirty="0">
                          <a:effectLst/>
                        </a:rPr>
                        <a:t>2.00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vMerge="1">
                  <a:txBody>
                    <a:bodyPr/>
                    <a:lstStyle/>
                    <a:p>
                      <a:endParaRPr lang="tr-TR"/>
                    </a:p>
                  </a:txBody>
                  <a:tcPr/>
                </a:tc>
                <a:extLst>
                  <a:ext uri="{0D108BD9-81ED-4DB2-BD59-A6C34878D82A}">
                    <a16:rowId xmlns:a16="http://schemas.microsoft.com/office/drawing/2014/main" val="3540294016"/>
                  </a:ext>
                </a:extLst>
              </a:tr>
              <a:tr h="415498">
                <a:tc>
                  <a:txBody>
                    <a:bodyPr/>
                    <a:lstStyle/>
                    <a:p>
                      <a:pPr indent="0" algn="ctr">
                        <a:lnSpc>
                          <a:spcPct val="100000"/>
                        </a:lnSpc>
                        <a:spcAft>
                          <a:spcPts val="0"/>
                        </a:spcAft>
                      </a:pPr>
                      <a:r>
                        <a:rPr lang="tr-TR" dirty="0">
                          <a:effectLst/>
                        </a:rPr>
                        <a:t>55 – 59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0" algn="ctr">
                        <a:lnSpc>
                          <a:spcPct val="100000"/>
                        </a:lnSpc>
                        <a:spcAft>
                          <a:spcPts val="0"/>
                        </a:spcAft>
                      </a:pPr>
                      <a:r>
                        <a:rPr lang="tr-TR" b="1" dirty="0">
                          <a:effectLst/>
                        </a:rPr>
                        <a:t>DC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0" algn="ctr">
                        <a:lnSpc>
                          <a:spcPct val="100000"/>
                        </a:lnSpc>
                        <a:spcAft>
                          <a:spcPts val="0"/>
                        </a:spcAft>
                      </a:pPr>
                      <a:r>
                        <a:rPr lang="tr-TR">
                          <a:effectLst/>
                        </a:rPr>
                        <a:t>1.50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0" algn="ctr">
                        <a:lnSpc>
                          <a:spcPct val="100000"/>
                        </a:lnSpc>
                        <a:spcAft>
                          <a:spcPts val="0"/>
                        </a:spcAft>
                      </a:pPr>
                      <a:r>
                        <a:rPr lang="tr-TR" dirty="0">
                          <a:effectLst/>
                        </a:rPr>
                        <a:t>D</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942871030"/>
                  </a:ext>
                </a:extLst>
              </a:tr>
              <a:tr h="415498">
                <a:tc>
                  <a:txBody>
                    <a:bodyPr/>
                    <a:lstStyle/>
                    <a:p>
                      <a:pPr indent="0" algn="ctr">
                        <a:lnSpc>
                          <a:spcPct val="100000"/>
                        </a:lnSpc>
                        <a:spcAft>
                          <a:spcPts val="0"/>
                        </a:spcAft>
                      </a:pPr>
                      <a:r>
                        <a:rPr lang="tr-TR" dirty="0">
                          <a:effectLst/>
                        </a:rPr>
                        <a:t>50 – 54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0" algn="ctr">
                        <a:lnSpc>
                          <a:spcPct val="100000"/>
                        </a:lnSpc>
                        <a:spcAft>
                          <a:spcPts val="0"/>
                        </a:spcAft>
                      </a:pPr>
                      <a:r>
                        <a:rPr lang="tr-TR" b="1" dirty="0">
                          <a:effectLst/>
                        </a:rPr>
                        <a:t>DD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0" algn="ctr">
                        <a:lnSpc>
                          <a:spcPct val="100000"/>
                        </a:lnSpc>
                        <a:spcAft>
                          <a:spcPts val="0"/>
                        </a:spcAft>
                      </a:pPr>
                      <a:r>
                        <a:rPr lang="tr-TR" dirty="0">
                          <a:effectLst/>
                        </a:rPr>
                        <a:t>1.00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indent="0" algn="ctr">
                        <a:lnSpc>
                          <a:spcPct val="100000"/>
                        </a:lnSpc>
                        <a:spcAft>
                          <a:spcPts val="0"/>
                        </a:spcAft>
                      </a:pPr>
                      <a:r>
                        <a:rPr lang="tr-TR" dirty="0">
                          <a:effectLst/>
                        </a:rPr>
                        <a:t>E</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18947890"/>
                  </a:ext>
                </a:extLst>
              </a:tr>
              <a:tr h="415498">
                <a:tc>
                  <a:txBody>
                    <a:bodyPr/>
                    <a:lstStyle/>
                    <a:p>
                      <a:pPr indent="0" algn="ctr">
                        <a:lnSpc>
                          <a:spcPct val="100000"/>
                        </a:lnSpc>
                        <a:spcAft>
                          <a:spcPts val="0"/>
                        </a:spcAft>
                      </a:pPr>
                      <a:r>
                        <a:rPr lang="tr-TR" dirty="0">
                          <a:effectLst/>
                        </a:rPr>
                        <a:t>40 – 49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D7D"/>
                    </a:solidFill>
                  </a:tcPr>
                </a:tc>
                <a:tc>
                  <a:txBody>
                    <a:bodyPr/>
                    <a:lstStyle/>
                    <a:p>
                      <a:pPr indent="0" algn="ctr">
                        <a:lnSpc>
                          <a:spcPct val="100000"/>
                        </a:lnSpc>
                        <a:spcAft>
                          <a:spcPts val="0"/>
                        </a:spcAft>
                      </a:pPr>
                      <a:r>
                        <a:rPr lang="tr-TR" b="1" dirty="0" err="1">
                          <a:effectLst/>
                        </a:rPr>
                        <a:t>FD</a:t>
                      </a:r>
                      <a:r>
                        <a:rPr lang="tr-TR" b="1" dirty="0">
                          <a:effectLst/>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D7D"/>
                    </a:solidFill>
                  </a:tcPr>
                </a:tc>
                <a:tc>
                  <a:txBody>
                    <a:bodyPr/>
                    <a:lstStyle/>
                    <a:p>
                      <a:pPr indent="0" algn="ctr">
                        <a:lnSpc>
                          <a:spcPct val="100000"/>
                        </a:lnSpc>
                        <a:spcAft>
                          <a:spcPts val="0"/>
                        </a:spcAft>
                      </a:pPr>
                      <a:r>
                        <a:rPr lang="tr-TR">
                          <a:effectLst/>
                        </a:rPr>
                        <a:t>0.50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D7D"/>
                    </a:solidFill>
                  </a:tcPr>
                </a:tc>
                <a:tc>
                  <a:txBody>
                    <a:bodyPr/>
                    <a:lstStyle/>
                    <a:p>
                      <a:pPr indent="0" algn="ctr">
                        <a:lnSpc>
                          <a:spcPct val="100000"/>
                        </a:lnSpc>
                        <a:spcAft>
                          <a:spcPts val="0"/>
                        </a:spcAft>
                      </a:pPr>
                      <a:r>
                        <a:rPr lang="tr-TR">
                          <a:effectLst/>
                        </a:rPr>
                        <a:t>F</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D7D"/>
                    </a:solidFill>
                  </a:tcPr>
                </a:tc>
                <a:extLst>
                  <a:ext uri="{0D108BD9-81ED-4DB2-BD59-A6C34878D82A}">
                    <a16:rowId xmlns:a16="http://schemas.microsoft.com/office/drawing/2014/main" val="4255154200"/>
                  </a:ext>
                </a:extLst>
              </a:tr>
              <a:tr h="415498">
                <a:tc>
                  <a:txBody>
                    <a:bodyPr/>
                    <a:lstStyle/>
                    <a:p>
                      <a:pPr indent="0" algn="ctr">
                        <a:lnSpc>
                          <a:spcPct val="100000"/>
                        </a:lnSpc>
                        <a:spcAft>
                          <a:spcPts val="0"/>
                        </a:spcAft>
                      </a:pPr>
                      <a:r>
                        <a:rPr lang="tr-TR">
                          <a:effectLst/>
                        </a:rPr>
                        <a:t>  0 – 39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D7D"/>
                    </a:solidFill>
                  </a:tcPr>
                </a:tc>
                <a:tc>
                  <a:txBody>
                    <a:bodyPr/>
                    <a:lstStyle/>
                    <a:p>
                      <a:pPr indent="0" algn="ctr">
                        <a:lnSpc>
                          <a:spcPct val="100000"/>
                        </a:lnSpc>
                        <a:spcAft>
                          <a:spcPts val="0"/>
                        </a:spcAft>
                      </a:pPr>
                      <a:r>
                        <a:rPr lang="tr-TR" b="1" dirty="0" err="1">
                          <a:effectLst/>
                        </a:rPr>
                        <a:t>FF</a:t>
                      </a:r>
                      <a:r>
                        <a:rPr lang="tr-TR" b="1" dirty="0">
                          <a:effectLst/>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D7D"/>
                    </a:solidFill>
                  </a:tcPr>
                </a:tc>
                <a:tc>
                  <a:txBody>
                    <a:bodyPr/>
                    <a:lstStyle/>
                    <a:p>
                      <a:pPr indent="0" algn="ctr">
                        <a:lnSpc>
                          <a:spcPct val="100000"/>
                        </a:lnSpc>
                        <a:spcAft>
                          <a:spcPts val="0"/>
                        </a:spcAft>
                      </a:pPr>
                      <a:r>
                        <a:rPr lang="tr-TR" dirty="0">
                          <a:effectLst/>
                        </a:rPr>
                        <a:t>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D7D"/>
                    </a:solidFill>
                  </a:tcPr>
                </a:tc>
                <a:tc>
                  <a:txBody>
                    <a:bodyPr/>
                    <a:lstStyle/>
                    <a:p>
                      <a:pPr indent="0" algn="ctr">
                        <a:lnSpc>
                          <a:spcPct val="100000"/>
                        </a:lnSpc>
                        <a:spcAft>
                          <a:spcPts val="0"/>
                        </a:spcAft>
                      </a:pPr>
                      <a:r>
                        <a:rPr lang="tr-TR" dirty="0" err="1">
                          <a:effectLst/>
                        </a:rPr>
                        <a:t>FX</a:t>
                      </a:r>
                      <a:endParaRPr lang="tr-TR" dirty="0">
                        <a:effectLst/>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D7D"/>
                    </a:solidFill>
                  </a:tcPr>
                </a:tc>
                <a:extLst>
                  <a:ext uri="{0D108BD9-81ED-4DB2-BD59-A6C34878D82A}">
                    <a16:rowId xmlns:a16="http://schemas.microsoft.com/office/drawing/2014/main" val="1752229644"/>
                  </a:ext>
                </a:extLst>
              </a:tr>
              <a:tr h="415498">
                <a:tc>
                  <a:txBody>
                    <a:bodyPr/>
                    <a:lstStyle/>
                    <a:p>
                      <a:pPr indent="0" algn="ctr">
                        <a:lnSpc>
                          <a:spcPct val="100000"/>
                        </a:lnSpc>
                        <a:spcAft>
                          <a:spcPts val="0"/>
                        </a:spcAft>
                      </a:pPr>
                      <a:r>
                        <a:rPr lang="tr-TR">
                          <a:effectLst/>
                        </a:rPr>
                        <a:t>Yeterli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dirty="0">
                          <a:effectLst/>
                        </a:rPr>
                        <a:t>YE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a:effectLs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a:effectLst/>
                        </a:rPr>
                        <a:t>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202603"/>
                  </a:ext>
                </a:extLst>
              </a:tr>
              <a:tr h="415498">
                <a:tc>
                  <a:txBody>
                    <a:bodyPr/>
                    <a:lstStyle/>
                    <a:p>
                      <a:pPr indent="0" algn="ctr">
                        <a:lnSpc>
                          <a:spcPct val="100000"/>
                        </a:lnSpc>
                        <a:spcAft>
                          <a:spcPts val="0"/>
                        </a:spcAft>
                      </a:pPr>
                      <a:r>
                        <a:rPr lang="tr-TR">
                          <a:effectLst/>
                        </a:rPr>
                        <a:t>Yetersiz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dirty="0" err="1">
                          <a:effectLst/>
                        </a:rPr>
                        <a:t>YS</a:t>
                      </a:r>
                      <a:r>
                        <a:rPr lang="tr-TR" dirty="0">
                          <a:effectLst/>
                        </a:rPr>
                        <a:t>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a:effectLst/>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a:effectLst/>
                        </a:rPr>
                        <a:t>U</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255432"/>
                  </a:ext>
                </a:extLst>
              </a:tr>
              <a:tr h="415498">
                <a:tc>
                  <a:txBody>
                    <a:bodyPr/>
                    <a:lstStyle/>
                    <a:p>
                      <a:pPr indent="0" algn="ctr">
                        <a:lnSpc>
                          <a:spcPct val="100000"/>
                        </a:lnSpc>
                        <a:spcAft>
                          <a:spcPts val="0"/>
                        </a:spcAft>
                      </a:pPr>
                      <a:r>
                        <a:rPr lang="tr-TR">
                          <a:effectLst/>
                        </a:rPr>
                        <a:t>Devamsız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a:effectLst/>
                        </a:rPr>
                        <a:t>DS </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dirty="0">
                          <a:effectLst/>
                        </a:rPr>
                        <a:t>0.00 </a:t>
                      </a:r>
                    </a:p>
                    <a:p>
                      <a:pPr indent="0" algn="ctr">
                        <a:lnSpc>
                          <a:spcPct val="100000"/>
                        </a:lnSpc>
                        <a:spcAft>
                          <a:spcPts val="0"/>
                        </a:spcAft>
                      </a:pPr>
                      <a:r>
                        <a:rPr lang="tr-TR" sz="1400" dirty="0">
                          <a:effectLst/>
                        </a:rPr>
                        <a:t>(Kredili Dersler için)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0000"/>
                        </a:lnSpc>
                        <a:spcAft>
                          <a:spcPts val="0"/>
                        </a:spcAft>
                      </a:pPr>
                      <a:r>
                        <a:rPr lang="tr-TR" dirty="0" err="1">
                          <a:effectLst/>
                        </a:rPr>
                        <a:t>NA</a:t>
                      </a:r>
                      <a:endParaRPr lang="tr-TR" dirty="0">
                        <a:effectLst/>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285732"/>
                  </a:ext>
                </a:extLst>
              </a:tr>
            </a:tbl>
          </a:graphicData>
        </a:graphic>
      </p:graphicFrame>
      <p:sp>
        <p:nvSpPr>
          <p:cNvPr id="10" name="Metin kutusu 9">
            <a:extLst>
              <a:ext uri="{FF2B5EF4-FFF2-40B4-BE49-F238E27FC236}">
                <a16:creationId xmlns:a16="http://schemas.microsoft.com/office/drawing/2014/main" id="{FB161BDE-4C03-3207-B9D9-51B4940EFBEA}"/>
              </a:ext>
            </a:extLst>
          </p:cNvPr>
          <p:cNvSpPr txBox="1"/>
          <p:nvPr/>
        </p:nvSpPr>
        <p:spPr>
          <a:xfrm>
            <a:off x="308897" y="471230"/>
            <a:ext cx="5533785" cy="6063198"/>
          </a:xfrm>
          <a:prstGeom prst="rect">
            <a:avLst/>
          </a:prstGeom>
          <a:noFill/>
        </p:spPr>
        <p:txBody>
          <a:bodyPr wrap="square">
            <a:spAutoFit/>
          </a:bodyPr>
          <a:lstStyle/>
          <a:p>
            <a:pPr indent="359410" algn="ctr">
              <a:spcAft>
                <a:spcPts val="0"/>
              </a:spcAft>
            </a:pPr>
            <a:r>
              <a:rPr lang="tr-TR" sz="2800" dirty="0">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Başarı notu</a:t>
            </a:r>
          </a:p>
          <a:p>
            <a:pPr indent="359410" algn="just">
              <a:spcAft>
                <a:spcPts val="0"/>
              </a:spcAft>
            </a:pPr>
            <a:r>
              <a:rPr lang="tr-TR" sz="1200" b="1" dirty="0">
                <a:effectLst/>
                <a:latin typeface="Times New Roman" panose="02020603050405020304" pitchFamily="18" charset="0"/>
                <a:cs typeface="Times New Roman" panose="02020603050405020304" pitchFamily="18" charset="0"/>
              </a:rPr>
              <a:t>MADDE 26 –</a:t>
            </a:r>
            <a:r>
              <a:rPr lang="tr-TR" sz="1200" dirty="0">
                <a:effectLst/>
                <a:latin typeface="Times New Roman" panose="02020603050405020304" pitchFamily="18" charset="0"/>
                <a:cs typeface="Times New Roman" panose="02020603050405020304" pitchFamily="18" charset="0"/>
              </a:rPr>
              <a:t> (1) 100 puan üzerinden verilen dönem içi eğitim öğretim etkinliklerinden (ara sınav/sınavlar, uygulama, staj, seminer, proje, ödev, laboratuvar vb.)  alınan notların ortalamasının %40’ı ve yarıyıl sonu veya bütünleme sınav notunun %60’ı alınıp toplanarak öğrencinin başarı notu hesaplanır. “Başarı Notu Değerlendirme </a:t>
            </a:r>
            <a:r>
              <a:rPr lang="tr-TR" sz="1200" dirty="0" err="1">
                <a:effectLst/>
                <a:latin typeface="Times New Roman" panose="02020603050405020304" pitchFamily="18" charset="0"/>
                <a:cs typeface="Times New Roman" panose="02020603050405020304" pitchFamily="18" charset="0"/>
              </a:rPr>
              <a:t>Tablosu”na</a:t>
            </a:r>
            <a:r>
              <a:rPr lang="tr-TR" sz="1200" dirty="0">
                <a:effectLst/>
                <a:latin typeface="Times New Roman" panose="02020603050405020304" pitchFamily="18" charset="0"/>
                <a:cs typeface="Times New Roman" panose="02020603050405020304" pitchFamily="18" charset="0"/>
              </a:rPr>
              <a:t> göre Harf Notu ve </a:t>
            </a:r>
            <a:r>
              <a:rPr lang="tr-TR" sz="1200" dirty="0" err="1">
                <a:effectLst/>
                <a:latin typeface="Times New Roman" panose="02020603050405020304" pitchFamily="18" charset="0"/>
                <a:cs typeface="Times New Roman" panose="02020603050405020304" pitchFamily="18" charset="0"/>
              </a:rPr>
              <a:t>AKTS</a:t>
            </a:r>
            <a:r>
              <a:rPr lang="tr-TR" sz="1200" dirty="0">
                <a:effectLst/>
                <a:latin typeface="Times New Roman" panose="02020603050405020304" pitchFamily="18" charset="0"/>
                <a:cs typeface="Times New Roman" panose="02020603050405020304" pitchFamily="18" charset="0"/>
              </a:rPr>
              <a:t> notu verilir.</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(2) Bir dersten başarılı sayılabilmek için diğer şartlara ek olarak o dersin yarıyıl sonu veya bütünleme sınavından en az 50 puan almak gerekir, bu puanı alamayan öğrencilerin  başarı notu 40’ın altında ise </a:t>
            </a:r>
            <a:r>
              <a:rPr lang="tr-TR" sz="1200" dirty="0" err="1">
                <a:effectLst/>
                <a:latin typeface="Times New Roman" panose="02020603050405020304" pitchFamily="18" charset="0"/>
                <a:cs typeface="Times New Roman" panose="02020603050405020304" pitchFamily="18" charset="0"/>
              </a:rPr>
              <a:t>FF</a:t>
            </a:r>
            <a:r>
              <a:rPr lang="tr-TR" sz="1200" dirty="0">
                <a:effectLst/>
                <a:latin typeface="Times New Roman" panose="02020603050405020304" pitchFamily="18" charset="0"/>
                <a:cs typeface="Times New Roman" panose="02020603050405020304" pitchFamily="18" charset="0"/>
              </a:rPr>
              <a:t>, 40 ve üzerinde ise </a:t>
            </a:r>
            <a:r>
              <a:rPr lang="tr-TR" sz="1200" dirty="0" err="1">
                <a:effectLst/>
                <a:latin typeface="Times New Roman" panose="02020603050405020304" pitchFamily="18" charset="0"/>
                <a:cs typeface="Times New Roman" panose="02020603050405020304" pitchFamily="18" charset="0"/>
              </a:rPr>
              <a:t>FD</a:t>
            </a:r>
            <a:r>
              <a:rPr lang="tr-TR" sz="1200" dirty="0">
                <a:effectLst/>
                <a:latin typeface="Times New Roman" panose="02020603050405020304" pitchFamily="18" charset="0"/>
                <a:cs typeface="Times New Roman" panose="02020603050405020304" pitchFamily="18" charset="0"/>
              </a:rPr>
              <a:t> harf notu olarak takdir edilir.</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(3) 2547 sayılı Kanun’un 5 inci maddesinin birinci fıkrasının (ı) bendinde belirtilen ortak zorunlu derslerden alınan (YE) ve (</a:t>
            </a:r>
            <a:r>
              <a:rPr lang="tr-TR" sz="1200" dirty="0" err="1">
                <a:effectLst/>
                <a:latin typeface="Times New Roman" panose="02020603050405020304" pitchFamily="18" charset="0"/>
                <a:cs typeface="Times New Roman" panose="02020603050405020304" pitchFamily="18" charset="0"/>
              </a:rPr>
              <a:t>YS</a:t>
            </a:r>
            <a:r>
              <a:rPr lang="tr-TR" sz="1200" dirty="0">
                <a:effectLst/>
                <a:latin typeface="Times New Roman" panose="02020603050405020304" pitchFamily="18" charset="0"/>
                <a:cs typeface="Times New Roman" panose="02020603050405020304" pitchFamily="18" charset="0"/>
              </a:rPr>
              <a:t>) notları ile kredisiz dersler için (DS) notları ağırlıklı not ortalamasının hesabında dikkate alınmazlar; ancak kredili derslerde (DS)’</a:t>
            </a:r>
            <a:r>
              <a:rPr lang="tr-TR" sz="1200" dirty="0" err="1">
                <a:effectLst/>
                <a:latin typeface="Times New Roman" panose="02020603050405020304" pitchFamily="18" charset="0"/>
                <a:cs typeface="Times New Roman" panose="02020603050405020304" pitchFamily="18" charset="0"/>
              </a:rPr>
              <a:t>nin</a:t>
            </a:r>
            <a:r>
              <a:rPr lang="tr-TR" sz="1200" dirty="0">
                <a:effectLst/>
                <a:latin typeface="Times New Roman" panose="02020603050405020304" pitchFamily="18" charset="0"/>
                <a:cs typeface="Times New Roman" panose="02020603050405020304" pitchFamily="18" charset="0"/>
              </a:rPr>
              <a:t> karşılığı 0.00 sayılır.</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(4) Öğrencilere, tabloda görülen puanlara karşılık gelen başarı notundan daha aşağıda başarı notu verilmez. Başarı notu değerlendirmesinde tabloda belirtilen notlara karşılık gelen harf/</a:t>
            </a:r>
            <a:r>
              <a:rPr lang="tr-TR" sz="1200" dirty="0" err="1">
                <a:effectLst/>
                <a:latin typeface="Times New Roman" panose="02020603050405020304" pitchFamily="18" charset="0"/>
                <a:cs typeface="Times New Roman" panose="02020603050405020304" pitchFamily="18" charset="0"/>
              </a:rPr>
              <a:t>AKTS</a:t>
            </a:r>
            <a:r>
              <a:rPr lang="tr-TR" sz="1200" dirty="0">
                <a:effectLst/>
                <a:latin typeface="Times New Roman" panose="02020603050405020304" pitchFamily="18" charset="0"/>
                <a:cs typeface="Times New Roman" panose="02020603050405020304" pitchFamily="18" charset="0"/>
              </a:rPr>
              <a:t> notlarından daha yüksek bir harf/</a:t>
            </a:r>
            <a:r>
              <a:rPr lang="tr-TR" sz="1200" dirty="0" err="1">
                <a:effectLst/>
                <a:latin typeface="Times New Roman" panose="02020603050405020304" pitchFamily="18" charset="0"/>
                <a:cs typeface="Times New Roman" panose="02020603050405020304" pitchFamily="18" charset="0"/>
              </a:rPr>
              <a:t>AKTS</a:t>
            </a:r>
            <a:r>
              <a:rPr lang="tr-TR" sz="1200" dirty="0">
                <a:effectLst/>
                <a:latin typeface="Times New Roman" panose="02020603050405020304" pitchFamily="18" charset="0"/>
                <a:cs typeface="Times New Roman" panose="02020603050405020304" pitchFamily="18" charset="0"/>
              </a:rPr>
              <a:t> notu da verilemez.</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(5) Başarı notu değerlendirme tablosuna göre kredili bir dersten bir öğrenci;</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a) </a:t>
            </a:r>
            <a:r>
              <a:rPr lang="tr-TR" sz="1200" dirty="0">
                <a:effectLst/>
                <a:highlight>
                  <a:srgbClr val="CCFFCC"/>
                </a:highlight>
                <a:latin typeface="Times New Roman" panose="02020603050405020304" pitchFamily="18" charset="0"/>
                <a:cs typeface="Times New Roman" panose="02020603050405020304" pitchFamily="18" charset="0"/>
              </a:rPr>
              <a:t>(AA), (</a:t>
            </a:r>
            <a:r>
              <a:rPr lang="tr-TR" sz="1200" dirty="0" err="1">
                <a:effectLst/>
                <a:highlight>
                  <a:srgbClr val="CCFFCC"/>
                </a:highlight>
                <a:latin typeface="Times New Roman" panose="02020603050405020304" pitchFamily="18" charset="0"/>
                <a:cs typeface="Times New Roman" panose="02020603050405020304" pitchFamily="18" charset="0"/>
              </a:rPr>
              <a:t>BA</a:t>
            </a:r>
            <a:r>
              <a:rPr lang="tr-TR" sz="1200" dirty="0">
                <a:effectLst/>
                <a:highlight>
                  <a:srgbClr val="CCFFCC"/>
                </a:highlight>
                <a:latin typeface="Times New Roman" panose="02020603050405020304" pitchFamily="18" charset="0"/>
                <a:cs typeface="Times New Roman" panose="02020603050405020304" pitchFamily="18" charset="0"/>
              </a:rPr>
              <a:t>), (</a:t>
            </a:r>
            <a:r>
              <a:rPr lang="tr-TR" sz="1200" dirty="0" err="1">
                <a:effectLst/>
                <a:highlight>
                  <a:srgbClr val="CCFFCC"/>
                </a:highlight>
                <a:latin typeface="Times New Roman" panose="02020603050405020304" pitchFamily="18" charset="0"/>
                <a:cs typeface="Times New Roman" panose="02020603050405020304" pitchFamily="18" charset="0"/>
              </a:rPr>
              <a:t>BB</a:t>
            </a:r>
            <a:r>
              <a:rPr lang="tr-TR" sz="1200" dirty="0">
                <a:effectLst/>
                <a:highlight>
                  <a:srgbClr val="CCFFCC"/>
                </a:highlight>
                <a:latin typeface="Times New Roman" panose="02020603050405020304" pitchFamily="18" charset="0"/>
                <a:cs typeface="Times New Roman" panose="02020603050405020304" pitchFamily="18" charset="0"/>
              </a:rPr>
              <a:t>), (</a:t>
            </a:r>
            <a:r>
              <a:rPr lang="tr-TR" sz="1200" dirty="0" err="1">
                <a:effectLst/>
                <a:highlight>
                  <a:srgbClr val="CCFFCC"/>
                </a:highlight>
                <a:latin typeface="Times New Roman" panose="02020603050405020304" pitchFamily="18" charset="0"/>
                <a:cs typeface="Times New Roman" panose="02020603050405020304" pitchFamily="18" charset="0"/>
              </a:rPr>
              <a:t>CB</a:t>
            </a:r>
            <a:r>
              <a:rPr lang="tr-TR" sz="1200" dirty="0">
                <a:effectLst/>
                <a:highlight>
                  <a:srgbClr val="CCFFCC"/>
                </a:highlight>
                <a:latin typeface="Times New Roman" panose="02020603050405020304" pitchFamily="18" charset="0"/>
                <a:cs typeface="Times New Roman" panose="02020603050405020304" pitchFamily="18" charset="0"/>
              </a:rPr>
              <a:t>) veya (CC) notlarından birini almış ise o dersi başarmış sayılır.</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b) </a:t>
            </a:r>
            <a:r>
              <a:rPr lang="tr-TR" sz="1200" dirty="0">
                <a:effectLst/>
                <a:highlight>
                  <a:srgbClr val="FFFFCC"/>
                </a:highlight>
                <a:latin typeface="Times New Roman" panose="02020603050405020304" pitchFamily="18" charset="0"/>
                <a:cs typeface="Times New Roman" panose="02020603050405020304" pitchFamily="18" charset="0"/>
              </a:rPr>
              <a:t>(DC) veya (DD) notlarından birini almış ve </a:t>
            </a:r>
            <a:r>
              <a:rPr lang="tr-TR" sz="1200" dirty="0" err="1">
                <a:effectLst/>
                <a:highlight>
                  <a:srgbClr val="FFFFCC"/>
                </a:highlight>
                <a:latin typeface="Times New Roman" panose="02020603050405020304" pitchFamily="18" charset="0"/>
                <a:cs typeface="Times New Roman" panose="02020603050405020304" pitchFamily="18" charset="0"/>
              </a:rPr>
              <a:t>GNO’su</a:t>
            </a:r>
            <a:r>
              <a:rPr lang="tr-TR" sz="1200" dirty="0">
                <a:effectLst/>
                <a:highlight>
                  <a:srgbClr val="FFFFCC"/>
                </a:highlight>
                <a:latin typeface="Times New Roman" panose="02020603050405020304" pitchFamily="18" charset="0"/>
                <a:cs typeface="Times New Roman" panose="02020603050405020304" pitchFamily="18" charset="0"/>
              </a:rPr>
              <a:t> 2.00 ve üzeri ise koşullu başarılı sayılır.</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c) </a:t>
            </a:r>
            <a:r>
              <a:rPr lang="tr-TR" sz="1200" dirty="0">
                <a:effectLst/>
                <a:highlight>
                  <a:srgbClr val="FFFFCC"/>
                </a:highlight>
                <a:latin typeface="Times New Roman" panose="02020603050405020304" pitchFamily="18" charset="0"/>
                <a:cs typeface="Times New Roman" panose="02020603050405020304" pitchFamily="18" charset="0"/>
              </a:rPr>
              <a:t>(DC) veya (DD) notlarından birini almış ve </a:t>
            </a:r>
            <a:r>
              <a:rPr lang="tr-TR" sz="1200" dirty="0" err="1">
                <a:effectLst/>
                <a:highlight>
                  <a:srgbClr val="FFFFCC"/>
                </a:highlight>
                <a:latin typeface="Times New Roman" panose="02020603050405020304" pitchFamily="18" charset="0"/>
                <a:cs typeface="Times New Roman" panose="02020603050405020304" pitchFamily="18" charset="0"/>
              </a:rPr>
              <a:t>GNO’su</a:t>
            </a:r>
            <a:r>
              <a:rPr lang="tr-TR" sz="1200" dirty="0">
                <a:effectLst/>
                <a:highlight>
                  <a:srgbClr val="FFFFCC"/>
                </a:highlight>
                <a:latin typeface="Times New Roman" panose="02020603050405020304" pitchFamily="18" charset="0"/>
                <a:cs typeface="Times New Roman" panose="02020603050405020304" pitchFamily="18" charset="0"/>
              </a:rPr>
              <a:t> 2.00’ın altında ise koşullu başarısız sayılır.</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ç) </a:t>
            </a:r>
            <a:r>
              <a:rPr lang="tr-TR" sz="1200" dirty="0">
                <a:effectLst/>
                <a:highlight>
                  <a:srgbClr val="FF7D7D"/>
                </a:highlight>
                <a:latin typeface="Times New Roman" panose="02020603050405020304" pitchFamily="18" charset="0"/>
                <a:cs typeface="Times New Roman" panose="02020603050405020304" pitchFamily="18" charset="0"/>
              </a:rPr>
              <a:t>(</a:t>
            </a:r>
            <a:r>
              <a:rPr lang="tr-TR" sz="1200" dirty="0" err="1">
                <a:effectLst/>
                <a:highlight>
                  <a:srgbClr val="FF7D7D"/>
                </a:highlight>
                <a:latin typeface="Times New Roman" panose="02020603050405020304" pitchFamily="18" charset="0"/>
                <a:cs typeface="Times New Roman" panose="02020603050405020304" pitchFamily="18" charset="0"/>
              </a:rPr>
              <a:t>FD</a:t>
            </a:r>
            <a:r>
              <a:rPr lang="tr-TR" sz="1200" dirty="0">
                <a:effectLst/>
                <a:highlight>
                  <a:srgbClr val="FF7D7D"/>
                </a:highlight>
                <a:latin typeface="Times New Roman" panose="02020603050405020304" pitchFamily="18" charset="0"/>
                <a:cs typeface="Times New Roman" panose="02020603050405020304" pitchFamily="18" charset="0"/>
              </a:rPr>
              <a:t>) ve (</a:t>
            </a:r>
            <a:r>
              <a:rPr lang="tr-TR" sz="1200" dirty="0" err="1">
                <a:effectLst/>
                <a:highlight>
                  <a:srgbClr val="FF7D7D"/>
                </a:highlight>
                <a:latin typeface="Times New Roman" panose="02020603050405020304" pitchFamily="18" charset="0"/>
                <a:cs typeface="Times New Roman" panose="02020603050405020304" pitchFamily="18" charset="0"/>
              </a:rPr>
              <a:t>FF</a:t>
            </a:r>
            <a:r>
              <a:rPr lang="tr-TR" sz="1200" dirty="0">
                <a:effectLst/>
                <a:highlight>
                  <a:srgbClr val="FF7D7D"/>
                </a:highlight>
                <a:latin typeface="Times New Roman" panose="02020603050405020304" pitchFamily="18" charset="0"/>
                <a:cs typeface="Times New Roman" panose="02020603050405020304" pitchFamily="18" charset="0"/>
              </a:rPr>
              <a:t>) notlarından birini almış ise başarısız sayılır.</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d) </a:t>
            </a:r>
            <a:r>
              <a:rPr lang="tr-TR" sz="1200" dirty="0">
                <a:effectLst/>
                <a:highlight>
                  <a:srgbClr val="FF7D7D"/>
                </a:highlight>
                <a:latin typeface="Times New Roman" panose="02020603050405020304" pitchFamily="18" charset="0"/>
                <a:cs typeface="Times New Roman" panose="02020603050405020304" pitchFamily="18" charset="0"/>
              </a:rPr>
              <a:t>Derse devam koşulunu yerine getirmediyse devamsız (DS) sayılır.</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e) Kredisiz olan dersler ile stajların devamsızlık ve başarı değerlendirmelerinde; (YE) yeterli, (</a:t>
            </a:r>
            <a:r>
              <a:rPr lang="tr-TR" sz="1200" dirty="0" err="1">
                <a:effectLst/>
                <a:latin typeface="Times New Roman" panose="02020603050405020304" pitchFamily="18" charset="0"/>
                <a:cs typeface="Times New Roman" panose="02020603050405020304" pitchFamily="18" charset="0"/>
              </a:rPr>
              <a:t>YS</a:t>
            </a:r>
            <a:r>
              <a:rPr lang="tr-TR" sz="1200" dirty="0">
                <a:effectLst/>
                <a:latin typeface="Times New Roman" panose="02020603050405020304" pitchFamily="18" charset="0"/>
                <a:cs typeface="Times New Roman" panose="02020603050405020304" pitchFamily="18" charset="0"/>
              </a:rPr>
              <a:t>) yetersiz, (DS) devamsız sayılır.</a:t>
            </a:r>
          </a:p>
          <a:p>
            <a:pPr indent="359410" algn="just">
              <a:spcAft>
                <a:spcPts val="0"/>
              </a:spcAft>
            </a:pPr>
            <a:r>
              <a:rPr lang="tr-TR" sz="1200" dirty="0">
                <a:effectLst/>
                <a:latin typeface="Times New Roman" panose="02020603050405020304" pitchFamily="18" charset="0"/>
                <a:cs typeface="Times New Roman" panose="02020603050405020304" pitchFamily="18" charset="0"/>
              </a:rPr>
              <a:t>f) Öğrencinin girmeyi hak etmediği bir sınava girmesi sonucunda aldığı not iptal edilir.</a:t>
            </a:r>
          </a:p>
        </p:txBody>
      </p:sp>
    </p:spTree>
    <p:extLst>
      <p:ext uri="{BB962C8B-B14F-4D97-AF65-F5344CB8AC3E}">
        <p14:creationId xmlns:p14="http://schemas.microsoft.com/office/powerpoint/2010/main" val="1970862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a:extLst>
              <a:ext uri="{FF2B5EF4-FFF2-40B4-BE49-F238E27FC236}">
                <a16:creationId xmlns:a16="http://schemas.microsoft.com/office/drawing/2014/main" id="{FB161BDE-4C03-3207-B9D9-51B4940EFBEA}"/>
              </a:ext>
            </a:extLst>
          </p:cNvPr>
          <p:cNvSpPr txBox="1"/>
          <p:nvPr/>
        </p:nvSpPr>
        <p:spPr>
          <a:xfrm>
            <a:off x="284193" y="338816"/>
            <a:ext cx="11577955" cy="4801314"/>
          </a:xfrm>
          <a:prstGeom prst="rect">
            <a:avLst/>
          </a:prstGeom>
          <a:noFill/>
        </p:spPr>
        <p:txBody>
          <a:bodyPr wrap="square">
            <a:spAutoFit/>
          </a:bodyPr>
          <a:lstStyle/>
          <a:p>
            <a:pPr indent="359410" algn="ctr">
              <a:spcAft>
                <a:spcPts val="0"/>
              </a:spcAft>
            </a:pPr>
            <a:r>
              <a:rPr lang="tr-TR" sz="3200" b="1" dirty="0">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Dikey geçiş</a:t>
            </a:r>
          </a:p>
          <a:p>
            <a:pPr indent="359410" algn="just">
              <a:spcAft>
                <a:spcPts val="0"/>
              </a:spcAft>
            </a:pPr>
            <a:endParaRPr lang="tr-TR" sz="2400" dirty="0">
              <a:latin typeface="Times New Roman" panose="02020603050405020304" pitchFamily="18" charset="0"/>
              <a:cs typeface="Times New Roman" panose="02020603050405020304" pitchFamily="18" charset="0"/>
            </a:endParaRPr>
          </a:p>
          <a:p>
            <a:pPr indent="359410" algn="just">
              <a:spcAft>
                <a:spcPts val="0"/>
              </a:spcAft>
            </a:pPr>
            <a:r>
              <a:rPr lang="tr-TR" dirty="0">
                <a:latin typeface="Times New Roman" panose="02020603050405020304" pitchFamily="18" charset="0"/>
                <a:cs typeface="Times New Roman" panose="02020603050405020304" pitchFamily="18" charset="0"/>
              </a:rPr>
              <a:t>MADDE 31 – (1) Meslek yüksekokulları mezunlarının lisans programına kabulleri, 19/2/2002 tarihli ve 24676 sayılı Resmî </a:t>
            </a:r>
            <a:r>
              <a:rPr lang="tr-TR" dirty="0" err="1">
                <a:latin typeface="Times New Roman" panose="02020603050405020304" pitchFamily="18" charset="0"/>
                <a:cs typeface="Times New Roman" panose="02020603050405020304" pitchFamily="18" charset="0"/>
              </a:rPr>
              <a:t>Gazete’de</a:t>
            </a:r>
            <a:r>
              <a:rPr lang="tr-TR" dirty="0">
                <a:latin typeface="Times New Roman" panose="02020603050405020304" pitchFamily="18" charset="0"/>
                <a:cs typeface="Times New Roman" panose="02020603050405020304" pitchFamily="18" charset="0"/>
              </a:rPr>
              <a:t> yayımlanan Meslek Yüksekokulları ve </a:t>
            </a:r>
            <a:r>
              <a:rPr lang="tr-TR" dirty="0" err="1">
                <a:latin typeface="Times New Roman" panose="02020603050405020304" pitchFamily="18" charset="0"/>
                <a:cs typeface="Times New Roman" panose="02020603050405020304" pitchFamily="18" charset="0"/>
              </a:rPr>
              <a:t>Açıköğretim</a:t>
            </a:r>
            <a:r>
              <a:rPr lang="tr-TR" dirty="0">
                <a:latin typeface="Times New Roman" panose="02020603050405020304" pitchFamily="18" charset="0"/>
                <a:cs typeface="Times New Roman" panose="02020603050405020304" pitchFamily="18" charset="0"/>
              </a:rPr>
              <a:t> Ön Lisans Programları Mezunlarının Lisans Öğrenimine Devamları Hakkında Yönetmelik hükümlerine göre ve ilgili Yönetim Kurullarınca kararlaştırılır.</a:t>
            </a:r>
          </a:p>
          <a:p>
            <a:pPr indent="359410" algn="just">
              <a:spcAft>
                <a:spcPts val="0"/>
              </a:spcAft>
            </a:pPr>
            <a:endParaRPr lang="tr-TR" dirty="0">
              <a:latin typeface="Times New Roman" panose="02020603050405020304" pitchFamily="18" charset="0"/>
              <a:cs typeface="Times New Roman" panose="02020603050405020304" pitchFamily="18" charset="0"/>
            </a:endParaRPr>
          </a:p>
          <a:p>
            <a:pPr indent="359410" algn="just">
              <a:spcAft>
                <a:spcPts val="0"/>
              </a:spcAft>
            </a:pPr>
            <a:r>
              <a:rPr lang="tr-TR" dirty="0">
                <a:latin typeface="Times New Roman" panose="02020603050405020304" pitchFamily="18" charset="0"/>
                <a:cs typeface="Times New Roman" panose="02020603050405020304" pitchFamily="18" charset="0"/>
              </a:rPr>
              <a:t>(2) Yabancı dilde eğitim-öğretim yapan programlara dikey geçiş sınavı ile yerleşen öğrencinin, </a:t>
            </a:r>
            <a:r>
              <a:rPr lang="tr-TR" dirty="0" err="1">
                <a:latin typeface="Times New Roman" panose="02020603050405020304" pitchFamily="18" charset="0"/>
                <a:cs typeface="Times New Roman" panose="02020603050405020304" pitchFamily="18" charset="0"/>
              </a:rPr>
              <a:t>ÇOMÜ’de</a:t>
            </a:r>
            <a:r>
              <a:rPr lang="tr-TR" dirty="0">
                <a:latin typeface="Times New Roman" panose="02020603050405020304" pitchFamily="18" charset="0"/>
                <a:cs typeface="Times New Roman" panose="02020603050405020304" pitchFamily="18" charset="0"/>
              </a:rPr>
              <a:t> yapılacak olan yabancı dil hazırlık sınıfı yeterlik sınavını başarmış olması ya da Yabancı Diller Yüksekokulu Yönetim Kurulunca muaf sayılması gerekir.  Muaf sayılmadığı ya da sınavda başarısız olması durumunda öğrenci yabancı dil hazırlık sınıfına devam eder.</a:t>
            </a:r>
          </a:p>
          <a:p>
            <a:pPr indent="359410" algn="just">
              <a:spcAft>
                <a:spcPts val="0"/>
              </a:spcAft>
            </a:pPr>
            <a:endParaRPr lang="tr-TR" dirty="0">
              <a:effectLst/>
              <a:latin typeface="Times New Roman" panose="02020603050405020304" pitchFamily="18" charset="0"/>
              <a:cs typeface="Times New Roman" panose="02020603050405020304" pitchFamily="18" charset="0"/>
            </a:endParaRPr>
          </a:p>
          <a:p>
            <a:pPr indent="359410" algn="ctr">
              <a:spcAft>
                <a:spcPts val="0"/>
              </a:spcAft>
            </a:pPr>
            <a:r>
              <a:rPr lang="tr-TR" sz="3200" b="1" dirty="0">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Dikey Geçiş Yapılabilecek </a:t>
            </a:r>
            <a:r>
              <a:rPr lang="tr-TR" sz="3200" b="1">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Lisans Programları</a:t>
            </a:r>
          </a:p>
          <a:p>
            <a:pPr indent="359410" algn="ctr">
              <a:spcAft>
                <a:spcPts val="0"/>
              </a:spcAft>
            </a:pPr>
            <a:endParaRPr lang="tr-TR" sz="3200" b="1" dirty="0">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indent="359410" algn="just">
              <a:spcAft>
                <a:spcPts val="0"/>
              </a:spcAft>
            </a:pPr>
            <a:r>
              <a:rPr lang="tr-TR" sz="2400">
                <a:solidFill>
                  <a:srgbClr val="0000FF"/>
                </a:solidFill>
                <a:latin typeface="Times New Roman" panose="02020603050405020304" pitchFamily="18" charset="0"/>
                <a:cs typeface="Times New Roman" panose="02020603050405020304" pitchFamily="18" charset="0"/>
                <a:hlinkClick r:id="rId2"/>
              </a:rPr>
              <a:t>https://dokuman.osym.gov.tr/pdfdokuman/2025/DGS/tablo2_dgd21052025.pdf</a:t>
            </a:r>
            <a:r>
              <a:rPr lang="tr-TR" sz="2400">
                <a:solidFill>
                  <a:srgbClr val="0000FF"/>
                </a:solidFill>
                <a:latin typeface="Times New Roman" panose="02020603050405020304" pitchFamily="18" charset="0"/>
                <a:cs typeface="Times New Roman" panose="02020603050405020304" pitchFamily="18" charset="0"/>
              </a:rPr>
              <a:t> </a:t>
            </a:r>
            <a:endParaRPr lang="tr-TR"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854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Başlık">
            <a:extLst>
              <a:ext uri="{FF2B5EF4-FFF2-40B4-BE49-F238E27FC236}">
                <a16:creationId xmlns:a16="http://schemas.microsoft.com/office/drawing/2014/main" id="{E7C34B5F-F13E-74DC-5BB5-F99F43D02524}"/>
              </a:ext>
            </a:extLst>
          </p:cNvPr>
          <p:cNvSpPr txBox="1">
            <a:spLocks/>
          </p:cNvSpPr>
          <p:nvPr/>
        </p:nvSpPr>
        <p:spPr>
          <a:xfrm>
            <a:off x="0" y="262996"/>
            <a:ext cx="6941456" cy="1807305"/>
          </a:xfrm>
          <a:prstGeom prst="rect">
            <a:avLst/>
          </a:prstGeom>
          <a:extLst>
            <a:ext uri="{FAA26D3D-D897-4be2-8F04-BA451C77F1D7}">
              <ma14:placeholderFlag xmlns:ma14="http://schemas.microsoft.com/office/mac/drawingml/2011/main" xmlns="" val="1"/>
            </a:ext>
            <a:ext uri="{909E8E84-426E-40dd-AFC4-6F175D3DCCD1}"/>
            <a:ext uri="{91240B29-F687-4f45-9708-019B960494DF}"/>
          </a:extLst>
        </p:spPr>
        <p:txBody>
          <a:bodyPr vert="horz" lIns="91440" tIns="45720" rIns="91440" bIns="45720" numCol="1" rtlCol="0" anchor="ctr">
            <a:norm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pPr algn="ctr">
              <a:lnSpc>
                <a:spcPct val="90000"/>
              </a:lnSpc>
              <a:spcAft>
                <a:spcPts val="600"/>
              </a:spcAft>
              <a:defRPr/>
            </a:pPr>
            <a:r>
              <a:rPr lang="en-US" sz="4400" spc="0" dirty="0" err="1">
                <a:ln w="9525">
                  <a:solidFill>
                    <a:schemeClr val="bg1"/>
                  </a:solidFill>
                  <a:prstDash val="solid"/>
                </a:ln>
                <a:solidFill>
                  <a:srgbClr val="ED7D31"/>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Akademik</a:t>
            </a:r>
            <a:r>
              <a:rPr lang="en-US" sz="4400" spc="0" dirty="0">
                <a:ln w="9525">
                  <a:solidFill>
                    <a:schemeClr val="bg1"/>
                  </a:solidFill>
                  <a:prstDash val="solid"/>
                </a:ln>
                <a:solidFill>
                  <a:srgbClr val="ED7D31"/>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spc="0" dirty="0" err="1">
                <a:ln w="9525">
                  <a:solidFill>
                    <a:schemeClr val="bg1"/>
                  </a:solidFill>
                  <a:prstDash val="solid"/>
                </a:ln>
                <a:solidFill>
                  <a:srgbClr val="ED7D31"/>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Dürüstlük</a:t>
            </a:r>
            <a:endParaRPr lang="en-US" sz="4400" spc="0" dirty="0">
              <a:ln w="9525">
                <a:solidFill>
                  <a:schemeClr val="bg1"/>
                </a:solidFill>
                <a:prstDash val="solid"/>
              </a:ln>
              <a:solidFill>
                <a:srgbClr val="ED7D31"/>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4" name="Metin kutusu 3">
            <a:extLst>
              <a:ext uri="{FF2B5EF4-FFF2-40B4-BE49-F238E27FC236}">
                <a16:creationId xmlns:a16="http://schemas.microsoft.com/office/drawing/2014/main" id="{6007875F-39C7-8142-6751-82D83055E6A5}"/>
              </a:ext>
            </a:extLst>
          </p:cNvPr>
          <p:cNvSpPr txBox="1"/>
          <p:nvPr/>
        </p:nvSpPr>
        <p:spPr>
          <a:xfrm>
            <a:off x="419100" y="2218997"/>
            <a:ext cx="6103256" cy="3843666"/>
          </a:xfrm>
          <a:prstGeom prst="rect">
            <a:avLst/>
          </a:prstGeom>
        </p:spPr>
        <p:txBody>
          <a:bodyPr vert="horz" lIns="91440" tIns="45720" rIns="91440" bIns="45720" rtlCol="0">
            <a:normAutofit/>
          </a:bodyPr>
          <a:lstStyle/>
          <a:p>
            <a:pPr>
              <a:lnSpc>
                <a:spcPct val="90000"/>
              </a:lnSpc>
              <a:spcBef>
                <a:spcPts val="200"/>
              </a:spcBef>
            </a:pPr>
            <a:r>
              <a:rPr lang="en-US" altLang="en-US" sz="2000" b="1" dirty="0" err="1">
                <a:latin typeface="Times New Roman" panose="02020603050405020304" pitchFamily="18" charset="0"/>
                <a:cs typeface="Times New Roman" panose="02020603050405020304" pitchFamily="18" charset="0"/>
              </a:rPr>
              <a:t>Akademik</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dürüstlüğün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ihlali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akademik</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hayatınızın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sona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ermesine</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neden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olabilir</a:t>
            </a:r>
            <a:r>
              <a:rPr lang="en-US" altLang="en-US" sz="2000" b="1" dirty="0">
                <a:latin typeface="Times New Roman" panose="02020603050405020304" pitchFamily="18" charset="0"/>
                <a:cs typeface="Times New Roman" panose="02020603050405020304" pitchFamily="18" charset="0"/>
              </a:rPr>
              <a:t>:</a:t>
            </a:r>
            <a:endParaRPr lang="tr-TR" altLang="en-US" sz="2000" b="1" dirty="0">
              <a:latin typeface="Times New Roman" panose="02020603050405020304" pitchFamily="18" charset="0"/>
              <a:cs typeface="Times New Roman" panose="02020603050405020304" pitchFamily="18" charset="0"/>
            </a:endParaRPr>
          </a:p>
          <a:p>
            <a:pPr>
              <a:lnSpc>
                <a:spcPct val="90000"/>
              </a:lnSpc>
              <a:spcBef>
                <a:spcPts val="200"/>
              </a:spcBef>
            </a:pPr>
            <a:endParaRPr lang="tr-TR" altLang="en-US" sz="2000" b="1" dirty="0">
              <a:latin typeface="Times New Roman" panose="02020603050405020304" pitchFamily="18" charset="0"/>
              <a:cs typeface="Times New Roman" panose="02020603050405020304" pitchFamily="18" charset="0"/>
            </a:endParaRPr>
          </a:p>
          <a:p>
            <a:pPr>
              <a:lnSpc>
                <a:spcPct val="90000"/>
              </a:lnSpc>
              <a:spcBef>
                <a:spcPts val="200"/>
              </a:spcBef>
            </a:pPr>
            <a:endParaRPr lang="en-US" altLang="en-US" sz="2000" b="1" dirty="0">
              <a:latin typeface="Times New Roman" panose="02020603050405020304" pitchFamily="18" charset="0"/>
              <a:cs typeface="Times New Roman" panose="02020603050405020304" pitchFamily="18" charset="0"/>
            </a:endParaRPr>
          </a:p>
          <a:p>
            <a:pPr marL="914400" lvl="1" indent="-228600">
              <a:lnSpc>
                <a:spcPct val="90000"/>
              </a:lnSpc>
              <a:spcBef>
                <a:spcPts val="200"/>
              </a:spcBef>
              <a:buFont typeface="Arial" panose="020B0604020202020204" pitchFamily="34" charset="0"/>
              <a:buChar char="•"/>
            </a:pPr>
            <a:r>
              <a:rPr lang="en-US" altLang="en-US" sz="2000" b="1" dirty="0" err="1">
                <a:latin typeface="Times New Roman" panose="02020603050405020304" pitchFamily="18" charset="0"/>
                <a:cs typeface="Times New Roman" panose="02020603050405020304" pitchFamily="18" charset="0"/>
              </a:rPr>
              <a:t>Kopya</a:t>
            </a:r>
            <a:endParaRPr lang="en-US" altLang="en-US" sz="2000" b="1" dirty="0">
              <a:latin typeface="Times New Roman" panose="02020603050405020304" pitchFamily="18" charset="0"/>
              <a:cs typeface="Times New Roman" panose="02020603050405020304" pitchFamily="18" charset="0"/>
            </a:endParaRPr>
          </a:p>
          <a:p>
            <a:pPr marL="914400" lvl="1" indent="-228600">
              <a:lnSpc>
                <a:spcPct val="90000"/>
              </a:lnSpc>
              <a:spcBef>
                <a:spcPts val="200"/>
              </a:spcBef>
              <a:buFont typeface="Arial" panose="020B0604020202020204" pitchFamily="34" charset="0"/>
              <a:buChar char="•"/>
            </a:pPr>
            <a:r>
              <a:rPr lang="en-US" altLang="en-US" sz="2000" b="1" dirty="0" err="1">
                <a:latin typeface="Times New Roman" panose="02020603050405020304" pitchFamily="18" charset="0"/>
                <a:cs typeface="Times New Roman" panose="02020603050405020304" pitchFamily="18" charset="0"/>
              </a:rPr>
              <a:t>İntihal</a:t>
            </a:r>
            <a:endParaRPr lang="en-US" altLang="en-US" sz="2000" b="1" dirty="0">
              <a:latin typeface="Times New Roman" panose="02020603050405020304" pitchFamily="18" charset="0"/>
              <a:cs typeface="Times New Roman" panose="02020603050405020304" pitchFamily="18" charset="0"/>
            </a:endParaRPr>
          </a:p>
          <a:p>
            <a:pPr marL="914400" lvl="1" indent="-228600">
              <a:lnSpc>
                <a:spcPct val="90000"/>
              </a:lnSpc>
              <a:spcBef>
                <a:spcPts val="200"/>
              </a:spcBef>
              <a:buFont typeface="Arial" panose="020B0604020202020204" pitchFamily="34" charset="0"/>
              <a:buChar char="•"/>
            </a:pPr>
            <a:r>
              <a:rPr lang="en-US" altLang="en-US" sz="2000" b="1" dirty="0" err="1">
                <a:latin typeface="Times New Roman" panose="02020603050405020304" pitchFamily="18" charset="0"/>
                <a:cs typeface="Times New Roman" panose="02020603050405020304" pitchFamily="18" charset="0"/>
              </a:rPr>
              <a:t>Ödev</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yazdırma</a:t>
            </a:r>
            <a:r>
              <a:rPr lang="en-US" altLang="en-US" sz="2000" b="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pic>
        <p:nvPicPr>
          <p:cNvPr id="6" name="Picture 5" descr="Büyük harf içeren bir mezun">
            <a:extLst>
              <a:ext uri="{FF2B5EF4-FFF2-40B4-BE49-F238E27FC236}">
                <a16:creationId xmlns:a16="http://schemas.microsoft.com/office/drawing/2014/main" id="{48700F55-20A7-D423-3AE7-11D1D9D4D1A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146" name="Picture 2" descr="Kırmızı ünlem işareti PNG bedava Indir | PNG Mart">
            <a:extLst>
              <a:ext uri="{FF2B5EF4-FFF2-40B4-BE49-F238E27FC236}">
                <a16:creationId xmlns:a16="http://schemas.microsoft.com/office/drawing/2014/main" id="{166110F6-A86B-4236-D0E7-9013B440EC6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02242" y="2189893"/>
            <a:ext cx="1023585"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217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a:extLst>
              <a:ext uri="{FF2B5EF4-FFF2-40B4-BE49-F238E27FC236}">
                <a16:creationId xmlns:a16="http://schemas.microsoft.com/office/drawing/2014/main" id="{2E161567-47D2-E127-8911-5559FC08C7C8}"/>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tretch/>
        </p:blipFill>
        <p:spPr bwMode="auto">
          <a:xfrm>
            <a:off x="703182" y="1021126"/>
            <a:ext cx="4777381" cy="464600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2539A62A-1013-C24A-C122-2438279E3DAC}"/>
              </a:ext>
            </a:extLst>
          </p:cNvPr>
          <p:cNvSpPr/>
          <p:nvPr/>
        </p:nvSpPr>
        <p:spPr>
          <a:xfrm>
            <a:off x="5480563" y="1474609"/>
            <a:ext cx="6008255" cy="4192520"/>
          </a:xfrm>
          <a:prstGeom prst="rect">
            <a:avLst/>
          </a:prstGeom>
        </p:spPr>
        <p:txBody>
          <a:bodyPr vert="horz" lIns="91440" tIns="45720" rIns="91440" bIns="45720" rtlCol="0">
            <a:normAutofit/>
          </a:bodyPr>
          <a:lstStyle/>
          <a:p>
            <a:pPr algn="just">
              <a:lnSpc>
                <a:spcPct val="150000"/>
              </a:lnSpc>
              <a:spcAft>
                <a:spcPts val="600"/>
              </a:spcAft>
            </a:pPr>
            <a:r>
              <a:rPr lang="en-US" sz="2800" b="1">
                <a:latin typeface="Times New Roman" panose="02020603050405020304" pitchFamily="18" charset="0"/>
                <a:cs typeface="Times New Roman" panose="02020603050405020304" pitchFamily="18" charset="0"/>
              </a:rPr>
              <a:t>Üniversitemiz</a:t>
            </a:r>
            <a:r>
              <a:rPr lang="tr-TR" sz="2800" b="1">
                <a:latin typeface="Times New Roman" panose="02020603050405020304" pitchFamily="18" charset="0"/>
                <a:cs typeface="Times New Roman" panose="02020603050405020304" pitchFamily="18" charset="0"/>
              </a:rPr>
              <a:t>in</a:t>
            </a:r>
            <a:r>
              <a:rPr lang="en-US" sz="2800" b="1">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ÇOMÜ </a:t>
            </a:r>
            <a:r>
              <a:rPr lang="en-US" sz="2800" b="1" dirty="0" err="1">
                <a:latin typeface="Times New Roman" panose="02020603050405020304" pitchFamily="18" charset="0"/>
                <a:cs typeface="Times New Roman" panose="02020603050405020304" pitchFamily="18" charset="0"/>
              </a:rPr>
              <a:t>Tütün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Tütün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Ürünleri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Kullanımı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Kontrolü</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Yönergesi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kapsamında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açık</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alanda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okul</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binasına</a:t>
            </a:r>
            <a:r>
              <a:rPr lang="en-US" sz="2800" b="1" dirty="0">
                <a:latin typeface="Times New Roman" panose="02020603050405020304" pitchFamily="18" charset="0"/>
                <a:cs typeface="Times New Roman" panose="02020603050405020304" pitchFamily="18" charset="0"/>
              </a:rPr>
              <a:t> 12 </a:t>
            </a:r>
            <a:r>
              <a:rPr lang="en-US" sz="2800" b="1" dirty="0" err="1">
                <a:latin typeface="Times New Roman" panose="02020603050405020304" pitchFamily="18" charset="0"/>
                <a:cs typeface="Times New Roman" panose="02020603050405020304" pitchFamily="18" charset="0"/>
              </a:rPr>
              <a:t>metre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mesafede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tütün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tütün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mamulü</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içilmesi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yasaktır</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621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66A0DD8-2727-F172-8BF7-50C15BBC77F5}"/>
              </a:ext>
            </a:extLst>
          </p:cNvPr>
          <p:cNvSpPr txBox="1"/>
          <p:nvPr/>
        </p:nvSpPr>
        <p:spPr>
          <a:xfrm>
            <a:off x="1098550" y="995332"/>
            <a:ext cx="9994900" cy="3477875"/>
          </a:xfrm>
          <a:prstGeom prst="rect">
            <a:avLst/>
          </a:prstGeom>
          <a:noFill/>
        </p:spPr>
        <p:txBody>
          <a:bodyPr wrap="square">
            <a:spAutoFit/>
          </a:bodyPr>
          <a:lstStyle/>
          <a:p>
            <a:pPr algn="ctr"/>
            <a:r>
              <a:rPr lang="tr-TR" sz="2800" b="1">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KAYIT YENİLEME</a:t>
            </a:r>
            <a:endParaRPr lang="tr-TR" sz="2400" b="1">
              <a:solidFill>
                <a:srgbClr val="ED7D3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tr-TR" sz="2400"/>
              <a:t> </a:t>
            </a:r>
          </a:p>
          <a:p>
            <a:pPr algn="just"/>
            <a:r>
              <a:rPr lang="tr-TR" sz="2400"/>
              <a:t> </a:t>
            </a:r>
          </a:p>
          <a:p>
            <a:pPr algn="just"/>
            <a:r>
              <a:rPr lang="tr-TR" sz="2400">
                <a:latin typeface="Times New Roman" panose="02020603050405020304" pitchFamily="18" charset="0"/>
                <a:cs typeface="Times New Roman" panose="02020603050405020304" pitchFamily="18" charset="0"/>
              </a:rPr>
              <a:t>Her yarıyılın başında, akademik takvimde belirtilen tarihlerde kayıt / ders seçme işlemleri öğrencilerimizin kendileri tarafından yapılır.</a:t>
            </a:r>
          </a:p>
          <a:p>
            <a:pPr algn="just"/>
            <a:r>
              <a:rPr lang="tr-TR" sz="2400">
                <a:latin typeface="Times New Roman" panose="02020603050405020304" pitchFamily="18" charset="0"/>
                <a:cs typeface="Times New Roman" panose="02020603050405020304" pitchFamily="18" charset="0"/>
              </a:rPr>
              <a:t>  </a:t>
            </a:r>
          </a:p>
          <a:p>
            <a:pPr algn="just"/>
            <a:r>
              <a:rPr lang="tr-TR" sz="2400">
                <a:latin typeface="Times New Roman" panose="02020603050405020304" pitchFamily="18" charset="0"/>
                <a:cs typeface="Times New Roman" panose="02020603050405020304" pitchFamily="18" charset="0"/>
              </a:rPr>
              <a:t>Bu nedenle her öğrencimiz, Üniversitemizin ve okulumuzun web sayfalarında ilan edilen akademik takvimi takip etmek ve bu takvime göre kayıt yenileme / ders seçme işlemlerini belirtilen zaman aralıklarında yapmak zorundadır.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4619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EFDE47A-3DEE-F1A4-22BD-0AE0C6D27C8F}"/>
              </a:ext>
            </a:extLst>
          </p:cNvPr>
          <p:cNvSpPr/>
          <p:nvPr/>
        </p:nvSpPr>
        <p:spPr>
          <a:xfrm>
            <a:off x="2135560" y="819311"/>
            <a:ext cx="7920880" cy="5219378"/>
          </a:xfrm>
          <a:prstGeom prst="rect">
            <a:avLst/>
          </a:prstGeom>
        </p:spPr>
        <p:txBody>
          <a:bodyPr wrap="square">
            <a:spAutoFit/>
          </a:bodyPr>
          <a:lstStyle/>
          <a:p>
            <a:pPr algn="ctr">
              <a:spcAft>
                <a:spcPts val="0"/>
              </a:spcAft>
            </a:pPr>
            <a:r>
              <a:rPr lang="tr-TR" sz="2800" b="1" dirty="0">
                <a:solidFill>
                  <a:srgbClr val="ED7D31"/>
                </a:solidFill>
                <a:latin typeface="Times New Roman" panose="02020603050405020304" pitchFamily="18" charset="0"/>
                <a:ea typeface="Arial"/>
                <a:cs typeface="Times New Roman" panose="02020603050405020304" pitchFamily="18" charset="0"/>
              </a:rPr>
              <a:t>ÖĞRENCİ NUMARASI</a:t>
            </a:r>
            <a:endParaRPr lang="tr-TR" sz="2800" dirty="0">
              <a:solidFill>
                <a:srgbClr val="ED7D31"/>
              </a:solidFill>
              <a:latin typeface="Times New Roman" panose="02020603050405020304" pitchFamily="18" charset="0"/>
              <a:ea typeface="Calibri"/>
              <a:cs typeface="Times New Roman" panose="02020603050405020304" pitchFamily="18" charset="0"/>
            </a:endParaRPr>
          </a:p>
          <a:p>
            <a:pPr>
              <a:lnSpc>
                <a:spcPts val="100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a:lnSpc>
                <a:spcPts val="1505"/>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a:lnSpc>
                <a:spcPts val="100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a:lnSpc>
                <a:spcPts val="156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marR="190500" algn="ctr">
              <a:spcAft>
                <a:spcPts val="0"/>
              </a:spcAft>
            </a:pPr>
            <a:r>
              <a:rPr lang="tr-TR" sz="2800" b="1" dirty="0">
                <a:latin typeface="Times New Roman" panose="02020603050405020304" pitchFamily="18" charset="0"/>
                <a:ea typeface="Arial"/>
                <a:cs typeface="Times New Roman" panose="02020603050405020304" pitchFamily="18" charset="0"/>
              </a:rPr>
              <a:t>Örnek</a:t>
            </a:r>
            <a:r>
              <a:rPr lang="tr-TR" sz="2800" b="1">
                <a:latin typeface="Times New Roman" panose="02020603050405020304" pitchFamily="18" charset="0"/>
                <a:ea typeface="Arial"/>
                <a:cs typeface="Times New Roman" panose="02020603050405020304" pitchFamily="18" charset="0"/>
              </a:rPr>
              <a:t>: </a:t>
            </a:r>
            <a:r>
              <a:rPr lang="tr-TR" sz="2800" b="1">
                <a:latin typeface="Times New Roman" panose="02020603050405020304" pitchFamily="18" charset="0"/>
                <a:cs typeface="Times New Roman" panose="02020603050405020304" pitchFamily="18" charset="0"/>
              </a:rPr>
              <a:t>251115001</a:t>
            </a:r>
            <a:endParaRPr lang="tr-TR" sz="2800" b="1" dirty="0">
              <a:latin typeface="Times New Roman" panose="02020603050405020304" pitchFamily="18" charset="0"/>
              <a:cs typeface="Times New Roman" panose="02020603050405020304" pitchFamily="18" charset="0"/>
            </a:endParaRPr>
          </a:p>
          <a:p>
            <a:pPr marR="190500" algn="ctr">
              <a:spcAft>
                <a:spcPts val="0"/>
              </a:spcAft>
            </a:pPr>
            <a:endParaRPr lang="tr-TR" sz="2800" b="1" dirty="0">
              <a:latin typeface="Times New Roman" panose="02020603050405020304" pitchFamily="18" charset="0"/>
              <a:cs typeface="Times New Roman" panose="02020603050405020304" pitchFamily="18" charset="0"/>
            </a:endParaRPr>
          </a:p>
          <a:p>
            <a:pPr>
              <a:lnSpc>
                <a:spcPts val="77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marR="190500" algn="ctr">
              <a:spcAft>
                <a:spcPts val="0"/>
              </a:spcAft>
            </a:pPr>
            <a:r>
              <a:rPr lang="tr-TR" sz="2800" b="1">
                <a:latin typeface="Times New Roman" panose="02020603050405020304" pitchFamily="18" charset="0"/>
                <a:ea typeface="Arial"/>
                <a:cs typeface="Times New Roman" panose="02020603050405020304" pitchFamily="18" charset="0"/>
              </a:rPr>
              <a:t>25 </a:t>
            </a:r>
            <a:r>
              <a:rPr lang="tr-TR" sz="2800" b="1" dirty="0">
                <a:latin typeface="Times New Roman" panose="02020603050405020304" pitchFamily="18" charset="0"/>
                <a:ea typeface="Arial"/>
                <a:cs typeface="Times New Roman" panose="02020603050405020304" pitchFamily="18" charset="0"/>
              </a:rPr>
              <a:t>- 11 - 15 - 001 olarak okunabilir.</a:t>
            </a:r>
            <a:endParaRPr lang="tr-TR" sz="2800" dirty="0">
              <a:latin typeface="Times New Roman" panose="02020603050405020304" pitchFamily="18" charset="0"/>
              <a:ea typeface="Calibri"/>
              <a:cs typeface="Times New Roman" panose="02020603050405020304" pitchFamily="18" charset="0"/>
            </a:endParaRPr>
          </a:p>
          <a:p>
            <a:pPr>
              <a:lnSpc>
                <a:spcPts val="100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a:lnSpc>
                <a:spcPts val="100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a:lnSpc>
                <a:spcPts val="100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a:lnSpc>
                <a:spcPts val="178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marL="1257300" marR="190500">
              <a:spcAft>
                <a:spcPts val="0"/>
              </a:spcAft>
            </a:pPr>
            <a:r>
              <a:rPr lang="tr-TR" sz="2800" b="1">
                <a:latin typeface="Times New Roman" panose="02020603050405020304" pitchFamily="18" charset="0"/>
                <a:ea typeface="Arial"/>
                <a:cs typeface="Times New Roman" panose="02020603050405020304" pitchFamily="18" charset="0"/>
              </a:rPr>
              <a:t>25: 2025 </a:t>
            </a:r>
            <a:r>
              <a:rPr lang="tr-TR" sz="2800" b="1" dirty="0">
                <a:latin typeface="Times New Roman" panose="02020603050405020304" pitchFamily="18" charset="0"/>
                <a:ea typeface="Arial"/>
                <a:cs typeface="Times New Roman" panose="02020603050405020304" pitchFamily="18" charset="0"/>
              </a:rPr>
              <a:t>Girişli</a:t>
            </a:r>
            <a:endParaRPr lang="tr-TR" sz="2800" dirty="0">
              <a:latin typeface="Times New Roman" panose="02020603050405020304" pitchFamily="18" charset="0"/>
              <a:ea typeface="Calibri"/>
              <a:cs typeface="Times New Roman" panose="02020603050405020304" pitchFamily="18" charset="0"/>
            </a:endParaRPr>
          </a:p>
          <a:p>
            <a:pPr marL="1257300">
              <a:lnSpc>
                <a:spcPts val="77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marL="1257300" marR="190500">
              <a:spcAft>
                <a:spcPts val="0"/>
              </a:spcAft>
            </a:pPr>
            <a:r>
              <a:rPr lang="tr-TR" sz="2800" b="1" dirty="0">
                <a:latin typeface="Times New Roman" panose="02020603050405020304" pitchFamily="18" charset="0"/>
                <a:ea typeface="Arial"/>
                <a:cs typeface="Times New Roman" panose="02020603050405020304" pitchFamily="18" charset="0"/>
              </a:rPr>
              <a:t>11: </a:t>
            </a:r>
            <a:r>
              <a:rPr lang="tr-TR" sz="2800" b="1" dirty="0" err="1">
                <a:latin typeface="Times New Roman" panose="02020603050405020304" pitchFamily="18" charset="0"/>
                <a:ea typeface="Arial"/>
                <a:cs typeface="Times New Roman" panose="02020603050405020304" pitchFamily="18" charset="0"/>
              </a:rPr>
              <a:t>SHMYO’nun</a:t>
            </a:r>
            <a:r>
              <a:rPr lang="tr-TR" sz="2800" b="1" dirty="0">
                <a:latin typeface="Times New Roman" panose="02020603050405020304" pitchFamily="18" charset="0"/>
                <a:ea typeface="Arial"/>
                <a:cs typeface="Times New Roman" panose="02020603050405020304" pitchFamily="18" charset="0"/>
              </a:rPr>
              <a:t> kodu</a:t>
            </a:r>
            <a:endParaRPr lang="tr-TR" sz="2800" dirty="0">
              <a:latin typeface="Times New Roman" panose="02020603050405020304" pitchFamily="18" charset="0"/>
              <a:ea typeface="Calibri"/>
              <a:cs typeface="Times New Roman" panose="02020603050405020304" pitchFamily="18" charset="0"/>
            </a:endParaRPr>
          </a:p>
          <a:p>
            <a:pPr marL="1257300">
              <a:lnSpc>
                <a:spcPts val="77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marL="1257300" marR="190500">
              <a:spcAft>
                <a:spcPts val="0"/>
              </a:spcAft>
            </a:pPr>
            <a:r>
              <a:rPr lang="tr-TR" sz="2800" b="1" dirty="0">
                <a:latin typeface="Times New Roman" panose="02020603050405020304" pitchFamily="18" charset="0"/>
                <a:ea typeface="Arial"/>
                <a:cs typeface="Times New Roman" panose="02020603050405020304" pitchFamily="18" charset="0"/>
              </a:rPr>
              <a:t>15: Eczane Hizmetleri Programı kodu</a:t>
            </a:r>
            <a:endParaRPr lang="tr-TR" sz="2800" dirty="0">
              <a:latin typeface="Times New Roman" panose="02020603050405020304" pitchFamily="18" charset="0"/>
              <a:ea typeface="Calibri"/>
              <a:cs typeface="Times New Roman" panose="02020603050405020304" pitchFamily="18" charset="0"/>
            </a:endParaRPr>
          </a:p>
          <a:p>
            <a:pPr marL="1257300">
              <a:lnSpc>
                <a:spcPts val="770"/>
              </a:lnSpc>
              <a:spcAft>
                <a:spcPts val="0"/>
              </a:spcAft>
            </a:pPr>
            <a:r>
              <a:rPr lang="tr-TR" sz="2800" dirty="0">
                <a:latin typeface="Times New Roman" panose="02020603050405020304" pitchFamily="18" charset="0"/>
                <a:ea typeface="Times New Roman"/>
                <a:cs typeface="Times New Roman" panose="02020603050405020304" pitchFamily="18" charset="0"/>
              </a:rPr>
              <a:t> </a:t>
            </a:r>
            <a:endParaRPr lang="tr-TR" sz="2800" dirty="0">
              <a:latin typeface="Times New Roman" panose="02020603050405020304" pitchFamily="18" charset="0"/>
              <a:ea typeface="Calibri"/>
              <a:cs typeface="Times New Roman" panose="02020603050405020304" pitchFamily="18" charset="0"/>
            </a:endParaRPr>
          </a:p>
          <a:p>
            <a:pPr marL="1257300" marR="190500">
              <a:spcAft>
                <a:spcPts val="0"/>
              </a:spcAft>
            </a:pPr>
            <a:r>
              <a:rPr lang="tr-TR" sz="2800" b="1" dirty="0">
                <a:latin typeface="Times New Roman" panose="02020603050405020304" pitchFamily="18" charset="0"/>
                <a:ea typeface="Arial"/>
                <a:cs typeface="Times New Roman" panose="02020603050405020304" pitchFamily="18" charset="0"/>
              </a:rPr>
              <a:t>001: Öğrenci sınıf numarası</a:t>
            </a:r>
            <a:endParaRPr lang="tr-TR" sz="28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21235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CB4C4B5-E4CD-90CF-5395-76F670CC196C}"/>
              </a:ext>
            </a:extLst>
          </p:cNvPr>
          <p:cNvSpPr/>
          <p:nvPr/>
        </p:nvSpPr>
        <p:spPr>
          <a:xfrm>
            <a:off x="1454150" y="612844"/>
            <a:ext cx="9283700" cy="5632311"/>
          </a:xfrm>
          <a:prstGeom prst="rect">
            <a:avLst/>
          </a:prstGeom>
        </p:spPr>
        <p:txBody>
          <a:bodyPr wrap="square">
            <a:spAutoFit/>
          </a:bodyPr>
          <a:lstStyle/>
          <a:p>
            <a:pPr algn="ctr">
              <a:spcAft>
                <a:spcPts val="0"/>
              </a:spcAft>
            </a:pPr>
            <a:r>
              <a:rPr lang="tr-TR" sz="2400" b="1" dirty="0">
                <a:solidFill>
                  <a:srgbClr val="ED7D31"/>
                </a:solidFill>
                <a:latin typeface="Times New Roman" panose="02020603050405020304" pitchFamily="18" charset="0"/>
                <a:ea typeface="Arial"/>
                <a:cs typeface="Times New Roman" panose="02020603050405020304" pitchFamily="18" charset="0"/>
              </a:rPr>
              <a:t>Askerlik Erteleme İşlemleri</a:t>
            </a:r>
          </a:p>
          <a:p>
            <a:pPr algn="ctr">
              <a:spcAft>
                <a:spcPts val="0"/>
              </a:spcAft>
            </a:pPr>
            <a:endParaRPr lang="tr-TR" sz="2400" b="1" dirty="0">
              <a:solidFill>
                <a:srgbClr val="ED7D31"/>
              </a:solidFill>
              <a:latin typeface="Times New Roman" panose="02020603050405020304" pitchFamily="18" charset="0"/>
              <a:ea typeface="Calibri"/>
              <a:cs typeface="Times New Roman" panose="02020603050405020304" pitchFamily="18" charset="0"/>
            </a:endParaRPr>
          </a:p>
          <a:p>
            <a:pPr algn="just"/>
            <a:r>
              <a:rPr lang="tr-TR" sz="2400" dirty="0">
                <a:latin typeface="Times New Roman" panose="02020603050405020304" pitchFamily="18" charset="0"/>
                <a:ea typeface="Arial"/>
                <a:cs typeface="Times New Roman" panose="02020603050405020304" pitchFamily="18" charset="0"/>
              </a:rPr>
              <a:t>Kayıt olan her erkek öğrencinin askerlik durumu, ilgili Askerlik Şubesi tarafından takip edilir. </a:t>
            </a:r>
          </a:p>
          <a:p>
            <a:pPr algn="just"/>
            <a:r>
              <a:rPr lang="tr-TR" sz="2400" dirty="0">
                <a:latin typeface="Times New Roman" panose="02020603050405020304" pitchFamily="18" charset="0"/>
                <a:ea typeface="Arial"/>
                <a:cs typeface="Times New Roman" panose="02020603050405020304" pitchFamily="18" charset="0"/>
              </a:rPr>
              <a:t>Mezun olan ve kayıt sildiren öğrencilerimizin askerlik durumları, Okulumuz tarafından ilgili Askerlik Şubesine bildirilir.</a:t>
            </a:r>
          </a:p>
          <a:p>
            <a:pPr algn="just"/>
            <a:r>
              <a:rPr lang="tr-TR" sz="2400" dirty="0">
                <a:latin typeface="Times New Roman" panose="02020603050405020304" pitchFamily="18" charset="0"/>
                <a:ea typeface="Calibri"/>
                <a:cs typeface="Times New Roman" panose="02020603050405020304" pitchFamily="18" charset="0"/>
                <a:hlinkClick r:id="rId2"/>
              </a:rPr>
              <a:t>https://ogrenciisleri.comu.edu.tr/askerlik-islemleri-r18.html</a:t>
            </a:r>
            <a:r>
              <a:rPr lang="tr-TR" sz="2400" dirty="0">
                <a:latin typeface="Times New Roman" panose="02020603050405020304" pitchFamily="18" charset="0"/>
                <a:ea typeface="Calibri"/>
                <a:cs typeface="Times New Roman" panose="02020603050405020304" pitchFamily="18" charset="0"/>
              </a:rPr>
              <a:t> </a:t>
            </a:r>
          </a:p>
          <a:p>
            <a:pPr algn="just">
              <a:spcAft>
                <a:spcPts val="0"/>
              </a:spcAft>
            </a:pPr>
            <a:endParaRPr lang="tr-TR" sz="2400" dirty="0">
              <a:latin typeface="Times New Roman" panose="02020603050405020304" pitchFamily="18" charset="0"/>
              <a:ea typeface="Calibri"/>
              <a:cs typeface="Times New Roman" panose="02020603050405020304" pitchFamily="18" charset="0"/>
            </a:endParaRPr>
          </a:p>
          <a:p>
            <a:pPr algn="just">
              <a:spcAft>
                <a:spcPts val="0"/>
              </a:spcAft>
            </a:pPr>
            <a:r>
              <a:rPr lang="tr-TR" sz="2400" dirty="0">
                <a:latin typeface="Times New Roman" panose="02020603050405020304" pitchFamily="18" charset="0"/>
                <a:ea typeface="Times New Roman"/>
                <a:cs typeface="Times New Roman" panose="02020603050405020304" pitchFamily="18" charset="0"/>
              </a:rPr>
              <a:t> </a:t>
            </a:r>
            <a:endParaRPr lang="tr-TR" sz="2400" dirty="0">
              <a:latin typeface="Times New Roman" panose="02020603050405020304" pitchFamily="18" charset="0"/>
              <a:ea typeface="Calibri"/>
              <a:cs typeface="Times New Roman" panose="02020603050405020304" pitchFamily="18" charset="0"/>
            </a:endParaRPr>
          </a:p>
          <a:p>
            <a:pPr marL="635" algn="ctr">
              <a:spcAft>
                <a:spcPts val="0"/>
              </a:spcAft>
            </a:pPr>
            <a:r>
              <a:rPr lang="tr-TR" sz="2400" b="1" dirty="0">
                <a:solidFill>
                  <a:srgbClr val="ED7D31"/>
                </a:solidFill>
                <a:latin typeface="Times New Roman" panose="02020603050405020304" pitchFamily="18" charset="0"/>
                <a:ea typeface="Arial"/>
                <a:cs typeface="Times New Roman" panose="02020603050405020304" pitchFamily="18" charset="0"/>
              </a:rPr>
              <a:t>Genel Sağlık Sigortası (GSS) borçlanması</a:t>
            </a:r>
          </a:p>
          <a:p>
            <a:pPr marL="635" algn="ctr">
              <a:spcAft>
                <a:spcPts val="0"/>
              </a:spcAft>
            </a:pPr>
            <a:endParaRPr lang="tr-TR" sz="2400" b="1" dirty="0">
              <a:solidFill>
                <a:srgbClr val="ED7D31"/>
              </a:solidFill>
              <a:latin typeface="Times New Roman" panose="02020603050405020304" pitchFamily="18" charset="0"/>
              <a:ea typeface="Arial"/>
              <a:cs typeface="Times New Roman" panose="02020603050405020304" pitchFamily="18" charset="0"/>
            </a:endParaRPr>
          </a:p>
          <a:p>
            <a:pPr marL="635" algn="just">
              <a:spcAft>
                <a:spcPts val="0"/>
              </a:spcAft>
            </a:pPr>
            <a:r>
              <a:rPr lang="tr-TR" sz="2400" dirty="0">
                <a:latin typeface="Times New Roman" panose="02020603050405020304" pitchFamily="18" charset="0"/>
                <a:ea typeface="Arial"/>
                <a:cs typeface="Times New Roman" panose="02020603050405020304" pitchFamily="18" charset="0"/>
              </a:rPr>
              <a:t>Öğrenciler E-devlet üzerinden </a:t>
            </a:r>
            <a:r>
              <a:rPr lang="tr-TR" sz="2400" dirty="0" err="1">
                <a:latin typeface="Times New Roman" panose="02020603050405020304" pitchFamily="18" charset="0"/>
                <a:ea typeface="Arial"/>
                <a:cs typeface="Times New Roman" panose="02020603050405020304" pitchFamily="18" charset="0"/>
              </a:rPr>
              <a:t>GSS</a:t>
            </a:r>
            <a:r>
              <a:rPr lang="tr-TR" sz="2400" dirty="0">
                <a:latin typeface="Times New Roman" panose="02020603050405020304" pitchFamily="18" charset="0"/>
                <a:ea typeface="Arial"/>
                <a:cs typeface="Times New Roman" panose="02020603050405020304" pitchFamily="18" charset="0"/>
              </a:rPr>
              <a:t> prim borcu sorgulayabilir, </a:t>
            </a:r>
            <a:r>
              <a:rPr lang="tr-TR" sz="2400" dirty="0" err="1">
                <a:latin typeface="Times New Roman" panose="02020603050405020304" pitchFamily="18" charset="0"/>
                <a:ea typeface="Arial"/>
                <a:cs typeface="Times New Roman" panose="02020603050405020304" pitchFamily="18" charset="0"/>
              </a:rPr>
              <a:t>GSS</a:t>
            </a:r>
            <a:r>
              <a:rPr lang="tr-TR" sz="2400" dirty="0">
                <a:latin typeface="Times New Roman" panose="02020603050405020304" pitchFamily="18" charset="0"/>
                <a:ea typeface="Arial"/>
                <a:cs typeface="Times New Roman" panose="02020603050405020304" pitchFamily="18" charset="0"/>
              </a:rPr>
              <a:t> prim muafiyetlerini takip edebilirler.</a:t>
            </a:r>
          </a:p>
          <a:p>
            <a:pPr marL="635" algn="just">
              <a:spcAft>
                <a:spcPts val="0"/>
              </a:spcAft>
            </a:pPr>
            <a:endParaRPr lang="tr-TR" sz="2400" dirty="0">
              <a:latin typeface="Times New Roman" panose="02020603050405020304" pitchFamily="18" charset="0"/>
              <a:ea typeface="Calibri"/>
              <a:cs typeface="Times New Roman" panose="02020603050405020304" pitchFamily="18" charset="0"/>
            </a:endParaRPr>
          </a:p>
          <a:p>
            <a:pPr marL="635" algn="just">
              <a:spcAft>
                <a:spcPts val="0"/>
              </a:spcAft>
            </a:pPr>
            <a:endParaRPr lang="tr-TR" sz="24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39362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CB4C4B5-E4CD-90CF-5395-76F670CC196C}"/>
              </a:ext>
            </a:extLst>
          </p:cNvPr>
          <p:cNvSpPr/>
          <p:nvPr/>
        </p:nvSpPr>
        <p:spPr>
          <a:xfrm>
            <a:off x="762000" y="995789"/>
            <a:ext cx="10668000" cy="4216539"/>
          </a:xfrm>
          <a:prstGeom prst="rect">
            <a:avLst/>
          </a:prstGeom>
        </p:spPr>
        <p:txBody>
          <a:bodyPr wrap="square">
            <a:spAutoFit/>
          </a:bodyPr>
          <a:lstStyle/>
          <a:p>
            <a:pPr marL="139700" algn="ctr">
              <a:spcAft>
                <a:spcPts val="0"/>
              </a:spcAft>
            </a:pPr>
            <a:r>
              <a:rPr lang="tr-TR" sz="3200" b="1" dirty="0">
                <a:solidFill>
                  <a:srgbClr val="ED7D31"/>
                </a:solidFill>
                <a:latin typeface="Times New Roman" panose="02020603050405020304" pitchFamily="18" charset="0"/>
                <a:ea typeface="Arial"/>
                <a:cs typeface="Times New Roman" panose="02020603050405020304" pitchFamily="18" charset="0"/>
              </a:rPr>
              <a:t>E-posta adresi</a:t>
            </a:r>
            <a:r>
              <a:rPr lang="tr-TR" sz="3200" dirty="0">
                <a:solidFill>
                  <a:srgbClr val="ED7D31"/>
                </a:solidFill>
                <a:latin typeface="Times New Roman" panose="02020603050405020304" pitchFamily="18" charset="0"/>
                <a:ea typeface="Times New Roman"/>
                <a:cs typeface="Times New Roman" panose="02020603050405020304" pitchFamily="18" charset="0"/>
              </a:rPr>
              <a:t> </a:t>
            </a:r>
            <a:endParaRPr lang="tr-TR" sz="3200" dirty="0">
              <a:solidFill>
                <a:srgbClr val="ED7D31"/>
              </a:solidFill>
              <a:latin typeface="Times New Roman" panose="02020603050405020304" pitchFamily="18" charset="0"/>
              <a:ea typeface="Calibri"/>
              <a:cs typeface="Times New Roman" panose="02020603050405020304" pitchFamily="18" charset="0"/>
            </a:endParaRPr>
          </a:p>
          <a:p>
            <a:pPr algn="ctr">
              <a:spcAft>
                <a:spcPts val="0"/>
              </a:spcAft>
            </a:pPr>
            <a:endParaRPr lang="tr-TR" sz="2400" b="1" dirty="0">
              <a:latin typeface="Times New Roman" panose="02020603050405020304" pitchFamily="18" charset="0"/>
              <a:ea typeface="Arial"/>
              <a:cs typeface="Times New Roman" panose="02020603050405020304" pitchFamily="18" charset="0"/>
            </a:endParaRPr>
          </a:p>
          <a:p>
            <a:pPr algn="ctr">
              <a:spcAft>
                <a:spcPts val="0"/>
              </a:spcAft>
            </a:pPr>
            <a:r>
              <a:rPr lang="tr-TR" sz="2400" b="1" dirty="0">
                <a:latin typeface="Times New Roman" panose="02020603050405020304" pitchFamily="18" charset="0"/>
                <a:ea typeface="Arial"/>
                <a:cs typeface="Times New Roman" panose="02020603050405020304" pitchFamily="18" charset="0"/>
              </a:rPr>
              <a:t>ÇOMÜ öğrenci e-posta adresi (</a:t>
            </a:r>
            <a:r>
              <a:rPr lang="tr-TR" sz="2400" b="1">
                <a:latin typeface="Times New Roman" panose="02020603050405020304" pitchFamily="18" charset="0"/>
                <a:ea typeface="Arial"/>
                <a:cs typeface="Times New Roman" panose="02020603050405020304" pitchFamily="18" charset="0"/>
              </a:rPr>
              <a:t>örneğin 251115001@</a:t>
            </a:r>
            <a:r>
              <a:rPr lang="tr-TR" sz="2400" b="1" dirty="0">
                <a:latin typeface="Times New Roman" panose="02020603050405020304" pitchFamily="18" charset="0"/>
                <a:ea typeface="Arial"/>
                <a:cs typeface="Times New Roman" panose="02020603050405020304" pitchFamily="18" charset="0"/>
              </a:rPr>
              <a:t>ogr.comu.edu.tr)</a:t>
            </a:r>
          </a:p>
          <a:p>
            <a:pPr algn="ctr">
              <a:spcAft>
                <a:spcPts val="0"/>
              </a:spcAft>
            </a:pPr>
            <a:r>
              <a:rPr lang="tr-TR" sz="2400" b="1" dirty="0">
                <a:latin typeface="Times New Roman" panose="02020603050405020304" pitchFamily="18" charset="0"/>
                <a:ea typeface="Arial"/>
                <a:cs typeface="Times New Roman" panose="02020603050405020304" pitchFamily="18" charset="0"/>
              </a:rPr>
              <a:t>veya şahsi e-posta adresiniz okul işlemlerinde kullanılabilir.</a:t>
            </a:r>
          </a:p>
          <a:p>
            <a:pPr algn="ctr">
              <a:spcAft>
                <a:spcPts val="0"/>
              </a:spcAft>
            </a:pPr>
            <a:endParaRPr lang="tr-TR" sz="2400" b="1" dirty="0">
              <a:latin typeface="Times New Roman" panose="02020603050405020304" pitchFamily="18" charset="0"/>
              <a:ea typeface="Arial"/>
              <a:cs typeface="Times New Roman" panose="02020603050405020304" pitchFamily="18" charset="0"/>
            </a:endParaRPr>
          </a:p>
          <a:p>
            <a:pPr algn="ctr">
              <a:spcAft>
                <a:spcPts val="0"/>
              </a:spcAft>
            </a:pPr>
            <a:r>
              <a:rPr lang="tr-TR" sz="2400" b="1" dirty="0">
                <a:latin typeface="Times New Roman" panose="02020603050405020304" pitchFamily="18" charset="0"/>
                <a:ea typeface="Arial"/>
                <a:cs typeface="Times New Roman" panose="02020603050405020304" pitchFamily="18" charset="0"/>
              </a:rPr>
              <a:t>Eğer şahsi e-posta adresinizi kullanacaksanız, ad ve soyadı içermesi önerilir. Örneğin: </a:t>
            </a:r>
            <a:r>
              <a:rPr lang="tr-TR" sz="2000" b="1" dirty="0">
                <a:solidFill>
                  <a:srgbClr val="006600"/>
                </a:solidFill>
                <a:latin typeface="Times New Roman" panose="02020603050405020304" pitchFamily="18" charset="0"/>
                <a:ea typeface="Arial"/>
                <a:cs typeface="Times New Roman" panose="02020603050405020304" pitchFamily="18" charset="0"/>
              </a:rPr>
              <a:t>ayse.yilmaz@gmail.com, ayse_yilmaz@hotmail.com, ayse_yilmaz17@gmail.com</a:t>
            </a:r>
            <a:endParaRPr lang="tr-TR" sz="2400" dirty="0">
              <a:latin typeface="Times New Roman" panose="02020603050405020304" pitchFamily="18" charset="0"/>
              <a:ea typeface="Calibri"/>
              <a:cs typeface="Times New Roman" panose="02020603050405020304" pitchFamily="18" charset="0"/>
            </a:endParaRPr>
          </a:p>
          <a:p>
            <a:pPr>
              <a:spcAft>
                <a:spcPts val="0"/>
              </a:spcAft>
            </a:pPr>
            <a:r>
              <a:rPr lang="tr-TR" sz="2400" dirty="0">
                <a:latin typeface="Times New Roman" panose="02020603050405020304" pitchFamily="18" charset="0"/>
                <a:ea typeface="Times New Roman"/>
                <a:cs typeface="Times New Roman" panose="02020603050405020304" pitchFamily="18" charset="0"/>
              </a:rPr>
              <a:t>  </a:t>
            </a:r>
            <a:endParaRPr lang="tr-TR" sz="2400" dirty="0">
              <a:latin typeface="Times New Roman" panose="02020603050405020304" pitchFamily="18" charset="0"/>
              <a:ea typeface="Calibri"/>
              <a:cs typeface="Times New Roman" panose="02020603050405020304" pitchFamily="18" charset="0"/>
            </a:endParaRPr>
          </a:p>
          <a:p>
            <a:pPr algn="ctr">
              <a:spcAft>
                <a:spcPts val="0"/>
              </a:spcAft>
            </a:pPr>
            <a:r>
              <a:rPr lang="tr-TR" sz="2000" b="1" dirty="0">
                <a:latin typeface="Times New Roman" panose="02020603050405020304" pitchFamily="18" charset="0"/>
                <a:ea typeface="Arial"/>
                <a:cs typeface="Times New Roman" panose="02020603050405020304" pitchFamily="18" charset="0"/>
              </a:rPr>
              <a:t>en.buyuk_cimbom_1905@gmail.com, </a:t>
            </a:r>
            <a:r>
              <a:rPr lang="tr-TR" sz="2000" dirty="0">
                <a:latin typeface="Times New Roman" panose="02020603050405020304" pitchFamily="18" charset="0"/>
                <a:ea typeface="Arial"/>
                <a:cs typeface="Times New Roman" panose="02020603050405020304" pitchFamily="18" charset="0"/>
              </a:rPr>
              <a:t> </a:t>
            </a:r>
            <a:r>
              <a:rPr lang="tr-TR" sz="2000" b="1" dirty="0">
                <a:latin typeface="Times New Roman" panose="02020603050405020304" pitchFamily="18" charset="0"/>
                <a:ea typeface="Arial"/>
                <a:cs typeface="Times New Roman" panose="02020603050405020304" pitchFamily="18" charset="0"/>
              </a:rPr>
              <a:t>hatasiz_cool_olmaz@hotmail.com, asdfghjklsi_17172017@yahoo.com </a:t>
            </a:r>
            <a:r>
              <a:rPr lang="tr-TR" sz="2400" b="1" dirty="0">
                <a:latin typeface="Times New Roman" panose="02020603050405020304" pitchFamily="18" charset="0"/>
                <a:ea typeface="Arial"/>
                <a:cs typeface="Times New Roman" panose="02020603050405020304" pitchFamily="18" charset="0"/>
              </a:rPr>
              <a:t>gibi adreslerin okul veya iş yaşamında kullanılması </a:t>
            </a:r>
            <a:r>
              <a:rPr lang="tr-TR" sz="2400" b="1" u="sng">
                <a:latin typeface="Times New Roman" panose="02020603050405020304" pitchFamily="18" charset="0"/>
                <a:ea typeface="Arial"/>
                <a:cs typeface="Times New Roman" panose="02020603050405020304" pitchFamily="18" charset="0"/>
              </a:rPr>
              <a:t>önerilmez</a:t>
            </a:r>
            <a:r>
              <a:rPr lang="tr-TR" sz="2400" b="1">
                <a:latin typeface="Times New Roman" panose="02020603050405020304" pitchFamily="18" charset="0"/>
                <a:ea typeface="Arial"/>
                <a:cs typeface="Times New Roman" panose="02020603050405020304" pitchFamily="18" charset="0"/>
              </a:rPr>
              <a:t>.</a:t>
            </a:r>
            <a:endParaRPr lang="tr-TR" sz="24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054440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CB4C4B5-E4CD-90CF-5395-76F670CC196C}"/>
              </a:ext>
            </a:extLst>
          </p:cNvPr>
          <p:cNvSpPr/>
          <p:nvPr/>
        </p:nvSpPr>
        <p:spPr>
          <a:xfrm>
            <a:off x="1049383" y="357326"/>
            <a:ext cx="10280469" cy="5998052"/>
          </a:xfrm>
          <a:prstGeom prst="rect">
            <a:avLst/>
          </a:prstGeom>
        </p:spPr>
        <p:txBody>
          <a:bodyPr wrap="square">
            <a:spAutoFit/>
          </a:bodyPr>
          <a:lstStyle/>
          <a:p>
            <a:pPr algn="ctr">
              <a:lnSpc>
                <a:spcPct val="150000"/>
              </a:lnSpc>
              <a:spcBef>
                <a:spcPct val="0"/>
              </a:spcBef>
            </a:pPr>
            <a:r>
              <a:rPr lang="tr-TR" altLang="en-US" sz="2400" b="1" dirty="0">
                <a:solidFill>
                  <a:srgbClr val="ED7D31"/>
                </a:solidFill>
                <a:latin typeface="Times New Roman" panose="02020603050405020304" pitchFamily="18" charset="0"/>
                <a:ea typeface="ＭＳ Ｐゴシック" panose="020B0600070205080204" pitchFamily="34" charset="-128"/>
                <a:cs typeface="Times New Roman" panose="02020603050405020304" pitchFamily="18" charset="0"/>
              </a:rPr>
              <a:t>Ulusal ve uluslararası </a:t>
            </a:r>
            <a:r>
              <a:rPr lang="tr-TR" altLang="en-US" sz="2400" b="1">
                <a:solidFill>
                  <a:srgbClr val="ED7D31"/>
                </a:solidFill>
                <a:latin typeface="Times New Roman" panose="02020603050405020304" pitchFamily="18" charset="0"/>
                <a:ea typeface="ＭＳ Ｐゴシック" panose="020B0600070205080204" pitchFamily="34" charset="-128"/>
                <a:cs typeface="Times New Roman" panose="02020603050405020304" pitchFamily="18" charset="0"/>
              </a:rPr>
              <a:t>öğrenci değişim </a:t>
            </a:r>
            <a:r>
              <a:rPr lang="tr-TR" altLang="en-US" sz="2400" b="1" dirty="0">
                <a:solidFill>
                  <a:srgbClr val="ED7D31"/>
                </a:solidFill>
                <a:latin typeface="Times New Roman" panose="02020603050405020304" pitchFamily="18" charset="0"/>
                <a:ea typeface="ＭＳ Ｐゴシック" panose="020B0600070205080204" pitchFamily="34" charset="-128"/>
                <a:cs typeface="Times New Roman" panose="02020603050405020304" pitchFamily="18" charset="0"/>
              </a:rPr>
              <a:t>anlaşmaları</a:t>
            </a:r>
          </a:p>
          <a:p>
            <a:pPr>
              <a:lnSpc>
                <a:spcPct val="150000"/>
              </a:lnSpc>
              <a:spcBef>
                <a:spcPct val="0"/>
              </a:spcBef>
            </a:pPr>
            <a:endPar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endParaRPr>
          </a:p>
          <a:p>
            <a:pPr>
              <a:lnSpc>
                <a:spcPct val="150000"/>
              </a:lnSpc>
              <a:spcBef>
                <a:spcPct val="0"/>
              </a:spcBef>
            </a:pPr>
            <a:r>
              <a:rPr lang="tr-TR" altLang="en-US" b="1" dirty="0">
                <a:solidFill>
                  <a:srgbClr val="ED7D31"/>
                </a:solidFill>
                <a:latin typeface="Times New Roman" panose="02020603050405020304" pitchFamily="18" charset="0"/>
                <a:ea typeface="ＭＳ Ｐゴシック" panose="020B0600070205080204" pitchFamily="34" charset="-128"/>
                <a:cs typeface="Times New Roman" panose="02020603050405020304" pitchFamily="18" charset="0"/>
              </a:rPr>
              <a:t>Erasmus</a:t>
            </a: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rPr>
              <a:t> Uluslararası Değişim Programı</a:t>
            </a:r>
          </a:p>
          <a:p>
            <a:pPr>
              <a:lnSpc>
                <a:spcPct val="150000"/>
              </a:lnSpc>
              <a:spcBef>
                <a:spcPct val="0"/>
              </a:spcBef>
            </a:pP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rPr>
              <a:t>ÇOMÜ Erasmus koordinatörlüğü </a:t>
            </a: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hlinkClick r:id="rId2">
                  <a:extLst>
                    <a:ext uri="{A12FA001-AC4F-418D-AE19-62706E023703}">
                      <ahyp:hlinkClr xmlns:ahyp="http://schemas.microsoft.com/office/drawing/2018/hyperlinkcolor" val="tx"/>
                    </a:ext>
                  </a:extLst>
                </a:hlinkClick>
              </a:rPr>
              <a:t>http://erasmus.comu.edu.tr/</a:t>
            </a: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rPr>
              <a:t> 	</a:t>
            </a:r>
          </a:p>
          <a:p>
            <a:pPr>
              <a:lnSpc>
                <a:spcPct val="150000"/>
              </a:lnSpc>
              <a:spcBef>
                <a:spcPct val="0"/>
              </a:spcBef>
            </a:pPr>
            <a:endPar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endParaRPr>
          </a:p>
          <a:p>
            <a:pPr>
              <a:lnSpc>
                <a:spcPct val="150000"/>
              </a:lnSpc>
              <a:spcBef>
                <a:spcPct val="0"/>
              </a:spcBef>
            </a:pPr>
            <a:r>
              <a:rPr lang="tr-TR" altLang="en-US" b="1" dirty="0">
                <a:solidFill>
                  <a:srgbClr val="ED7D31"/>
                </a:solidFill>
                <a:latin typeface="Times New Roman" panose="02020603050405020304" pitchFamily="18" charset="0"/>
                <a:ea typeface="ＭＳ Ｐゴシック" panose="020B0600070205080204" pitchFamily="34" charset="-128"/>
                <a:cs typeface="Times New Roman" panose="02020603050405020304" pitchFamily="18" charset="0"/>
              </a:rPr>
              <a:t>Farabi </a:t>
            </a: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rPr>
              <a:t>Değişim programı: </a:t>
            </a: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hlinkClick r:id="rId3">
                  <a:extLst>
                    <a:ext uri="{A12FA001-AC4F-418D-AE19-62706E023703}">
                      <ahyp:hlinkClr xmlns:ahyp="http://schemas.microsoft.com/office/drawing/2018/hyperlinkcolor" val="tx"/>
                    </a:ext>
                  </a:extLst>
                </a:hlinkClick>
              </a:rPr>
              <a:t>https://farabi.yok.gov.tr/farabi-degisim-programi</a:t>
            </a: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rPr>
              <a:t> </a:t>
            </a:r>
          </a:p>
          <a:p>
            <a:pPr>
              <a:lnSpc>
                <a:spcPct val="150000"/>
              </a:lnSpc>
              <a:spcBef>
                <a:spcPct val="0"/>
              </a:spcBef>
            </a:pPr>
            <a:endPar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endParaRPr>
          </a:p>
          <a:p>
            <a:pPr>
              <a:lnSpc>
                <a:spcPct val="150000"/>
              </a:lnSpc>
              <a:spcBef>
                <a:spcPct val="0"/>
              </a:spcBef>
            </a:pPr>
            <a:r>
              <a:rPr lang="tr-TR" altLang="en-US" b="1" dirty="0">
                <a:solidFill>
                  <a:srgbClr val="ED7D31"/>
                </a:solidFill>
                <a:latin typeface="Times New Roman" panose="02020603050405020304" pitchFamily="18" charset="0"/>
                <a:ea typeface="ＭＳ Ｐゴシック" panose="020B0600070205080204" pitchFamily="34" charset="-128"/>
                <a:cs typeface="Times New Roman" panose="02020603050405020304" pitchFamily="18" charset="0"/>
              </a:rPr>
              <a:t>Mevlana</a:t>
            </a: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rPr>
              <a:t> Değişim Programı: </a:t>
            </a: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hlinkClick r:id="rId4">
                  <a:extLst>
                    <a:ext uri="{A12FA001-AC4F-418D-AE19-62706E023703}">
                      <ahyp:hlinkClr xmlns:ahyp="http://schemas.microsoft.com/office/drawing/2018/hyperlinkcolor" val="tx"/>
                    </a:ext>
                  </a:extLst>
                </a:hlinkClick>
              </a:rPr>
              <a:t>https://mevlana.yok.gov.tr/temel-bilgiler</a:t>
            </a:r>
            <a:r>
              <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rPr>
              <a:t> </a:t>
            </a:r>
          </a:p>
          <a:p>
            <a:pPr>
              <a:lnSpc>
                <a:spcPct val="150000"/>
              </a:lnSpc>
              <a:spcBef>
                <a:spcPct val="0"/>
              </a:spcBef>
            </a:pPr>
            <a:endParaRPr lang="tr-TR" altLang="en-US" dirty="0">
              <a:latin typeface="Times New Roman" panose="02020603050405020304" pitchFamily="18" charset="0"/>
              <a:ea typeface="ＭＳ Ｐゴシック" panose="020B0600070205080204" pitchFamily="34" charset="-128"/>
              <a:cs typeface="Times New Roman" panose="02020603050405020304" pitchFamily="18" charset="0"/>
            </a:endParaRPr>
          </a:p>
          <a:p>
            <a:pPr algn="l"/>
            <a:r>
              <a:rPr lang="tr-TR" altLang="en-US" b="1" dirty="0">
                <a:solidFill>
                  <a:srgbClr val="ED7D31"/>
                </a:solidFill>
                <a:latin typeface="Times New Roman" panose="02020603050405020304" pitchFamily="18" charset="0"/>
                <a:ea typeface="ＭＳ Ｐゴシック" panose="020B0600070205080204" pitchFamily="34" charset="-128"/>
                <a:cs typeface="Times New Roman" panose="02020603050405020304" pitchFamily="18" charset="0"/>
              </a:rPr>
              <a:t>Japonya</a:t>
            </a:r>
            <a:r>
              <a:rPr lang="tr-TR" altLang="en-US"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tr-TR" sz="1800" b="0" i="0" u="none" strike="noStrike" baseline="0" dirty="0" err="1">
                <a:solidFill>
                  <a:srgbClr val="000000"/>
                </a:solidFill>
                <a:latin typeface="Times New Roman" panose="02020603050405020304" pitchFamily="18" charset="0"/>
                <a:cs typeface="Times New Roman" panose="02020603050405020304" pitchFamily="18" charset="0"/>
              </a:rPr>
              <a:t>Sakura</a:t>
            </a:r>
            <a:r>
              <a:rPr lang="tr-TR" sz="1800" b="0" i="0" u="none" strike="noStrike" baseline="0" dirty="0">
                <a:solidFill>
                  <a:srgbClr val="000000"/>
                </a:solidFill>
                <a:latin typeface="Times New Roman" panose="02020603050405020304" pitchFamily="18" charset="0"/>
                <a:cs typeface="Times New Roman" panose="02020603050405020304" pitchFamily="18" charset="0"/>
              </a:rPr>
              <a:t> Bilim Değişim Programı: </a:t>
            </a:r>
            <a:r>
              <a:rPr lang="tr-TR" sz="1800" b="0" i="0" u="none" strike="noStrike" baseline="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https://ssp.jst.go.jp/en/</a:t>
            </a:r>
            <a:r>
              <a:rPr lang="tr-TR" sz="1800" b="0" i="0" u="none" strike="noStrike" baseline="0" dirty="0">
                <a:latin typeface="Times New Roman" panose="02020603050405020304" pitchFamily="18" charset="0"/>
                <a:cs typeface="Times New Roman" panose="02020603050405020304" pitchFamily="18" charset="0"/>
              </a:rPr>
              <a:t> </a:t>
            </a:r>
          </a:p>
          <a:p>
            <a:pPr algn="l"/>
            <a:endParaRPr lang="tr-TR" altLang="en-US" dirty="0">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a:endParaRPr lang="tr-TR" altLang="en-US">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a:endParaRPr lang="tr-TR" altLang="en-US" dirty="0">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r>
              <a:rPr lang="tr-TR" altLang="en-US">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hlinkClick r:id="rId6"/>
              </a:rPr>
              <a:t>https://bbk.comu.edu.tr/</a:t>
            </a:r>
            <a:r>
              <a:rPr lang="tr-TR" altLang="en-US">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rPr>
              <a:t> </a:t>
            </a:r>
            <a:endParaRPr lang="tr-TR" altLang="en-US" dirty="0">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a:endParaRPr lang="tr-TR" altLang="en-US"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nSpc>
                <a:spcPct val="150000"/>
              </a:lnSpc>
              <a:spcBef>
                <a:spcPct val="0"/>
              </a:spcBef>
            </a:pPr>
            <a:r>
              <a:rPr lang="tr-TR">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hlinkClick r:id="rId7"/>
              </a:rPr>
              <a:t>https://proje.yok.gov.tr/?faaliyet=66</a:t>
            </a:r>
            <a:r>
              <a:rPr lang="tr-TR">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rPr>
              <a:t>   </a:t>
            </a:r>
            <a:endParaRPr lang="tr-TR" dirty="0">
              <a:solidFill>
                <a:srgbClr val="0000FF"/>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2" name="Picture 2">
            <a:extLst>
              <a:ext uri="{FF2B5EF4-FFF2-40B4-BE49-F238E27FC236}">
                <a16:creationId xmlns:a16="http://schemas.microsoft.com/office/drawing/2014/main" id="{2C565493-9431-E77B-C145-A240A7439EF3}"/>
              </a:ext>
            </a:extLst>
          </p:cNvPr>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283804" y="5249769"/>
            <a:ext cx="5185466" cy="1250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372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CB4C4B5-E4CD-90CF-5395-76F670CC196C}"/>
              </a:ext>
            </a:extLst>
          </p:cNvPr>
          <p:cNvSpPr/>
          <p:nvPr/>
        </p:nvSpPr>
        <p:spPr>
          <a:xfrm>
            <a:off x="762000" y="551289"/>
            <a:ext cx="10668000" cy="4447371"/>
          </a:xfrm>
          <a:prstGeom prst="rect">
            <a:avLst/>
          </a:prstGeom>
        </p:spPr>
        <p:txBody>
          <a:bodyPr wrap="square">
            <a:spAutoFit/>
          </a:bodyPr>
          <a:lstStyle/>
          <a:p>
            <a:pPr algn="ctr">
              <a:spcAft>
                <a:spcPts val="0"/>
              </a:spcAft>
            </a:pPr>
            <a:r>
              <a:rPr lang="tr-TR" sz="2800" b="1">
                <a:solidFill>
                  <a:srgbClr val="ED7D31"/>
                </a:solidFill>
                <a:latin typeface="Times New Roman" panose="02020603050405020304" pitchFamily="18" charset="0"/>
                <a:ea typeface="Arial"/>
                <a:cs typeface="Times New Roman" panose="02020603050405020304" pitchFamily="18" charset="0"/>
              </a:rPr>
              <a:t>ÖĞRENCİ KULÜPLERİ</a:t>
            </a:r>
          </a:p>
          <a:p>
            <a:pPr algn="ctr">
              <a:spcAft>
                <a:spcPts val="0"/>
              </a:spcAft>
            </a:pPr>
            <a:endParaRPr lang="tr-TR" sz="2800" b="1" dirty="0">
              <a:latin typeface="Times New Roman" panose="02020603050405020304" pitchFamily="18" charset="0"/>
              <a:ea typeface="Arial"/>
              <a:cs typeface="Times New Roman" panose="02020603050405020304" pitchFamily="18" charset="0"/>
            </a:endParaRPr>
          </a:p>
          <a:p>
            <a:pPr algn="just">
              <a:spcAft>
                <a:spcPts val="0"/>
              </a:spcAft>
            </a:pPr>
            <a:r>
              <a:rPr lang="tr-TR" sz="2400" dirty="0">
                <a:latin typeface="Times New Roman" panose="02020603050405020304" pitchFamily="18" charset="0"/>
                <a:cs typeface="Times New Roman" panose="02020603050405020304" pitchFamily="18" charset="0"/>
              </a:rPr>
              <a:t>ÇOMÜ </a:t>
            </a:r>
            <a:r>
              <a:rPr lang="tr-TR" sz="2400">
                <a:latin typeface="Times New Roman" panose="02020603050405020304" pitchFamily="18" charset="0"/>
                <a:cs typeface="Times New Roman" panose="02020603050405020304" pitchFamily="18" charset="0"/>
              </a:rPr>
              <a:t>Öğrenci Kulüpleri </a:t>
            </a:r>
            <a:r>
              <a:rPr lang="tr-TR" sz="2400" dirty="0">
                <a:latin typeface="Times New Roman" panose="02020603050405020304" pitchFamily="18" charset="0"/>
                <a:cs typeface="Times New Roman" panose="02020603050405020304" pitchFamily="18" charset="0"/>
              </a:rPr>
              <a:t>Yönergesi doğrultusunda kurulur ve faaliyette bulunur.</a:t>
            </a:r>
          </a:p>
          <a:p>
            <a:pPr algn="just">
              <a:spcAft>
                <a:spcPts val="0"/>
              </a:spcAft>
            </a:pPr>
            <a:r>
              <a:rPr lang="tr-TR" sz="2400" dirty="0">
                <a:latin typeface="Times New Roman" panose="02020603050405020304" pitchFamily="18" charset="0"/>
                <a:cs typeface="Times New Roman" panose="02020603050405020304" pitchFamily="18" charset="0"/>
              </a:rPr>
              <a:t> </a:t>
            </a:r>
          </a:p>
          <a:p>
            <a:pPr algn="just">
              <a:spcAft>
                <a:spcPts val="0"/>
              </a:spcAft>
            </a:pPr>
            <a:r>
              <a:rPr lang="tr-TR" sz="2400">
                <a:latin typeface="Times New Roman" panose="02020603050405020304" pitchFamily="18" charset="0"/>
                <a:cs typeface="Times New Roman" panose="02020603050405020304" pitchFamily="18" charset="0"/>
              </a:rPr>
              <a:t>Öğrenci kulüplerinin amacı; Üniversitemizin misyonu ve vizyonu ile uyumlu, öğrencilerin eğitim, sağlık, spor, sosyal, sanatsal, bilimsel ve kültürel etkinlikler ile kişisel gelişimlerine ve sorumlu bireyler olarak yetişmelerine katkı sağlayacak değerleri kazanmalarını sağlamaktır.</a:t>
            </a:r>
            <a:endParaRPr lang="tr-TR" sz="1100">
              <a:latin typeface="Times New Roman" panose="02020603050405020304" pitchFamily="18" charset="0"/>
              <a:ea typeface="Calibri"/>
              <a:cs typeface="Times New Roman" panose="02020603050405020304" pitchFamily="18" charset="0"/>
            </a:endParaRPr>
          </a:p>
          <a:p>
            <a:pPr>
              <a:spcAft>
                <a:spcPts val="0"/>
              </a:spcAft>
            </a:pPr>
            <a:r>
              <a:rPr lang="tr-TR" sz="1100">
                <a:latin typeface="Times New Roman" panose="02020603050405020304" pitchFamily="18" charset="0"/>
                <a:ea typeface="Times New Roman"/>
                <a:cs typeface="Times New Roman" panose="02020603050405020304" pitchFamily="18" charset="0"/>
              </a:rPr>
              <a:t> </a:t>
            </a:r>
            <a:endParaRPr lang="tr-TR" sz="1100" dirty="0">
              <a:latin typeface="Times New Roman" panose="02020603050405020304" pitchFamily="18" charset="0"/>
              <a:ea typeface="Calibri"/>
              <a:cs typeface="Times New Roman" panose="02020603050405020304" pitchFamily="18" charset="0"/>
            </a:endParaRPr>
          </a:p>
          <a:p>
            <a:pPr algn="ctr"/>
            <a:r>
              <a:rPr lang="tr-TR" sz="2400" dirty="0">
                <a:solidFill>
                  <a:srgbClr val="0000FF"/>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https://sks.comu.edu.tr/</a:t>
            </a:r>
            <a:endParaRPr lang="tr-TR" sz="2400" dirty="0">
              <a:solidFill>
                <a:srgbClr val="0000FF"/>
              </a:solidFill>
              <a:latin typeface="Times New Roman" panose="02020603050405020304" pitchFamily="18" charset="0"/>
              <a:cs typeface="Times New Roman" panose="02020603050405020304" pitchFamily="18" charset="0"/>
            </a:endParaRPr>
          </a:p>
          <a:p>
            <a:pPr algn="ctr">
              <a:spcAft>
                <a:spcPts val="0"/>
              </a:spcAft>
            </a:pPr>
            <a:endParaRPr lang="tr-TR" sz="2400" dirty="0">
              <a:solidFill>
                <a:srgbClr val="0000FF"/>
              </a:solidFill>
              <a:latin typeface="Times New Roman" panose="02020603050405020304" pitchFamily="18" charset="0"/>
              <a:ea typeface="Arial"/>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gn="ctr">
              <a:spcAft>
                <a:spcPts val="0"/>
              </a:spcAft>
            </a:pPr>
            <a:r>
              <a:rPr lang="tr-TR" sz="2400">
                <a:solidFill>
                  <a:srgbClr val="0000FF"/>
                </a:solidFill>
                <a:latin typeface="Times New Roman" panose="02020603050405020304" pitchFamily="18" charset="0"/>
                <a:ea typeface="Arial"/>
                <a:cs typeface="Times New Roman" panose="02020603050405020304" pitchFamily="18" charset="0"/>
                <a:hlinkClick r:id="rId4"/>
              </a:rPr>
              <a:t>https://sks.comu.edu.tr/tr/sayfa/ogrenci-kulupleri-r13.html</a:t>
            </a:r>
            <a:r>
              <a:rPr lang="tr-TR" sz="2400">
                <a:solidFill>
                  <a:srgbClr val="0000FF"/>
                </a:solidFill>
                <a:latin typeface="Times New Roman" panose="02020603050405020304" pitchFamily="18" charset="0"/>
                <a:ea typeface="Arial"/>
                <a:cs typeface="Times New Roman" panose="02020603050405020304" pitchFamily="18" charset="0"/>
              </a:rPr>
              <a:t> </a:t>
            </a:r>
            <a:endParaRPr lang="tr-TR" sz="4000" dirty="0">
              <a:solidFill>
                <a:srgbClr val="0000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94644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49854B-676E-4A1A-9DE5-FD20C65C8C0A}"/>
              </a:ext>
            </a:extLst>
          </p:cNvPr>
          <p:cNvSpPr>
            <a:spLocks noGrp="1"/>
          </p:cNvSpPr>
          <p:nvPr>
            <p:ph type="title"/>
          </p:nvPr>
        </p:nvSpPr>
        <p:spPr>
          <a:xfrm>
            <a:off x="88900" y="1631124"/>
            <a:ext cx="12103100" cy="722761"/>
          </a:xfrm>
        </p:spPr>
        <p:txBody>
          <a:bodyPr>
            <a:noAutofit/>
          </a:bodyPr>
          <a:lstStyle/>
          <a:p>
            <a:pPr algn="ctr"/>
            <a:r>
              <a:rPr lang="tr-TR"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ÇOMÜ Tarihçesi ve Tanıtımı</a:t>
            </a:r>
          </a:p>
        </p:txBody>
      </p:sp>
      <p:pic>
        <p:nvPicPr>
          <p:cNvPr id="6" name="Resim 5" descr="gök, su, açık hava, sahil içeren bir resim&#10;&#10;Açıklama otomatik olarak oluşturuldu">
            <a:extLst>
              <a:ext uri="{FF2B5EF4-FFF2-40B4-BE49-F238E27FC236}">
                <a16:creationId xmlns:a16="http://schemas.microsoft.com/office/drawing/2014/main" id="{8E27D16D-7896-E1E3-2744-F46672D3C22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12192000" cy="1764739"/>
          </a:xfrm>
          <a:prstGeom prst="rect">
            <a:avLst/>
          </a:prstGeom>
        </p:spPr>
      </p:pic>
      <p:sp>
        <p:nvSpPr>
          <p:cNvPr id="8" name="Metin kutusu 7">
            <a:extLst>
              <a:ext uri="{FF2B5EF4-FFF2-40B4-BE49-F238E27FC236}">
                <a16:creationId xmlns:a16="http://schemas.microsoft.com/office/drawing/2014/main" id="{B8836B27-0367-B312-2EBB-538FA36B9657}"/>
              </a:ext>
            </a:extLst>
          </p:cNvPr>
          <p:cNvSpPr txBox="1"/>
          <p:nvPr/>
        </p:nvSpPr>
        <p:spPr>
          <a:xfrm>
            <a:off x="667726" y="6194958"/>
            <a:ext cx="10648959" cy="461665"/>
          </a:xfrm>
          <a:prstGeom prst="rect">
            <a:avLst/>
          </a:prstGeom>
          <a:noFill/>
        </p:spPr>
        <p:txBody>
          <a:bodyPr wrap="square">
            <a:spAutoFit/>
          </a:bodyPr>
          <a:lstStyle/>
          <a:p>
            <a:pPr algn="ctr"/>
            <a:r>
              <a:rPr lang="tr-TR" sz="2400" b="1" u="sng" dirty="0">
                <a:solidFill>
                  <a:srgbClr val="0000FF"/>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https://tercihim.comu.edu.tr/tanitim</a:t>
            </a:r>
            <a:endParaRPr lang="tr-TR" sz="2400" b="1" u="sng" dirty="0">
              <a:solidFill>
                <a:srgbClr val="0000FF"/>
              </a:solidFill>
              <a:latin typeface="Times New Roman" panose="02020603050405020304" pitchFamily="18" charset="0"/>
              <a:cs typeface="Times New Roman" panose="02020603050405020304" pitchFamily="18" charset="0"/>
            </a:endParaRPr>
          </a:p>
        </p:txBody>
      </p:sp>
      <p:graphicFrame>
        <p:nvGraphicFramePr>
          <p:cNvPr id="11" name="Metin kutusu 3">
            <a:extLst>
              <a:ext uri="{FF2B5EF4-FFF2-40B4-BE49-F238E27FC236}">
                <a16:creationId xmlns:a16="http://schemas.microsoft.com/office/drawing/2014/main" id="{DF678CE8-A216-6DCE-5BE6-CD2E09634957}"/>
              </a:ext>
            </a:extLst>
          </p:cNvPr>
          <p:cNvGraphicFramePr/>
          <p:nvPr>
            <p:extLst>
              <p:ext uri="{D42A27DB-BD31-4B8C-83A1-F6EECF244321}">
                <p14:modId xmlns:p14="http://schemas.microsoft.com/office/powerpoint/2010/main" val="4038020647"/>
              </p:ext>
            </p:extLst>
          </p:nvPr>
        </p:nvGraphicFramePr>
        <p:xfrm>
          <a:off x="2089944" y="2278546"/>
          <a:ext cx="8101012" cy="20621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sim 3">
            <a:extLst>
              <a:ext uri="{FF2B5EF4-FFF2-40B4-BE49-F238E27FC236}">
                <a16:creationId xmlns:a16="http://schemas.microsoft.com/office/drawing/2014/main" id="{F9163170-19F7-80EF-7570-4A555C79EB45}"/>
              </a:ext>
            </a:extLst>
          </p:cNvPr>
          <p:cNvPicPr>
            <a:picLocks noChangeAspect="1"/>
          </p:cNvPicPr>
          <p:nvPr/>
        </p:nvPicPr>
        <p:blipFill>
          <a:blip r:embed="rId9"/>
          <a:stretch>
            <a:fillRect/>
          </a:stretch>
        </p:blipFill>
        <p:spPr>
          <a:xfrm>
            <a:off x="2089944" y="4340649"/>
            <a:ext cx="8101012" cy="1903291"/>
          </a:xfrm>
          <a:prstGeom prst="rect">
            <a:avLst/>
          </a:prstGeom>
        </p:spPr>
      </p:pic>
    </p:spTree>
    <p:extLst>
      <p:ext uri="{BB962C8B-B14F-4D97-AF65-F5344CB8AC3E}">
        <p14:creationId xmlns:p14="http://schemas.microsoft.com/office/powerpoint/2010/main" val="63396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1+#ppt_w/2"/>
                                          </p:val>
                                        </p:tav>
                                        <p:tav tm="100000">
                                          <p:val>
                                            <p:strVal val="#ppt_x"/>
                                          </p:val>
                                        </p:tav>
                                      </p:tavLst>
                                    </p:anim>
                                    <p:anim calcmode="lin" valueType="num">
                                      <p:cBhvr additive="base">
                                        <p:cTn id="8"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91DC873-0BEB-D465-0B70-E960D520B634}"/>
              </a:ext>
            </a:extLst>
          </p:cNvPr>
          <p:cNvSpPr txBox="1"/>
          <p:nvPr/>
        </p:nvSpPr>
        <p:spPr>
          <a:xfrm>
            <a:off x="487680" y="333464"/>
            <a:ext cx="10798628" cy="6278642"/>
          </a:xfrm>
          <a:prstGeom prst="rect">
            <a:avLst/>
          </a:prstGeom>
          <a:noFill/>
        </p:spPr>
        <p:txBody>
          <a:bodyPr wrap="square">
            <a:spAutoFit/>
          </a:bodyPr>
          <a:lstStyle/>
          <a:p>
            <a:pPr algn="ctr"/>
            <a:r>
              <a:rPr lang="tr-TR" sz="3200" b="1" dirty="0">
                <a:solidFill>
                  <a:srgbClr val="ED7D31"/>
                </a:solidFill>
                <a:latin typeface="Times New Roman" panose="02020603050405020304" pitchFamily="18" charset="0"/>
                <a:cs typeface="Times New Roman" panose="02020603050405020304" pitchFamily="18" charset="0"/>
              </a:rPr>
              <a:t>KÜTÜPHANE</a:t>
            </a:r>
          </a:p>
          <a:p>
            <a:endParaRPr lang="tr-TR" dirty="0">
              <a:latin typeface="Times New Roman" panose="02020603050405020304" pitchFamily="18" charset="0"/>
              <a:cs typeface="Times New Roman" panose="02020603050405020304" pitchFamily="18" charset="0"/>
            </a:endParaRPr>
          </a:p>
          <a:p>
            <a:pPr algn="just"/>
            <a:r>
              <a:rPr lang="tr-TR" dirty="0">
                <a:latin typeface="Times New Roman" panose="02020603050405020304" pitchFamily="18" charset="0"/>
                <a:cs typeface="Times New Roman" panose="02020603050405020304" pitchFamily="18" charset="0"/>
              </a:rPr>
              <a:t>8000 m</a:t>
            </a:r>
            <a:r>
              <a:rPr lang="tr-TR" baseline="30000" dirty="0">
                <a:latin typeface="Times New Roman" panose="02020603050405020304" pitchFamily="18" charset="0"/>
                <a:cs typeface="Times New Roman" panose="02020603050405020304" pitchFamily="18" charset="0"/>
              </a:rPr>
              <a:t>2</a:t>
            </a:r>
            <a:r>
              <a:rPr lang="tr-TR" dirty="0">
                <a:latin typeface="Times New Roman" panose="02020603050405020304" pitchFamily="18" charset="0"/>
                <a:cs typeface="Times New Roman" panose="02020603050405020304" pitchFamily="18" charset="0"/>
              </a:rPr>
              <a:t> kapalı alanda 1000 kişilik oturma alanı 17 km raf uzunluğuna sahip zengin basılı ve elektronik koleksiyonu ile kullanıcılarına hizmet vermektedir.</a:t>
            </a:r>
          </a:p>
          <a:p>
            <a:endParaRPr lang="tr-TR" dirty="0">
              <a:latin typeface="Times New Roman" panose="02020603050405020304" pitchFamily="18" charset="0"/>
              <a:cs typeface="Times New Roman" panose="02020603050405020304" pitchFamily="18" charset="0"/>
            </a:endParaRPr>
          </a:p>
          <a:p>
            <a:r>
              <a:rPr lang="tr-TR">
                <a:latin typeface="Times New Roman" panose="02020603050405020304" pitchFamily="18" charset="0"/>
                <a:cs typeface="Times New Roman" panose="02020603050405020304" pitchFamily="18" charset="0"/>
                <a:hlinkClick r:id="rId2"/>
              </a:rPr>
              <a:t>https://lib.comu.edu.tr/hakkimizda/genel-tanitim-r1.html</a:t>
            </a:r>
            <a:endParaRPr lang="tr-TR">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r>
              <a:rPr lang="tr-TR" b="1" u="sng" dirty="0">
                <a:effectLst/>
                <a:latin typeface="Times New Roman" panose="02020603050405020304" pitchFamily="18" charset="0"/>
                <a:cs typeface="Times New Roman" panose="02020603050405020304" pitchFamily="18" charset="0"/>
              </a:rPr>
              <a:t>Kütüphanede Verilen Hizmetler</a:t>
            </a:r>
            <a:endParaRPr lang="tr-TR" b="1"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Başvuru ve Enformasyon Hizmeti</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Elektronik Yayınlar (</a:t>
            </a:r>
            <a:r>
              <a:rPr lang="tr-TR" sz="1600" dirty="0" err="1">
                <a:latin typeface="Times New Roman" panose="02020603050405020304" pitchFamily="18" charset="0"/>
                <a:cs typeface="Times New Roman" panose="02020603050405020304" pitchFamily="18" charset="0"/>
              </a:rPr>
              <a:t>Veritabanları</a:t>
            </a:r>
            <a:r>
              <a:rPr lang="tr-TR" sz="1600" dirty="0">
                <a:latin typeface="Times New Roman" panose="02020603050405020304" pitchFamily="18" charset="0"/>
                <a:cs typeface="Times New Roman" panose="02020603050405020304" pitchFamily="18" charset="0"/>
              </a:rPr>
              <a:t>, e-Dergiler, e-Kitaplar)</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Kütüphane Otomasyonu</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Kataloglama</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Basılı Süreli Yayınlar</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e-Yayınlar Tarama Salonu ve Diğer Web Hizmetleri</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Multimedya Salonu</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Ödünç Verme ve Koleksiyon</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Kütüphaneler arası İşbirliği</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Seminer Salonu ve Grup Çalışma Odaları</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Tezler</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Kitap Tarama (</a:t>
            </a:r>
            <a:r>
              <a:rPr lang="tr-TR" sz="1600" dirty="0" err="1">
                <a:latin typeface="Times New Roman" panose="02020603050405020304" pitchFamily="18" charset="0"/>
                <a:cs typeface="Times New Roman" panose="02020603050405020304" pitchFamily="18" charset="0"/>
              </a:rPr>
              <a:t>Bookeye</a:t>
            </a:r>
            <a:r>
              <a:rPr lang="tr-TR" sz="1600"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Kafeterya</a:t>
            </a:r>
          </a:p>
          <a:p>
            <a:pPr>
              <a:buFont typeface="Arial" panose="020B0604020202020204" pitchFamily="34" charset="0"/>
              <a:buChar char="•"/>
            </a:pPr>
            <a:endParaRPr lang="tr-TR"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hlinkClick r:id="rId3"/>
              </a:rPr>
              <a:t>https://lib.comu.edu.tr/hakkimizda/kutuphane-videolari.html</a:t>
            </a:r>
            <a:r>
              <a:rPr lang="tr-TR" dirty="0">
                <a:latin typeface="Times New Roman" panose="02020603050405020304" pitchFamily="18" charset="0"/>
                <a:cs typeface="Times New Roman" panose="02020603050405020304" pitchFamily="18" charset="0"/>
              </a:rPr>
              <a:t> </a:t>
            </a:r>
          </a:p>
        </p:txBody>
      </p:sp>
      <p:graphicFrame>
        <p:nvGraphicFramePr>
          <p:cNvPr id="5" name="Tablo 4">
            <a:extLst>
              <a:ext uri="{FF2B5EF4-FFF2-40B4-BE49-F238E27FC236}">
                <a16:creationId xmlns:a16="http://schemas.microsoft.com/office/drawing/2014/main" id="{DF682039-B741-80F3-C218-EE90B6E596C3}"/>
              </a:ext>
            </a:extLst>
          </p:cNvPr>
          <p:cNvGraphicFramePr>
            <a:graphicFrameLocks noGrp="1"/>
          </p:cNvGraphicFramePr>
          <p:nvPr>
            <p:extLst>
              <p:ext uri="{D42A27DB-BD31-4B8C-83A1-F6EECF244321}">
                <p14:modId xmlns:p14="http://schemas.microsoft.com/office/powerpoint/2010/main" val="1730931361"/>
              </p:ext>
            </p:extLst>
          </p:nvPr>
        </p:nvGraphicFramePr>
        <p:xfrm>
          <a:off x="6836229" y="2474343"/>
          <a:ext cx="4450079" cy="1760220"/>
        </p:xfrm>
        <a:graphic>
          <a:graphicData uri="http://schemas.openxmlformats.org/drawingml/2006/table">
            <a:tbl>
              <a:tblPr/>
              <a:tblGrid>
                <a:gridCol w="2451026">
                  <a:extLst>
                    <a:ext uri="{9D8B030D-6E8A-4147-A177-3AD203B41FA5}">
                      <a16:colId xmlns:a16="http://schemas.microsoft.com/office/drawing/2014/main" val="107927596"/>
                    </a:ext>
                  </a:extLst>
                </a:gridCol>
                <a:gridCol w="1999053">
                  <a:extLst>
                    <a:ext uri="{9D8B030D-6E8A-4147-A177-3AD203B41FA5}">
                      <a16:colId xmlns:a16="http://schemas.microsoft.com/office/drawing/2014/main" val="913750440"/>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Kütüphane Çalışma Saatleri</a:t>
                      </a:r>
                    </a:p>
                  </a:txBody>
                  <a:tcPr marL="9525" marR="9525" marT="9525" marB="9525"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tr-TR" b="1" dirty="0">
                        <a:effectLst/>
                      </a:endParaRPr>
                    </a:p>
                  </a:txBody>
                  <a:tcPr marL="9525" marR="9525" marT="9525" marB="9525" anchor="ctr">
                    <a:lnL>
                      <a:noFill/>
                    </a:lnL>
                    <a:lnR>
                      <a:noFill/>
                    </a:lnR>
                    <a:lnT>
                      <a:noFill/>
                    </a:lnT>
                    <a:lnB>
                      <a:noFill/>
                    </a:lnB>
                  </a:tcPr>
                </a:tc>
                <a:extLst>
                  <a:ext uri="{0D108BD9-81ED-4DB2-BD59-A6C34878D82A}">
                    <a16:rowId xmlns:a16="http://schemas.microsoft.com/office/drawing/2014/main" val="2466211128"/>
                  </a:ext>
                </a:extLst>
              </a:tr>
              <a:tr h="0">
                <a:tc>
                  <a:txBody>
                    <a:bodyPr/>
                    <a:lstStyle/>
                    <a:p>
                      <a:r>
                        <a:rPr lang="tr-TR" b="1" dirty="0">
                          <a:latin typeface="Times New Roman" panose="02020603050405020304" pitchFamily="18" charset="0"/>
                          <a:cs typeface="Times New Roman" panose="02020603050405020304" pitchFamily="18" charset="0"/>
                        </a:rPr>
                        <a:t>Merkez Kütüphane</a:t>
                      </a:r>
                    </a:p>
                  </a:txBody>
                  <a:tcPr marL="9525" marR="9525" marT="9525" marB="9525"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a:r>
                        <a:rPr lang="tr-TR" b="1" dirty="0">
                          <a:effectLst/>
                          <a:latin typeface="Times New Roman" panose="02020603050405020304" pitchFamily="18" charset="0"/>
                          <a:cs typeface="Times New Roman" panose="02020603050405020304" pitchFamily="18" charset="0"/>
                        </a:rPr>
                        <a:t>7 Gün / 24 Saat</a:t>
                      </a:r>
                    </a:p>
                  </a:txBody>
                  <a:tcPr marL="9525" marR="9525" marT="9525" marB="9525"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417122743"/>
                  </a:ext>
                </a:extLst>
              </a:tr>
              <a:tr h="0">
                <a:tc>
                  <a:txBody>
                    <a:bodyPr/>
                    <a:lstStyle/>
                    <a:p>
                      <a:r>
                        <a:rPr lang="tr-TR" b="0" dirty="0">
                          <a:latin typeface="Times New Roman" panose="02020603050405020304" pitchFamily="18" charset="0"/>
                          <a:cs typeface="Times New Roman" panose="02020603050405020304" pitchFamily="18" charset="0"/>
                        </a:rPr>
                        <a:t>Ödünç Verme - İade</a:t>
                      </a:r>
                    </a:p>
                  </a:txBody>
                  <a:tcPr marL="9525" marR="9525" marT="9525" marB="9525" anchor="ctr">
                    <a:lnL>
                      <a:noFill/>
                    </a:lnL>
                    <a:lnR>
                      <a:noFill/>
                    </a:lnR>
                    <a:lnT>
                      <a:noFill/>
                    </a:lnT>
                    <a:lnB>
                      <a:noFill/>
                    </a:lnB>
                  </a:tcPr>
                </a:tc>
                <a:tc>
                  <a:txBody>
                    <a:bodyPr/>
                    <a:lstStyle/>
                    <a:p>
                      <a:pPr algn="ctr"/>
                      <a:r>
                        <a:rPr lang="tr-TR" b="0" dirty="0">
                          <a:effectLst/>
                          <a:latin typeface="Times New Roman" panose="02020603050405020304" pitchFamily="18" charset="0"/>
                          <a:cs typeface="Times New Roman" panose="02020603050405020304" pitchFamily="18" charset="0"/>
                        </a:rPr>
                        <a:t>7 Gün / 24 Saat</a:t>
                      </a:r>
                    </a:p>
                  </a:txBody>
                  <a:tcPr marL="9525" marR="9525" marT="9525" marB="9525" anchor="ctr">
                    <a:lnL>
                      <a:noFill/>
                    </a:lnL>
                    <a:lnR>
                      <a:noFill/>
                    </a:lnR>
                    <a:lnT>
                      <a:noFill/>
                    </a:lnT>
                    <a:lnB>
                      <a:noFill/>
                    </a:lnB>
                  </a:tcPr>
                </a:tc>
                <a:extLst>
                  <a:ext uri="{0D108BD9-81ED-4DB2-BD59-A6C34878D82A}">
                    <a16:rowId xmlns:a16="http://schemas.microsoft.com/office/drawing/2014/main" val="1284376988"/>
                  </a:ext>
                </a:extLst>
              </a:tr>
              <a:tr h="0">
                <a:tc>
                  <a:txBody>
                    <a:bodyPr/>
                    <a:lstStyle/>
                    <a:p>
                      <a:r>
                        <a:rPr lang="tr-TR" b="0" dirty="0">
                          <a:latin typeface="Times New Roman" panose="02020603050405020304" pitchFamily="18" charset="0"/>
                          <a:cs typeface="Times New Roman" panose="02020603050405020304" pitchFamily="18" charset="0"/>
                        </a:rPr>
                        <a:t>-1. Kat Bilgisayar </a:t>
                      </a:r>
                      <a:r>
                        <a:rPr lang="tr-TR" b="0" dirty="0" err="1">
                          <a:latin typeface="Times New Roman" panose="02020603050405020304" pitchFamily="18" charset="0"/>
                          <a:cs typeface="Times New Roman" panose="02020603050405020304" pitchFamily="18" charset="0"/>
                        </a:rPr>
                        <a:t>Lab</a:t>
                      </a:r>
                      <a:r>
                        <a:rPr lang="tr-TR" b="0" dirty="0">
                          <a:latin typeface="Times New Roman" panose="02020603050405020304" pitchFamily="18" charset="0"/>
                          <a:cs typeface="Times New Roman" panose="02020603050405020304" pitchFamily="18" charset="0"/>
                        </a:rPr>
                        <a:t>.</a:t>
                      </a:r>
                    </a:p>
                  </a:txBody>
                  <a:tcPr marL="9525" marR="9525" marT="9525" marB="9525" anchor="ctr">
                    <a:lnL>
                      <a:noFill/>
                    </a:lnL>
                    <a:lnR>
                      <a:noFill/>
                    </a:lnR>
                    <a:lnT>
                      <a:noFill/>
                    </a:lnT>
                    <a:lnB>
                      <a:noFill/>
                    </a:lnB>
                  </a:tcPr>
                </a:tc>
                <a:tc>
                  <a:txBody>
                    <a:bodyPr/>
                    <a:lstStyle/>
                    <a:p>
                      <a:pPr marL="0" indent="0" algn="ctr"/>
                      <a:r>
                        <a:rPr lang="tr-TR" b="0" dirty="0">
                          <a:effectLst/>
                          <a:latin typeface="Times New Roman" panose="02020603050405020304" pitchFamily="18" charset="0"/>
                          <a:cs typeface="Times New Roman" panose="02020603050405020304" pitchFamily="18" charset="0"/>
                        </a:rPr>
                        <a:t>7 Gün / 24 Saat</a:t>
                      </a:r>
                    </a:p>
                  </a:txBody>
                  <a:tcPr marL="9525" marR="9525" marT="9525" marB="9525" anchor="ctr">
                    <a:lnL>
                      <a:noFill/>
                    </a:lnL>
                    <a:lnR>
                      <a:noFill/>
                    </a:lnR>
                    <a:lnT>
                      <a:noFill/>
                    </a:lnT>
                    <a:lnB>
                      <a:noFill/>
                    </a:lnB>
                  </a:tcPr>
                </a:tc>
                <a:extLst>
                  <a:ext uri="{0D108BD9-81ED-4DB2-BD59-A6C34878D82A}">
                    <a16:rowId xmlns:a16="http://schemas.microsoft.com/office/drawing/2014/main" val="3553686341"/>
                  </a:ext>
                </a:extLst>
              </a:tr>
              <a:tr h="0">
                <a:tc>
                  <a:txBody>
                    <a:bodyPr/>
                    <a:lstStyle/>
                    <a:p>
                      <a:r>
                        <a:rPr lang="tr-TR" b="0">
                          <a:latin typeface="Times New Roman" panose="02020603050405020304" pitchFamily="18" charset="0"/>
                          <a:cs typeface="Times New Roman" panose="02020603050405020304" pitchFamily="18" charset="0"/>
                        </a:rPr>
                        <a:t>Kütüphanelerarası Ödünç</a:t>
                      </a:r>
                    </a:p>
                  </a:txBody>
                  <a:tcPr marL="9525" marR="9525" marT="9525" marB="9525" anchor="ctr">
                    <a:lnL>
                      <a:noFill/>
                    </a:lnL>
                    <a:lnR>
                      <a:noFill/>
                    </a:lnR>
                    <a:lnT>
                      <a:noFill/>
                    </a:lnT>
                    <a:lnB>
                      <a:noFill/>
                    </a:lnB>
                  </a:tcPr>
                </a:tc>
                <a:tc>
                  <a:txBody>
                    <a:bodyPr/>
                    <a:lstStyle/>
                    <a:p>
                      <a:pPr algn="ctr"/>
                      <a:r>
                        <a:rPr lang="tr-TR" b="0" dirty="0">
                          <a:effectLst/>
                          <a:latin typeface="Times New Roman" panose="02020603050405020304" pitchFamily="18" charset="0"/>
                          <a:cs typeface="Times New Roman" panose="02020603050405020304" pitchFamily="18" charset="0"/>
                        </a:rPr>
                        <a:t>08:00 - 17:00</a:t>
                      </a:r>
                    </a:p>
                  </a:txBody>
                  <a:tcPr marL="9525" marR="9525" marT="9525" marB="9525" anchor="ctr">
                    <a:lnL>
                      <a:noFill/>
                    </a:lnL>
                    <a:lnR>
                      <a:noFill/>
                    </a:lnR>
                    <a:lnT>
                      <a:noFill/>
                    </a:lnT>
                    <a:lnB>
                      <a:noFill/>
                    </a:lnB>
                  </a:tcPr>
                </a:tc>
                <a:extLst>
                  <a:ext uri="{0D108BD9-81ED-4DB2-BD59-A6C34878D82A}">
                    <a16:rowId xmlns:a16="http://schemas.microsoft.com/office/drawing/2014/main" val="1326557546"/>
                  </a:ext>
                </a:extLst>
              </a:tr>
              <a:tr h="0">
                <a:tc>
                  <a:txBody>
                    <a:bodyPr/>
                    <a:lstStyle/>
                    <a:p>
                      <a:r>
                        <a:rPr lang="tr-TR" b="0" dirty="0">
                          <a:latin typeface="Times New Roman" panose="02020603050405020304" pitchFamily="18" charset="0"/>
                          <a:cs typeface="Times New Roman" panose="02020603050405020304" pitchFamily="18" charset="0"/>
                        </a:rPr>
                        <a:t>Muhasebe</a:t>
                      </a:r>
                    </a:p>
                  </a:txBody>
                  <a:tcPr marL="9525" marR="9525" marT="9525" marB="9525" anchor="ctr">
                    <a:lnL>
                      <a:noFill/>
                    </a:lnL>
                    <a:lnR>
                      <a:noFill/>
                    </a:lnR>
                    <a:lnT>
                      <a:noFill/>
                    </a:lnT>
                    <a:lnB>
                      <a:noFill/>
                    </a:lnB>
                  </a:tcPr>
                </a:tc>
                <a:tc>
                  <a:txBody>
                    <a:bodyPr/>
                    <a:lstStyle/>
                    <a:p>
                      <a:pPr algn="ctr"/>
                      <a:r>
                        <a:rPr lang="tr-TR" b="0" dirty="0">
                          <a:effectLst/>
                          <a:latin typeface="Times New Roman" panose="02020603050405020304" pitchFamily="18" charset="0"/>
                          <a:cs typeface="Times New Roman" panose="02020603050405020304" pitchFamily="18" charset="0"/>
                        </a:rPr>
                        <a:t>08:00 - 17:00</a:t>
                      </a:r>
                    </a:p>
                  </a:txBody>
                  <a:tcPr marL="9525" marR="9525" marT="9525" marB="9525" anchor="ctr">
                    <a:lnL>
                      <a:noFill/>
                    </a:lnL>
                    <a:lnR>
                      <a:noFill/>
                    </a:lnR>
                    <a:lnT>
                      <a:noFill/>
                    </a:lnT>
                    <a:lnB>
                      <a:noFill/>
                    </a:lnB>
                  </a:tcPr>
                </a:tc>
                <a:extLst>
                  <a:ext uri="{0D108BD9-81ED-4DB2-BD59-A6C34878D82A}">
                    <a16:rowId xmlns:a16="http://schemas.microsoft.com/office/drawing/2014/main" val="1322971054"/>
                  </a:ext>
                </a:extLst>
              </a:tr>
            </a:tbl>
          </a:graphicData>
        </a:graphic>
      </p:graphicFrame>
    </p:spTree>
    <p:extLst>
      <p:ext uri="{BB962C8B-B14F-4D97-AF65-F5344CB8AC3E}">
        <p14:creationId xmlns:p14="http://schemas.microsoft.com/office/powerpoint/2010/main" val="3925804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91DC873-0BEB-D465-0B70-E960D520B634}"/>
              </a:ext>
            </a:extLst>
          </p:cNvPr>
          <p:cNvSpPr txBox="1"/>
          <p:nvPr/>
        </p:nvSpPr>
        <p:spPr>
          <a:xfrm>
            <a:off x="750388" y="982176"/>
            <a:ext cx="10691223" cy="4893647"/>
          </a:xfrm>
          <a:prstGeom prst="rect">
            <a:avLst/>
          </a:prstGeom>
          <a:noFill/>
        </p:spPr>
        <p:txBody>
          <a:bodyPr wrap="square">
            <a:spAutoFit/>
          </a:bodyPr>
          <a:lstStyle/>
          <a:p>
            <a:pPr algn="ctr"/>
            <a:r>
              <a:rPr lang="tr-TR" sz="3200" b="1">
                <a:solidFill>
                  <a:srgbClr val="ED7D31"/>
                </a:solidFill>
                <a:latin typeface="Times New Roman" panose="02020603050405020304" pitchFamily="18" charset="0"/>
                <a:cs typeface="Times New Roman" panose="02020603050405020304" pitchFamily="18" charset="0"/>
              </a:rPr>
              <a:t>YEMEKHANELER</a:t>
            </a:r>
          </a:p>
          <a:p>
            <a:pPr algn="ctr"/>
            <a:endParaRPr lang="tr-TR" sz="3200" b="1" dirty="0">
              <a:solidFill>
                <a:srgbClr val="ED7D31"/>
              </a:solidFill>
              <a:latin typeface="Times New Roman" panose="02020603050405020304" pitchFamily="18" charset="0"/>
              <a:cs typeface="Times New Roman" panose="02020603050405020304" pitchFamily="18" charset="0"/>
            </a:endParaRPr>
          </a:p>
          <a:p>
            <a:pPr algn="ctr"/>
            <a:r>
              <a:rPr lang="tr-TR" sz="3200" b="1" i="1">
                <a:solidFill>
                  <a:srgbClr val="0000FF"/>
                </a:solidFill>
                <a:latin typeface="Times New Roman" panose="02020603050405020304" pitchFamily="18" charset="0"/>
                <a:cs typeface="Times New Roman" panose="02020603050405020304" pitchFamily="18" charset="0"/>
                <a:hlinkClick r:id="rId2"/>
              </a:rPr>
              <a:t>https://yemek.comu.edu.tr/</a:t>
            </a:r>
            <a:r>
              <a:rPr lang="tr-TR" sz="3200" b="1" i="1">
                <a:solidFill>
                  <a:srgbClr val="0000FF"/>
                </a:solidFill>
                <a:latin typeface="Times New Roman" panose="02020603050405020304" pitchFamily="18" charset="0"/>
                <a:cs typeface="Times New Roman" panose="02020603050405020304" pitchFamily="18" charset="0"/>
              </a:rPr>
              <a:t> </a:t>
            </a:r>
            <a:endParaRPr lang="tr-TR" sz="3200" b="1" i="1" dirty="0">
              <a:solidFill>
                <a:srgbClr val="0000FF"/>
              </a:solidFill>
              <a:latin typeface="Times New Roman" panose="02020603050405020304" pitchFamily="18" charset="0"/>
              <a:cs typeface="Times New Roman" panose="02020603050405020304" pitchFamily="18" charset="0"/>
            </a:endParaRPr>
          </a:p>
          <a:p>
            <a:pPr algn="ctr"/>
            <a:endParaRPr lang="tr-TR" sz="2400" dirty="0">
              <a:solidFill>
                <a:srgbClr val="0000FF"/>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dirty="0">
                <a:effectLst/>
                <a:latin typeface="Times New Roman" panose="02020603050405020304" pitchFamily="18" charset="0"/>
                <a:cs typeface="Times New Roman" panose="02020603050405020304" pitchFamily="18" charset="0"/>
              </a:rPr>
              <a:t>ÖSEM Öğrenci Yemekhanesi (800 Kişilik)</a:t>
            </a:r>
          </a:p>
          <a:p>
            <a:pPr marL="342900" indent="-342900">
              <a:buFont typeface="Arial" panose="020B0604020202020204" pitchFamily="34" charset="0"/>
              <a:buChar char="•"/>
            </a:pPr>
            <a:endParaRPr lang="tr-TR" sz="2400" dirty="0">
              <a:effectLst/>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2400" dirty="0">
                <a:latin typeface="Times New Roman" panose="02020603050405020304" pitchFamily="18" charset="0"/>
                <a:cs typeface="Times New Roman" panose="02020603050405020304" pitchFamily="18" charset="0"/>
              </a:rPr>
              <a:t>Yamaç Yemekhanesi (155 Kişilik)</a:t>
            </a:r>
          </a:p>
          <a:p>
            <a:pPr marL="342900" indent="-342900">
              <a:buFont typeface="Arial" panose="020B0604020202020204" pitchFamily="34" charset="0"/>
              <a:buChar char="•"/>
            </a:pPr>
            <a:endParaRPr lang="tr-TR" sz="2400" dirty="0">
              <a:effectLst/>
              <a:latin typeface="Times New Roman" panose="02020603050405020304" pitchFamily="18" charset="0"/>
              <a:cs typeface="Times New Roman" panose="02020603050405020304" pitchFamily="18" charset="0"/>
            </a:endParaRPr>
          </a:p>
          <a:p>
            <a:pPr algn="just"/>
            <a:r>
              <a:rPr lang="tr-TR" sz="2400" dirty="0">
                <a:latin typeface="Times New Roman" panose="02020603050405020304" pitchFamily="18" charset="0"/>
                <a:cs typeface="Times New Roman" panose="02020603050405020304" pitchFamily="18" charset="0"/>
              </a:rPr>
              <a:t>ÖSEM Yemekhanesindeki kiosklardan nakit ÇOMÜ kart bakiye yüklenebilir.</a:t>
            </a:r>
          </a:p>
          <a:p>
            <a:pPr algn="just"/>
            <a:endParaRPr lang="tr-TR" sz="2400" dirty="0">
              <a:effectLst/>
              <a:latin typeface="Times New Roman" panose="02020603050405020304" pitchFamily="18" charset="0"/>
              <a:cs typeface="Times New Roman" panose="02020603050405020304" pitchFamily="18" charset="0"/>
            </a:endParaRPr>
          </a:p>
          <a:p>
            <a:pPr algn="just"/>
            <a:r>
              <a:rPr lang="tr-TR" sz="2400" dirty="0">
                <a:latin typeface="Times New Roman" panose="02020603050405020304" pitchFamily="18" charset="0"/>
                <a:cs typeface="Times New Roman" panose="02020603050405020304" pitchFamily="18" charset="0"/>
                <a:hlinkClick r:id="rId3"/>
              </a:rPr>
              <a:t>https://odeme.comu.edu.tr</a:t>
            </a:r>
            <a:r>
              <a:rPr lang="tr-TR" sz="2400" dirty="0">
                <a:latin typeface="Times New Roman" panose="02020603050405020304" pitchFamily="18" charset="0"/>
                <a:cs typeface="Times New Roman" panose="02020603050405020304" pitchFamily="18" charset="0"/>
              </a:rPr>
              <a:t> Adresinden kredi/banka kartıyla ÇOMÜ kart bakiyesi yüklenebilir ve günün menüsüne bakılabilir</a:t>
            </a:r>
            <a:r>
              <a:rPr lang="tr-TR" sz="24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7884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817EB35-4D5C-493B-8459-98C99FD16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640269" flipV="1">
            <a:off x="5586861" y="-553943"/>
            <a:ext cx="3944178" cy="3944178"/>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391DC873-0BEB-D465-0B70-E960D520B634}"/>
              </a:ext>
            </a:extLst>
          </p:cNvPr>
          <p:cNvSpPr txBox="1"/>
          <p:nvPr/>
        </p:nvSpPr>
        <p:spPr>
          <a:xfrm>
            <a:off x="279401" y="279401"/>
            <a:ext cx="5691450" cy="6108700"/>
          </a:xfrm>
          <a:prstGeom prst="rect">
            <a:avLst/>
          </a:prstGeom>
        </p:spPr>
        <p:txBody>
          <a:bodyPr vert="horz" lIns="91440" tIns="45720" rIns="91440" bIns="45720" rtlCol="0">
            <a:normAutofit/>
          </a:bodyPr>
          <a:lstStyle/>
          <a:p>
            <a:pPr algn="ctr">
              <a:lnSpc>
                <a:spcPct val="90000"/>
              </a:lnSpc>
              <a:spcAft>
                <a:spcPts val="600"/>
              </a:spcAft>
            </a:pPr>
            <a:r>
              <a:rPr lang="en-US" sz="2000" b="1" dirty="0">
                <a:solidFill>
                  <a:srgbClr val="ED7D31"/>
                </a:solidFill>
                <a:latin typeface="Times New Roman" panose="02020603050405020304" pitchFamily="18" charset="0"/>
                <a:cs typeface="Times New Roman" panose="02020603050405020304" pitchFamily="18" charset="0"/>
              </a:rPr>
              <a:t>SPOR OLANAKLARI</a:t>
            </a:r>
          </a:p>
          <a:p>
            <a:pPr>
              <a:lnSpc>
                <a:spcPct val="90000"/>
              </a:lnSpc>
              <a:spcAft>
                <a:spcPts val="600"/>
              </a:spcAft>
            </a:pPr>
            <a:r>
              <a:rPr lang="en-US" sz="2000" b="1" i="1">
                <a:latin typeface="Times New Roman" panose="02020603050405020304" pitchFamily="18" charset="0"/>
                <a:cs typeface="Times New Roman" panose="02020603050405020304" pitchFamily="18" charset="0"/>
                <a:hlinkClick r:id="rId2"/>
              </a:rPr>
              <a:t>https://sks.comu.edu.tr/</a:t>
            </a:r>
            <a:r>
              <a:rPr lang="tr-TR" sz="2000" b="1" i="1">
                <a:latin typeface="Times New Roman" panose="02020603050405020304" pitchFamily="18" charset="0"/>
                <a:cs typeface="Times New Roman" panose="02020603050405020304" pitchFamily="18" charset="0"/>
              </a:rPr>
              <a:t> </a:t>
            </a:r>
            <a:endParaRPr lang="en-US" sz="2000" b="1" i="1" dirty="0">
              <a:latin typeface="Times New Roman" panose="02020603050405020304" pitchFamily="18" charset="0"/>
              <a:cs typeface="Times New Roman" panose="02020603050405020304" pitchFamily="18" charset="0"/>
            </a:endParaRPr>
          </a:p>
          <a:p>
            <a:pPr>
              <a:lnSpc>
                <a:spcPct val="120000"/>
              </a:lnSpc>
              <a:spcAft>
                <a:spcPts val="600"/>
              </a:spcAft>
            </a:pPr>
            <a:r>
              <a:rPr lang="en-US" sz="2000">
                <a:latin typeface="Times New Roman" panose="02020603050405020304" pitchFamily="18" charset="0"/>
                <a:cs typeface="Times New Roman" panose="02020603050405020304" pitchFamily="18" charset="0"/>
                <a:hlinkClick r:id="rId3"/>
              </a:rPr>
              <a:t>https://sks.comu.edu.tr/tr/sayfa/spor-tesisleri-52.html</a:t>
            </a:r>
            <a:endParaRPr lang="tr-TR" sz="2000">
              <a:latin typeface="Times New Roman" panose="02020603050405020304" pitchFamily="18" charset="0"/>
              <a:cs typeface="Times New Roman" panose="02020603050405020304" pitchFamily="18" charset="0"/>
            </a:endParaRPr>
          </a:p>
          <a:p>
            <a:pPr>
              <a:lnSpc>
                <a:spcPct val="120000"/>
              </a:lnSpc>
              <a:spcAft>
                <a:spcPts val="600"/>
              </a:spcAft>
            </a:pPr>
            <a:r>
              <a:rPr lang="tr-TR" sz="2000">
                <a:latin typeface="Times New Roman" panose="02020603050405020304" pitchFamily="18" charset="0"/>
                <a:cs typeface="Times New Roman" panose="02020603050405020304" pitchFamily="18" charset="0"/>
              </a:rPr>
              <a:t> </a:t>
            </a:r>
          </a:p>
          <a:p>
            <a:pPr>
              <a:lnSpc>
                <a:spcPct val="120000"/>
              </a:lnSpc>
            </a:pPr>
            <a:r>
              <a:rPr lang="tr-TR" sz="2000">
                <a:hlinkClick r:id="rId4"/>
              </a:rPr>
              <a:t>Harita - Spor Alanları</a:t>
            </a:r>
            <a:endParaRPr lang="tr-TR" sz="2000"/>
          </a:p>
          <a:p>
            <a:pPr>
              <a:lnSpc>
                <a:spcPct val="120000"/>
              </a:lnSpc>
            </a:pPr>
            <a:r>
              <a:rPr lang="tr-TR" sz="2000">
                <a:hlinkClick r:id="rId5"/>
              </a:rPr>
              <a:t>Anafartalar Spor Salonu</a:t>
            </a:r>
            <a:endParaRPr lang="tr-TR" sz="2000"/>
          </a:p>
          <a:p>
            <a:pPr>
              <a:lnSpc>
                <a:spcPct val="120000"/>
              </a:lnSpc>
            </a:pPr>
            <a:r>
              <a:rPr lang="tr-TR" sz="2000">
                <a:hlinkClick r:id="rId6"/>
              </a:rPr>
              <a:t>Hasan Mevsuf Spor Salonu</a:t>
            </a:r>
            <a:endParaRPr lang="tr-TR" sz="2000"/>
          </a:p>
          <a:p>
            <a:pPr>
              <a:lnSpc>
                <a:spcPct val="120000"/>
              </a:lnSpc>
            </a:pPr>
            <a:r>
              <a:rPr lang="tr-TR" sz="2000">
                <a:hlinkClick r:id="rId7"/>
              </a:rPr>
              <a:t>Naim Süleymanoğlu Spor Salonu</a:t>
            </a:r>
            <a:endParaRPr lang="tr-TR" sz="2000"/>
          </a:p>
          <a:p>
            <a:pPr>
              <a:lnSpc>
                <a:spcPct val="120000"/>
              </a:lnSpc>
            </a:pPr>
            <a:r>
              <a:rPr lang="tr-TR" sz="2000">
                <a:hlinkClick r:id="rId8"/>
              </a:rPr>
              <a:t>Dardanos Tesisleri</a:t>
            </a:r>
            <a:r>
              <a:rPr lang="tr-TR" sz="2000"/>
              <a:t> </a:t>
            </a:r>
          </a:p>
          <a:p>
            <a:pPr>
              <a:lnSpc>
                <a:spcPct val="120000"/>
              </a:lnSpc>
            </a:pPr>
            <a:r>
              <a:rPr lang="tr-TR" sz="2000">
                <a:hlinkClick r:id="rId9"/>
              </a:rPr>
              <a:t>Kapalı Yüzme Havuzu</a:t>
            </a:r>
            <a:endParaRPr lang="tr-TR" sz="2000"/>
          </a:p>
          <a:p>
            <a:pPr>
              <a:lnSpc>
                <a:spcPct val="120000"/>
              </a:lnSpc>
            </a:pPr>
            <a:r>
              <a:rPr lang="tr-TR" sz="2000"/>
              <a:t>Kapalı Spor Salonu</a:t>
            </a:r>
          </a:p>
          <a:p>
            <a:pPr>
              <a:lnSpc>
                <a:spcPct val="120000"/>
              </a:lnSpc>
            </a:pPr>
            <a:r>
              <a:rPr lang="tr-TR" sz="2000"/>
              <a:t>Futbol Sahası</a:t>
            </a:r>
            <a:endParaRPr lang="en-US" sz="2000" dirty="0">
              <a:latin typeface="Times New Roman" panose="02020603050405020304" pitchFamily="18" charset="0"/>
              <a:cs typeface="Times New Roman" panose="02020603050405020304" pitchFamily="18" charset="0"/>
            </a:endParaRPr>
          </a:p>
          <a:p>
            <a:pPr indent="-228600">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indent="-228600">
              <a:lnSpc>
                <a:spcPct val="90000"/>
              </a:lnSpc>
              <a:spcAft>
                <a:spcPts val="600"/>
              </a:spcAft>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pic>
        <p:nvPicPr>
          <p:cNvPr id="8" name="Resim 7" descr="spor, atletik oyun, iç mekan içeren bir resim&#10;&#10;Açıklama otomatik olarak oluşturuldu">
            <a:extLst>
              <a:ext uri="{FF2B5EF4-FFF2-40B4-BE49-F238E27FC236}">
                <a16:creationId xmlns:a16="http://schemas.microsoft.com/office/drawing/2014/main" id="{2E295817-0902-3F62-7985-31589FD05176}"/>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b="-4"/>
          <a:stretch/>
        </p:blipFill>
        <p:spPr>
          <a:xfrm>
            <a:off x="6045200" y="10"/>
            <a:ext cx="3343282" cy="29056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p:spPr>
      </p:pic>
      <p:pic>
        <p:nvPicPr>
          <p:cNvPr id="10" name="Resim 9" descr="iç mekan, duvar, yer, ofis içeren bir resim&#10;&#10;Açıklama otomatik olarak oluşturuldu">
            <a:extLst>
              <a:ext uri="{FF2B5EF4-FFF2-40B4-BE49-F238E27FC236}">
                <a16:creationId xmlns:a16="http://schemas.microsoft.com/office/drawing/2014/main" id="{5B0E0682-C375-BE77-F2C1-F1FD49749DA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172241"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6" name="Resim 5" descr="metin, renkli içeren bir resim&#10;&#10;Açıklama otomatik olarak oluşturuldu">
            <a:extLst>
              <a:ext uri="{FF2B5EF4-FFF2-40B4-BE49-F238E27FC236}">
                <a16:creationId xmlns:a16="http://schemas.microsoft.com/office/drawing/2014/main" id="{A758E3FC-BBF7-C5F0-DC6E-192E6ED649E8}"/>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9523005" y="10"/>
            <a:ext cx="2668994" cy="3864758"/>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p:spPr>
      </p:pic>
      <p:pic>
        <p:nvPicPr>
          <p:cNvPr id="3" name="Resim 2" descr="metin, renkli içeren bir resim&#10;&#10;Açıklama otomatik olarak oluşturuldu">
            <a:extLst>
              <a:ext uri="{FF2B5EF4-FFF2-40B4-BE49-F238E27FC236}">
                <a16:creationId xmlns:a16="http://schemas.microsoft.com/office/drawing/2014/main" id="{34BDBB99-1DB4-82AE-54E7-71F69F5772A5}"/>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10404210" y="4001294"/>
            <a:ext cx="1787791" cy="2856706"/>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p:spPr>
      </p:pic>
    </p:spTree>
    <p:extLst>
      <p:ext uri="{BB962C8B-B14F-4D97-AF65-F5344CB8AC3E}">
        <p14:creationId xmlns:p14="http://schemas.microsoft.com/office/powerpoint/2010/main" val="2118416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Resim 10" descr="çayır, ağaç, açık hava, çim içeren bir resim&#10;&#10;Açıklama otomatik olarak oluşturuldu">
            <a:extLst>
              <a:ext uri="{FF2B5EF4-FFF2-40B4-BE49-F238E27FC236}">
                <a16:creationId xmlns:a16="http://schemas.microsoft.com/office/drawing/2014/main" id="{3B531D85-620F-470F-B6B7-50AC206B33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5491" y="269694"/>
            <a:ext cx="3226363" cy="3606801"/>
          </a:xfrm>
          <a:prstGeom prst="rect">
            <a:avLst/>
          </a:prstGeom>
        </p:spPr>
      </p:pic>
      <p:pic>
        <p:nvPicPr>
          <p:cNvPr id="13" name="Resim 12" descr="açık hava, ağaç, su, gök içeren bir resim&#10;&#10;Açıklama otomatik olarak oluşturuldu">
            <a:extLst>
              <a:ext uri="{FF2B5EF4-FFF2-40B4-BE49-F238E27FC236}">
                <a16:creationId xmlns:a16="http://schemas.microsoft.com/office/drawing/2014/main" id="{4BCBCF8A-A5C9-BB9F-F0FE-663BD201042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5491" y="4019656"/>
            <a:ext cx="3226363" cy="2568649"/>
          </a:xfrm>
          <a:prstGeom prst="rect">
            <a:avLst/>
          </a:prstGeom>
        </p:spPr>
      </p:pic>
      <p:pic>
        <p:nvPicPr>
          <p:cNvPr id="9" name="Resim 8" descr="çayır, gök, açık hava, kırmızı içeren bir resim&#10;&#10;Açıklama otomatik olarak oluşturuldu">
            <a:extLst>
              <a:ext uri="{FF2B5EF4-FFF2-40B4-BE49-F238E27FC236}">
                <a16:creationId xmlns:a16="http://schemas.microsoft.com/office/drawing/2014/main" id="{CC15D71F-C965-01C9-BAC1-2D28FB52B2B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2"/>
          <a:stretch>
            <a:fillRect/>
          </a:stretch>
        </p:blipFill>
        <p:spPr>
          <a:xfrm>
            <a:off x="3735018" y="4785394"/>
            <a:ext cx="4124325" cy="1912495"/>
          </a:xfrm>
          <a:prstGeom prst="rect">
            <a:avLst/>
          </a:prstGeom>
        </p:spPr>
      </p:pic>
      <p:sp>
        <p:nvSpPr>
          <p:cNvPr id="3" name="Metin kutusu 2">
            <a:extLst>
              <a:ext uri="{FF2B5EF4-FFF2-40B4-BE49-F238E27FC236}">
                <a16:creationId xmlns:a16="http://schemas.microsoft.com/office/drawing/2014/main" id="{114EEFB4-DE08-9700-6E95-270472800EF7}"/>
              </a:ext>
            </a:extLst>
          </p:cNvPr>
          <p:cNvSpPr txBox="1"/>
          <p:nvPr/>
        </p:nvSpPr>
        <p:spPr>
          <a:xfrm>
            <a:off x="8028587" y="1132078"/>
            <a:ext cx="3584830" cy="3109722"/>
          </a:xfrm>
          <a:prstGeom prst="rect">
            <a:avLst/>
          </a:prstGeom>
        </p:spPr>
        <p:txBody>
          <a:bodyPr vert="horz" lIns="91440" tIns="45720" rIns="91440" bIns="45720" rtlCol="0">
            <a:noAutofit/>
          </a:bodyPr>
          <a:lstStyle/>
          <a:p>
            <a:pPr algn="ctr">
              <a:lnSpc>
                <a:spcPct val="90000"/>
              </a:lnSpc>
              <a:spcAft>
                <a:spcPts val="600"/>
              </a:spcAft>
            </a:pPr>
            <a:r>
              <a:rPr lang="en-US" sz="2000" b="1" dirty="0" err="1">
                <a:solidFill>
                  <a:srgbClr val="ED7D31"/>
                </a:solidFill>
                <a:latin typeface="Times New Roman" panose="02020603050405020304" pitchFamily="18" charset="0"/>
                <a:cs typeface="Times New Roman" panose="02020603050405020304" pitchFamily="18" charset="0"/>
              </a:rPr>
              <a:t>Dardanos</a:t>
            </a:r>
            <a:r>
              <a:rPr lang="en-US" sz="2000" b="1" dirty="0">
                <a:solidFill>
                  <a:srgbClr val="ED7D31"/>
                </a:solidFill>
                <a:latin typeface="Times New Roman" panose="02020603050405020304" pitchFamily="18" charset="0"/>
                <a:cs typeface="Times New Roman" panose="02020603050405020304" pitchFamily="18" charset="0"/>
              </a:rPr>
              <a:t> </a:t>
            </a:r>
            <a:r>
              <a:rPr lang="en-US" sz="2000" b="1" dirty="0" err="1">
                <a:solidFill>
                  <a:srgbClr val="ED7D31"/>
                </a:solidFill>
                <a:latin typeface="Times New Roman" panose="02020603050405020304" pitchFamily="18" charset="0"/>
                <a:cs typeface="Times New Roman" panose="02020603050405020304" pitchFamily="18" charset="0"/>
              </a:rPr>
              <a:t>Yerleşkesi</a:t>
            </a:r>
            <a:endParaRPr lang="en-US" sz="2000" b="1" dirty="0">
              <a:solidFill>
                <a:srgbClr val="ED7D31"/>
              </a:solidFill>
              <a:latin typeface="Times New Roman" panose="02020603050405020304" pitchFamily="18" charset="0"/>
              <a:cs typeface="Times New Roman" panose="02020603050405020304" pitchFamily="18" charset="0"/>
            </a:endParaRPr>
          </a:p>
          <a:p>
            <a:pPr indent="-228600">
              <a:lnSpc>
                <a:spcPct val="90000"/>
              </a:lnSpc>
              <a:spcAft>
                <a:spcPts val="600"/>
              </a:spcAft>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182563"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Restaurant</a:t>
            </a:r>
          </a:p>
          <a:p>
            <a:pPr marL="182563"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Plaj</a:t>
            </a:r>
            <a:endParaRPr lang="en-US" sz="2000" dirty="0">
              <a:latin typeface="Times New Roman" panose="02020603050405020304" pitchFamily="18" charset="0"/>
              <a:cs typeface="Times New Roman" panose="02020603050405020304" pitchFamily="18" charset="0"/>
            </a:endParaRPr>
          </a:p>
          <a:p>
            <a:pPr marL="182563"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Spor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Tesisleri</a:t>
            </a:r>
            <a:endParaRPr lang="en-US" sz="2000" dirty="0">
              <a:latin typeface="Times New Roman" panose="02020603050405020304" pitchFamily="18" charset="0"/>
              <a:cs typeface="Times New Roman" panose="02020603050405020304" pitchFamily="18" charset="0"/>
            </a:endParaRPr>
          </a:p>
          <a:p>
            <a:pPr marL="182563"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Yüzme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Havuzu</a:t>
            </a:r>
            <a:endParaRPr lang="en-US" sz="2000" dirty="0">
              <a:latin typeface="Times New Roman" panose="02020603050405020304" pitchFamily="18" charset="0"/>
              <a:cs typeface="Times New Roman" panose="02020603050405020304" pitchFamily="18" charset="0"/>
            </a:endParaRPr>
          </a:p>
          <a:p>
            <a:pPr marL="182563"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Piknik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Alanı</a:t>
            </a:r>
            <a:endParaRPr lang="en-US" sz="2000" dirty="0">
              <a:latin typeface="Times New Roman" panose="02020603050405020304" pitchFamily="18" charset="0"/>
              <a:cs typeface="Times New Roman" panose="02020603050405020304" pitchFamily="18" charset="0"/>
            </a:endParaRPr>
          </a:p>
          <a:p>
            <a:pPr marL="182563"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Toplantı</a:t>
            </a:r>
            <a:r>
              <a:rPr lang="en-US" sz="2000">
                <a:latin typeface="Times New Roman" panose="02020603050405020304" pitchFamily="18" charset="0"/>
                <a:cs typeface="Times New Roman" panose="02020603050405020304" pitchFamily="18" charset="0"/>
              </a:rPr>
              <a:t> Salonları</a:t>
            </a:r>
            <a:endParaRPr lang="en-US" sz="2000" dirty="0">
              <a:latin typeface="Times New Roman" panose="02020603050405020304" pitchFamily="18" charset="0"/>
              <a:cs typeface="Times New Roman" panose="02020603050405020304" pitchFamily="18" charset="0"/>
            </a:endParaRPr>
          </a:p>
          <a:p>
            <a:pPr marL="182563" indent="-228600">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182563" indent="-228600">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182563" indent="-228600">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182563" indent="-228600">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lnSpc>
                <a:spcPct val="90000"/>
              </a:lnSpc>
              <a:spcAft>
                <a:spcPts val="600"/>
              </a:spcAft>
            </a:pPr>
            <a:r>
              <a:rPr lang="en-US" sz="20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https://dardanos.comu.edu.tr/</a:t>
            </a:r>
            <a:r>
              <a:rPr lang="en-US" sz="2000" dirty="0">
                <a:latin typeface="Times New Roman" panose="02020603050405020304" pitchFamily="18" charset="0"/>
                <a:cs typeface="Times New Roman" panose="02020603050405020304" pitchFamily="18" charset="0"/>
              </a:rPr>
              <a:t> </a:t>
            </a:r>
          </a:p>
        </p:txBody>
      </p:sp>
      <p:pic>
        <p:nvPicPr>
          <p:cNvPr id="4" name="Resim 3">
            <a:extLst>
              <a:ext uri="{FF2B5EF4-FFF2-40B4-BE49-F238E27FC236}">
                <a16:creationId xmlns:a16="http://schemas.microsoft.com/office/drawing/2014/main" id="{47F7C7C7-9860-3F96-3DFC-0D7CF9E40049}"/>
              </a:ext>
            </a:extLst>
          </p:cNvPr>
          <p:cNvPicPr>
            <a:picLocks noChangeAspect="1"/>
          </p:cNvPicPr>
          <p:nvPr/>
        </p:nvPicPr>
        <p:blipFill>
          <a:blip r:embed="rId6"/>
          <a:stretch>
            <a:fillRect/>
          </a:stretch>
        </p:blipFill>
        <p:spPr>
          <a:xfrm>
            <a:off x="3736809" y="269694"/>
            <a:ext cx="4124325" cy="2749550"/>
          </a:xfrm>
          <a:prstGeom prst="rect">
            <a:avLst/>
          </a:prstGeom>
        </p:spPr>
      </p:pic>
      <p:pic>
        <p:nvPicPr>
          <p:cNvPr id="7" name="Resim 6" descr="çayır, gök, açık hava, ağaç içeren bir resim&#10;&#10;Açıklama otomatik olarak oluşturuldu">
            <a:extLst>
              <a:ext uri="{FF2B5EF4-FFF2-40B4-BE49-F238E27FC236}">
                <a16:creationId xmlns:a16="http://schemas.microsoft.com/office/drawing/2014/main" id="{F6B0B0DA-F005-77C6-39E0-E639C73459B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6"/>
          <a:stretch>
            <a:fillRect/>
          </a:stretch>
        </p:blipFill>
        <p:spPr>
          <a:xfrm>
            <a:off x="3735018" y="3056606"/>
            <a:ext cx="4124325" cy="1728788"/>
          </a:xfrm>
          <a:prstGeom prst="rect">
            <a:avLst/>
          </a:prstGeom>
        </p:spPr>
      </p:pic>
    </p:spTree>
    <p:extLst>
      <p:ext uri="{BB962C8B-B14F-4D97-AF65-F5344CB8AC3E}">
        <p14:creationId xmlns:p14="http://schemas.microsoft.com/office/powerpoint/2010/main" val="1808689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14EEFB4-DE08-9700-6E95-270472800EF7}"/>
              </a:ext>
            </a:extLst>
          </p:cNvPr>
          <p:cNvSpPr txBox="1"/>
          <p:nvPr/>
        </p:nvSpPr>
        <p:spPr>
          <a:xfrm>
            <a:off x="495300" y="482600"/>
            <a:ext cx="11118117" cy="5994400"/>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endParaRPr lang="en-US" sz="2400">
              <a:cs typeface="Times New Roman" panose="02020603050405020304" pitchFamily="18" charset="0"/>
            </a:endParaRPr>
          </a:p>
          <a:p>
            <a:pPr algn="ctr">
              <a:lnSpc>
                <a:spcPct val="90000"/>
              </a:lnSpc>
              <a:spcAft>
                <a:spcPts val="600"/>
              </a:spcAft>
            </a:pPr>
            <a:r>
              <a:rPr lang="en-US" sz="2400" b="1">
                <a:solidFill>
                  <a:srgbClr val="ED7D31"/>
                </a:solidFill>
                <a:cs typeface="Times New Roman" panose="02020603050405020304" pitchFamily="18" charset="0"/>
              </a:rPr>
              <a:t>Psikolojik Danışmanlık ve Rehberlik Birimi </a:t>
            </a:r>
            <a:endParaRPr lang="tr-TR" sz="2400" b="1">
              <a:solidFill>
                <a:srgbClr val="ED7D31"/>
              </a:solidFill>
              <a:cs typeface="Times New Roman" panose="02020603050405020304" pitchFamily="18" charset="0"/>
            </a:endParaRPr>
          </a:p>
          <a:p>
            <a:pPr algn="ctr">
              <a:lnSpc>
                <a:spcPct val="90000"/>
              </a:lnSpc>
              <a:spcAft>
                <a:spcPts val="600"/>
              </a:spcAft>
            </a:pPr>
            <a:endParaRPr lang="en-US" sz="2400" b="1">
              <a:solidFill>
                <a:srgbClr val="ED7D31"/>
              </a:solidFill>
              <a:cs typeface="Times New Roman" panose="02020603050405020304" pitchFamily="18" charset="0"/>
            </a:endParaRPr>
          </a:p>
          <a:p>
            <a:pPr marL="342900" indent="-342900" algn="just">
              <a:lnSpc>
                <a:spcPct val="110000"/>
              </a:lnSpc>
              <a:buFont typeface="Wingdings" panose="05000000000000000000" pitchFamily="2" charset="2"/>
              <a:buChar char="ü"/>
            </a:pPr>
            <a:r>
              <a:rPr lang="tr-TR" sz="2400"/>
              <a:t>Öğrencilerinin kendilerini tanımaları, </a:t>
            </a:r>
          </a:p>
          <a:p>
            <a:pPr marL="342900" indent="-342900" algn="just">
              <a:lnSpc>
                <a:spcPct val="110000"/>
              </a:lnSpc>
              <a:buFont typeface="Wingdings" panose="05000000000000000000" pitchFamily="2" charset="2"/>
              <a:buChar char="ü"/>
            </a:pPr>
            <a:r>
              <a:rPr lang="tr-TR" sz="2400"/>
              <a:t>Güçlerinin farkına varmaları, kullanmaları ve geliştirmeleri</a:t>
            </a:r>
          </a:p>
          <a:p>
            <a:pPr marL="342900" indent="-342900" algn="just">
              <a:lnSpc>
                <a:spcPct val="110000"/>
              </a:lnSpc>
              <a:buFont typeface="Wingdings" panose="05000000000000000000" pitchFamily="2" charset="2"/>
              <a:buChar char="ü"/>
            </a:pPr>
            <a:r>
              <a:rPr lang="tr-TR" sz="2400"/>
              <a:t>Problemleri çözmeleri, </a:t>
            </a:r>
          </a:p>
          <a:p>
            <a:pPr marL="342900" indent="-342900" algn="just">
              <a:lnSpc>
                <a:spcPct val="110000"/>
              </a:lnSpc>
              <a:buFont typeface="Wingdings" panose="05000000000000000000" pitchFamily="2" charset="2"/>
              <a:buChar char="ü"/>
            </a:pPr>
            <a:r>
              <a:rPr lang="tr-TR" sz="2400"/>
              <a:t>Bireylerin kendilerini gerçekleştirmeleri ve çevreleriyle dengeli bir uyum sağlamalarına yardımcı olmak amacıyla bireysel ve grupla psikolojik yardım sağlar;</a:t>
            </a:r>
          </a:p>
          <a:p>
            <a:pPr marL="342900" indent="-342900" algn="just">
              <a:lnSpc>
                <a:spcPct val="110000"/>
              </a:lnSpc>
              <a:buFont typeface="Wingdings" panose="05000000000000000000" pitchFamily="2" charset="2"/>
              <a:buChar char="ü"/>
            </a:pPr>
            <a:r>
              <a:rPr lang="tr-TR" sz="2400"/>
              <a:t>Gelişimsel ve eğitsel programlar düzenler.</a:t>
            </a:r>
          </a:p>
          <a:p>
            <a:endParaRPr lang="tr-TR" sz="2400">
              <a:cs typeface="Times New Roman" panose="02020603050405020304" pitchFamily="18" charset="0"/>
            </a:endParaRPr>
          </a:p>
          <a:p>
            <a:pPr algn="ctr">
              <a:lnSpc>
                <a:spcPct val="90000"/>
              </a:lnSpc>
              <a:spcAft>
                <a:spcPts val="600"/>
              </a:spcAft>
            </a:pPr>
            <a:r>
              <a:rPr lang="en-US" sz="2400">
                <a:cs typeface="Times New Roman" panose="02020603050405020304" pitchFamily="18" charset="0"/>
              </a:rPr>
              <a:t> </a:t>
            </a:r>
            <a:r>
              <a:rPr lang="en-US" sz="2400">
                <a:cs typeface="Times New Roman" panose="02020603050405020304" pitchFamily="18" charset="0"/>
                <a:hlinkClick r:id="rId2"/>
              </a:rPr>
              <a:t>https://pdrbr.comu.edu.tr/</a:t>
            </a:r>
            <a:r>
              <a:rPr lang="tr-TR" sz="2400">
                <a:cs typeface="Times New Roman" panose="02020603050405020304" pitchFamily="18" charset="0"/>
              </a:rPr>
              <a:t> </a:t>
            </a:r>
            <a:endParaRPr lang="en-US" sz="2400" dirty="0">
              <a:cs typeface="Times New Roman" panose="02020603050405020304" pitchFamily="18" charset="0"/>
            </a:endParaRPr>
          </a:p>
        </p:txBody>
      </p:sp>
    </p:spTree>
    <p:extLst>
      <p:ext uri="{BB962C8B-B14F-4D97-AF65-F5344CB8AC3E}">
        <p14:creationId xmlns:p14="http://schemas.microsoft.com/office/powerpoint/2010/main" val="2948999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Freeform: Shape 1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45258AD3-FFCD-3436-E4E6-FC804AD08C48}"/>
              </a:ext>
            </a:extLst>
          </p:cNvPr>
          <p:cNvSpPr>
            <a:spLocks noGrp="1"/>
          </p:cNvSpPr>
          <p:nvPr>
            <p:ph idx="1"/>
          </p:nvPr>
        </p:nvSpPr>
        <p:spPr>
          <a:xfrm>
            <a:off x="365211" y="812855"/>
            <a:ext cx="6216407" cy="5317060"/>
          </a:xfrm>
        </p:spPr>
        <p:txBody>
          <a:bodyPr vert="horz" lIns="91440" tIns="45720" rIns="91440" bIns="45720" rtlCol="0">
            <a:normAutofit/>
          </a:bodyPr>
          <a:lstStyle/>
          <a:p>
            <a:pPr marL="38100" indent="0" algn="just">
              <a:buNone/>
            </a:pPr>
            <a:r>
              <a:rPr lang="en-US" sz="1800" b="1" dirty="0" err="1">
                <a:latin typeface="Times New Roman" panose="02020603050405020304" pitchFamily="18" charset="0"/>
                <a:cs typeface="Times New Roman" panose="02020603050405020304" pitchFamily="18" charset="0"/>
              </a:rPr>
              <a:t>Gezip</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görülecek</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yerler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yöresel</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ürünler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ve</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lezzetler</a:t>
            </a:r>
            <a:r>
              <a:rPr lang="en-US" sz="1800" b="1" dirty="0">
                <a:latin typeface="Times New Roman" panose="02020603050405020304" pitchFamily="18" charset="0"/>
                <a:cs typeface="Times New Roman" panose="02020603050405020304" pitchFamily="18" charset="0"/>
              </a:rPr>
              <a:t>:</a:t>
            </a:r>
          </a:p>
          <a:p>
            <a:pPr marL="400050" indent="-342900" algn="just">
              <a:buFont typeface="+mj-lt"/>
              <a:buAutoNum type="arabicPeriod"/>
            </a:pPr>
            <a:r>
              <a:rPr lang="en-US" sz="1800" b="1" dirty="0">
                <a:solidFill>
                  <a:srgbClr val="ED7D31"/>
                </a:solidFill>
                <a:latin typeface="Times New Roman" panose="02020603050405020304" pitchFamily="18" charset="0"/>
                <a:cs typeface="Times New Roman" panose="02020603050405020304" pitchFamily="18" charset="0"/>
              </a:rPr>
              <a:t>Merkez:</a:t>
            </a:r>
            <a:r>
              <a:rPr lang="en-US" sz="1800" dirty="0">
                <a:latin typeface="Times New Roman" panose="02020603050405020304" pitchFamily="18" charset="0"/>
                <a:cs typeface="Times New Roman" panose="02020603050405020304" pitchFamily="18" charset="0"/>
              </a:rPr>
              <a:t> Deniz </a:t>
            </a:r>
            <a:r>
              <a:rPr lang="en-US" sz="1800" dirty="0" err="1">
                <a:latin typeface="Times New Roman" panose="02020603050405020304" pitchFamily="18" charset="0"/>
                <a:cs typeface="Times New Roman" panose="02020603050405020304" pitchFamily="18" charset="0"/>
              </a:rPr>
              <a:t>Müzesi</a:t>
            </a:r>
            <a:r>
              <a:rPr lang="en-US" sz="1800" dirty="0">
                <a:latin typeface="Times New Roman" panose="02020603050405020304" pitchFamily="18" charset="0"/>
                <a:cs typeface="Times New Roman" panose="02020603050405020304" pitchFamily="18" charset="0"/>
              </a:rPr>
              <a:t>, Nusrat </a:t>
            </a:r>
            <a:r>
              <a:rPr lang="en-US" sz="1800" dirty="0" err="1">
                <a:latin typeface="Times New Roman" panose="02020603050405020304" pitchFamily="18" charset="0"/>
                <a:cs typeface="Times New Roman" panose="02020603050405020304" pitchFamily="18" charset="0"/>
              </a:rPr>
              <a:t>mayın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gemisi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Çimenlik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Kalesi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Hamidiye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Tabyası</a:t>
            </a:r>
            <a:r>
              <a:rPr lang="en-US" sz="1800" dirty="0">
                <a:latin typeface="Times New Roman" panose="02020603050405020304" pitchFamily="18" charset="0"/>
                <a:cs typeface="Times New Roman" panose="02020603050405020304" pitchFamily="18" charset="0"/>
              </a:rPr>
              <a:t>, Troya </a:t>
            </a:r>
            <a:r>
              <a:rPr lang="en-US" sz="1800" dirty="0" err="1">
                <a:latin typeface="Times New Roman" panose="02020603050405020304" pitchFamily="18" charset="0"/>
                <a:cs typeface="Times New Roman" panose="02020603050405020304" pitchFamily="18" charset="0"/>
              </a:rPr>
              <a:t>Müzesi</a:t>
            </a:r>
            <a:r>
              <a:rPr lang="en-US" sz="1800" dirty="0">
                <a:latin typeface="Times New Roman" panose="02020603050405020304" pitchFamily="18" charset="0"/>
                <a:cs typeface="Times New Roman" panose="02020603050405020304" pitchFamily="18" charset="0"/>
              </a:rPr>
              <a:t>, Troya </a:t>
            </a:r>
            <a:r>
              <a:rPr lang="en-US" sz="1800" dirty="0" err="1">
                <a:latin typeface="Times New Roman" panose="02020603050405020304" pitchFamily="18" charset="0"/>
                <a:cs typeface="Times New Roman" panose="02020603050405020304" pitchFamily="18" charset="0"/>
              </a:rPr>
              <a:t>Antik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Kenti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Aynalı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Çarşı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Peynir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helvası</a:t>
            </a:r>
            <a:endParaRPr lang="tr-TR" sz="1800" dirty="0">
              <a:latin typeface="Times New Roman" panose="02020603050405020304" pitchFamily="18" charset="0"/>
              <a:cs typeface="Times New Roman" panose="02020603050405020304" pitchFamily="18" charset="0"/>
            </a:endParaRPr>
          </a:p>
          <a:p>
            <a:pPr marL="400050" indent="-342900" algn="just">
              <a:buFont typeface="+mj-lt"/>
              <a:buAutoNum type="arabicPeriod"/>
            </a:pPr>
            <a:r>
              <a:rPr lang="en-US" sz="1800" b="1" dirty="0">
                <a:solidFill>
                  <a:srgbClr val="ED7D31"/>
                </a:solidFill>
                <a:latin typeface="Times New Roman" panose="02020603050405020304" pitchFamily="18" charset="0"/>
                <a:cs typeface="Times New Roman" panose="02020603050405020304" pitchFamily="18" charset="0"/>
              </a:rPr>
              <a:t>Gelibolu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tarihi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yarımadadaki</a:t>
            </a:r>
            <a:r>
              <a:rPr lang="en-US" sz="1800"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Şehitlikler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hlinkClick r:id="rId2"/>
              </a:rPr>
              <a:t>Çanakkale</a:t>
            </a:r>
            <a:r>
              <a:rPr lang="en-US" sz="1800" dirty="0">
                <a:latin typeface="Times New Roman" panose="02020603050405020304" pitchFamily="18" charset="0"/>
                <a:cs typeface="Times New Roman" panose="02020603050405020304" pitchFamily="18" charset="0"/>
                <a:hlinkClick r:id="rId2"/>
              </a:rPr>
              <a:t> </a:t>
            </a:r>
            <a:r>
              <a:rPr lang="en-US" sz="1800" dirty="0" err="1">
                <a:latin typeface="Times New Roman" panose="02020603050405020304" pitchFamily="18" charset="0"/>
                <a:cs typeface="Times New Roman" panose="02020603050405020304" pitchFamily="18" charset="0"/>
                <a:hlinkClick r:id="rId2"/>
              </a:rPr>
              <a:t>Destanı</a:t>
            </a:r>
            <a:r>
              <a:rPr lang="en-US" sz="1800" dirty="0">
                <a:latin typeface="Times New Roman" panose="02020603050405020304" pitchFamily="18" charset="0"/>
                <a:cs typeface="Times New Roman" panose="02020603050405020304" pitchFamily="18" charset="0"/>
                <a:hlinkClick r:id="rId2"/>
              </a:rPr>
              <a:t> </a:t>
            </a:r>
            <a:r>
              <a:rPr lang="en-US" sz="1800" dirty="0" err="1">
                <a:latin typeface="Times New Roman" panose="02020603050405020304" pitchFamily="18" charset="0"/>
                <a:cs typeface="Times New Roman" panose="02020603050405020304" pitchFamily="18" charset="0"/>
                <a:hlinkClick r:id="rId2"/>
              </a:rPr>
              <a:t>Tanıtım</a:t>
            </a:r>
            <a:r>
              <a:rPr lang="en-US" sz="1800" dirty="0">
                <a:latin typeface="Times New Roman" panose="02020603050405020304" pitchFamily="18" charset="0"/>
                <a:cs typeface="Times New Roman" panose="02020603050405020304" pitchFamily="18" charset="0"/>
                <a:hlinkClick r:id="rId2"/>
              </a:rPr>
              <a:t> </a:t>
            </a:r>
            <a:r>
              <a:rPr lang="en-US" sz="1800" dirty="0" err="1">
                <a:latin typeface="Times New Roman" panose="02020603050405020304" pitchFamily="18" charset="0"/>
                <a:cs typeface="Times New Roman" panose="02020603050405020304" pitchFamily="18" charset="0"/>
                <a:hlinkClick r:id="rId2"/>
              </a:rPr>
              <a:t>Merkezi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Kilitbahir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Kalesi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Eceabat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surları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Gökçeada</a:t>
            </a:r>
            <a:endParaRPr lang="tr-TR" sz="1800" dirty="0">
              <a:latin typeface="Times New Roman" panose="02020603050405020304" pitchFamily="18" charset="0"/>
              <a:cs typeface="Times New Roman" panose="02020603050405020304" pitchFamily="18" charset="0"/>
            </a:endParaRPr>
          </a:p>
          <a:p>
            <a:pPr marL="400050" indent="-342900" algn="just">
              <a:buFont typeface="+mj-lt"/>
              <a:buAutoNum type="arabicPeriod"/>
            </a:pPr>
            <a:r>
              <a:rPr lang="en-US" sz="1800" b="1" dirty="0" err="1">
                <a:solidFill>
                  <a:srgbClr val="ED7D31"/>
                </a:solidFill>
                <a:latin typeface="Times New Roman" panose="02020603050405020304" pitchFamily="18" charset="0"/>
                <a:cs typeface="Times New Roman" panose="02020603050405020304" pitchFamily="18" charset="0"/>
              </a:rPr>
              <a:t>Ayvacık</a:t>
            </a:r>
            <a:r>
              <a:rPr lang="en-US" sz="1800" b="1" dirty="0">
                <a:solidFill>
                  <a:srgbClr val="ED7D31"/>
                </a:solidFill>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El </a:t>
            </a:r>
            <a:r>
              <a:rPr lang="en-US" sz="1800" dirty="0" err="1">
                <a:latin typeface="Times New Roman" panose="02020603050405020304" pitchFamily="18" charset="0"/>
                <a:cs typeface="Times New Roman" panose="02020603050405020304" pitchFamily="18" charset="0"/>
              </a:rPr>
              <a:t>dokuma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halısı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Küçükkuyu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körfez</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manzarası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Assos</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tarihi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eserler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antik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yerleşim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yerleri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Asya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kıtasının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batı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ucu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Babakale</a:t>
            </a:r>
            <a:r>
              <a:rPr lang="en-US" sz="180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p>
            <a:pPr marL="400050" indent="-342900" algn="just">
              <a:buFont typeface="+mj-lt"/>
              <a:buAutoNum type="arabicPeriod"/>
            </a:pPr>
            <a:r>
              <a:rPr lang="en-US" sz="1800" b="1" dirty="0">
                <a:solidFill>
                  <a:srgbClr val="ED7D31"/>
                </a:solidFill>
                <a:latin typeface="Times New Roman" panose="02020603050405020304" pitchFamily="18" charset="0"/>
                <a:cs typeface="Times New Roman" panose="02020603050405020304" pitchFamily="18" charset="0"/>
              </a:rPr>
              <a:t>Biga</a:t>
            </a:r>
            <a:r>
              <a:rPr lang="tr-TR" sz="1800" b="1" dirty="0">
                <a:solidFill>
                  <a:srgbClr val="ED7D31"/>
                </a:solidFill>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Köftesi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peynir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tatlısı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meşhur</a:t>
            </a:r>
            <a:endParaRPr lang="tr-TR" sz="1800" dirty="0">
              <a:latin typeface="Times New Roman" panose="02020603050405020304" pitchFamily="18" charset="0"/>
              <a:cs typeface="Times New Roman" panose="02020603050405020304" pitchFamily="18" charset="0"/>
            </a:endParaRPr>
          </a:p>
          <a:p>
            <a:pPr marL="400050" indent="-342900" algn="just">
              <a:buFont typeface="+mj-lt"/>
              <a:buAutoNum type="arabicPeriod"/>
            </a:pPr>
            <a:r>
              <a:rPr lang="en-US" sz="1800" b="1" dirty="0" err="1">
                <a:solidFill>
                  <a:srgbClr val="ED7D31"/>
                </a:solidFill>
                <a:latin typeface="Times New Roman" panose="02020603050405020304" pitchFamily="18" charset="0"/>
                <a:cs typeface="Times New Roman" panose="02020603050405020304" pitchFamily="18" charset="0"/>
              </a:rPr>
              <a:t>Bayramiç</a:t>
            </a:r>
            <a:r>
              <a:rPr lang="en-US" sz="1800" b="1" dirty="0">
                <a:solidFill>
                  <a:srgbClr val="ED7D31"/>
                </a:solidFill>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helvası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Kaz</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Dağları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Ayazma</a:t>
            </a:r>
            <a:r>
              <a:rPr lang="en-US" sz="1800" dirty="0">
                <a:latin typeface="Times New Roman" panose="02020603050405020304" pitchFamily="18" charset="0"/>
                <a:cs typeface="Times New Roman" panose="02020603050405020304" pitchFamily="18" charset="0"/>
              </a:rPr>
              <a:t>,</a:t>
            </a:r>
            <a:endParaRPr lang="tr-TR" sz="1800" dirty="0">
              <a:latin typeface="Times New Roman" panose="02020603050405020304" pitchFamily="18" charset="0"/>
              <a:cs typeface="Times New Roman" panose="02020603050405020304" pitchFamily="18" charset="0"/>
            </a:endParaRPr>
          </a:p>
          <a:p>
            <a:pPr marL="400050" indent="-342900" algn="just">
              <a:buFont typeface="+mj-lt"/>
              <a:buAutoNum type="arabicPeriod"/>
            </a:pPr>
            <a:r>
              <a:rPr lang="en-US" sz="1800" b="1" dirty="0">
                <a:solidFill>
                  <a:srgbClr val="ED7D31"/>
                </a:solidFill>
                <a:latin typeface="Times New Roman" panose="02020603050405020304" pitchFamily="18" charset="0"/>
                <a:cs typeface="Times New Roman" panose="02020603050405020304" pitchFamily="18" charset="0"/>
              </a:rPr>
              <a:t>Ezine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peyniri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güzel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sokakları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ile</a:t>
            </a:r>
            <a:r>
              <a:rPr lang="en-US" sz="1800" dirty="0">
                <a:latin typeface="Times New Roman" panose="02020603050405020304" pitchFamily="18" charset="0"/>
                <a:cs typeface="Times New Roman" panose="02020603050405020304" pitchFamily="18" charset="0"/>
              </a:rPr>
              <a:t> Bozcaada,</a:t>
            </a:r>
            <a:endParaRPr lang="tr-TR" sz="1800" dirty="0">
              <a:latin typeface="Times New Roman" panose="02020603050405020304" pitchFamily="18" charset="0"/>
              <a:cs typeface="Times New Roman" panose="02020603050405020304" pitchFamily="18" charset="0"/>
            </a:endParaRPr>
          </a:p>
          <a:p>
            <a:pPr marL="400050" indent="-342900" algn="just">
              <a:buFont typeface="+mj-lt"/>
              <a:buAutoNum type="arabicPeriod"/>
            </a:pPr>
            <a:r>
              <a:rPr lang="en-US" sz="1800" b="1" dirty="0" err="1">
                <a:solidFill>
                  <a:srgbClr val="ED7D31"/>
                </a:solidFill>
                <a:latin typeface="Times New Roman" panose="02020603050405020304" pitchFamily="18" charset="0"/>
                <a:cs typeface="Times New Roman" panose="02020603050405020304" pitchFamily="18" charset="0"/>
              </a:rPr>
              <a:t>Çan</a:t>
            </a:r>
            <a:r>
              <a:rPr lang="tr-TR"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Seramikleriyle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ünlü</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yemyeşil</a:t>
            </a:r>
            <a:r>
              <a:rPr lang="en-US" sz="1800" dirty="0">
                <a:latin typeface="Times New Roman" panose="02020603050405020304" pitchFamily="18" charset="0"/>
                <a:cs typeface="Times New Roman" panose="02020603050405020304" pitchFamily="18" charset="0"/>
              </a:rPr>
              <a:t> </a:t>
            </a:r>
            <a:r>
              <a:rPr lang="en-US" sz="1800" b="1" dirty="0" err="1">
                <a:solidFill>
                  <a:srgbClr val="ED7D31"/>
                </a:solidFill>
                <a:latin typeface="Times New Roman" panose="02020603050405020304" pitchFamily="18" charset="0"/>
                <a:cs typeface="Times New Roman" panose="02020603050405020304" pitchFamily="18" charset="0"/>
              </a:rPr>
              <a:t>Yenice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ormanları</a:t>
            </a:r>
            <a:r>
              <a:rPr lang="en-US" sz="1800" dirty="0">
                <a:latin typeface="Times New Roman" panose="02020603050405020304" pitchFamily="18" charset="0"/>
                <a:cs typeface="Times New Roman" panose="02020603050405020304" pitchFamily="18" charset="0"/>
              </a:rPr>
              <a:t>,</a:t>
            </a:r>
            <a:endParaRPr lang="tr-TR" sz="1800" dirty="0">
              <a:latin typeface="Times New Roman" panose="02020603050405020304" pitchFamily="18" charset="0"/>
              <a:cs typeface="Times New Roman" panose="02020603050405020304" pitchFamily="18" charset="0"/>
            </a:endParaRPr>
          </a:p>
          <a:p>
            <a:pPr marL="400050" indent="-342900" algn="just">
              <a:buFont typeface="+mj-lt"/>
              <a:buAutoNum type="arabicPeriod"/>
            </a:pPr>
            <a:r>
              <a:rPr lang="en-US" sz="1800" b="1" dirty="0" err="1">
                <a:solidFill>
                  <a:srgbClr val="ED7D31"/>
                </a:solidFill>
                <a:latin typeface="Times New Roman" panose="02020603050405020304" pitchFamily="18" charset="0"/>
                <a:cs typeface="Times New Roman" panose="02020603050405020304" pitchFamily="18" charset="0"/>
              </a:rPr>
              <a:t>Lapseki</a:t>
            </a:r>
            <a:r>
              <a:rPr lang="tr-TR"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Kiraz</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şeftali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çeşitli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meyveleri</a:t>
            </a:r>
            <a:endParaRPr lang="en-US" sz="1800" dirty="0">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F1EF0BBB-1A10-1B93-5346-52D6155E6A0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tretch/>
        </p:blipFill>
        <p:spPr bwMode="auto">
          <a:xfrm>
            <a:off x="7551563" y="1392833"/>
            <a:ext cx="4251215" cy="3549764"/>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07255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descr="dış mekan, manzara, su, Kıyıda ve okyanusta kara oluşumu içeren bir resim&#10;&#10;Açıklama otomatik olarak oluşturuldu">
            <a:extLst>
              <a:ext uri="{FF2B5EF4-FFF2-40B4-BE49-F238E27FC236}">
                <a16:creationId xmlns:a16="http://schemas.microsoft.com/office/drawing/2014/main" id="{37D6353F-42A6-5C52-44A9-67B2337199F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1084" y="171715"/>
            <a:ext cx="7812386" cy="3724422"/>
          </a:xfrm>
          <a:prstGeom prst="rect">
            <a:avLst/>
          </a:prstGeom>
        </p:spPr>
      </p:pic>
      <p:pic>
        <p:nvPicPr>
          <p:cNvPr id="1042" name="Picture 18" descr="Hava fotoğrafçılığı, kuş bakışı görünüm, dış mekan, ev içeren bir resim&#10;&#10;Açıklama otomatik olarak oluşturuldu">
            <a:extLst>
              <a:ext uri="{FF2B5EF4-FFF2-40B4-BE49-F238E27FC236}">
                <a16:creationId xmlns:a16="http://schemas.microsoft.com/office/drawing/2014/main" id="{845FDD40-133D-95BE-E35A-1782DF46957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195999" y="169254"/>
            <a:ext cx="3826711" cy="20661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ökyüzü, dış mekan, Eski Roma mimarisi, ağaç içeren bir resim&#10;&#10;Açıklama otomatik olarak oluşturuldu">
            <a:extLst>
              <a:ext uri="{FF2B5EF4-FFF2-40B4-BE49-F238E27FC236}">
                <a16:creationId xmlns:a16="http://schemas.microsoft.com/office/drawing/2014/main" id="{04AA5CF2-77E1-358D-1920-9B745A85B2CA}"/>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b="-1"/>
          <a:stretch/>
        </p:blipFill>
        <p:spPr bwMode="auto">
          <a:xfrm>
            <a:off x="191087" y="4070780"/>
            <a:ext cx="3808694" cy="26240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ış mekan, tekne, gökyüzü, su içeren bir resim&#10;&#10;Açıklama otomatik olarak oluşturuldu">
            <a:extLst>
              <a:ext uri="{FF2B5EF4-FFF2-40B4-BE49-F238E27FC236}">
                <a16:creationId xmlns:a16="http://schemas.microsoft.com/office/drawing/2014/main" id="{54A7BB91-5FDD-304F-FBE3-A1F22070368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185626" y="4074509"/>
            <a:ext cx="3814183" cy="2605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ış mekan, ağaç, dere, akarsu, su yolu içeren bir resim&#10;&#10;Açıklama otomatik olarak oluşturuldu">
            <a:extLst>
              <a:ext uri="{FF2B5EF4-FFF2-40B4-BE49-F238E27FC236}">
                <a16:creationId xmlns:a16="http://schemas.microsoft.com/office/drawing/2014/main" id="{33C4CD71-3469-3065-AB52-AA33A6AAB229}"/>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8179442" y="2391883"/>
            <a:ext cx="3826711" cy="20722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ış mekan, gökyüzü, ağaç, anma töreni içeren bir resim&#10;&#10;Açıklama otomatik olarak oluşturuldu">
            <a:extLst>
              <a:ext uri="{FF2B5EF4-FFF2-40B4-BE49-F238E27FC236}">
                <a16:creationId xmlns:a16="http://schemas.microsoft.com/office/drawing/2014/main" id="{88F24574-F9F2-A220-87EB-CFD5DE6B1956}"/>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8193994" y="4620643"/>
            <a:ext cx="3826711" cy="206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64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68DC482-F897-E4E6-E76E-3C88AE50626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4402752" y="207698"/>
            <a:ext cx="3386494" cy="2287750"/>
          </a:xfrm>
          <a:prstGeom prst="rect">
            <a:avLst/>
          </a:prstGeom>
        </p:spPr>
      </p:pic>
      <p:pic>
        <p:nvPicPr>
          <p:cNvPr id="4" name="Resim 3">
            <a:extLst>
              <a:ext uri="{FF2B5EF4-FFF2-40B4-BE49-F238E27FC236}">
                <a16:creationId xmlns:a16="http://schemas.microsoft.com/office/drawing/2014/main" id="{16AA95FD-B7EE-13B9-C4E7-90B229938328}"/>
              </a:ext>
            </a:extLst>
          </p:cNvPr>
          <p:cNvPicPr>
            <a:picLocks noChangeAspect="1"/>
          </p:cNvPicPr>
          <p:nvPr/>
        </p:nvPicPr>
        <p:blipFill>
          <a:blip r:embed="rId3"/>
          <a:stretch>
            <a:fillRect/>
          </a:stretch>
        </p:blipFill>
        <p:spPr>
          <a:xfrm>
            <a:off x="0" y="3269192"/>
            <a:ext cx="12192000" cy="3588808"/>
          </a:xfrm>
          <a:prstGeom prst="rect">
            <a:avLst/>
          </a:prstGeom>
        </p:spPr>
      </p:pic>
      <p:sp>
        <p:nvSpPr>
          <p:cNvPr id="5" name="Metin kutusu 4">
            <a:extLst>
              <a:ext uri="{FF2B5EF4-FFF2-40B4-BE49-F238E27FC236}">
                <a16:creationId xmlns:a16="http://schemas.microsoft.com/office/drawing/2014/main" id="{7B8A4756-0A4F-87F2-3CC4-CF58ABB5DC0B}"/>
              </a:ext>
            </a:extLst>
          </p:cNvPr>
          <p:cNvSpPr txBox="1"/>
          <p:nvPr/>
        </p:nvSpPr>
        <p:spPr>
          <a:xfrm>
            <a:off x="3835853" y="2495448"/>
            <a:ext cx="4520293" cy="830997"/>
          </a:xfrm>
          <a:prstGeom prst="rect">
            <a:avLst/>
          </a:prstGeom>
          <a:noFill/>
        </p:spPr>
        <p:txBody>
          <a:bodyPr wrap="square" rtlCol="0">
            <a:spAutoFit/>
          </a:bodyPr>
          <a:lstStyle/>
          <a:p>
            <a:pPr algn="ctr"/>
            <a:r>
              <a:rPr lang="tr-TR" sz="2400" b="1"/>
              <a:t>Prof. Dr. R. Cüneyt ERENOĞLU</a:t>
            </a:r>
          </a:p>
          <a:p>
            <a:pPr algn="ctr"/>
            <a:r>
              <a:rPr lang="tr-TR" sz="2400" b="1">
                <a:solidFill>
                  <a:schemeClr val="accent1"/>
                </a:solidFill>
              </a:rPr>
              <a:t>Rektör</a:t>
            </a:r>
          </a:p>
        </p:txBody>
      </p:sp>
    </p:spTree>
    <p:extLst>
      <p:ext uri="{BB962C8B-B14F-4D97-AF65-F5344CB8AC3E}">
        <p14:creationId xmlns:p14="http://schemas.microsoft.com/office/powerpoint/2010/main" val="2363664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BD23B218-15EC-4653-9073-DC293B396027}"/>
              </a:ext>
            </a:extLst>
          </p:cNvPr>
          <p:cNvSpPr txBox="1"/>
          <p:nvPr/>
        </p:nvSpPr>
        <p:spPr>
          <a:xfrm>
            <a:off x="3594100" y="2651466"/>
            <a:ext cx="5003800" cy="646331"/>
          </a:xfrm>
          <a:prstGeom prst="rect">
            <a:avLst/>
          </a:prstGeom>
          <a:noFill/>
        </p:spPr>
        <p:txBody>
          <a:bodyPr wrap="square">
            <a:spAutoFit/>
          </a:bodyPr>
          <a:lstStyle/>
          <a:p>
            <a:pPr algn="ctr"/>
            <a:r>
              <a:rPr lang="tr-TR" b="1">
                <a:latin typeface="Times New Roman" panose="02020603050405020304" pitchFamily="18" charset="0"/>
                <a:cs typeface="Times New Roman" panose="02020603050405020304" pitchFamily="18" charset="0"/>
              </a:rPr>
              <a:t>Dr. Öğr. Üyesi Mustafa EKİCİ</a:t>
            </a:r>
          </a:p>
          <a:p>
            <a:pPr algn="ctr"/>
            <a:r>
              <a:rPr lang="tr-TR" b="1">
                <a:solidFill>
                  <a:schemeClr val="accent2">
                    <a:lumMod val="75000"/>
                  </a:schemeClr>
                </a:solidFill>
                <a:latin typeface="Times New Roman" panose="02020603050405020304" pitchFamily="18" charset="0"/>
                <a:cs typeface="Times New Roman" panose="02020603050405020304" pitchFamily="18" charset="0"/>
              </a:rPr>
              <a:t>SHMYO Müdürü</a:t>
            </a:r>
            <a:endParaRPr lang="tr-TR"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6" name="Metin kutusu 15">
            <a:extLst>
              <a:ext uri="{FF2B5EF4-FFF2-40B4-BE49-F238E27FC236}">
                <a16:creationId xmlns:a16="http://schemas.microsoft.com/office/drawing/2014/main" id="{8876B3C6-DA2B-1429-0371-E5A7701EDD53}"/>
              </a:ext>
            </a:extLst>
          </p:cNvPr>
          <p:cNvSpPr txBox="1"/>
          <p:nvPr/>
        </p:nvSpPr>
        <p:spPr>
          <a:xfrm>
            <a:off x="1978025" y="6049457"/>
            <a:ext cx="3777538" cy="646331"/>
          </a:xfrm>
          <a:prstGeom prst="rect">
            <a:avLst/>
          </a:prstGeom>
          <a:noFill/>
        </p:spPr>
        <p:txBody>
          <a:bodyPr wrap="square">
            <a:spAutoFit/>
          </a:bodyPr>
          <a:lstStyle/>
          <a:p>
            <a:pPr algn="ctr"/>
            <a:r>
              <a:rPr lang="de-DE" b="1" dirty="0">
                <a:latin typeface="Times New Roman" panose="02020603050405020304" pitchFamily="18" charset="0"/>
                <a:cs typeface="Times New Roman" panose="02020603050405020304" pitchFamily="18" charset="0"/>
              </a:rPr>
              <a:t>Dr. </a:t>
            </a:r>
            <a:r>
              <a:rPr lang="de-DE" b="1" dirty="0" err="1">
                <a:latin typeface="Times New Roman" panose="02020603050405020304" pitchFamily="18" charset="0"/>
                <a:cs typeface="Times New Roman" panose="02020603050405020304" pitchFamily="18" charset="0"/>
              </a:rPr>
              <a:t>Öğr</a:t>
            </a:r>
            <a:r>
              <a:rPr lang="de-DE" b="1" dirty="0">
                <a:latin typeface="Times New Roman" panose="02020603050405020304" pitchFamily="18" charset="0"/>
                <a:cs typeface="Times New Roman" panose="02020603050405020304" pitchFamily="18" charset="0"/>
              </a:rPr>
              <a:t>. </a:t>
            </a:r>
            <a:r>
              <a:rPr lang="de-DE" b="1" err="1">
                <a:latin typeface="Times New Roman" panose="02020603050405020304" pitchFamily="18" charset="0"/>
                <a:cs typeface="Times New Roman" panose="02020603050405020304" pitchFamily="18" charset="0"/>
              </a:rPr>
              <a:t>Üyesi</a:t>
            </a:r>
            <a:r>
              <a:rPr lang="de-DE" b="1">
                <a:latin typeface="Times New Roman" panose="02020603050405020304" pitchFamily="18" charset="0"/>
                <a:cs typeface="Times New Roman" panose="02020603050405020304" pitchFamily="18" charset="0"/>
              </a:rPr>
              <a:t> </a:t>
            </a:r>
            <a:r>
              <a:rPr lang="tr-TR" b="1">
                <a:latin typeface="Times New Roman" panose="02020603050405020304" pitchFamily="18" charset="0"/>
                <a:cs typeface="Times New Roman" panose="02020603050405020304" pitchFamily="18" charset="0"/>
              </a:rPr>
              <a:t>Nuray YILDIRIM</a:t>
            </a:r>
            <a:endParaRPr lang="tr-TR" b="1" dirty="0">
              <a:latin typeface="Times New Roman" panose="02020603050405020304" pitchFamily="18" charset="0"/>
              <a:cs typeface="Times New Roman" panose="02020603050405020304" pitchFamily="18" charset="0"/>
            </a:endParaRPr>
          </a:p>
          <a:p>
            <a:pPr algn="ctr"/>
            <a:r>
              <a:rPr lang="tr-TR" b="1" dirty="0">
                <a:solidFill>
                  <a:srgbClr val="ED7D31"/>
                </a:solidFill>
                <a:latin typeface="Times New Roman" panose="02020603050405020304" pitchFamily="18" charset="0"/>
                <a:cs typeface="Times New Roman" panose="02020603050405020304" pitchFamily="18" charset="0"/>
              </a:rPr>
              <a:t>SHMYO Müdür Yardımcısı</a:t>
            </a:r>
            <a:endParaRPr lang="tr-TR" dirty="0">
              <a:solidFill>
                <a:srgbClr val="ED7D31"/>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DF2F7499-706F-E6F5-D2B1-E20A2AD064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33449" y="3460531"/>
            <a:ext cx="3427204" cy="2474659"/>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87E4D4AD-BF24-20F8-EE17-3AA4306FFF74}"/>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426136" y="153082"/>
            <a:ext cx="3427204" cy="2498384"/>
          </a:xfrm>
          <a:prstGeom prst="rect">
            <a:avLst/>
          </a:prstGeom>
        </p:spPr>
      </p:pic>
      <p:pic>
        <p:nvPicPr>
          <p:cNvPr id="8" name="Resim 7">
            <a:extLst>
              <a:ext uri="{FF2B5EF4-FFF2-40B4-BE49-F238E27FC236}">
                <a16:creationId xmlns:a16="http://schemas.microsoft.com/office/drawing/2014/main" id="{E0D8682C-817E-6167-2EB0-658301CE60E6}"/>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794625" y="3460531"/>
            <a:ext cx="3850831" cy="2439989"/>
          </a:xfrm>
          <a:prstGeom prst="rect">
            <a:avLst/>
          </a:prstGeom>
        </p:spPr>
      </p:pic>
      <p:sp>
        <p:nvSpPr>
          <p:cNvPr id="10" name="Metin kutusu 9">
            <a:extLst>
              <a:ext uri="{FF2B5EF4-FFF2-40B4-BE49-F238E27FC236}">
                <a16:creationId xmlns:a16="http://schemas.microsoft.com/office/drawing/2014/main" id="{FB56391F-B8BD-AD21-4BD9-349DAF52EDDA}"/>
              </a:ext>
            </a:extLst>
          </p:cNvPr>
          <p:cNvSpPr txBox="1"/>
          <p:nvPr/>
        </p:nvSpPr>
        <p:spPr>
          <a:xfrm>
            <a:off x="6140450" y="6052920"/>
            <a:ext cx="4013199" cy="646331"/>
          </a:xfrm>
          <a:prstGeom prst="rect">
            <a:avLst/>
          </a:prstGeom>
          <a:noFill/>
        </p:spPr>
        <p:txBody>
          <a:bodyPr wrap="square">
            <a:spAutoFit/>
          </a:bodyPr>
          <a:lstStyle/>
          <a:p>
            <a:pPr algn="ctr"/>
            <a:r>
              <a:rPr lang="de-DE" b="1" dirty="0">
                <a:latin typeface="Times New Roman" panose="02020603050405020304" pitchFamily="18" charset="0"/>
                <a:cs typeface="Times New Roman" panose="02020603050405020304" pitchFamily="18" charset="0"/>
              </a:rPr>
              <a:t>Dr. </a:t>
            </a:r>
            <a:r>
              <a:rPr lang="de-DE" b="1" dirty="0" err="1">
                <a:latin typeface="Times New Roman" panose="02020603050405020304" pitchFamily="18" charset="0"/>
                <a:cs typeface="Times New Roman" panose="02020603050405020304" pitchFamily="18" charset="0"/>
              </a:rPr>
              <a:t>Öğr</a:t>
            </a:r>
            <a:r>
              <a:rPr lang="de-DE" b="1" dirty="0">
                <a:latin typeface="Times New Roman" panose="02020603050405020304" pitchFamily="18" charset="0"/>
                <a:cs typeface="Times New Roman" panose="02020603050405020304" pitchFamily="18" charset="0"/>
              </a:rPr>
              <a:t>. </a:t>
            </a:r>
            <a:r>
              <a:rPr lang="de-DE" b="1" dirty="0" err="1">
                <a:latin typeface="Times New Roman" panose="02020603050405020304" pitchFamily="18" charset="0"/>
                <a:cs typeface="Times New Roman" panose="02020603050405020304" pitchFamily="18" charset="0"/>
              </a:rPr>
              <a:t>Üyesi</a:t>
            </a:r>
            <a:r>
              <a:rPr lang="de-DE" b="1" dirty="0">
                <a:latin typeface="Times New Roman" panose="02020603050405020304" pitchFamily="18" charset="0"/>
                <a:cs typeface="Times New Roman" panose="02020603050405020304" pitchFamily="18" charset="0"/>
              </a:rPr>
              <a:t> Özge Nur TÜRKERİ</a:t>
            </a:r>
            <a:endParaRPr lang="tr-TR" b="1" dirty="0">
              <a:latin typeface="Times New Roman" panose="02020603050405020304" pitchFamily="18" charset="0"/>
              <a:cs typeface="Times New Roman" panose="02020603050405020304" pitchFamily="18" charset="0"/>
            </a:endParaRPr>
          </a:p>
          <a:p>
            <a:pPr algn="ctr"/>
            <a:r>
              <a:rPr lang="tr-TR" b="1" dirty="0">
                <a:solidFill>
                  <a:srgbClr val="ED7D31"/>
                </a:solidFill>
                <a:latin typeface="Times New Roman" panose="02020603050405020304" pitchFamily="18" charset="0"/>
                <a:cs typeface="Times New Roman" panose="02020603050405020304" pitchFamily="18" charset="0"/>
              </a:rPr>
              <a:t>SHMYO Müdür Yardımcısı</a:t>
            </a:r>
            <a:endParaRPr lang="tr-TR" dirty="0">
              <a:solidFill>
                <a:srgbClr val="ED7D3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1288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a:extLst>
              <a:ext uri="{FF2B5EF4-FFF2-40B4-BE49-F238E27FC236}">
                <a16:creationId xmlns:a16="http://schemas.microsoft.com/office/drawing/2014/main" id="{8876B3C6-DA2B-1429-0371-E5A7701EDD53}"/>
              </a:ext>
            </a:extLst>
          </p:cNvPr>
          <p:cNvSpPr txBox="1"/>
          <p:nvPr/>
        </p:nvSpPr>
        <p:spPr>
          <a:xfrm>
            <a:off x="766411" y="5864791"/>
            <a:ext cx="3186408" cy="830997"/>
          </a:xfrm>
          <a:prstGeom prst="rect">
            <a:avLst/>
          </a:prstGeom>
          <a:noFill/>
        </p:spPr>
        <p:txBody>
          <a:bodyPr wrap="square">
            <a:spAutoFit/>
          </a:bodyPr>
          <a:lstStyle/>
          <a:p>
            <a:pPr algn="ctr"/>
            <a:r>
              <a:rPr lang="de-DE" sz="2400" b="1">
                <a:latin typeface="Times New Roman" panose="02020603050405020304" pitchFamily="18" charset="0"/>
                <a:cs typeface="Times New Roman" panose="02020603050405020304" pitchFamily="18" charset="0"/>
              </a:rPr>
              <a:t>Burak KAYAKÜÇÜK</a:t>
            </a:r>
            <a:endParaRPr lang="tr-TR" sz="2400" b="1">
              <a:latin typeface="Times New Roman" panose="02020603050405020304" pitchFamily="18" charset="0"/>
              <a:cs typeface="Times New Roman" panose="02020603050405020304" pitchFamily="18" charset="0"/>
            </a:endParaRPr>
          </a:p>
          <a:p>
            <a:pPr algn="ctr"/>
            <a:r>
              <a:rPr lang="tr-TR" sz="2400" b="1">
                <a:solidFill>
                  <a:srgbClr val="0000FF"/>
                </a:solidFill>
                <a:latin typeface="Times New Roman" panose="02020603050405020304" pitchFamily="18" charset="0"/>
                <a:cs typeface="Times New Roman" panose="02020603050405020304" pitchFamily="18" charset="0"/>
              </a:rPr>
              <a:t>Öğrenci İşleri</a:t>
            </a:r>
            <a:endParaRPr lang="tr-TR" sz="2400" b="1" dirty="0">
              <a:solidFill>
                <a:srgbClr val="0000FF"/>
              </a:solidFill>
              <a:latin typeface="Times New Roman" panose="02020603050405020304" pitchFamily="18" charset="0"/>
              <a:cs typeface="Times New Roman" panose="02020603050405020304" pitchFamily="18" charset="0"/>
            </a:endParaRPr>
          </a:p>
        </p:txBody>
      </p:sp>
      <p:sp>
        <p:nvSpPr>
          <p:cNvPr id="18" name="Metin kutusu 17">
            <a:extLst>
              <a:ext uri="{FF2B5EF4-FFF2-40B4-BE49-F238E27FC236}">
                <a16:creationId xmlns:a16="http://schemas.microsoft.com/office/drawing/2014/main" id="{6F56F39C-1C2E-4298-F5E8-9382B3DAE45A}"/>
              </a:ext>
            </a:extLst>
          </p:cNvPr>
          <p:cNvSpPr txBox="1"/>
          <p:nvPr/>
        </p:nvSpPr>
        <p:spPr>
          <a:xfrm>
            <a:off x="4132397" y="2518278"/>
            <a:ext cx="3455876" cy="830997"/>
          </a:xfrm>
          <a:prstGeom prst="rect">
            <a:avLst/>
          </a:prstGeom>
          <a:noFill/>
        </p:spPr>
        <p:txBody>
          <a:bodyPr wrap="square">
            <a:spAutoFit/>
          </a:bodyPr>
          <a:lstStyle/>
          <a:p>
            <a:pPr algn="ctr"/>
            <a:r>
              <a:rPr lang="tr-TR" sz="2400" b="1">
                <a:latin typeface="Times New Roman" panose="02020603050405020304" pitchFamily="18" charset="0"/>
                <a:cs typeface="Times New Roman" panose="02020603050405020304" pitchFamily="18" charset="0"/>
              </a:rPr>
              <a:t>Levent Fatih KANKUL</a:t>
            </a:r>
          </a:p>
          <a:p>
            <a:pPr algn="ctr"/>
            <a:r>
              <a:rPr lang="tr-TR" sz="2400" b="1">
                <a:solidFill>
                  <a:srgbClr val="0000FF"/>
                </a:solidFill>
                <a:latin typeface="Times New Roman" panose="02020603050405020304" pitchFamily="18" charset="0"/>
                <a:cs typeface="Times New Roman" panose="02020603050405020304" pitchFamily="18" charset="0"/>
              </a:rPr>
              <a:t>Yüksekokul </a:t>
            </a:r>
            <a:r>
              <a:rPr lang="tr-TR" sz="2400" b="1" dirty="0">
                <a:solidFill>
                  <a:srgbClr val="0000FF"/>
                </a:solidFill>
                <a:latin typeface="Times New Roman" panose="02020603050405020304" pitchFamily="18" charset="0"/>
                <a:cs typeface="Times New Roman" panose="02020603050405020304" pitchFamily="18" charset="0"/>
              </a:rPr>
              <a:t>Sekreteri</a:t>
            </a:r>
            <a:endParaRPr lang="tr-TR" sz="2400" dirty="0">
              <a:solidFill>
                <a:srgbClr val="0000FF"/>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FB56391F-B8BD-AD21-4BD9-349DAF52EDDA}"/>
              </a:ext>
            </a:extLst>
          </p:cNvPr>
          <p:cNvSpPr txBox="1"/>
          <p:nvPr/>
        </p:nvSpPr>
        <p:spPr>
          <a:xfrm>
            <a:off x="4530968" y="5868254"/>
            <a:ext cx="2914738" cy="830997"/>
          </a:xfrm>
          <a:prstGeom prst="rect">
            <a:avLst/>
          </a:prstGeom>
          <a:noFill/>
        </p:spPr>
        <p:txBody>
          <a:bodyPr wrap="square">
            <a:spAutoFit/>
          </a:bodyPr>
          <a:lstStyle/>
          <a:p>
            <a:pPr algn="ctr"/>
            <a:r>
              <a:rPr lang="de-DE" sz="2400" b="1">
                <a:latin typeface="Times New Roman" panose="02020603050405020304" pitchFamily="18" charset="0"/>
                <a:cs typeface="Times New Roman" panose="02020603050405020304" pitchFamily="18" charset="0"/>
              </a:rPr>
              <a:t>İlke AY</a:t>
            </a:r>
            <a:endParaRPr lang="tr-TR" sz="2400" b="1">
              <a:latin typeface="Times New Roman" panose="02020603050405020304" pitchFamily="18" charset="0"/>
              <a:cs typeface="Times New Roman" panose="02020603050405020304" pitchFamily="18" charset="0"/>
            </a:endParaRPr>
          </a:p>
          <a:p>
            <a:pPr algn="ctr"/>
            <a:r>
              <a:rPr lang="tr-TR" sz="2400" b="1">
                <a:solidFill>
                  <a:srgbClr val="0000FF"/>
                </a:solidFill>
                <a:latin typeface="Times New Roman" panose="02020603050405020304" pitchFamily="18" charset="0"/>
                <a:cs typeface="Times New Roman" panose="02020603050405020304" pitchFamily="18" charset="0"/>
              </a:rPr>
              <a:t>Bölüm Sekreteri</a:t>
            </a:r>
            <a:endParaRPr lang="tr-TR" sz="2400" dirty="0">
              <a:solidFill>
                <a:srgbClr val="0000FF"/>
              </a:solidFill>
              <a:latin typeface="Times New Roman" panose="02020603050405020304" pitchFamily="18" charset="0"/>
              <a:cs typeface="Times New Roman" panose="02020603050405020304" pitchFamily="18" charset="0"/>
            </a:endParaRPr>
          </a:p>
        </p:txBody>
      </p:sp>
      <p:pic>
        <p:nvPicPr>
          <p:cNvPr id="20" name="Resim 19">
            <a:extLst>
              <a:ext uri="{FF2B5EF4-FFF2-40B4-BE49-F238E27FC236}">
                <a16:creationId xmlns:a16="http://schemas.microsoft.com/office/drawing/2014/main" id="{C2F82084-5ABB-AA91-EEB0-DFE00AFC6E9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390215" y="193948"/>
            <a:ext cx="2914737" cy="2324330"/>
          </a:xfrm>
          <a:prstGeom prst="rect">
            <a:avLst/>
          </a:prstGeom>
        </p:spPr>
      </p:pic>
      <p:pic>
        <p:nvPicPr>
          <p:cNvPr id="4" name="Resim 3">
            <a:extLst>
              <a:ext uri="{FF2B5EF4-FFF2-40B4-BE49-F238E27FC236}">
                <a16:creationId xmlns:a16="http://schemas.microsoft.com/office/drawing/2014/main" id="{4079A18A-5ED3-A4B8-8C4B-F702FE3F202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66411" y="3757761"/>
            <a:ext cx="2955916" cy="1959839"/>
          </a:xfrm>
          <a:prstGeom prst="rect">
            <a:avLst/>
          </a:prstGeom>
        </p:spPr>
      </p:pic>
      <p:pic>
        <p:nvPicPr>
          <p:cNvPr id="6" name="Resim 5">
            <a:extLst>
              <a:ext uri="{FF2B5EF4-FFF2-40B4-BE49-F238E27FC236}">
                <a16:creationId xmlns:a16="http://schemas.microsoft.com/office/drawing/2014/main" id="{24A68770-199C-A6A7-CF43-761D7C2E45E8}"/>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4390215" y="3757761"/>
            <a:ext cx="2940243" cy="1959839"/>
          </a:xfrm>
          <a:prstGeom prst="rect">
            <a:avLst/>
          </a:prstGeom>
        </p:spPr>
      </p:pic>
      <p:sp>
        <p:nvSpPr>
          <p:cNvPr id="7" name="Metin kutusu 6">
            <a:extLst>
              <a:ext uri="{FF2B5EF4-FFF2-40B4-BE49-F238E27FC236}">
                <a16:creationId xmlns:a16="http://schemas.microsoft.com/office/drawing/2014/main" id="{A6E1CFDB-3F88-B78B-6630-FC827DE56205}"/>
              </a:ext>
            </a:extLst>
          </p:cNvPr>
          <p:cNvSpPr txBox="1"/>
          <p:nvPr/>
        </p:nvSpPr>
        <p:spPr>
          <a:xfrm>
            <a:off x="8113593" y="5868254"/>
            <a:ext cx="2955918" cy="830997"/>
          </a:xfrm>
          <a:prstGeom prst="rect">
            <a:avLst/>
          </a:prstGeom>
          <a:noFill/>
        </p:spPr>
        <p:txBody>
          <a:bodyPr wrap="square">
            <a:spAutoFit/>
          </a:bodyPr>
          <a:lstStyle/>
          <a:p>
            <a:pPr algn="ctr"/>
            <a:r>
              <a:rPr lang="de-DE" sz="2400" b="1">
                <a:latin typeface="Times New Roman" panose="02020603050405020304" pitchFamily="18" charset="0"/>
                <a:cs typeface="Times New Roman" panose="02020603050405020304" pitchFamily="18" charset="0"/>
              </a:rPr>
              <a:t>Bahar AVCI</a:t>
            </a:r>
            <a:endParaRPr lang="tr-TR" sz="2400" b="1">
              <a:latin typeface="Times New Roman" panose="02020603050405020304" pitchFamily="18" charset="0"/>
              <a:cs typeface="Times New Roman" panose="02020603050405020304" pitchFamily="18" charset="0"/>
            </a:endParaRPr>
          </a:p>
          <a:p>
            <a:pPr algn="ctr"/>
            <a:r>
              <a:rPr lang="tr-TR" sz="2400" b="1">
                <a:solidFill>
                  <a:srgbClr val="0000FF"/>
                </a:solidFill>
                <a:latin typeface="Times New Roman" panose="02020603050405020304" pitchFamily="18" charset="0"/>
                <a:cs typeface="Times New Roman" panose="02020603050405020304" pitchFamily="18" charset="0"/>
              </a:rPr>
              <a:t>Muhasebe</a:t>
            </a:r>
            <a:endParaRPr lang="tr-TR" sz="2400" dirty="0">
              <a:solidFill>
                <a:srgbClr val="0000FF"/>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25F92862-5C7D-A510-569A-99D8DEACC9A5}"/>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998346" y="3754298"/>
            <a:ext cx="2955917" cy="1934050"/>
          </a:xfrm>
          <a:prstGeom prst="rect">
            <a:avLst/>
          </a:prstGeom>
        </p:spPr>
      </p:pic>
    </p:spTree>
    <p:extLst>
      <p:ext uri="{BB962C8B-B14F-4D97-AF65-F5344CB8AC3E}">
        <p14:creationId xmlns:p14="http://schemas.microsoft.com/office/powerpoint/2010/main" val="428043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B531EE7-33B0-377A-BA64-CEFE12BB0035}"/>
              </a:ext>
            </a:extLst>
          </p:cNvPr>
          <p:cNvSpPr txBox="1"/>
          <p:nvPr/>
        </p:nvSpPr>
        <p:spPr>
          <a:xfrm>
            <a:off x="5610997" y="364450"/>
            <a:ext cx="4529042" cy="523220"/>
          </a:xfrm>
          <a:prstGeom prst="rect">
            <a:avLst/>
          </a:prstGeom>
          <a:noFill/>
        </p:spPr>
        <p:txBody>
          <a:bodyPr wrap="square" rtlCol="0">
            <a:spAutoFit/>
          </a:bodyPr>
          <a:lstStyle/>
          <a:p>
            <a:pPr algn="r"/>
            <a:r>
              <a:rPr lang="tr-TR" sz="2800" b="1" dirty="0" err="1">
                <a:solidFill>
                  <a:srgbClr val="0000FF"/>
                </a:solidFill>
                <a:hlinkClick r:id="rId2">
                  <a:extLst>
                    <a:ext uri="{A12FA001-AC4F-418D-AE19-62706E023703}">
                      <ahyp:hlinkClr xmlns:ahyp="http://schemas.microsoft.com/office/drawing/2018/hyperlinkcolor" val="tx"/>
                    </a:ext>
                  </a:extLst>
                </a:hlinkClick>
              </a:rPr>
              <a:t>https</a:t>
            </a:r>
            <a:r>
              <a:rPr lang="tr-TR" sz="2800" b="1">
                <a:solidFill>
                  <a:srgbClr val="0000FF"/>
                </a:solidFill>
                <a:hlinkClick r:id="rId2">
                  <a:extLst>
                    <a:ext uri="{A12FA001-AC4F-418D-AE19-62706E023703}">
                      <ahyp:hlinkClr xmlns:ahyp="http://schemas.microsoft.com/office/drawing/2018/hyperlinkcolor" val="tx"/>
                    </a:ext>
                  </a:extLst>
                </a:hlinkClick>
              </a:rPr>
              <a:t>://shmyo.comu.edu.tr/</a:t>
            </a:r>
            <a:r>
              <a:rPr lang="tr-TR" sz="2800" b="1">
                <a:solidFill>
                  <a:srgbClr val="0000FF"/>
                </a:solidFill>
              </a:rPr>
              <a:t> </a:t>
            </a:r>
            <a:endParaRPr lang="tr-TR" sz="2800" b="1" dirty="0">
              <a:solidFill>
                <a:srgbClr val="0000FF"/>
              </a:solidFill>
            </a:endParaRPr>
          </a:p>
        </p:txBody>
      </p:sp>
      <p:sp>
        <p:nvSpPr>
          <p:cNvPr id="5" name="Metin kutusu 4">
            <a:extLst>
              <a:ext uri="{FF2B5EF4-FFF2-40B4-BE49-F238E27FC236}">
                <a16:creationId xmlns:a16="http://schemas.microsoft.com/office/drawing/2014/main" id="{174DFF90-EC82-6C96-C965-76163464A5EE}"/>
              </a:ext>
            </a:extLst>
          </p:cNvPr>
          <p:cNvSpPr txBox="1"/>
          <p:nvPr/>
        </p:nvSpPr>
        <p:spPr>
          <a:xfrm>
            <a:off x="1736651" y="302895"/>
            <a:ext cx="3724835" cy="646331"/>
          </a:xfrm>
          <a:prstGeom prst="rect">
            <a:avLst/>
          </a:prstGeom>
          <a:solidFill>
            <a:srgbClr val="28328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tr-TR" sz="3600" dirty="0">
                <a:solidFill>
                  <a:schemeClr val="bg1"/>
                </a:solidFill>
                <a:latin typeface="Bahnschrift SemiBold Condensed" panose="020B0502040204020203" pitchFamily="34" charset="0"/>
              </a:rPr>
              <a:t>WEB SİTESİ </a:t>
            </a:r>
          </a:p>
        </p:txBody>
      </p:sp>
      <p:pic>
        <p:nvPicPr>
          <p:cNvPr id="13" name="Resim 12">
            <a:extLst>
              <a:ext uri="{FF2B5EF4-FFF2-40B4-BE49-F238E27FC236}">
                <a16:creationId xmlns:a16="http://schemas.microsoft.com/office/drawing/2014/main" id="{FC1E9103-3B49-77C5-3062-5C37B9DA11E5}"/>
              </a:ext>
            </a:extLst>
          </p:cNvPr>
          <p:cNvPicPr>
            <a:picLocks noChangeAspect="1"/>
          </p:cNvPicPr>
          <p:nvPr/>
        </p:nvPicPr>
        <p:blipFill>
          <a:blip r:embed="rId3"/>
          <a:stretch>
            <a:fillRect/>
          </a:stretch>
        </p:blipFill>
        <p:spPr>
          <a:xfrm>
            <a:off x="1736651" y="1028458"/>
            <a:ext cx="8403388" cy="5500753"/>
          </a:xfrm>
          <a:prstGeom prst="rect">
            <a:avLst/>
          </a:prstGeom>
        </p:spPr>
      </p:pic>
    </p:spTree>
    <p:extLst>
      <p:ext uri="{BB962C8B-B14F-4D97-AF65-F5344CB8AC3E}">
        <p14:creationId xmlns:p14="http://schemas.microsoft.com/office/powerpoint/2010/main" val="190636966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TM10001105[[fn=kırpılmış]]</Template>
  <TotalTime>1229</TotalTime>
  <Words>2439</Words>
  <Application>Microsoft Office PowerPoint</Application>
  <PresentationFormat>Geniş ekran</PresentationFormat>
  <Paragraphs>386</Paragraphs>
  <Slides>34</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34</vt:i4>
      </vt:variant>
    </vt:vector>
  </HeadingPairs>
  <TitlesOfParts>
    <vt:vector size="42" baseType="lpstr">
      <vt:lpstr>Arial</vt:lpstr>
      <vt:lpstr>Bahnschrift SemiBold Condensed</vt:lpstr>
      <vt:lpstr>Calibri</vt:lpstr>
      <vt:lpstr>Calibri Light</vt:lpstr>
      <vt:lpstr>Courier New</vt:lpstr>
      <vt:lpstr>Times New Roman</vt:lpstr>
      <vt:lpstr>Wingdings</vt:lpstr>
      <vt:lpstr>Office Teması</vt:lpstr>
      <vt:lpstr>ORYANTASYON    2025-2026 Eğitim- Öğretim Yılı</vt:lpstr>
      <vt:lpstr>PowerPoint Sunusu</vt:lpstr>
      <vt:lpstr>ÇOMÜ Tarihçesi ve Tanıtımı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ORYANTASYON</dc:title>
  <dc:creator>Deniz EMRE</dc:creator>
  <cp:lastModifiedBy>Deniz Emre</cp:lastModifiedBy>
  <cp:revision>241</cp:revision>
  <dcterms:created xsi:type="dcterms:W3CDTF">2022-10-03T16:07:52Z</dcterms:created>
  <dcterms:modified xsi:type="dcterms:W3CDTF">2025-09-17T11:25:14Z</dcterms:modified>
</cp:coreProperties>
</file>