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57" r:id="rId4"/>
    <p:sldId id="258" r:id="rId5"/>
    <p:sldId id="259" r:id="rId6"/>
    <p:sldId id="261" r:id="rId7"/>
    <p:sldId id="263" r:id="rId8"/>
    <p:sldId id="262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5" d="100"/>
          <a:sy n="95" d="100"/>
        </p:scale>
        <p:origin x="4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970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52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5" name="Text 2"/>
          <p:cNvSpPr/>
          <p:nvPr/>
        </p:nvSpPr>
        <p:spPr>
          <a:xfrm>
            <a:off x="6771774" y="334863"/>
            <a:ext cx="7477601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xmlns:a="http://schemas.openxmlformats.org/drawingml/2006/main" marL="0" indent="0">
              <a:lnSpc>
                <a:spcPts val="6561"/>
              </a:lnSpc>
              <a:buNone/>
            </a:pPr>
            <a:r xmlns:a="http://schemas.openxmlformats.org/drawingml/2006/main">
              <a:rPr lang="en" sz="5249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Çanakkale </a:t>
            </a:r>
            <a:r xmlns:a="http://schemas.openxmlformats.org/drawingml/2006/main">
              <a:rPr lang="en" sz="5249" b="1" dirty="0" err="1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Onsekiz </a:t>
            </a:r>
            <a:r xmlns:a="http://schemas.openxmlformats.org/drawingml/2006/main">
              <a:rPr lang="en" sz="5249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Mart University</a:t>
            </a:r>
          </a:p>
          <a:p>
            <a:pPr xmlns:a="http://schemas.openxmlformats.org/drawingml/2006/main" marL="0" indent="0">
              <a:lnSpc>
                <a:spcPts val="6561"/>
              </a:lnSpc>
              <a:buNone/>
            </a:pPr>
            <a:r xmlns:a="http://schemas.openxmlformats.org/drawingml/2006/main">
              <a:rPr lang="en" sz="5249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</a:rPr>
              <a:t>Non-Governmental Organizations Application and Research Center 2023 Activities</a:t>
            </a:r>
            <a:endParaRPr xmlns:a="http://schemas.openxmlformats.org/drawingml/2006/main" lang="en-US" sz="5249" dirty="0"/>
          </a:p>
        </p:txBody>
      </p:sp>
      <p:sp>
        <p:nvSpPr>
          <p:cNvPr id="7" name="Shape 4"/>
          <p:cNvSpPr/>
          <p:nvPr/>
        </p:nvSpPr>
        <p:spPr>
          <a:xfrm>
            <a:off x="6319599" y="6366867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pic>
        <p:nvPicPr>
          <p:cNvPr id="2052" name="Picture 4" descr="Çanakkale Onsekiz Mart Üniversitesi">
            <a:extLst>
              <a:ext uri="{FF2B5EF4-FFF2-40B4-BE49-F238E27FC236}">
                <a16:creationId xmlns:a16="http://schemas.microsoft.com/office/drawing/2014/main" id="{760F4F10-941B-48E8-2350-06D148BD4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65" y="770065"/>
            <a:ext cx="1629194" cy="162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 descr="grafik, top, logo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A2D6E6E4-5302-E0CB-AF48-293E22542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4930" y="2834461"/>
            <a:ext cx="4349974" cy="32386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5" name="Text 2"/>
          <p:cNvSpPr/>
          <p:nvPr/>
        </p:nvSpPr>
        <p:spPr>
          <a:xfrm>
            <a:off x="472273" y="742671"/>
            <a:ext cx="7330440" cy="23378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xmlns:a="http://schemas.openxmlformats.org/drawingml/2006/main" marL="0" indent="0">
              <a:lnSpc>
                <a:spcPts val="5468"/>
              </a:lnSpc>
              <a:buNone/>
            </a:pPr>
            <a:r xmlns:a="http://schemas.openxmlformats.org/drawingml/2006/main">
              <a:rPr lang="en" sz="4374" b="1" dirty="0" err="1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Canakkale</a:t>
            </a:r>
            <a:r xmlns:a="http://schemas.openxmlformats.org/drawingml/2006/main">
              <a:rPr lang="en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</a:t>
            </a:r>
            <a:r xmlns:a="http://schemas.openxmlformats.org/drawingml/2006/main">
              <a:rPr lang="en" sz="4374" b="1" dirty="0" err="1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Civilian</a:t>
            </a:r>
            <a:r xmlns:a="http://schemas.openxmlformats.org/drawingml/2006/main">
              <a:rPr lang="en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</a:t>
            </a:r>
            <a:r xmlns:a="http://schemas.openxmlformats.org/drawingml/2006/main">
              <a:rPr lang="en" sz="4374" b="1" dirty="0" err="1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To society</a:t>
            </a:r>
            <a:r xmlns:a="http://schemas.openxmlformats.org/drawingml/2006/main">
              <a:rPr lang="en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</a:t>
            </a:r>
            <a:endParaRPr xmlns:a="http://schemas.openxmlformats.org/drawingml/2006/main" lang="tr-TR" sz="4374" b="1" dirty="0">
              <a:solidFill>
                <a:srgbClr val="FF726D"/>
              </a:solidFill>
              <a:latin typeface="Inconsolata" pitchFamily="34" charset="0"/>
              <a:ea typeface="Inconsolata" pitchFamily="34" charset="-122"/>
              <a:cs typeface="Inconsolata" pitchFamily="34" charset="-120"/>
            </a:endParaRPr>
          </a:p>
          <a:p>
            <a:pPr xmlns:a="http://schemas.openxmlformats.org/drawingml/2006/main" marL="0" indent="0">
              <a:lnSpc>
                <a:spcPts val="5468"/>
              </a:lnSpc>
              <a:buNone/>
            </a:pPr>
            <a:r xmlns:a="http://schemas.openxmlformats.org/drawingml/2006/main">
              <a:rPr lang="en" sz="4374" b="1" dirty="0" err="1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Guidance</a:t>
            </a:r>
            <a:r xmlns:a="http://schemas.openxmlformats.org/drawingml/2006/main">
              <a:rPr lang="en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</a:t>
            </a:r>
            <a:r xmlns:a="http://schemas.openxmlformats.org/drawingml/2006/main">
              <a:rPr lang="en" sz="4374" b="1" dirty="0" err="1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workshop</a:t>
            </a:r>
            <a:endParaRPr xmlns:a="http://schemas.openxmlformats.org/drawingml/2006/main"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587759" y="3249930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82748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7" name="Text 4"/>
          <p:cNvSpPr/>
          <p:nvPr/>
        </p:nvSpPr>
        <p:spPr>
          <a:xfrm>
            <a:off x="753910" y="3241605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xmlns:a="http://schemas.openxmlformats.org/drawingml/2006/main" marL="0" indent="0" algn="ctr">
              <a:lnSpc>
                <a:spcPts val="3281"/>
              </a:lnSpc>
              <a:buNone/>
            </a:pPr>
            <a:r xmlns:a="http://schemas.openxmlformats.org/drawingml/2006/main">
              <a:rPr lang="en" sz="262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one</a:t>
            </a:r>
            <a:endParaRPr xmlns:a="http://schemas.openxmlformats.org/drawingml/2006/main"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1087643" y="324160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xmlns:a="http://schemas.openxmlformats.org/drawingml/2006/main" marL="0" indent="0">
              <a:lnSpc>
                <a:spcPts val="2734"/>
              </a:lnSpc>
              <a:buNone/>
            </a:pPr>
            <a:r xmlns:a="http://schemas.openxmlformats.org/drawingml/2006/main">
              <a:rPr lang="en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</a:rPr>
              <a:t>Importance and Problems of NGOs</a:t>
            </a:r>
            <a:endParaRPr xmlns:a="http://schemas.openxmlformats.org/drawingml/2006/main" lang="en-US" sz="2187" dirty="0"/>
          </a:p>
        </p:txBody>
      </p:sp>
      <p:sp>
        <p:nvSpPr>
          <p:cNvPr id="10" name="Shape 7"/>
          <p:cNvSpPr/>
          <p:nvPr/>
        </p:nvSpPr>
        <p:spPr>
          <a:xfrm>
            <a:off x="4536124" y="4217577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82748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1" name="Text 8"/>
          <p:cNvSpPr/>
          <p:nvPr/>
        </p:nvSpPr>
        <p:spPr>
          <a:xfrm>
            <a:off x="4676980" y="4207386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xmlns:a="http://schemas.openxmlformats.org/drawingml/2006/main" marL="0" indent="0" algn="ctr">
              <a:lnSpc>
                <a:spcPts val="3281"/>
              </a:lnSpc>
              <a:buNone/>
            </a:pPr>
            <a:r xmlns:a="http://schemas.openxmlformats.org/drawingml/2006/main">
              <a:rPr lang="en" sz="262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2</a:t>
            </a:r>
            <a:endParaRPr xmlns:a="http://schemas.openxmlformats.org/drawingml/2006/main"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5282970" y="437033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xmlns:a="http://schemas.openxmlformats.org/drawingml/2006/main" marL="0" indent="0">
              <a:lnSpc>
                <a:spcPts val="2734"/>
              </a:lnSpc>
              <a:buNone/>
            </a:pPr>
            <a:r xmlns:a="http://schemas.openxmlformats.org/drawingml/2006/main">
              <a:rPr lang="en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of Çanakkale</a:t>
            </a:r>
          </a:p>
          <a:p>
            <a:pPr xmlns:a="http://schemas.openxmlformats.org/drawingml/2006/main" marL="0" indent="0">
              <a:lnSpc>
                <a:spcPts val="2734"/>
              </a:lnSpc>
              <a:buNone/>
            </a:pPr>
            <a:r xmlns:a="http://schemas.openxmlformats.org/drawingml/2006/main">
              <a:rPr lang="en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NGO Ecosystem</a:t>
            </a:r>
            <a:endParaRPr xmlns:a="http://schemas.openxmlformats.org/drawingml/2006/main" lang="en-US" sz="2187" dirty="0"/>
          </a:p>
        </p:txBody>
      </p:sp>
      <p:sp>
        <p:nvSpPr>
          <p:cNvPr id="14" name="Shape 11"/>
          <p:cNvSpPr/>
          <p:nvPr/>
        </p:nvSpPr>
        <p:spPr>
          <a:xfrm>
            <a:off x="970470" y="6440567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82748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5" name="Text 12"/>
          <p:cNvSpPr/>
          <p:nvPr/>
        </p:nvSpPr>
        <p:spPr>
          <a:xfrm>
            <a:off x="1136621" y="6465441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xmlns:a="http://schemas.openxmlformats.org/drawingml/2006/main" marL="0" indent="0" algn="ctr">
              <a:lnSpc>
                <a:spcPts val="3281"/>
              </a:lnSpc>
              <a:buNone/>
            </a:pPr>
            <a:r xmlns:a="http://schemas.openxmlformats.org/drawingml/2006/main">
              <a:rPr lang="en" sz="262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3</a:t>
            </a:r>
            <a:endParaRPr xmlns:a="http://schemas.openxmlformats.org/drawingml/2006/main"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1786425" y="644056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xmlns:a="http://schemas.openxmlformats.org/drawingml/2006/main" marL="0" indent="0">
              <a:lnSpc>
                <a:spcPts val="2734"/>
              </a:lnSpc>
              <a:buNone/>
            </a:pPr>
            <a:r xmlns:a="http://schemas.openxmlformats.org/drawingml/2006/main">
              <a:rPr lang="en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The Role of ÇOMÜ and the Private Sector</a:t>
            </a:r>
            <a:endParaRPr xmlns:a="http://schemas.openxmlformats.org/drawingml/2006/main" lang="en-US" sz="2187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8EC6E6A1-E75B-1ABC-8EED-C49F05A81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281" y="0"/>
            <a:ext cx="5818187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5" name="Text 2"/>
          <p:cNvSpPr/>
          <p:nvPr/>
        </p:nvSpPr>
        <p:spPr>
          <a:xfrm>
            <a:off x="761286" y="721043"/>
            <a:ext cx="6496785" cy="12687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xmlns:a="http://schemas.openxmlformats.org/drawingml/2006/main" marL="0" indent="0">
              <a:lnSpc>
                <a:spcPts val="4996"/>
              </a:lnSpc>
              <a:buNone/>
            </a:pPr>
            <a:r xmlns:a="http://schemas.openxmlformats.org/drawingml/2006/main">
              <a:rPr lang="en" sz="399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Panel: New World Order and the Role of NGOs</a:t>
            </a:r>
            <a:endParaRPr xmlns:a="http://schemas.openxmlformats.org/drawingml/2006/main" lang="en-US" sz="3997" dirty="0"/>
          </a:p>
        </p:txBody>
      </p:sp>
      <p:sp>
        <p:nvSpPr>
          <p:cNvPr id="6" name="Shape 3"/>
          <p:cNvSpPr/>
          <p:nvPr/>
        </p:nvSpPr>
        <p:spPr>
          <a:xfrm>
            <a:off x="1053108" y="2294215"/>
            <a:ext cx="25360" cy="5214223"/>
          </a:xfrm>
          <a:prstGeom prst="rect">
            <a:avLst/>
          </a:prstGeom>
          <a:solidFill>
            <a:srgbClr val="FF668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7" name="Shape 4"/>
          <p:cNvSpPr/>
          <p:nvPr/>
        </p:nvSpPr>
        <p:spPr>
          <a:xfrm>
            <a:off x="1294090" y="2668488"/>
            <a:ext cx="710565" cy="25360"/>
          </a:xfrm>
          <a:prstGeom prst="rect">
            <a:avLst/>
          </a:prstGeom>
          <a:solidFill>
            <a:srgbClr val="FF668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8" name="Shape 5"/>
          <p:cNvSpPr/>
          <p:nvPr/>
        </p:nvSpPr>
        <p:spPr>
          <a:xfrm>
            <a:off x="837367" y="2452807"/>
            <a:ext cx="456724" cy="456724"/>
          </a:xfrm>
          <a:prstGeom prst="roundRect">
            <a:avLst>
              <a:gd name="adj" fmla="val 13336"/>
            </a:avLst>
          </a:prstGeom>
          <a:solidFill>
            <a:srgbClr val="382748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9" name="Text 6"/>
          <p:cNvSpPr/>
          <p:nvPr/>
        </p:nvSpPr>
        <p:spPr>
          <a:xfrm>
            <a:off x="989528" y="2490788"/>
            <a:ext cx="152400" cy="3806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xmlns:a="http://schemas.openxmlformats.org/drawingml/2006/main" marL="0" indent="0" algn="ctr">
              <a:lnSpc>
                <a:spcPts val="2997"/>
              </a:lnSpc>
              <a:buNone/>
            </a:pPr>
            <a:r xmlns:a="http://schemas.openxmlformats.org/drawingml/2006/main">
              <a:rPr lang="en" sz="2398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one</a:t>
            </a:r>
            <a:endParaRPr xmlns:a="http://schemas.openxmlformats.org/drawingml/2006/main" lang="en-US" sz="2398" dirty="0"/>
          </a:p>
        </p:txBody>
      </p:sp>
      <p:sp>
        <p:nvSpPr>
          <p:cNvPr id="10" name="Text 7"/>
          <p:cNvSpPr/>
          <p:nvPr/>
        </p:nvSpPr>
        <p:spPr>
          <a:xfrm>
            <a:off x="2182297" y="2497217"/>
            <a:ext cx="2030135" cy="3170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xmlns:a="http://schemas.openxmlformats.org/drawingml/2006/main" marL="0" indent="0" algn="l">
              <a:lnSpc>
                <a:spcPts val="2498"/>
              </a:lnSpc>
              <a:buNone/>
            </a:pPr>
            <a:r xmlns:a="http://schemas.openxmlformats.org/drawingml/2006/main">
              <a:rPr lang="en" sz="1998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Agenda</a:t>
            </a:r>
            <a:endParaRPr xmlns:a="http://schemas.openxmlformats.org/drawingml/2006/main" lang="en-US" sz="1998" dirty="0"/>
          </a:p>
        </p:txBody>
      </p:sp>
      <p:sp>
        <p:nvSpPr>
          <p:cNvPr id="11" name="Text 8"/>
          <p:cNvSpPr/>
          <p:nvPr/>
        </p:nvSpPr>
        <p:spPr>
          <a:xfrm>
            <a:off x="1357671" y="2915831"/>
            <a:ext cx="5900400" cy="6496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xmlns:a="http://schemas.openxmlformats.org/drawingml/2006/main" marL="0" indent="0" algn="l">
              <a:lnSpc>
                <a:spcPts val="2558"/>
              </a:lnSpc>
              <a:buNone/>
            </a:pPr>
            <a:r xmlns:a="http://schemas.openxmlformats.org/drawingml/2006/main">
              <a:rPr lang="en" sz="1599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The purpose of the event was to discuss and determine the role that non-governmental organizations will play in the global order.</a:t>
            </a:r>
            <a:endParaRPr xmlns:a="http://schemas.openxmlformats.org/drawingml/2006/main" lang="en-US" sz="1599" dirty="0"/>
          </a:p>
        </p:txBody>
      </p:sp>
      <p:sp>
        <p:nvSpPr>
          <p:cNvPr id="12" name="Shape 9"/>
          <p:cNvSpPr/>
          <p:nvPr/>
        </p:nvSpPr>
        <p:spPr>
          <a:xfrm>
            <a:off x="1294090" y="4365962"/>
            <a:ext cx="710565" cy="25360"/>
          </a:xfrm>
          <a:prstGeom prst="rect">
            <a:avLst/>
          </a:prstGeom>
          <a:solidFill>
            <a:srgbClr val="FF668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3" name="Shape 10"/>
          <p:cNvSpPr/>
          <p:nvPr/>
        </p:nvSpPr>
        <p:spPr>
          <a:xfrm>
            <a:off x="837367" y="4150281"/>
            <a:ext cx="456724" cy="456724"/>
          </a:xfrm>
          <a:prstGeom prst="roundRect">
            <a:avLst>
              <a:gd name="adj" fmla="val 13336"/>
            </a:avLst>
          </a:prstGeom>
          <a:solidFill>
            <a:srgbClr val="382748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4" name="Text 11"/>
          <p:cNvSpPr/>
          <p:nvPr/>
        </p:nvSpPr>
        <p:spPr>
          <a:xfrm>
            <a:off x="989528" y="4188262"/>
            <a:ext cx="152400" cy="3806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xmlns:a="http://schemas.openxmlformats.org/drawingml/2006/main" marL="0" indent="0" algn="ctr">
              <a:lnSpc>
                <a:spcPts val="2997"/>
              </a:lnSpc>
              <a:buNone/>
            </a:pPr>
            <a:r xmlns:a="http://schemas.openxmlformats.org/drawingml/2006/main">
              <a:rPr lang="en" sz="2398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2</a:t>
            </a:r>
            <a:endParaRPr xmlns:a="http://schemas.openxmlformats.org/drawingml/2006/main" lang="en-US" sz="2398" dirty="0"/>
          </a:p>
        </p:txBody>
      </p:sp>
      <p:sp>
        <p:nvSpPr>
          <p:cNvPr id="15" name="Text 12"/>
          <p:cNvSpPr/>
          <p:nvPr/>
        </p:nvSpPr>
        <p:spPr>
          <a:xfrm>
            <a:off x="2182297" y="4194691"/>
            <a:ext cx="2030135" cy="3170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xmlns:a="http://schemas.openxmlformats.org/drawingml/2006/main" marL="0" indent="0" algn="l">
              <a:lnSpc>
                <a:spcPts val="2498"/>
              </a:lnSpc>
              <a:buNone/>
            </a:pPr>
            <a:r xmlns:a="http://schemas.openxmlformats.org/drawingml/2006/main">
              <a:rPr lang="en" sz="1998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Participants</a:t>
            </a:r>
            <a:endParaRPr xmlns:a="http://schemas.openxmlformats.org/drawingml/2006/main" lang="en-US" sz="1998" dirty="0"/>
          </a:p>
        </p:txBody>
      </p:sp>
      <p:sp>
        <p:nvSpPr>
          <p:cNvPr id="16" name="Text 13"/>
          <p:cNvSpPr/>
          <p:nvPr/>
        </p:nvSpPr>
        <p:spPr>
          <a:xfrm>
            <a:off x="1357671" y="4609013"/>
            <a:ext cx="5824320" cy="6496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xmlns:a="http://schemas.openxmlformats.org/drawingml/2006/main" marL="0" indent="0" algn="l">
              <a:lnSpc>
                <a:spcPts val="2558"/>
              </a:lnSpc>
              <a:buNone/>
            </a:pPr>
            <a:r xmlns:a="http://schemas.openxmlformats.org/drawingml/2006/main">
              <a:rPr lang="en" sz="1599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Hüseyin Cevahir Özalp and Sinem Mecit from the Civil Society Strategies and Education Department of the Ministry of Internal Affairs attended the panel as speakers.</a:t>
            </a:r>
            <a:endParaRPr xmlns:a="http://schemas.openxmlformats.org/drawingml/2006/main" lang="en-US" sz="1599" dirty="0"/>
          </a:p>
        </p:txBody>
      </p:sp>
      <p:sp>
        <p:nvSpPr>
          <p:cNvPr id="17" name="Shape 14"/>
          <p:cNvSpPr/>
          <p:nvPr/>
        </p:nvSpPr>
        <p:spPr>
          <a:xfrm>
            <a:off x="1294090" y="6063436"/>
            <a:ext cx="710565" cy="25360"/>
          </a:xfrm>
          <a:prstGeom prst="rect">
            <a:avLst/>
          </a:prstGeom>
          <a:solidFill>
            <a:srgbClr val="FF668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8" name="Shape 15"/>
          <p:cNvSpPr/>
          <p:nvPr/>
        </p:nvSpPr>
        <p:spPr>
          <a:xfrm>
            <a:off x="837367" y="5847755"/>
            <a:ext cx="456724" cy="456724"/>
          </a:xfrm>
          <a:prstGeom prst="roundRect">
            <a:avLst>
              <a:gd name="adj" fmla="val 13336"/>
            </a:avLst>
          </a:prstGeom>
          <a:solidFill>
            <a:srgbClr val="382748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9" name="Text 16"/>
          <p:cNvSpPr/>
          <p:nvPr/>
        </p:nvSpPr>
        <p:spPr>
          <a:xfrm>
            <a:off x="989528" y="5885736"/>
            <a:ext cx="152400" cy="3806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xmlns:a="http://schemas.openxmlformats.org/drawingml/2006/main" marL="0" indent="0" algn="ctr">
              <a:lnSpc>
                <a:spcPts val="2997"/>
              </a:lnSpc>
              <a:buNone/>
            </a:pPr>
            <a:r xmlns:a="http://schemas.openxmlformats.org/drawingml/2006/main">
              <a:rPr lang="en" sz="2398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3</a:t>
            </a:r>
            <a:endParaRPr xmlns:a="http://schemas.openxmlformats.org/drawingml/2006/main" lang="en-US" sz="2398" dirty="0"/>
          </a:p>
        </p:txBody>
      </p:sp>
      <p:sp>
        <p:nvSpPr>
          <p:cNvPr id="20" name="Text 17"/>
          <p:cNvSpPr/>
          <p:nvPr/>
        </p:nvSpPr>
        <p:spPr>
          <a:xfrm>
            <a:off x="2182297" y="5892165"/>
            <a:ext cx="2030135" cy="3170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xmlns:a="http://schemas.openxmlformats.org/drawingml/2006/main" marL="0" indent="0" algn="l">
              <a:lnSpc>
                <a:spcPts val="2498"/>
              </a:lnSpc>
              <a:buNone/>
            </a:pPr>
            <a:r xmlns:a="http://schemas.openxmlformats.org/drawingml/2006/main">
              <a:rPr lang="en" sz="1998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Evaluation</a:t>
            </a:r>
            <a:endParaRPr xmlns:a="http://schemas.openxmlformats.org/drawingml/2006/main" lang="en-US" sz="1998" dirty="0"/>
          </a:p>
        </p:txBody>
      </p:sp>
      <p:sp>
        <p:nvSpPr>
          <p:cNvPr id="21" name="Text 18"/>
          <p:cNvSpPr/>
          <p:nvPr/>
        </p:nvSpPr>
        <p:spPr>
          <a:xfrm>
            <a:off x="1294091" y="6227845"/>
            <a:ext cx="5798960" cy="9744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xmlns:a="http://schemas.openxmlformats.org/drawingml/2006/main" marL="0" indent="0" algn="l">
              <a:lnSpc>
                <a:spcPts val="2558"/>
              </a:lnSpc>
              <a:buNone/>
            </a:pPr>
            <a:r xmlns:a="http://schemas.openxmlformats.org/drawingml/2006/main">
              <a:rPr lang="en" sz="1599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Director of </a:t>
            </a:r>
            <a:r xmlns:a="http://schemas.openxmlformats.org/drawingml/2006/main">
              <a:rPr lang="en" sz="1599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ÇOMÜ Non-Governmental Organizations Application and Research Center</a:t>
            </a:r>
            <a:r xmlns:a="http://schemas.openxmlformats.org/drawingml/2006/main">
              <a:rPr lang="en" sz="1599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599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Prof. Dr. Nazan </a:t>
            </a:r>
            <a:r xmlns:a="http://schemas.openxmlformats.org/drawingml/2006/main">
              <a:rPr lang="en" sz="1599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Yelkikalan</a:t>
            </a:r>
            <a:r xmlns:a="http://schemas.openxmlformats.org/drawingml/2006/main">
              <a:rPr lang="en" sz="1599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The opening speech made </a:t>
            </a:r>
            <a:r xmlns:a="http://schemas.openxmlformats.org/drawingml/2006/main">
              <a:rPr lang="en" sz="1599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by </a:t>
            </a:r>
            <a:r xmlns:a="http://schemas.openxmlformats.org/drawingml/2006/main">
              <a:rPr lang="en" sz="1599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and the potential impact of the panel on young people attracted great attention.</a:t>
            </a:r>
            <a:endParaRPr xmlns:a="http://schemas.openxmlformats.org/drawingml/2006/main" lang="en-US" sz="1599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BD0276-E315-904F-C1FE-D67200847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30" y="0"/>
            <a:ext cx="72898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Shape 1"/>
          <p:cNvSpPr/>
          <p:nvPr/>
        </p:nvSpPr>
        <p:spPr>
          <a:xfrm>
            <a:off x="6414" y="26094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5" name="Text 2"/>
          <p:cNvSpPr/>
          <p:nvPr/>
        </p:nvSpPr>
        <p:spPr>
          <a:xfrm>
            <a:off x="129522" y="72092"/>
            <a:ext cx="6612921" cy="31307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xmlns:a="http://schemas.openxmlformats.org/drawingml/2006/main" marL="0" indent="0">
              <a:lnSpc>
                <a:spcPts val="5468"/>
              </a:lnSpc>
              <a:buNone/>
            </a:pPr>
            <a:r xmlns:a="http://schemas.openxmlformats.org/drawingml/2006/main">
              <a:rPr lang="en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Search Conference: </a:t>
            </a:r>
            <a:r xmlns:a="http://schemas.openxmlformats.org/drawingml/2006/main">
              <a:rPr lang="en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Common </a:t>
            </a:r>
            <a:r xmlns:a="http://schemas.openxmlformats.org/drawingml/2006/main">
              <a:rPr lang="en" sz="4374" b="1" dirty="0" err="1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Vision in </a:t>
            </a:r>
            <a:r xmlns:a="http://schemas.openxmlformats.org/drawingml/2006/main">
              <a:rPr lang="en" sz="4374" b="1" dirty="0" err="1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Business Education</a:t>
            </a:r>
            <a:r xmlns:a="http://schemas.openxmlformats.org/drawingml/2006/main">
              <a:rPr lang="en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</a:t>
            </a:r>
            <a:r xmlns:a="http://schemas.openxmlformats.org/drawingml/2006/main">
              <a:rPr lang="en" sz="4374" b="1" dirty="0" err="1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quest</a:t>
            </a:r>
            <a:endParaRPr xmlns:a="http://schemas.openxmlformats.org/drawingml/2006/main"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513886" y="3607162"/>
            <a:ext cx="4542115" cy="2701766"/>
          </a:xfrm>
          <a:prstGeom prst="roundRect">
            <a:avLst>
              <a:gd name="adj" fmla="val 2467"/>
            </a:avLst>
          </a:prstGeom>
          <a:solidFill>
            <a:srgbClr val="382748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7" name="Text 4"/>
          <p:cNvSpPr/>
          <p:nvPr/>
        </p:nvSpPr>
        <p:spPr>
          <a:xfrm>
            <a:off x="794113" y="387360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xmlns:a="http://schemas.openxmlformats.org/drawingml/2006/main" marL="0" indent="0">
              <a:lnSpc>
                <a:spcPts val="2734"/>
              </a:lnSpc>
              <a:buNone/>
            </a:pPr>
            <a:r xmlns:a="http://schemas.openxmlformats.org/drawingml/2006/main">
              <a:rPr lang="en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Theme</a:t>
            </a:r>
            <a:endParaRPr xmlns:a="http://schemas.openxmlformats.org/drawingml/2006/main"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676928" y="4360200"/>
            <a:ext cx="4097774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xmlns:a="http://schemas.openxmlformats.org/drawingml/2006/main" marL="0" indent="0">
              <a:lnSpc>
                <a:spcPts val="2799"/>
              </a:lnSpc>
              <a:buNone/>
            </a:pP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An interactive panel was held with the participation of the business world, NGO representatives and academicians in order to direct business education correctly.</a:t>
            </a:r>
            <a:endParaRPr xmlns:a="http://schemas.openxmlformats.org/drawingml/2006/main"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10094699" y="5553928"/>
            <a:ext cx="4542115" cy="2701766"/>
          </a:xfrm>
          <a:prstGeom prst="roundRect">
            <a:avLst>
              <a:gd name="adj" fmla="val 2467"/>
            </a:avLst>
          </a:prstGeom>
          <a:solidFill>
            <a:srgbClr val="382748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0" name="Text 7"/>
          <p:cNvSpPr/>
          <p:nvPr/>
        </p:nvSpPr>
        <p:spPr>
          <a:xfrm>
            <a:off x="10924218" y="617476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xmlns:a="http://schemas.openxmlformats.org/drawingml/2006/main" marL="0" indent="0">
              <a:lnSpc>
                <a:spcPts val="2734"/>
              </a:lnSpc>
              <a:buNone/>
            </a:pPr>
            <a:r xmlns:a="http://schemas.openxmlformats.org/drawingml/2006/main">
              <a:rPr lang="en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Panelists</a:t>
            </a:r>
            <a:endParaRPr xmlns:a="http://schemas.openxmlformats.org/drawingml/2006/main"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10662149" y="6521946"/>
            <a:ext cx="4097774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xmlns:a="http://schemas.openxmlformats.org/drawingml/2006/main" marL="0" indent="0">
              <a:lnSpc>
                <a:spcPts val="2799"/>
              </a:lnSpc>
              <a:buNone/>
            </a:pP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Among the panelists of the panel; Davut Doğan, Sabri Sözen, Prof. Dr. Levent Şahin, Kazım Çalışkan and other experts from the sector were present.</a:t>
            </a:r>
            <a:endParaRPr xmlns:a="http://schemas.openxmlformats.org/drawingml/2006/main"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129523" y="6521946"/>
            <a:ext cx="9306401" cy="1635562"/>
          </a:xfrm>
          <a:prstGeom prst="roundRect">
            <a:avLst>
              <a:gd name="adj" fmla="val 4076"/>
            </a:avLst>
          </a:prstGeom>
          <a:solidFill>
            <a:srgbClr val="382748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3" name="Text 10"/>
          <p:cNvSpPr/>
          <p:nvPr/>
        </p:nvSpPr>
        <p:spPr>
          <a:xfrm>
            <a:off x="563000" y="673121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xmlns:a="http://schemas.openxmlformats.org/drawingml/2006/main" marL="0" indent="0">
              <a:lnSpc>
                <a:spcPts val="2734"/>
              </a:lnSpc>
              <a:buNone/>
            </a:pPr>
            <a:r xmlns:a="http://schemas.openxmlformats.org/drawingml/2006/main">
              <a:rPr lang="en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Partnership</a:t>
            </a:r>
            <a:endParaRPr xmlns:a="http://schemas.openxmlformats.org/drawingml/2006/main"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351693" y="7291422"/>
            <a:ext cx="886206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xmlns:a="http://schemas.openxmlformats.org/drawingml/2006/main" marL="0" indent="0">
              <a:lnSpc>
                <a:spcPts val="2799"/>
              </a:lnSpc>
              <a:buNone/>
            </a:pP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Detailed discussions were held on the opportunities and contributions offered to students by the cooperation between university and business representatives.</a:t>
            </a:r>
            <a:endParaRPr xmlns:a="http://schemas.openxmlformats.org/drawingml/2006/main" lang="en-US" sz="175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5A5F77-9B61-93C0-7F77-574D4FF9D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423" y="21680"/>
            <a:ext cx="8124977" cy="609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4" name="Text 2"/>
          <p:cNvSpPr/>
          <p:nvPr/>
        </p:nvSpPr>
        <p:spPr>
          <a:xfrm>
            <a:off x="2037993" y="2216706"/>
            <a:ext cx="104317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xmlns:a="http://schemas.openxmlformats.org/drawingml/2006/main" marL="0" indent="0">
              <a:lnSpc>
                <a:spcPts val="5468"/>
              </a:lnSpc>
              <a:buNone/>
            </a:pPr>
            <a:r xmlns:a="http://schemas.openxmlformats.org/drawingml/2006/main">
              <a:rPr lang="en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How Should Business Education Be?</a:t>
            </a:r>
            <a:endParaRPr xmlns:a="http://schemas.openxmlformats.org/drawingml/2006/main"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46650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xmlns:a="http://schemas.openxmlformats.org/drawingml/2006/main" marL="0" indent="0">
              <a:lnSpc>
                <a:spcPts val="2734"/>
              </a:lnSpc>
              <a:buNone/>
            </a:pPr>
            <a:r xmlns:a="http://schemas.openxmlformats.org/drawingml/2006/main">
              <a:rPr lang="en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Presidential</a:t>
            </a:r>
            <a:endParaRPr xmlns:a="http://schemas.openxmlformats.org/drawingml/2006/main"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4035862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xmlns:a="http://schemas.openxmlformats.org/drawingml/2006/main" marL="0" indent="0">
              <a:lnSpc>
                <a:spcPts val="2799"/>
              </a:lnSpc>
              <a:buNone/>
            </a:pP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The panel was chaired by former ÇOMU Rector and current Arel University Graduate Education Institute Director Prof. Dr. Ali Akdemir performed it.</a:t>
            </a:r>
            <a:endParaRPr xmlns:a="http://schemas.openxmlformats.org/drawingml/2006/main"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743932" y="346650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xmlns:a="http://schemas.openxmlformats.org/drawingml/2006/main" marL="0" indent="0">
              <a:lnSpc>
                <a:spcPts val="2734"/>
              </a:lnSpc>
              <a:buNone/>
            </a:pPr>
            <a:r xmlns:a="http://schemas.openxmlformats.org/drawingml/2006/main">
              <a:rPr lang="en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Participation</a:t>
            </a:r>
            <a:endParaRPr xmlns:a="http://schemas.openxmlformats.org/drawingml/2006/main"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5743932" y="4035862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xmlns:a="http://schemas.openxmlformats.org/drawingml/2006/main" marL="0" indent="0">
              <a:lnSpc>
                <a:spcPts val="2799"/>
              </a:lnSpc>
              <a:buNone/>
            </a:pP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In the panel; Successful names from the business world, university representatives and industry experts attended.</a:t>
            </a:r>
            <a:endParaRPr xmlns:a="http://schemas.openxmlformats.org/drawingml/2006/main"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449872" y="3466505"/>
            <a:ext cx="24688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xmlns:a="http://schemas.openxmlformats.org/drawingml/2006/main" marL="0" indent="0">
              <a:lnSpc>
                <a:spcPts val="2734"/>
              </a:lnSpc>
              <a:buNone/>
            </a:pPr>
            <a:r xmlns:a="http://schemas.openxmlformats.org/drawingml/2006/main">
              <a:rPr lang="en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Support for Students</a:t>
            </a:r>
            <a:endParaRPr xmlns:a="http://schemas.openxmlformats.org/drawingml/2006/main"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9449872" y="4035862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xmlns:a="http://schemas.openxmlformats.org/drawingml/2006/main" marL="0" indent="0">
              <a:lnSpc>
                <a:spcPts val="2799"/>
              </a:lnSpc>
              <a:buNone/>
            </a:pP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Panelists highlighted efforts to provide internship and job opportunities to young students.</a:t>
            </a:r>
            <a:endParaRPr xmlns:a="http://schemas.openxmlformats.org/drawingml/2006/main"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4" name="Text 2"/>
          <p:cNvSpPr/>
          <p:nvPr/>
        </p:nvSpPr>
        <p:spPr>
          <a:xfrm>
            <a:off x="3790950" y="88187"/>
            <a:ext cx="70485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xmlns:a="http://schemas.openxmlformats.org/drawingml/2006/main" marL="0" indent="0">
              <a:lnSpc>
                <a:spcPts val="5468"/>
              </a:lnSpc>
              <a:buNone/>
            </a:pPr>
            <a:r xmlns:a="http://schemas.openxmlformats.org/drawingml/2006/main">
              <a:rPr lang="en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CIVIL SOCIETY ACADEMY:</a:t>
            </a:r>
          </a:p>
          <a:p>
            <a:pPr xmlns:a="http://schemas.openxmlformats.org/drawingml/2006/main" marL="0" indent="0">
              <a:lnSpc>
                <a:spcPts val="5468"/>
              </a:lnSpc>
              <a:buNone/>
            </a:pPr>
            <a:r xmlns:a="http://schemas.openxmlformats.org/drawingml/2006/main">
              <a:rPr lang="en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ONLINE CERTIFIED</a:t>
            </a:r>
          </a:p>
          <a:p>
            <a:pPr xmlns:a="http://schemas.openxmlformats.org/drawingml/2006/main" marL="0" indent="0">
              <a:lnSpc>
                <a:spcPts val="5468"/>
              </a:lnSpc>
              <a:buNone/>
            </a:pPr>
            <a:r xmlns:a="http://schemas.openxmlformats.org/drawingml/2006/main">
              <a:rPr lang="en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EDUCATIONAL PROGRAM</a:t>
            </a:r>
            <a:endParaRPr xmlns:a="http://schemas.openxmlformats.org/drawingml/2006/main" lang="en-US" sz="4374" dirty="0"/>
          </a:p>
        </p:txBody>
      </p:sp>
      <p:sp>
        <p:nvSpPr>
          <p:cNvPr id="6" name="Text 4"/>
          <p:cNvSpPr/>
          <p:nvPr/>
        </p:nvSpPr>
        <p:spPr>
          <a:xfrm>
            <a:off x="329773" y="677584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xmlns:a="http://schemas.openxmlformats.org/drawingml/2006/main" marL="0" indent="0" algn="ctr">
              <a:lnSpc>
                <a:spcPts val="2734"/>
              </a:lnSpc>
              <a:buNone/>
            </a:pPr>
            <a:r xmlns:a="http://schemas.openxmlformats.org/drawingml/2006/main">
              <a:rPr lang="en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</a:rPr>
              <a:t>Partnership</a:t>
            </a:r>
            <a:endParaRPr xmlns:a="http://schemas.openxmlformats.org/drawingml/2006/main"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329773" y="7234118"/>
            <a:ext cx="511052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xmlns:a="http://schemas.openxmlformats.org/drawingml/2006/main" marL="0" indent="0" algn="ctr">
              <a:lnSpc>
                <a:spcPts val="2799"/>
              </a:lnSpc>
              <a:buNone/>
            </a:pP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Ministry of Interior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and 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in cooperation with </a:t>
            </a:r>
            <a:endParaRPr xmlns:a="http://schemas.openxmlformats.org/drawingml/2006/main" lang="en-US" sz="1750" dirty="0"/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ÇOMÜ</a:t>
            </a:r>
          </a:p>
        </p:txBody>
      </p:sp>
      <p:sp>
        <p:nvSpPr>
          <p:cNvPr id="9" name="Text 7"/>
          <p:cNvSpPr/>
          <p:nvPr/>
        </p:nvSpPr>
        <p:spPr>
          <a:xfrm>
            <a:off x="7025719" y="316825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xmlns:a="http://schemas.openxmlformats.org/drawingml/2006/main" marL="0" indent="0" algn="ctr">
              <a:lnSpc>
                <a:spcPts val="2734"/>
              </a:lnSpc>
              <a:buNone/>
            </a:pPr>
            <a:r xmlns:a="http://schemas.openxmlformats.org/drawingml/2006/main">
              <a:rPr lang="en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Target group</a:t>
            </a:r>
            <a:endParaRPr xmlns:a="http://schemas.openxmlformats.org/drawingml/2006/main"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5291228" y="3687206"/>
            <a:ext cx="5110639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xmlns:a="http://schemas.openxmlformats.org/drawingml/2006/main" marL="0" indent="0" algn="ctr">
              <a:lnSpc>
                <a:spcPts val="2799"/>
              </a:lnSpc>
              <a:buNone/>
            </a:pP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civil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​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society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establishment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representatives 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,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university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to his students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And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civilian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society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in the field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to work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or 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voluntarily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to be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wanting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all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to citizens</a:t>
            </a:r>
            <a:endParaRPr xmlns:a="http://schemas.openxmlformats.org/drawingml/2006/main" lang="en-US" sz="1750" dirty="0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E12E8B69-707D-BC8A-3FEB-EB0C8C6C1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0"/>
            <a:ext cx="43434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7">
            <a:extLst>
              <a:ext uri="{FF2B5EF4-FFF2-40B4-BE49-F238E27FC236}">
                <a16:creationId xmlns:a16="http://schemas.microsoft.com/office/drawing/2014/main" id="{3225533F-867A-994C-C2A2-8E8CDBB1B015}"/>
              </a:ext>
            </a:extLst>
          </p:cNvPr>
          <p:cNvSpPr/>
          <p:nvPr/>
        </p:nvSpPr>
        <p:spPr>
          <a:xfrm>
            <a:off x="663089" y="248473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xmlns:a="http://schemas.openxmlformats.org/drawingml/2006/main" marL="0" indent="0" algn="ctr">
              <a:lnSpc>
                <a:spcPts val="2734"/>
              </a:lnSpc>
              <a:buNone/>
            </a:pPr>
            <a:r xmlns:a="http://schemas.openxmlformats.org/drawingml/2006/main">
              <a:rPr lang="en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Aim</a:t>
            </a:r>
            <a:endParaRPr xmlns:a="http://schemas.openxmlformats.org/drawingml/2006/main" lang="en-US" sz="2187" dirty="0"/>
          </a:p>
        </p:txBody>
      </p:sp>
      <p:sp>
        <p:nvSpPr>
          <p:cNvPr id="15" name="Text 8">
            <a:extLst>
              <a:ext uri="{FF2B5EF4-FFF2-40B4-BE49-F238E27FC236}">
                <a16:creationId xmlns:a16="http://schemas.microsoft.com/office/drawing/2014/main" id="{9CD43C59-595C-CD51-2802-AD0DF9C0CCF4}"/>
              </a:ext>
            </a:extLst>
          </p:cNvPr>
          <p:cNvSpPr/>
          <p:nvPr/>
        </p:nvSpPr>
        <p:spPr>
          <a:xfrm>
            <a:off x="180589" y="2982343"/>
            <a:ext cx="5110639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xmlns:a="http://schemas.openxmlformats.org/drawingml/2006/main" marL="0" indent="0" algn="ctr">
              <a:lnSpc>
                <a:spcPts val="2799"/>
              </a:lnSpc>
              <a:buNone/>
            </a:pP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civil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​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society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organizations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person 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source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their capacity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increase 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,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civil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society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legislation 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,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volunteering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And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social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entrepreneurship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subjects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first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to be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about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civilian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to society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aimed at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current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on matters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civilian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society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establishment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representatives of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information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levels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to develop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And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professional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worker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person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the number of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to increase</a:t>
            </a:r>
            <a:endParaRPr xmlns:a="http://schemas.openxmlformats.org/drawingml/2006/main" lang="en-US" sz="1750" dirty="0"/>
          </a:p>
        </p:txBody>
      </p:sp>
      <p:sp>
        <p:nvSpPr>
          <p:cNvPr id="16" name="Text 7">
            <a:extLst>
              <a:ext uri="{FF2B5EF4-FFF2-40B4-BE49-F238E27FC236}">
                <a16:creationId xmlns:a16="http://schemas.microsoft.com/office/drawing/2014/main" id="{E6F4DF44-1D84-6A65-91E4-3F90714647A3}"/>
              </a:ext>
            </a:extLst>
          </p:cNvPr>
          <p:cNvSpPr/>
          <p:nvPr/>
        </p:nvSpPr>
        <p:spPr>
          <a:xfrm>
            <a:off x="6067147" y="572755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xmlns:a="http://schemas.openxmlformats.org/drawingml/2006/main" marL="0" indent="0" algn="ctr">
              <a:lnSpc>
                <a:spcPts val="2734"/>
              </a:lnSpc>
              <a:buNone/>
            </a:pPr>
            <a:r xmlns:a="http://schemas.openxmlformats.org/drawingml/2006/main">
              <a:rPr lang="en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APPLICATION</a:t>
            </a:r>
            <a:endParaRPr xmlns:a="http://schemas.openxmlformats.org/drawingml/2006/main" lang="en-US" sz="2187" dirty="0"/>
          </a:p>
        </p:txBody>
      </p:sp>
      <p:sp>
        <p:nvSpPr>
          <p:cNvPr id="17" name="Text 8">
            <a:extLst>
              <a:ext uri="{FF2B5EF4-FFF2-40B4-BE49-F238E27FC236}">
                <a16:creationId xmlns:a16="http://schemas.microsoft.com/office/drawing/2014/main" id="{302A7339-C213-1AEC-67C2-2D0D49F7CA36}"/>
              </a:ext>
            </a:extLst>
          </p:cNvPr>
          <p:cNvSpPr/>
          <p:nvPr/>
        </p:nvSpPr>
        <p:spPr>
          <a:xfrm>
            <a:off x="5291227" y="6393443"/>
            <a:ext cx="5110639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xmlns:a="http://schemas.openxmlformats.org/drawingml/2006/main" marL="0" indent="0" algn="ctr">
              <a:lnSpc>
                <a:spcPts val="2799"/>
              </a:lnSpc>
              <a:buNone/>
            </a:pP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</a:rPr>
              <a:t>16 October 2023 – 10 November 2023 1st Round</a:t>
            </a:r>
          </a:p>
          <a:p>
            <a:pPr xmlns:a="http://schemas.openxmlformats.org/drawingml/2006/main" marL="0" indent="0" algn="ctr">
              <a:lnSpc>
                <a:spcPts val="2799"/>
              </a:lnSpc>
              <a:buNone/>
            </a:pP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</a:rPr>
              <a:t>4 December 2023-15 December 2023 2nd Round</a:t>
            </a:r>
          </a:p>
          <a:p>
            <a:pPr xmlns:a="http://schemas.openxmlformats.org/drawingml/2006/main" marL="0" indent="0" algn="ctr">
              <a:lnSpc>
                <a:spcPts val="2799"/>
              </a:lnSpc>
              <a:buNone/>
            </a:pP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</a:rPr>
              <a:t>Online Training - Total 100 Participants</a:t>
            </a:r>
            <a:endParaRPr xmlns:a="http://schemas.openxmlformats.org/drawingml/2006/main"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4" name="Text 2"/>
          <p:cNvSpPr/>
          <p:nvPr/>
        </p:nvSpPr>
        <p:spPr>
          <a:xfrm>
            <a:off x="2037993" y="1878925"/>
            <a:ext cx="9150564" cy="19903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xmlns:a="http://schemas.openxmlformats.org/drawingml/2006/main" marL="0" indent="0">
              <a:lnSpc>
                <a:spcPts val="5468"/>
              </a:lnSpc>
              <a:buNone/>
            </a:pPr>
            <a:r xmlns:a="http://schemas.openxmlformats.org/drawingml/2006/main">
              <a:rPr lang="en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SHORT TERM ACTIVITY PLAN</a:t>
            </a:r>
            <a:endParaRPr xmlns:a="http://schemas.openxmlformats.org/drawingml/2006/main" lang="en-US" sz="4374" dirty="0"/>
          </a:p>
        </p:txBody>
      </p:sp>
      <p:sp>
        <p:nvSpPr>
          <p:cNvPr id="7" name="Shape 5"/>
          <p:cNvSpPr/>
          <p:nvPr/>
        </p:nvSpPr>
        <p:spPr>
          <a:xfrm>
            <a:off x="2037993" y="4010144"/>
            <a:ext cx="10554414" cy="992505"/>
          </a:xfrm>
          <a:prstGeom prst="rect">
            <a:avLst/>
          </a:prstGeom>
          <a:solidFill>
            <a:srgbClr val="382748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8" name="Text 6"/>
          <p:cNvSpPr/>
          <p:nvPr/>
        </p:nvSpPr>
        <p:spPr>
          <a:xfrm>
            <a:off x="2260163" y="4150995"/>
            <a:ext cx="10110074" cy="8516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xmlns:a="http://schemas.openxmlformats.org/drawingml/2006/main" marL="0" indent="0">
              <a:lnSpc>
                <a:spcPts val="2799"/>
              </a:lnSpc>
              <a:buNone/>
            </a:pPr>
            <a:r xmlns:a="http://schemas.openxmlformats.org/drawingml/2006/main">
              <a:rPr lang="en" dirty="0">
                <a:solidFill>
                  <a:srgbClr val="DAD1E6"/>
                </a:solidFill>
                <a:latin typeface="Fira Sans" pitchFamily="34" charset="0"/>
              </a:rPr>
              <a:t>Central Website</a:t>
            </a:r>
            <a:endParaRPr xmlns:a="http://schemas.openxmlformats.org/drawingml/2006/main" lang="en-US" dirty="0"/>
          </a:p>
        </p:txBody>
      </p:sp>
      <p:sp>
        <p:nvSpPr>
          <p:cNvPr id="10" name="Text 8"/>
          <p:cNvSpPr/>
          <p:nvPr/>
        </p:nvSpPr>
        <p:spPr>
          <a:xfrm>
            <a:off x="2260163" y="5143500"/>
            <a:ext cx="482905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xmlns:a="http://schemas.openxmlformats.org/drawingml/2006/main" marL="0" indent="0">
              <a:lnSpc>
                <a:spcPts val="2799"/>
              </a:lnSpc>
              <a:buNone/>
            </a:pP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Quality Assurance Studies</a:t>
            </a:r>
            <a:endParaRPr xmlns:a="http://schemas.openxmlformats.org/drawingml/2006/main" lang="en-US" sz="1750" dirty="0"/>
          </a:p>
        </p:txBody>
      </p:sp>
    </p:spTree>
    <p:extLst>
      <p:ext uri="{BB962C8B-B14F-4D97-AF65-F5344CB8AC3E}">
        <p14:creationId xmlns:p14="http://schemas.microsoft.com/office/powerpoint/2010/main" val="650407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4" name="Text 2"/>
          <p:cNvSpPr/>
          <p:nvPr/>
        </p:nvSpPr>
        <p:spPr>
          <a:xfrm>
            <a:off x="2037993" y="1878925"/>
            <a:ext cx="9150564" cy="19903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xmlns:a="http://schemas.openxmlformats.org/drawingml/2006/main" marL="0" indent="0">
              <a:lnSpc>
                <a:spcPts val="5468"/>
              </a:lnSpc>
              <a:buNone/>
            </a:pPr>
            <a:r xmlns:a="http://schemas.openxmlformats.org/drawingml/2006/main">
              <a:rPr lang="en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Unachievable and</a:t>
            </a:r>
          </a:p>
          <a:p>
            <a:pPr xmlns:a="http://schemas.openxmlformats.org/drawingml/2006/main" marL="0" indent="0">
              <a:lnSpc>
                <a:spcPts val="5468"/>
              </a:lnSpc>
              <a:buNone/>
            </a:pPr>
            <a:r xmlns:a="http://schemas.openxmlformats.org/drawingml/2006/main">
              <a:rPr lang="en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2024 Planned Activities</a:t>
            </a:r>
            <a:endParaRPr xmlns:a="http://schemas.openxmlformats.org/drawingml/2006/main" lang="en-US" sz="4374" dirty="0"/>
          </a:p>
        </p:txBody>
      </p:sp>
      <p:sp>
        <p:nvSpPr>
          <p:cNvPr id="7" name="Shape 5"/>
          <p:cNvSpPr/>
          <p:nvPr/>
        </p:nvSpPr>
        <p:spPr>
          <a:xfrm>
            <a:off x="2037993" y="4010144"/>
            <a:ext cx="10554414" cy="992505"/>
          </a:xfrm>
          <a:prstGeom prst="rect">
            <a:avLst/>
          </a:prstGeom>
          <a:solidFill>
            <a:srgbClr val="382748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8" name="Text 6"/>
          <p:cNvSpPr/>
          <p:nvPr/>
        </p:nvSpPr>
        <p:spPr>
          <a:xfrm>
            <a:off x="2260163" y="4150995"/>
            <a:ext cx="10110074" cy="8516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xmlns:a="http://schemas.openxmlformats.org/drawingml/2006/main" marL="0" indent="0">
              <a:lnSpc>
                <a:spcPts val="2799"/>
              </a:lnSpc>
              <a:buNone/>
            </a:pPr>
            <a:r xmlns:a="http://schemas.openxmlformats.org/drawingml/2006/main">
              <a:rPr lang="en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Social</a:t>
            </a:r>
            <a:r xmlns:a="http://schemas.openxmlformats.org/drawingml/2006/main">
              <a:rPr lang="en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Projects</a:t>
            </a:r>
            <a:r xmlns:a="http://schemas.openxmlformats.org/drawingml/2006/main">
              <a:rPr lang="en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And</a:t>
            </a:r>
            <a:r xmlns:a="http://schemas.openxmlformats.org/drawingml/2006/main">
              <a:rPr lang="en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Civilian</a:t>
            </a:r>
            <a:r xmlns:a="http://schemas.openxmlformats.org/drawingml/2006/main">
              <a:rPr lang="en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Society</a:t>
            </a:r>
            <a:r xmlns:a="http://schemas.openxmlformats.org/drawingml/2006/main">
              <a:rPr lang="en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Organizations</a:t>
            </a:r>
            <a:r xmlns:a="http://schemas.openxmlformats.org/drawingml/2006/main">
              <a:rPr lang="en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Management</a:t>
            </a:r>
            <a:r xmlns:a="http://schemas.openxmlformats.org/drawingml/2006/main">
              <a:rPr lang="en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Afar</a:t>
            </a:r>
            <a:r xmlns:a="http://schemas.openxmlformats.org/drawingml/2006/main">
              <a:rPr lang="en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Education</a:t>
            </a:r>
            <a:r xmlns:a="http://schemas.openxmlformats.org/drawingml/2006/main">
              <a:rPr lang="en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without thesis</a:t>
            </a:r>
            <a:r xmlns:a="http://schemas.openxmlformats.org/drawingml/2006/main">
              <a:rPr lang="en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Degree</a:t>
            </a:r>
            <a:r xmlns:a="http://schemas.openxmlformats.org/drawingml/2006/main">
              <a:rPr lang="en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Program</a:t>
            </a:r>
            <a:endParaRPr xmlns:a="http://schemas.openxmlformats.org/drawingml/2006/main" lang="en-US" dirty="0"/>
          </a:p>
        </p:txBody>
      </p:sp>
      <p:sp>
        <p:nvSpPr>
          <p:cNvPr id="10" name="Text 8"/>
          <p:cNvSpPr/>
          <p:nvPr/>
        </p:nvSpPr>
        <p:spPr>
          <a:xfrm>
            <a:off x="2260163" y="5143500"/>
            <a:ext cx="482905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xmlns:a="http://schemas.openxmlformats.org/drawingml/2006/main" marL="0" indent="0">
              <a:lnSpc>
                <a:spcPts val="2799"/>
              </a:lnSpc>
              <a:buNone/>
            </a:pP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XI.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International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NGOs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 xmlns:a="http://schemas.openxmlformats.org/drawingml/2006/main">
              <a:rPr lang="en" sz="1750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congress</a:t>
            </a:r>
            <a:r xmlns:a="http://schemas.openxmlformats.org/drawingml/2006/main">
              <a:rPr lang="en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endParaRPr xmlns:a="http://schemas.openxmlformats.org/drawingml/2006/main"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386</Words>
  <Application>Microsoft Office PowerPoint</Application>
  <PresentationFormat>Özel</PresentationFormat>
  <Paragraphs>63</Paragraphs>
  <Slides>8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Fira Sans</vt:lpstr>
      <vt:lpstr>Inconsolata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serkan ozdemir</cp:lastModifiedBy>
  <cp:revision>3</cp:revision>
  <dcterms:created xsi:type="dcterms:W3CDTF">2024-01-21T21:58:06Z</dcterms:created>
  <dcterms:modified xsi:type="dcterms:W3CDTF">2024-01-22T23:11:53Z</dcterms:modified>
</cp:coreProperties>
</file>