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9" r:id="rId6"/>
    <p:sldId id="258" r:id="rId7"/>
    <p:sldId id="259" r:id="rId8"/>
    <p:sldId id="260" r:id="rId9"/>
    <p:sldId id="261" r:id="rId10"/>
    <p:sldId id="262" r:id="rId11"/>
    <p:sldId id="263" r:id="rId12"/>
    <p:sldId id="265" r:id="rId13"/>
    <p:sldId id="264" r:id="rId14"/>
    <p:sldId id="266"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5" r:id="rId29"/>
    <p:sldId id="286" r:id="rId30"/>
    <p:sldId id="288" r:id="rId31"/>
    <p:sldId id="289" r:id="rId32"/>
    <p:sldId id="290" r:id="rId33"/>
    <p:sldId id="291" r:id="rId34"/>
    <p:sldId id="292" r:id="rId35"/>
    <p:sldId id="293" r:id="rId36"/>
    <p:sldId id="295" r:id="rId37"/>
    <p:sldId id="296" r:id="rId38"/>
    <p:sldId id="297" r:id="rId39"/>
    <p:sldId id="298" r:id="rId40"/>
    <p:sldId id="324" r:id="rId41"/>
    <p:sldId id="301" r:id="rId42"/>
    <p:sldId id="303" r:id="rId43"/>
    <p:sldId id="304" r:id="rId44"/>
    <p:sldId id="306" r:id="rId45"/>
    <p:sldId id="308" r:id="rId46"/>
    <p:sldId id="309" r:id="rId47"/>
    <p:sldId id="310" r:id="rId48"/>
    <p:sldId id="311" r:id="rId49"/>
    <p:sldId id="275" r:id="rId50"/>
    <p:sldId id="312" r:id="rId51"/>
    <p:sldId id="313" r:id="rId52"/>
    <p:sldId id="314" r:id="rId53"/>
    <p:sldId id="315" r:id="rId54"/>
    <p:sldId id="316" r:id="rId55"/>
    <p:sldId id="317" r:id="rId56"/>
    <p:sldId id="318" r:id="rId57"/>
    <p:sldId id="319" r:id="rId58"/>
    <p:sldId id="320" r:id="rId59"/>
    <p:sldId id="326" r:id="rId60"/>
    <p:sldId id="321" r:id="rId61"/>
    <p:sldId id="323" r:id="rId6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mu" initials="c" lastIdx="1" clrIdx="0">
    <p:extLst>
      <p:ext uri="{19B8F6BF-5375-455C-9EA6-DF929625EA0E}">
        <p15:presenceInfo xmlns:p15="http://schemas.microsoft.com/office/powerpoint/2012/main" userId="a3f593b896b63b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7-29T10:29:44.637"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E4D6EE6-C9D5-4CBF-B1A8-B4E7A7464547}" type="datetimeFigureOut">
              <a:rPr lang="tr-TR" smtClean="0"/>
              <a:t>3.12.2024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3616593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4D6EE6-C9D5-4CBF-B1A8-B4E7A7464547}" type="datetimeFigureOut">
              <a:rPr lang="tr-TR" smtClean="0"/>
              <a:t>3.12.2024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3248046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4D6EE6-C9D5-4CBF-B1A8-B4E7A7464547}" type="datetimeFigureOut">
              <a:rPr lang="tr-TR" smtClean="0"/>
              <a:t>3.12.2024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316176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4D6EE6-C9D5-4CBF-B1A8-B4E7A7464547}" type="datetimeFigureOut">
              <a:rPr lang="tr-TR" smtClean="0"/>
              <a:t>3.12.2024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279248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E4D6EE6-C9D5-4CBF-B1A8-B4E7A7464547}" type="datetimeFigureOut">
              <a:rPr lang="tr-TR" smtClean="0"/>
              <a:t>3.12.2024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8295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4D6EE6-C9D5-4CBF-B1A8-B4E7A7464547}" type="datetimeFigureOut">
              <a:rPr lang="tr-TR" smtClean="0"/>
              <a:t>3.12.2024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645109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4D6EE6-C9D5-4CBF-B1A8-B4E7A7464547}" type="datetimeFigureOut">
              <a:rPr lang="tr-TR" smtClean="0"/>
              <a:t>3.12.2024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140182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4D6EE6-C9D5-4CBF-B1A8-B4E7A7464547}" type="datetimeFigureOut">
              <a:rPr lang="tr-TR" smtClean="0"/>
              <a:t>3.12.2024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122242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4D6EE6-C9D5-4CBF-B1A8-B4E7A7464547}" type="datetimeFigureOut">
              <a:rPr lang="tr-TR" smtClean="0"/>
              <a:t>3.12.2024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2886390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4D6EE6-C9D5-4CBF-B1A8-B4E7A7464547}" type="datetimeFigureOut">
              <a:rPr lang="tr-TR" smtClean="0"/>
              <a:t>3.12.2024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310755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4D6EE6-C9D5-4CBF-B1A8-B4E7A7464547}" type="datetimeFigureOut">
              <a:rPr lang="tr-TR" smtClean="0"/>
              <a:t>3.12.2024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C8110D-2BFB-42A7-B153-0ACC0DF628F4}" type="slidenum">
              <a:rPr lang="tr-TR" smtClean="0"/>
              <a:t>‹#›</a:t>
            </a:fld>
            <a:endParaRPr lang="tr-TR"/>
          </a:p>
        </p:txBody>
      </p:sp>
    </p:spTree>
    <p:extLst>
      <p:ext uri="{BB962C8B-B14F-4D97-AF65-F5344CB8AC3E}">
        <p14:creationId xmlns:p14="http://schemas.microsoft.com/office/powerpoint/2010/main" val="381310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
              <a:schemeClr val="accent2">
                <a:lumMod val="50000"/>
              </a:schemeClr>
            </a:gs>
            <a:gs pos="13000">
              <a:schemeClr val="accent2">
                <a:lumMod val="75000"/>
              </a:schemeClr>
            </a:gs>
            <a:gs pos="0">
              <a:schemeClr val="accent2">
                <a:lumMod val="50000"/>
              </a:schemeClr>
            </a:gs>
            <a:gs pos="100000">
              <a:schemeClr val="accent4">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D6EE6-C9D5-4CBF-B1A8-B4E7A7464547}" type="datetimeFigureOut">
              <a:rPr lang="tr-TR" smtClean="0"/>
              <a:t>3.12.2024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8110D-2BFB-42A7-B153-0ACC0DF628F4}" type="slidenum">
              <a:rPr lang="tr-TR" smtClean="0"/>
              <a:t>‹#›</a:t>
            </a:fld>
            <a:endParaRPr lang="tr-TR"/>
          </a:p>
        </p:txBody>
      </p:sp>
    </p:spTree>
    <p:extLst>
      <p:ext uri="{BB962C8B-B14F-4D97-AF65-F5344CB8AC3E}">
        <p14:creationId xmlns:p14="http://schemas.microsoft.com/office/powerpoint/2010/main" val="1140142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76450" y="517295"/>
            <a:ext cx="9553576" cy="1382712"/>
          </a:xfrm>
        </p:spPr>
        <p:txBody>
          <a:bodyPr>
            <a:normAutofit fontScale="90000"/>
          </a:bodyPr>
          <a:lstStyle/>
          <a:p>
            <a:r>
              <a:rPr lang="tr-TR" sz="5400" b="1"/>
              <a:t>ÇANAKKALE ONSEKİZ MART ÜNİVERSİTESİ</a:t>
            </a:r>
          </a:p>
        </p:txBody>
      </p:sp>
      <p:sp>
        <p:nvSpPr>
          <p:cNvPr id="3" name="Alt Başlık 2"/>
          <p:cNvSpPr>
            <a:spLocks noGrp="1"/>
          </p:cNvSpPr>
          <p:nvPr>
            <p:ph type="subTitle" idx="1"/>
          </p:nvPr>
        </p:nvSpPr>
        <p:spPr/>
        <p:txBody>
          <a:bodyPr/>
          <a:lstStyle/>
          <a:p>
            <a:endParaRPr lang="tr-TR" dirty="0" smtClean="0"/>
          </a:p>
          <a:p>
            <a:endParaRPr lang="tr-TR" dirty="0"/>
          </a:p>
          <a:p>
            <a:r>
              <a:rPr lang="tr-TR" dirty="0" smtClean="0"/>
              <a:t>STRATEJİ GELİŞTİRME DAİRE BAŞKANLIĞI EYLÜL 2024</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442" y="283701"/>
            <a:ext cx="2045166" cy="1849900"/>
          </a:xfrm>
          <a:prstGeom prst="rect">
            <a:avLst/>
          </a:prstGeom>
        </p:spPr>
      </p:pic>
      <p:sp>
        <p:nvSpPr>
          <p:cNvPr id="5" name="Dikdörtgen 4"/>
          <p:cNvSpPr/>
          <p:nvPr/>
        </p:nvSpPr>
        <p:spPr>
          <a:xfrm>
            <a:off x="2381250" y="3127746"/>
            <a:ext cx="7658100" cy="707886"/>
          </a:xfrm>
          <a:prstGeom prst="rect">
            <a:avLst/>
          </a:prstGeom>
        </p:spPr>
        <p:txBody>
          <a:bodyPr wrap="square">
            <a:spAutoFit/>
          </a:bodyPr>
          <a:lstStyle/>
          <a:p>
            <a:pPr algn="ctr"/>
            <a:r>
              <a:rPr lang="tr-TR" sz="4000" dirty="0" smtClean="0"/>
              <a:t>PERSONEL MAAŞ İŞLEMLERİ</a:t>
            </a:r>
            <a:endParaRPr lang="tr-TR" sz="4000" dirty="0"/>
          </a:p>
        </p:txBody>
      </p:sp>
      <p:graphicFrame>
        <p:nvGraphicFramePr>
          <p:cNvPr id="6" name="Tablo 5"/>
          <p:cNvGraphicFramePr>
            <a:graphicFrameLocks noGrp="1"/>
          </p:cNvGraphicFramePr>
          <p:nvPr>
            <p:extLst>
              <p:ext uri="{D42A27DB-BD31-4B8C-83A1-F6EECF244321}">
                <p14:modId xmlns:p14="http://schemas.microsoft.com/office/powerpoint/2010/main" val="2584855408"/>
              </p:ext>
            </p:extLst>
          </p:nvPr>
        </p:nvGraphicFramePr>
        <p:xfrm>
          <a:off x="4708525" y="5063371"/>
          <a:ext cx="2641600" cy="485775"/>
        </p:xfrm>
        <a:graphic>
          <a:graphicData uri="http://schemas.openxmlformats.org/drawingml/2006/table">
            <a:tbl>
              <a:tblPr>
                <a:tableStyleId>{5C22544A-7EE6-4342-B048-85BDC9FD1C3A}</a:tableStyleId>
              </a:tblPr>
              <a:tblGrid>
                <a:gridCol w="2641600">
                  <a:extLst>
                    <a:ext uri="{9D8B030D-6E8A-4147-A177-3AD203B41FA5}">
                      <a16:colId xmlns:a16="http://schemas.microsoft.com/office/drawing/2014/main" val="3877672394"/>
                    </a:ext>
                  </a:extLst>
                </a:gridCol>
              </a:tblGrid>
              <a:tr h="161925">
                <a:tc>
                  <a:txBody>
                    <a:bodyPr/>
                    <a:lstStyle/>
                    <a:p>
                      <a:pPr algn="ctr" fontAlgn="b"/>
                      <a:r>
                        <a:rPr lang="tr-TR" sz="1000" u="none" strike="noStrike" dirty="0">
                          <a:effectLst/>
                        </a:rPr>
                        <a:t>Hazırlayanlar ;</a:t>
                      </a:r>
                      <a:endParaRPr lang="tr-TR" sz="1000" b="0" i="0" u="none" strike="noStrike" dirty="0">
                        <a:effectLst/>
                        <a:latin typeface="Times New Roman" panose="02020603050405020304" pitchFamily="18" charset="0"/>
                      </a:endParaRPr>
                    </a:p>
                  </a:txBody>
                  <a:tcPr marL="9525" marR="9525" marT="9525" marB="0" anchor="b">
                    <a:noFill/>
                  </a:tcPr>
                </a:tc>
                <a:extLst>
                  <a:ext uri="{0D108BD9-81ED-4DB2-BD59-A6C34878D82A}">
                    <a16:rowId xmlns:a16="http://schemas.microsoft.com/office/drawing/2014/main" val="1359982666"/>
                  </a:ext>
                </a:extLst>
              </a:tr>
              <a:tr h="161925">
                <a:tc>
                  <a:txBody>
                    <a:bodyPr/>
                    <a:lstStyle/>
                    <a:p>
                      <a:pPr algn="ctr" fontAlgn="b"/>
                      <a:r>
                        <a:rPr lang="tr-TR" sz="1000" u="none" strike="noStrike" dirty="0">
                          <a:effectLst/>
                        </a:rPr>
                        <a:t>Şef Salim DÖNMEZ</a:t>
                      </a:r>
                      <a:endParaRPr lang="tr-TR" sz="1000" b="0" i="0" u="none" strike="noStrike" dirty="0">
                        <a:effectLst/>
                        <a:latin typeface="Times New Roman" panose="02020603050405020304" pitchFamily="18" charset="0"/>
                      </a:endParaRPr>
                    </a:p>
                  </a:txBody>
                  <a:tcPr marL="9525" marR="9525" marT="9525" marB="0" anchor="b">
                    <a:noFill/>
                  </a:tcPr>
                </a:tc>
                <a:extLst>
                  <a:ext uri="{0D108BD9-81ED-4DB2-BD59-A6C34878D82A}">
                    <a16:rowId xmlns:a16="http://schemas.microsoft.com/office/drawing/2014/main" val="2073545055"/>
                  </a:ext>
                </a:extLst>
              </a:tr>
              <a:tr h="161925">
                <a:tc>
                  <a:txBody>
                    <a:bodyPr/>
                    <a:lstStyle/>
                    <a:p>
                      <a:pPr algn="ctr" fontAlgn="b"/>
                      <a:r>
                        <a:rPr lang="tr-TR" sz="1000" u="none" strike="noStrike" dirty="0">
                          <a:effectLst/>
                        </a:rPr>
                        <a:t>Şef Ergül KARASÜLEYMANOĞLU</a:t>
                      </a:r>
                      <a:endParaRPr lang="tr-TR" sz="1000" b="0" i="0" u="none" strike="noStrike" dirty="0">
                        <a:effectLst/>
                        <a:latin typeface="Times New Roman" panose="02020603050405020304" pitchFamily="18" charset="0"/>
                      </a:endParaRPr>
                    </a:p>
                  </a:txBody>
                  <a:tcPr marL="9525" marR="9525" marT="9525" marB="0" anchor="b">
                    <a:noFill/>
                  </a:tcPr>
                </a:tc>
                <a:extLst>
                  <a:ext uri="{0D108BD9-81ED-4DB2-BD59-A6C34878D82A}">
                    <a16:rowId xmlns:a16="http://schemas.microsoft.com/office/drawing/2014/main" val="4090847247"/>
                  </a:ext>
                </a:extLst>
              </a:tr>
            </a:tbl>
          </a:graphicData>
        </a:graphic>
      </p:graphicFrame>
    </p:spTree>
    <p:extLst>
      <p:ext uri="{BB962C8B-B14F-4D97-AF65-F5344CB8AC3E}">
        <p14:creationId xmlns:p14="http://schemas.microsoft.com/office/powerpoint/2010/main" val="3617383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31796" y="634484"/>
            <a:ext cx="2519216" cy="646331"/>
          </a:xfrm>
          <a:prstGeom prst="rect">
            <a:avLst/>
          </a:prstGeom>
        </p:spPr>
        <p:txBody>
          <a:bodyPr wrap="none">
            <a:spAutoFit/>
          </a:bodyPr>
          <a:lstStyle/>
          <a:p>
            <a:pPr algn="ctr"/>
            <a:r>
              <a:rPr lang="tr-TR" sz="3600" b="1" dirty="0" smtClean="0"/>
              <a:t>GENEL BİLGİ</a:t>
            </a:r>
            <a:endParaRPr lang="tr-TR" sz="3600" b="1" dirty="0"/>
          </a:p>
        </p:txBody>
      </p:sp>
      <p:sp>
        <p:nvSpPr>
          <p:cNvPr id="3" name="Dikdörtgen 2"/>
          <p:cNvSpPr/>
          <p:nvPr/>
        </p:nvSpPr>
        <p:spPr>
          <a:xfrm>
            <a:off x="0" y="1682740"/>
            <a:ext cx="12096750" cy="4493538"/>
          </a:xfrm>
          <a:prstGeom prst="rect">
            <a:avLst/>
          </a:prstGeom>
        </p:spPr>
        <p:txBody>
          <a:bodyPr wrap="square">
            <a:spAutoFit/>
          </a:bodyPr>
          <a:lstStyle/>
          <a:p>
            <a:pPr algn="just"/>
            <a:r>
              <a:rPr lang="tr-TR" sz="2600" dirty="0"/>
              <a:t>Memurların mali ve sosyal hakları genel olarak 657 sayılı Devlet Memurları Kanunu ile 375 sayılı Kanun Hükmünde Kararnamede düzenlenmiştir. </a:t>
            </a:r>
            <a:endParaRPr lang="tr-TR" sz="2600" dirty="0" smtClean="0"/>
          </a:p>
          <a:p>
            <a:pPr algn="just"/>
            <a:endParaRPr lang="tr-TR" sz="2600" dirty="0"/>
          </a:p>
          <a:p>
            <a:pPr algn="just"/>
            <a:r>
              <a:rPr lang="tr-TR" sz="2600" dirty="0" smtClean="0"/>
              <a:t>Memurların </a:t>
            </a:r>
            <a:r>
              <a:rPr lang="tr-TR" sz="2600" dirty="0"/>
              <a:t>mali hakları </a:t>
            </a:r>
            <a:r>
              <a:rPr lang="tr-TR" sz="2600" b="1" dirty="0"/>
              <a:t>hizmet sınıfı, kadro ve görev unvanı, kadro derecesi </a:t>
            </a:r>
            <a:r>
              <a:rPr lang="tr-TR" sz="2600" dirty="0"/>
              <a:t>ve </a:t>
            </a:r>
            <a:r>
              <a:rPr lang="tr-TR" sz="2600" b="1" dirty="0"/>
              <a:t>eğitim durumu </a:t>
            </a:r>
            <a:r>
              <a:rPr lang="tr-TR" sz="2600" dirty="0"/>
              <a:t>gibi kriterlere bağlı olarak belirlenmektedir</a:t>
            </a:r>
            <a:r>
              <a:rPr lang="tr-TR" sz="2600" dirty="0" smtClean="0"/>
              <a:t>.</a:t>
            </a:r>
            <a:endParaRPr lang="tr-TR" sz="2600" dirty="0"/>
          </a:p>
          <a:p>
            <a:pPr algn="just"/>
            <a:endParaRPr lang="tr-TR" sz="2600" dirty="0" smtClean="0"/>
          </a:p>
          <a:p>
            <a:pPr algn="just"/>
            <a:r>
              <a:rPr lang="tr-TR" sz="2600" dirty="0" smtClean="0"/>
              <a:t>Mali </a:t>
            </a:r>
            <a:r>
              <a:rPr lang="tr-TR" sz="2600" dirty="0"/>
              <a:t>ve sosyal hakları genel olarak; gösterge aylığı, ek gösterge aylığı, taban aylığı, kıdem aylığı, zamlar (yan ödeme aylığı) tazminatlar, makam tazminatı, temsil tazminatı, görev tazminatı, ek ödeme, fazla çalışma ücreti, vekalet ücreti, yabancı dil tazminatı ve aile yardımı ödeneği gibi unsurlardan oluşmaktadır. 666 sayılı KHK eki II ve III sayılı cetvel kapsamındaki personel için ücret ve tazminat unsurları bulunmaktadır. </a:t>
            </a:r>
          </a:p>
        </p:txBody>
      </p:sp>
    </p:spTree>
    <p:extLst>
      <p:ext uri="{BB962C8B-B14F-4D97-AF65-F5344CB8AC3E}">
        <p14:creationId xmlns:p14="http://schemas.microsoft.com/office/powerpoint/2010/main" val="2129680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5860"/>
          <p:cNvPicPr/>
          <p:nvPr/>
        </p:nvPicPr>
        <p:blipFill>
          <a:blip r:embed="rId2"/>
          <a:stretch>
            <a:fillRect/>
          </a:stretch>
        </p:blipFill>
        <p:spPr>
          <a:xfrm>
            <a:off x="-66676" y="-1"/>
            <a:ext cx="12334876" cy="6943725"/>
          </a:xfrm>
          <a:prstGeom prst="rect">
            <a:avLst/>
          </a:prstGeom>
          <a:solidFill>
            <a:schemeClr val="accent5">
              <a:lumMod val="40000"/>
              <a:lumOff val="60000"/>
            </a:schemeClr>
          </a:solidFill>
        </p:spPr>
      </p:pic>
    </p:spTree>
    <p:extLst>
      <p:ext uri="{BB962C8B-B14F-4D97-AF65-F5344CB8AC3E}">
        <p14:creationId xmlns:p14="http://schemas.microsoft.com/office/powerpoint/2010/main" val="174753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graphicFrame>
        <p:nvGraphicFramePr>
          <p:cNvPr id="10" name="Tablo 9"/>
          <p:cNvGraphicFramePr>
            <a:graphicFrameLocks noGrp="1"/>
          </p:cNvGraphicFramePr>
          <p:nvPr>
            <p:extLst>
              <p:ext uri="{D42A27DB-BD31-4B8C-83A1-F6EECF244321}">
                <p14:modId xmlns:p14="http://schemas.microsoft.com/office/powerpoint/2010/main" val="2491043939"/>
              </p:ext>
            </p:extLst>
          </p:nvPr>
        </p:nvGraphicFramePr>
        <p:xfrm>
          <a:off x="-2" y="876308"/>
          <a:ext cx="12192004" cy="5981687"/>
        </p:xfrm>
        <a:graphic>
          <a:graphicData uri="http://schemas.openxmlformats.org/drawingml/2006/table">
            <a:tbl>
              <a:tblPr>
                <a:tableStyleId>{5C22544A-7EE6-4342-B048-85BDC9FD1C3A}</a:tableStyleId>
              </a:tblPr>
              <a:tblGrid>
                <a:gridCol w="1108364">
                  <a:extLst>
                    <a:ext uri="{9D8B030D-6E8A-4147-A177-3AD203B41FA5}">
                      <a16:colId xmlns:a16="http://schemas.microsoft.com/office/drawing/2014/main" val="3824819831"/>
                    </a:ext>
                  </a:extLst>
                </a:gridCol>
                <a:gridCol w="1108364">
                  <a:extLst>
                    <a:ext uri="{9D8B030D-6E8A-4147-A177-3AD203B41FA5}">
                      <a16:colId xmlns:a16="http://schemas.microsoft.com/office/drawing/2014/main" val="3780372441"/>
                    </a:ext>
                  </a:extLst>
                </a:gridCol>
                <a:gridCol w="1108364">
                  <a:extLst>
                    <a:ext uri="{9D8B030D-6E8A-4147-A177-3AD203B41FA5}">
                      <a16:colId xmlns:a16="http://schemas.microsoft.com/office/drawing/2014/main" val="181333620"/>
                    </a:ext>
                  </a:extLst>
                </a:gridCol>
                <a:gridCol w="1108364">
                  <a:extLst>
                    <a:ext uri="{9D8B030D-6E8A-4147-A177-3AD203B41FA5}">
                      <a16:colId xmlns:a16="http://schemas.microsoft.com/office/drawing/2014/main" val="2132318316"/>
                    </a:ext>
                  </a:extLst>
                </a:gridCol>
                <a:gridCol w="1108364">
                  <a:extLst>
                    <a:ext uri="{9D8B030D-6E8A-4147-A177-3AD203B41FA5}">
                      <a16:colId xmlns:a16="http://schemas.microsoft.com/office/drawing/2014/main" val="572636287"/>
                    </a:ext>
                  </a:extLst>
                </a:gridCol>
                <a:gridCol w="1108364">
                  <a:extLst>
                    <a:ext uri="{9D8B030D-6E8A-4147-A177-3AD203B41FA5}">
                      <a16:colId xmlns:a16="http://schemas.microsoft.com/office/drawing/2014/main" val="726824155"/>
                    </a:ext>
                  </a:extLst>
                </a:gridCol>
                <a:gridCol w="1108364">
                  <a:extLst>
                    <a:ext uri="{9D8B030D-6E8A-4147-A177-3AD203B41FA5}">
                      <a16:colId xmlns:a16="http://schemas.microsoft.com/office/drawing/2014/main" val="3957159828"/>
                    </a:ext>
                  </a:extLst>
                </a:gridCol>
                <a:gridCol w="1108364">
                  <a:extLst>
                    <a:ext uri="{9D8B030D-6E8A-4147-A177-3AD203B41FA5}">
                      <a16:colId xmlns:a16="http://schemas.microsoft.com/office/drawing/2014/main" val="1140289885"/>
                    </a:ext>
                  </a:extLst>
                </a:gridCol>
                <a:gridCol w="1108364">
                  <a:extLst>
                    <a:ext uri="{9D8B030D-6E8A-4147-A177-3AD203B41FA5}">
                      <a16:colId xmlns:a16="http://schemas.microsoft.com/office/drawing/2014/main" val="972195070"/>
                    </a:ext>
                  </a:extLst>
                </a:gridCol>
                <a:gridCol w="1108364">
                  <a:extLst>
                    <a:ext uri="{9D8B030D-6E8A-4147-A177-3AD203B41FA5}">
                      <a16:colId xmlns:a16="http://schemas.microsoft.com/office/drawing/2014/main" val="3352901251"/>
                    </a:ext>
                  </a:extLst>
                </a:gridCol>
                <a:gridCol w="1108364">
                  <a:extLst>
                    <a:ext uri="{9D8B030D-6E8A-4147-A177-3AD203B41FA5}">
                      <a16:colId xmlns:a16="http://schemas.microsoft.com/office/drawing/2014/main" val="4260890033"/>
                    </a:ext>
                  </a:extLst>
                </a:gridCol>
              </a:tblGrid>
              <a:tr h="444919">
                <a:tc>
                  <a:txBody>
                    <a:bodyPr/>
                    <a:lstStyle/>
                    <a:p>
                      <a:pPr algn="l"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l" fontAlgn="b"/>
                      <a:r>
                        <a:rPr lang="tr-TR" sz="1100" u="none" strike="noStrike" dirty="0">
                          <a:effectLst/>
                        </a:rPr>
                        <a:t> </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gridSpan="9">
                  <a:txBody>
                    <a:bodyPr/>
                    <a:lstStyle/>
                    <a:p>
                      <a:pPr algn="ctr" fontAlgn="b"/>
                      <a:r>
                        <a:rPr lang="tr-TR" sz="1400" b="1" u="none" strike="noStrike" dirty="0">
                          <a:solidFill>
                            <a:srgbClr val="C00000"/>
                          </a:solidFill>
                          <a:effectLst/>
                        </a:rPr>
                        <a:t>K      A      D      E      M      E</a:t>
                      </a:r>
                      <a:endParaRPr lang="tr-TR" sz="14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92783721"/>
                  </a:ext>
                </a:extLst>
              </a:tr>
              <a:tr h="346048">
                <a:tc>
                  <a:txBody>
                    <a:bodyPr/>
                    <a:lstStyle/>
                    <a:p>
                      <a:pPr algn="l"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l" fontAlgn="b"/>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1</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2</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3</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4</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5</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6</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7</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8</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b="1" u="none" strike="noStrike" dirty="0">
                          <a:solidFill>
                            <a:srgbClr val="C00000"/>
                          </a:solidFill>
                          <a:effectLst/>
                        </a:rPr>
                        <a:t>9</a:t>
                      </a:r>
                      <a:endParaRPr lang="tr-TR" sz="1100" b="1" i="0" u="none" strike="noStrike" dirty="0">
                        <a:solidFill>
                          <a:srgbClr val="C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2004854777"/>
                  </a:ext>
                </a:extLst>
              </a:tr>
              <a:tr h="346048">
                <a:tc rowSpan="15">
                  <a:txBody>
                    <a:bodyPr/>
                    <a:lstStyle/>
                    <a:p>
                      <a:pPr algn="ctr" rtl="0" fontAlgn="ctr"/>
                      <a:r>
                        <a:rPr lang="pt-BR" sz="1400" b="1" u="none" strike="noStrike" dirty="0">
                          <a:solidFill>
                            <a:srgbClr val="C00000"/>
                          </a:solidFill>
                          <a:effectLst/>
                        </a:rPr>
                        <a:t>D     E     R     E     C     E</a:t>
                      </a:r>
                      <a:endParaRPr lang="pt-BR" sz="1400" b="1" i="0" u="none" strike="noStrike" dirty="0">
                        <a:solidFill>
                          <a:srgbClr val="C00000"/>
                        </a:solidFill>
                        <a:effectLst/>
                        <a:latin typeface="Calibri" panose="020F0502020204030204" pitchFamily="34" charset="0"/>
                      </a:endParaRPr>
                    </a:p>
                  </a:txBody>
                  <a:tcPr marL="9525" marR="9525" marT="9525" marB="0" vert="vert27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ctr"/>
                      <a:r>
                        <a:rPr lang="tr-TR" sz="1100" b="1" u="none" strike="noStrike" dirty="0">
                          <a:solidFill>
                            <a:srgbClr val="C00000"/>
                          </a:solidFill>
                          <a:effectLst/>
                        </a:rPr>
                        <a:t>1</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1320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1380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1440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1500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2712184840"/>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2</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1155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1210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1265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1320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1380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1440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666817417"/>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3</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1020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1065</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1110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1155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1210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1265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1320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1380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 </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2467747721"/>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4</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915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950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985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1020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1065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1110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1155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1210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1265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1848206233"/>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5</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835</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895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915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950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985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1020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1065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1110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3811444737"/>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6</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785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835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895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915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950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985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3101509577"/>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7</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705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785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835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865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895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660505385"/>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8</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675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690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705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785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810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432004772"/>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9</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620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630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645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675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690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705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740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1872757676"/>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10</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590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600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630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645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675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690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730117873"/>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11</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570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580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590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600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630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645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3532637487"/>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12</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545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550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555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570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580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590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600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610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2548359803"/>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13</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530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535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545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550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555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560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570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580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3633919742"/>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14</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515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525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530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535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540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545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550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555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3352097091"/>
                  </a:ext>
                </a:extLst>
              </a:tr>
              <a:tr h="346048">
                <a:tc vMerge="1">
                  <a:txBody>
                    <a:bodyPr/>
                    <a:lstStyle/>
                    <a:p>
                      <a:endParaRPr lang="tr-TR"/>
                    </a:p>
                  </a:txBody>
                  <a:tcPr/>
                </a:tc>
                <a:tc>
                  <a:txBody>
                    <a:bodyPr/>
                    <a:lstStyle/>
                    <a:p>
                      <a:pPr algn="ctr" fontAlgn="ctr"/>
                      <a:r>
                        <a:rPr lang="tr-TR" sz="1100" b="1" u="none" strike="noStrike" dirty="0">
                          <a:solidFill>
                            <a:srgbClr val="C00000"/>
                          </a:solidFill>
                          <a:effectLst/>
                        </a:rPr>
                        <a:t>15</a:t>
                      </a:r>
                      <a:endParaRPr lang="tr-TR" sz="1100" b="1" i="0" u="none" strike="noStrike" dirty="0">
                        <a:solidFill>
                          <a:srgbClr val="C00000"/>
                        </a:solidFill>
                        <a:effectLst/>
                        <a:latin typeface="Calibri" panose="020F0502020204030204" pitchFamily="34" charset="0"/>
                      </a:endParaRPr>
                    </a:p>
                  </a:txBody>
                  <a:tcPr marL="9525" marR="9525" marT="9525" marB="0" anchor="ctr">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500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505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510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515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520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525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530</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a:effectLst/>
                        </a:rPr>
                        <a:t>535</a:t>
                      </a:r>
                      <a:endParaRPr lang="tr-TR" sz="1100" b="1" i="0" u="none" strike="noStrike">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tc>
                  <a:txBody>
                    <a:bodyPr/>
                    <a:lstStyle/>
                    <a:p>
                      <a:pPr algn="ctr" fontAlgn="b"/>
                      <a:r>
                        <a:rPr lang="tr-TR" sz="1100" u="none" strike="noStrike" dirty="0">
                          <a:effectLst/>
                        </a:rPr>
                        <a:t>540</a:t>
                      </a:r>
                      <a:endParaRPr lang="tr-TR" sz="1100" b="1" i="0" u="none" strike="noStrike" dirty="0">
                        <a:solidFill>
                          <a:srgbClr val="000000"/>
                        </a:solidFill>
                        <a:effectLst/>
                        <a:latin typeface="Calibri" panose="020F0502020204030204" pitchFamily="34" charset="0"/>
                      </a:endParaRPr>
                    </a:p>
                  </a:txBody>
                  <a:tcPr marL="9525" marR="9525" marT="9525" marB="0" anchor="b">
                    <a:gradFill>
                      <a:gsLst>
                        <a:gs pos="29000">
                          <a:schemeClr val="accent1">
                            <a:lumMod val="5000"/>
                            <a:lumOff val="95000"/>
                          </a:schemeClr>
                        </a:gs>
                        <a:gs pos="57000">
                          <a:schemeClr val="accent1">
                            <a:lumMod val="45000"/>
                            <a:lumOff val="55000"/>
                          </a:schemeClr>
                        </a:gs>
                        <a:gs pos="83000">
                          <a:schemeClr val="accent1">
                            <a:lumMod val="45000"/>
                            <a:lumOff val="55000"/>
                          </a:schemeClr>
                        </a:gs>
                        <a:gs pos="100000">
                          <a:schemeClr val="accent1">
                            <a:lumMod val="62000"/>
                            <a:lumOff val="38000"/>
                          </a:schemeClr>
                        </a:gs>
                      </a:gsLst>
                      <a:lin ang="5400000" scaled="1"/>
                    </a:gradFill>
                  </a:tcPr>
                </a:tc>
                <a:extLst>
                  <a:ext uri="{0D108BD9-81ED-4DB2-BD59-A6C34878D82A}">
                    <a16:rowId xmlns:a16="http://schemas.microsoft.com/office/drawing/2014/main" val="2165678883"/>
                  </a:ext>
                </a:extLst>
              </a:tr>
            </a:tbl>
          </a:graphicData>
        </a:graphic>
      </p:graphicFrame>
      <p:sp>
        <p:nvSpPr>
          <p:cNvPr id="11" name="Dikdörtgen 10"/>
          <p:cNvSpPr/>
          <p:nvPr/>
        </p:nvSpPr>
        <p:spPr>
          <a:xfrm>
            <a:off x="1114425" y="167759"/>
            <a:ext cx="10267949" cy="523220"/>
          </a:xfrm>
          <a:prstGeom prst="rect">
            <a:avLst/>
          </a:prstGeom>
          <a:solidFill>
            <a:schemeClr val="accent5">
              <a:lumMod val="40000"/>
              <a:lumOff val="60000"/>
            </a:schemeClr>
          </a:solidFill>
        </p:spPr>
        <p:txBody>
          <a:bodyPr wrap="square">
            <a:spAutoFit/>
          </a:bodyPr>
          <a:lstStyle/>
          <a:p>
            <a:pPr algn="ctr"/>
            <a:r>
              <a:rPr lang="pt-BR" sz="2800" dirty="0"/>
              <a:t>AY L I K G Ö S T E R G E TA B L O S U 657 - 4 3 . m a d d e </a:t>
            </a:r>
            <a:endParaRPr lang="tr-TR" sz="2800" dirty="0"/>
          </a:p>
        </p:txBody>
      </p:sp>
    </p:spTree>
    <p:extLst>
      <p:ext uri="{BB962C8B-B14F-4D97-AF65-F5344CB8AC3E}">
        <p14:creationId xmlns:p14="http://schemas.microsoft.com/office/powerpoint/2010/main" val="4110739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49779" y="282059"/>
            <a:ext cx="8694240" cy="830997"/>
          </a:xfrm>
          <a:prstGeom prst="rect">
            <a:avLst/>
          </a:prstGeom>
        </p:spPr>
        <p:txBody>
          <a:bodyPr wrap="none">
            <a:spAutoFit/>
          </a:bodyPr>
          <a:lstStyle/>
          <a:p>
            <a:r>
              <a:rPr lang="tr-TR" sz="4800" dirty="0"/>
              <a:t>Memurların Mali ve Sosyal Hakları</a:t>
            </a:r>
          </a:p>
        </p:txBody>
      </p:sp>
      <p:sp>
        <p:nvSpPr>
          <p:cNvPr id="3" name="Dikdörtgen 2"/>
          <p:cNvSpPr/>
          <p:nvPr/>
        </p:nvSpPr>
        <p:spPr>
          <a:xfrm>
            <a:off x="1076325" y="2094637"/>
            <a:ext cx="9525000" cy="1354217"/>
          </a:xfrm>
          <a:prstGeom prst="rect">
            <a:avLst/>
          </a:prstGeom>
        </p:spPr>
        <p:txBody>
          <a:bodyPr wrap="square">
            <a:spAutoFit/>
          </a:bodyPr>
          <a:lstStyle/>
          <a:p>
            <a:pPr algn="just"/>
            <a:r>
              <a:rPr lang="tr-TR" b="1" dirty="0"/>
              <a:t>1- Gösterge Aylığı: </a:t>
            </a:r>
            <a:r>
              <a:rPr lang="tr-TR" dirty="0"/>
              <a:t>Memurun bulunduğu derece ve kademenin karşılığı olan aylık gösterge rakamı ile aylık katsayının çarpımı </a:t>
            </a:r>
            <a:r>
              <a:rPr lang="tr-TR" sz="2800" dirty="0"/>
              <a:t>sonucu</a:t>
            </a:r>
            <a:r>
              <a:rPr lang="tr-TR" dirty="0"/>
              <a:t> bulunan tutardır. Bütün sınıflar itibarıyla her derece ve kademenin aylıklarının hesaplanmasında esas teşkil eden "Aylık Gösterge Tablosu", 657 sayılı Kanunun 43’üncü maddesi ile düzenlenmiştir. </a:t>
            </a:r>
          </a:p>
        </p:txBody>
      </p:sp>
      <p:graphicFrame>
        <p:nvGraphicFramePr>
          <p:cNvPr id="6" name="Tablo 5"/>
          <p:cNvGraphicFramePr>
            <a:graphicFrameLocks noGrp="1"/>
          </p:cNvGraphicFramePr>
          <p:nvPr>
            <p:extLst>
              <p:ext uri="{D42A27DB-BD31-4B8C-83A1-F6EECF244321}">
                <p14:modId xmlns:p14="http://schemas.microsoft.com/office/powerpoint/2010/main" val="2417414259"/>
              </p:ext>
            </p:extLst>
          </p:nvPr>
        </p:nvGraphicFramePr>
        <p:xfrm>
          <a:off x="3352799" y="3863092"/>
          <a:ext cx="4867276" cy="565715"/>
        </p:xfrm>
        <a:graphic>
          <a:graphicData uri="http://schemas.openxmlformats.org/drawingml/2006/table">
            <a:tbl>
              <a:tblPr firstRow="1" bandRow="1">
                <a:tableStyleId>{5C22544A-7EE6-4342-B048-85BDC9FD1C3A}</a:tableStyleId>
              </a:tblPr>
              <a:tblGrid>
                <a:gridCol w="4867276">
                  <a:extLst>
                    <a:ext uri="{9D8B030D-6E8A-4147-A177-3AD203B41FA5}">
                      <a16:colId xmlns:a16="http://schemas.microsoft.com/office/drawing/2014/main" val="1848917543"/>
                    </a:ext>
                  </a:extLst>
                </a:gridCol>
              </a:tblGrid>
              <a:tr h="565715">
                <a:tc>
                  <a:txBody>
                    <a:bodyPr/>
                    <a:lstStyle/>
                    <a:p>
                      <a:pPr algn="ctr">
                        <a:lnSpc>
                          <a:spcPct val="150000"/>
                        </a:lnSpc>
                      </a:pPr>
                      <a:r>
                        <a:rPr lang="tr-TR" dirty="0" smtClean="0">
                          <a:solidFill>
                            <a:schemeClr val="tx1"/>
                          </a:solidFill>
                        </a:rPr>
                        <a:t>Gösterge Aylığı = Gösterge X Aylık Katsayı</a:t>
                      </a:r>
                      <a:endParaRPr lang="tr-TR" b="0" dirty="0">
                        <a:solidFill>
                          <a:schemeClr val="tx1"/>
                        </a:solidFill>
                      </a:endParaRPr>
                    </a:p>
                  </a:txBody>
                  <a:tcPr>
                    <a:solidFill>
                      <a:schemeClr val="accent2"/>
                    </a:solidFill>
                  </a:tcPr>
                </a:tc>
                <a:extLst>
                  <a:ext uri="{0D108BD9-81ED-4DB2-BD59-A6C34878D82A}">
                    <a16:rowId xmlns:a16="http://schemas.microsoft.com/office/drawing/2014/main" val="902568557"/>
                  </a:ext>
                </a:extLst>
              </a:tr>
            </a:tbl>
          </a:graphicData>
        </a:graphic>
      </p:graphicFrame>
      <p:sp>
        <p:nvSpPr>
          <p:cNvPr id="7" name="Dikdörtgen 6"/>
          <p:cNvSpPr/>
          <p:nvPr/>
        </p:nvSpPr>
        <p:spPr>
          <a:xfrm>
            <a:off x="3138341" y="4996934"/>
            <a:ext cx="5413213" cy="369332"/>
          </a:xfrm>
          <a:prstGeom prst="rect">
            <a:avLst/>
          </a:prstGeom>
        </p:spPr>
        <p:txBody>
          <a:bodyPr wrap="none">
            <a:spAutoFit/>
          </a:bodyPr>
          <a:lstStyle/>
          <a:p>
            <a:r>
              <a:rPr lang="nl-NL" dirty="0"/>
              <a:t>Örnek (Derece </a:t>
            </a:r>
            <a:r>
              <a:rPr lang="tr-TR" dirty="0" smtClean="0"/>
              <a:t>3</a:t>
            </a:r>
            <a:r>
              <a:rPr lang="nl-NL" dirty="0" smtClean="0"/>
              <a:t>, </a:t>
            </a:r>
            <a:r>
              <a:rPr lang="nl-NL" dirty="0"/>
              <a:t>Kademe 1)= </a:t>
            </a:r>
            <a:r>
              <a:rPr lang="tr-TR" dirty="0" smtClean="0"/>
              <a:t>1020</a:t>
            </a:r>
            <a:r>
              <a:rPr lang="nl-NL" dirty="0" smtClean="0"/>
              <a:t> </a:t>
            </a:r>
            <a:r>
              <a:rPr lang="nl-NL" dirty="0"/>
              <a:t>x </a:t>
            </a:r>
            <a:r>
              <a:rPr lang="nl-NL" dirty="0" smtClean="0"/>
              <a:t>0,</a:t>
            </a:r>
            <a:r>
              <a:rPr lang="tr-TR" dirty="0" smtClean="0"/>
              <a:t>907796</a:t>
            </a:r>
            <a:r>
              <a:rPr lang="nl-NL" dirty="0" smtClean="0"/>
              <a:t>= </a:t>
            </a:r>
            <a:r>
              <a:rPr lang="tr-TR" dirty="0" smtClean="0"/>
              <a:t>925,95</a:t>
            </a:r>
            <a:r>
              <a:rPr lang="nl-NL" dirty="0" smtClean="0"/>
              <a:t> </a:t>
            </a:r>
            <a:endParaRPr lang="tr-TR" dirty="0"/>
          </a:p>
        </p:txBody>
      </p:sp>
    </p:spTree>
    <p:extLst>
      <p:ext uri="{BB962C8B-B14F-4D97-AF65-F5344CB8AC3E}">
        <p14:creationId xmlns:p14="http://schemas.microsoft.com/office/powerpoint/2010/main" val="377101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825" y="1246085"/>
            <a:ext cx="12192000" cy="3317447"/>
          </a:xfrm>
          <a:prstGeom prst="rect">
            <a:avLst/>
          </a:prstGeom>
        </p:spPr>
        <p:txBody>
          <a:bodyPr wrap="square">
            <a:spAutoFit/>
          </a:bodyPr>
          <a:lstStyle/>
          <a:p>
            <a:pPr marL="1357630" marR="249555" indent="-6350">
              <a:lnSpc>
                <a:spcPct val="103000"/>
              </a:lnSpc>
              <a:spcAft>
                <a:spcPts val="3310"/>
              </a:spcAft>
            </a:pPr>
            <a:r>
              <a:rPr lang="tr-TR" sz="2800" b="1" dirty="0">
                <a:solidFill>
                  <a:srgbClr val="000000"/>
                </a:solidFill>
                <a:latin typeface="Times New Roman" panose="02020603050405020304" pitchFamily="18" charset="0"/>
                <a:ea typeface="Times New Roman" panose="02020603050405020304" pitchFamily="18" charset="0"/>
              </a:rPr>
              <a:t>Memurların Mali ve Sosyal Hakları</a:t>
            </a:r>
          </a:p>
          <a:p>
            <a:pPr marL="588010" marR="1203325" indent="-6350" algn="just">
              <a:lnSpc>
                <a:spcPct val="112000"/>
              </a:lnSpc>
              <a:spcAft>
                <a:spcPts val="6555"/>
              </a:spcAft>
            </a:pPr>
            <a:r>
              <a:rPr lang="tr-TR" b="1" dirty="0">
                <a:solidFill>
                  <a:srgbClr val="000000"/>
                </a:solidFill>
                <a:latin typeface="Times New Roman" panose="02020603050405020304" pitchFamily="18" charset="0"/>
                <a:ea typeface="Times New Roman" panose="02020603050405020304" pitchFamily="18" charset="0"/>
              </a:rPr>
              <a:t>2- Ek Gösterge Aylığı: </a:t>
            </a:r>
            <a:r>
              <a:rPr lang="tr-TR" dirty="0">
                <a:solidFill>
                  <a:srgbClr val="000000"/>
                </a:solidFill>
                <a:latin typeface="Times New Roman" panose="02020603050405020304" pitchFamily="18" charset="0"/>
                <a:ea typeface="Times New Roman" panose="02020603050405020304" pitchFamily="18" charset="0"/>
              </a:rPr>
              <a:t>657 sayılı Kanunun 43/B maddesinde düzenlenmiş olan ek gösterge aylığı; bu Kanuna ekli I ve II sayılı Cetvellerde tespit edilen ek gösterge rakamı ile aylık katsayının çarpımı suretiyle bulunmaktadır. Ek gösterge cetvelleri kurumların kadrolarında bulunan personelin hizmet sınıfları, kadro unvanları, öğrenim durumları ve aylık alınan derecelerine göre düzenlenmiştir.</a:t>
            </a:r>
            <a:endParaRPr lang="tr-TR" sz="1050" dirty="0">
              <a:solidFill>
                <a:srgbClr val="000000"/>
              </a:solidFill>
              <a:latin typeface="Calibri" panose="020F0502020204030204" pitchFamily="34" charset="0"/>
              <a:ea typeface="Calibri" panose="020F0502020204030204" pitchFamily="34" charset="0"/>
            </a:endParaRPr>
          </a:p>
          <a:p>
            <a:pPr marL="1635760" indent="-6350">
              <a:lnSpc>
                <a:spcPct val="110000"/>
              </a:lnSpc>
              <a:spcAft>
                <a:spcPts val="5600"/>
              </a:spcAft>
            </a:pPr>
            <a:r>
              <a:rPr lang="tr-TR" sz="1600" b="1" dirty="0">
                <a:solidFill>
                  <a:srgbClr val="000000"/>
                </a:solidFill>
                <a:latin typeface="Times New Roman" panose="02020603050405020304" pitchFamily="18" charset="0"/>
                <a:ea typeface="Times New Roman" panose="02020603050405020304" pitchFamily="18" charset="0"/>
              </a:rPr>
              <a:t>                  </a:t>
            </a:r>
            <a:endParaRPr lang="tr-TR" sz="1050" dirty="0">
              <a:solidFill>
                <a:srgbClr val="000000"/>
              </a:solidFill>
              <a:latin typeface="Calibri" panose="020F0502020204030204" pitchFamily="34" charset="0"/>
              <a:ea typeface="Calibri" panose="020F050202020403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869389189"/>
              </p:ext>
            </p:extLst>
          </p:nvPr>
        </p:nvGraphicFramePr>
        <p:xfrm>
          <a:off x="2694121" y="3997817"/>
          <a:ext cx="6256150" cy="565715"/>
        </p:xfrm>
        <a:graphic>
          <a:graphicData uri="http://schemas.openxmlformats.org/drawingml/2006/table">
            <a:tbl>
              <a:tblPr firstRow="1" bandRow="1">
                <a:tableStyleId>{5C22544A-7EE6-4342-B048-85BDC9FD1C3A}</a:tableStyleId>
              </a:tblPr>
              <a:tblGrid>
                <a:gridCol w="6256150">
                  <a:extLst>
                    <a:ext uri="{9D8B030D-6E8A-4147-A177-3AD203B41FA5}">
                      <a16:colId xmlns:a16="http://schemas.microsoft.com/office/drawing/2014/main" val="1848917543"/>
                    </a:ext>
                  </a:extLst>
                </a:gridCol>
              </a:tblGrid>
              <a:tr h="565715">
                <a:tc>
                  <a:txBody>
                    <a:bodyPr/>
                    <a:lstStyle/>
                    <a:p>
                      <a:pPr algn="ctr">
                        <a:lnSpc>
                          <a:spcPct val="150000"/>
                        </a:lnSpc>
                      </a:pPr>
                      <a:r>
                        <a:rPr lang="tr-TR" sz="1800" b="1" dirty="0" smtClean="0">
                          <a:solidFill>
                            <a:srgbClr val="000000"/>
                          </a:solidFill>
                          <a:latin typeface="Times New Roman" panose="02020603050405020304" pitchFamily="18" charset="0"/>
                          <a:ea typeface="Times New Roman" panose="02020603050405020304" pitchFamily="18" charset="0"/>
                        </a:rPr>
                        <a:t>Ek </a:t>
                      </a:r>
                      <a:r>
                        <a:rPr lang="tr-TR" sz="1800" b="1" dirty="0" err="1" smtClean="0">
                          <a:solidFill>
                            <a:srgbClr val="000000"/>
                          </a:solidFill>
                          <a:latin typeface="Times New Roman" panose="02020603050405020304" pitchFamily="18" charset="0"/>
                          <a:ea typeface="Times New Roman" panose="02020603050405020304" pitchFamily="18" charset="0"/>
                        </a:rPr>
                        <a:t>GöstergeAylığı</a:t>
                      </a:r>
                      <a:r>
                        <a:rPr lang="tr-TR" sz="1800" b="1" dirty="0" smtClean="0">
                          <a:solidFill>
                            <a:srgbClr val="000000"/>
                          </a:solidFill>
                          <a:latin typeface="Times New Roman" panose="02020603050405020304" pitchFamily="18" charset="0"/>
                          <a:ea typeface="Times New Roman" panose="02020603050405020304" pitchFamily="18" charset="0"/>
                        </a:rPr>
                        <a:t> = Ek Gösterge Oranı X Aylık Katsayı</a:t>
                      </a:r>
                      <a:endParaRPr lang="tr-TR" b="0" dirty="0">
                        <a:solidFill>
                          <a:schemeClr val="tx1"/>
                        </a:solidFill>
                      </a:endParaRPr>
                    </a:p>
                  </a:txBody>
                  <a:tcPr>
                    <a:solidFill>
                      <a:schemeClr val="accent2"/>
                    </a:solidFill>
                  </a:tcPr>
                </a:tc>
                <a:extLst>
                  <a:ext uri="{0D108BD9-81ED-4DB2-BD59-A6C34878D82A}">
                    <a16:rowId xmlns:a16="http://schemas.microsoft.com/office/drawing/2014/main" val="902568557"/>
                  </a:ext>
                </a:extLst>
              </a:tr>
            </a:tbl>
          </a:graphicData>
        </a:graphic>
      </p:graphicFrame>
      <p:sp>
        <p:nvSpPr>
          <p:cNvPr id="4" name="Dikdörtgen 3"/>
          <p:cNvSpPr/>
          <p:nvPr/>
        </p:nvSpPr>
        <p:spPr>
          <a:xfrm>
            <a:off x="2694121" y="5483839"/>
            <a:ext cx="6022098" cy="369332"/>
          </a:xfrm>
          <a:prstGeom prst="rect">
            <a:avLst/>
          </a:prstGeom>
        </p:spPr>
        <p:txBody>
          <a:bodyPr wrap="none">
            <a:spAutoFit/>
          </a:bodyPr>
          <a:lstStyle/>
          <a:p>
            <a:r>
              <a:rPr lang="nl-NL" dirty="0"/>
              <a:t>Örnek (Derece </a:t>
            </a:r>
            <a:r>
              <a:rPr lang="tr-TR" dirty="0" smtClean="0"/>
              <a:t>1</a:t>
            </a:r>
            <a:r>
              <a:rPr lang="nl-NL" dirty="0" smtClean="0"/>
              <a:t>, </a:t>
            </a:r>
            <a:r>
              <a:rPr lang="nl-NL" dirty="0"/>
              <a:t>Kademe </a:t>
            </a:r>
            <a:r>
              <a:rPr lang="tr-TR" dirty="0" smtClean="0"/>
              <a:t>4(Şef)</a:t>
            </a:r>
            <a:r>
              <a:rPr lang="nl-NL" dirty="0" smtClean="0"/>
              <a:t>)= </a:t>
            </a:r>
            <a:r>
              <a:rPr lang="tr-TR" dirty="0" smtClean="0"/>
              <a:t>2800</a:t>
            </a:r>
            <a:r>
              <a:rPr lang="nl-NL" dirty="0" smtClean="0"/>
              <a:t> </a:t>
            </a:r>
            <a:r>
              <a:rPr lang="nl-NL" dirty="0"/>
              <a:t>x 0,</a:t>
            </a:r>
            <a:r>
              <a:rPr lang="tr-TR" dirty="0"/>
              <a:t>907796</a:t>
            </a:r>
            <a:r>
              <a:rPr lang="nl-NL" dirty="0"/>
              <a:t>= </a:t>
            </a:r>
            <a:r>
              <a:rPr lang="tr-TR" dirty="0" smtClean="0"/>
              <a:t>2.541,82</a:t>
            </a:r>
            <a:r>
              <a:rPr lang="nl-NL" dirty="0" smtClean="0"/>
              <a:t> </a:t>
            </a:r>
            <a:endParaRPr lang="tr-TR" dirty="0"/>
          </a:p>
        </p:txBody>
      </p:sp>
    </p:spTree>
    <p:extLst>
      <p:ext uri="{BB962C8B-B14F-4D97-AF65-F5344CB8AC3E}">
        <p14:creationId xmlns:p14="http://schemas.microsoft.com/office/powerpoint/2010/main" val="419425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21229" y="82034"/>
            <a:ext cx="7268721" cy="707886"/>
          </a:xfrm>
          <a:prstGeom prst="rect">
            <a:avLst/>
          </a:prstGeom>
        </p:spPr>
        <p:txBody>
          <a:bodyPr wrap="none">
            <a:spAutoFit/>
          </a:bodyPr>
          <a:lstStyle/>
          <a:p>
            <a:r>
              <a:rPr lang="tr-TR" sz="4000" dirty="0"/>
              <a:t>Memurların Mali ve Sosyal Hakları</a:t>
            </a:r>
          </a:p>
        </p:txBody>
      </p:sp>
      <p:sp>
        <p:nvSpPr>
          <p:cNvPr id="3" name="Dikdörtgen 2"/>
          <p:cNvSpPr/>
          <p:nvPr/>
        </p:nvSpPr>
        <p:spPr>
          <a:xfrm>
            <a:off x="142875" y="1356836"/>
            <a:ext cx="11830050" cy="1692771"/>
          </a:xfrm>
          <a:prstGeom prst="rect">
            <a:avLst/>
          </a:prstGeom>
        </p:spPr>
        <p:txBody>
          <a:bodyPr wrap="square">
            <a:spAutoFit/>
          </a:bodyPr>
          <a:lstStyle/>
          <a:p>
            <a:pPr algn="just"/>
            <a:r>
              <a:rPr lang="tr-TR" sz="2600" b="1" dirty="0"/>
              <a:t>3- Kıdem Aylığı: </a:t>
            </a:r>
            <a:r>
              <a:rPr lang="tr-TR" sz="2600" dirty="0"/>
              <a:t>Kıdem aylığı 375 sayılı KHK’nin 1’inci maddesinde düzenlenmiştir. Her bir hizmet yılı için 20 gösterge rakamı ile aylık katsayının çarpımından oluşur. 25 ve daha fazla hizmet yılını dolduranlar için 25 hizmet yılının karşılığı olan 500 gösterge rakamı dikkate alınmaktadır. </a:t>
            </a:r>
          </a:p>
        </p:txBody>
      </p:sp>
      <p:sp>
        <p:nvSpPr>
          <p:cNvPr id="4" name="Dikdörtgen 3"/>
          <p:cNvSpPr/>
          <p:nvPr/>
        </p:nvSpPr>
        <p:spPr>
          <a:xfrm>
            <a:off x="2514601" y="3043773"/>
            <a:ext cx="6105524"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Kıdem Aylığı = 20 X Hizmet Yılı X Aylık Katsayı</a:t>
            </a:r>
          </a:p>
        </p:txBody>
      </p:sp>
      <p:sp>
        <p:nvSpPr>
          <p:cNvPr id="5" name="Dikdörtgen 4"/>
          <p:cNvSpPr/>
          <p:nvPr/>
        </p:nvSpPr>
        <p:spPr>
          <a:xfrm>
            <a:off x="2697731" y="3690252"/>
            <a:ext cx="5922394" cy="369332"/>
          </a:xfrm>
          <a:prstGeom prst="rect">
            <a:avLst/>
          </a:prstGeom>
        </p:spPr>
        <p:txBody>
          <a:bodyPr wrap="square">
            <a:spAutoFit/>
          </a:bodyPr>
          <a:lstStyle/>
          <a:p>
            <a:r>
              <a:rPr lang="tr-TR" b="1" dirty="0"/>
              <a:t>Örnek: </a:t>
            </a:r>
            <a:r>
              <a:rPr lang="tr-TR" dirty="0"/>
              <a:t>(Meslekte </a:t>
            </a:r>
            <a:r>
              <a:rPr lang="tr-TR" dirty="0" smtClean="0"/>
              <a:t>19 </a:t>
            </a:r>
            <a:r>
              <a:rPr lang="tr-TR" dirty="0"/>
              <a:t>Yıllık) = 20 x </a:t>
            </a:r>
            <a:r>
              <a:rPr lang="tr-TR" dirty="0" smtClean="0"/>
              <a:t>19 </a:t>
            </a:r>
            <a:r>
              <a:rPr lang="tr-TR" dirty="0"/>
              <a:t>x </a:t>
            </a:r>
            <a:r>
              <a:rPr lang="tr-TR" dirty="0" smtClean="0"/>
              <a:t>0,907796 </a:t>
            </a:r>
            <a:r>
              <a:rPr lang="tr-TR" dirty="0"/>
              <a:t>= </a:t>
            </a:r>
            <a:r>
              <a:rPr lang="tr-TR" dirty="0" smtClean="0"/>
              <a:t>344,96</a:t>
            </a:r>
            <a:endParaRPr lang="tr-TR" dirty="0"/>
          </a:p>
        </p:txBody>
      </p:sp>
      <p:sp>
        <p:nvSpPr>
          <p:cNvPr id="6" name="Dikdörtgen 5"/>
          <p:cNvSpPr/>
          <p:nvPr/>
        </p:nvSpPr>
        <p:spPr>
          <a:xfrm>
            <a:off x="0" y="4163139"/>
            <a:ext cx="12125324" cy="1292662"/>
          </a:xfrm>
          <a:prstGeom prst="rect">
            <a:avLst/>
          </a:prstGeom>
        </p:spPr>
        <p:txBody>
          <a:bodyPr wrap="square">
            <a:spAutoFit/>
          </a:bodyPr>
          <a:lstStyle/>
          <a:p>
            <a:r>
              <a:rPr lang="tr-TR" sz="2600" b="1" dirty="0"/>
              <a:t>4- Taban Aylığı: </a:t>
            </a:r>
            <a:r>
              <a:rPr lang="tr-TR" sz="2600" dirty="0"/>
              <a:t>Bu ödeme 375 sayılı KHK’nin 1’inci maddesinde düzenlenmiştir. Taban aylık göstergesi ile taban aylık katsayısının çarpımı sonucu bulunmaktadır. Memurlara "1000" gösterge rakamı üzerinden memuriyet taban aylığı ödenmektedir.</a:t>
            </a:r>
          </a:p>
        </p:txBody>
      </p:sp>
      <p:sp>
        <p:nvSpPr>
          <p:cNvPr id="7" name="Dikdörtgen 6"/>
          <p:cNvSpPr/>
          <p:nvPr/>
        </p:nvSpPr>
        <p:spPr>
          <a:xfrm>
            <a:off x="2514601" y="5489317"/>
            <a:ext cx="6105524"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Taban Aylığı = Taban Aylık Göstergesi X </a:t>
            </a:r>
            <a:r>
              <a:rPr lang="tr-TR" dirty="0" smtClean="0">
                <a:solidFill>
                  <a:schemeClr val="tx1"/>
                </a:solidFill>
              </a:rPr>
              <a:t>Taban Aylık </a:t>
            </a:r>
            <a:r>
              <a:rPr lang="tr-TR" dirty="0">
                <a:solidFill>
                  <a:schemeClr val="tx1"/>
                </a:solidFill>
              </a:rPr>
              <a:t>Katsayı</a:t>
            </a:r>
          </a:p>
        </p:txBody>
      </p:sp>
      <p:sp>
        <p:nvSpPr>
          <p:cNvPr id="8" name="Dikdörtgen 7"/>
          <p:cNvSpPr/>
          <p:nvPr/>
        </p:nvSpPr>
        <p:spPr>
          <a:xfrm>
            <a:off x="2838185" y="6270485"/>
            <a:ext cx="3934090" cy="369332"/>
          </a:xfrm>
          <a:prstGeom prst="rect">
            <a:avLst/>
          </a:prstGeom>
        </p:spPr>
        <p:txBody>
          <a:bodyPr wrap="none">
            <a:spAutoFit/>
          </a:bodyPr>
          <a:lstStyle/>
          <a:p>
            <a:r>
              <a:rPr lang="tr-TR" b="1" dirty="0"/>
              <a:t>Örnek: </a:t>
            </a:r>
            <a:r>
              <a:rPr lang="tr-TR" b="1" dirty="0" smtClean="0"/>
              <a:t> </a:t>
            </a:r>
            <a:r>
              <a:rPr lang="tr-TR" dirty="0" smtClean="0"/>
              <a:t>1000 </a:t>
            </a:r>
            <a:r>
              <a:rPr lang="tr-TR" dirty="0"/>
              <a:t>x 14,208727 = </a:t>
            </a:r>
            <a:r>
              <a:rPr lang="tr-TR" dirty="0" smtClean="0"/>
              <a:t>14.208,75 </a:t>
            </a:r>
            <a:endParaRPr lang="tr-TR" dirty="0"/>
          </a:p>
        </p:txBody>
      </p:sp>
    </p:spTree>
    <p:extLst>
      <p:ext uri="{BB962C8B-B14F-4D97-AF65-F5344CB8AC3E}">
        <p14:creationId xmlns:p14="http://schemas.microsoft.com/office/powerpoint/2010/main" val="1257246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44979" y="82034"/>
            <a:ext cx="7268721" cy="707886"/>
          </a:xfrm>
          <a:prstGeom prst="rect">
            <a:avLst/>
          </a:prstGeom>
        </p:spPr>
        <p:txBody>
          <a:bodyPr wrap="none">
            <a:spAutoFit/>
          </a:bodyPr>
          <a:lstStyle/>
          <a:p>
            <a:r>
              <a:rPr lang="tr-TR" sz="4000" dirty="0"/>
              <a:t>Memurların Mali ve Sosyal Hakları</a:t>
            </a:r>
          </a:p>
        </p:txBody>
      </p:sp>
      <p:sp>
        <p:nvSpPr>
          <p:cNvPr id="3" name="Dikdörtgen 2"/>
          <p:cNvSpPr/>
          <p:nvPr/>
        </p:nvSpPr>
        <p:spPr>
          <a:xfrm>
            <a:off x="266699" y="1443841"/>
            <a:ext cx="11763375" cy="4093428"/>
          </a:xfrm>
          <a:prstGeom prst="rect">
            <a:avLst/>
          </a:prstGeom>
        </p:spPr>
        <p:txBody>
          <a:bodyPr wrap="square">
            <a:spAutoFit/>
          </a:bodyPr>
          <a:lstStyle/>
          <a:p>
            <a:pPr algn="just"/>
            <a:r>
              <a:rPr lang="tr-TR" sz="2000" dirty="0"/>
              <a:t>5- </a:t>
            </a:r>
            <a:r>
              <a:rPr lang="tr-TR" sz="2000" b="1" dirty="0"/>
              <a:t>Yan Ödeme Aylığı (Zamlar): </a:t>
            </a:r>
            <a:r>
              <a:rPr lang="tr-TR" sz="2000" dirty="0"/>
              <a:t>Yan ödeme puanı ile yan ödeme katsayısının çarpımı sonucu bulunan tutardır. 657 sayılı Kanunun 152’nci maddesi gereğince ödenmesi öngörülmüştür. Hangi işi yapanlara ve hangi görevlerde bulunanlara </a:t>
            </a:r>
            <a:r>
              <a:rPr lang="tr-TR" sz="2000" dirty="0" smtClean="0"/>
              <a:t>ödeneceği miktarları</a:t>
            </a:r>
            <a:r>
              <a:rPr lang="tr-TR" sz="2000" dirty="0"/>
              <a:t>, ödeme usul ve esasları bütün kurumları kapsayacak şekilde ve 154’üncü madde uyarınca katsayının Cumhurbaşkanınca değiştirilmesi durumu hariç yılda bir defa olmak üzere hazırlanır ve Cumhurbaşkanı Kararı ile yürürlüğe konulur. </a:t>
            </a:r>
            <a:endParaRPr lang="tr-TR" sz="2000" dirty="0" smtClean="0"/>
          </a:p>
          <a:p>
            <a:pPr algn="just"/>
            <a:r>
              <a:rPr lang="tr-TR" sz="2000" dirty="0" smtClean="0"/>
              <a:t>Yan </a:t>
            </a:r>
            <a:r>
              <a:rPr lang="tr-TR" sz="2000" dirty="0"/>
              <a:t>ödeme puanları, 17/04/2006 tarihli ve 2006/10344 sayılı </a:t>
            </a:r>
            <a:r>
              <a:rPr lang="tr-TR" sz="2000" dirty="0" err="1"/>
              <a:t>BKK’nin</a:t>
            </a:r>
            <a:r>
              <a:rPr lang="tr-TR" sz="2000" dirty="0"/>
              <a:t> I sayılı Cetvelinde belirlenmiştir (Devlet Memurlarına Ödenecek Zam ve Tazminatlara İlişkin Karar). Gelir ve damga vergisine tabidir. </a:t>
            </a:r>
            <a:endParaRPr lang="tr-TR" sz="2000" dirty="0" smtClean="0"/>
          </a:p>
          <a:p>
            <a:endParaRPr lang="tr-TR" sz="2000" dirty="0"/>
          </a:p>
          <a:p>
            <a:r>
              <a:rPr lang="tr-TR" sz="2000" dirty="0" smtClean="0"/>
              <a:t>Anılan </a:t>
            </a:r>
            <a:r>
              <a:rPr lang="tr-TR" sz="2000" dirty="0"/>
              <a:t>Kanuna göre ödenmesi gereken zamlar: </a:t>
            </a:r>
            <a:endParaRPr lang="tr-TR" sz="2000" dirty="0" smtClean="0"/>
          </a:p>
          <a:p>
            <a:r>
              <a:rPr lang="tr-TR" sz="2000" dirty="0" smtClean="0"/>
              <a:t>1-) </a:t>
            </a:r>
            <a:r>
              <a:rPr lang="tr-TR" sz="2000" dirty="0"/>
              <a:t>İş Güçlüğü Zammı </a:t>
            </a:r>
            <a:endParaRPr lang="tr-TR" sz="2000" dirty="0" smtClean="0"/>
          </a:p>
          <a:p>
            <a:r>
              <a:rPr lang="tr-TR" sz="2000" dirty="0" smtClean="0"/>
              <a:t>2-) </a:t>
            </a:r>
            <a:r>
              <a:rPr lang="tr-TR" sz="2000" dirty="0"/>
              <a:t>İş Riski Zammı </a:t>
            </a:r>
            <a:endParaRPr lang="tr-TR" sz="2000" dirty="0" smtClean="0"/>
          </a:p>
          <a:p>
            <a:r>
              <a:rPr lang="tr-TR" sz="2000" dirty="0" smtClean="0"/>
              <a:t>3-) </a:t>
            </a:r>
            <a:r>
              <a:rPr lang="tr-TR" sz="2000" dirty="0"/>
              <a:t>Mali Sorumluluk Zammı </a:t>
            </a:r>
            <a:endParaRPr lang="tr-TR" sz="2000" dirty="0" smtClean="0"/>
          </a:p>
          <a:p>
            <a:r>
              <a:rPr lang="tr-TR" sz="2000" dirty="0" smtClean="0"/>
              <a:t>4-) </a:t>
            </a:r>
            <a:r>
              <a:rPr lang="tr-TR" sz="2000" dirty="0"/>
              <a:t>Temininde Güçlük Zammı</a:t>
            </a:r>
          </a:p>
        </p:txBody>
      </p:sp>
      <p:sp>
        <p:nvSpPr>
          <p:cNvPr id="4" name="Dikdörtgen 3"/>
          <p:cNvSpPr/>
          <p:nvPr/>
        </p:nvSpPr>
        <p:spPr>
          <a:xfrm>
            <a:off x="2732914" y="5537269"/>
            <a:ext cx="6105524"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Yan </a:t>
            </a:r>
            <a:r>
              <a:rPr lang="tr-TR" b="1" dirty="0" smtClean="0">
                <a:solidFill>
                  <a:schemeClr val="tx1"/>
                </a:solidFill>
              </a:rPr>
              <a:t>Ödeme Aylığı </a:t>
            </a:r>
            <a:r>
              <a:rPr lang="tr-TR" dirty="0">
                <a:solidFill>
                  <a:schemeClr val="tx1"/>
                </a:solidFill>
              </a:rPr>
              <a:t>= Yan Ödeme Puanı X Yan Ödeme Katsayısı</a:t>
            </a:r>
          </a:p>
        </p:txBody>
      </p:sp>
      <p:sp>
        <p:nvSpPr>
          <p:cNvPr id="5" name="Dikdörtgen 4"/>
          <p:cNvSpPr/>
          <p:nvPr/>
        </p:nvSpPr>
        <p:spPr>
          <a:xfrm>
            <a:off x="3039251" y="6191190"/>
            <a:ext cx="5492850" cy="369332"/>
          </a:xfrm>
          <a:prstGeom prst="rect">
            <a:avLst/>
          </a:prstGeom>
        </p:spPr>
        <p:txBody>
          <a:bodyPr wrap="none">
            <a:spAutoFit/>
          </a:bodyPr>
          <a:lstStyle/>
          <a:p>
            <a:r>
              <a:rPr lang="tr-TR" b="1" dirty="0"/>
              <a:t>ÖRNEK: </a:t>
            </a:r>
            <a:r>
              <a:rPr lang="tr-TR" b="1" dirty="0" smtClean="0"/>
              <a:t>(</a:t>
            </a:r>
            <a:r>
              <a:rPr lang="tr-TR" dirty="0" smtClean="0"/>
              <a:t>Bilgisayar işletmeni) 2.250 </a:t>
            </a:r>
            <a:r>
              <a:rPr lang="tr-TR" dirty="0"/>
              <a:t>x </a:t>
            </a:r>
            <a:r>
              <a:rPr lang="tr-TR" dirty="0" smtClean="0"/>
              <a:t>0.287892 = 647,75 </a:t>
            </a:r>
            <a:endParaRPr lang="tr-TR" dirty="0"/>
          </a:p>
        </p:txBody>
      </p:sp>
    </p:spTree>
    <p:extLst>
      <p:ext uri="{BB962C8B-B14F-4D97-AF65-F5344CB8AC3E}">
        <p14:creationId xmlns:p14="http://schemas.microsoft.com/office/powerpoint/2010/main" val="26297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97379" y="0"/>
            <a:ext cx="7268721" cy="707886"/>
          </a:xfrm>
          <a:prstGeom prst="rect">
            <a:avLst/>
          </a:prstGeom>
        </p:spPr>
        <p:txBody>
          <a:bodyPr wrap="none">
            <a:spAutoFit/>
          </a:bodyPr>
          <a:lstStyle/>
          <a:p>
            <a:r>
              <a:rPr lang="tr-TR" sz="4000" dirty="0"/>
              <a:t>Memurların Mali ve Sosyal Hakları</a:t>
            </a:r>
          </a:p>
        </p:txBody>
      </p:sp>
      <p:sp>
        <p:nvSpPr>
          <p:cNvPr id="3" name="Dikdörtgen 2"/>
          <p:cNvSpPr/>
          <p:nvPr/>
        </p:nvSpPr>
        <p:spPr>
          <a:xfrm>
            <a:off x="0" y="967710"/>
            <a:ext cx="12192000" cy="1569660"/>
          </a:xfrm>
          <a:prstGeom prst="rect">
            <a:avLst/>
          </a:prstGeom>
        </p:spPr>
        <p:txBody>
          <a:bodyPr wrap="square">
            <a:spAutoFit/>
          </a:bodyPr>
          <a:lstStyle/>
          <a:p>
            <a:pPr algn="just"/>
            <a:r>
              <a:rPr lang="tr-TR" b="1" dirty="0"/>
              <a:t>6- Tazminatlar: </a:t>
            </a:r>
            <a:r>
              <a:rPr lang="tr-TR" dirty="0"/>
              <a:t>En yüksek Devlet memuru aylığına esas olan gösterge rakamının aylık katsayı ile çarpımı sonucu bulunacak tutara (</a:t>
            </a:r>
            <a:r>
              <a:rPr lang="tr-TR" dirty="0" smtClean="0"/>
              <a:t>9500x0,0.907796), </a:t>
            </a:r>
            <a:r>
              <a:rPr lang="tr-TR" dirty="0"/>
              <a:t>Kararnamede gösterilen oranların uygulanması suretiyle hesaplanmaktadır. Bu tazminatların hangi işi yapanlara ve hangi görevlerde bulunanlara ödeneceği, miktarları, ödeme usul ve esasları bütün kurumları kapsayacak şekilde ve 154’üncü madde uyarınca katsayının </a:t>
            </a:r>
            <a:r>
              <a:rPr lang="tr-TR" sz="2400" dirty="0"/>
              <a:t>Cumhurbaşkanınca</a:t>
            </a:r>
            <a:r>
              <a:rPr lang="tr-TR" dirty="0"/>
              <a:t> değiştirilmesi durumu hariç yılda bir defa olmak üzere hazırlanır ve Cumhurbaşkanı Kararı ile yürürlüğe konulur. Damga vergisi hariç herhangi bir vergiye tabi tutulmaz.</a:t>
            </a:r>
          </a:p>
        </p:txBody>
      </p:sp>
      <p:sp>
        <p:nvSpPr>
          <p:cNvPr id="4" name="Dikdörtgen 3"/>
          <p:cNvSpPr/>
          <p:nvPr/>
        </p:nvSpPr>
        <p:spPr>
          <a:xfrm>
            <a:off x="2462952" y="2644166"/>
            <a:ext cx="680314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Tazminat Miktarı = En Yüksek Devlet Memuru Aylığı X Tazminat Oranı</a:t>
            </a:r>
          </a:p>
        </p:txBody>
      </p:sp>
      <p:sp>
        <p:nvSpPr>
          <p:cNvPr id="6" name="Dikdörtgen 5"/>
          <p:cNvSpPr/>
          <p:nvPr/>
        </p:nvSpPr>
        <p:spPr>
          <a:xfrm>
            <a:off x="0" y="4014072"/>
            <a:ext cx="12192000" cy="1846659"/>
          </a:xfrm>
          <a:prstGeom prst="rect">
            <a:avLst/>
          </a:prstGeom>
        </p:spPr>
        <p:txBody>
          <a:bodyPr wrap="square">
            <a:spAutoFit/>
          </a:bodyPr>
          <a:lstStyle/>
          <a:p>
            <a:pPr algn="just"/>
            <a:r>
              <a:rPr lang="tr-TR" dirty="0" smtClean="0"/>
              <a:t>2006/10344 Sayılı </a:t>
            </a:r>
            <a:r>
              <a:rPr lang="tr-TR" dirty="0" err="1" smtClean="0"/>
              <a:t>BKK’nun</a:t>
            </a:r>
            <a:r>
              <a:rPr lang="tr-TR" dirty="0" smtClean="0"/>
              <a:t> Devlet </a:t>
            </a:r>
            <a:r>
              <a:rPr lang="tr-TR" dirty="0"/>
              <a:t>Memurlarına Ödenecek Zam ve Tazminatlara İlişkin Kararın II ve III sayılı Cetvellerinde bazı </a:t>
            </a:r>
            <a:r>
              <a:rPr lang="tr-TR" sz="2400" dirty="0"/>
              <a:t>kriterlere</a:t>
            </a:r>
            <a:r>
              <a:rPr lang="tr-TR" dirty="0"/>
              <a:t> göre belirlenmiş olan </a:t>
            </a:r>
            <a:r>
              <a:rPr lang="tr-TR" dirty="0" smtClean="0"/>
              <a:t>tazminatlar şunlardır</a:t>
            </a:r>
            <a:r>
              <a:rPr lang="tr-TR" dirty="0"/>
              <a:t>: </a:t>
            </a:r>
            <a:endParaRPr lang="tr-TR" dirty="0" smtClean="0"/>
          </a:p>
          <a:p>
            <a:pPr algn="just"/>
            <a:endParaRPr lang="tr-TR" dirty="0"/>
          </a:p>
          <a:p>
            <a:pPr algn="just"/>
            <a:r>
              <a:rPr lang="tr-TR" b="1" dirty="0" smtClean="0"/>
              <a:t>Özel </a:t>
            </a:r>
            <a:r>
              <a:rPr lang="tr-TR" b="1" dirty="0"/>
              <a:t>Hizmet Tazminatı: </a:t>
            </a:r>
            <a:r>
              <a:rPr lang="tr-TR" dirty="0"/>
              <a:t>Görevin önem, sorumluluk ve niteliği, görev yerinin özelliği, hizmet süresi, kadro unvanı ve derecesi ve eğitim seviyesi gibi hususlar dikkate alınarak ödenen tazminattır. Devlet Memurlarına Ödenecek Zam ve Tazminatlara İlişkin Kararın 2 sayılı cetvelinde belirlenmiştir. </a:t>
            </a:r>
          </a:p>
        </p:txBody>
      </p:sp>
      <p:sp>
        <p:nvSpPr>
          <p:cNvPr id="7" name="Dikdörtgen 6"/>
          <p:cNvSpPr/>
          <p:nvPr/>
        </p:nvSpPr>
        <p:spPr>
          <a:xfrm>
            <a:off x="2225968" y="6076555"/>
            <a:ext cx="7040132" cy="369332"/>
          </a:xfrm>
          <a:prstGeom prst="rect">
            <a:avLst/>
          </a:prstGeom>
        </p:spPr>
        <p:txBody>
          <a:bodyPr wrap="none">
            <a:spAutoFit/>
          </a:bodyPr>
          <a:lstStyle/>
          <a:p>
            <a:r>
              <a:rPr lang="tr-TR" b="1" dirty="0"/>
              <a:t>ÖRNEK: </a:t>
            </a:r>
            <a:r>
              <a:rPr lang="tr-TR" b="1" dirty="0" smtClean="0"/>
              <a:t>(</a:t>
            </a:r>
            <a:r>
              <a:rPr lang="tr-TR" dirty="0" smtClean="0"/>
              <a:t>Memur 9 Derece 1 kademe )  9500x0.907796x48/100= 4.139,54</a:t>
            </a:r>
            <a:endParaRPr lang="tr-TR" dirty="0"/>
          </a:p>
        </p:txBody>
      </p:sp>
    </p:spTree>
    <p:extLst>
      <p:ext uri="{BB962C8B-B14F-4D97-AF65-F5344CB8AC3E}">
        <p14:creationId xmlns:p14="http://schemas.microsoft.com/office/powerpoint/2010/main" val="2020034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11679" y="72509"/>
            <a:ext cx="7994304" cy="769441"/>
          </a:xfrm>
          <a:prstGeom prst="rect">
            <a:avLst/>
          </a:prstGeom>
        </p:spPr>
        <p:txBody>
          <a:bodyPr wrap="none">
            <a:spAutoFit/>
          </a:bodyPr>
          <a:lstStyle/>
          <a:p>
            <a:r>
              <a:rPr lang="tr-TR" sz="4400" dirty="0"/>
              <a:t>Memurların Mali ve Sosyal Hakları</a:t>
            </a:r>
          </a:p>
        </p:txBody>
      </p:sp>
      <p:sp>
        <p:nvSpPr>
          <p:cNvPr id="3" name="Dikdörtgen 2"/>
          <p:cNvSpPr/>
          <p:nvPr/>
        </p:nvSpPr>
        <p:spPr>
          <a:xfrm>
            <a:off x="12831" y="1152292"/>
            <a:ext cx="12192000" cy="2308324"/>
          </a:xfrm>
          <a:prstGeom prst="rect">
            <a:avLst/>
          </a:prstGeom>
        </p:spPr>
        <p:txBody>
          <a:bodyPr wrap="square">
            <a:spAutoFit/>
          </a:bodyPr>
          <a:lstStyle/>
          <a:p>
            <a:pPr algn="just"/>
            <a:r>
              <a:rPr lang="tr-TR" sz="2400" b="1" dirty="0"/>
              <a:t>7- Makam Tazminatı: </a:t>
            </a:r>
            <a:r>
              <a:rPr lang="tr-TR" sz="2400" dirty="0"/>
              <a:t>Makam tazminat göstergesi ile aylık katsayının çarpımı sonucu bulunan miktardır. Kimlere hangi gösterge rakamı üzerinden makam tazminatı verileceği 657 sayılı Kanunun Ek 26’ncı maddesine istinaden aynı Kanuna ekli IV sayılı Cetvelde düzenlenmiştir. Makam tazminatı almaya hak kazanılan tarihten itibaren iki yıl süreyle çalıştıktan sonra emekliye ayrılanlara bu tazminat ödenmeye devam etmektedir. Makam tazminatı üzerinden damga vergisi ve 5510 sayılı Kanunun 80. maddesi uyarınca sosyal güvenlik primi kesilmektedir. </a:t>
            </a:r>
          </a:p>
        </p:txBody>
      </p:sp>
      <p:sp>
        <p:nvSpPr>
          <p:cNvPr id="4" name="Dikdörtgen 3"/>
          <p:cNvSpPr/>
          <p:nvPr/>
        </p:nvSpPr>
        <p:spPr>
          <a:xfrm>
            <a:off x="2302752" y="4088131"/>
            <a:ext cx="680314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Makam Tazminatı = Makam Göstergesi X Aylık Katsayısı </a:t>
            </a:r>
            <a:endParaRPr lang="tr-TR" b="1" dirty="0">
              <a:solidFill>
                <a:schemeClr val="tx1"/>
              </a:solidFill>
            </a:endParaRPr>
          </a:p>
        </p:txBody>
      </p:sp>
      <p:sp>
        <p:nvSpPr>
          <p:cNvPr id="5" name="Dikdörtgen 4"/>
          <p:cNvSpPr/>
          <p:nvPr/>
        </p:nvSpPr>
        <p:spPr>
          <a:xfrm>
            <a:off x="2957901" y="4941398"/>
            <a:ext cx="5206554" cy="369332"/>
          </a:xfrm>
          <a:prstGeom prst="rect">
            <a:avLst/>
          </a:prstGeom>
        </p:spPr>
        <p:txBody>
          <a:bodyPr wrap="none">
            <a:spAutoFit/>
          </a:bodyPr>
          <a:lstStyle/>
          <a:p>
            <a:r>
              <a:rPr lang="tr-TR" b="1" dirty="0"/>
              <a:t>ÖRNEK: </a:t>
            </a:r>
            <a:r>
              <a:rPr lang="tr-TR" b="1" dirty="0" smtClean="0"/>
              <a:t>(</a:t>
            </a:r>
            <a:r>
              <a:rPr lang="tr-TR" dirty="0" smtClean="0"/>
              <a:t>Genel Sekreter) 2000 x 0.907796 = 1.815,59 </a:t>
            </a:r>
            <a:endParaRPr lang="tr-TR" dirty="0"/>
          </a:p>
        </p:txBody>
      </p:sp>
    </p:spTree>
    <p:extLst>
      <p:ext uri="{BB962C8B-B14F-4D97-AF65-F5344CB8AC3E}">
        <p14:creationId xmlns:p14="http://schemas.microsoft.com/office/powerpoint/2010/main" val="2246858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71650" y="110609"/>
            <a:ext cx="9086850" cy="769441"/>
          </a:xfrm>
          <a:prstGeom prst="rect">
            <a:avLst/>
          </a:prstGeom>
        </p:spPr>
        <p:txBody>
          <a:bodyPr wrap="square">
            <a:spAutoFit/>
          </a:bodyPr>
          <a:lstStyle/>
          <a:p>
            <a:r>
              <a:rPr lang="tr-TR" sz="4400" dirty="0"/>
              <a:t>Memurların Mali ve Sosyal Hakları</a:t>
            </a:r>
          </a:p>
        </p:txBody>
      </p:sp>
      <p:sp>
        <p:nvSpPr>
          <p:cNvPr id="3" name="Dikdörtgen 2"/>
          <p:cNvSpPr/>
          <p:nvPr/>
        </p:nvSpPr>
        <p:spPr>
          <a:xfrm>
            <a:off x="0" y="1080344"/>
            <a:ext cx="12192000" cy="3170099"/>
          </a:xfrm>
          <a:prstGeom prst="rect">
            <a:avLst/>
          </a:prstGeom>
        </p:spPr>
        <p:txBody>
          <a:bodyPr wrap="square">
            <a:spAutoFit/>
          </a:bodyPr>
          <a:lstStyle/>
          <a:p>
            <a:pPr algn="just"/>
            <a:r>
              <a:rPr lang="tr-TR" sz="2000" b="1" dirty="0"/>
              <a:t>8- Temsil Tazminatı: </a:t>
            </a:r>
            <a:r>
              <a:rPr lang="tr-TR" sz="2000" dirty="0"/>
              <a:t>7000 gösterge ve üzerinde makam tazminatı alanlara, temsil tazminatı gösterge rakamının aylık katsayı ile çarpımı sonucu bulunan miktarda temsil tazminatı ödenmektedir. Bu tazminat 4505 sayılı Kanunun 5’inci maddesine istinaden 2000/457 sayılı </a:t>
            </a:r>
            <a:r>
              <a:rPr lang="tr-TR" sz="2000" dirty="0" err="1"/>
              <a:t>BKK’da</a:t>
            </a:r>
            <a:r>
              <a:rPr lang="tr-TR" sz="2000" dirty="0"/>
              <a:t> düzenlenmiştir. Anılan Kanun ve Kararnamede temsil tazminatından kimlerin hangi gösterge rakamı üzerinden faydalanacağı, temsil tazminatı ödemesinden hangi maaş unsurlarının mahsup edileceği veya edilmeyeceği ile ödemeye ilişkin diğer usul ve esaslar ayrıntılı bir şekilde düzenlenmiştir. Bu tazminattan temel ödemeler dışındaki ilave ödemelerin %20’si mahsup edilmektedir. Makam tazminatı almaya hak kazanılan tarihten itibaren iki yıl süreyle çalıştıktan sonra emekliye ayrılanlara temsil tazminatı ödenmeye devam etmektedir. Temsil tazminatı üzerinden damga vergisi ve 5510 sayılı Kanunun 80. maddesi uyarınca sosyal güvenlik primi kesilmektedir. Yükseköğretim kurumlarında bulunmamaktadır. temsil tazminatı alan idari </a:t>
            </a:r>
            <a:r>
              <a:rPr lang="tr-TR" sz="2000" dirty="0" smtClean="0"/>
              <a:t>personel bulunmamaktadır.</a:t>
            </a:r>
            <a:endParaRPr lang="tr-TR" sz="2000" dirty="0"/>
          </a:p>
        </p:txBody>
      </p:sp>
      <p:sp>
        <p:nvSpPr>
          <p:cNvPr id="4" name="Dikdörtgen 3"/>
          <p:cNvSpPr/>
          <p:nvPr/>
        </p:nvSpPr>
        <p:spPr>
          <a:xfrm>
            <a:off x="2083677" y="5688331"/>
            <a:ext cx="680314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Temsil Tazminatı </a:t>
            </a:r>
            <a:r>
              <a:rPr lang="tr-TR" b="1" dirty="0">
                <a:solidFill>
                  <a:schemeClr val="tx1"/>
                </a:solidFill>
              </a:rPr>
              <a:t>=Temsil Göstergesi </a:t>
            </a:r>
            <a:r>
              <a:rPr lang="tr-TR" b="1" dirty="0" smtClean="0">
                <a:solidFill>
                  <a:schemeClr val="tx1"/>
                </a:solidFill>
              </a:rPr>
              <a:t>X Aylık </a:t>
            </a:r>
            <a:r>
              <a:rPr lang="tr-TR" b="1" dirty="0">
                <a:solidFill>
                  <a:schemeClr val="tx1"/>
                </a:solidFill>
              </a:rPr>
              <a:t>Katsayısı </a:t>
            </a:r>
          </a:p>
        </p:txBody>
      </p:sp>
      <p:sp>
        <p:nvSpPr>
          <p:cNvPr id="5" name="Dikdörtgen 4"/>
          <p:cNvSpPr/>
          <p:nvPr/>
        </p:nvSpPr>
        <p:spPr>
          <a:xfrm>
            <a:off x="220954" y="4879005"/>
            <a:ext cx="11483080" cy="369332"/>
          </a:xfrm>
          <a:prstGeom prst="rect">
            <a:avLst/>
          </a:prstGeom>
        </p:spPr>
        <p:txBody>
          <a:bodyPr wrap="none">
            <a:spAutoFit/>
          </a:bodyPr>
          <a:lstStyle/>
          <a:p>
            <a:r>
              <a:rPr lang="tr-TR" dirty="0" smtClean="0"/>
              <a:t>* Üniversitemizde 7000 gösterge rakamının üzerinde tazminat alan olmadığı için temsil tazminatı hesaplaması yapılmıyor.</a:t>
            </a:r>
            <a:endParaRPr lang="tr-TR" dirty="0"/>
          </a:p>
        </p:txBody>
      </p:sp>
    </p:spTree>
    <p:extLst>
      <p:ext uri="{BB962C8B-B14F-4D97-AF65-F5344CB8AC3E}">
        <p14:creationId xmlns:p14="http://schemas.microsoft.com/office/powerpoint/2010/main" val="2605742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859646" y="615434"/>
            <a:ext cx="3986411" cy="584775"/>
          </a:xfrm>
          <a:prstGeom prst="rect">
            <a:avLst/>
          </a:prstGeom>
        </p:spPr>
        <p:txBody>
          <a:bodyPr wrap="none">
            <a:spAutoFit/>
          </a:bodyPr>
          <a:lstStyle/>
          <a:p>
            <a:pPr algn="ctr"/>
            <a:r>
              <a:rPr lang="tr-TR" sz="3200" dirty="0" smtClean="0"/>
              <a:t>PERSONEL KANUNLARI</a:t>
            </a:r>
            <a:endParaRPr lang="tr-TR" sz="3200" dirty="0"/>
          </a:p>
        </p:txBody>
      </p:sp>
      <p:sp>
        <p:nvSpPr>
          <p:cNvPr id="5" name="Dikdörtgen 4"/>
          <p:cNvSpPr/>
          <p:nvPr/>
        </p:nvSpPr>
        <p:spPr>
          <a:xfrm>
            <a:off x="0" y="1531910"/>
            <a:ext cx="11420476" cy="1077218"/>
          </a:xfrm>
          <a:prstGeom prst="rect">
            <a:avLst/>
          </a:prstGeom>
        </p:spPr>
        <p:txBody>
          <a:bodyPr wrap="square">
            <a:spAutoFit/>
          </a:bodyPr>
          <a:lstStyle/>
          <a:p>
            <a:pPr algn="just"/>
            <a:r>
              <a:rPr lang="tr-TR" sz="3200" dirty="0" smtClean="0"/>
              <a:t>Kamu görevlilerinin görev, yetki ve sorumlulukları, hak ve yükümlülükleri ile mali ve sosyal hakları genel olarak;</a:t>
            </a:r>
            <a:endParaRPr lang="tr-TR" sz="3200" dirty="0"/>
          </a:p>
        </p:txBody>
      </p:sp>
      <p:sp>
        <p:nvSpPr>
          <p:cNvPr id="6" name="Dikdörtgen 5"/>
          <p:cNvSpPr/>
          <p:nvPr/>
        </p:nvSpPr>
        <p:spPr>
          <a:xfrm>
            <a:off x="244259" y="3470902"/>
            <a:ext cx="8030403" cy="584775"/>
          </a:xfrm>
          <a:prstGeom prst="rect">
            <a:avLst/>
          </a:prstGeom>
        </p:spPr>
        <p:txBody>
          <a:bodyPr wrap="none">
            <a:spAutoFit/>
          </a:bodyPr>
          <a:lstStyle/>
          <a:p>
            <a:r>
              <a:rPr lang="tr-TR" sz="3200" dirty="0" smtClean="0"/>
              <a:t>* 657 Sayılı Devlet Memurları Kanunu / Memur</a:t>
            </a:r>
            <a:endParaRPr lang="tr-TR" sz="3200" dirty="0"/>
          </a:p>
        </p:txBody>
      </p:sp>
      <p:sp>
        <p:nvSpPr>
          <p:cNvPr id="7" name="Dikdörtgen 6"/>
          <p:cNvSpPr/>
          <p:nvPr/>
        </p:nvSpPr>
        <p:spPr>
          <a:xfrm>
            <a:off x="244258" y="4361682"/>
            <a:ext cx="11947741" cy="2062103"/>
          </a:xfrm>
          <a:prstGeom prst="rect">
            <a:avLst/>
          </a:prstGeom>
        </p:spPr>
        <p:txBody>
          <a:bodyPr wrap="square">
            <a:spAutoFit/>
          </a:bodyPr>
          <a:lstStyle/>
          <a:p>
            <a:pPr marL="571500" indent="-571500">
              <a:buFont typeface="Arial" panose="020B0604020202020204" pitchFamily="34" charset="0"/>
              <a:buChar char="•"/>
            </a:pPr>
            <a:r>
              <a:rPr lang="tr-TR" sz="3200" dirty="0" smtClean="0"/>
              <a:t>2914 Sayılı Yükseköğretim Personel Kanunu / Akademik Personel</a:t>
            </a:r>
          </a:p>
          <a:p>
            <a:pPr marL="571500" indent="-571500">
              <a:buFont typeface="Arial" panose="020B0604020202020204" pitchFamily="34" charset="0"/>
              <a:buChar char="•"/>
            </a:pPr>
            <a:endParaRPr lang="tr-TR" sz="3200" dirty="0"/>
          </a:p>
          <a:p>
            <a:pPr marL="571500" indent="-571500">
              <a:buFont typeface="Arial" panose="020B0604020202020204" pitchFamily="34" charset="0"/>
              <a:buChar char="•"/>
            </a:pPr>
            <a:r>
              <a:rPr lang="tr-TR" sz="3200" dirty="0" smtClean="0"/>
              <a:t>Bu sunum boyunca E.D.M.A dediğimiz unsur Cumhurbaşkanlığı İdari İşler Başkanının ek göstergesi 8000 + gösterge 1500=9500’dır.</a:t>
            </a:r>
            <a:endParaRPr lang="tr-TR" sz="3200" dirty="0"/>
          </a:p>
        </p:txBody>
      </p:sp>
    </p:spTree>
    <p:extLst>
      <p:ext uri="{BB962C8B-B14F-4D97-AF65-F5344CB8AC3E}">
        <p14:creationId xmlns:p14="http://schemas.microsoft.com/office/powerpoint/2010/main" val="3587781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40279" y="82034"/>
            <a:ext cx="7994304" cy="769441"/>
          </a:xfrm>
          <a:prstGeom prst="rect">
            <a:avLst/>
          </a:prstGeom>
        </p:spPr>
        <p:txBody>
          <a:bodyPr wrap="none">
            <a:spAutoFit/>
          </a:bodyPr>
          <a:lstStyle/>
          <a:p>
            <a:r>
              <a:rPr lang="tr-TR" sz="4400" dirty="0"/>
              <a:t>Memurların Mali ve Sosyal Hakları</a:t>
            </a:r>
          </a:p>
        </p:txBody>
      </p:sp>
      <p:sp>
        <p:nvSpPr>
          <p:cNvPr id="3" name="Dikdörtgen 2"/>
          <p:cNvSpPr/>
          <p:nvPr/>
        </p:nvSpPr>
        <p:spPr>
          <a:xfrm>
            <a:off x="0" y="1038763"/>
            <a:ext cx="12192000" cy="2677656"/>
          </a:xfrm>
          <a:prstGeom prst="rect">
            <a:avLst/>
          </a:prstGeom>
        </p:spPr>
        <p:txBody>
          <a:bodyPr wrap="square">
            <a:spAutoFit/>
          </a:bodyPr>
          <a:lstStyle/>
          <a:p>
            <a:pPr algn="just"/>
            <a:r>
              <a:rPr lang="tr-TR" sz="2400" dirty="0"/>
              <a:t>Temsil tazminatı almayan personelden 7000’den daha düşük göstergeler üzerinden makam tazminatı alanlara, 15.000 gösterge rakamını geçmemek üzere Cumhurbaşkanınca tespit edilecek gösterge rakamının aylık katsayı ile çarpımı sonucunda bulunacak miktarda görev tazminatı ödenmektedir. Görev tazminatı emeklilikte ödenmeye devam edilmektedir. Görev tazminatı üzerinden damga vergisi ve 5510 sayılı Kanunun 80. maddesi uyarınca sosyal güvenlik primi kesilmektedir. Döner sermayeden yararlanan personel için hesaplanan görev tazminatının %100’ü ödenir.</a:t>
            </a:r>
          </a:p>
        </p:txBody>
      </p:sp>
      <p:sp>
        <p:nvSpPr>
          <p:cNvPr id="4" name="Dikdörtgen 3"/>
          <p:cNvSpPr/>
          <p:nvPr/>
        </p:nvSpPr>
        <p:spPr>
          <a:xfrm>
            <a:off x="4055256" y="3802381"/>
            <a:ext cx="3820469" cy="369332"/>
          </a:xfrm>
          <a:prstGeom prst="rect">
            <a:avLst/>
          </a:prstGeom>
        </p:spPr>
        <p:txBody>
          <a:bodyPr wrap="none">
            <a:spAutoFit/>
          </a:bodyPr>
          <a:lstStyle/>
          <a:p>
            <a:r>
              <a:rPr lang="tr-TR" b="1" dirty="0"/>
              <a:t>Makam/Görev Tazminatı Göstergeleri </a:t>
            </a:r>
          </a:p>
        </p:txBody>
      </p:sp>
      <p:graphicFrame>
        <p:nvGraphicFramePr>
          <p:cNvPr id="5" name="Tablo 4"/>
          <p:cNvGraphicFramePr>
            <a:graphicFrameLocks noGrp="1"/>
          </p:cNvGraphicFramePr>
          <p:nvPr>
            <p:extLst>
              <p:ext uri="{D42A27DB-BD31-4B8C-83A1-F6EECF244321}">
                <p14:modId xmlns:p14="http://schemas.microsoft.com/office/powerpoint/2010/main" val="3914333138"/>
              </p:ext>
            </p:extLst>
          </p:nvPr>
        </p:nvGraphicFramePr>
        <p:xfrm>
          <a:off x="1771649" y="4301066"/>
          <a:ext cx="7962900" cy="1656080"/>
        </p:xfrm>
        <a:graphic>
          <a:graphicData uri="http://schemas.openxmlformats.org/drawingml/2006/table">
            <a:tbl>
              <a:tblPr firstRow="1" bandRow="1">
                <a:tableStyleId>{5C22544A-7EE6-4342-B048-85BDC9FD1C3A}</a:tableStyleId>
              </a:tblPr>
              <a:tblGrid>
                <a:gridCol w="1990725">
                  <a:extLst>
                    <a:ext uri="{9D8B030D-6E8A-4147-A177-3AD203B41FA5}">
                      <a16:colId xmlns:a16="http://schemas.microsoft.com/office/drawing/2014/main" val="1906853560"/>
                    </a:ext>
                  </a:extLst>
                </a:gridCol>
                <a:gridCol w="1990725">
                  <a:extLst>
                    <a:ext uri="{9D8B030D-6E8A-4147-A177-3AD203B41FA5}">
                      <a16:colId xmlns:a16="http://schemas.microsoft.com/office/drawing/2014/main" val="2061352048"/>
                    </a:ext>
                  </a:extLst>
                </a:gridCol>
                <a:gridCol w="1990725">
                  <a:extLst>
                    <a:ext uri="{9D8B030D-6E8A-4147-A177-3AD203B41FA5}">
                      <a16:colId xmlns:a16="http://schemas.microsoft.com/office/drawing/2014/main" val="1926395551"/>
                    </a:ext>
                  </a:extLst>
                </a:gridCol>
                <a:gridCol w="1990725">
                  <a:extLst>
                    <a:ext uri="{9D8B030D-6E8A-4147-A177-3AD203B41FA5}">
                      <a16:colId xmlns:a16="http://schemas.microsoft.com/office/drawing/2014/main" val="1726815289"/>
                    </a:ext>
                  </a:extLst>
                </a:gridCol>
              </a:tblGrid>
              <a:tr h="370840">
                <a:tc>
                  <a:txBody>
                    <a:bodyPr/>
                    <a:lstStyle/>
                    <a:p>
                      <a:r>
                        <a:rPr lang="tr-TR" dirty="0" smtClean="0">
                          <a:solidFill>
                            <a:schemeClr val="tx1">
                              <a:lumMod val="95000"/>
                              <a:lumOff val="5000"/>
                            </a:schemeClr>
                          </a:solidFill>
                        </a:rPr>
                        <a:t>KADRO VE ÜNVANLAR</a:t>
                      </a:r>
                      <a:endParaRPr lang="tr-TR" dirty="0">
                        <a:solidFill>
                          <a:schemeClr val="tx1">
                            <a:lumMod val="95000"/>
                            <a:lumOff val="5000"/>
                          </a:schemeClr>
                        </a:solidFill>
                      </a:endParaRPr>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solidFill>
                            <a:schemeClr val="tx1">
                              <a:lumMod val="95000"/>
                              <a:lumOff val="5000"/>
                            </a:schemeClr>
                          </a:solidFill>
                        </a:rPr>
                        <a:t>MAKAM TAZMİNATI GÖSTERGESİ</a:t>
                      </a:r>
                      <a:endParaRPr lang="tr-TR" dirty="0">
                        <a:solidFill>
                          <a:schemeClr val="tx1">
                            <a:lumMod val="95000"/>
                            <a:lumOff val="5000"/>
                          </a:schemeClr>
                        </a:solidFill>
                      </a:endParaRPr>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solidFill>
                            <a:schemeClr val="tx1">
                              <a:lumMod val="95000"/>
                              <a:lumOff val="5000"/>
                            </a:schemeClr>
                          </a:solidFill>
                        </a:rPr>
                        <a:t>GÖREV</a:t>
                      </a:r>
                      <a:r>
                        <a:rPr lang="tr-TR" baseline="0" dirty="0" smtClean="0">
                          <a:solidFill>
                            <a:schemeClr val="tx1">
                              <a:lumMod val="95000"/>
                              <a:lumOff val="5000"/>
                            </a:schemeClr>
                          </a:solidFill>
                        </a:rPr>
                        <a:t> TAZMİNATI GÖSTERGESİ</a:t>
                      </a:r>
                      <a:endParaRPr lang="tr-TR" dirty="0">
                        <a:solidFill>
                          <a:schemeClr val="tx1">
                            <a:lumMod val="95000"/>
                            <a:lumOff val="5000"/>
                          </a:schemeClr>
                        </a:solidFill>
                      </a:endParaRPr>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solidFill>
                            <a:schemeClr val="tx1">
                              <a:lumMod val="95000"/>
                              <a:lumOff val="5000"/>
                            </a:schemeClr>
                          </a:solidFill>
                        </a:rPr>
                        <a:t>TOPLAM GÖREV TAZMİNATI GÖSTERGESİ</a:t>
                      </a:r>
                      <a:endParaRPr lang="tr-TR" dirty="0">
                        <a:solidFill>
                          <a:schemeClr val="tx1">
                            <a:lumMod val="95000"/>
                            <a:lumOff val="5000"/>
                          </a:schemeClr>
                        </a:solidFill>
                      </a:endParaRPr>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extLst>
                  <a:ext uri="{0D108BD9-81ED-4DB2-BD59-A6C34878D82A}">
                    <a16:rowId xmlns:a16="http://schemas.microsoft.com/office/drawing/2014/main" val="3123822961"/>
                  </a:ext>
                </a:extLst>
              </a:tr>
              <a:tr h="370840">
                <a:tc>
                  <a:txBody>
                    <a:bodyPr/>
                    <a:lstStyle/>
                    <a:p>
                      <a:r>
                        <a:rPr lang="tr-TR" dirty="0" smtClean="0"/>
                        <a:t>Genel Sekreter</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t>2000</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t>6000</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t>8000</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extLst>
                  <a:ext uri="{0D108BD9-81ED-4DB2-BD59-A6C34878D82A}">
                    <a16:rowId xmlns:a16="http://schemas.microsoft.com/office/drawing/2014/main" val="1943438533"/>
                  </a:ext>
                </a:extLst>
              </a:tr>
              <a:tr h="370840">
                <a:tc>
                  <a:txBody>
                    <a:bodyPr/>
                    <a:lstStyle/>
                    <a:p>
                      <a:r>
                        <a:rPr lang="tr-TR" dirty="0" smtClean="0"/>
                        <a:t>İç Denetçi</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t>2000</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t>6000</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tc>
                  <a:txBody>
                    <a:bodyPr/>
                    <a:lstStyle/>
                    <a:p>
                      <a:r>
                        <a:rPr lang="tr-TR" dirty="0" smtClean="0"/>
                        <a:t>8000</a:t>
                      </a:r>
                      <a:endParaRPr lang="tr-TR" dirty="0"/>
                    </a:p>
                  </a:txBody>
                  <a:tcPr>
                    <a:gradFill>
                      <a:gsLst>
                        <a:gs pos="3000">
                          <a:schemeClr val="accent2">
                            <a:lumMod val="50000"/>
                          </a:schemeClr>
                        </a:gs>
                        <a:gs pos="0">
                          <a:schemeClr val="accent2">
                            <a:lumMod val="75000"/>
                          </a:schemeClr>
                        </a:gs>
                        <a:gs pos="0">
                          <a:schemeClr val="accent2">
                            <a:lumMod val="50000"/>
                          </a:schemeClr>
                        </a:gs>
                        <a:gs pos="66000">
                          <a:schemeClr val="accent4">
                            <a:lumMod val="60000"/>
                            <a:lumOff val="40000"/>
                          </a:schemeClr>
                        </a:gs>
                      </a:gsLst>
                      <a:lin ang="5400000" scaled="1"/>
                    </a:gradFill>
                  </a:tcPr>
                </a:tc>
                <a:extLst>
                  <a:ext uri="{0D108BD9-81ED-4DB2-BD59-A6C34878D82A}">
                    <a16:rowId xmlns:a16="http://schemas.microsoft.com/office/drawing/2014/main" val="1055007212"/>
                  </a:ext>
                </a:extLst>
              </a:tr>
            </a:tbl>
          </a:graphicData>
        </a:graphic>
      </p:graphicFrame>
    </p:spTree>
    <p:extLst>
      <p:ext uri="{BB962C8B-B14F-4D97-AF65-F5344CB8AC3E}">
        <p14:creationId xmlns:p14="http://schemas.microsoft.com/office/powerpoint/2010/main" val="35400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45004" y="72509"/>
            <a:ext cx="7994304" cy="769441"/>
          </a:xfrm>
          <a:prstGeom prst="rect">
            <a:avLst/>
          </a:prstGeom>
        </p:spPr>
        <p:txBody>
          <a:bodyPr wrap="none">
            <a:spAutoFit/>
          </a:bodyPr>
          <a:lstStyle/>
          <a:p>
            <a:r>
              <a:rPr lang="tr-TR" sz="4400" dirty="0"/>
              <a:t>Memurların Mali ve Sosyal Hakları</a:t>
            </a:r>
          </a:p>
        </p:txBody>
      </p:sp>
      <p:sp>
        <p:nvSpPr>
          <p:cNvPr id="3" name="Dikdörtgen 2"/>
          <p:cNvSpPr/>
          <p:nvPr/>
        </p:nvSpPr>
        <p:spPr>
          <a:xfrm>
            <a:off x="0" y="1275487"/>
            <a:ext cx="12192000" cy="923330"/>
          </a:xfrm>
          <a:prstGeom prst="rect">
            <a:avLst/>
          </a:prstGeom>
        </p:spPr>
        <p:txBody>
          <a:bodyPr wrap="square">
            <a:spAutoFit/>
          </a:bodyPr>
          <a:lstStyle/>
          <a:p>
            <a:pPr algn="just"/>
            <a:r>
              <a:rPr lang="tr-TR" b="1" dirty="0"/>
              <a:t>10- Aile Yardımı Ödeneği: </a:t>
            </a:r>
            <a:r>
              <a:rPr lang="tr-TR" dirty="0"/>
              <a:t>Gösterge rakamı ile aylık katsayının çarpımı sonucu bulunan miktardır. 657 sayılı Kanunun 202’nci maddesi ve Toplu Sözleşmeyle düzenlenen aile yardımı ödeneği, çalışmayan eş (2273 gösterge) ve çocuk (250 gösterge) yardımından oluşmaktadır. 0-6 yaş grubu için 250 gösterge rakamı 500 olarak uygulanır.</a:t>
            </a:r>
          </a:p>
        </p:txBody>
      </p:sp>
      <p:sp>
        <p:nvSpPr>
          <p:cNvPr id="5" name="Dikdörtgen 4"/>
          <p:cNvSpPr/>
          <p:nvPr/>
        </p:nvSpPr>
        <p:spPr>
          <a:xfrm>
            <a:off x="2045004" y="2268856"/>
            <a:ext cx="758419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Aile Yardımı Ödeneği = Gösterge X Aylık Katsayısı 2273 x </a:t>
            </a:r>
            <a:r>
              <a:rPr lang="tr-TR" dirty="0" smtClean="0">
                <a:solidFill>
                  <a:schemeClr val="tx1"/>
                </a:solidFill>
              </a:rPr>
              <a:t>0.907796 </a:t>
            </a:r>
            <a:r>
              <a:rPr lang="tr-TR" dirty="0">
                <a:solidFill>
                  <a:schemeClr val="tx1"/>
                </a:solidFill>
              </a:rPr>
              <a:t>= </a:t>
            </a:r>
            <a:r>
              <a:rPr lang="tr-TR" dirty="0" smtClean="0">
                <a:solidFill>
                  <a:schemeClr val="tx1"/>
                </a:solidFill>
              </a:rPr>
              <a:t>2.063,42</a:t>
            </a:r>
            <a:endParaRPr lang="tr-TR" dirty="0">
              <a:solidFill>
                <a:schemeClr val="tx1"/>
              </a:solidFill>
            </a:endParaRPr>
          </a:p>
        </p:txBody>
      </p:sp>
      <p:sp>
        <p:nvSpPr>
          <p:cNvPr id="6" name="Dikdörtgen 5"/>
          <p:cNvSpPr/>
          <p:nvPr/>
        </p:nvSpPr>
        <p:spPr>
          <a:xfrm>
            <a:off x="2045004" y="3046825"/>
            <a:ext cx="758419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Çocuk Yardımı = Gösterge X Aylık </a:t>
            </a:r>
            <a:r>
              <a:rPr lang="tr-TR" dirty="0" smtClean="0">
                <a:solidFill>
                  <a:schemeClr val="tx1"/>
                </a:solidFill>
              </a:rPr>
              <a:t>Katsayısı  250x0.907796 = 226,94</a:t>
            </a:r>
            <a:endParaRPr lang="tr-TR" dirty="0">
              <a:solidFill>
                <a:schemeClr val="tx1"/>
              </a:solidFill>
            </a:endParaRPr>
          </a:p>
        </p:txBody>
      </p:sp>
      <p:sp>
        <p:nvSpPr>
          <p:cNvPr id="7" name="Dikdörtgen 6"/>
          <p:cNvSpPr/>
          <p:nvPr/>
        </p:nvSpPr>
        <p:spPr>
          <a:xfrm>
            <a:off x="79240" y="3824795"/>
            <a:ext cx="11515725" cy="2031325"/>
          </a:xfrm>
          <a:prstGeom prst="rect">
            <a:avLst/>
          </a:prstGeom>
        </p:spPr>
        <p:txBody>
          <a:bodyPr wrap="square">
            <a:spAutoFit/>
          </a:bodyPr>
          <a:lstStyle/>
          <a:p>
            <a:r>
              <a:rPr lang="tr-TR" dirty="0"/>
              <a:t>6 </a:t>
            </a:r>
            <a:r>
              <a:rPr lang="tr-TR" dirty="0" err="1"/>
              <a:t>nolu</a:t>
            </a:r>
            <a:r>
              <a:rPr lang="tr-TR" dirty="0"/>
              <a:t> toplu sözleşmenin 36. maddesi kapsamında Aile yardımı ve çocuk yardımı geriye dönük olarak maksimum 3 ay ödenebilmektedir. </a:t>
            </a:r>
            <a:endParaRPr lang="tr-TR" dirty="0" smtClean="0"/>
          </a:p>
          <a:p>
            <a:endParaRPr lang="tr-TR" dirty="0"/>
          </a:p>
          <a:p>
            <a:r>
              <a:rPr lang="tr-TR" dirty="0" smtClean="0"/>
              <a:t>Eşlerden </a:t>
            </a:r>
            <a:r>
              <a:rPr lang="tr-TR" dirty="0"/>
              <a:t>her ikisi de memur ise çocuk yardımı yalnızca babaya verilmektedir. </a:t>
            </a:r>
            <a:endParaRPr lang="tr-TR" dirty="0" smtClean="0"/>
          </a:p>
          <a:p>
            <a:endParaRPr lang="tr-TR" dirty="0" smtClean="0"/>
          </a:p>
          <a:p>
            <a:r>
              <a:rPr lang="tr-TR" dirty="0" smtClean="0"/>
              <a:t>Memur</a:t>
            </a:r>
            <a:r>
              <a:rPr lang="tr-TR" dirty="0"/>
              <a:t>, eş için ödenen aile yardımı ödeneğine evlendiği; çocuk için ödenen yardıma da çocuğunun doğduğu tarihi takip eden ay başından itibaren hak kazanmaktadır.</a:t>
            </a:r>
          </a:p>
        </p:txBody>
      </p:sp>
      <p:sp>
        <p:nvSpPr>
          <p:cNvPr id="8" name="Dikdörtgen 7"/>
          <p:cNvSpPr/>
          <p:nvPr/>
        </p:nvSpPr>
        <p:spPr>
          <a:xfrm>
            <a:off x="39620" y="5981611"/>
            <a:ext cx="12112760" cy="646331"/>
          </a:xfrm>
          <a:prstGeom prst="rect">
            <a:avLst/>
          </a:prstGeom>
        </p:spPr>
        <p:txBody>
          <a:bodyPr wrap="square">
            <a:spAutoFit/>
          </a:bodyPr>
          <a:lstStyle/>
          <a:p>
            <a:r>
              <a:rPr lang="tr-TR" b="1" dirty="0">
                <a:solidFill>
                  <a:srgbClr val="FF0000"/>
                </a:solidFill>
              </a:rPr>
              <a:t>UYARI: </a:t>
            </a:r>
            <a:r>
              <a:rPr lang="tr-TR" dirty="0"/>
              <a:t>KIZ ÇOCUK EVLENENE KADAR, ERKEK ÇOCUK OKUSUN OKUMASIN 25 YAŞINA KADAR (ÇALIŞMAYA BAŞLADIĞI ANDA KESİLİR HER İKİ DURUMDA), ENGELLİ ÇOCUK ÇALIŞMADIĞI SÜRECE </a:t>
            </a:r>
            <a:r>
              <a:rPr lang="tr-TR" dirty="0" smtClean="0"/>
              <a:t>SINIRSIZ ÇOCUK YARDIMI ÖDENİR.</a:t>
            </a:r>
            <a:endParaRPr lang="tr-TR" dirty="0"/>
          </a:p>
        </p:txBody>
      </p:sp>
    </p:spTree>
    <p:extLst>
      <p:ext uri="{BB962C8B-B14F-4D97-AF65-F5344CB8AC3E}">
        <p14:creationId xmlns:p14="http://schemas.microsoft.com/office/powerpoint/2010/main" val="3515155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3920" y="139184"/>
            <a:ext cx="11264302" cy="677108"/>
          </a:xfrm>
          <a:prstGeom prst="rect">
            <a:avLst/>
          </a:prstGeom>
        </p:spPr>
        <p:txBody>
          <a:bodyPr wrap="none">
            <a:spAutoFit/>
          </a:bodyPr>
          <a:lstStyle/>
          <a:p>
            <a:r>
              <a:rPr lang="tr-TR" sz="3800" dirty="0"/>
              <a:t>Çocuklar İçin Aile Yardımı Ödeneği Verilmediği Durumlar</a:t>
            </a:r>
          </a:p>
        </p:txBody>
      </p:sp>
      <p:sp>
        <p:nvSpPr>
          <p:cNvPr id="3" name="Dikdörtgen 2"/>
          <p:cNvSpPr/>
          <p:nvPr/>
        </p:nvSpPr>
        <p:spPr>
          <a:xfrm>
            <a:off x="152400" y="1303288"/>
            <a:ext cx="11841547" cy="5262979"/>
          </a:xfrm>
          <a:prstGeom prst="rect">
            <a:avLst/>
          </a:prstGeom>
        </p:spPr>
        <p:txBody>
          <a:bodyPr wrap="square">
            <a:spAutoFit/>
          </a:bodyPr>
          <a:lstStyle/>
          <a:p>
            <a:r>
              <a:rPr lang="tr-TR" sz="2400" dirty="0"/>
              <a:t>✓ 1. Evlenen çocuklar, </a:t>
            </a:r>
            <a:endParaRPr lang="tr-TR" sz="2400" dirty="0" smtClean="0"/>
          </a:p>
          <a:p>
            <a:endParaRPr lang="tr-TR" sz="2400" dirty="0" smtClean="0"/>
          </a:p>
          <a:p>
            <a:endParaRPr lang="tr-TR" sz="2400" dirty="0" smtClean="0"/>
          </a:p>
          <a:p>
            <a:r>
              <a:rPr lang="tr-TR" sz="2400" dirty="0" smtClean="0"/>
              <a:t>✓ </a:t>
            </a:r>
            <a:r>
              <a:rPr lang="tr-TR" sz="2400" dirty="0"/>
              <a:t>2. 25 yaşını dolduran çocuklar (25 yaşını bitirdiği halde evlenmemiş kız çocukları ile çalışamayacak derecede </a:t>
            </a:r>
            <a:r>
              <a:rPr lang="tr-TR" sz="2400" dirty="0" err="1"/>
              <a:t>malûllükleri</a:t>
            </a:r>
            <a:r>
              <a:rPr lang="tr-TR" sz="2400" dirty="0"/>
              <a:t> resmi sağlık kurulu raporuyla tespit edilenler için süresiz olarak ödeneğin verilmesine devam edilir</a:t>
            </a:r>
            <a:r>
              <a:rPr lang="tr-TR" sz="2400" dirty="0" smtClean="0"/>
              <a:t>.)</a:t>
            </a:r>
          </a:p>
          <a:p>
            <a:r>
              <a:rPr lang="tr-TR" sz="2400" dirty="0" smtClean="0"/>
              <a:t> </a:t>
            </a:r>
          </a:p>
          <a:p>
            <a:endParaRPr lang="tr-TR" sz="2400" dirty="0" smtClean="0"/>
          </a:p>
          <a:p>
            <a:r>
              <a:rPr lang="tr-TR" sz="2400" dirty="0" smtClean="0"/>
              <a:t>✓ </a:t>
            </a:r>
            <a:r>
              <a:rPr lang="tr-TR" sz="2400" dirty="0"/>
              <a:t>3. Kendileri hesabına ticaret yapan gerçek veya tüzel kişiler yanında her ne şekilde olursa olsun menfaat karşılığı çalışan çocuklar (Öğrenim yapmakta iken tatil devresinde çalışanlar hariç</a:t>
            </a:r>
            <a:r>
              <a:rPr lang="tr-TR" sz="2400" dirty="0" smtClean="0"/>
              <a:t>)</a:t>
            </a:r>
          </a:p>
          <a:p>
            <a:endParaRPr lang="tr-TR" sz="2400" dirty="0" smtClean="0"/>
          </a:p>
          <a:p>
            <a:r>
              <a:rPr lang="tr-TR" sz="2400" dirty="0" smtClean="0"/>
              <a:t> </a:t>
            </a:r>
          </a:p>
          <a:p>
            <a:r>
              <a:rPr lang="tr-TR" sz="2400" dirty="0" smtClean="0"/>
              <a:t>✓ </a:t>
            </a:r>
            <a:r>
              <a:rPr lang="tr-TR" sz="2400" dirty="0"/>
              <a:t>4. Burs alan veya Devletçe okutulan çocuklar </a:t>
            </a:r>
          </a:p>
        </p:txBody>
      </p:sp>
    </p:spTree>
    <p:extLst>
      <p:ext uri="{BB962C8B-B14F-4D97-AF65-F5344CB8AC3E}">
        <p14:creationId xmlns:p14="http://schemas.microsoft.com/office/powerpoint/2010/main" val="3387262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40254" y="148709"/>
            <a:ext cx="7994304" cy="769441"/>
          </a:xfrm>
          <a:prstGeom prst="rect">
            <a:avLst/>
          </a:prstGeom>
        </p:spPr>
        <p:txBody>
          <a:bodyPr wrap="none">
            <a:spAutoFit/>
          </a:bodyPr>
          <a:lstStyle/>
          <a:p>
            <a:r>
              <a:rPr lang="tr-TR" sz="4400" dirty="0"/>
              <a:t>Memurların Mali ve Sosyal Hakları</a:t>
            </a:r>
          </a:p>
        </p:txBody>
      </p:sp>
      <p:sp>
        <p:nvSpPr>
          <p:cNvPr id="3" name="Dikdörtgen 2"/>
          <p:cNvSpPr/>
          <p:nvPr/>
        </p:nvSpPr>
        <p:spPr>
          <a:xfrm>
            <a:off x="0" y="918150"/>
            <a:ext cx="12192000" cy="1754326"/>
          </a:xfrm>
          <a:prstGeom prst="rect">
            <a:avLst/>
          </a:prstGeom>
        </p:spPr>
        <p:txBody>
          <a:bodyPr wrap="square">
            <a:spAutoFit/>
          </a:bodyPr>
          <a:lstStyle/>
          <a:p>
            <a:pPr algn="just"/>
            <a:r>
              <a:rPr lang="tr-TR" b="1" dirty="0"/>
              <a:t>Yabancı Dil Tazminatı: </a:t>
            </a:r>
            <a:r>
              <a:rPr lang="tr-TR" dirty="0"/>
              <a:t>Yabancı dil seviye tespit sınavında (A1 ve A2), (B) ve (C) düzeyinde başarılı olanlara, her bir başarı düzeyi için tespit edilmiş gösterge rakamı ile aylık katsayının çarpımı suretiyle ödenmektedir. Bu tazminat 375 sayılı KHK'nin 2’nci maddesine dayanılarak hazırlanan Yabancı Dil Bilgisi Seviye Belirleme Usul ve Esasları Hakkında Yönetmelik ile düzenlenmiş olup, T.C. Hazine ve Maliye Bakanlığı Web Sayfasında yer alan Yabancı Dil Tazminatı Miktarlarının Tespitine İlişkin Esaslar çerçevesinde hesaplanır. Sınavlar beş yıl süreyle geçerli olup, bu sürenin bitiminde sınava girmeyenlerin yabancı dil seviyeleri bir alt düzeye inmektedir. Yabancı dil seviyesi 70-79 (C) olanların 5 YIL sonra yabancı dil tazminatları </a:t>
            </a:r>
            <a:r>
              <a:rPr lang="tr-TR" dirty="0" smtClean="0"/>
              <a:t>kesilmektedir.</a:t>
            </a:r>
            <a:endParaRPr lang="tr-TR" dirty="0"/>
          </a:p>
        </p:txBody>
      </p:sp>
      <p:sp>
        <p:nvSpPr>
          <p:cNvPr id="4" name="Dikdörtgen 3"/>
          <p:cNvSpPr/>
          <p:nvPr/>
        </p:nvSpPr>
        <p:spPr>
          <a:xfrm>
            <a:off x="1193370" y="2793461"/>
            <a:ext cx="8524067"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solidFill>
                  <a:schemeClr val="tx1"/>
                </a:solidFill>
              </a:rPr>
              <a:t>Y. Dil Tazminatı = Dil Tazminat Göstergesi </a:t>
            </a:r>
            <a:r>
              <a:rPr lang="tr-TR" b="1" dirty="0" smtClean="0">
                <a:solidFill>
                  <a:schemeClr val="tx1"/>
                </a:solidFill>
              </a:rPr>
              <a:t>X Aylık Katsayısı (1200x0.907796=1.089,35)</a:t>
            </a:r>
            <a:endParaRPr lang="tr-TR" b="1" dirty="0">
              <a:solidFill>
                <a:schemeClr val="tx1"/>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1457759818"/>
              </p:ext>
            </p:extLst>
          </p:nvPr>
        </p:nvGraphicFramePr>
        <p:xfrm>
          <a:off x="1689100" y="3586691"/>
          <a:ext cx="8127999" cy="23977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683486396"/>
                    </a:ext>
                  </a:extLst>
                </a:gridCol>
                <a:gridCol w="2709333">
                  <a:extLst>
                    <a:ext uri="{9D8B030D-6E8A-4147-A177-3AD203B41FA5}">
                      <a16:colId xmlns:a16="http://schemas.microsoft.com/office/drawing/2014/main" val="2590481490"/>
                    </a:ext>
                  </a:extLst>
                </a:gridCol>
                <a:gridCol w="2709333">
                  <a:extLst>
                    <a:ext uri="{9D8B030D-6E8A-4147-A177-3AD203B41FA5}">
                      <a16:colId xmlns:a16="http://schemas.microsoft.com/office/drawing/2014/main" val="1531075677"/>
                    </a:ext>
                  </a:extLst>
                </a:gridCol>
              </a:tblGrid>
              <a:tr h="370840">
                <a:tc>
                  <a:txBody>
                    <a:bodyPr/>
                    <a:lstStyle/>
                    <a:p>
                      <a:r>
                        <a:rPr lang="tr-TR" dirty="0" smtClean="0"/>
                        <a:t>PUAN ARALIĞI</a:t>
                      </a:r>
                      <a:endParaRPr lang="tr-TR" dirty="0"/>
                    </a:p>
                  </a:txBody>
                  <a:tcPr/>
                </a:tc>
                <a:tc>
                  <a:txBody>
                    <a:bodyPr/>
                    <a:lstStyle/>
                    <a:p>
                      <a:r>
                        <a:rPr lang="tr-TR" dirty="0" smtClean="0"/>
                        <a:t>Yabancı Dilden Faydalanıldığı Durumda</a:t>
                      </a:r>
                      <a:endParaRPr lang="tr-TR" dirty="0"/>
                    </a:p>
                  </a:txBody>
                  <a:tcPr/>
                </a:tc>
                <a:tc>
                  <a:txBody>
                    <a:bodyPr/>
                    <a:lstStyle/>
                    <a:p>
                      <a:r>
                        <a:rPr lang="tr-TR" dirty="0" smtClean="0"/>
                        <a:t>Yabancı Dilden Faydalanılmadığı Durumda</a:t>
                      </a:r>
                      <a:endParaRPr lang="tr-TR" dirty="0"/>
                    </a:p>
                  </a:txBody>
                  <a:tcPr/>
                </a:tc>
                <a:extLst>
                  <a:ext uri="{0D108BD9-81ED-4DB2-BD59-A6C34878D82A}">
                    <a16:rowId xmlns:a16="http://schemas.microsoft.com/office/drawing/2014/main" val="353496946"/>
                  </a:ext>
                </a:extLst>
              </a:tr>
              <a:tr h="370840">
                <a:tc>
                  <a:txBody>
                    <a:bodyPr/>
                    <a:lstStyle/>
                    <a:p>
                      <a:r>
                        <a:rPr lang="tr-TR" dirty="0" smtClean="0"/>
                        <a:t>A1 Seviyesi (96-100) </a:t>
                      </a:r>
                      <a:endParaRPr lang="tr-TR" dirty="0"/>
                    </a:p>
                  </a:txBody>
                  <a:tcPr/>
                </a:tc>
                <a:tc>
                  <a:txBody>
                    <a:bodyPr/>
                    <a:lstStyle/>
                    <a:p>
                      <a:r>
                        <a:rPr lang="tr-TR" dirty="0" smtClean="0"/>
                        <a:t>1200 </a:t>
                      </a:r>
                      <a:endParaRPr lang="tr-TR" dirty="0"/>
                    </a:p>
                  </a:txBody>
                  <a:tcPr/>
                </a:tc>
                <a:tc>
                  <a:txBody>
                    <a:bodyPr/>
                    <a:lstStyle/>
                    <a:p>
                      <a:r>
                        <a:rPr lang="tr-TR" dirty="0" smtClean="0"/>
                        <a:t>750</a:t>
                      </a:r>
                      <a:endParaRPr lang="tr-TR" dirty="0"/>
                    </a:p>
                  </a:txBody>
                  <a:tcPr/>
                </a:tc>
                <a:extLst>
                  <a:ext uri="{0D108BD9-81ED-4DB2-BD59-A6C34878D82A}">
                    <a16:rowId xmlns:a16="http://schemas.microsoft.com/office/drawing/2014/main" val="2949632801"/>
                  </a:ext>
                </a:extLst>
              </a:tr>
              <a:tr h="370840">
                <a:tc>
                  <a:txBody>
                    <a:bodyPr/>
                    <a:lstStyle/>
                    <a:p>
                      <a:r>
                        <a:rPr lang="tr-TR" dirty="0" smtClean="0"/>
                        <a:t>A2 Seviyesi (90-95)</a:t>
                      </a:r>
                      <a:endParaRPr lang="tr-TR" dirty="0"/>
                    </a:p>
                  </a:txBody>
                  <a:tcPr/>
                </a:tc>
                <a:tc>
                  <a:txBody>
                    <a:bodyPr/>
                    <a:lstStyle/>
                    <a:p>
                      <a:r>
                        <a:rPr lang="tr-TR" dirty="0" smtClean="0"/>
                        <a:t>900</a:t>
                      </a:r>
                      <a:endParaRPr lang="tr-TR" dirty="0"/>
                    </a:p>
                  </a:txBody>
                  <a:tcPr/>
                </a:tc>
                <a:tc>
                  <a:txBody>
                    <a:bodyPr/>
                    <a:lstStyle/>
                    <a:p>
                      <a:r>
                        <a:rPr lang="tr-TR" dirty="0" smtClean="0"/>
                        <a:t>750</a:t>
                      </a:r>
                      <a:endParaRPr lang="tr-TR" dirty="0"/>
                    </a:p>
                  </a:txBody>
                  <a:tcPr/>
                </a:tc>
                <a:extLst>
                  <a:ext uri="{0D108BD9-81ED-4DB2-BD59-A6C34878D82A}">
                    <a16:rowId xmlns:a16="http://schemas.microsoft.com/office/drawing/2014/main" val="203052392"/>
                  </a:ext>
                </a:extLst>
              </a:tr>
              <a:tr h="370840">
                <a:tc>
                  <a:txBody>
                    <a:bodyPr/>
                    <a:lstStyle/>
                    <a:p>
                      <a:r>
                        <a:rPr lang="tr-TR" dirty="0" smtClean="0"/>
                        <a:t>B Seviyesi (80-89)</a:t>
                      </a:r>
                      <a:endParaRPr lang="tr-TR" dirty="0"/>
                    </a:p>
                  </a:txBody>
                  <a:tcPr/>
                </a:tc>
                <a:tc>
                  <a:txBody>
                    <a:bodyPr/>
                    <a:lstStyle/>
                    <a:p>
                      <a:r>
                        <a:rPr lang="tr-TR" dirty="0" smtClean="0"/>
                        <a:t>600</a:t>
                      </a:r>
                      <a:endParaRPr lang="tr-TR" dirty="0"/>
                    </a:p>
                  </a:txBody>
                  <a:tcPr/>
                </a:tc>
                <a:tc>
                  <a:txBody>
                    <a:bodyPr/>
                    <a:lstStyle/>
                    <a:p>
                      <a:r>
                        <a:rPr lang="tr-TR" dirty="0" smtClean="0"/>
                        <a:t>500</a:t>
                      </a:r>
                      <a:endParaRPr lang="tr-TR" dirty="0"/>
                    </a:p>
                  </a:txBody>
                  <a:tcPr/>
                </a:tc>
                <a:extLst>
                  <a:ext uri="{0D108BD9-81ED-4DB2-BD59-A6C34878D82A}">
                    <a16:rowId xmlns:a16="http://schemas.microsoft.com/office/drawing/2014/main" val="2857110832"/>
                  </a:ext>
                </a:extLst>
              </a:tr>
              <a:tr h="370840">
                <a:tc>
                  <a:txBody>
                    <a:bodyPr/>
                    <a:lstStyle/>
                    <a:p>
                      <a:r>
                        <a:rPr lang="tr-TR" dirty="0" smtClean="0"/>
                        <a:t>C Seviyesi (70-79)</a:t>
                      </a:r>
                      <a:endParaRPr lang="tr-TR" dirty="0"/>
                    </a:p>
                  </a:txBody>
                  <a:tcPr/>
                </a:tc>
                <a:tc>
                  <a:txBody>
                    <a:bodyPr/>
                    <a:lstStyle/>
                    <a:p>
                      <a:r>
                        <a:rPr lang="tr-TR" dirty="0" smtClean="0"/>
                        <a:t>300</a:t>
                      </a:r>
                      <a:endParaRPr lang="tr-TR" dirty="0"/>
                    </a:p>
                  </a:txBody>
                  <a:tcPr/>
                </a:tc>
                <a:tc>
                  <a:txBody>
                    <a:bodyPr/>
                    <a:lstStyle/>
                    <a:p>
                      <a:r>
                        <a:rPr lang="tr-TR" dirty="0" smtClean="0"/>
                        <a:t>250</a:t>
                      </a:r>
                      <a:endParaRPr lang="tr-TR" dirty="0"/>
                    </a:p>
                  </a:txBody>
                  <a:tcPr/>
                </a:tc>
                <a:extLst>
                  <a:ext uri="{0D108BD9-81ED-4DB2-BD59-A6C34878D82A}">
                    <a16:rowId xmlns:a16="http://schemas.microsoft.com/office/drawing/2014/main" val="197132247"/>
                  </a:ext>
                </a:extLst>
              </a:tr>
            </a:tbl>
          </a:graphicData>
        </a:graphic>
      </p:graphicFrame>
      <p:sp>
        <p:nvSpPr>
          <p:cNvPr id="6" name="Dikdörtgen 5"/>
          <p:cNvSpPr/>
          <p:nvPr/>
        </p:nvSpPr>
        <p:spPr>
          <a:xfrm>
            <a:off x="0" y="6105436"/>
            <a:ext cx="12192000" cy="646331"/>
          </a:xfrm>
          <a:prstGeom prst="rect">
            <a:avLst/>
          </a:prstGeom>
        </p:spPr>
        <p:txBody>
          <a:bodyPr wrap="square">
            <a:spAutoFit/>
          </a:bodyPr>
          <a:lstStyle/>
          <a:p>
            <a:r>
              <a:rPr lang="tr-TR" dirty="0"/>
              <a:t>DİKKAT EDİLMESİ GEREKEN HUSUS: KPDS (ARTIK YOK), YDS, E-YDS HARİCİNDE HERHANGİ BİR BELGE KABUL EDİLMİYOR. </a:t>
            </a:r>
            <a:endParaRPr lang="tr-TR" dirty="0" smtClean="0"/>
          </a:p>
          <a:p>
            <a:r>
              <a:rPr lang="tr-TR" dirty="0" smtClean="0"/>
              <a:t>KBS </a:t>
            </a:r>
            <a:r>
              <a:rPr lang="tr-TR" dirty="0"/>
              <a:t>SİSTEMİNE GİRİLİRKEN SINAV TARİHİ VE GEÇERLİLİK TARİHİ OLAN KUTUCUKLARA SINAVIN TARİHİ GİRİLECEKTİR. </a:t>
            </a:r>
          </a:p>
        </p:txBody>
      </p:sp>
    </p:spTree>
    <p:extLst>
      <p:ext uri="{BB962C8B-B14F-4D97-AF65-F5344CB8AC3E}">
        <p14:creationId xmlns:p14="http://schemas.microsoft.com/office/powerpoint/2010/main" val="8673126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42903" y="91559"/>
            <a:ext cx="7864461" cy="769441"/>
          </a:xfrm>
          <a:prstGeom prst="rect">
            <a:avLst/>
          </a:prstGeom>
        </p:spPr>
        <p:txBody>
          <a:bodyPr wrap="none">
            <a:spAutoFit/>
          </a:bodyPr>
          <a:lstStyle/>
          <a:p>
            <a:r>
              <a:rPr lang="tr-TR" sz="4400" dirty="0"/>
              <a:t>Memurların Mali ve Sosyal Haklar</a:t>
            </a:r>
          </a:p>
        </p:txBody>
      </p:sp>
      <p:sp>
        <p:nvSpPr>
          <p:cNvPr id="3" name="Dikdörtgen 2"/>
          <p:cNvSpPr/>
          <p:nvPr/>
        </p:nvSpPr>
        <p:spPr>
          <a:xfrm>
            <a:off x="0" y="1069539"/>
            <a:ext cx="12192000" cy="1631216"/>
          </a:xfrm>
          <a:prstGeom prst="rect">
            <a:avLst/>
          </a:prstGeom>
        </p:spPr>
        <p:txBody>
          <a:bodyPr wrap="square">
            <a:spAutoFit/>
          </a:bodyPr>
          <a:lstStyle/>
          <a:p>
            <a:pPr algn="just"/>
            <a:r>
              <a:rPr lang="tr-TR" sz="2000" b="1" dirty="0"/>
              <a:t>Toplu Sözleşme İkramiyesi: </a:t>
            </a:r>
            <a:r>
              <a:rPr lang="tr-TR" sz="2000" dirty="0"/>
              <a:t>375 Sayılı KHK’nın Ek 4’üncü maddesinde düzenlenmiş olup, 6. Dönem Toplu Sözleşme Hükümleri uyarınca gösterge rakamı güncellenmiştir. Buna göre kamu görevlileri sendikalarına üye olup, aylık veya ücretinden üyelik ödentisi kesilen kamu görevlilerine ocak, nisan, temmuz ve ekim aylarında aylık veya ücretleri ile birlikte 2119 gösterge rakamının memur aylık katsayısıyla çarpımı sonucu bulunacak tutarda toplu sözleşme ikramiyesi ödenir. Damga vergisi hariç herhangi bir vergi ve kesintiye tabi tutulmaz</a:t>
            </a:r>
            <a:r>
              <a:rPr lang="tr-TR" sz="2000" dirty="0" smtClean="0"/>
              <a:t>.(Yürürlükten Kalktı)</a:t>
            </a:r>
            <a:endParaRPr lang="tr-TR" sz="2000" dirty="0"/>
          </a:p>
        </p:txBody>
      </p:sp>
      <p:sp>
        <p:nvSpPr>
          <p:cNvPr id="4" name="Dikdörtgen 3"/>
          <p:cNvSpPr/>
          <p:nvPr/>
        </p:nvSpPr>
        <p:spPr>
          <a:xfrm>
            <a:off x="1978329" y="3039665"/>
            <a:ext cx="758419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Toplu Sözleşme İkramiyesi = 2119 x Aylık Katsayı</a:t>
            </a:r>
          </a:p>
        </p:txBody>
      </p:sp>
      <p:sp>
        <p:nvSpPr>
          <p:cNvPr id="5" name="Dikdörtgen 4"/>
          <p:cNvSpPr/>
          <p:nvPr/>
        </p:nvSpPr>
        <p:spPr>
          <a:xfrm>
            <a:off x="1" y="4049405"/>
            <a:ext cx="12191999" cy="1631216"/>
          </a:xfrm>
          <a:prstGeom prst="rect">
            <a:avLst/>
          </a:prstGeom>
        </p:spPr>
        <p:txBody>
          <a:bodyPr wrap="square">
            <a:spAutoFit/>
          </a:bodyPr>
          <a:lstStyle/>
          <a:p>
            <a:pPr algn="just"/>
            <a:r>
              <a:rPr lang="tr-TR" sz="2000" dirty="0"/>
              <a:t>7. Dönem Toplu Sözleşme Hükümlerine </a:t>
            </a:r>
            <a:r>
              <a:rPr lang="tr-TR" sz="2000" b="1" dirty="0"/>
              <a:t>Yüksek Hakem Kurulu </a:t>
            </a:r>
            <a:r>
              <a:rPr lang="tr-TR" sz="2000" dirty="0"/>
              <a:t>tarafından verilen kararın 22. maddesi uyarınca gösterge rakamı yeniden güncellenmiştir. Buna göre kamu görevlileri sendikalarına üye olup, aylık veya ücretinden üyelik ödentisi kesilen kamu görevlilerine </a:t>
            </a:r>
            <a:r>
              <a:rPr lang="tr-TR" sz="2000" dirty="0" smtClean="0"/>
              <a:t>Temmuz 2024 tarihinden itibaren 707 </a:t>
            </a:r>
            <a:r>
              <a:rPr lang="tr-TR" sz="2000" dirty="0"/>
              <a:t>gösterge rakamının memur aylık katsayısıyla çarpımı sonucu bulunacak tutarda toplu sözleşme ikramiyesi </a:t>
            </a:r>
            <a:r>
              <a:rPr lang="tr-TR" sz="2000" dirty="0" smtClean="0"/>
              <a:t>ödenecektir ve her ay maaşlara yansıyacaktır.</a:t>
            </a:r>
            <a:endParaRPr lang="tr-TR" sz="2000" dirty="0"/>
          </a:p>
        </p:txBody>
      </p:sp>
      <p:sp>
        <p:nvSpPr>
          <p:cNvPr id="6" name="Dikdörtgen 5"/>
          <p:cNvSpPr/>
          <p:nvPr/>
        </p:nvSpPr>
        <p:spPr>
          <a:xfrm>
            <a:off x="1978329" y="5839659"/>
            <a:ext cx="758419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solidFill>
              </a:rPr>
              <a:t>Toplu Sözleşme İkramiyesi = 707 x Aylık </a:t>
            </a:r>
            <a:r>
              <a:rPr lang="tr-TR" dirty="0" smtClean="0">
                <a:solidFill>
                  <a:schemeClr val="tx1"/>
                </a:solidFill>
              </a:rPr>
              <a:t>Katsayı= 641,81</a:t>
            </a:r>
            <a:endParaRPr lang="tr-TR" dirty="0">
              <a:solidFill>
                <a:schemeClr val="tx1"/>
              </a:solidFill>
            </a:endParaRPr>
          </a:p>
        </p:txBody>
      </p:sp>
    </p:spTree>
    <p:extLst>
      <p:ext uri="{BB962C8B-B14F-4D97-AF65-F5344CB8AC3E}">
        <p14:creationId xmlns:p14="http://schemas.microsoft.com/office/powerpoint/2010/main" val="9547120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54529" y="0"/>
            <a:ext cx="7992701" cy="769441"/>
          </a:xfrm>
          <a:prstGeom prst="rect">
            <a:avLst/>
          </a:prstGeom>
        </p:spPr>
        <p:txBody>
          <a:bodyPr wrap="none">
            <a:spAutoFit/>
          </a:bodyPr>
          <a:lstStyle/>
          <a:p>
            <a:r>
              <a:rPr lang="tr-TR" sz="4400" dirty="0"/>
              <a:t>Memurların Mali ve Sosyal Haklar </a:t>
            </a:r>
          </a:p>
        </p:txBody>
      </p:sp>
      <p:sp>
        <p:nvSpPr>
          <p:cNvPr id="3" name="Dikdörtgen 2"/>
          <p:cNvSpPr/>
          <p:nvPr/>
        </p:nvSpPr>
        <p:spPr>
          <a:xfrm>
            <a:off x="-45121" y="1723162"/>
            <a:ext cx="12192000" cy="3046988"/>
          </a:xfrm>
          <a:prstGeom prst="rect">
            <a:avLst/>
          </a:prstGeom>
        </p:spPr>
        <p:txBody>
          <a:bodyPr wrap="square">
            <a:spAutoFit/>
          </a:bodyPr>
          <a:lstStyle/>
          <a:p>
            <a:pPr algn="just"/>
            <a:r>
              <a:rPr lang="tr-TR" sz="2400" b="1" dirty="0"/>
              <a:t>Ek ödeme: </a:t>
            </a:r>
            <a:r>
              <a:rPr lang="tr-TR" sz="2400" dirty="0"/>
              <a:t>375 sayılı KHK’nin ek 9’uncu maddesine göre söz konusu KHK’ye ekli I Sayılı Cetvelde yer alan personele, en yüksek Devlet memuru aylığına anılan cetvelde yer alan oranların uygulanması suretiyle bulunan tutarda ödenmektedir. Damga vergisine tabidir. Döner sermayeden ek ödeme yapılan personele ayrıca ek ödeme yapılmaz</a:t>
            </a:r>
            <a:r>
              <a:rPr lang="tr-TR" sz="2400" dirty="0" smtClean="0"/>
              <a:t>.</a:t>
            </a:r>
          </a:p>
          <a:p>
            <a:pPr algn="just"/>
            <a:endParaRPr lang="tr-TR" sz="2400" dirty="0"/>
          </a:p>
          <a:p>
            <a:pPr algn="just"/>
            <a:r>
              <a:rPr lang="tr-TR" sz="2400" dirty="0" smtClean="0"/>
              <a:t>Üniversitelerde Tıp Fakültesi, Uygulama ve Araştırma Hastanesi, Diş Hekimliği Fakültesi, Ağız ve Diş Sağlığı Uygulama Ve Araştırma Merkezi… gibi yerlerde çalışan personel için bu ek ödeme oranı %20 artırımlı olarak ödenir. </a:t>
            </a:r>
            <a:endParaRPr lang="tr-TR" sz="2400" dirty="0"/>
          </a:p>
        </p:txBody>
      </p:sp>
      <p:sp>
        <p:nvSpPr>
          <p:cNvPr id="4" name="Dikdörtgen 3"/>
          <p:cNvSpPr/>
          <p:nvPr/>
        </p:nvSpPr>
        <p:spPr>
          <a:xfrm>
            <a:off x="2054529" y="5641841"/>
            <a:ext cx="758419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solidFill>
                  <a:schemeClr val="tx1"/>
                </a:solidFill>
              </a:rPr>
              <a:t>Ek Ödeme = En Yüksek Devlet Memuru Aylığı x </a:t>
            </a:r>
            <a:r>
              <a:rPr lang="tr-TR" b="1" dirty="0" smtClean="0">
                <a:solidFill>
                  <a:schemeClr val="tx1"/>
                </a:solidFill>
              </a:rPr>
              <a:t>Katsayı x Tazminat </a:t>
            </a:r>
            <a:r>
              <a:rPr lang="tr-TR" b="1" dirty="0">
                <a:solidFill>
                  <a:schemeClr val="tx1"/>
                </a:solidFill>
              </a:rPr>
              <a:t>Oranı</a:t>
            </a:r>
          </a:p>
        </p:txBody>
      </p:sp>
      <p:sp>
        <p:nvSpPr>
          <p:cNvPr id="5" name="Dikdörtgen 4"/>
          <p:cNvSpPr/>
          <p:nvPr/>
        </p:nvSpPr>
        <p:spPr>
          <a:xfrm>
            <a:off x="3327308" y="4972395"/>
            <a:ext cx="4421403" cy="369332"/>
          </a:xfrm>
          <a:prstGeom prst="rect">
            <a:avLst/>
          </a:prstGeom>
        </p:spPr>
        <p:txBody>
          <a:bodyPr wrap="none">
            <a:spAutoFit/>
          </a:bodyPr>
          <a:lstStyle/>
          <a:p>
            <a:r>
              <a:rPr lang="tr-TR" b="1" dirty="0"/>
              <a:t>Örnek:  </a:t>
            </a:r>
            <a:r>
              <a:rPr lang="tr-TR" dirty="0" smtClean="0"/>
              <a:t>9500 x 0.907796x105/100= 9.055,27 </a:t>
            </a:r>
            <a:endParaRPr lang="tr-TR" dirty="0"/>
          </a:p>
        </p:txBody>
      </p:sp>
    </p:spTree>
    <p:extLst>
      <p:ext uri="{BB962C8B-B14F-4D97-AF65-F5344CB8AC3E}">
        <p14:creationId xmlns:p14="http://schemas.microsoft.com/office/powerpoint/2010/main" val="16864998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13005" y="82034"/>
            <a:ext cx="2751972" cy="769441"/>
          </a:xfrm>
          <a:prstGeom prst="rect">
            <a:avLst/>
          </a:prstGeom>
        </p:spPr>
        <p:txBody>
          <a:bodyPr wrap="none">
            <a:spAutoFit/>
          </a:bodyPr>
          <a:lstStyle/>
          <a:p>
            <a:r>
              <a:rPr lang="tr-TR" sz="4400" dirty="0"/>
              <a:t>KESİNTİLER</a:t>
            </a:r>
          </a:p>
        </p:txBody>
      </p:sp>
      <p:sp>
        <p:nvSpPr>
          <p:cNvPr id="3" name="Dikdörtgen 2"/>
          <p:cNvSpPr/>
          <p:nvPr/>
        </p:nvSpPr>
        <p:spPr>
          <a:xfrm>
            <a:off x="200025" y="1319510"/>
            <a:ext cx="10734675" cy="646331"/>
          </a:xfrm>
          <a:prstGeom prst="rect">
            <a:avLst/>
          </a:prstGeom>
        </p:spPr>
        <p:txBody>
          <a:bodyPr wrap="square">
            <a:spAutoFit/>
          </a:bodyPr>
          <a:lstStyle/>
          <a:p>
            <a:r>
              <a:rPr lang="tr-TR" b="1" dirty="0"/>
              <a:t>1- SOSYAL GÜVENLİK KESİNTİSİ: </a:t>
            </a:r>
            <a:r>
              <a:rPr lang="tr-TR" dirty="0"/>
              <a:t>Tabi olunan sosyal güvenlik mevzuatına bağlı olarak değişiklik göstermektedir. (5434 ve 5510 sayılı Kanunlar)</a:t>
            </a:r>
          </a:p>
        </p:txBody>
      </p:sp>
      <p:sp>
        <p:nvSpPr>
          <p:cNvPr id="4" name="Dikdörtgen 3"/>
          <p:cNvSpPr/>
          <p:nvPr/>
        </p:nvSpPr>
        <p:spPr>
          <a:xfrm>
            <a:off x="200025" y="2433876"/>
            <a:ext cx="11868150" cy="2308324"/>
          </a:xfrm>
          <a:prstGeom prst="rect">
            <a:avLst/>
          </a:prstGeom>
        </p:spPr>
        <p:txBody>
          <a:bodyPr wrap="square">
            <a:spAutoFit/>
          </a:bodyPr>
          <a:lstStyle/>
          <a:p>
            <a:pPr algn="just"/>
            <a:r>
              <a:rPr lang="tr-TR" dirty="0"/>
              <a:t>A- 5434 Sayılı Kanunun Ek Madde 70 Kapsamındaki : Kamu personelinin; </a:t>
            </a:r>
            <a:endParaRPr lang="tr-TR" dirty="0" smtClean="0"/>
          </a:p>
          <a:p>
            <a:pPr marL="285750" indent="-285750" algn="just">
              <a:buFont typeface="Arial" panose="020B0604020202020204" pitchFamily="34" charset="0"/>
              <a:buChar char="•"/>
            </a:pPr>
            <a:r>
              <a:rPr lang="tr-TR" dirty="0" smtClean="0"/>
              <a:t>Gösterge </a:t>
            </a:r>
            <a:r>
              <a:rPr lang="tr-TR" dirty="0"/>
              <a:t>aylığı, </a:t>
            </a:r>
            <a:endParaRPr lang="tr-TR" dirty="0" smtClean="0"/>
          </a:p>
          <a:p>
            <a:pPr marL="285750" indent="-285750" algn="just">
              <a:buFont typeface="Arial" panose="020B0604020202020204" pitchFamily="34" charset="0"/>
              <a:buChar char="•"/>
            </a:pPr>
            <a:r>
              <a:rPr lang="tr-TR" dirty="0" smtClean="0"/>
              <a:t>Ek </a:t>
            </a:r>
            <a:r>
              <a:rPr lang="tr-TR" dirty="0"/>
              <a:t>gösterge aylığı, </a:t>
            </a:r>
            <a:endParaRPr lang="tr-TR" dirty="0" smtClean="0"/>
          </a:p>
          <a:p>
            <a:pPr marL="285750" indent="-285750" algn="just">
              <a:buFont typeface="Arial" panose="020B0604020202020204" pitchFamily="34" charset="0"/>
              <a:buChar char="•"/>
            </a:pPr>
            <a:r>
              <a:rPr lang="tr-TR" dirty="0" smtClean="0"/>
              <a:t>Taban </a:t>
            </a:r>
            <a:r>
              <a:rPr lang="tr-TR" dirty="0"/>
              <a:t>aylığı, </a:t>
            </a:r>
            <a:endParaRPr lang="tr-TR" dirty="0" smtClean="0"/>
          </a:p>
          <a:p>
            <a:pPr marL="285750" indent="-285750" algn="just">
              <a:buFont typeface="Arial" panose="020B0604020202020204" pitchFamily="34" charset="0"/>
              <a:buChar char="•"/>
            </a:pPr>
            <a:r>
              <a:rPr lang="tr-TR" dirty="0" smtClean="0"/>
              <a:t>Kıdem </a:t>
            </a:r>
            <a:r>
              <a:rPr lang="tr-TR" dirty="0"/>
              <a:t>aylığı, </a:t>
            </a:r>
            <a:endParaRPr lang="tr-TR" dirty="0" smtClean="0"/>
          </a:p>
          <a:p>
            <a:pPr marL="285750" indent="-285750" algn="just">
              <a:buFont typeface="Arial" panose="020B0604020202020204" pitchFamily="34" charset="0"/>
              <a:buChar char="•"/>
            </a:pPr>
            <a:r>
              <a:rPr lang="tr-TR" dirty="0" smtClean="0"/>
              <a:t>En </a:t>
            </a:r>
            <a:r>
              <a:rPr lang="tr-TR" dirty="0"/>
              <a:t>yüksek Devlet memuru aylığı brüt tutarının belli bir oranına </a:t>
            </a:r>
            <a:r>
              <a:rPr lang="tr-TR" dirty="0" smtClean="0"/>
              <a:t>(İlave Matrah Oranı) </a:t>
            </a:r>
            <a:r>
              <a:rPr lang="tr-TR" dirty="0"/>
              <a:t>tekabül eden miktarın</a:t>
            </a:r>
            <a:r>
              <a:rPr lang="tr-TR" dirty="0" smtClean="0"/>
              <a:t>, toplamı </a:t>
            </a:r>
            <a:r>
              <a:rPr lang="tr-TR" dirty="0"/>
              <a:t>emekli keseneğine tabi olup %16 oranında iştirakçiden kesinti yapılırken, %20 oranında ise Devlet tarafından karşılık yatırılmaktadır. Devlet %12 oranında ayrıca GSS primi yatırmaktadır. </a:t>
            </a:r>
          </a:p>
        </p:txBody>
      </p:sp>
      <p:sp>
        <p:nvSpPr>
          <p:cNvPr id="5" name="Dikdörtgen 4"/>
          <p:cNvSpPr/>
          <p:nvPr/>
        </p:nvSpPr>
        <p:spPr>
          <a:xfrm>
            <a:off x="200025" y="4733836"/>
            <a:ext cx="11868150" cy="923330"/>
          </a:xfrm>
          <a:prstGeom prst="rect">
            <a:avLst/>
          </a:prstGeom>
        </p:spPr>
        <p:txBody>
          <a:bodyPr wrap="square">
            <a:spAutoFit/>
          </a:bodyPr>
          <a:lstStyle/>
          <a:p>
            <a:r>
              <a:rPr lang="tr-TR" b="1" dirty="0"/>
              <a:t>Tazminat </a:t>
            </a:r>
            <a:r>
              <a:rPr lang="tr-TR" b="1" dirty="0" smtClean="0"/>
              <a:t>Yansıtma(İlave Matrah); </a:t>
            </a:r>
            <a:r>
              <a:rPr lang="tr-TR" dirty="0"/>
              <a:t>emekli keseneğine esas aylığın bir unsuru olup, ek göstergeye bağlıdır. 657 sayılı Kanuna tabi en yüksek Devlet memuru aylığı brüt tutarına, ek göstergeye karşılık gelen oranın uygulanması suretiyle hesaplanmaktadır. </a:t>
            </a:r>
          </a:p>
        </p:txBody>
      </p:sp>
      <p:sp>
        <p:nvSpPr>
          <p:cNvPr id="6" name="Dikdörtgen 5"/>
          <p:cNvSpPr/>
          <p:nvPr/>
        </p:nvSpPr>
        <p:spPr>
          <a:xfrm>
            <a:off x="200025" y="5953602"/>
            <a:ext cx="11506199"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tx1"/>
                </a:solidFill>
              </a:rPr>
              <a:t>(E.Y.D.M.A</a:t>
            </a:r>
            <a:r>
              <a:rPr lang="tr-TR" dirty="0">
                <a:solidFill>
                  <a:schemeClr val="tx1"/>
                </a:solidFill>
              </a:rPr>
              <a:t>. x </a:t>
            </a:r>
            <a:r>
              <a:rPr lang="tr-TR" dirty="0" smtClean="0">
                <a:solidFill>
                  <a:schemeClr val="tx1"/>
                </a:solidFill>
              </a:rPr>
              <a:t>Aylık Katsayı x İlave Matrah Oranı) </a:t>
            </a:r>
            <a:r>
              <a:rPr lang="tr-TR" dirty="0">
                <a:solidFill>
                  <a:schemeClr val="tx1"/>
                </a:solidFill>
              </a:rPr>
              <a:t>+ </a:t>
            </a:r>
            <a:r>
              <a:rPr lang="tr-TR" dirty="0" smtClean="0">
                <a:solidFill>
                  <a:schemeClr val="tx1"/>
                </a:solidFill>
              </a:rPr>
              <a:t>(Taban </a:t>
            </a:r>
            <a:r>
              <a:rPr lang="tr-TR" dirty="0">
                <a:solidFill>
                  <a:schemeClr val="tx1"/>
                </a:solidFill>
              </a:rPr>
              <a:t>Aylık + Ek Gösterge + Kıdem </a:t>
            </a:r>
            <a:r>
              <a:rPr lang="tr-TR" dirty="0" smtClean="0">
                <a:solidFill>
                  <a:schemeClr val="tx1"/>
                </a:solidFill>
              </a:rPr>
              <a:t>Aylığı) </a:t>
            </a:r>
            <a:r>
              <a:rPr lang="tr-TR" dirty="0">
                <a:solidFill>
                  <a:schemeClr val="tx1"/>
                </a:solidFill>
              </a:rPr>
              <a:t>x </a:t>
            </a:r>
            <a:r>
              <a:rPr lang="tr-TR" dirty="0" smtClean="0">
                <a:solidFill>
                  <a:schemeClr val="tx1"/>
                </a:solidFill>
              </a:rPr>
              <a:t>% Emekli Keseneği Oranı(%16/%20)</a:t>
            </a:r>
            <a:endParaRPr lang="tr-TR" b="1" dirty="0">
              <a:solidFill>
                <a:schemeClr val="tx1"/>
              </a:solidFill>
            </a:endParaRPr>
          </a:p>
        </p:txBody>
      </p:sp>
    </p:spTree>
    <p:extLst>
      <p:ext uri="{BB962C8B-B14F-4D97-AF65-F5344CB8AC3E}">
        <p14:creationId xmlns:p14="http://schemas.microsoft.com/office/powerpoint/2010/main" val="6431015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70434" y="339209"/>
            <a:ext cx="7607917" cy="769441"/>
          </a:xfrm>
          <a:prstGeom prst="rect">
            <a:avLst/>
          </a:prstGeom>
        </p:spPr>
        <p:txBody>
          <a:bodyPr wrap="none">
            <a:spAutoFit/>
          </a:bodyPr>
          <a:lstStyle/>
          <a:p>
            <a:r>
              <a:rPr lang="tr-TR" sz="4400" dirty="0"/>
              <a:t>TAZMİNAT YANSITMA </a:t>
            </a:r>
            <a:r>
              <a:rPr lang="tr-TR" sz="4400" dirty="0" smtClean="0"/>
              <a:t>ORANLARI</a:t>
            </a:r>
            <a:endParaRPr lang="tr-TR" sz="4400" dirty="0"/>
          </a:p>
        </p:txBody>
      </p:sp>
      <p:graphicFrame>
        <p:nvGraphicFramePr>
          <p:cNvPr id="3" name="Tablo 2"/>
          <p:cNvGraphicFramePr>
            <a:graphicFrameLocks noGrp="1"/>
          </p:cNvGraphicFramePr>
          <p:nvPr>
            <p:extLst>
              <p:ext uri="{D42A27DB-BD31-4B8C-83A1-F6EECF244321}">
                <p14:modId xmlns:p14="http://schemas.microsoft.com/office/powerpoint/2010/main" val="3205190155"/>
              </p:ext>
            </p:extLst>
          </p:nvPr>
        </p:nvGraphicFramePr>
        <p:xfrm>
          <a:off x="1638299" y="1967441"/>
          <a:ext cx="8801100" cy="2966720"/>
        </p:xfrm>
        <a:graphic>
          <a:graphicData uri="http://schemas.openxmlformats.org/drawingml/2006/table">
            <a:tbl>
              <a:tblPr firstRow="1" bandRow="1">
                <a:tableStyleId>{5C22544A-7EE6-4342-B048-85BDC9FD1C3A}</a:tableStyleId>
              </a:tblPr>
              <a:tblGrid>
                <a:gridCol w="4400550">
                  <a:extLst>
                    <a:ext uri="{9D8B030D-6E8A-4147-A177-3AD203B41FA5}">
                      <a16:colId xmlns:a16="http://schemas.microsoft.com/office/drawing/2014/main" val="689224229"/>
                    </a:ext>
                  </a:extLst>
                </a:gridCol>
                <a:gridCol w="4400550">
                  <a:extLst>
                    <a:ext uri="{9D8B030D-6E8A-4147-A177-3AD203B41FA5}">
                      <a16:colId xmlns:a16="http://schemas.microsoft.com/office/drawing/2014/main" val="2619872153"/>
                    </a:ext>
                  </a:extLst>
                </a:gridCol>
              </a:tblGrid>
              <a:tr h="370840">
                <a:tc>
                  <a:txBody>
                    <a:bodyPr/>
                    <a:lstStyle/>
                    <a:p>
                      <a:pPr algn="ctr"/>
                      <a:r>
                        <a:rPr lang="tr-TR" dirty="0" smtClean="0"/>
                        <a:t>EKGÖSTERGE</a:t>
                      </a:r>
                      <a:endParaRPr lang="tr-TR" dirty="0"/>
                    </a:p>
                  </a:txBody>
                  <a:tcPr/>
                </a:tc>
                <a:tc>
                  <a:txBody>
                    <a:bodyPr/>
                    <a:lstStyle/>
                    <a:p>
                      <a:pPr algn="ctr"/>
                      <a:r>
                        <a:rPr lang="tr-TR" dirty="0" smtClean="0"/>
                        <a:t>ORAN(%</a:t>
                      </a:r>
                      <a:endParaRPr lang="tr-TR" dirty="0"/>
                    </a:p>
                  </a:txBody>
                  <a:tcPr/>
                </a:tc>
                <a:extLst>
                  <a:ext uri="{0D108BD9-81ED-4DB2-BD59-A6C34878D82A}">
                    <a16:rowId xmlns:a16="http://schemas.microsoft.com/office/drawing/2014/main" val="3489814156"/>
                  </a:ext>
                </a:extLst>
              </a:tr>
              <a:tr h="370840">
                <a:tc>
                  <a:txBody>
                    <a:bodyPr/>
                    <a:lstStyle/>
                    <a:p>
                      <a:r>
                        <a:rPr lang="tr-TR" dirty="0" smtClean="0"/>
                        <a:t>8.400 ve Daha Yüksek Olanlarda</a:t>
                      </a:r>
                      <a:endParaRPr lang="tr-TR" dirty="0"/>
                    </a:p>
                  </a:txBody>
                  <a:tcPr/>
                </a:tc>
                <a:tc>
                  <a:txBody>
                    <a:bodyPr/>
                    <a:lstStyle/>
                    <a:p>
                      <a:r>
                        <a:rPr lang="tr-TR" dirty="0" smtClean="0"/>
                        <a:t>255</a:t>
                      </a:r>
                      <a:endParaRPr lang="tr-TR" dirty="0"/>
                    </a:p>
                  </a:txBody>
                  <a:tcPr/>
                </a:tc>
                <a:extLst>
                  <a:ext uri="{0D108BD9-81ED-4DB2-BD59-A6C34878D82A}">
                    <a16:rowId xmlns:a16="http://schemas.microsoft.com/office/drawing/2014/main" val="3132690451"/>
                  </a:ext>
                </a:extLst>
              </a:tr>
              <a:tr h="370840">
                <a:tc>
                  <a:txBody>
                    <a:bodyPr/>
                    <a:lstStyle/>
                    <a:p>
                      <a:r>
                        <a:rPr lang="tr-TR" dirty="0" smtClean="0"/>
                        <a:t>7.800(dahil)-8.400(hariç) Arasında Olanlarda</a:t>
                      </a:r>
                      <a:endParaRPr lang="tr-TR" dirty="0"/>
                    </a:p>
                  </a:txBody>
                  <a:tcPr/>
                </a:tc>
                <a:tc>
                  <a:txBody>
                    <a:bodyPr/>
                    <a:lstStyle/>
                    <a:p>
                      <a:r>
                        <a:rPr lang="tr-TR" dirty="0" smtClean="0"/>
                        <a:t>215</a:t>
                      </a:r>
                      <a:endParaRPr lang="tr-TR" dirty="0"/>
                    </a:p>
                  </a:txBody>
                  <a:tcPr/>
                </a:tc>
                <a:extLst>
                  <a:ext uri="{0D108BD9-81ED-4DB2-BD59-A6C34878D82A}">
                    <a16:rowId xmlns:a16="http://schemas.microsoft.com/office/drawing/2014/main" val="3348846998"/>
                  </a:ext>
                </a:extLst>
              </a:tr>
              <a:tr h="370840">
                <a:tc>
                  <a:txBody>
                    <a:bodyPr/>
                    <a:lstStyle/>
                    <a:p>
                      <a:r>
                        <a:rPr lang="tr-TR" dirty="0" smtClean="0"/>
                        <a:t>7.000(dahil)-7.800(hariç) Arasında Olanlarda</a:t>
                      </a:r>
                      <a:endParaRPr lang="tr-TR" dirty="0"/>
                    </a:p>
                  </a:txBody>
                  <a:tcPr/>
                </a:tc>
                <a:tc>
                  <a:txBody>
                    <a:bodyPr/>
                    <a:lstStyle/>
                    <a:p>
                      <a:r>
                        <a:rPr lang="tr-TR" dirty="0" smtClean="0"/>
                        <a:t>195</a:t>
                      </a:r>
                      <a:endParaRPr lang="tr-TR" dirty="0"/>
                    </a:p>
                  </a:txBody>
                  <a:tcPr/>
                </a:tc>
                <a:extLst>
                  <a:ext uri="{0D108BD9-81ED-4DB2-BD59-A6C34878D82A}">
                    <a16:rowId xmlns:a16="http://schemas.microsoft.com/office/drawing/2014/main" val="889868984"/>
                  </a:ext>
                </a:extLst>
              </a:tr>
              <a:tr h="370840">
                <a:tc>
                  <a:txBody>
                    <a:bodyPr/>
                    <a:lstStyle/>
                    <a:p>
                      <a:r>
                        <a:rPr lang="tr-TR" dirty="0" smtClean="0"/>
                        <a:t>5.400(dahil)–7.000(hariç) Arasında Olanlarda </a:t>
                      </a:r>
                      <a:endParaRPr lang="tr-TR" dirty="0"/>
                    </a:p>
                  </a:txBody>
                  <a:tcPr/>
                </a:tc>
                <a:tc>
                  <a:txBody>
                    <a:bodyPr/>
                    <a:lstStyle/>
                    <a:p>
                      <a:r>
                        <a:rPr lang="tr-TR" dirty="0" smtClean="0"/>
                        <a:t>165</a:t>
                      </a:r>
                      <a:endParaRPr lang="tr-TR" dirty="0"/>
                    </a:p>
                  </a:txBody>
                  <a:tcPr/>
                </a:tc>
                <a:extLst>
                  <a:ext uri="{0D108BD9-81ED-4DB2-BD59-A6C34878D82A}">
                    <a16:rowId xmlns:a16="http://schemas.microsoft.com/office/drawing/2014/main" val="3505748104"/>
                  </a:ext>
                </a:extLst>
              </a:tr>
              <a:tr h="370840">
                <a:tc>
                  <a:txBody>
                    <a:bodyPr/>
                    <a:lstStyle/>
                    <a:p>
                      <a:r>
                        <a:rPr lang="tr-TR" dirty="0" smtClean="0"/>
                        <a:t>3.600(dahil)–5.400(hariç) Arasında Olanlarda</a:t>
                      </a:r>
                      <a:endParaRPr lang="tr-TR" dirty="0"/>
                    </a:p>
                  </a:txBody>
                  <a:tcPr/>
                </a:tc>
                <a:tc>
                  <a:txBody>
                    <a:bodyPr/>
                    <a:lstStyle/>
                    <a:p>
                      <a:r>
                        <a:rPr lang="tr-TR" dirty="0" smtClean="0"/>
                        <a:t>145</a:t>
                      </a:r>
                      <a:endParaRPr lang="tr-TR" dirty="0"/>
                    </a:p>
                  </a:txBody>
                  <a:tcPr/>
                </a:tc>
                <a:extLst>
                  <a:ext uri="{0D108BD9-81ED-4DB2-BD59-A6C34878D82A}">
                    <a16:rowId xmlns:a16="http://schemas.microsoft.com/office/drawing/2014/main" val="1110630603"/>
                  </a:ext>
                </a:extLst>
              </a:tr>
              <a:tr h="370840">
                <a:tc>
                  <a:txBody>
                    <a:bodyPr/>
                    <a:lstStyle/>
                    <a:p>
                      <a:r>
                        <a:rPr lang="tr-TR" dirty="0" smtClean="0"/>
                        <a:t>2.800(dahil)-3600(hariç) Arasında Olanlarda</a:t>
                      </a:r>
                      <a:endParaRPr lang="tr-TR" dirty="0"/>
                    </a:p>
                  </a:txBody>
                  <a:tcPr/>
                </a:tc>
                <a:tc>
                  <a:txBody>
                    <a:bodyPr/>
                    <a:lstStyle/>
                    <a:p>
                      <a:r>
                        <a:rPr lang="tr-TR" dirty="0" smtClean="0"/>
                        <a:t>85</a:t>
                      </a:r>
                      <a:endParaRPr lang="tr-TR" dirty="0"/>
                    </a:p>
                  </a:txBody>
                  <a:tcPr/>
                </a:tc>
                <a:extLst>
                  <a:ext uri="{0D108BD9-81ED-4DB2-BD59-A6C34878D82A}">
                    <a16:rowId xmlns:a16="http://schemas.microsoft.com/office/drawing/2014/main" val="2146420449"/>
                  </a:ext>
                </a:extLst>
              </a:tr>
              <a:tr h="370840">
                <a:tc>
                  <a:txBody>
                    <a:bodyPr/>
                    <a:lstStyle/>
                    <a:p>
                      <a:r>
                        <a:rPr lang="tr-TR" dirty="0" smtClean="0"/>
                        <a:t>Diğerlerinde </a:t>
                      </a:r>
                      <a:endParaRPr lang="tr-TR" dirty="0"/>
                    </a:p>
                  </a:txBody>
                  <a:tcPr/>
                </a:tc>
                <a:tc>
                  <a:txBody>
                    <a:bodyPr/>
                    <a:lstStyle/>
                    <a:p>
                      <a:r>
                        <a:rPr lang="tr-TR" dirty="0" smtClean="0"/>
                        <a:t>55</a:t>
                      </a:r>
                      <a:endParaRPr lang="tr-TR" dirty="0"/>
                    </a:p>
                  </a:txBody>
                  <a:tcPr/>
                </a:tc>
                <a:extLst>
                  <a:ext uri="{0D108BD9-81ED-4DB2-BD59-A6C34878D82A}">
                    <a16:rowId xmlns:a16="http://schemas.microsoft.com/office/drawing/2014/main" val="748327512"/>
                  </a:ext>
                </a:extLst>
              </a:tr>
            </a:tbl>
          </a:graphicData>
        </a:graphic>
      </p:graphicFrame>
      <p:sp>
        <p:nvSpPr>
          <p:cNvPr id="4" name="Dikdörtgen 3"/>
          <p:cNvSpPr/>
          <p:nvPr/>
        </p:nvSpPr>
        <p:spPr>
          <a:xfrm>
            <a:off x="3126004" y="1353379"/>
            <a:ext cx="6752347" cy="369332"/>
          </a:xfrm>
          <a:prstGeom prst="rect">
            <a:avLst/>
          </a:prstGeom>
        </p:spPr>
        <p:txBody>
          <a:bodyPr wrap="square">
            <a:spAutoFit/>
          </a:bodyPr>
          <a:lstStyle/>
          <a:p>
            <a:r>
              <a:rPr lang="tr-TR" dirty="0"/>
              <a:t>Emekli Keseneği Hesaplamasında </a:t>
            </a:r>
            <a:r>
              <a:rPr lang="tr-TR" dirty="0" smtClean="0"/>
              <a:t>Kullanılan İlave Matrah Oranlar</a:t>
            </a:r>
            <a:endParaRPr lang="tr-TR" dirty="0"/>
          </a:p>
        </p:txBody>
      </p:sp>
    </p:spTree>
    <p:extLst>
      <p:ext uri="{BB962C8B-B14F-4D97-AF65-F5344CB8AC3E}">
        <p14:creationId xmlns:p14="http://schemas.microsoft.com/office/powerpoint/2010/main" val="42885798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2483139005"/>
              </p:ext>
            </p:extLst>
          </p:nvPr>
        </p:nvGraphicFramePr>
        <p:xfrm>
          <a:off x="923924" y="195791"/>
          <a:ext cx="9953626" cy="2423160"/>
        </p:xfrm>
        <a:graphic>
          <a:graphicData uri="http://schemas.openxmlformats.org/drawingml/2006/table">
            <a:tbl>
              <a:tblPr firstRow="1" bandRow="1">
                <a:tableStyleId>{5C22544A-7EE6-4342-B048-85BDC9FD1C3A}</a:tableStyleId>
              </a:tblPr>
              <a:tblGrid>
                <a:gridCol w="9953626">
                  <a:extLst>
                    <a:ext uri="{9D8B030D-6E8A-4147-A177-3AD203B41FA5}">
                      <a16:colId xmlns:a16="http://schemas.microsoft.com/office/drawing/2014/main" val="868550040"/>
                    </a:ext>
                  </a:extLst>
                </a:gridCol>
              </a:tblGrid>
              <a:tr h="370840">
                <a:tc>
                  <a:txBody>
                    <a:bodyPr/>
                    <a:lstStyle/>
                    <a:p>
                      <a:pPr algn="ctr"/>
                      <a:r>
                        <a:rPr lang="tr-TR" sz="3500" dirty="0" smtClean="0"/>
                        <a:t>MEMUR MAAŞ HESABI (İDARİ PERSONEL) </a:t>
                      </a:r>
                    </a:p>
                    <a:p>
                      <a:pPr algn="ctr"/>
                      <a:r>
                        <a:rPr lang="tr-TR" sz="3500" dirty="0" smtClean="0"/>
                        <a:t>5510 ÖNCESİ</a:t>
                      </a:r>
                      <a:endParaRPr lang="tr-TR" sz="3500" dirty="0"/>
                    </a:p>
                  </a:txBody>
                  <a:tcPr/>
                </a:tc>
                <a:extLst>
                  <a:ext uri="{0D108BD9-81ED-4DB2-BD59-A6C34878D82A}">
                    <a16:rowId xmlns:a16="http://schemas.microsoft.com/office/drawing/2014/main" val="741399066"/>
                  </a:ext>
                </a:extLst>
              </a:tr>
              <a:tr h="370840">
                <a:tc>
                  <a:txBody>
                    <a:bodyPr/>
                    <a:lstStyle/>
                    <a:p>
                      <a:pPr algn="ctr"/>
                      <a:r>
                        <a:rPr lang="tr-TR" sz="3500" dirty="0" smtClean="0"/>
                        <a:t>KESİNTİLER</a:t>
                      </a:r>
                      <a:endParaRPr lang="tr-TR" sz="3500" dirty="0"/>
                    </a:p>
                  </a:txBody>
                  <a:tcPr/>
                </a:tc>
                <a:extLst>
                  <a:ext uri="{0D108BD9-81ED-4DB2-BD59-A6C34878D82A}">
                    <a16:rowId xmlns:a16="http://schemas.microsoft.com/office/drawing/2014/main" val="2057573323"/>
                  </a:ext>
                </a:extLst>
              </a:tr>
              <a:tr h="370840">
                <a:tc>
                  <a:txBody>
                    <a:bodyPr/>
                    <a:lstStyle/>
                    <a:p>
                      <a:r>
                        <a:rPr lang="tr-TR" dirty="0" smtClean="0"/>
                        <a:t>Gelir Vergisi + Damga Vergisi + Emekli Keseneği Devlet Katkısı (%20) + Emekli Keseneği İştirakçi Payı (%16) + Sağlık Primi Devlet Katkısı (%12) + Sendika Aidatı + Kefalet Aidatı</a:t>
                      </a:r>
                      <a:endParaRPr lang="tr-TR" dirty="0"/>
                    </a:p>
                  </a:txBody>
                  <a:tcPr/>
                </a:tc>
                <a:extLst>
                  <a:ext uri="{0D108BD9-81ED-4DB2-BD59-A6C34878D82A}">
                    <a16:rowId xmlns:a16="http://schemas.microsoft.com/office/drawing/2014/main" val="3754462778"/>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559215421"/>
              </p:ext>
            </p:extLst>
          </p:nvPr>
        </p:nvGraphicFramePr>
        <p:xfrm>
          <a:off x="923922" y="2618951"/>
          <a:ext cx="9953628" cy="4134273"/>
        </p:xfrm>
        <a:graphic>
          <a:graphicData uri="http://schemas.openxmlformats.org/drawingml/2006/table">
            <a:tbl>
              <a:tblPr firstRow="1" bandRow="1">
                <a:tableStyleId>{5C22544A-7EE6-4342-B048-85BDC9FD1C3A}</a:tableStyleId>
              </a:tblPr>
              <a:tblGrid>
                <a:gridCol w="3048004">
                  <a:extLst>
                    <a:ext uri="{9D8B030D-6E8A-4147-A177-3AD203B41FA5}">
                      <a16:colId xmlns:a16="http://schemas.microsoft.com/office/drawing/2014/main" val="4255328589"/>
                    </a:ext>
                  </a:extLst>
                </a:gridCol>
                <a:gridCol w="6905624">
                  <a:extLst>
                    <a:ext uri="{9D8B030D-6E8A-4147-A177-3AD203B41FA5}">
                      <a16:colId xmlns:a16="http://schemas.microsoft.com/office/drawing/2014/main" val="633542352"/>
                    </a:ext>
                  </a:extLst>
                </a:gridCol>
              </a:tblGrid>
              <a:tr h="971138">
                <a:tc>
                  <a:txBody>
                    <a:bodyPr/>
                    <a:lstStyle/>
                    <a:p>
                      <a:r>
                        <a:rPr lang="tr-TR" sz="1400" b="0" dirty="0" smtClean="0">
                          <a:solidFill>
                            <a:schemeClr val="tx1"/>
                          </a:solidFill>
                        </a:rPr>
                        <a:t>Gelir Vergisi Kesintisi </a:t>
                      </a:r>
                      <a:endParaRPr lang="tr-TR" sz="1400" b="0" dirty="0">
                        <a:solidFill>
                          <a:schemeClr val="tx1"/>
                        </a:solidFill>
                      </a:endParaRPr>
                    </a:p>
                  </a:txBody>
                  <a:tcPr>
                    <a:solidFill>
                      <a:schemeClr val="tx2">
                        <a:lumMod val="60000"/>
                        <a:lumOff val="40000"/>
                        <a:alpha val="45000"/>
                      </a:schemeClr>
                    </a:solidFill>
                  </a:tcPr>
                </a:tc>
                <a:tc>
                  <a:txBody>
                    <a:bodyPr/>
                    <a:lstStyle/>
                    <a:p>
                      <a:r>
                        <a:rPr lang="tr-TR" sz="1400" dirty="0" smtClean="0">
                          <a:solidFill>
                            <a:schemeClr val="tx1">
                              <a:lumMod val="65000"/>
                              <a:lumOff val="35000"/>
                            </a:schemeClr>
                          </a:solidFill>
                        </a:rPr>
                        <a:t>[(Aylık + Taban Aylık + Ek Gösterge + Kıdem Aylığı + Yan Ödeme Tazminatı - Emekli Keseneği İştirakçi Payı (%16) – Sendika Aidatı) x Gelir Vergisi Oranı] – Asgari Ücret Gelir Vergisi İndirimi – Özel Sigorta Priminden Sağlanan Vergi İndirimi</a:t>
                      </a:r>
                      <a:endParaRPr lang="tr-TR" sz="1400" dirty="0">
                        <a:solidFill>
                          <a:schemeClr val="tx1">
                            <a:lumMod val="65000"/>
                            <a:lumOff val="35000"/>
                          </a:schemeClr>
                        </a:solidFill>
                      </a:endParaRPr>
                    </a:p>
                  </a:txBody>
                  <a:tcPr>
                    <a:solidFill>
                      <a:schemeClr val="tx2">
                        <a:lumMod val="60000"/>
                        <a:lumOff val="40000"/>
                        <a:alpha val="45000"/>
                      </a:schemeClr>
                    </a:solidFill>
                  </a:tcPr>
                </a:tc>
                <a:extLst>
                  <a:ext uri="{0D108BD9-81ED-4DB2-BD59-A6C34878D82A}">
                    <a16:rowId xmlns:a16="http://schemas.microsoft.com/office/drawing/2014/main" val="576890077"/>
                  </a:ext>
                </a:extLst>
              </a:tr>
              <a:tr h="971138">
                <a:tc>
                  <a:txBody>
                    <a:bodyPr/>
                    <a:lstStyle/>
                    <a:p>
                      <a:r>
                        <a:rPr lang="tr-TR" sz="1400" dirty="0" smtClean="0"/>
                        <a:t>Damga Vergisi Kesintisi</a:t>
                      </a:r>
                      <a:endParaRPr lang="tr-TR" sz="1400" dirty="0"/>
                    </a:p>
                  </a:txBody>
                  <a:tcPr/>
                </a:tc>
                <a:tc>
                  <a:txBody>
                    <a:bodyPr/>
                    <a:lstStyle/>
                    <a:p>
                      <a:r>
                        <a:rPr lang="tr-TR" sz="1400" dirty="0" smtClean="0"/>
                        <a:t>(Aylık + Taban Aylık + Ek Gösterge + Kıdem Aylığı + Yan Ödeme Tazminatı + Özel Hizmet Tazminatı + Ek Ödeme + Makam Tazminatı + Görev Tazminatı + Toplu Sözleşme Ödeneği + Yabancı Dil Tazminatı) x Damga Vergisi Oranı-Asgari Ücret Damga Vergisi</a:t>
                      </a:r>
                      <a:endParaRPr lang="tr-TR" sz="1400" dirty="0"/>
                    </a:p>
                  </a:txBody>
                  <a:tcPr/>
                </a:tc>
                <a:extLst>
                  <a:ext uri="{0D108BD9-81ED-4DB2-BD59-A6C34878D82A}">
                    <a16:rowId xmlns:a16="http://schemas.microsoft.com/office/drawing/2014/main" val="4171294232"/>
                  </a:ext>
                </a:extLst>
              </a:tr>
              <a:tr h="527189">
                <a:tc>
                  <a:txBody>
                    <a:bodyPr/>
                    <a:lstStyle/>
                    <a:p>
                      <a:r>
                        <a:rPr lang="tr-TR" sz="1400" dirty="0" smtClean="0"/>
                        <a:t>Emekli Keseneği Devlet Katkısı</a:t>
                      </a:r>
                      <a:endParaRPr lang="tr-TR" sz="1400" dirty="0"/>
                    </a:p>
                  </a:txBody>
                  <a:tcPr/>
                </a:tc>
                <a:tc>
                  <a:txBody>
                    <a:bodyPr/>
                    <a:lstStyle/>
                    <a:p>
                      <a:r>
                        <a:rPr lang="tr-TR" sz="1400" dirty="0" smtClean="0"/>
                        <a:t>[Aylık + Taban Aylık + Ek Gösterge + Kıdem Aylığı + (E.Y.D.M.A. x Emekli Keseneği Oranı)] x %20</a:t>
                      </a:r>
                      <a:endParaRPr lang="tr-TR" sz="1400" dirty="0"/>
                    </a:p>
                  </a:txBody>
                  <a:tcPr/>
                </a:tc>
                <a:extLst>
                  <a:ext uri="{0D108BD9-81ED-4DB2-BD59-A6C34878D82A}">
                    <a16:rowId xmlns:a16="http://schemas.microsoft.com/office/drawing/2014/main" val="1013647632"/>
                  </a:ext>
                </a:extLst>
              </a:tr>
              <a:tr h="527189">
                <a:tc>
                  <a:txBody>
                    <a:bodyPr/>
                    <a:lstStyle/>
                    <a:p>
                      <a:r>
                        <a:rPr lang="tr-TR" sz="1400" dirty="0" smtClean="0"/>
                        <a:t>Emekli Keseneği İştirakçi Payı </a:t>
                      </a:r>
                      <a:endParaRPr lang="tr-TR" sz="1400" dirty="0"/>
                    </a:p>
                  </a:txBody>
                  <a:tcPr/>
                </a:tc>
                <a:tc>
                  <a:txBody>
                    <a:bodyPr/>
                    <a:lstStyle/>
                    <a:p>
                      <a:r>
                        <a:rPr lang="tr-TR" sz="1400" dirty="0" smtClean="0"/>
                        <a:t>[Aylık + Taban Aylık + Ek Gösterge + Kıdem Aylığı + (E.Y.D.M.A. x Emekli Keseneği Oranı)] x %16</a:t>
                      </a:r>
                      <a:endParaRPr lang="tr-TR" sz="1400" dirty="0"/>
                    </a:p>
                  </a:txBody>
                  <a:tcPr/>
                </a:tc>
                <a:extLst>
                  <a:ext uri="{0D108BD9-81ED-4DB2-BD59-A6C34878D82A}">
                    <a16:rowId xmlns:a16="http://schemas.microsoft.com/office/drawing/2014/main" val="2636922452"/>
                  </a:ext>
                </a:extLst>
              </a:tr>
              <a:tr h="527189">
                <a:tc>
                  <a:txBody>
                    <a:bodyPr/>
                    <a:lstStyle/>
                    <a:p>
                      <a:r>
                        <a:rPr lang="tr-TR" sz="1400" dirty="0" smtClean="0"/>
                        <a:t>Sağlık Primi Devlet Katkısı</a:t>
                      </a:r>
                      <a:endParaRPr lang="tr-TR" sz="1400" dirty="0"/>
                    </a:p>
                  </a:txBody>
                  <a:tcPr/>
                </a:tc>
                <a:tc>
                  <a:txBody>
                    <a:bodyPr/>
                    <a:lstStyle/>
                    <a:p>
                      <a:r>
                        <a:rPr lang="tr-TR" sz="1400" dirty="0" smtClean="0"/>
                        <a:t>[Aylık + Taban Aylık + Ek Gösterge + Kıdem Aylığı + (E.Y.D.M.A. x Emekli Keseneği Oranı)] x %12</a:t>
                      </a:r>
                      <a:endParaRPr lang="tr-TR" sz="1400" dirty="0"/>
                    </a:p>
                  </a:txBody>
                  <a:tcPr/>
                </a:tc>
                <a:extLst>
                  <a:ext uri="{0D108BD9-81ED-4DB2-BD59-A6C34878D82A}">
                    <a16:rowId xmlns:a16="http://schemas.microsoft.com/office/drawing/2014/main" val="677943060"/>
                  </a:ext>
                </a:extLst>
              </a:tr>
              <a:tr h="305215">
                <a:tc>
                  <a:txBody>
                    <a:bodyPr/>
                    <a:lstStyle/>
                    <a:p>
                      <a:r>
                        <a:rPr lang="tr-TR" sz="1400" dirty="0" smtClean="0"/>
                        <a:t>Sendika Aidatı </a:t>
                      </a:r>
                      <a:endParaRPr lang="tr-TR" sz="1400" dirty="0"/>
                    </a:p>
                  </a:txBody>
                  <a:tcPr/>
                </a:tc>
                <a:tc>
                  <a:txBody>
                    <a:bodyPr/>
                    <a:lstStyle/>
                    <a:p>
                      <a:r>
                        <a:rPr lang="tr-TR" sz="1400" dirty="0" smtClean="0"/>
                        <a:t>Damga Vergisi Matrahı x İlgili Sendikanın Kesinti Oranı</a:t>
                      </a:r>
                      <a:endParaRPr lang="tr-TR" sz="1400" dirty="0"/>
                    </a:p>
                  </a:txBody>
                  <a:tcPr/>
                </a:tc>
                <a:extLst>
                  <a:ext uri="{0D108BD9-81ED-4DB2-BD59-A6C34878D82A}">
                    <a16:rowId xmlns:a16="http://schemas.microsoft.com/office/drawing/2014/main" val="3833502425"/>
                  </a:ext>
                </a:extLst>
              </a:tr>
              <a:tr h="305215">
                <a:tc>
                  <a:txBody>
                    <a:bodyPr/>
                    <a:lstStyle/>
                    <a:p>
                      <a:r>
                        <a:rPr lang="tr-TR" sz="1400" dirty="0" smtClean="0"/>
                        <a:t>Kefalet Aidatı</a:t>
                      </a:r>
                      <a:endParaRPr lang="tr-TR" sz="1400" dirty="0"/>
                    </a:p>
                  </a:txBody>
                  <a:tcPr/>
                </a:tc>
                <a:tc>
                  <a:txBody>
                    <a:bodyPr/>
                    <a:lstStyle/>
                    <a:p>
                      <a:r>
                        <a:rPr lang="tr-TR" sz="1400" dirty="0" smtClean="0"/>
                        <a:t>100 x Aylık Katsayı (Giriş Aidatı: İlk 4 ay - 1500 x Aylık Katsayı / 4) </a:t>
                      </a:r>
                      <a:endParaRPr lang="tr-TR" sz="1400" dirty="0"/>
                    </a:p>
                  </a:txBody>
                  <a:tcPr/>
                </a:tc>
                <a:extLst>
                  <a:ext uri="{0D108BD9-81ED-4DB2-BD59-A6C34878D82A}">
                    <a16:rowId xmlns:a16="http://schemas.microsoft.com/office/drawing/2014/main" val="450546446"/>
                  </a:ext>
                </a:extLst>
              </a:tr>
            </a:tbl>
          </a:graphicData>
        </a:graphic>
      </p:graphicFrame>
    </p:spTree>
    <p:extLst>
      <p:ext uri="{BB962C8B-B14F-4D97-AF65-F5344CB8AC3E}">
        <p14:creationId xmlns:p14="http://schemas.microsoft.com/office/powerpoint/2010/main" val="1287340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27305" y="0"/>
            <a:ext cx="2751972" cy="769441"/>
          </a:xfrm>
          <a:prstGeom prst="rect">
            <a:avLst/>
          </a:prstGeom>
        </p:spPr>
        <p:txBody>
          <a:bodyPr wrap="none">
            <a:spAutoFit/>
          </a:bodyPr>
          <a:lstStyle/>
          <a:p>
            <a:r>
              <a:rPr lang="tr-TR" sz="4400" dirty="0"/>
              <a:t>KESİNTİLER</a:t>
            </a:r>
          </a:p>
        </p:txBody>
      </p:sp>
      <p:sp>
        <p:nvSpPr>
          <p:cNvPr id="3" name="Dikdörtgen 2"/>
          <p:cNvSpPr/>
          <p:nvPr/>
        </p:nvSpPr>
        <p:spPr>
          <a:xfrm>
            <a:off x="180975" y="1188988"/>
            <a:ext cx="11725275" cy="5324535"/>
          </a:xfrm>
          <a:prstGeom prst="rect">
            <a:avLst/>
          </a:prstGeom>
        </p:spPr>
        <p:txBody>
          <a:bodyPr wrap="square">
            <a:spAutoFit/>
          </a:bodyPr>
          <a:lstStyle/>
          <a:p>
            <a:r>
              <a:rPr lang="tr-TR" sz="2000" b="1" dirty="0"/>
              <a:t>5510 Sayılı Kanun Kapsamında : </a:t>
            </a:r>
            <a:endParaRPr lang="tr-TR" sz="2000" b="1" dirty="0" smtClean="0"/>
          </a:p>
          <a:p>
            <a:endParaRPr lang="tr-TR" sz="2000" b="1" dirty="0"/>
          </a:p>
          <a:p>
            <a:endParaRPr lang="tr-TR" sz="2000" b="1" dirty="0" smtClean="0"/>
          </a:p>
          <a:p>
            <a:r>
              <a:rPr lang="tr-TR" sz="2000" dirty="0" smtClean="0"/>
              <a:t>Kamu </a:t>
            </a:r>
            <a:r>
              <a:rPr lang="tr-TR" sz="2000" dirty="0"/>
              <a:t>personelinin; </a:t>
            </a:r>
            <a:endParaRPr lang="tr-TR" sz="2000" dirty="0" smtClean="0"/>
          </a:p>
          <a:p>
            <a:endParaRPr lang="tr-TR" sz="2000" dirty="0" smtClean="0"/>
          </a:p>
          <a:p>
            <a:pPr marL="285750" indent="-285750">
              <a:buFont typeface="Arial" panose="020B0604020202020204" pitchFamily="34" charset="0"/>
              <a:buChar char="•"/>
            </a:pPr>
            <a:r>
              <a:rPr lang="tr-TR" sz="2000" dirty="0" smtClean="0"/>
              <a:t>Gösterge </a:t>
            </a:r>
            <a:r>
              <a:rPr lang="tr-TR" sz="2000" dirty="0"/>
              <a:t>aylığı, </a:t>
            </a:r>
            <a:endParaRPr lang="tr-TR" sz="2000" dirty="0" smtClean="0"/>
          </a:p>
          <a:p>
            <a:pPr marL="285750" indent="-285750">
              <a:buFont typeface="Arial" panose="020B0604020202020204" pitchFamily="34" charset="0"/>
              <a:buChar char="•"/>
            </a:pPr>
            <a:r>
              <a:rPr lang="tr-TR" sz="2000" dirty="0" smtClean="0"/>
              <a:t>Ek </a:t>
            </a:r>
            <a:r>
              <a:rPr lang="tr-TR" sz="2000" dirty="0"/>
              <a:t>gösterge aylığı, </a:t>
            </a:r>
            <a:endParaRPr lang="tr-TR" sz="2000" dirty="0" smtClean="0"/>
          </a:p>
          <a:p>
            <a:pPr marL="285750" indent="-285750">
              <a:buFont typeface="Arial" panose="020B0604020202020204" pitchFamily="34" charset="0"/>
              <a:buChar char="•"/>
            </a:pPr>
            <a:r>
              <a:rPr lang="tr-TR" sz="2000" dirty="0" smtClean="0"/>
              <a:t>Taban </a:t>
            </a:r>
            <a:r>
              <a:rPr lang="tr-TR" sz="2000" dirty="0"/>
              <a:t>aylığı, </a:t>
            </a:r>
            <a:endParaRPr lang="tr-TR" sz="2000" dirty="0" smtClean="0"/>
          </a:p>
          <a:p>
            <a:pPr marL="285750" indent="-285750">
              <a:buFont typeface="Arial" panose="020B0604020202020204" pitchFamily="34" charset="0"/>
              <a:buChar char="•"/>
            </a:pPr>
            <a:r>
              <a:rPr lang="tr-TR" sz="2000" dirty="0" smtClean="0"/>
              <a:t>Kıdem </a:t>
            </a:r>
            <a:r>
              <a:rPr lang="tr-TR" sz="2000" dirty="0"/>
              <a:t>aylığı, </a:t>
            </a:r>
            <a:endParaRPr lang="tr-TR" sz="2000" dirty="0" smtClean="0"/>
          </a:p>
          <a:p>
            <a:pPr marL="285750" indent="-285750">
              <a:buFont typeface="Arial" panose="020B0604020202020204" pitchFamily="34" charset="0"/>
              <a:buChar char="•"/>
            </a:pPr>
            <a:r>
              <a:rPr lang="tr-TR" sz="2000" dirty="0" smtClean="0"/>
              <a:t>Makam</a:t>
            </a:r>
            <a:r>
              <a:rPr lang="tr-TR" sz="2000" dirty="0"/>
              <a:t>, temsil ve görev tazminatı </a:t>
            </a:r>
            <a:endParaRPr lang="tr-TR" sz="2000" dirty="0" smtClean="0"/>
          </a:p>
          <a:p>
            <a:pPr marL="285750" indent="-285750">
              <a:buFont typeface="Arial" panose="020B0604020202020204" pitchFamily="34" charset="0"/>
              <a:buChar char="•"/>
            </a:pPr>
            <a:r>
              <a:rPr lang="tr-TR" sz="2000" dirty="0" smtClean="0"/>
              <a:t>657 </a:t>
            </a:r>
            <a:r>
              <a:rPr lang="tr-TR" sz="2000" dirty="0"/>
              <a:t>sayılı Kanunun 152’nci maddesi kapsamında ödenen asıl Tazminatlar (yan ödeme) </a:t>
            </a:r>
            <a:endParaRPr lang="tr-TR" sz="2000" dirty="0" smtClean="0"/>
          </a:p>
          <a:p>
            <a:pPr marL="285750" indent="-285750">
              <a:buFont typeface="Arial" panose="020B0604020202020204" pitchFamily="34" charset="0"/>
              <a:buChar char="•"/>
            </a:pPr>
            <a:r>
              <a:rPr lang="tr-TR" sz="2000" dirty="0" smtClean="0"/>
              <a:t>Üniversite </a:t>
            </a:r>
            <a:r>
              <a:rPr lang="tr-TR" sz="2000" dirty="0"/>
              <a:t>ödeneği, </a:t>
            </a:r>
            <a:endParaRPr lang="tr-TR" sz="2000" dirty="0" smtClean="0"/>
          </a:p>
          <a:p>
            <a:endParaRPr lang="tr-TR" sz="2000" dirty="0"/>
          </a:p>
          <a:p>
            <a:r>
              <a:rPr lang="tr-TR" sz="2000" dirty="0" smtClean="0"/>
              <a:t>toplamı </a:t>
            </a:r>
            <a:r>
              <a:rPr lang="tr-TR" sz="2000" dirty="0"/>
              <a:t>prime esas kazanca tabi olup %14 (%9 MYÖ + %5 GSS) oranında iştirakçiden kesinti yapılırken, %18.5 (%11 MYÖ + %7.5 GSS) oranında ise devlet tarafından karşılık yatırılmaktadır</a:t>
            </a:r>
            <a:r>
              <a:rPr lang="tr-TR" sz="2000" dirty="0" smtClean="0"/>
              <a:t>.</a:t>
            </a:r>
          </a:p>
          <a:p>
            <a:endParaRPr lang="tr-TR" sz="2000" dirty="0"/>
          </a:p>
          <a:p>
            <a:r>
              <a:rPr lang="tr-TR" sz="2000" dirty="0" smtClean="0"/>
              <a:t>* Aynı hesaplama akademik personel için de geçerlidir. </a:t>
            </a:r>
            <a:endParaRPr lang="tr-TR" sz="2000" dirty="0"/>
          </a:p>
        </p:txBody>
      </p:sp>
    </p:spTree>
    <p:extLst>
      <p:ext uri="{BB962C8B-B14F-4D97-AF65-F5344CB8AC3E}">
        <p14:creationId xmlns:p14="http://schemas.microsoft.com/office/powerpoint/2010/main" val="2399634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683599542"/>
              </p:ext>
            </p:extLst>
          </p:nvPr>
        </p:nvGraphicFramePr>
        <p:xfrm>
          <a:off x="2" y="-4"/>
          <a:ext cx="12191997" cy="6936845"/>
        </p:xfrm>
        <a:graphic>
          <a:graphicData uri="http://schemas.openxmlformats.org/drawingml/2006/table">
            <a:tbl>
              <a:tblPr>
                <a:tableStyleId>{5C22544A-7EE6-4342-B048-85BDC9FD1C3A}</a:tableStyleId>
              </a:tblPr>
              <a:tblGrid>
                <a:gridCol w="663886">
                  <a:extLst>
                    <a:ext uri="{9D8B030D-6E8A-4147-A177-3AD203B41FA5}">
                      <a16:colId xmlns:a16="http://schemas.microsoft.com/office/drawing/2014/main" val="3105736141"/>
                    </a:ext>
                  </a:extLst>
                </a:gridCol>
                <a:gridCol w="2095391">
                  <a:extLst>
                    <a:ext uri="{9D8B030D-6E8A-4147-A177-3AD203B41FA5}">
                      <a16:colId xmlns:a16="http://schemas.microsoft.com/office/drawing/2014/main" val="1840971561"/>
                    </a:ext>
                  </a:extLst>
                </a:gridCol>
                <a:gridCol w="2033152">
                  <a:extLst>
                    <a:ext uri="{9D8B030D-6E8A-4147-A177-3AD203B41FA5}">
                      <a16:colId xmlns:a16="http://schemas.microsoft.com/office/drawing/2014/main" val="824631377"/>
                    </a:ext>
                  </a:extLst>
                </a:gridCol>
                <a:gridCol w="2033152">
                  <a:extLst>
                    <a:ext uri="{9D8B030D-6E8A-4147-A177-3AD203B41FA5}">
                      <a16:colId xmlns:a16="http://schemas.microsoft.com/office/drawing/2014/main" val="1324333915"/>
                    </a:ext>
                  </a:extLst>
                </a:gridCol>
                <a:gridCol w="2987490">
                  <a:extLst>
                    <a:ext uri="{9D8B030D-6E8A-4147-A177-3AD203B41FA5}">
                      <a16:colId xmlns:a16="http://schemas.microsoft.com/office/drawing/2014/main" val="3654917674"/>
                    </a:ext>
                  </a:extLst>
                </a:gridCol>
                <a:gridCol w="2378926">
                  <a:extLst>
                    <a:ext uri="{9D8B030D-6E8A-4147-A177-3AD203B41FA5}">
                      <a16:colId xmlns:a16="http://schemas.microsoft.com/office/drawing/2014/main" val="2051495711"/>
                    </a:ext>
                  </a:extLst>
                </a:gridCol>
              </a:tblGrid>
              <a:tr h="457201">
                <a:tc gridSpan="6">
                  <a:txBody>
                    <a:bodyPr/>
                    <a:lstStyle/>
                    <a:p>
                      <a:pPr algn="ctr" fontAlgn="b"/>
                      <a:r>
                        <a:rPr lang="tr-TR" sz="1600" u="none" strike="noStrike" dirty="0">
                          <a:effectLst/>
                        </a:rPr>
                        <a:t>MEMUR MAAŞ MEVZUATI</a:t>
                      </a:r>
                      <a:endParaRPr lang="tr-TR" sz="1600" b="1"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496133831"/>
                  </a:ext>
                </a:extLst>
              </a:tr>
              <a:tr h="457201">
                <a:tc>
                  <a:txBody>
                    <a:bodyPr/>
                    <a:lstStyle/>
                    <a:p>
                      <a:pPr algn="l" fontAlgn="b"/>
                      <a:r>
                        <a:rPr lang="tr-TR" sz="1600" u="none" strike="noStrike" dirty="0">
                          <a:effectLst/>
                        </a:rPr>
                        <a:t> </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AÇIKLAMA</a:t>
                      </a:r>
                      <a:endParaRPr lang="tr-TR" sz="1600" b="1"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MEVZUAT ADI</a:t>
                      </a:r>
                      <a:endParaRPr lang="tr-TR" sz="1600" b="1"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MADDESİ </a:t>
                      </a:r>
                      <a:endParaRPr lang="tr-TR" sz="1600" b="1"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İKİNCİL MEVZUAT</a:t>
                      </a:r>
                      <a:endParaRPr lang="tr-TR" sz="1600" b="1"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DİĞER MEVZUAT</a:t>
                      </a:r>
                      <a:endParaRPr lang="tr-TR" sz="1600" b="1"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1672932796"/>
                  </a:ext>
                </a:extLst>
              </a:tr>
              <a:tr h="457201">
                <a:tc>
                  <a:txBody>
                    <a:bodyPr/>
                    <a:lstStyle/>
                    <a:p>
                      <a:pPr algn="r" fontAlgn="b"/>
                      <a:r>
                        <a:rPr lang="tr-TR" sz="1600" u="none" strike="noStrike">
                          <a:effectLst/>
                        </a:rPr>
                        <a:t>1</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AYLIK GÖSTERGE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657 SAYILI KANUN</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43- A Madde</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 </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 </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2069502986"/>
                  </a:ext>
                </a:extLst>
              </a:tr>
              <a:tr h="457201">
                <a:tc>
                  <a:txBody>
                    <a:bodyPr/>
                    <a:lstStyle/>
                    <a:p>
                      <a:pPr algn="r" fontAlgn="b"/>
                      <a:r>
                        <a:rPr lang="tr-TR" sz="1600" u="none" strike="noStrike">
                          <a:effectLst/>
                        </a:rPr>
                        <a:t>2</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EK GÖSTERGE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657 SAYILI KANUN</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43 - B Madde</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EKLİ 1-2 SAYILI CETVEL</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 </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3557723930"/>
                  </a:ext>
                </a:extLst>
              </a:tr>
              <a:tr h="457201">
                <a:tc>
                  <a:txBody>
                    <a:bodyPr/>
                    <a:lstStyle/>
                    <a:p>
                      <a:pPr algn="r" fontAlgn="b"/>
                      <a:r>
                        <a:rPr lang="tr-TR" sz="1600" u="none" strike="noStrike">
                          <a:effectLst/>
                        </a:rPr>
                        <a:t>3</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TABAN AYLIĞI</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375 SAYILI KHK</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1 - A Madde</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 </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 </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4004581638"/>
                  </a:ext>
                </a:extLst>
              </a:tr>
              <a:tr h="457201">
                <a:tc>
                  <a:txBody>
                    <a:bodyPr/>
                    <a:lstStyle/>
                    <a:p>
                      <a:pPr algn="r" fontAlgn="b"/>
                      <a:r>
                        <a:rPr lang="tr-TR" sz="1600" u="none" strike="noStrike">
                          <a:effectLst/>
                        </a:rPr>
                        <a:t>4</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KIDEM AYLIĞI</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375 SAYILI KHK</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1. Madde</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 </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 </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2765418185"/>
                  </a:ext>
                </a:extLst>
              </a:tr>
              <a:tr h="457201">
                <a:tc>
                  <a:txBody>
                    <a:bodyPr/>
                    <a:lstStyle/>
                    <a:p>
                      <a:pPr algn="r" fontAlgn="b"/>
                      <a:r>
                        <a:rPr lang="tr-TR" sz="1600" u="none" strike="noStrike">
                          <a:effectLst/>
                        </a:rPr>
                        <a:t>5</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YAN ÖDEME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657 SAYILI KANUN</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152. Madde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2006-10344 SAYILI BAKANLAR KURULU KARARI</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 </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2190733615"/>
                  </a:ext>
                </a:extLst>
              </a:tr>
              <a:tr h="914396">
                <a:tc>
                  <a:txBody>
                    <a:bodyPr/>
                    <a:lstStyle/>
                    <a:p>
                      <a:pPr algn="r" fontAlgn="b"/>
                      <a:r>
                        <a:rPr lang="tr-TR" sz="1600" u="none" strike="noStrike">
                          <a:effectLst/>
                        </a:rPr>
                        <a:t>6</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es-ES" sz="1600" u="none" strike="noStrike">
                          <a:effectLst/>
                        </a:rPr>
                        <a:t>AİLE YARDIMI (EŞ VE ÇOCUK)</a:t>
                      </a:r>
                      <a:endParaRPr lang="es-ES"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657 SAYILI KANUN</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202,203,204. Madde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2011-2022 SAYILI BAKANLAR KURULU KARARI</a:t>
                      </a:r>
                      <a:br>
                        <a:rPr lang="tr-TR" sz="1600" u="none" strike="noStrike" dirty="0">
                          <a:effectLst/>
                        </a:rPr>
                      </a:br>
                      <a:r>
                        <a:rPr lang="tr-TR" sz="1600" u="none" strike="noStrike" dirty="0">
                          <a:effectLst/>
                        </a:rPr>
                        <a:t> (05.07.2011</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7.DönemToplu Sözleşme 38 .madde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2570925038"/>
                  </a:ext>
                </a:extLst>
              </a:tr>
              <a:tr h="457201">
                <a:tc>
                  <a:txBody>
                    <a:bodyPr/>
                    <a:lstStyle/>
                    <a:p>
                      <a:pPr algn="r" fontAlgn="b"/>
                      <a:r>
                        <a:rPr lang="tr-TR" sz="1600" u="none" strike="noStrike">
                          <a:effectLst/>
                        </a:rPr>
                        <a:t>7</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ÖZEL HİZMET TAZMİNATI</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657 SAYILI KANUN</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152. Madde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2006-10344 SAYILI BAKANLAR KURULU KARARI</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 </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3048532661"/>
                  </a:ext>
                </a:extLst>
              </a:tr>
              <a:tr h="1828798">
                <a:tc>
                  <a:txBody>
                    <a:bodyPr/>
                    <a:lstStyle/>
                    <a:p>
                      <a:pPr algn="r" fontAlgn="b"/>
                      <a:r>
                        <a:rPr lang="tr-TR" sz="1600" u="none" strike="noStrike">
                          <a:effectLst/>
                        </a:rPr>
                        <a:t>8</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YABANCI DİL TAZNİNATI</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375 KAHK</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2. Madde</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YABANCI DİL SEVİYE BELİRLEME </a:t>
                      </a:r>
                      <a:br>
                        <a:rPr lang="tr-TR" sz="1600" u="none" strike="noStrike">
                          <a:effectLst/>
                        </a:rPr>
                      </a:br>
                      <a:r>
                        <a:rPr lang="tr-TR" sz="1600" u="none" strike="noStrike">
                          <a:effectLst/>
                        </a:rPr>
                        <a:t>USUL VE ESASLARI HAKKINDA YÖNETMELİK,</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YABANCI DİL TAZM. MİKT. TESPİTİNE</a:t>
                      </a:r>
                      <a:br>
                        <a:rPr lang="tr-TR" sz="1600" u="none" strike="noStrike" dirty="0">
                          <a:effectLst/>
                        </a:rPr>
                      </a:br>
                      <a:r>
                        <a:rPr lang="tr-TR" sz="1600" u="none" strike="noStrike" dirty="0">
                          <a:effectLst/>
                        </a:rPr>
                        <a:t> İLİŞKİN ESASLAR (1997 VE 2008 - BAŞBAKAN OLURU</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3051435249"/>
                  </a:ext>
                </a:extLst>
              </a:tr>
              <a:tr h="457201">
                <a:tc>
                  <a:txBody>
                    <a:bodyPr/>
                    <a:lstStyle/>
                    <a:p>
                      <a:pPr algn="r" fontAlgn="b"/>
                      <a:r>
                        <a:rPr lang="tr-TR" sz="1600" u="none" strike="noStrike">
                          <a:effectLst/>
                        </a:rPr>
                        <a:t>9</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MAKAM TAZMİNATI</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657 SAYILI KANUN</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Ek 26. Madde</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a:effectLst/>
                        </a:rPr>
                        <a:t>EKLİ 4 SAYILI CETVEL</a:t>
                      </a:r>
                      <a:endParaRPr lang="tr-TR" sz="1600" b="0" i="0" u="none" strike="noStrike">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tc>
                  <a:txBody>
                    <a:bodyPr/>
                    <a:lstStyle/>
                    <a:p>
                      <a:pPr algn="l" fontAlgn="b"/>
                      <a:r>
                        <a:rPr lang="tr-TR" sz="1600" u="none" strike="noStrike" dirty="0">
                          <a:effectLst/>
                        </a:rPr>
                        <a:t> </a:t>
                      </a:r>
                      <a:endParaRPr lang="tr-TR" sz="1600" b="0" i="0" u="none" strike="noStrike" dirty="0">
                        <a:solidFill>
                          <a:srgbClr val="000000"/>
                        </a:solidFill>
                        <a:effectLst/>
                        <a:latin typeface="Calibri" panose="020F0502020204030204" pitchFamily="34" charset="0"/>
                      </a:endParaRPr>
                    </a:p>
                  </a:txBody>
                  <a:tcPr marL="8942" marR="8942" marT="8942" marB="0" anchor="b">
                    <a:solidFill>
                      <a:schemeClr val="accent5">
                        <a:lumMod val="40000"/>
                        <a:lumOff val="60000"/>
                      </a:schemeClr>
                    </a:solidFill>
                  </a:tcPr>
                </a:tc>
                <a:extLst>
                  <a:ext uri="{0D108BD9-81ED-4DB2-BD59-A6C34878D82A}">
                    <a16:rowId xmlns:a16="http://schemas.microsoft.com/office/drawing/2014/main" val="3292170219"/>
                  </a:ext>
                </a:extLst>
              </a:tr>
            </a:tbl>
          </a:graphicData>
        </a:graphic>
      </p:graphicFrame>
    </p:spTree>
    <p:extLst>
      <p:ext uri="{BB962C8B-B14F-4D97-AF65-F5344CB8AC3E}">
        <p14:creationId xmlns:p14="http://schemas.microsoft.com/office/powerpoint/2010/main" val="2369700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o 8"/>
          <p:cNvGraphicFramePr>
            <a:graphicFrameLocks noGrp="1"/>
          </p:cNvGraphicFramePr>
          <p:nvPr>
            <p:extLst>
              <p:ext uri="{D42A27DB-BD31-4B8C-83A1-F6EECF244321}">
                <p14:modId xmlns:p14="http://schemas.microsoft.com/office/powerpoint/2010/main" val="1976110933"/>
              </p:ext>
            </p:extLst>
          </p:nvPr>
        </p:nvGraphicFramePr>
        <p:xfrm>
          <a:off x="923924" y="195791"/>
          <a:ext cx="9953626" cy="2971800"/>
        </p:xfrm>
        <a:graphic>
          <a:graphicData uri="http://schemas.openxmlformats.org/drawingml/2006/table">
            <a:tbl>
              <a:tblPr firstRow="1" bandRow="1">
                <a:tableStyleId>{5C22544A-7EE6-4342-B048-85BDC9FD1C3A}</a:tableStyleId>
              </a:tblPr>
              <a:tblGrid>
                <a:gridCol w="9953626">
                  <a:extLst>
                    <a:ext uri="{9D8B030D-6E8A-4147-A177-3AD203B41FA5}">
                      <a16:colId xmlns:a16="http://schemas.microsoft.com/office/drawing/2014/main" val="868550040"/>
                    </a:ext>
                  </a:extLst>
                </a:gridCol>
              </a:tblGrid>
              <a:tr h="370840">
                <a:tc>
                  <a:txBody>
                    <a:bodyPr/>
                    <a:lstStyle/>
                    <a:p>
                      <a:pPr algn="ctr"/>
                      <a:r>
                        <a:rPr lang="tr-TR" sz="3500" dirty="0" smtClean="0"/>
                        <a:t>MEMUR MAAŞ HESABI (İDARİ PERSONEL) </a:t>
                      </a:r>
                    </a:p>
                    <a:p>
                      <a:pPr algn="ctr"/>
                      <a:r>
                        <a:rPr lang="tr-TR" sz="3500" dirty="0" smtClean="0"/>
                        <a:t>5510 SONRASI</a:t>
                      </a:r>
                      <a:endParaRPr lang="tr-TR" sz="3500" dirty="0"/>
                    </a:p>
                  </a:txBody>
                  <a:tcPr/>
                </a:tc>
                <a:extLst>
                  <a:ext uri="{0D108BD9-81ED-4DB2-BD59-A6C34878D82A}">
                    <a16:rowId xmlns:a16="http://schemas.microsoft.com/office/drawing/2014/main" val="741399066"/>
                  </a:ext>
                </a:extLst>
              </a:tr>
              <a:tr h="370840">
                <a:tc>
                  <a:txBody>
                    <a:bodyPr/>
                    <a:lstStyle/>
                    <a:p>
                      <a:pPr algn="ctr"/>
                      <a:r>
                        <a:rPr lang="tr-TR" sz="3500" dirty="0" smtClean="0"/>
                        <a:t>KESİNTİLER</a:t>
                      </a:r>
                      <a:endParaRPr lang="tr-TR" sz="3500" dirty="0"/>
                    </a:p>
                  </a:txBody>
                  <a:tcPr/>
                </a:tc>
                <a:extLst>
                  <a:ext uri="{0D108BD9-81ED-4DB2-BD59-A6C34878D82A}">
                    <a16:rowId xmlns:a16="http://schemas.microsoft.com/office/drawing/2014/main" val="2057573323"/>
                  </a:ext>
                </a:extLst>
              </a:tr>
              <a:tr h="370840">
                <a:tc>
                  <a:txBody>
                    <a:bodyPr/>
                    <a:lstStyle/>
                    <a:p>
                      <a:r>
                        <a:rPr lang="tr-TR" dirty="0" smtClean="0"/>
                        <a:t>Gelir Vergisi + Damga Vergisi + Malullük, Yaşlılık, Ölüm Sigortası İşveren Payı (%11) + Sağlık Primi İşveren Payı (%7,5) + Malullük, Yaşlılık, Ölüm Sigortası Sigortalı Payı (%9)+Sağlık Primi Sigortalı Payı (%5) + Sendika Aidatı + Kefalet Aidatı (</a:t>
                      </a:r>
                      <a:r>
                        <a:rPr lang="tr-TR" dirty="0" err="1" smtClean="0"/>
                        <a:t>Kefaletli</a:t>
                      </a:r>
                      <a:r>
                        <a:rPr lang="tr-TR" dirty="0" smtClean="0"/>
                        <a:t> Görevler için)</a:t>
                      </a:r>
                    </a:p>
                    <a:p>
                      <a:endParaRPr lang="tr-TR" dirty="0"/>
                    </a:p>
                  </a:txBody>
                  <a:tcPr/>
                </a:tc>
                <a:extLst>
                  <a:ext uri="{0D108BD9-81ED-4DB2-BD59-A6C34878D82A}">
                    <a16:rowId xmlns:a16="http://schemas.microsoft.com/office/drawing/2014/main" val="3754462778"/>
                  </a:ext>
                </a:extLst>
              </a:tr>
            </a:tbl>
          </a:graphicData>
        </a:graphic>
      </p:graphicFrame>
      <p:graphicFrame>
        <p:nvGraphicFramePr>
          <p:cNvPr id="10" name="Tablo 9"/>
          <p:cNvGraphicFramePr>
            <a:graphicFrameLocks noGrp="1"/>
          </p:cNvGraphicFramePr>
          <p:nvPr>
            <p:extLst>
              <p:ext uri="{D42A27DB-BD31-4B8C-83A1-F6EECF244321}">
                <p14:modId xmlns:p14="http://schemas.microsoft.com/office/powerpoint/2010/main" val="2391421796"/>
              </p:ext>
            </p:extLst>
          </p:nvPr>
        </p:nvGraphicFramePr>
        <p:xfrm>
          <a:off x="923924" y="3167591"/>
          <a:ext cx="9953628" cy="3607084"/>
        </p:xfrm>
        <a:graphic>
          <a:graphicData uri="http://schemas.openxmlformats.org/drawingml/2006/table">
            <a:tbl>
              <a:tblPr firstRow="1" bandRow="1">
                <a:tableStyleId>{5C22544A-7EE6-4342-B048-85BDC9FD1C3A}</a:tableStyleId>
              </a:tblPr>
              <a:tblGrid>
                <a:gridCol w="3048004">
                  <a:extLst>
                    <a:ext uri="{9D8B030D-6E8A-4147-A177-3AD203B41FA5}">
                      <a16:colId xmlns:a16="http://schemas.microsoft.com/office/drawing/2014/main" val="4255328589"/>
                    </a:ext>
                  </a:extLst>
                </a:gridCol>
                <a:gridCol w="6905624">
                  <a:extLst>
                    <a:ext uri="{9D8B030D-6E8A-4147-A177-3AD203B41FA5}">
                      <a16:colId xmlns:a16="http://schemas.microsoft.com/office/drawing/2014/main" val="633542352"/>
                    </a:ext>
                  </a:extLst>
                </a:gridCol>
              </a:tblGrid>
              <a:tr h="971138">
                <a:tc>
                  <a:txBody>
                    <a:bodyPr/>
                    <a:lstStyle/>
                    <a:p>
                      <a:r>
                        <a:rPr lang="tr-TR" sz="1400" b="0" dirty="0" smtClean="0">
                          <a:solidFill>
                            <a:schemeClr val="tx1"/>
                          </a:solidFill>
                        </a:rPr>
                        <a:t>Gelir Vergisi Kesintisi </a:t>
                      </a:r>
                      <a:endParaRPr lang="tr-TR" sz="1400" b="0" dirty="0">
                        <a:solidFill>
                          <a:schemeClr val="tx1"/>
                        </a:solidFill>
                      </a:endParaRPr>
                    </a:p>
                  </a:txBody>
                  <a:tcPr>
                    <a:solidFill>
                      <a:schemeClr val="tx2">
                        <a:lumMod val="60000"/>
                        <a:lumOff val="40000"/>
                        <a:alpha val="45000"/>
                      </a:schemeClr>
                    </a:solidFill>
                  </a:tcPr>
                </a:tc>
                <a:tc>
                  <a:txBody>
                    <a:bodyPr/>
                    <a:lstStyle/>
                    <a:p>
                      <a:r>
                        <a:rPr lang="tr-TR" sz="1400" dirty="0" smtClean="0">
                          <a:solidFill>
                            <a:schemeClr val="tx1">
                              <a:lumMod val="65000"/>
                              <a:lumOff val="35000"/>
                            </a:schemeClr>
                          </a:solidFill>
                        </a:rPr>
                        <a:t>[(Aylık + Taban Aylık + Ek Gösterge + Kıdem Aylığı + Yan Ödeme Tazminatı - Malullük, Yaşlılık, Ölüm Sigortası Sigortalı Payı (%9) – Sağlık Primi Sigortalı Payı (%5) – Sendika Aidatı) x Gelir Vergisi Oranı] – Asgari Ücret Gelir Vergisi– Özel Sigorta Priminden Sağlanan Vergi İndirimi</a:t>
                      </a:r>
                      <a:endParaRPr lang="tr-TR" sz="1400" dirty="0">
                        <a:solidFill>
                          <a:schemeClr val="tx1">
                            <a:lumMod val="65000"/>
                            <a:lumOff val="35000"/>
                          </a:schemeClr>
                        </a:solidFill>
                      </a:endParaRPr>
                    </a:p>
                  </a:txBody>
                  <a:tcPr>
                    <a:solidFill>
                      <a:schemeClr val="tx2">
                        <a:lumMod val="60000"/>
                        <a:lumOff val="40000"/>
                        <a:alpha val="45000"/>
                      </a:schemeClr>
                    </a:solidFill>
                  </a:tcPr>
                </a:tc>
                <a:extLst>
                  <a:ext uri="{0D108BD9-81ED-4DB2-BD59-A6C34878D82A}">
                    <a16:rowId xmlns:a16="http://schemas.microsoft.com/office/drawing/2014/main" val="576890077"/>
                  </a:ext>
                </a:extLst>
              </a:tr>
              <a:tr h="971138">
                <a:tc>
                  <a:txBody>
                    <a:bodyPr/>
                    <a:lstStyle/>
                    <a:p>
                      <a:r>
                        <a:rPr lang="tr-TR" sz="1400" dirty="0" smtClean="0"/>
                        <a:t>Damga Vergisi Kesintisi</a:t>
                      </a:r>
                      <a:endParaRPr lang="tr-TR" sz="1400" dirty="0"/>
                    </a:p>
                  </a:txBody>
                  <a:tcPr/>
                </a:tc>
                <a:tc>
                  <a:txBody>
                    <a:bodyPr/>
                    <a:lstStyle/>
                    <a:p>
                      <a:r>
                        <a:rPr lang="tr-TR" sz="1400" dirty="0" smtClean="0"/>
                        <a:t>(Aylık + Taban Aylık + Ek Gösterge + Kıdem Aylığı + Yan Ödeme Tazminatı + Özel Hizmet Tazminatı + Ek Ödeme + Makam Tazminatı + Görev Tazminatı + Toplu Sözleşme Ödeneği + Yabancı Dil Tazminatı) x Damga Vergisi Oranı-Asgari Ücret Damga Vergisi</a:t>
                      </a:r>
                      <a:endParaRPr lang="tr-TR" sz="1400" dirty="0"/>
                    </a:p>
                  </a:txBody>
                  <a:tcPr/>
                </a:tc>
                <a:extLst>
                  <a:ext uri="{0D108BD9-81ED-4DB2-BD59-A6C34878D82A}">
                    <a16:rowId xmlns:a16="http://schemas.microsoft.com/office/drawing/2014/main" val="4171294232"/>
                  </a:ext>
                </a:extLst>
              </a:tr>
              <a:tr h="527189">
                <a:tc>
                  <a:txBody>
                    <a:bodyPr/>
                    <a:lstStyle/>
                    <a:p>
                      <a:r>
                        <a:rPr lang="tr-TR" sz="1400" dirty="0" smtClean="0"/>
                        <a:t>Malullük, Yaşlılık, Ölüm Sigortası İşveren Payı</a:t>
                      </a:r>
                      <a:endParaRPr lang="tr-TR" sz="1400" dirty="0"/>
                    </a:p>
                  </a:txBody>
                  <a:tcPr/>
                </a:tc>
                <a:tc>
                  <a:txBody>
                    <a:bodyPr/>
                    <a:lstStyle/>
                    <a:p>
                      <a:r>
                        <a:rPr lang="tr-TR" sz="1400" dirty="0" smtClean="0"/>
                        <a:t>[Aylık + Taban Aylık + Ek Gösterge + Kıdem Aylığı + Özel Hizmet Tazminatı + Makam Tazminatı + Görev Tazminatı] x %11 </a:t>
                      </a:r>
                      <a:endParaRPr lang="tr-TR" sz="1400" dirty="0"/>
                    </a:p>
                  </a:txBody>
                  <a:tcPr/>
                </a:tc>
                <a:extLst>
                  <a:ext uri="{0D108BD9-81ED-4DB2-BD59-A6C34878D82A}">
                    <a16:rowId xmlns:a16="http://schemas.microsoft.com/office/drawing/2014/main" val="1013647632"/>
                  </a:ext>
                </a:extLst>
              </a:tr>
              <a:tr h="527189">
                <a:tc>
                  <a:txBody>
                    <a:bodyPr/>
                    <a:lstStyle/>
                    <a:p>
                      <a:r>
                        <a:rPr lang="tr-TR" sz="1400" dirty="0" smtClean="0"/>
                        <a:t>Sağlık Primi İşveren Payı</a:t>
                      </a:r>
                      <a:endParaRPr lang="tr-TR" sz="1400" dirty="0"/>
                    </a:p>
                  </a:txBody>
                  <a:tcPr/>
                </a:tc>
                <a:tc>
                  <a:txBody>
                    <a:bodyPr/>
                    <a:lstStyle/>
                    <a:p>
                      <a:r>
                        <a:rPr lang="tr-TR" sz="1400" dirty="0" smtClean="0"/>
                        <a:t>[Aylık + Taban Aylık + Ek Gösterge + Kıdem Aylığı + Özel Hizmet Tazminatı + Makam Tazminatı + Görev Tazminatı] x%7,5 </a:t>
                      </a:r>
                      <a:endParaRPr lang="tr-TR" sz="1400" dirty="0"/>
                    </a:p>
                  </a:txBody>
                  <a:tcPr/>
                </a:tc>
                <a:extLst>
                  <a:ext uri="{0D108BD9-81ED-4DB2-BD59-A6C34878D82A}">
                    <a16:rowId xmlns:a16="http://schemas.microsoft.com/office/drawing/2014/main" val="2636922452"/>
                  </a:ext>
                </a:extLst>
              </a:tr>
              <a:tr h="305215">
                <a:tc>
                  <a:txBody>
                    <a:bodyPr/>
                    <a:lstStyle/>
                    <a:p>
                      <a:r>
                        <a:rPr lang="tr-TR" sz="1400" dirty="0" smtClean="0"/>
                        <a:t>Sendika Aidatı</a:t>
                      </a:r>
                      <a:endParaRPr lang="tr-TR" sz="1400" dirty="0"/>
                    </a:p>
                  </a:txBody>
                  <a:tcPr/>
                </a:tc>
                <a:tc>
                  <a:txBody>
                    <a:bodyPr/>
                    <a:lstStyle/>
                    <a:p>
                      <a:r>
                        <a:rPr lang="tr-TR" sz="1400" dirty="0" smtClean="0"/>
                        <a:t>Damga Vergisi Matrahı x İlgili Sendikanın Kesinti Oranı</a:t>
                      </a:r>
                      <a:endParaRPr lang="tr-TR" sz="1400" dirty="0"/>
                    </a:p>
                  </a:txBody>
                  <a:tcPr/>
                </a:tc>
                <a:extLst>
                  <a:ext uri="{0D108BD9-81ED-4DB2-BD59-A6C34878D82A}">
                    <a16:rowId xmlns:a16="http://schemas.microsoft.com/office/drawing/2014/main" val="3833502425"/>
                  </a:ext>
                </a:extLst>
              </a:tr>
              <a:tr h="305215">
                <a:tc>
                  <a:txBody>
                    <a:bodyPr/>
                    <a:lstStyle/>
                    <a:p>
                      <a:r>
                        <a:rPr lang="tr-TR" sz="1400" dirty="0" smtClean="0"/>
                        <a:t>Kefalet Aidatı </a:t>
                      </a:r>
                      <a:endParaRPr lang="tr-TR" sz="1400" dirty="0"/>
                    </a:p>
                  </a:txBody>
                  <a:tcPr/>
                </a:tc>
                <a:tc>
                  <a:txBody>
                    <a:bodyPr/>
                    <a:lstStyle/>
                    <a:p>
                      <a:r>
                        <a:rPr lang="tr-TR" sz="1400" dirty="0" smtClean="0"/>
                        <a:t>100 x Aylık Katsayı (Giriş Aidatı: İlk 4 ay - 1500 x Aylık Katsayı / 4)</a:t>
                      </a:r>
                      <a:endParaRPr lang="tr-TR" sz="1400" dirty="0"/>
                    </a:p>
                  </a:txBody>
                  <a:tcPr/>
                </a:tc>
                <a:extLst>
                  <a:ext uri="{0D108BD9-81ED-4DB2-BD59-A6C34878D82A}">
                    <a16:rowId xmlns:a16="http://schemas.microsoft.com/office/drawing/2014/main" val="450546446"/>
                  </a:ext>
                </a:extLst>
              </a:tr>
            </a:tbl>
          </a:graphicData>
        </a:graphic>
      </p:graphicFrame>
    </p:spTree>
    <p:extLst>
      <p:ext uri="{BB962C8B-B14F-4D97-AF65-F5344CB8AC3E}">
        <p14:creationId xmlns:p14="http://schemas.microsoft.com/office/powerpoint/2010/main" val="26692322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02673" y="0"/>
            <a:ext cx="2814488" cy="769441"/>
          </a:xfrm>
          <a:prstGeom prst="rect">
            <a:avLst/>
          </a:prstGeom>
        </p:spPr>
        <p:txBody>
          <a:bodyPr wrap="none">
            <a:spAutoFit/>
          </a:bodyPr>
          <a:lstStyle/>
          <a:p>
            <a:r>
              <a:rPr lang="tr-TR" sz="4400" b="1" dirty="0"/>
              <a:t>KESİNTİLER</a:t>
            </a:r>
          </a:p>
        </p:txBody>
      </p:sp>
      <p:sp>
        <p:nvSpPr>
          <p:cNvPr id="3" name="Dikdörtgen 2"/>
          <p:cNvSpPr/>
          <p:nvPr/>
        </p:nvSpPr>
        <p:spPr>
          <a:xfrm>
            <a:off x="0" y="1811994"/>
            <a:ext cx="12192000" cy="2585323"/>
          </a:xfrm>
          <a:prstGeom prst="rect">
            <a:avLst/>
          </a:prstGeom>
        </p:spPr>
        <p:txBody>
          <a:bodyPr wrap="square">
            <a:spAutoFit/>
          </a:bodyPr>
          <a:lstStyle/>
          <a:p>
            <a:pPr algn="just"/>
            <a:r>
              <a:rPr lang="tr-TR" b="1" dirty="0"/>
              <a:t>GELİR VERGİSİ: </a:t>
            </a:r>
            <a:r>
              <a:rPr lang="tr-TR" dirty="0"/>
              <a:t>193 sayılı </a:t>
            </a:r>
            <a:r>
              <a:rPr lang="tr-TR" dirty="0" err="1"/>
              <a:t>GVK’na</a:t>
            </a:r>
            <a:r>
              <a:rPr lang="tr-TR" dirty="0"/>
              <a:t> göre Devlet memurlarının gelirleri de gelir vergisine tabidir. Gelir bir gerçek kişinin bir takvim yılı içinde elde ettiği kazanç ve iratların safi tutarıdır. Kamu personelinin maaş unsurlarından bir kısmı gelir vergisine tabidir. Mevzuatta gelir vergisine tabi olmadığı belirtilmeyen ödemelerin tamamı gelir vergisi kapsamına girmektedir. Vergi matrahının bulunabilmesi için vergiye tabi maaş unsurlarının toplamından kişiden kesilen sosyal güvenlik kesintisinin, sendika kesintisinin ve vergi indirimlerinin çıkarılması gerekmektedir. Vergi oranı, gelir dilimlerine göre farklılık göstermektedir. Gelir Vergisi ile diğer şahsi vergiler ve her ne şekilde olursa olsun vergi cezaları ve para cezaları, Amme Alacaklarının Tahsili Usulü hakkındaki Kanun hükümlerine göre ödenen cezalar, gecikme zamları ve faizler gelir vergisinin matrahından ve gelir unsurlarından indirilmez. 01.01.2022 tarihinden itibaren asgari geçim indirimi kaldırılmış ve yapılan düzenleme ile asgari ücretten alınan gelir vergisi ve damga vergisi tutarı istisna kapsamına alınmıştır.</a:t>
            </a:r>
          </a:p>
        </p:txBody>
      </p:sp>
    </p:spTree>
    <p:extLst>
      <p:ext uri="{BB962C8B-B14F-4D97-AF65-F5344CB8AC3E}">
        <p14:creationId xmlns:p14="http://schemas.microsoft.com/office/powerpoint/2010/main" val="21779462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62929" y="91559"/>
            <a:ext cx="4980659" cy="769441"/>
          </a:xfrm>
          <a:prstGeom prst="rect">
            <a:avLst/>
          </a:prstGeom>
        </p:spPr>
        <p:txBody>
          <a:bodyPr wrap="none">
            <a:spAutoFit/>
          </a:bodyPr>
          <a:lstStyle/>
          <a:p>
            <a:r>
              <a:rPr lang="tr-TR" sz="4400" b="1" dirty="0"/>
              <a:t>Gelir Vergisi İstisnası</a:t>
            </a:r>
          </a:p>
        </p:txBody>
      </p:sp>
      <p:sp>
        <p:nvSpPr>
          <p:cNvPr id="3" name="Dikdörtgen 2"/>
          <p:cNvSpPr/>
          <p:nvPr/>
        </p:nvSpPr>
        <p:spPr>
          <a:xfrm>
            <a:off x="1457325" y="1720840"/>
            <a:ext cx="8648700" cy="3139321"/>
          </a:xfrm>
          <a:prstGeom prst="rect">
            <a:avLst/>
          </a:prstGeom>
        </p:spPr>
        <p:txBody>
          <a:bodyPr wrap="square">
            <a:spAutoFit/>
          </a:bodyPr>
          <a:lstStyle/>
          <a:p>
            <a:pPr algn="just"/>
            <a:r>
              <a:rPr lang="tr-TR" dirty="0"/>
              <a:t>✓ Aylık vergi matrahının net asgari ücrete kadar olan kısmından </a:t>
            </a:r>
            <a:r>
              <a:rPr lang="tr-TR" dirty="0" smtClean="0"/>
              <a:t>(17.002,13) </a:t>
            </a:r>
            <a:r>
              <a:rPr lang="tr-TR" dirty="0"/>
              <a:t>herhangi bir kesinti yapılmaz. Aşan kısım üzerinden toplam vergi matrahına karşılık gelen vergi dilimi oranına göre kesinti yapılır. </a:t>
            </a:r>
            <a:endParaRPr lang="tr-TR" dirty="0" smtClean="0"/>
          </a:p>
          <a:p>
            <a:pPr algn="just"/>
            <a:endParaRPr lang="tr-TR" dirty="0"/>
          </a:p>
          <a:p>
            <a:pPr algn="just"/>
            <a:r>
              <a:rPr lang="tr-TR" dirty="0" smtClean="0"/>
              <a:t>✓ </a:t>
            </a:r>
            <a:r>
              <a:rPr lang="tr-TR" dirty="0"/>
              <a:t>İstisna nedeniyle alınmayacak olan vergi ilgili ayda aylık asgari ücret üzerinden hesaplanması gereken vergiyi aşamaz. Birden fazla işverenden ücret alanlarda bu istisna sadece en yüksek olan ücrete uygulanır. Gelir vergisi istisnası kapsamında olan ve KBS Üzerinden hesaplanan ödemelerde ilgili ay içerisinde ilk önce hangi ödeme türünde hesaplama yapılmışsa gelir ve damga vergisi istisnası ilk önce o ödeme türünde uygulanacak, kalan istisna tutarı olursa diğer ödemelerde de istisna uygulanmaya devam edilecektir.</a:t>
            </a:r>
          </a:p>
        </p:txBody>
      </p:sp>
    </p:spTree>
    <p:extLst>
      <p:ext uri="{BB962C8B-B14F-4D97-AF65-F5344CB8AC3E}">
        <p14:creationId xmlns:p14="http://schemas.microsoft.com/office/powerpoint/2010/main" val="11367097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28639" y="129659"/>
            <a:ext cx="8105489" cy="769441"/>
          </a:xfrm>
          <a:prstGeom prst="rect">
            <a:avLst/>
          </a:prstGeom>
        </p:spPr>
        <p:txBody>
          <a:bodyPr wrap="none">
            <a:spAutoFit/>
          </a:bodyPr>
          <a:lstStyle/>
          <a:p>
            <a:r>
              <a:rPr lang="tr-TR" sz="4400" b="1" dirty="0" smtClean="0"/>
              <a:t>2024 </a:t>
            </a:r>
            <a:r>
              <a:rPr lang="tr-TR" sz="4400" b="1" dirty="0"/>
              <a:t>YILI VERGİ DİLİMİ ORANLARI</a:t>
            </a:r>
          </a:p>
        </p:txBody>
      </p:sp>
      <p:graphicFrame>
        <p:nvGraphicFramePr>
          <p:cNvPr id="3" name="Tablo 2"/>
          <p:cNvGraphicFramePr>
            <a:graphicFrameLocks noGrp="1"/>
          </p:cNvGraphicFramePr>
          <p:nvPr>
            <p:extLst>
              <p:ext uri="{D42A27DB-BD31-4B8C-83A1-F6EECF244321}">
                <p14:modId xmlns:p14="http://schemas.microsoft.com/office/powerpoint/2010/main" val="2561826986"/>
              </p:ext>
            </p:extLst>
          </p:nvPr>
        </p:nvGraphicFramePr>
        <p:xfrm>
          <a:off x="2128639" y="1485899"/>
          <a:ext cx="7999898" cy="4371978"/>
        </p:xfrm>
        <a:graphic>
          <a:graphicData uri="http://schemas.openxmlformats.org/drawingml/2006/table">
            <a:tbl>
              <a:tblPr firstRow="1" bandRow="1">
                <a:tableStyleId>{5C22544A-7EE6-4342-B048-85BDC9FD1C3A}</a:tableStyleId>
              </a:tblPr>
              <a:tblGrid>
                <a:gridCol w="3999949">
                  <a:extLst>
                    <a:ext uri="{9D8B030D-6E8A-4147-A177-3AD203B41FA5}">
                      <a16:colId xmlns:a16="http://schemas.microsoft.com/office/drawing/2014/main" val="1127849144"/>
                    </a:ext>
                  </a:extLst>
                </a:gridCol>
                <a:gridCol w="3999949">
                  <a:extLst>
                    <a:ext uri="{9D8B030D-6E8A-4147-A177-3AD203B41FA5}">
                      <a16:colId xmlns:a16="http://schemas.microsoft.com/office/drawing/2014/main" val="483724100"/>
                    </a:ext>
                  </a:extLst>
                </a:gridCol>
              </a:tblGrid>
              <a:tr h="728663">
                <a:tc>
                  <a:txBody>
                    <a:bodyPr/>
                    <a:lstStyle/>
                    <a:p>
                      <a:pPr algn="ctr">
                        <a:lnSpc>
                          <a:spcPct val="200000"/>
                        </a:lnSpc>
                      </a:pPr>
                      <a:r>
                        <a:rPr lang="tr-TR" dirty="0" smtClean="0"/>
                        <a:t>TOPLAM MATRAH TUTARI</a:t>
                      </a:r>
                      <a:endParaRPr lang="tr-TR" dirty="0"/>
                    </a:p>
                  </a:txBody>
                  <a:tcPr/>
                </a:tc>
                <a:tc>
                  <a:txBody>
                    <a:bodyPr/>
                    <a:lstStyle/>
                    <a:p>
                      <a:pPr algn="ctr">
                        <a:lnSpc>
                          <a:spcPct val="200000"/>
                        </a:lnSpc>
                      </a:pPr>
                      <a:r>
                        <a:rPr lang="tr-TR" dirty="0" smtClean="0"/>
                        <a:t>ORAN(%)</a:t>
                      </a:r>
                      <a:endParaRPr lang="tr-TR" dirty="0"/>
                    </a:p>
                  </a:txBody>
                  <a:tcPr/>
                </a:tc>
                <a:extLst>
                  <a:ext uri="{0D108BD9-81ED-4DB2-BD59-A6C34878D82A}">
                    <a16:rowId xmlns:a16="http://schemas.microsoft.com/office/drawing/2014/main" val="3439156507"/>
                  </a:ext>
                </a:extLst>
              </a:tr>
              <a:tr h="728663">
                <a:tc>
                  <a:txBody>
                    <a:bodyPr/>
                    <a:lstStyle/>
                    <a:p>
                      <a:pPr>
                        <a:lnSpc>
                          <a:spcPct val="200000"/>
                        </a:lnSpc>
                      </a:pPr>
                      <a:r>
                        <a:rPr lang="tr-TR" dirty="0" smtClean="0"/>
                        <a:t>110.000 TL’ye Kadar</a:t>
                      </a:r>
                      <a:endParaRPr lang="tr-TR" dirty="0"/>
                    </a:p>
                  </a:txBody>
                  <a:tcPr/>
                </a:tc>
                <a:tc>
                  <a:txBody>
                    <a:bodyPr/>
                    <a:lstStyle/>
                    <a:p>
                      <a:pPr algn="ctr">
                        <a:lnSpc>
                          <a:spcPct val="200000"/>
                        </a:lnSpc>
                      </a:pPr>
                      <a:r>
                        <a:rPr lang="tr-TR" dirty="0" smtClean="0"/>
                        <a:t>15</a:t>
                      </a:r>
                      <a:endParaRPr lang="tr-TR" dirty="0"/>
                    </a:p>
                  </a:txBody>
                  <a:tcPr/>
                </a:tc>
                <a:extLst>
                  <a:ext uri="{0D108BD9-81ED-4DB2-BD59-A6C34878D82A}">
                    <a16:rowId xmlns:a16="http://schemas.microsoft.com/office/drawing/2014/main" val="3059368910"/>
                  </a:ext>
                </a:extLst>
              </a:tr>
              <a:tr h="728663">
                <a:tc>
                  <a:txBody>
                    <a:bodyPr/>
                    <a:lstStyle/>
                    <a:p>
                      <a:pPr>
                        <a:lnSpc>
                          <a:spcPct val="200000"/>
                        </a:lnSpc>
                      </a:pPr>
                      <a:r>
                        <a:rPr lang="tr-TR" dirty="0" smtClean="0"/>
                        <a:t>230.000 TL’ye kadar</a:t>
                      </a:r>
                      <a:endParaRPr lang="tr-TR" dirty="0"/>
                    </a:p>
                  </a:txBody>
                  <a:tcPr/>
                </a:tc>
                <a:tc>
                  <a:txBody>
                    <a:bodyPr/>
                    <a:lstStyle/>
                    <a:p>
                      <a:pPr algn="ctr">
                        <a:lnSpc>
                          <a:spcPct val="200000"/>
                        </a:lnSpc>
                      </a:pPr>
                      <a:r>
                        <a:rPr lang="tr-TR" dirty="0" smtClean="0"/>
                        <a:t>20</a:t>
                      </a:r>
                      <a:endParaRPr lang="tr-TR" dirty="0"/>
                    </a:p>
                  </a:txBody>
                  <a:tcPr/>
                </a:tc>
                <a:extLst>
                  <a:ext uri="{0D108BD9-81ED-4DB2-BD59-A6C34878D82A}">
                    <a16:rowId xmlns:a16="http://schemas.microsoft.com/office/drawing/2014/main" val="4050534616"/>
                  </a:ext>
                </a:extLst>
              </a:tr>
              <a:tr h="728663">
                <a:tc>
                  <a:txBody>
                    <a:bodyPr/>
                    <a:lstStyle/>
                    <a:p>
                      <a:pPr>
                        <a:lnSpc>
                          <a:spcPct val="200000"/>
                        </a:lnSpc>
                      </a:pPr>
                      <a:r>
                        <a:rPr lang="tr-TR" dirty="0" smtClean="0"/>
                        <a:t>580.000 TL’ye kadar</a:t>
                      </a:r>
                      <a:endParaRPr lang="tr-TR" dirty="0"/>
                    </a:p>
                  </a:txBody>
                  <a:tcPr/>
                </a:tc>
                <a:tc>
                  <a:txBody>
                    <a:bodyPr/>
                    <a:lstStyle/>
                    <a:p>
                      <a:pPr algn="ctr">
                        <a:lnSpc>
                          <a:spcPct val="200000"/>
                        </a:lnSpc>
                      </a:pPr>
                      <a:r>
                        <a:rPr lang="tr-TR" dirty="0" smtClean="0"/>
                        <a:t>27</a:t>
                      </a:r>
                      <a:endParaRPr lang="tr-TR" dirty="0"/>
                    </a:p>
                  </a:txBody>
                  <a:tcPr/>
                </a:tc>
                <a:extLst>
                  <a:ext uri="{0D108BD9-81ED-4DB2-BD59-A6C34878D82A}">
                    <a16:rowId xmlns:a16="http://schemas.microsoft.com/office/drawing/2014/main" val="2511638036"/>
                  </a:ext>
                </a:extLst>
              </a:tr>
              <a:tr h="728663">
                <a:tc>
                  <a:txBody>
                    <a:bodyPr/>
                    <a:lstStyle/>
                    <a:p>
                      <a:pPr>
                        <a:lnSpc>
                          <a:spcPct val="200000"/>
                        </a:lnSpc>
                      </a:pPr>
                      <a:r>
                        <a:rPr lang="tr-TR" dirty="0" smtClean="0"/>
                        <a:t>3.000.000TL’ye kadar</a:t>
                      </a:r>
                      <a:endParaRPr lang="tr-TR" dirty="0"/>
                    </a:p>
                  </a:txBody>
                  <a:tcPr/>
                </a:tc>
                <a:tc>
                  <a:txBody>
                    <a:bodyPr/>
                    <a:lstStyle/>
                    <a:p>
                      <a:pPr algn="ctr">
                        <a:lnSpc>
                          <a:spcPct val="200000"/>
                        </a:lnSpc>
                      </a:pPr>
                      <a:r>
                        <a:rPr lang="tr-TR" dirty="0" smtClean="0"/>
                        <a:t>35</a:t>
                      </a:r>
                      <a:endParaRPr lang="tr-TR" dirty="0"/>
                    </a:p>
                  </a:txBody>
                  <a:tcPr/>
                </a:tc>
                <a:extLst>
                  <a:ext uri="{0D108BD9-81ED-4DB2-BD59-A6C34878D82A}">
                    <a16:rowId xmlns:a16="http://schemas.microsoft.com/office/drawing/2014/main" val="1984252625"/>
                  </a:ext>
                </a:extLst>
              </a:tr>
              <a:tr h="728663">
                <a:tc>
                  <a:txBody>
                    <a:bodyPr/>
                    <a:lstStyle/>
                    <a:p>
                      <a:pPr>
                        <a:lnSpc>
                          <a:spcPct val="200000"/>
                        </a:lnSpc>
                      </a:pPr>
                      <a:r>
                        <a:rPr lang="tr-TR" dirty="0" smtClean="0"/>
                        <a:t>3.000.000 TL’den fazlası için</a:t>
                      </a:r>
                      <a:endParaRPr lang="tr-TR" dirty="0"/>
                    </a:p>
                  </a:txBody>
                  <a:tcPr/>
                </a:tc>
                <a:tc>
                  <a:txBody>
                    <a:bodyPr/>
                    <a:lstStyle/>
                    <a:p>
                      <a:pPr algn="ctr">
                        <a:lnSpc>
                          <a:spcPct val="200000"/>
                        </a:lnSpc>
                      </a:pPr>
                      <a:r>
                        <a:rPr lang="tr-TR" dirty="0" smtClean="0"/>
                        <a:t>40</a:t>
                      </a:r>
                      <a:endParaRPr lang="tr-TR" dirty="0"/>
                    </a:p>
                  </a:txBody>
                  <a:tcPr/>
                </a:tc>
                <a:extLst>
                  <a:ext uri="{0D108BD9-81ED-4DB2-BD59-A6C34878D82A}">
                    <a16:rowId xmlns:a16="http://schemas.microsoft.com/office/drawing/2014/main" val="4192514978"/>
                  </a:ext>
                </a:extLst>
              </a:tr>
            </a:tbl>
          </a:graphicData>
        </a:graphic>
      </p:graphicFrame>
    </p:spTree>
    <p:extLst>
      <p:ext uri="{BB962C8B-B14F-4D97-AF65-F5344CB8AC3E}">
        <p14:creationId xmlns:p14="http://schemas.microsoft.com/office/powerpoint/2010/main" val="3385142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73600" y="110609"/>
            <a:ext cx="4226157" cy="769441"/>
          </a:xfrm>
          <a:prstGeom prst="rect">
            <a:avLst/>
          </a:prstGeom>
        </p:spPr>
        <p:txBody>
          <a:bodyPr wrap="none">
            <a:spAutoFit/>
          </a:bodyPr>
          <a:lstStyle/>
          <a:p>
            <a:r>
              <a:rPr lang="tr-TR" sz="4400" b="1" dirty="0"/>
              <a:t>Engellilik İndirimi</a:t>
            </a:r>
          </a:p>
        </p:txBody>
      </p:sp>
      <p:sp>
        <p:nvSpPr>
          <p:cNvPr id="3" name="Dikdörtgen 2"/>
          <p:cNvSpPr/>
          <p:nvPr/>
        </p:nvSpPr>
        <p:spPr>
          <a:xfrm>
            <a:off x="714375" y="1300966"/>
            <a:ext cx="10277475" cy="2308324"/>
          </a:xfrm>
          <a:prstGeom prst="rect">
            <a:avLst/>
          </a:prstGeom>
        </p:spPr>
        <p:txBody>
          <a:bodyPr wrap="square">
            <a:spAutoFit/>
          </a:bodyPr>
          <a:lstStyle/>
          <a:p>
            <a:pPr algn="just"/>
            <a:r>
              <a:rPr lang="tr-TR" dirty="0"/>
              <a:t>193 sayılı Gelir Vergisi Kanununun 31. maddesine göre, çalışma gücünün asgarî % 80'ini kaybetmiş bulunan hizmet erbabı birinci derece engelli, asgarî % 60'ını kaybetmiş bulunan hizmet erbabı ikinci derece engelli, asgarî % 40'ını kaybetmiş bulunan hizmet erbabı ise üçüncü derece engelli sayılır. Engelli dereceleri itibariyle belirlenen aylık tutarlar, hizmet erbabının ücretinden indirilir. Engellilik indirimine ilişkin işlemler önceden olduğu gibi Gelir İdaresi Başkanlığınca sonuçlandırılacaktır. Aylık vergi matrahı net asgari ücretin altında olup, istisna nedeniyle vergi ödemeyecek olanlar engellilik indiriminden faydalanamayacaklardır. Ancak onaylanan başvuruları üzerine şartları dahilinde emeklilik başvurularını yapabileceklerdir. Aylık vergi matrahı asgari ücretin üzerinde olanlar ise hem engellilik indiriminden hem de istisnadan faydalanabileceklerdir. </a:t>
            </a:r>
          </a:p>
        </p:txBody>
      </p:sp>
      <p:sp>
        <p:nvSpPr>
          <p:cNvPr id="4" name="Dikdörtgen 3"/>
          <p:cNvSpPr/>
          <p:nvPr/>
        </p:nvSpPr>
        <p:spPr>
          <a:xfrm>
            <a:off x="3699312" y="3959840"/>
            <a:ext cx="4592668" cy="461665"/>
          </a:xfrm>
          <a:prstGeom prst="rect">
            <a:avLst/>
          </a:prstGeom>
        </p:spPr>
        <p:txBody>
          <a:bodyPr wrap="none">
            <a:spAutoFit/>
          </a:bodyPr>
          <a:lstStyle/>
          <a:p>
            <a:r>
              <a:rPr lang="tr-TR" sz="2400" b="1" dirty="0" smtClean="0">
                <a:solidFill>
                  <a:srgbClr val="FF0000"/>
                </a:solidFill>
              </a:rPr>
              <a:t>2024 </a:t>
            </a:r>
            <a:r>
              <a:rPr lang="tr-TR" sz="2400" b="1" dirty="0">
                <a:solidFill>
                  <a:srgbClr val="FF0000"/>
                </a:solidFill>
              </a:rPr>
              <a:t>Yılı Engellilik İndirim Tutarları</a:t>
            </a:r>
          </a:p>
        </p:txBody>
      </p:sp>
      <p:graphicFrame>
        <p:nvGraphicFramePr>
          <p:cNvPr id="5" name="Tablo 4"/>
          <p:cNvGraphicFramePr>
            <a:graphicFrameLocks noGrp="1"/>
          </p:cNvGraphicFramePr>
          <p:nvPr>
            <p:extLst>
              <p:ext uri="{D42A27DB-BD31-4B8C-83A1-F6EECF244321}">
                <p14:modId xmlns:p14="http://schemas.microsoft.com/office/powerpoint/2010/main" val="2206846385"/>
              </p:ext>
            </p:extLst>
          </p:nvPr>
        </p:nvGraphicFramePr>
        <p:xfrm>
          <a:off x="1931646" y="4772055"/>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372928056"/>
                    </a:ext>
                  </a:extLst>
                </a:gridCol>
                <a:gridCol w="2709333">
                  <a:extLst>
                    <a:ext uri="{9D8B030D-6E8A-4147-A177-3AD203B41FA5}">
                      <a16:colId xmlns:a16="http://schemas.microsoft.com/office/drawing/2014/main" val="2547492140"/>
                    </a:ext>
                  </a:extLst>
                </a:gridCol>
                <a:gridCol w="2709333">
                  <a:extLst>
                    <a:ext uri="{9D8B030D-6E8A-4147-A177-3AD203B41FA5}">
                      <a16:colId xmlns:a16="http://schemas.microsoft.com/office/drawing/2014/main" val="1402301087"/>
                    </a:ext>
                  </a:extLst>
                </a:gridCol>
              </a:tblGrid>
              <a:tr h="370840">
                <a:tc>
                  <a:txBody>
                    <a:bodyPr/>
                    <a:lstStyle/>
                    <a:p>
                      <a:r>
                        <a:rPr lang="tr-TR" dirty="0" smtClean="0"/>
                        <a:t>Engellilik Oranı</a:t>
                      </a:r>
                      <a:endParaRPr lang="tr-TR" dirty="0"/>
                    </a:p>
                  </a:txBody>
                  <a:tcPr/>
                </a:tc>
                <a:tc>
                  <a:txBody>
                    <a:bodyPr/>
                    <a:lstStyle/>
                    <a:p>
                      <a:r>
                        <a:rPr lang="tr-TR" dirty="0" smtClean="0"/>
                        <a:t>Engellilik Derecesi</a:t>
                      </a:r>
                      <a:endParaRPr lang="tr-TR" dirty="0"/>
                    </a:p>
                  </a:txBody>
                  <a:tcPr/>
                </a:tc>
                <a:tc>
                  <a:txBody>
                    <a:bodyPr/>
                    <a:lstStyle/>
                    <a:p>
                      <a:r>
                        <a:rPr lang="tr-TR" dirty="0" smtClean="0"/>
                        <a:t>İndirim Tutarı</a:t>
                      </a:r>
                      <a:endParaRPr lang="tr-TR" dirty="0"/>
                    </a:p>
                  </a:txBody>
                  <a:tcPr/>
                </a:tc>
                <a:extLst>
                  <a:ext uri="{0D108BD9-81ED-4DB2-BD59-A6C34878D82A}">
                    <a16:rowId xmlns:a16="http://schemas.microsoft.com/office/drawing/2014/main" val="3590298136"/>
                  </a:ext>
                </a:extLst>
              </a:tr>
              <a:tr h="370840">
                <a:tc>
                  <a:txBody>
                    <a:bodyPr/>
                    <a:lstStyle/>
                    <a:p>
                      <a:r>
                        <a:rPr lang="tr-TR" dirty="0" smtClean="0"/>
                        <a:t>%80 ve Üzeri</a:t>
                      </a:r>
                      <a:endParaRPr lang="tr-TR" dirty="0"/>
                    </a:p>
                  </a:txBody>
                  <a:tcPr/>
                </a:tc>
                <a:tc>
                  <a:txBody>
                    <a:bodyPr/>
                    <a:lstStyle/>
                    <a:p>
                      <a:r>
                        <a:rPr lang="tr-TR" dirty="0" smtClean="0"/>
                        <a:t>1. Derece</a:t>
                      </a:r>
                      <a:endParaRPr lang="tr-TR" dirty="0"/>
                    </a:p>
                  </a:txBody>
                  <a:tcPr/>
                </a:tc>
                <a:tc>
                  <a:txBody>
                    <a:bodyPr/>
                    <a:lstStyle/>
                    <a:p>
                      <a:r>
                        <a:rPr lang="tr-TR" dirty="0" smtClean="0"/>
                        <a:t>6.900 TL</a:t>
                      </a:r>
                      <a:endParaRPr lang="tr-TR" dirty="0"/>
                    </a:p>
                  </a:txBody>
                  <a:tcPr/>
                </a:tc>
                <a:extLst>
                  <a:ext uri="{0D108BD9-81ED-4DB2-BD59-A6C34878D82A}">
                    <a16:rowId xmlns:a16="http://schemas.microsoft.com/office/drawing/2014/main" val="2642625354"/>
                  </a:ext>
                </a:extLst>
              </a:tr>
              <a:tr h="370840">
                <a:tc>
                  <a:txBody>
                    <a:bodyPr/>
                    <a:lstStyle/>
                    <a:p>
                      <a:r>
                        <a:rPr lang="tr-TR" dirty="0" smtClean="0"/>
                        <a:t>%60-%80</a:t>
                      </a:r>
                      <a:endParaRPr lang="tr-TR" dirty="0"/>
                    </a:p>
                  </a:txBody>
                  <a:tcPr/>
                </a:tc>
                <a:tc>
                  <a:txBody>
                    <a:bodyPr/>
                    <a:lstStyle/>
                    <a:p>
                      <a:r>
                        <a:rPr lang="tr-TR" dirty="0" smtClean="0"/>
                        <a:t>2. Derece</a:t>
                      </a:r>
                      <a:endParaRPr lang="tr-TR" dirty="0"/>
                    </a:p>
                  </a:txBody>
                  <a:tcPr/>
                </a:tc>
                <a:tc>
                  <a:txBody>
                    <a:bodyPr/>
                    <a:lstStyle/>
                    <a:p>
                      <a:r>
                        <a:rPr lang="tr-TR" dirty="0" smtClean="0"/>
                        <a:t>4.000 TL</a:t>
                      </a:r>
                      <a:endParaRPr lang="tr-TR" dirty="0"/>
                    </a:p>
                  </a:txBody>
                  <a:tcPr/>
                </a:tc>
                <a:extLst>
                  <a:ext uri="{0D108BD9-81ED-4DB2-BD59-A6C34878D82A}">
                    <a16:rowId xmlns:a16="http://schemas.microsoft.com/office/drawing/2014/main" val="2596128372"/>
                  </a:ext>
                </a:extLst>
              </a:tr>
              <a:tr h="370840">
                <a:tc>
                  <a:txBody>
                    <a:bodyPr/>
                    <a:lstStyle/>
                    <a:p>
                      <a:r>
                        <a:rPr lang="tr-TR" dirty="0" smtClean="0"/>
                        <a:t>%40-%60</a:t>
                      </a:r>
                      <a:endParaRPr lang="tr-TR" dirty="0"/>
                    </a:p>
                  </a:txBody>
                  <a:tcPr/>
                </a:tc>
                <a:tc>
                  <a:txBody>
                    <a:bodyPr/>
                    <a:lstStyle/>
                    <a:p>
                      <a:r>
                        <a:rPr lang="tr-TR" dirty="0" smtClean="0"/>
                        <a:t>3. Derece</a:t>
                      </a:r>
                      <a:endParaRPr lang="tr-TR" dirty="0"/>
                    </a:p>
                  </a:txBody>
                  <a:tcPr/>
                </a:tc>
                <a:tc>
                  <a:txBody>
                    <a:bodyPr/>
                    <a:lstStyle/>
                    <a:p>
                      <a:r>
                        <a:rPr lang="tr-TR" dirty="0" smtClean="0"/>
                        <a:t>1.700 TL</a:t>
                      </a:r>
                      <a:endParaRPr lang="tr-TR" dirty="0"/>
                    </a:p>
                  </a:txBody>
                  <a:tcPr/>
                </a:tc>
                <a:extLst>
                  <a:ext uri="{0D108BD9-81ED-4DB2-BD59-A6C34878D82A}">
                    <a16:rowId xmlns:a16="http://schemas.microsoft.com/office/drawing/2014/main" val="1376877546"/>
                  </a:ext>
                </a:extLst>
              </a:tr>
            </a:tbl>
          </a:graphicData>
        </a:graphic>
      </p:graphicFrame>
    </p:spTree>
    <p:extLst>
      <p:ext uri="{BB962C8B-B14F-4D97-AF65-F5344CB8AC3E}">
        <p14:creationId xmlns:p14="http://schemas.microsoft.com/office/powerpoint/2010/main" val="291951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59064" y="82034"/>
            <a:ext cx="3702360" cy="769441"/>
          </a:xfrm>
          <a:prstGeom prst="rect">
            <a:avLst/>
          </a:prstGeom>
        </p:spPr>
        <p:txBody>
          <a:bodyPr wrap="none">
            <a:spAutoFit/>
          </a:bodyPr>
          <a:lstStyle/>
          <a:p>
            <a:r>
              <a:rPr lang="tr-TR" sz="4400" b="1" dirty="0"/>
              <a:t>Sigorta Poliçesi</a:t>
            </a:r>
          </a:p>
        </p:txBody>
      </p:sp>
      <p:sp>
        <p:nvSpPr>
          <p:cNvPr id="3" name="Dikdörtgen 2"/>
          <p:cNvSpPr/>
          <p:nvPr/>
        </p:nvSpPr>
        <p:spPr>
          <a:xfrm>
            <a:off x="514349" y="1166843"/>
            <a:ext cx="11153775" cy="5355312"/>
          </a:xfrm>
          <a:prstGeom prst="rect">
            <a:avLst/>
          </a:prstGeom>
        </p:spPr>
        <p:txBody>
          <a:bodyPr wrap="square">
            <a:spAutoFit/>
          </a:bodyPr>
          <a:lstStyle/>
          <a:p>
            <a:pPr algn="just"/>
            <a:r>
              <a:rPr lang="tr-TR" dirty="0"/>
              <a:t>193 sayılı Gelir Vergisi Kanununun 63. maddesi hükümleri gereği, Sigortanın Türkiye’de kâin ve merkezi Türkiye’de bulunan bir emeklilik veya sigorta şirketi nezdinde akdedilmiş olması şartıyla; ücretlinin şahsına, eşine ve küçük çocuklarına ait hayat sigortası poliçeleri için şahıs tarafından ödenen primlerin %50’si ile ölüm, kaza, sağlık, hastalık, engellilik, işsizlik, analık, doğum ve tahsil gibi şahıs sigorta poliçeleri için şahıs tarafından ödenen primler kişinin vergi matrahından indirilmektedir</a:t>
            </a:r>
            <a:r>
              <a:rPr lang="tr-TR" dirty="0" smtClean="0"/>
              <a:t>.</a:t>
            </a:r>
          </a:p>
          <a:p>
            <a:endParaRPr lang="tr-TR" dirty="0" smtClean="0"/>
          </a:p>
          <a:p>
            <a:r>
              <a:rPr lang="tr-TR" dirty="0" smtClean="0"/>
              <a:t>İndirim </a:t>
            </a:r>
            <a:r>
              <a:rPr lang="tr-TR" dirty="0"/>
              <a:t>konusu yapılacak primler toplamı</a:t>
            </a:r>
            <a:r>
              <a:rPr lang="tr-TR" dirty="0" smtClean="0"/>
              <a:t>;</a:t>
            </a:r>
          </a:p>
          <a:p>
            <a:endParaRPr lang="tr-TR" dirty="0"/>
          </a:p>
          <a:p>
            <a:r>
              <a:rPr lang="tr-TR" dirty="0" smtClean="0"/>
              <a:t> </a:t>
            </a:r>
            <a:r>
              <a:rPr lang="tr-TR" dirty="0"/>
              <a:t>✓ </a:t>
            </a:r>
            <a:r>
              <a:rPr lang="tr-TR" dirty="0" smtClean="0"/>
              <a:t> Ödendiği </a:t>
            </a:r>
            <a:r>
              <a:rPr lang="tr-TR" dirty="0"/>
              <a:t>ayda elde edilen ücretin (Gösterge + Ek Gösterge + Taban Aylığı + Kıdem Aylığı + Yan Ödeme) %</a:t>
            </a:r>
            <a:r>
              <a:rPr lang="tr-TR" dirty="0" smtClean="0"/>
              <a:t>15’ini</a:t>
            </a:r>
          </a:p>
          <a:p>
            <a:endParaRPr lang="tr-TR" dirty="0" smtClean="0"/>
          </a:p>
          <a:p>
            <a:r>
              <a:rPr lang="tr-TR" dirty="0" smtClean="0"/>
              <a:t>✓ </a:t>
            </a:r>
            <a:r>
              <a:rPr lang="tr-TR" dirty="0"/>
              <a:t>Primlerin yıllık toplam tutarı ise brüt asgari ücretin yıllık tutarını aşamaz. </a:t>
            </a:r>
            <a:endParaRPr lang="tr-TR" dirty="0" smtClean="0"/>
          </a:p>
          <a:p>
            <a:endParaRPr lang="tr-TR" dirty="0"/>
          </a:p>
          <a:p>
            <a:r>
              <a:rPr lang="tr-TR" dirty="0"/>
              <a:t>✓ </a:t>
            </a:r>
            <a:r>
              <a:rPr lang="tr-TR" dirty="0" smtClean="0"/>
              <a:t>Birikimli </a:t>
            </a:r>
            <a:r>
              <a:rPr lang="tr-TR" dirty="0"/>
              <a:t>hayat sigortalarının </a:t>
            </a:r>
            <a:r>
              <a:rPr lang="tr-TR" dirty="0" smtClean="0"/>
              <a:t>yarısı</a:t>
            </a:r>
          </a:p>
          <a:p>
            <a:r>
              <a:rPr lang="tr-TR" dirty="0"/>
              <a:t>✓ </a:t>
            </a:r>
            <a:r>
              <a:rPr lang="tr-TR" dirty="0" smtClean="0"/>
              <a:t>Şahıs </a:t>
            </a:r>
            <a:r>
              <a:rPr lang="tr-TR" dirty="0"/>
              <a:t>sigorta primlerinin </a:t>
            </a:r>
            <a:r>
              <a:rPr lang="tr-TR" dirty="0" smtClean="0"/>
              <a:t>tamamı</a:t>
            </a:r>
          </a:p>
          <a:p>
            <a:r>
              <a:rPr lang="tr-TR" dirty="0" smtClean="0"/>
              <a:t> </a:t>
            </a:r>
          </a:p>
          <a:p>
            <a:r>
              <a:rPr lang="tr-TR" dirty="0" smtClean="0"/>
              <a:t>Vergi </a:t>
            </a:r>
            <a:r>
              <a:rPr lang="tr-TR" dirty="0"/>
              <a:t>matrahından indirilmektedir. </a:t>
            </a:r>
            <a:endParaRPr lang="tr-TR" dirty="0" smtClean="0"/>
          </a:p>
          <a:p>
            <a:endParaRPr lang="tr-TR" dirty="0"/>
          </a:p>
          <a:p>
            <a:r>
              <a:rPr lang="tr-TR" dirty="0" smtClean="0"/>
              <a:t>Sigorta </a:t>
            </a:r>
            <a:r>
              <a:rPr lang="tr-TR" dirty="0"/>
              <a:t>priminin ödenmiş olduğunun, sigorta şirketi tarafından verilen fatura veya makbuz asılları ile belgelendirilmesi zorunludur.</a:t>
            </a:r>
          </a:p>
        </p:txBody>
      </p:sp>
    </p:spTree>
    <p:extLst>
      <p:ext uri="{BB962C8B-B14F-4D97-AF65-F5344CB8AC3E}">
        <p14:creationId xmlns:p14="http://schemas.microsoft.com/office/powerpoint/2010/main" val="2040344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70130" y="177284"/>
            <a:ext cx="2814488" cy="769441"/>
          </a:xfrm>
          <a:prstGeom prst="rect">
            <a:avLst/>
          </a:prstGeom>
        </p:spPr>
        <p:txBody>
          <a:bodyPr wrap="none">
            <a:spAutoFit/>
          </a:bodyPr>
          <a:lstStyle/>
          <a:p>
            <a:r>
              <a:rPr lang="tr-TR" sz="4400" b="1" dirty="0"/>
              <a:t>KESİNTİLER</a:t>
            </a:r>
          </a:p>
        </p:txBody>
      </p:sp>
      <p:sp>
        <p:nvSpPr>
          <p:cNvPr id="3" name="Dikdörtgen 2"/>
          <p:cNvSpPr/>
          <p:nvPr/>
        </p:nvSpPr>
        <p:spPr>
          <a:xfrm>
            <a:off x="376711" y="1189762"/>
            <a:ext cx="10601325" cy="1477328"/>
          </a:xfrm>
          <a:prstGeom prst="rect">
            <a:avLst/>
          </a:prstGeom>
        </p:spPr>
        <p:txBody>
          <a:bodyPr wrap="square">
            <a:spAutoFit/>
          </a:bodyPr>
          <a:lstStyle/>
          <a:p>
            <a:r>
              <a:rPr lang="tr-TR" b="1" dirty="0"/>
              <a:t>BES Kesintisi </a:t>
            </a:r>
            <a:endParaRPr lang="tr-TR" b="1" dirty="0" smtClean="0"/>
          </a:p>
          <a:p>
            <a:endParaRPr lang="tr-TR" dirty="0"/>
          </a:p>
          <a:p>
            <a:pPr algn="just"/>
            <a:r>
              <a:rPr lang="tr-TR" dirty="0" smtClean="0"/>
              <a:t>5510 </a:t>
            </a:r>
            <a:r>
              <a:rPr lang="tr-TR" dirty="0"/>
              <a:t>sayılı Sosyal Sigortalar ve Genel Sağlık Sigortası Kanununun 4’üncü maddesine göre, kamu ve özel sektörde çalışan 45 yaşını doldurmamış mevcut çalışanlar ile işe başlayan 45 yaşını doldurmamış çalışanlar, 01.01.2017 tarihinden itibaren işverenleri aracılığıyla bireysel emeklilik sistemine otomatik olarak dahil edilmiştir.</a:t>
            </a:r>
          </a:p>
        </p:txBody>
      </p:sp>
      <p:sp>
        <p:nvSpPr>
          <p:cNvPr id="4" name="Dikdörtgen 3"/>
          <p:cNvSpPr/>
          <p:nvPr/>
        </p:nvSpPr>
        <p:spPr>
          <a:xfrm>
            <a:off x="2667000" y="3253027"/>
            <a:ext cx="5781675"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lumMod val="95000"/>
                    <a:lumOff val="5000"/>
                  </a:schemeClr>
                </a:solidFill>
              </a:rPr>
              <a:t>BES Kesintisi = </a:t>
            </a:r>
            <a:r>
              <a:rPr lang="tr-TR" dirty="0" smtClean="0">
                <a:solidFill>
                  <a:schemeClr val="tx1">
                    <a:lumMod val="95000"/>
                    <a:lumOff val="5000"/>
                  </a:schemeClr>
                </a:solidFill>
              </a:rPr>
              <a:t>Brüt Ücret X </a:t>
            </a:r>
            <a:r>
              <a:rPr lang="tr-TR" dirty="0">
                <a:solidFill>
                  <a:schemeClr val="tx1">
                    <a:lumMod val="95000"/>
                    <a:lumOff val="5000"/>
                  </a:schemeClr>
                </a:solidFill>
              </a:rPr>
              <a:t>BES Kesinti Oranı</a:t>
            </a:r>
            <a:endParaRPr lang="tr-TR" b="1" dirty="0">
              <a:solidFill>
                <a:schemeClr val="tx1">
                  <a:lumMod val="95000"/>
                  <a:lumOff val="5000"/>
                </a:schemeClr>
              </a:solidFill>
            </a:endParaRPr>
          </a:p>
        </p:txBody>
      </p:sp>
      <p:sp>
        <p:nvSpPr>
          <p:cNvPr id="5" name="Dikdörtgen 4"/>
          <p:cNvSpPr/>
          <p:nvPr/>
        </p:nvSpPr>
        <p:spPr>
          <a:xfrm>
            <a:off x="376711" y="4381889"/>
            <a:ext cx="10601325" cy="1477328"/>
          </a:xfrm>
          <a:prstGeom prst="rect">
            <a:avLst/>
          </a:prstGeom>
        </p:spPr>
        <p:txBody>
          <a:bodyPr wrap="square">
            <a:spAutoFit/>
          </a:bodyPr>
          <a:lstStyle/>
          <a:p>
            <a:pPr algn="just"/>
            <a:r>
              <a:rPr lang="tr-TR" dirty="0"/>
              <a:t>Kuruma yeni başlayan tüm 45 yaş altı personelin, (mevcut BES sözleşmesi olan ve daha önce </a:t>
            </a:r>
            <a:r>
              <a:rPr lang="tr-TR" dirty="0" err="1"/>
              <a:t>BES’e</a:t>
            </a:r>
            <a:r>
              <a:rPr lang="tr-TR" dirty="0"/>
              <a:t> dahil edilmiş ancak sitemden ayrılmış olanlar dahil) Kurum üzerinden </a:t>
            </a:r>
            <a:r>
              <a:rPr lang="tr-TR" dirty="0" err="1"/>
              <a:t>BES’e</a:t>
            </a:r>
            <a:r>
              <a:rPr lang="tr-TR" dirty="0"/>
              <a:t> dahil edilmesi zorunludur. 20 Ocak 2022 tarihli Resmi Gazetede yayınlanan değişiklikle birlikte, 4632 sayılı Kanun’un Ek 2’inci maddesine ekleme yapılarak, talepleri halinde kırk beş yaş üstü çalışanların da otomatik katılım sistemine dahil edilebilmesine imkan sunulmuştur. Minimum BES kesinti oranı %3’tür.</a:t>
            </a:r>
          </a:p>
        </p:txBody>
      </p:sp>
    </p:spTree>
    <p:extLst>
      <p:ext uri="{BB962C8B-B14F-4D97-AF65-F5344CB8AC3E}">
        <p14:creationId xmlns:p14="http://schemas.microsoft.com/office/powerpoint/2010/main" val="31948741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317755" y="177284"/>
            <a:ext cx="2814488" cy="769441"/>
          </a:xfrm>
          <a:prstGeom prst="rect">
            <a:avLst/>
          </a:prstGeom>
        </p:spPr>
        <p:txBody>
          <a:bodyPr wrap="none">
            <a:spAutoFit/>
          </a:bodyPr>
          <a:lstStyle/>
          <a:p>
            <a:r>
              <a:rPr lang="tr-TR" sz="4400" b="1" dirty="0"/>
              <a:t>KESİNTİLER</a:t>
            </a:r>
          </a:p>
        </p:txBody>
      </p:sp>
      <p:sp>
        <p:nvSpPr>
          <p:cNvPr id="3" name="Dikdörtgen 2"/>
          <p:cNvSpPr/>
          <p:nvPr/>
        </p:nvSpPr>
        <p:spPr>
          <a:xfrm>
            <a:off x="790575" y="946725"/>
            <a:ext cx="10458450" cy="1200329"/>
          </a:xfrm>
          <a:prstGeom prst="rect">
            <a:avLst/>
          </a:prstGeom>
        </p:spPr>
        <p:txBody>
          <a:bodyPr wrap="square">
            <a:spAutoFit/>
          </a:bodyPr>
          <a:lstStyle/>
          <a:p>
            <a:r>
              <a:rPr lang="tr-TR" b="1" dirty="0">
                <a:solidFill>
                  <a:srgbClr val="FF0000"/>
                </a:solidFill>
              </a:rPr>
              <a:t>Sendika Kesintisi </a:t>
            </a:r>
            <a:endParaRPr lang="tr-TR" b="1" dirty="0" smtClean="0">
              <a:solidFill>
                <a:srgbClr val="FF0000"/>
              </a:solidFill>
            </a:endParaRPr>
          </a:p>
          <a:p>
            <a:endParaRPr lang="tr-TR" b="1" dirty="0">
              <a:solidFill>
                <a:srgbClr val="FF0000"/>
              </a:solidFill>
            </a:endParaRPr>
          </a:p>
          <a:p>
            <a:r>
              <a:rPr lang="tr-TR" dirty="0" smtClean="0"/>
              <a:t>Damga </a:t>
            </a:r>
            <a:r>
              <a:rPr lang="tr-TR" dirty="0"/>
              <a:t>vergisine tabi olan aylık brüt gelirler toplamının Sendika tüzüğünde belirtilen oranla çarpılması sonucu bulunacak tutardır. </a:t>
            </a:r>
          </a:p>
        </p:txBody>
      </p:sp>
      <p:sp>
        <p:nvSpPr>
          <p:cNvPr id="4" name="Dikdörtgen 3"/>
          <p:cNvSpPr/>
          <p:nvPr/>
        </p:nvSpPr>
        <p:spPr>
          <a:xfrm>
            <a:off x="1866900" y="2729152"/>
            <a:ext cx="7305675"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lumMod val="95000"/>
                    <a:lumOff val="5000"/>
                  </a:schemeClr>
                </a:solidFill>
              </a:rPr>
              <a:t>Sendika Kesintisi = Damga Vergisi Matrahı X İlgili Sendikanın Kesinti Oranı</a:t>
            </a:r>
            <a:endParaRPr lang="tr-TR" b="1" dirty="0">
              <a:solidFill>
                <a:schemeClr val="tx1">
                  <a:lumMod val="95000"/>
                  <a:lumOff val="5000"/>
                </a:schemeClr>
              </a:solidFill>
            </a:endParaRPr>
          </a:p>
        </p:txBody>
      </p:sp>
      <p:sp>
        <p:nvSpPr>
          <p:cNvPr id="5" name="Dikdörtgen 4"/>
          <p:cNvSpPr/>
          <p:nvPr/>
        </p:nvSpPr>
        <p:spPr>
          <a:xfrm>
            <a:off x="190499" y="3650814"/>
            <a:ext cx="11325225" cy="2585323"/>
          </a:xfrm>
          <a:prstGeom prst="rect">
            <a:avLst/>
          </a:prstGeom>
        </p:spPr>
        <p:txBody>
          <a:bodyPr wrap="square">
            <a:spAutoFit/>
          </a:bodyPr>
          <a:lstStyle/>
          <a:p>
            <a:r>
              <a:rPr lang="tr-TR" dirty="0"/>
              <a:t>Rapor Kesintisi </a:t>
            </a:r>
            <a:endParaRPr lang="tr-TR" dirty="0" smtClean="0"/>
          </a:p>
          <a:p>
            <a:endParaRPr lang="tr-TR" dirty="0" smtClean="0"/>
          </a:p>
          <a:p>
            <a:r>
              <a:rPr lang="tr-TR" dirty="0" smtClean="0"/>
              <a:t>-</a:t>
            </a:r>
            <a:r>
              <a:rPr lang="tr-TR" dirty="0"/>
              <a:t>Sağlık kurulu raporu üzerine verilen hastalık izinleri </a:t>
            </a:r>
            <a:endParaRPr lang="tr-TR" dirty="0" smtClean="0"/>
          </a:p>
          <a:p>
            <a:r>
              <a:rPr lang="tr-TR" dirty="0" smtClean="0"/>
              <a:t>-</a:t>
            </a:r>
            <a:r>
              <a:rPr lang="tr-TR" dirty="0"/>
              <a:t>Kanser, verem ve akıl hastalıkları gibi uzun süreli bir tedaviye ihtiyaç gösteren hastalığa yakalananların kullandığı hastalık izinleri </a:t>
            </a:r>
            <a:endParaRPr lang="tr-TR" dirty="0" smtClean="0"/>
          </a:p>
          <a:p>
            <a:r>
              <a:rPr lang="tr-TR" dirty="0" smtClean="0"/>
              <a:t>-</a:t>
            </a:r>
            <a:r>
              <a:rPr lang="tr-TR" dirty="0"/>
              <a:t>Hastalıkları sebebiyle resmi yataklı tedavi kurumlarında yatarak tedavi gördükleri tedavi süreleri </a:t>
            </a:r>
            <a:endParaRPr lang="tr-TR" dirty="0" smtClean="0"/>
          </a:p>
          <a:p>
            <a:endParaRPr lang="tr-TR" dirty="0"/>
          </a:p>
          <a:p>
            <a:r>
              <a:rPr lang="tr-TR" dirty="0" smtClean="0"/>
              <a:t>Hariç </a:t>
            </a:r>
            <a:r>
              <a:rPr lang="tr-TR" dirty="0"/>
              <a:t>olmak üzere bir takvim yılı içinde kullanılan hastalık izin süreleri toplamının 7 günü aşması halinde, aşan sürelere isabet eden zam (yan ödemeler) ve tazminatlar % 25 </a:t>
            </a:r>
            <a:r>
              <a:rPr lang="tr-TR" b="1" dirty="0" smtClean="0">
                <a:solidFill>
                  <a:srgbClr val="FF0000"/>
                </a:solidFill>
              </a:rPr>
              <a:t>‘’GÜN HESABI’’ </a:t>
            </a:r>
            <a:r>
              <a:rPr lang="tr-TR" dirty="0"/>
              <a:t>İLE eksik ödenir.</a:t>
            </a:r>
          </a:p>
        </p:txBody>
      </p:sp>
    </p:spTree>
    <p:extLst>
      <p:ext uri="{BB962C8B-B14F-4D97-AF65-F5344CB8AC3E}">
        <p14:creationId xmlns:p14="http://schemas.microsoft.com/office/powerpoint/2010/main" val="38036259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98705" y="101084"/>
            <a:ext cx="2814488" cy="769441"/>
          </a:xfrm>
          <a:prstGeom prst="rect">
            <a:avLst/>
          </a:prstGeom>
        </p:spPr>
        <p:txBody>
          <a:bodyPr wrap="none">
            <a:spAutoFit/>
          </a:bodyPr>
          <a:lstStyle/>
          <a:p>
            <a:r>
              <a:rPr lang="tr-TR" sz="4400" b="1" dirty="0"/>
              <a:t>KESİNTİLER</a:t>
            </a:r>
          </a:p>
        </p:txBody>
      </p:sp>
      <p:sp>
        <p:nvSpPr>
          <p:cNvPr id="3" name="Dikdörtgen 2"/>
          <p:cNvSpPr/>
          <p:nvPr/>
        </p:nvSpPr>
        <p:spPr>
          <a:xfrm>
            <a:off x="0" y="1139815"/>
            <a:ext cx="12192000" cy="2308324"/>
          </a:xfrm>
          <a:prstGeom prst="rect">
            <a:avLst/>
          </a:prstGeom>
        </p:spPr>
        <p:txBody>
          <a:bodyPr wrap="square">
            <a:spAutoFit/>
          </a:bodyPr>
          <a:lstStyle/>
          <a:p>
            <a:r>
              <a:rPr lang="tr-TR" dirty="0"/>
              <a:t>İcra Kesintisi </a:t>
            </a:r>
            <a:endParaRPr lang="tr-TR" dirty="0" smtClean="0"/>
          </a:p>
          <a:p>
            <a:endParaRPr lang="tr-TR" dirty="0" smtClean="0"/>
          </a:p>
          <a:p>
            <a:pPr algn="just"/>
            <a:r>
              <a:rPr lang="tr-TR" dirty="0" smtClean="0"/>
              <a:t>2004 </a:t>
            </a:r>
            <a:r>
              <a:rPr lang="tr-TR" dirty="0"/>
              <a:t>sayılı İcra ve İflas Kanununun 83’üncü maddesinde «Maaşlar, tahsisat ve her nevi ücretler, intifa hakları ve hasılatı, ilama müstenit olmayan nafakalar, tekaüt maaşları, sigortalar veya tekaüt sandıkları tarafından tahsis edilen iratlar, borçlu ve ailesinin geçinmeleri için icra memurunca lüzumlu olarak takdir edilen miktar tenzil edildikten sonra haciz edilecektir. Ancak haciz edilecek miktar bunların dörtte birinden az olamaz. Birden fazla haciz var ise sıraya konur. Sırada önde olan haczin kesintisi bitmedikçe sonraki haciz için kesintiye geçilemez» hükmü yer almaktadır. Buna göre aile yardımı, doğum yardımı ve ölüm yardımı ödeneği borç için haczedilemez.</a:t>
            </a:r>
          </a:p>
        </p:txBody>
      </p:sp>
      <p:sp>
        <p:nvSpPr>
          <p:cNvPr id="6" name="Dikdörtgen 5"/>
          <p:cNvSpPr/>
          <p:nvPr/>
        </p:nvSpPr>
        <p:spPr>
          <a:xfrm>
            <a:off x="1809750" y="3448139"/>
            <a:ext cx="7305675"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lumMod val="95000"/>
                    <a:lumOff val="5000"/>
                  </a:schemeClr>
                </a:solidFill>
              </a:rPr>
              <a:t>Gelir toplamı – (Aile ve Çocuk Yardımı + Emekli Keseneği Devlet)) x 1/4</a:t>
            </a:r>
            <a:endParaRPr lang="tr-TR" b="1" dirty="0">
              <a:solidFill>
                <a:schemeClr val="tx1">
                  <a:lumMod val="95000"/>
                  <a:lumOff val="5000"/>
                </a:schemeClr>
              </a:solidFill>
            </a:endParaRPr>
          </a:p>
        </p:txBody>
      </p:sp>
      <p:sp>
        <p:nvSpPr>
          <p:cNvPr id="7" name="Dikdörtgen 6"/>
          <p:cNvSpPr/>
          <p:nvPr/>
        </p:nvSpPr>
        <p:spPr>
          <a:xfrm>
            <a:off x="0" y="4203264"/>
            <a:ext cx="12192000" cy="2308324"/>
          </a:xfrm>
          <a:prstGeom prst="rect">
            <a:avLst/>
          </a:prstGeom>
        </p:spPr>
        <p:txBody>
          <a:bodyPr wrap="square">
            <a:spAutoFit/>
          </a:bodyPr>
          <a:lstStyle/>
          <a:p>
            <a:pPr algn="just"/>
            <a:r>
              <a:rPr lang="tr-TR" dirty="0"/>
              <a:t>Kefalet Kesintisi </a:t>
            </a:r>
            <a:endParaRPr lang="tr-TR" dirty="0" smtClean="0"/>
          </a:p>
          <a:p>
            <a:pPr algn="just"/>
            <a:endParaRPr lang="tr-TR" dirty="0"/>
          </a:p>
          <a:p>
            <a:pPr algn="just"/>
            <a:r>
              <a:rPr lang="tr-TR" dirty="0" smtClean="0"/>
              <a:t>Kefalet </a:t>
            </a:r>
            <a:r>
              <a:rPr lang="tr-TR" dirty="0"/>
              <a:t>veznedar ve taşınır kayıt yetkililerinden kesilmektedir. 2489 sayılı Kefalet Kanununun 2’inci maddesine istinaden kefalete tabi memurlardan; </a:t>
            </a:r>
            <a:endParaRPr lang="tr-TR" dirty="0" smtClean="0"/>
          </a:p>
          <a:p>
            <a:pPr algn="just"/>
            <a:r>
              <a:rPr lang="tr-TR" dirty="0" smtClean="0"/>
              <a:t>✓ </a:t>
            </a:r>
            <a:r>
              <a:rPr lang="tr-TR" dirty="0"/>
              <a:t>Giriş Aidatı: 1500 gösterge rakamının memur aylık katsayısı ile çarpımı sonucu bulunacak tutardır. İlk taksiti kefalete bağlı görevde tam olarak alınan ilk maaştan başlamak üzere 4 eşit taksitte kesilir. </a:t>
            </a:r>
            <a:endParaRPr lang="tr-TR" dirty="0" smtClean="0"/>
          </a:p>
          <a:p>
            <a:pPr algn="just"/>
            <a:r>
              <a:rPr lang="tr-TR" dirty="0" smtClean="0"/>
              <a:t>✓ </a:t>
            </a:r>
            <a:r>
              <a:rPr lang="tr-TR" dirty="0"/>
              <a:t>Aylık Aidat: 100 gösterge rakamının memur aylık katsayısı ile çarpımı sonucu bulunan tutardır. Aylık aidat, giriş aidatının tamamının kesilmesini izleyen aydan itibaren her ay maaştan kesilir. </a:t>
            </a:r>
          </a:p>
        </p:txBody>
      </p:sp>
    </p:spTree>
    <p:extLst>
      <p:ext uri="{BB962C8B-B14F-4D97-AF65-F5344CB8AC3E}">
        <p14:creationId xmlns:p14="http://schemas.microsoft.com/office/powerpoint/2010/main" val="32533235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99873" y="158234"/>
            <a:ext cx="4163576" cy="769441"/>
          </a:xfrm>
          <a:prstGeom prst="rect">
            <a:avLst/>
          </a:prstGeom>
        </p:spPr>
        <p:txBody>
          <a:bodyPr wrap="none">
            <a:spAutoFit/>
          </a:bodyPr>
          <a:lstStyle/>
          <a:p>
            <a:r>
              <a:rPr lang="tr-TR" sz="4400" b="1" dirty="0"/>
              <a:t>AYLIKTAN KESME</a:t>
            </a:r>
          </a:p>
        </p:txBody>
      </p:sp>
      <p:sp>
        <p:nvSpPr>
          <p:cNvPr id="3" name="Dikdörtgen 2"/>
          <p:cNvSpPr/>
          <p:nvPr/>
        </p:nvSpPr>
        <p:spPr>
          <a:xfrm>
            <a:off x="0" y="1794986"/>
            <a:ext cx="12192000" cy="1200329"/>
          </a:xfrm>
          <a:prstGeom prst="rect">
            <a:avLst/>
          </a:prstGeom>
        </p:spPr>
        <p:txBody>
          <a:bodyPr wrap="square">
            <a:spAutoFit/>
          </a:bodyPr>
          <a:lstStyle/>
          <a:p>
            <a:pPr marL="285750" indent="-285750">
              <a:buFontTx/>
              <a:buChar char="-"/>
            </a:pPr>
            <a:r>
              <a:rPr lang="tr-TR" dirty="0" smtClean="0"/>
              <a:t>657 </a:t>
            </a:r>
            <a:r>
              <a:rPr lang="tr-TR" dirty="0"/>
              <a:t>sayılı Devlet Memurları Kanunu 125/C </a:t>
            </a:r>
            <a:r>
              <a:rPr lang="tr-TR" dirty="0" smtClean="0"/>
              <a:t>:</a:t>
            </a:r>
          </a:p>
          <a:p>
            <a:pPr marL="285750" indent="-285750">
              <a:buFontTx/>
              <a:buChar char="-"/>
            </a:pPr>
            <a:endParaRPr lang="tr-TR" dirty="0"/>
          </a:p>
          <a:p>
            <a:pPr marL="285750" indent="-285750">
              <a:buFontTx/>
              <a:buChar char="-"/>
            </a:pPr>
            <a:r>
              <a:rPr lang="tr-TR" dirty="0" smtClean="0"/>
              <a:t>Aylıktan </a:t>
            </a:r>
            <a:r>
              <a:rPr lang="tr-TR" dirty="0"/>
              <a:t>kesme, memurun brüt aylığının 1/30 ile 1/8 arasında kesinti yapılmasıdır. Burada ki Bürüt aylık deyimi, “memurun aylık gösterge ve ek gösterge rakamlarının memur aylıklarına uygulanan katsayısı ile çarpımı sonucu bulunan rakamdır.” </a:t>
            </a:r>
          </a:p>
        </p:txBody>
      </p:sp>
      <p:sp>
        <p:nvSpPr>
          <p:cNvPr id="4" name="Dikdörtgen 3"/>
          <p:cNvSpPr/>
          <p:nvPr/>
        </p:nvSpPr>
        <p:spPr>
          <a:xfrm>
            <a:off x="1533525" y="3457664"/>
            <a:ext cx="8715375" cy="12286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solidFill>
                  <a:schemeClr val="tx1">
                    <a:lumMod val="95000"/>
                    <a:lumOff val="5000"/>
                  </a:schemeClr>
                </a:solidFill>
              </a:rPr>
              <a:t>(AYLIK + TABAN AYLIK + EK GÖSTERGE + KIDEM AYLIĞI + YAN ÖDEME + ÖZEL HİZMET TAZMİNATI + MAKAM TAZMİNATI + DİL TAZMİNATI + EK ÖDEME TAZMİNATI + DİĞER TAZMİNATLAR) / 8 İLE 30</a:t>
            </a:r>
            <a:endParaRPr lang="tr-TR" b="1" dirty="0">
              <a:solidFill>
                <a:schemeClr val="tx1">
                  <a:lumMod val="95000"/>
                  <a:lumOff val="5000"/>
                </a:schemeClr>
              </a:solidFill>
            </a:endParaRPr>
          </a:p>
        </p:txBody>
      </p:sp>
    </p:spTree>
    <p:extLst>
      <p:ext uri="{BB962C8B-B14F-4D97-AF65-F5344CB8AC3E}">
        <p14:creationId xmlns:p14="http://schemas.microsoft.com/office/powerpoint/2010/main" val="3132653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3000">
              <a:schemeClr val="accent2">
                <a:lumMod val="50000"/>
              </a:schemeClr>
            </a:gs>
            <a:gs pos="13000">
              <a:schemeClr val="accent2">
                <a:lumMod val="75000"/>
              </a:schemeClr>
            </a:gs>
            <a:gs pos="0">
              <a:schemeClr val="accent2">
                <a:lumMod val="50000"/>
              </a:schemeClr>
            </a:gs>
            <a:gs pos="100000">
              <a:schemeClr val="accent4">
                <a:lumMod val="60000"/>
                <a:lumOff val="40000"/>
              </a:schemeClr>
            </a:gs>
          </a:gsLst>
          <a:lin ang="5400000" scaled="1"/>
        </a:gra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354649131"/>
              </p:ext>
            </p:extLst>
          </p:nvPr>
        </p:nvGraphicFramePr>
        <p:xfrm>
          <a:off x="0" y="-3"/>
          <a:ext cx="12192000" cy="6858002"/>
        </p:xfrm>
        <a:graphic>
          <a:graphicData uri="http://schemas.openxmlformats.org/drawingml/2006/table">
            <a:tbl>
              <a:tblPr>
                <a:tableStyleId>{5C22544A-7EE6-4342-B048-85BDC9FD1C3A}</a:tableStyleId>
              </a:tblPr>
              <a:tblGrid>
                <a:gridCol w="649699">
                  <a:extLst>
                    <a:ext uri="{9D8B030D-6E8A-4147-A177-3AD203B41FA5}">
                      <a16:colId xmlns:a16="http://schemas.microsoft.com/office/drawing/2014/main" val="1625383359"/>
                    </a:ext>
                  </a:extLst>
                </a:gridCol>
                <a:gridCol w="2050612">
                  <a:extLst>
                    <a:ext uri="{9D8B030D-6E8A-4147-A177-3AD203B41FA5}">
                      <a16:colId xmlns:a16="http://schemas.microsoft.com/office/drawing/2014/main" val="3687121715"/>
                    </a:ext>
                  </a:extLst>
                </a:gridCol>
                <a:gridCol w="2070914">
                  <a:extLst>
                    <a:ext uri="{9D8B030D-6E8A-4147-A177-3AD203B41FA5}">
                      <a16:colId xmlns:a16="http://schemas.microsoft.com/office/drawing/2014/main" val="90114268"/>
                    </a:ext>
                  </a:extLst>
                </a:gridCol>
                <a:gridCol w="2121672">
                  <a:extLst>
                    <a:ext uri="{9D8B030D-6E8A-4147-A177-3AD203B41FA5}">
                      <a16:colId xmlns:a16="http://schemas.microsoft.com/office/drawing/2014/main" val="2469433620"/>
                    </a:ext>
                  </a:extLst>
                </a:gridCol>
                <a:gridCol w="2974401">
                  <a:extLst>
                    <a:ext uri="{9D8B030D-6E8A-4147-A177-3AD203B41FA5}">
                      <a16:colId xmlns:a16="http://schemas.microsoft.com/office/drawing/2014/main" val="1993047666"/>
                    </a:ext>
                  </a:extLst>
                </a:gridCol>
                <a:gridCol w="2324702">
                  <a:extLst>
                    <a:ext uri="{9D8B030D-6E8A-4147-A177-3AD203B41FA5}">
                      <a16:colId xmlns:a16="http://schemas.microsoft.com/office/drawing/2014/main" val="2740983141"/>
                    </a:ext>
                  </a:extLst>
                </a:gridCol>
              </a:tblGrid>
              <a:tr h="508000">
                <a:tc gridSpan="6">
                  <a:txBody>
                    <a:bodyPr/>
                    <a:lstStyle/>
                    <a:p>
                      <a:pPr algn="ctr" fontAlgn="b"/>
                      <a:r>
                        <a:rPr lang="tr-TR" sz="1400" u="none" strike="noStrike" dirty="0">
                          <a:effectLst/>
                        </a:rPr>
                        <a:t>MEMUR MAAŞ MEVZUATI</a:t>
                      </a:r>
                      <a:endParaRPr lang="tr-TR" sz="1400" b="1" i="0" u="none" strike="noStrike" dirty="0">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1767124"/>
                  </a:ext>
                </a:extLst>
              </a:tr>
              <a:tr h="508000">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AÇIKLAMA</a:t>
                      </a:r>
                      <a:endParaRPr lang="tr-TR" sz="1400" b="1"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MEVZUAT ADI</a:t>
                      </a:r>
                      <a:endParaRPr lang="tr-TR" sz="1400" b="1"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MADDESİ </a:t>
                      </a:r>
                      <a:endParaRPr lang="tr-TR" sz="1400" b="1"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İKİNCİL MEVZUAT</a:t>
                      </a:r>
                      <a:endParaRPr lang="tr-TR" sz="1400" b="1"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DİĞER MEVZUAT</a:t>
                      </a:r>
                      <a:endParaRPr lang="tr-TR" sz="1400" b="1"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2132387077"/>
                  </a:ext>
                </a:extLst>
              </a:tr>
              <a:tr h="508000">
                <a:tc>
                  <a:txBody>
                    <a:bodyPr/>
                    <a:lstStyle/>
                    <a:p>
                      <a:pPr algn="r" fontAlgn="b"/>
                      <a:r>
                        <a:rPr lang="tr-TR" sz="1400" u="none" strike="noStrike">
                          <a:effectLst/>
                        </a:rPr>
                        <a:t>10</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İLAVE ÖDEME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375  KHK</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 - 40.Madde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3038893891"/>
                  </a:ext>
                </a:extLst>
              </a:tr>
              <a:tr h="508000">
                <a:tc>
                  <a:txBody>
                    <a:bodyPr/>
                    <a:lstStyle/>
                    <a:p>
                      <a:pPr algn="r" fontAlgn="b"/>
                      <a:r>
                        <a:rPr lang="tr-TR" sz="1400" u="none" strike="noStrike">
                          <a:effectLst/>
                        </a:rPr>
                        <a:t>11</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YÜKSEKÖĞRETİM TAZMİNATI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2914 SAYILI KANUN</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 - 3. Madde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3555190562"/>
                  </a:ext>
                </a:extLst>
              </a:tr>
              <a:tr h="508000">
                <a:tc>
                  <a:txBody>
                    <a:bodyPr/>
                    <a:lstStyle/>
                    <a:p>
                      <a:pPr algn="r" fontAlgn="b"/>
                      <a:r>
                        <a:rPr lang="tr-TR" sz="1400" u="none" strike="noStrike">
                          <a:effectLst/>
                        </a:rPr>
                        <a:t>12</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 ÖDEME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dirty="0">
                          <a:effectLst/>
                        </a:rPr>
                        <a:t>375 SAYILI KHK</a:t>
                      </a:r>
                      <a:endParaRPr lang="tr-TR" sz="1400" b="0" i="0" u="none" strike="noStrike" dirty="0">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 - 9. Madde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Ekli 1 SAYILI CETVEL</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3448959670"/>
                  </a:ext>
                </a:extLst>
              </a:tr>
              <a:tr h="508000">
                <a:tc>
                  <a:txBody>
                    <a:bodyPr/>
                    <a:lstStyle/>
                    <a:p>
                      <a:pPr algn="r" fontAlgn="b"/>
                      <a:r>
                        <a:rPr lang="tr-TR" sz="1400" u="none" strike="noStrike">
                          <a:effectLst/>
                        </a:rPr>
                        <a:t>13</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TEMSİL TAZMİNATI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4505 SAYILI KANUN</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5.Madde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2000-457 SAYILI BAKANLAR KURULU KARARI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1839211800"/>
                  </a:ext>
                </a:extLst>
              </a:tr>
              <a:tr h="508000">
                <a:tc>
                  <a:txBody>
                    <a:bodyPr/>
                    <a:lstStyle/>
                    <a:p>
                      <a:pPr algn="r" fontAlgn="b"/>
                      <a:r>
                        <a:rPr lang="tr-TR" sz="1400" u="none" strike="noStrike">
                          <a:effectLst/>
                        </a:rPr>
                        <a:t>14</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GÖREV TAZNİNATI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375 SAYILI KHK</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1-C Maddesİ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2008-13694 SAYILI BAKANLAR KURULU KARARI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743529381"/>
                  </a:ext>
                </a:extLst>
              </a:tr>
              <a:tr h="919480">
                <a:tc>
                  <a:txBody>
                    <a:bodyPr/>
                    <a:lstStyle/>
                    <a:p>
                      <a:pPr algn="r" fontAlgn="b"/>
                      <a:r>
                        <a:rPr lang="tr-TR" sz="1400" u="none" strike="noStrike">
                          <a:effectLst/>
                        </a:rPr>
                        <a:t>15</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 TAZMİNAT (28 B)</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2005 yılı Bölge Tazminatı Bakanlar Kurulu Kararı</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1822824822"/>
                  </a:ext>
                </a:extLst>
              </a:tr>
              <a:tr h="1366522">
                <a:tc>
                  <a:txBody>
                    <a:bodyPr/>
                    <a:lstStyle/>
                    <a:p>
                      <a:pPr algn="r" fontAlgn="b"/>
                      <a:r>
                        <a:rPr lang="tr-TR" sz="1400" u="none" strike="noStrike">
                          <a:effectLst/>
                        </a:rPr>
                        <a:t>16</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GELİŞTİRME ÖDENEĞİ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2005/8681 SAYILI GELİŞTİRME ÖDENEĞİ ÖDENMESİNE DAİR KARAR</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3154804213"/>
                  </a:ext>
                </a:extLst>
              </a:tr>
              <a:tr h="508000">
                <a:tc>
                  <a:txBody>
                    <a:bodyPr/>
                    <a:lstStyle/>
                    <a:p>
                      <a:pPr algn="r" fontAlgn="b"/>
                      <a:r>
                        <a:rPr lang="tr-TR" sz="1400" u="none" strike="noStrike">
                          <a:effectLst/>
                        </a:rPr>
                        <a:t>17</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EĞİTİM - ÖĞRETİM ÖDENEĞİ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2914 SAYILI KANUN</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Ek- 1 Madde</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2245501129"/>
                  </a:ext>
                </a:extLst>
              </a:tr>
              <a:tr h="508000">
                <a:tc>
                  <a:txBody>
                    <a:bodyPr/>
                    <a:lstStyle/>
                    <a:p>
                      <a:pPr algn="r" fontAlgn="b"/>
                      <a:r>
                        <a:rPr lang="tr-TR" sz="1400" u="none" strike="noStrike">
                          <a:effectLst/>
                        </a:rPr>
                        <a:t>18</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İDARİ GÖREV ÖDENEĞİ</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2914 SAYILI KANUN</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Madde - 13</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tc>
                  <a:txBody>
                    <a:bodyPr/>
                    <a:lstStyle/>
                    <a:p>
                      <a:pPr algn="l"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8744" marR="8744" marT="8744" marB="0" anchor="b">
                    <a:solidFill>
                      <a:schemeClr val="accent5">
                        <a:lumMod val="40000"/>
                        <a:lumOff val="60000"/>
                      </a:schemeClr>
                    </a:solidFill>
                  </a:tcPr>
                </a:tc>
                <a:extLst>
                  <a:ext uri="{0D108BD9-81ED-4DB2-BD59-A6C34878D82A}">
                    <a16:rowId xmlns:a16="http://schemas.microsoft.com/office/drawing/2014/main" val="3988671864"/>
                  </a:ext>
                </a:extLst>
              </a:tr>
            </a:tbl>
          </a:graphicData>
        </a:graphic>
      </p:graphicFrame>
    </p:spTree>
    <p:extLst>
      <p:ext uri="{BB962C8B-B14F-4D97-AF65-F5344CB8AC3E}">
        <p14:creationId xmlns:p14="http://schemas.microsoft.com/office/powerpoint/2010/main" val="6780249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1949239068"/>
              </p:ext>
            </p:extLst>
          </p:nvPr>
        </p:nvGraphicFramePr>
        <p:xfrm>
          <a:off x="0" y="-6"/>
          <a:ext cx="12192000" cy="6858011"/>
        </p:xfrm>
        <a:graphic>
          <a:graphicData uri="http://schemas.openxmlformats.org/drawingml/2006/table">
            <a:tbl>
              <a:tblPr>
                <a:tableStyleId>{5C22544A-7EE6-4342-B048-85BDC9FD1C3A}</a:tableStyleId>
              </a:tblPr>
              <a:tblGrid>
                <a:gridCol w="2876879">
                  <a:extLst>
                    <a:ext uri="{9D8B030D-6E8A-4147-A177-3AD203B41FA5}">
                      <a16:colId xmlns:a16="http://schemas.microsoft.com/office/drawing/2014/main" val="2143704992"/>
                    </a:ext>
                  </a:extLst>
                </a:gridCol>
                <a:gridCol w="5665655">
                  <a:extLst>
                    <a:ext uri="{9D8B030D-6E8A-4147-A177-3AD203B41FA5}">
                      <a16:colId xmlns:a16="http://schemas.microsoft.com/office/drawing/2014/main" val="3564565823"/>
                    </a:ext>
                  </a:extLst>
                </a:gridCol>
                <a:gridCol w="1070781">
                  <a:extLst>
                    <a:ext uri="{9D8B030D-6E8A-4147-A177-3AD203B41FA5}">
                      <a16:colId xmlns:a16="http://schemas.microsoft.com/office/drawing/2014/main" val="3232725117"/>
                    </a:ext>
                  </a:extLst>
                </a:gridCol>
                <a:gridCol w="1287648">
                  <a:extLst>
                    <a:ext uri="{9D8B030D-6E8A-4147-A177-3AD203B41FA5}">
                      <a16:colId xmlns:a16="http://schemas.microsoft.com/office/drawing/2014/main" val="1478702101"/>
                    </a:ext>
                  </a:extLst>
                </a:gridCol>
                <a:gridCol w="1291037">
                  <a:extLst>
                    <a:ext uri="{9D8B030D-6E8A-4147-A177-3AD203B41FA5}">
                      <a16:colId xmlns:a16="http://schemas.microsoft.com/office/drawing/2014/main" val="3015235505"/>
                    </a:ext>
                  </a:extLst>
                </a:gridCol>
              </a:tblGrid>
              <a:tr h="557362">
                <a:tc gridSpan="5">
                  <a:txBody>
                    <a:bodyPr/>
                    <a:lstStyle/>
                    <a:p>
                      <a:pPr algn="l" fontAlgn="t"/>
                      <a:r>
                        <a:rPr lang="tr-TR" sz="1400" u="none" strike="noStrike">
                          <a:effectLst/>
                        </a:rPr>
                        <a:t>Memurların Mali ve Sosyal Haklarından Kesintilere İlişkin Özet Tablo</a:t>
                      </a:r>
                      <a:endParaRPr lang="tr-TR" sz="1400" b="1" i="0" u="none" strike="noStrike">
                        <a:solidFill>
                          <a:srgbClr val="000000"/>
                        </a:solidFill>
                        <a:effectLst/>
                        <a:latin typeface="Times New Roman" panose="02020603050405020304" pitchFamily="18" charset="0"/>
                      </a:endParaRPr>
                    </a:p>
                  </a:txBody>
                  <a:tcPr marL="138382" marR="7688" marT="7688"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18652869"/>
                  </a:ext>
                </a:extLst>
              </a:tr>
              <a:tr h="436198">
                <a:tc rowSpan="2">
                  <a:txBody>
                    <a:bodyPr/>
                    <a:lstStyle/>
                    <a:p>
                      <a:pPr algn="l" fontAlgn="ctr"/>
                      <a:r>
                        <a:rPr lang="tr-TR" sz="1400" u="none" strike="noStrike">
                          <a:effectLst/>
                        </a:rPr>
                        <a:t>UNSURLAR</a:t>
                      </a:r>
                      <a:endParaRPr lang="tr-TR" sz="1400" b="1" i="0" u="none" strike="noStrike">
                        <a:solidFill>
                          <a:srgbClr val="000000"/>
                        </a:solidFill>
                        <a:effectLst/>
                        <a:latin typeface="Carlito"/>
                      </a:endParaRPr>
                    </a:p>
                  </a:txBody>
                  <a:tcPr marL="345954" marR="7688" marT="7688" marB="0" anchor="ctr"/>
                </a:tc>
                <a:tc rowSpan="2">
                  <a:txBody>
                    <a:bodyPr/>
                    <a:lstStyle/>
                    <a:p>
                      <a:pPr algn="l" fontAlgn="ctr"/>
                      <a:r>
                        <a:rPr lang="tr-TR" sz="1400" u="none" strike="noStrike" dirty="0">
                          <a:effectLst/>
                        </a:rPr>
                        <a:t>HESAPLANIŞI</a:t>
                      </a:r>
                      <a:endParaRPr lang="tr-TR" sz="1400" b="1" i="0" u="none" strike="noStrike" dirty="0">
                        <a:solidFill>
                          <a:srgbClr val="000000"/>
                        </a:solidFill>
                        <a:effectLst/>
                        <a:latin typeface="Carlito"/>
                      </a:endParaRPr>
                    </a:p>
                  </a:txBody>
                  <a:tcPr marL="968672" marR="7688" marT="7688" marB="0" anchor="ctr"/>
                </a:tc>
                <a:tc gridSpan="3">
                  <a:txBody>
                    <a:bodyPr/>
                    <a:lstStyle/>
                    <a:p>
                      <a:pPr algn="l" fontAlgn="t"/>
                      <a:r>
                        <a:rPr lang="tr-TR" sz="1400" u="none" strike="noStrike">
                          <a:effectLst/>
                        </a:rPr>
                        <a:t>KESİNTİLER</a:t>
                      </a:r>
                      <a:endParaRPr lang="tr-TR" sz="1400" b="1" i="0" u="none" strike="noStrike">
                        <a:solidFill>
                          <a:srgbClr val="000000"/>
                        </a:solidFill>
                        <a:effectLst/>
                        <a:latin typeface="Carlito"/>
                      </a:endParaRPr>
                    </a:p>
                  </a:txBody>
                  <a:tcPr marL="415145" marR="7688" marT="7688"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48147654"/>
                  </a:ext>
                </a:extLst>
              </a:tr>
              <a:tr h="775461">
                <a:tc vMerge="1">
                  <a:txBody>
                    <a:bodyPr/>
                    <a:lstStyle/>
                    <a:p>
                      <a:endParaRPr lang="tr-TR"/>
                    </a:p>
                  </a:txBody>
                  <a:tcPr/>
                </a:tc>
                <a:tc vMerge="1">
                  <a:txBody>
                    <a:bodyPr/>
                    <a:lstStyle/>
                    <a:p>
                      <a:endParaRPr lang="tr-TR"/>
                    </a:p>
                  </a:txBody>
                  <a:tcPr/>
                </a:tc>
                <a:tc>
                  <a:txBody>
                    <a:bodyPr/>
                    <a:lstStyle/>
                    <a:p>
                      <a:pPr algn="l" fontAlgn="t"/>
                      <a:r>
                        <a:rPr lang="tr-TR" sz="1400" u="none" strike="noStrike">
                          <a:effectLst/>
                        </a:rPr>
                        <a:t>GELİR</a:t>
                      </a:r>
                      <a:br>
                        <a:rPr lang="tr-TR" sz="1400" u="none" strike="noStrike">
                          <a:effectLst/>
                        </a:rPr>
                      </a:br>
                      <a:r>
                        <a:rPr lang="tr-TR" sz="1400" u="none" strike="noStrike">
                          <a:effectLst/>
                        </a:rPr>
                        <a:t>VERGİSİ</a:t>
                      </a:r>
                      <a:endParaRPr lang="tr-TR" sz="1400" b="0" i="0" u="none" strike="noStrike">
                        <a:solidFill>
                          <a:srgbClr val="000000"/>
                        </a:solidFill>
                        <a:effectLst/>
                        <a:latin typeface="Times New Roman" panose="02020603050405020304" pitchFamily="18" charset="0"/>
                      </a:endParaRPr>
                    </a:p>
                  </a:txBody>
                  <a:tcPr marL="7688" marR="7688" marT="7688" marB="0"/>
                </a:tc>
                <a:tc>
                  <a:txBody>
                    <a:bodyPr/>
                    <a:lstStyle/>
                    <a:p>
                      <a:pPr algn="l" fontAlgn="t"/>
                      <a:r>
                        <a:rPr lang="tr-TR" sz="1400" u="none" strike="noStrike">
                          <a:effectLst/>
                        </a:rPr>
                        <a:t>DAMGA</a:t>
                      </a:r>
                      <a:br>
                        <a:rPr lang="tr-TR" sz="1400" u="none" strike="noStrike">
                          <a:effectLst/>
                        </a:rPr>
                      </a:br>
                      <a:r>
                        <a:rPr lang="tr-TR" sz="1400" u="none" strike="noStrike">
                          <a:effectLst/>
                        </a:rPr>
                        <a:t>VERGİSİ</a:t>
                      </a:r>
                      <a:endParaRPr lang="tr-TR" sz="1400" b="0" i="0" u="none" strike="noStrike">
                        <a:solidFill>
                          <a:srgbClr val="000000"/>
                        </a:solidFill>
                        <a:effectLst/>
                        <a:latin typeface="Times New Roman" panose="02020603050405020304" pitchFamily="18" charset="0"/>
                      </a:endParaRPr>
                    </a:p>
                  </a:txBody>
                  <a:tcPr marL="7688" marR="7688" marT="7688" marB="0"/>
                </a:tc>
                <a:tc>
                  <a:txBody>
                    <a:bodyPr/>
                    <a:lstStyle/>
                    <a:p>
                      <a:pPr algn="l" fontAlgn="t"/>
                      <a:r>
                        <a:rPr lang="tr-TR" sz="1400" u="none" strike="noStrike">
                          <a:effectLst/>
                        </a:rPr>
                        <a:t>EMEKLİ</a:t>
                      </a:r>
                      <a:br>
                        <a:rPr lang="tr-TR" sz="1400" u="none" strike="noStrike">
                          <a:effectLst/>
                        </a:rPr>
                      </a:br>
                      <a:r>
                        <a:rPr lang="tr-TR" sz="1400" u="none" strike="noStrike">
                          <a:effectLst/>
                        </a:rPr>
                        <a:t>KESENEĞİ</a:t>
                      </a:r>
                      <a:endParaRPr lang="tr-TR" sz="1400" b="0" i="0" u="none" strike="noStrike">
                        <a:solidFill>
                          <a:srgbClr val="000000"/>
                        </a:solidFill>
                        <a:effectLst/>
                        <a:latin typeface="Times New Roman" panose="02020603050405020304" pitchFamily="18" charset="0"/>
                      </a:endParaRPr>
                    </a:p>
                  </a:txBody>
                  <a:tcPr marL="7688" marR="7688" marT="7688" marB="0"/>
                </a:tc>
                <a:extLst>
                  <a:ext uri="{0D108BD9-81ED-4DB2-BD59-A6C34878D82A}">
                    <a16:rowId xmlns:a16="http://schemas.microsoft.com/office/drawing/2014/main" val="1054144098"/>
                  </a:ext>
                </a:extLst>
              </a:tr>
              <a:tr h="339266">
                <a:tc>
                  <a:txBody>
                    <a:bodyPr/>
                    <a:lstStyle/>
                    <a:p>
                      <a:pPr algn="l" fontAlgn="t"/>
                      <a:r>
                        <a:rPr lang="tr-TR" sz="1400" u="none" strike="noStrike">
                          <a:effectLst/>
                        </a:rPr>
                        <a:t>Gösterge Aylığı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XAylık Katsayısı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76764" marR="7688" marT="7688" marB="0"/>
                </a:tc>
                <a:extLst>
                  <a:ext uri="{0D108BD9-81ED-4DB2-BD59-A6C34878D82A}">
                    <a16:rowId xmlns:a16="http://schemas.microsoft.com/office/drawing/2014/main" val="301619226"/>
                  </a:ext>
                </a:extLst>
              </a:tr>
              <a:tr h="339266">
                <a:tc>
                  <a:txBody>
                    <a:bodyPr/>
                    <a:lstStyle/>
                    <a:p>
                      <a:pPr algn="l" fontAlgn="t"/>
                      <a:r>
                        <a:rPr lang="tr-TR" sz="1400" u="none" strike="noStrike">
                          <a:effectLst/>
                        </a:rPr>
                        <a:t>Ek Gösterge Aylığı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Ek Gösterge X Aylık Katsayısı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76764" marR="7688" marT="7688" marB="0"/>
                </a:tc>
                <a:extLst>
                  <a:ext uri="{0D108BD9-81ED-4DB2-BD59-A6C34878D82A}">
                    <a16:rowId xmlns:a16="http://schemas.microsoft.com/office/drawing/2014/main" val="4254304649"/>
                  </a:ext>
                </a:extLst>
              </a:tr>
              <a:tr h="339266">
                <a:tc>
                  <a:txBody>
                    <a:bodyPr/>
                    <a:lstStyle/>
                    <a:p>
                      <a:pPr algn="l" fontAlgn="t"/>
                      <a:r>
                        <a:rPr lang="tr-TR" sz="1400" u="none" strike="noStrike">
                          <a:effectLst/>
                        </a:rPr>
                        <a:t>Taban Aylığı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Taban Aylık Göstergesi X Taban Aylık Katsayısı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76764" marR="7688" marT="7688" marB="0"/>
                </a:tc>
                <a:extLst>
                  <a:ext uri="{0D108BD9-81ED-4DB2-BD59-A6C34878D82A}">
                    <a16:rowId xmlns:a16="http://schemas.microsoft.com/office/drawing/2014/main" val="2105514458"/>
                  </a:ext>
                </a:extLst>
              </a:tr>
              <a:tr h="339266">
                <a:tc>
                  <a:txBody>
                    <a:bodyPr/>
                    <a:lstStyle/>
                    <a:p>
                      <a:pPr algn="l" fontAlgn="t"/>
                      <a:r>
                        <a:rPr lang="tr-TR" sz="1400" u="none" strike="noStrike">
                          <a:effectLst/>
                        </a:rPr>
                        <a:t>Kıdem Aylığı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Kıdem Göstergesi X Hizmet Yılı X Aylık Katsayısı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76764" marR="7688" marT="7688" marB="0"/>
                </a:tc>
                <a:extLst>
                  <a:ext uri="{0D108BD9-81ED-4DB2-BD59-A6C34878D82A}">
                    <a16:rowId xmlns:a16="http://schemas.microsoft.com/office/drawing/2014/main" val="3785261944"/>
                  </a:ext>
                </a:extLst>
              </a:tr>
              <a:tr h="339266">
                <a:tc>
                  <a:txBody>
                    <a:bodyPr/>
                    <a:lstStyle/>
                    <a:p>
                      <a:pPr algn="l" fontAlgn="t"/>
                      <a:r>
                        <a:rPr lang="tr-TR" sz="1400" u="none" strike="noStrike">
                          <a:effectLst/>
                        </a:rPr>
                        <a:t>Zamlar</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Zam Puanı X Yan Ödeme Katsayısı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960891471"/>
                  </a:ext>
                </a:extLst>
              </a:tr>
              <a:tr h="339266">
                <a:tc>
                  <a:txBody>
                    <a:bodyPr/>
                    <a:lstStyle/>
                    <a:p>
                      <a:pPr algn="l" fontAlgn="t"/>
                      <a:r>
                        <a:rPr lang="tr-TR" sz="1400" u="none" strike="noStrike">
                          <a:effectLst/>
                        </a:rPr>
                        <a:t>Tazminatlar</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En Yüksek Devlet Memuru Aylığı X Tazminat Oranı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*5510</a:t>
                      </a:r>
                      <a:endParaRPr lang="tr-TR" sz="1400" b="0" i="0" u="none" strike="noStrike">
                        <a:solidFill>
                          <a:srgbClr val="000000"/>
                        </a:solidFill>
                        <a:effectLst/>
                        <a:latin typeface="Carlito"/>
                      </a:endParaRPr>
                    </a:p>
                  </a:txBody>
                  <a:tcPr marL="138382" marR="7688" marT="7688" marB="0"/>
                </a:tc>
                <a:extLst>
                  <a:ext uri="{0D108BD9-81ED-4DB2-BD59-A6C34878D82A}">
                    <a16:rowId xmlns:a16="http://schemas.microsoft.com/office/drawing/2014/main" val="1331602523"/>
                  </a:ext>
                </a:extLst>
              </a:tr>
              <a:tr h="339266">
                <a:tc>
                  <a:txBody>
                    <a:bodyPr/>
                    <a:lstStyle/>
                    <a:p>
                      <a:pPr algn="l" fontAlgn="t"/>
                      <a:r>
                        <a:rPr lang="tr-TR" sz="1400" u="none" strike="noStrike">
                          <a:effectLst/>
                        </a:rPr>
                        <a:t>Makam Tazminatı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dirty="0">
                          <a:effectLst/>
                        </a:rPr>
                        <a:t>Gösterge </a:t>
                      </a:r>
                      <a:r>
                        <a:rPr lang="tr-TR" sz="1400" u="none" strike="noStrike" dirty="0" err="1">
                          <a:effectLst/>
                        </a:rPr>
                        <a:t>XAylık</a:t>
                      </a:r>
                      <a:r>
                        <a:rPr lang="tr-TR" sz="1400" u="none" strike="noStrike" dirty="0">
                          <a:effectLst/>
                        </a:rPr>
                        <a:t> Katsayısı</a:t>
                      </a:r>
                      <a:endParaRPr lang="tr-TR" sz="1400" b="0" i="0" u="none" strike="noStrike" dirty="0">
                        <a:solidFill>
                          <a:srgbClr val="000000"/>
                        </a:solidFill>
                        <a:effectLst/>
                        <a:latin typeface="Carlito"/>
                      </a:endParaRPr>
                    </a:p>
                  </a:txBody>
                  <a:tcPr marL="7688" marR="7688" marT="7688" marB="0"/>
                </a:tc>
                <a:tc>
                  <a:txBody>
                    <a:bodyPr/>
                    <a:lstStyle/>
                    <a:p>
                      <a:pPr algn="l" fontAlgn="b"/>
                      <a:r>
                        <a:rPr lang="tr-TR" sz="1400" u="none" strike="noStrike" dirty="0">
                          <a:effectLst/>
                        </a:rPr>
                        <a:t> </a:t>
                      </a:r>
                      <a:endParaRPr lang="tr-TR" sz="1400" b="0" i="0" u="none" strike="noStrike" dirty="0">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*5510</a:t>
                      </a:r>
                      <a:endParaRPr lang="tr-TR" sz="1400" b="0" i="0" u="none" strike="noStrike">
                        <a:solidFill>
                          <a:srgbClr val="000000"/>
                        </a:solidFill>
                        <a:effectLst/>
                        <a:latin typeface="Carlito"/>
                      </a:endParaRPr>
                    </a:p>
                  </a:txBody>
                  <a:tcPr marL="138382" marR="7688" marT="7688" marB="0"/>
                </a:tc>
                <a:extLst>
                  <a:ext uri="{0D108BD9-81ED-4DB2-BD59-A6C34878D82A}">
                    <a16:rowId xmlns:a16="http://schemas.microsoft.com/office/drawing/2014/main" val="1438746170"/>
                  </a:ext>
                </a:extLst>
              </a:tr>
              <a:tr h="339266">
                <a:tc>
                  <a:txBody>
                    <a:bodyPr/>
                    <a:lstStyle/>
                    <a:p>
                      <a:pPr algn="l" fontAlgn="t"/>
                      <a:r>
                        <a:rPr lang="tr-TR" sz="1400" u="none" strike="noStrike">
                          <a:effectLst/>
                        </a:rPr>
                        <a:t>Temsil Tazminatı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XAylık Katsayısı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dirty="0">
                          <a:effectLst/>
                        </a:rPr>
                        <a:t> </a:t>
                      </a:r>
                      <a:endParaRPr lang="tr-TR" sz="1400" b="0" i="0" u="none" strike="noStrike" dirty="0">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*5510</a:t>
                      </a:r>
                      <a:endParaRPr lang="tr-TR" sz="1400" b="0" i="0" u="none" strike="noStrike">
                        <a:solidFill>
                          <a:srgbClr val="000000"/>
                        </a:solidFill>
                        <a:effectLst/>
                        <a:latin typeface="Carlito"/>
                      </a:endParaRPr>
                    </a:p>
                  </a:txBody>
                  <a:tcPr marL="138382" marR="7688" marT="7688" marB="0"/>
                </a:tc>
                <a:extLst>
                  <a:ext uri="{0D108BD9-81ED-4DB2-BD59-A6C34878D82A}">
                    <a16:rowId xmlns:a16="http://schemas.microsoft.com/office/drawing/2014/main" val="3836606008"/>
                  </a:ext>
                </a:extLst>
              </a:tr>
              <a:tr h="339266">
                <a:tc>
                  <a:txBody>
                    <a:bodyPr/>
                    <a:lstStyle/>
                    <a:p>
                      <a:pPr algn="l" fontAlgn="t"/>
                      <a:r>
                        <a:rPr lang="tr-TR" sz="1400" u="none" strike="noStrike">
                          <a:effectLst/>
                        </a:rPr>
                        <a:t>Görev Tazminatı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XAylık Katsayısı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dirty="0">
                          <a:effectLst/>
                        </a:rPr>
                        <a:t> </a:t>
                      </a:r>
                      <a:endParaRPr lang="tr-TR" sz="1400" b="0" i="0" u="none" strike="noStrike" dirty="0">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t"/>
                      <a:r>
                        <a:rPr lang="tr-TR" sz="1400" u="none" strike="noStrike">
                          <a:effectLst/>
                        </a:rPr>
                        <a:t>*5510</a:t>
                      </a:r>
                      <a:endParaRPr lang="tr-TR" sz="1400" b="0" i="0" u="none" strike="noStrike">
                        <a:solidFill>
                          <a:srgbClr val="000000"/>
                        </a:solidFill>
                        <a:effectLst/>
                        <a:latin typeface="Carlito"/>
                      </a:endParaRPr>
                    </a:p>
                  </a:txBody>
                  <a:tcPr marL="138382" marR="7688" marT="7688" marB="0"/>
                </a:tc>
                <a:extLst>
                  <a:ext uri="{0D108BD9-81ED-4DB2-BD59-A6C34878D82A}">
                    <a16:rowId xmlns:a16="http://schemas.microsoft.com/office/drawing/2014/main" val="3145350728"/>
                  </a:ext>
                </a:extLst>
              </a:tr>
              <a:tr h="339266">
                <a:tc>
                  <a:txBody>
                    <a:bodyPr/>
                    <a:lstStyle/>
                    <a:p>
                      <a:pPr algn="l" fontAlgn="t"/>
                      <a:r>
                        <a:rPr lang="tr-TR" sz="1400" u="none" strike="noStrike">
                          <a:effectLst/>
                        </a:rPr>
                        <a:t>Ek Ödeme (375 S.K. M.9)</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En Yüksek Devlet Memuru Aylığı X Ek Ödeme Oranı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1917848772"/>
                  </a:ext>
                </a:extLst>
              </a:tr>
              <a:tr h="339266">
                <a:tc>
                  <a:txBody>
                    <a:bodyPr/>
                    <a:lstStyle/>
                    <a:p>
                      <a:pPr algn="l" fontAlgn="t"/>
                      <a:r>
                        <a:rPr lang="tr-TR" sz="1400" u="none" strike="noStrike">
                          <a:effectLst/>
                        </a:rPr>
                        <a:t>Yabancı Dil Tazminatı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XAylık Katsayısı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3270128740"/>
                  </a:ext>
                </a:extLst>
              </a:tr>
              <a:tr h="339266">
                <a:tc>
                  <a:txBody>
                    <a:bodyPr/>
                    <a:lstStyle/>
                    <a:p>
                      <a:pPr algn="l" fontAlgn="t"/>
                      <a:r>
                        <a:rPr lang="tr-TR" sz="1400" u="none" strike="noStrike">
                          <a:effectLst/>
                        </a:rPr>
                        <a:t>Ek Tazminat (375 28/B)</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Maktu</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2882232658"/>
                  </a:ext>
                </a:extLst>
              </a:tr>
              <a:tr h="339266">
                <a:tc>
                  <a:txBody>
                    <a:bodyPr/>
                    <a:lstStyle/>
                    <a:p>
                      <a:pPr algn="l" fontAlgn="t"/>
                      <a:r>
                        <a:rPr lang="tr-TR" sz="1400" u="none" strike="noStrike">
                          <a:effectLst/>
                        </a:rPr>
                        <a:t>Aile Yardımı Ödeneği</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(2273) XAylık Katsayısı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1761501916"/>
                  </a:ext>
                </a:extLst>
              </a:tr>
              <a:tr h="339266">
                <a:tc>
                  <a:txBody>
                    <a:bodyPr/>
                    <a:lstStyle/>
                    <a:p>
                      <a:pPr algn="l" fontAlgn="t"/>
                      <a:r>
                        <a:rPr lang="tr-TR" sz="1400" u="none" strike="noStrike">
                          <a:effectLst/>
                        </a:rPr>
                        <a:t>Çocuk Yardımı</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(0-6 yaş 500, 6 yaş üzeri 250) XAylık Katsayısı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2636440179"/>
                  </a:ext>
                </a:extLst>
              </a:tr>
              <a:tr h="339266">
                <a:tc>
                  <a:txBody>
                    <a:bodyPr/>
                    <a:lstStyle/>
                    <a:p>
                      <a:pPr algn="l" fontAlgn="t"/>
                      <a:r>
                        <a:rPr lang="tr-TR" sz="1400" u="none" strike="noStrike">
                          <a:effectLst/>
                        </a:rPr>
                        <a:t>Toplu Sözleşme İkramiyesi</a:t>
                      </a:r>
                      <a:endParaRPr lang="tr-TR" sz="1400" b="0" i="0" u="none" strike="noStrike">
                        <a:solidFill>
                          <a:srgbClr val="000000"/>
                        </a:solidFill>
                        <a:effectLst/>
                        <a:latin typeface="Carlito"/>
                      </a:endParaRPr>
                    </a:p>
                  </a:txBody>
                  <a:tcPr marL="7688" marR="7688" marT="7688" marB="0"/>
                </a:tc>
                <a:tc>
                  <a:txBody>
                    <a:bodyPr/>
                    <a:lstStyle/>
                    <a:p>
                      <a:pPr algn="l" fontAlgn="t"/>
                      <a:r>
                        <a:rPr lang="tr-TR" sz="1400" u="none" strike="noStrike">
                          <a:effectLst/>
                        </a:rPr>
                        <a:t>Gösterge (2119 - Her Ay 707) XAylık Katsayısı</a:t>
                      </a:r>
                      <a:endParaRPr lang="tr-TR" sz="1400" b="0" i="0" u="none" strike="noStrike">
                        <a:solidFill>
                          <a:srgbClr val="000000"/>
                        </a:solidFill>
                        <a:effectLst/>
                        <a:latin typeface="Carlito"/>
                      </a:endParaRPr>
                    </a:p>
                  </a:txBody>
                  <a:tcPr marL="7688" marR="7688" marT="7688" marB="0"/>
                </a:tc>
                <a:tc>
                  <a:txBody>
                    <a:bodyPr/>
                    <a:lstStyle/>
                    <a:p>
                      <a:pPr algn="l" fontAlgn="b"/>
                      <a:r>
                        <a:rPr lang="tr-TR" sz="1400" u="none" strike="noStrike">
                          <a:effectLst/>
                        </a:rPr>
                        <a:t> </a:t>
                      </a:r>
                      <a:endParaRPr lang="tr-TR" sz="1400" b="0" i="0" u="none" strike="noStrike">
                        <a:solidFill>
                          <a:srgbClr val="000000"/>
                        </a:solidFill>
                        <a:effectLst/>
                        <a:latin typeface="Times New Roman" panose="02020603050405020304" pitchFamily="18" charset="0"/>
                      </a:endParaRPr>
                    </a:p>
                  </a:txBody>
                  <a:tcPr marL="7688" marR="7688" marT="7688" marB="0" anchor="b"/>
                </a:tc>
                <a:tc>
                  <a:txBody>
                    <a:bodyPr/>
                    <a:lstStyle/>
                    <a:p>
                      <a:pPr algn="l" fontAlgn="t"/>
                      <a:r>
                        <a:rPr lang="tr-TR" sz="1400" u="none" strike="noStrike">
                          <a:effectLst/>
                        </a:rPr>
                        <a:t>*</a:t>
                      </a:r>
                      <a:endParaRPr lang="tr-TR" sz="1400" b="0" i="0" u="none" strike="noStrike">
                        <a:solidFill>
                          <a:srgbClr val="000000"/>
                        </a:solidFill>
                        <a:effectLst/>
                        <a:latin typeface="Carlito"/>
                      </a:endParaRPr>
                    </a:p>
                  </a:txBody>
                  <a:tcPr marL="207573" marR="7688" marT="7688" marB="0"/>
                </a:tc>
                <a:tc>
                  <a:txBody>
                    <a:bodyPr/>
                    <a:lstStyle/>
                    <a:p>
                      <a:pPr algn="l" fontAlgn="b"/>
                      <a:r>
                        <a:rPr lang="tr-TR" sz="1400" u="none" strike="noStrike" dirty="0">
                          <a:effectLst/>
                        </a:rPr>
                        <a:t> </a:t>
                      </a:r>
                      <a:endParaRPr lang="tr-TR" sz="1400" b="0" i="0" u="none" strike="noStrike" dirty="0">
                        <a:solidFill>
                          <a:srgbClr val="000000"/>
                        </a:solidFill>
                        <a:effectLst/>
                        <a:latin typeface="Times New Roman" panose="02020603050405020304" pitchFamily="18" charset="0"/>
                      </a:endParaRPr>
                    </a:p>
                  </a:txBody>
                  <a:tcPr marL="7688" marR="7688" marT="7688" marB="0" anchor="b"/>
                </a:tc>
                <a:extLst>
                  <a:ext uri="{0D108BD9-81ED-4DB2-BD59-A6C34878D82A}">
                    <a16:rowId xmlns:a16="http://schemas.microsoft.com/office/drawing/2014/main" val="1070497833"/>
                  </a:ext>
                </a:extLst>
              </a:tr>
            </a:tbl>
          </a:graphicData>
        </a:graphic>
      </p:graphicFrame>
    </p:spTree>
    <p:extLst>
      <p:ext uri="{BB962C8B-B14F-4D97-AF65-F5344CB8AC3E}">
        <p14:creationId xmlns:p14="http://schemas.microsoft.com/office/powerpoint/2010/main" val="20165856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9548" y="0"/>
            <a:ext cx="10924978" cy="646331"/>
          </a:xfrm>
          <a:prstGeom prst="rect">
            <a:avLst/>
          </a:prstGeom>
        </p:spPr>
        <p:txBody>
          <a:bodyPr wrap="none">
            <a:spAutoFit/>
          </a:bodyPr>
          <a:lstStyle/>
          <a:p>
            <a:r>
              <a:rPr lang="tr-TR" sz="3600" dirty="0"/>
              <a:t>PEK Tutarının Brüt Asgari Ücretin Altında Kalması Durumu</a:t>
            </a:r>
          </a:p>
        </p:txBody>
      </p:sp>
      <p:sp>
        <p:nvSpPr>
          <p:cNvPr id="3" name="Dikdörtgen 2"/>
          <p:cNvSpPr/>
          <p:nvPr/>
        </p:nvSpPr>
        <p:spPr>
          <a:xfrm>
            <a:off x="0" y="1183839"/>
            <a:ext cx="12192000" cy="1200329"/>
          </a:xfrm>
          <a:prstGeom prst="rect">
            <a:avLst/>
          </a:prstGeom>
        </p:spPr>
        <p:txBody>
          <a:bodyPr wrap="square">
            <a:spAutoFit/>
          </a:bodyPr>
          <a:lstStyle/>
          <a:p>
            <a:pPr algn="just"/>
            <a:r>
              <a:rPr lang="tr-TR" dirty="0"/>
              <a:t>5510 sayılı kanuna tabi memurun hesaba esas matrahını bulmak için gösterge, ek gösterge, taban, kıdem, makam, temsil ve görev tazminatları toplanır. Sigorta primi devlet katkısını bulmak için bu toplamın %11’i, GSS devlet katkısını bulmak için ise aynı tutarın %7,5’i alınır. İkinci örnekte kişinin PEK tutarı hiçbir zaman brüt asgari ücretin altında kalamaz. Yani güncel rakamlarla 20.002,50</a:t>
            </a:r>
            <a:r>
              <a:rPr lang="tr-TR" dirty="0" smtClean="0"/>
              <a:t> </a:t>
            </a:r>
            <a:r>
              <a:rPr lang="tr-TR" dirty="0"/>
              <a:t>TL’nin altında kalamaz. PEK tutarı brüt asgari ücret tutarının altında kalınca sistem bürüt asgari ücrete tamamlar.</a:t>
            </a:r>
          </a:p>
        </p:txBody>
      </p:sp>
      <p:sp>
        <p:nvSpPr>
          <p:cNvPr id="4" name="Dikdörtgen 3"/>
          <p:cNvSpPr/>
          <p:nvPr/>
        </p:nvSpPr>
        <p:spPr>
          <a:xfrm>
            <a:off x="333374" y="2413338"/>
            <a:ext cx="11229975" cy="2862322"/>
          </a:xfrm>
          <a:prstGeom prst="rect">
            <a:avLst/>
          </a:prstGeom>
        </p:spPr>
        <p:txBody>
          <a:bodyPr wrap="square">
            <a:spAutoFit/>
          </a:bodyPr>
          <a:lstStyle/>
          <a:p>
            <a:endParaRPr lang="tr-TR" dirty="0" smtClean="0"/>
          </a:p>
          <a:p>
            <a:r>
              <a:rPr lang="tr-TR" dirty="0" smtClean="0"/>
              <a:t>Özetle</a:t>
            </a:r>
            <a:r>
              <a:rPr lang="tr-TR" dirty="0"/>
              <a:t>; </a:t>
            </a:r>
            <a:endParaRPr lang="tr-TR" dirty="0" smtClean="0"/>
          </a:p>
          <a:p>
            <a:endParaRPr lang="tr-TR" dirty="0" smtClean="0"/>
          </a:p>
          <a:p>
            <a:r>
              <a:rPr lang="tr-TR" dirty="0" smtClean="0"/>
              <a:t>✓</a:t>
            </a:r>
            <a:r>
              <a:rPr lang="tr-TR" dirty="0" err="1"/>
              <a:t>Malüllük</a:t>
            </a:r>
            <a:r>
              <a:rPr lang="tr-TR" dirty="0"/>
              <a:t> Yaşlılık Emeklilik Devlet Katkısı: (Brüt Asgari Ücret x %11) + ((Brüt Asgari Ücret – Kişinin PEK Tutarı) x %9) </a:t>
            </a:r>
            <a:endParaRPr lang="tr-TR" dirty="0" smtClean="0"/>
          </a:p>
          <a:p>
            <a:endParaRPr lang="tr-TR" dirty="0" smtClean="0"/>
          </a:p>
          <a:p>
            <a:r>
              <a:rPr lang="tr-TR" dirty="0" smtClean="0"/>
              <a:t>✓ </a:t>
            </a:r>
            <a:r>
              <a:rPr lang="tr-TR" dirty="0"/>
              <a:t>Genel Sağlık Sigortası Pirimi Devlet Katkısı : (Brüt Asgari Ücret x %7,5) + ((Brüt Asgari Ücret – Kişinin PEK Tutarı) x %5) </a:t>
            </a:r>
            <a:endParaRPr lang="tr-TR" dirty="0" smtClean="0"/>
          </a:p>
          <a:p>
            <a:endParaRPr lang="tr-TR" dirty="0" smtClean="0"/>
          </a:p>
          <a:p>
            <a:r>
              <a:rPr lang="tr-TR" dirty="0" smtClean="0"/>
              <a:t>✓ </a:t>
            </a:r>
            <a:r>
              <a:rPr lang="tr-TR" dirty="0" err="1"/>
              <a:t>Malüllük</a:t>
            </a:r>
            <a:r>
              <a:rPr lang="tr-TR" dirty="0"/>
              <a:t> Yaşlılık Emeklilik Şahıs Katkısı: Kişinin PEK Tutarının %9’u, </a:t>
            </a:r>
            <a:endParaRPr lang="tr-TR" dirty="0" smtClean="0"/>
          </a:p>
          <a:p>
            <a:endParaRPr lang="tr-TR" dirty="0" smtClean="0"/>
          </a:p>
          <a:p>
            <a:r>
              <a:rPr lang="tr-TR" dirty="0" smtClean="0"/>
              <a:t>✓ </a:t>
            </a:r>
            <a:r>
              <a:rPr lang="tr-TR" dirty="0"/>
              <a:t>Genel Sağlık Sigortası Pirimi Şahıs Katkısı: Kişinin Pek Tutarının %5’i şeklinde hesaplanmaktadır.</a:t>
            </a:r>
          </a:p>
        </p:txBody>
      </p:sp>
    </p:spTree>
    <p:extLst>
      <p:ext uri="{BB962C8B-B14F-4D97-AF65-F5344CB8AC3E}">
        <p14:creationId xmlns:p14="http://schemas.microsoft.com/office/powerpoint/2010/main" val="10036744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376661337"/>
              </p:ext>
            </p:extLst>
          </p:nvPr>
        </p:nvGraphicFramePr>
        <p:xfrm>
          <a:off x="-1" y="-4"/>
          <a:ext cx="12192000" cy="7004215"/>
        </p:xfrm>
        <a:graphic>
          <a:graphicData uri="http://schemas.openxmlformats.org/drawingml/2006/table">
            <a:tbl>
              <a:tblPr>
                <a:tableStyleId>{5C22544A-7EE6-4342-B048-85BDC9FD1C3A}</a:tableStyleId>
              </a:tblPr>
              <a:tblGrid>
                <a:gridCol w="2111115">
                  <a:extLst>
                    <a:ext uri="{9D8B030D-6E8A-4147-A177-3AD203B41FA5}">
                      <a16:colId xmlns:a16="http://schemas.microsoft.com/office/drawing/2014/main" val="2691590376"/>
                    </a:ext>
                  </a:extLst>
                </a:gridCol>
                <a:gridCol w="3984885">
                  <a:extLst>
                    <a:ext uri="{9D8B030D-6E8A-4147-A177-3AD203B41FA5}">
                      <a16:colId xmlns:a16="http://schemas.microsoft.com/office/drawing/2014/main" val="625804809"/>
                    </a:ext>
                  </a:extLst>
                </a:gridCol>
                <a:gridCol w="2111115">
                  <a:extLst>
                    <a:ext uri="{9D8B030D-6E8A-4147-A177-3AD203B41FA5}">
                      <a16:colId xmlns:a16="http://schemas.microsoft.com/office/drawing/2014/main" val="144371739"/>
                    </a:ext>
                  </a:extLst>
                </a:gridCol>
                <a:gridCol w="3984885">
                  <a:extLst>
                    <a:ext uri="{9D8B030D-6E8A-4147-A177-3AD203B41FA5}">
                      <a16:colId xmlns:a16="http://schemas.microsoft.com/office/drawing/2014/main" val="1926180953"/>
                    </a:ext>
                  </a:extLst>
                </a:gridCol>
              </a:tblGrid>
              <a:tr h="441757">
                <a:tc gridSpan="4">
                  <a:txBody>
                    <a:bodyPr/>
                    <a:lstStyle/>
                    <a:p>
                      <a:pPr algn="l" fontAlgn="t"/>
                      <a:r>
                        <a:rPr lang="tr-TR" sz="1000" u="none" strike="noStrike">
                          <a:effectLst/>
                        </a:rPr>
                        <a:t>5434’e Göre Memurların Örnek Maaş Hesabı</a:t>
                      </a:r>
                      <a:endParaRPr lang="tr-TR" sz="1000" b="1" i="0" u="none" strike="noStrike">
                        <a:solidFill>
                          <a:srgbClr val="000000"/>
                        </a:solidFill>
                        <a:effectLst/>
                        <a:latin typeface="Times New Roman" panose="02020603050405020304" pitchFamily="18" charset="0"/>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83150413"/>
                  </a:ext>
                </a:extLst>
              </a:tr>
              <a:tr h="450252">
                <a:tc>
                  <a:txBody>
                    <a:bodyPr/>
                    <a:lstStyle/>
                    <a:p>
                      <a:pPr algn="l" fontAlgn="t"/>
                      <a:r>
                        <a:rPr lang="tr-TR" sz="1000" u="none" strike="noStrike">
                          <a:effectLst/>
                        </a:rPr>
                        <a:t>BES VAR</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t"/>
                      <a:r>
                        <a:rPr lang="tr-TR" sz="1000" u="none" strike="noStrike">
                          <a:effectLst/>
                        </a:rPr>
                        <a:t>GİHS -Fakülte Sekreteri</a:t>
                      </a:r>
                      <a:br>
                        <a:rPr lang="tr-TR" sz="1000" u="none" strike="noStrike">
                          <a:effectLst/>
                        </a:rPr>
                      </a:br>
                      <a:r>
                        <a:rPr lang="tr-TR" sz="1000" u="none" strike="noStrike">
                          <a:effectLst/>
                        </a:rPr>
                        <a:t>Hizmet Yılı  :</a:t>
                      </a:r>
                      <a:endParaRPr lang="tr-TR" sz="1000" b="0" i="0" u="none" strike="noStrike">
                        <a:solidFill>
                          <a:srgbClr val="000000"/>
                        </a:solidFill>
                        <a:effectLst/>
                        <a:latin typeface="Times New Roman" panose="02020603050405020304" pitchFamily="18" charset="0"/>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25</a:t>
                      </a:r>
                      <a:endParaRPr lang="tr-TR" sz="1000" b="1" i="0" u="none" strike="noStrike">
                        <a:solidFill>
                          <a:srgbClr val="000000"/>
                        </a:solidFill>
                        <a:effectLst/>
                        <a:latin typeface="Carlito"/>
                      </a:endParaRPr>
                    </a:p>
                  </a:txBody>
                  <a:tcPr marL="5390" marR="5390" marT="5390" marB="0" anchor="ctr">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17628601"/>
                  </a:ext>
                </a:extLst>
              </a:tr>
              <a:tr h="152916">
                <a:tc>
                  <a:txBody>
                    <a:bodyPr/>
                    <a:lstStyle/>
                    <a:p>
                      <a:pPr algn="l" fontAlgn="t"/>
                      <a:r>
                        <a:rPr lang="tr-TR" sz="1000" u="none" strike="noStrike" dirty="0">
                          <a:effectLst/>
                        </a:rPr>
                        <a:t>Kadro D/K</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3">
                  <a:txBody>
                    <a:bodyPr/>
                    <a:lstStyle/>
                    <a:p>
                      <a:pPr algn="l" fontAlgn="t"/>
                      <a:r>
                        <a:rPr lang="tr-TR" sz="1000" u="none" strike="noStrike">
                          <a:effectLst/>
                        </a:rPr>
                        <a:t>1-4</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74379460"/>
                  </a:ext>
                </a:extLst>
              </a:tr>
              <a:tr h="152916">
                <a:tc>
                  <a:txBody>
                    <a:bodyPr/>
                    <a:lstStyle/>
                    <a:p>
                      <a:pPr algn="l" fontAlgn="t"/>
                      <a:r>
                        <a:rPr lang="tr-TR" sz="1000" u="none" strike="noStrike">
                          <a:effectLst/>
                        </a:rPr>
                        <a:t>Medeni Durumu</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3">
                  <a:txBody>
                    <a:bodyPr/>
                    <a:lstStyle/>
                    <a:p>
                      <a:pPr algn="l" fontAlgn="t"/>
                      <a:r>
                        <a:rPr lang="tr-TR" sz="1000" u="none" strike="noStrike">
                          <a:effectLst/>
                        </a:rPr>
                        <a:t>Evli / Eşi Çalışıyor / Çocuk 2 /6 YAŞINDAN BÜYÜK</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06863527"/>
                  </a:ext>
                </a:extLst>
              </a:tr>
              <a:tr h="152916">
                <a:tc>
                  <a:txBody>
                    <a:bodyPr/>
                    <a:lstStyle/>
                    <a:p>
                      <a:pPr algn="l" fontAlgn="t"/>
                      <a:r>
                        <a:rPr lang="tr-TR" sz="1000" u="none" strike="noStrike">
                          <a:effectLst/>
                        </a:rPr>
                        <a:t>Katsayılar</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smtClean="0">
                          <a:effectLst/>
                        </a:rPr>
                        <a:t>0,907796</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b="0" i="0" u="none" strike="noStrike" dirty="0" smtClean="0">
                          <a:solidFill>
                            <a:srgbClr val="000000"/>
                          </a:solidFill>
                          <a:effectLst/>
                          <a:latin typeface="Carlito"/>
                        </a:rPr>
                        <a:t>0,287892</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smtClean="0">
                          <a:effectLst/>
                        </a:rPr>
                        <a:t>14,208727</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658652184"/>
                  </a:ext>
                </a:extLst>
              </a:tr>
              <a:tr h="152916">
                <a:tc gridSpan="4">
                  <a:txBody>
                    <a:bodyPr/>
                    <a:lstStyle/>
                    <a:p>
                      <a:pPr algn="l" fontAlgn="t"/>
                      <a:r>
                        <a:rPr lang="tr-TR" sz="1000" u="none" strike="noStrike" dirty="0">
                          <a:effectLst/>
                        </a:rPr>
                        <a:t>Hesaplanması</a:t>
                      </a:r>
                      <a:endParaRPr lang="tr-TR" sz="1000" b="1"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03090930"/>
                  </a:ext>
                </a:extLst>
              </a:tr>
              <a:tr h="152916">
                <a:tc>
                  <a:txBody>
                    <a:bodyPr/>
                    <a:lstStyle/>
                    <a:p>
                      <a:pPr algn="l" fontAlgn="t"/>
                      <a:r>
                        <a:rPr lang="tr-TR" sz="1000" u="none" strike="noStrike">
                          <a:effectLst/>
                        </a:rPr>
                        <a:t>Gösterge Aylığı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Gösterge x Aylık Katsayı</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1500</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93305595"/>
                  </a:ext>
                </a:extLst>
              </a:tr>
              <a:tr h="152916">
                <a:tc>
                  <a:txBody>
                    <a:bodyPr/>
                    <a:lstStyle/>
                    <a:p>
                      <a:pPr algn="l" fontAlgn="t"/>
                      <a:r>
                        <a:rPr lang="tr-TR" sz="1000" u="none" strike="noStrike">
                          <a:effectLst/>
                        </a:rPr>
                        <a:t>Ek Gösterge</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Ek Gösterge x Aylık Katsayı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3600</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91922892"/>
                  </a:ext>
                </a:extLst>
              </a:tr>
              <a:tr h="220878">
                <a:tc>
                  <a:txBody>
                    <a:bodyPr/>
                    <a:lstStyle/>
                    <a:p>
                      <a:pPr algn="l" fontAlgn="t"/>
                      <a:r>
                        <a:rPr lang="tr-TR" sz="1000" u="none" strike="noStrike">
                          <a:effectLst/>
                        </a:rPr>
                        <a:t>Taban Aylığı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T. Aylık Göstergesi x T. Aylık Katsayısı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1000</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64807941"/>
                  </a:ext>
                </a:extLst>
              </a:tr>
              <a:tr h="274116">
                <a:tc>
                  <a:txBody>
                    <a:bodyPr/>
                    <a:lstStyle/>
                    <a:p>
                      <a:pPr algn="l" fontAlgn="t"/>
                      <a:r>
                        <a:rPr lang="tr-TR" sz="1000" u="none" strike="noStrike">
                          <a:effectLst/>
                        </a:rPr>
                        <a:t>Kıdem Aylığı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Kıdem Göstergesi (20) x Hizmet Yılı x Aylık Katsayı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500</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04537722"/>
                  </a:ext>
                </a:extLst>
              </a:tr>
              <a:tr h="220878">
                <a:tc>
                  <a:txBody>
                    <a:bodyPr/>
                    <a:lstStyle/>
                    <a:p>
                      <a:pPr algn="l" fontAlgn="t"/>
                      <a:r>
                        <a:rPr lang="tr-TR" sz="1000" u="none" strike="noStrike">
                          <a:effectLst/>
                        </a:rPr>
                        <a:t>Yan Ödeme Aylığı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Yan Ödeme Puanı x Yan Ödeme Katsayısı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1300</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45836634"/>
                  </a:ext>
                </a:extLst>
              </a:tr>
              <a:tr h="220878">
                <a:tc>
                  <a:txBody>
                    <a:bodyPr/>
                    <a:lstStyle/>
                    <a:p>
                      <a:pPr algn="l" fontAlgn="t"/>
                      <a:r>
                        <a:rPr lang="tr-TR" sz="1000" u="none" strike="noStrike">
                          <a:effectLst/>
                        </a:rPr>
                        <a:t>Özel Hizmet Tazminatı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En Yüksek Devlet Memuru Aylığı x Oran</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smtClean="0">
                          <a:effectLst/>
                        </a:rPr>
                        <a:t>165</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50082025"/>
                  </a:ext>
                </a:extLst>
              </a:tr>
              <a:tr h="220878">
                <a:tc>
                  <a:txBody>
                    <a:bodyPr/>
                    <a:lstStyle/>
                    <a:p>
                      <a:pPr algn="l" fontAlgn="t"/>
                      <a:r>
                        <a:rPr lang="tr-TR" sz="1000" u="none" strike="noStrike">
                          <a:effectLst/>
                        </a:rPr>
                        <a:t>Ek Ödeme</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En Yüksek Devlet Memuru Aylığı x Oran</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170</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37319394"/>
                  </a:ext>
                </a:extLst>
              </a:tr>
              <a:tr h="152916">
                <a:tc>
                  <a:txBody>
                    <a:bodyPr/>
                    <a:lstStyle/>
                    <a:p>
                      <a:pPr algn="l" fontAlgn="t"/>
                      <a:r>
                        <a:rPr lang="tr-TR" sz="1000" u="none" strike="noStrike">
                          <a:effectLst/>
                        </a:rPr>
                        <a:t>İlave Ödeme</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375.ek40</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15965</a:t>
                      </a:r>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04971415"/>
                  </a:ext>
                </a:extLst>
              </a:tr>
              <a:tr h="152916">
                <a:tc>
                  <a:txBody>
                    <a:bodyPr/>
                    <a:lstStyle/>
                    <a:p>
                      <a:pPr algn="l" fontAlgn="t"/>
                      <a:r>
                        <a:rPr lang="tr-TR" sz="1000" u="none" strike="noStrike">
                          <a:effectLst/>
                        </a:rPr>
                        <a:t>EK Taz</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28B</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51453914"/>
                  </a:ext>
                </a:extLst>
              </a:tr>
              <a:tr h="152916">
                <a:tc>
                  <a:txBody>
                    <a:bodyPr/>
                    <a:lstStyle/>
                    <a:p>
                      <a:pPr algn="l" fontAlgn="t"/>
                      <a:r>
                        <a:rPr lang="tr-TR" sz="1000" u="none" strike="noStrike">
                          <a:effectLst/>
                        </a:rPr>
                        <a:t>Aile Yardımı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2273 x Aylık Katsayı</a:t>
                      </a:r>
                      <a:endParaRPr lang="tr-TR" sz="1000" b="0" i="0" u="none" strike="noStrike">
                        <a:solidFill>
                          <a:srgbClr val="000000"/>
                        </a:solidFill>
                        <a:effectLst/>
                        <a:latin typeface="Times New Roman" panose="02020603050405020304" pitchFamily="18" charset="0"/>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69120127"/>
                  </a:ext>
                </a:extLst>
              </a:tr>
              <a:tr h="152916">
                <a:tc>
                  <a:txBody>
                    <a:bodyPr/>
                    <a:lstStyle/>
                    <a:p>
                      <a:pPr algn="l" fontAlgn="t"/>
                      <a:r>
                        <a:rPr lang="tr-TR" sz="1000" u="none" strike="noStrike">
                          <a:effectLst/>
                        </a:rPr>
                        <a:t>Çocuk Yardımı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500 x Aylık Katsayı</a:t>
                      </a:r>
                      <a:endParaRPr lang="tr-TR" sz="1000" b="0" i="0" u="none" strike="noStrike">
                        <a:solidFill>
                          <a:srgbClr val="000000"/>
                        </a:solidFill>
                        <a:effectLst/>
                        <a:latin typeface="Times New Roman" panose="02020603050405020304" pitchFamily="18" charset="0"/>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500</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88186239"/>
                  </a:ext>
                </a:extLst>
              </a:tr>
              <a:tr h="152916">
                <a:tc gridSpan="3">
                  <a:txBody>
                    <a:bodyPr/>
                    <a:lstStyle/>
                    <a:p>
                      <a:pPr algn="l" fontAlgn="t"/>
                      <a:r>
                        <a:rPr lang="tr-TR" sz="1000" u="none" strike="noStrike">
                          <a:effectLst/>
                        </a:rPr>
                        <a:t>Brüt Maaş Toplamı</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65777117"/>
                  </a:ext>
                </a:extLst>
              </a:tr>
              <a:tr h="152916">
                <a:tc rowSpan="2">
                  <a:txBody>
                    <a:bodyPr/>
                    <a:lstStyle/>
                    <a:p>
                      <a:pPr algn="l" fontAlgn="t"/>
                      <a:r>
                        <a:rPr lang="tr-TR" sz="1000" u="none" strike="noStrike">
                          <a:effectLst/>
                        </a:rPr>
                        <a:t>Sigorta Primi (Devlet)</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+Ek Gös. Bağlı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1555321"/>
                  </a:ext>
                </a:extLst>
              </a:tr>
              <a:tr h="152916">
                <a:tc vMerge="1">
                  <a:txBody>
                    <a:bodyPr/>
                    <a:lstStyle/>
                    <a:p>
                      <a:endParaRPr lang="tr-TR"/>
                    </a:p>
                  </a:txBody>
                  <a:tcPr/>
                </a:tc>
                <a:tc gridSpan="2">
                  <a:txBody>
                    <a:bodyPr/>
                    <a:lstStyle/>
                    <a:p>
                      <a:pPr algn="l" fontAlgn="t"/>
                      <a:r>
                        <a:rPr lang="tr-TR" sz="1000" u="none" strike="noStrike">
                          <a:effectLst/>
                        </a:rPr>
                        <a:t>Taz.) x %20</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b"/>
                      <a:endParaRPr lang="tr-TR" sz="1000" b="0" i="0" u="none" strike="noStrike" dirty="0">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33978994"/>
                  </a:ext>
                </a:extLst>
              </a:tr>
              <a:tr h="152916">
                <a:tc rowSpan="2">
                  <a:txBody>
                    <a:bodyPr/>
                    <a:lstStyle/>
                    <a:p>
                      <a:pPr algn="l" fontAlgn="t"/>
                      <a:r>
                        <a:rPr lang="tr-TR" sz="1000" u="none" strike="noStrike">
                          <a:effectLst/>
                        </a:rPr>
                        <a:t>Genel Sağlık Sigortası (Devlet)</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+Ek Gös. Bağlı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00791488"/>
                  </a:ext>
                </a:extLst>
              </a:tr>
              <a:tr h="152916">
                <a:tc vMerge="1">
                  <a:txBody>
                    <a:bodyPr/>
                    <a:lstStyle/>
                    <a:p>
                      <a:endParaRPr lang="tr-TR"/>
                    </a:p>
                  </a:txBody>
                  <a:tcPr/>
                </a:tc>
                <a:tc gridSpan="2">
                  <a:txBody>
                    <a:bodyPr/>
                    <a:lstStyle/>
                    <a:p>
                      <a:pPr algn="l" fontAlgn="t"/>
                      <a:r>
                        <a:rPr lang="tr-TR" sz="1000" u="none" strike="noStrike">
                          <a:effectLst/>
                        </a:rPr>
                        <a:t>Taz.) x %12</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b"/>
                      <a:endParaRPr lang="tr-TR" sz="1000" b="0" i="0" u="none" strike="noStrike" dirty="0">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88850179"/>
                  </a:ext>
                </a:extLst>
              </a:tr>
              <a:tr h="152916">
                <a:tc gridSpan="3">
                  <a:txBody>
                    <a:bodyPr/>
                    <a:lstStyle/>
                    <a:p>
                      <a:pPr algn="l" fontAlgn="t"/>
                      <a:r>
                        <a:rPr lang="tr-TR" sz="1000" u="none" strike="noStrike">
                          <a:effectLst/>
                        </a:rPr>
                        <a:t>Toplam Gelir</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86256416"/>
                  </a:ext>
                </a:extLst>
              </a:tr>
              <a:tr h="152916">
                <a:tc gridSpan="4">
                  <a:txBody>
                    <a:bodyPr/>
                    <a:lstStyle/>
                    <a:p>
                      <a:pPr algn="l" fontAlgn="t"/>
                      <a:endParaRPr lang="tr-TR" sz="1000" b="1"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04504663"/>
                  </a:ext>
                </a:extLst>
              </a:tr>
              <a:tr h="152916">
                <a:tc rowSpan="2">
                  <a:txBody>
                    <a:bodyPr/>
                    <a:lstStyle/>
                    <a:p>
                      <a:pPr algn="l" fontAlgn="t"/>
                      <a:r>
                        <a:rPr lang="tr-TR" sz="1000" u="none" strike="noStrike">
                          <a:effectLst/>
                        </a:rPr>
                        <a:t>Sigorta Primi (Devlet)</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+Ek Gös. Bağlı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130545584"/>
                  </a:ext>
                </a:extLst>
              </a:tr>
              <a:tr h="152916">
                <a:tc vMerge="1">
                  <a:txBody>
                    <a:bodyPr/>
                    <a:lstStyle/>
                    <a:p>
                      <a:endParaRPr lang="tr-TR"/>
                    </a:p>
                  </a:txBody>
                  <a:tcPr/>
                </a:tc>
                <a:tc gridSpan="2">
                  <a:txBody>
                    <a:bodyPr/>
                    <a:lstStyle/>
                    <a:p>
                      <a:pPr algn="l" fontAlgn="t"/>
                      <a:r>
                        <a:rPr lang="tr-TR" sz="1000" u="none" strike="noStrike">
                          <a:effectLst/>
                        </a:rPr>
                        <a:t>Taz.) x %20</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b"/>
                      <a:endParaRPr lang="tr-TR" sz="1000" b="0" i="0" u="none" strike="noStrike" dirty="0">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71485513"/>
                  </a:ext>
                </a:extLst>
              </a:tr>
              <a:tr h="152916">
                <a:tc rowSpan="2">
                  <a:txBody>
                    <a:bodyPr/>
                    <a:lstStyle/>
                    <a:p>
                      <a:pPr algn="l" fontAlgn="t"/>
                      <a:r>
                        <a:rPr lang="tr-TR" sz="1000" u="none" strike="noStrike">
                          <a:effectLst/>
                        </a:rPr>
                        <a:t>Emekli Keseneği (Kişi)</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+Ek Gös. Bağlı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786972945"/>
                  </a:ext>
                </a:extLst>
              </a:tr>
              <a:tr h="152916">
                <a:tc vMerge="1">
                  <a:txBody>
                    <a:bodyPr/>
                    <a:lstStyle/>
                    <a:p>
                      <a:endParaRPr lang="tr-TR"/>
                    </a:p>
                  </a:txBody>
                  <a:tcPr/>
                </a:tc>
                <a:tc gridSpan="2">
                  <a:txBody>
                    <a:bodyPr/>
                    <a:lstStyle/>
                    <a:p>
                      <a:pPr algn="l" fontAlgn="t"/>
                      <a:r>
                        <a:rPr lang="tr-TR" sz="1000" u="none" strike="noStrike">
                          <a:effectLst/>
                        </a:rPr>
                        <a:t>Taz.) x %16</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b"/>
                      <a:endParaRPr lang="tr-TR" sz="1000" b="0" i="0" u="none" strike="noStrike" dirty="0">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878107697"/>
                  </a:ext>
                </a:extLst>
              </a:tr>
              <a:tr h="152916">
                <a:tc rowSpan="2">
                  <a:txBody>
                    <a:bodyPr/>
                    <a:lstStyle/>
                    <a:p>
                      <a:pPr algn="l" fontAlgn="t"/>
                      <a:r>
                        <a:rPr lang="tr-TR" sz="1000" u="none" strike="noStrike">
                          <a:effectLst/>
                        </a:rPr>
                        <a:t>Genel Sağlık Sigortası (Devlet)</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+Ek Gös. Bağlı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90976433"/>
                  </a:ext>
                </a:extLst>
              </a:tr>
              <a:tr h="152916">
                <a:tc vMerge="1">
                  <a:txBody>
                    <a:bodyPr/>
                    <a:lstStyle/>
                    <a:p>
                      <a:endParaRPr lang="tr-TR"/>
                    </a:p>
                  </a:txBody>
                  <a:tcPr/>
                </a:tc>
                <a:tc gridSpan="2">
                  <a:txBody>
                    <a:bodyPr/>
                    <a:lstStyle/>
                    <a:p>
                      <a:pPr algn="l" fontAlgn="t"/>
                      <a:r>
                        <a:rPr lang="tr-TR" sz="1000" u="none" strike="noStrike">
                          <a:effectLst/>
                        </a:rPr>
                        <a:t>Taz.) x %12</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b"/>
                      <a:endParaRPr lang="tr-TR" sz="1000" b="0" i="0" u="none" strike="noStrike" dirty="0">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366657974"/>
                  </a:ext>
                </a:extLst>
              </a:tr>
              <a:tr h="220878">
                <a:tc>
                  <a:txBody>
                    <a:bodyPr/>
                    <a:lstStyle/>
                    <a:p>
                      <a:pPr algn="l" fontAlgn="t"/>
                      <a:r>
                        <a:rPr lang="tr-TR" sz="1000" u="none" strike="noStrike">
                          <a:effectLst/>
                        </a:rPr>
                        <a:t>Gelir Vergisi</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-(Sigorta Primi Kişi)-(Sendika Kesintisi) - Net Asgari Ücret] x vergi dilimi</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66965889"/>
                  </a:ext>
                </a:extLst>
              </a:tr>
              <a:tr h="152916">
                <a:tc rowSpan="2">
                  <a:txBody>
                    <a:bodyPr/>
                    <a:lstStyle/>
                    <a:p>
                      <a:pPr algn="l" fontAlgn="t"/>
                      <a:r>
                        <a:rPr lang="tr-TR" sz="1000" u="none" strike="noStrike">
                          <a:effectLst/>
                        </a:rPr>
                        <a:t>Damga Vergisi</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[Brüt Maaş - (Aile Yardımı + Çocuk Yardımı) - Brüt Asgari</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07572019"/>
                  </a:ext>
                </a:extLst>
              </a:tr>
              <a:tr h="152916">
                <a:tc vMerge="1">
                  <a:txBody>
                    <a:bodyPr/>
                    <a:lstStyle/>
                    <a:p>
                      <a:endParaRPr lang="tr-TR"/>
                    </a:p>
                  </a:txBody>
                  <a:tcPr/>
                </a:tc>
                <a:tc gridSpan="2">
                  <a:txBody>
                    <a:bodyPr/>
                    <a:lstStyle/>
                    <a:p>
                      <a:pPr algn="l" fontAlgn="t"/>
                      <a:r>
                        <a:rPr lang="tr-TR" sz="1000" u="none" strike="noStrike">
                          <a:effectLst/>
                        </a:rPr>
                        <a:t>Ücret] x %0759</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b"/>
                      <a:endParaRPr lang="tr-TR" sz="1000" b="0" i="0" u="none" strike="noStrike" dirty="0">
                        <a:solidFill>
                          <a:srgbClr val="000000"/>
                        </a:solidFill>
                        <a:effectLst/>
                        <a:latin typeface="Times New Roman" panose="02020603050405020304" pitchFamily="18" charset="0"/>
                      </a:endParaRPr>
                    </a:p>
                  </a:txBody>
                  <a:tcPr marL="5390" marR="5390" marT="5390" marB="0" anchor="b">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98936273"/>
                  </a:ext>
                </a:extLst>
              </a:tr>
              <a:tr h="152916">
                <a:tc>
                  <a:txBody>
                    <a:bodyPr/>
                    <a:lstStyle/>
                    <a:p>
                      <a:pPr algn="l" fontAlgn="t"/>
                      <a:r>
                        <a:rPr lang="tr-TR" sz="1000" u="none" strike="noStrike">
                          <a:effectLst/>
                        </a:rPr>
                        <a:t>BES</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Emekli Keseneği Hesabına Esas Tutar x BES Kesinti Oranı (%3)</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645771045"/>
                  </a:ext>
                </a:extLst>
              </a:tr>
              <a:tr h="152916">
                <a:tc>
                  <a:txBody>
                    <a:bodyPr/>
                    <a:lstStyle/>
                    <a:p>
                      <a:pPr algn="l" fontAlgn="t"/>
                      <a:r>
                        <a:rPr lang="tr-TR" sz="1000" u="none" strike="noStrike">
                          <a:effectLst/>
                        </a:rPr>
                        <a:t>Sendika Aidatı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Damga Vergisi Matrahı x Sendika Kesinti Oranı (%0,5)</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99915896"/>
                  </a:ext>
                </a:extLst>
              </a:tr>
              <a:tr h="152916">
                <a:tc>
                  <a:txBody>
                    <a:bodyPr/>
                    <a:lstStyle/>
                    <a:p>
                      <a:pPr algn="l" fontAlgn="t"/>
                      <a:r>
                        <a:rPr lang="tr-TR" sz="1000" u="none" strike="noStrike">
                          <a:effectLst/>
                        </a:rPr>
                        <a:t>Sendika Aidatı</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Damga Vergisi Matrahı x Sendika Kesinti Oranı (%0,5)</a:t>
                      </a:r>
                      <a:endParaRPr lang="tr-TR" sz="1000" b="0"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53007389"/>
                  </a:ext>
                </a:extLst>
              </a:tr>
              <a:tr h="152916">
                <a:tc>
                  <a:txBody>
                    <a:bodyPr/>
                    <a:lstStyle/>
                    <a:p>
                      <a:pPr algn="l" fontAlgn="t"/>
                      <a:r>
                        <a:rPr lang="tr-TR" sz="1000" u="none" strike="noStrike">
                          <a:effectLst/>
                        </a:rPr>
                        <a:t>Toplam Kesinti</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Emekli Keseneği + GSS + Gelir Vergisi + Damga Vergisi</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26710820"/>
                  </a:ext>
                </a:extLst>
              </a:tr>
              <a:tr h="152916">
                <a:tc>
                  <a:txBody>
                    <a:bodyPr/>
                    <a:lstStyle/>
                    <a:p>
                      <a:pPr algn="l" fontAlgn="t"/>
                      <a:r>
                        <a:rPr lang="tr-TR" sz="1000" u="none" strike="noStrike">
                          <a:effectLst/>
                        </a:rPr>
                        <a:t>Net Maaş</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Toplam Gelir - Toplam Kesinti</a:t>
                      </a:r>
                      <a:endParaRPr lang="tr-TR" sz="1000" b="1" i="0" u="none" strike="noStrike">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390" marR="5390" marT="5390" marB="0">
                    <a:gradFill>
                      <a:gsLst>
                        <a:gs pos="13000">
                          <a:schemeClr val="accent1">
                            <a:lumMod val="83000"/>
                            <a:lumOff val="17000"/>
                          </a:schemeClr>
                        </a:gs>
                        <a:gs pos="73000">
                          <a:schemeClr val="accent1">
                            <a:lumMod val="79000"/>
                            <a:lumOff val="21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51995867"/>
                  </a:ext>
                </a:extLst>
              </a:tr>
            </a:tbl>
          </a:graphicData>
        </a:graphic>
      </p:graphicFrame>
    </p:spTree>
    <p:extLst>
      <p:ext uri="{BB962C8B-B14F-4D97-AF65-F5344CB8AC3E}">
        <p14:creationId xmlns:p14="http://schemas.microsoft.com/office/powerpoint/2010/main" val="4964774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85582175"/>
              </p:ext>
            </p:extLst>
          </p:nvPr>
        </p:nvGraphicFramePr>
        <p:xfrm>
          <a:off x="0" y="-9"/>
          <a:ext cx="12192001" cy="7422420"/>
        </p:xfrm>
        <a:graphic>
          <a:graphicData uri="http://schemas.openxmlformats.org/drawingml/2006/table">
            <a:tbl>
              <a:tblPr>
                <a:tableStyleId>{5C22544A-7EE6-4342-B048-85BDC9FD1C3A}</a:tableStyleId>
              </a:tblPr>
              <a:tblGrid>
                <a:gridCol w="2491977">
                  <a:extLst>
                    <a:ext uri="{9D8B030D-6E8A-4147-A177-3AD203B41FA5}">
                      <a16:colId xmlns:a16="http://schemas.microsoft.com/office/drawing/2014/main" val="1330332270"/>
                    </a:ext>
                  </a:extLst>
                </a:gridCol>
                <a:gridCol w="2495093">
                  <a:extLst>
                    <a:ext uri="{9D8B030D-6E8A-4147-A177-3AD203B41FA5}">
                      <a16:colId xmlns:a16="http://schemas.microsoft.com/office/drawing/2014/main" val="3363810521"/>
                    </a:ext>
                  </a:extLst>
                </a:gridCol>
                <a:gridCol w="2495093">
                  <a:extLst>
                    <a:ext uri="{9D8B030D-6E8A-4147-A177-3AD203B41FA5}">
                      <a16:colId xmlns:a16="http://schemas.microsoft.com/office/drawing/2014/main" val="1127742907"/>
                    </a:ext>
                  </a:extLst>
                </a:gridCol>
                <a:gridCol w="4709838">
                  <a:extLst>
                    <a:ext uri="{9D8B030D-6E8A-4147-A177-3AD203B41FA5}">
                      <a16:colId xmlns:a16="http://schemas.microsoft.com/office/drawing/2014/main" val="520778164"/>
                    </a:ext>
                  </a:extLst>
                </a:gridCol>
              </a:tblGrid>
              <a:tr h="336571">
                <a:tc gridSpan="4">
                  <a:txBody>
                    <a:bodyPr/>
                    <a:lstStyle/>
                    <a:p>
                      <a:pPr algn="ctr" fontAlgn="t"/>
                      <a:r>
                        <a:rPr lang="tr-TR" sz="1000" u="none" strike="noStrike">
                          <a:effectLst/>
                        </a:rPr>
                        <a:t>Memurların Örnek Maaş Hesabı 5510’a Göre</a:t>
                      </a:r>
                      <a:endParaRPr lang="tr-TR" sz="1000" b="1" i="0" u="none" strike="noStrike">
                        <a:solidFill>
                          <a:srgbClr val="000000"/>
                        </a:solidFill>
                        <a:effectLst/>
                        <a:latin typeface="Times New Roman" panose="02020603050405020304" pitchFamily="18" charset="0"/>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20570406"/>
                  </a:ext>
                </a:extLst>
              </a:tr>
              <a:tr h="424720">
                <a:tc>
                  <a:txBody>
                    <a:bodyPr/>
                    <a:lstStyle/>
                    <a:p>
                      <a:pPr algn="l" fontAlgn="t"/>
                      <a:r>
                        <a:rPr lang="tr-TR" sz="1000" u="none" strike="noStrike">
                          <a:effectLst/>
                        </a:rPr>
                        <a:t>BES YOK</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ctr" fontAlgn="t"/>
                      <a:r>
                        <a:rPr lang="tr-TR" sz="1000" u="none" strike="noStrike">
                          <a:effectLst/>
                        </a:rPr>
                        <a:t>GİHS -Şube Müdürü</a:t>
                      </a:r>
                      <a:br>
                        <a:rPr lang="tr-TR" sz="1000" u="none" strike="noStrike">
                          <a:effectLst/>
                        </a:rPr>
                      </a:br>
                      <a:r>
                        <a:rPr lang="tr-TR" sz="1000" u="none" strike="noStrike">
                          <a:effectLst/>
                        </a:rPr>
                        <a:t>Hizmet Yılı  :</a:t>
                      </a:r>
                      <a:endParaRPr lang="tr-TR" sz="1000" b="0" i="0" u="none" strike="noStrike">
                        <a:solidFill>
                          <a:srgbClr val="000000"/>
                        </a:solidFill>
                        <a:effectLst/>
                        <a:latin typeface="Times New Roman" panose="02020603050405020304" pitchFamily="18" charset="0"/>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l" fontAlgn="ctr"/>
                      <a:r>
                        <a:rPr lang="tr-TR" sz="1000" u="none" strike="noStrike">
                          <a:effectLst/>
                        </a:rPr>
                        <a:t>14</a:t>
                      </a:r>
                      <a:endParaRPr lang="tr-TR" sz="1000" b="1" i="0" u="none" strike="noStrike">
                        <a:solidFill>
                          <a:srgbClr val="000000"/>
                        </a:solidFill>
                        <a:effectLst/>
                        <a:latin typeface="Carlito"/>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92904873"/>
                  </a:ext>
                </a:extLst>
              </a:tr>
              <a:tr h="144244">
                <a:tc>
                  <a:txBody>
                    <a:bodyPr/>
                    <a:lstStyle/>
                    <a:p>
                      <a:pPr algn="l" fontAlgn="t"/>
                      <a:r>
                        <a:rPr lang="tr-TR" sz="1000" u="none" strike="noStrike">
                          <a:effectLst/>
                        </a:rPr>
                        <a:t>Kadro D/K</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3">
                  <a:txBody>
                    <a:bodyPr/>
                    <a:lstStyle/>
                    <a:p>
                      <a:pPr algn="l" fontAlgn="t"/>
                      <a:r>
                        <a:rPr lang="tr-TR" sz="1000" u="none" strike="noStrike">
                          <a:effectLst/>
                        </a:rPr>
                        <a:t>1-1</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73373886"/>
                  </a:ext>
                </a:extLst>
              </a:tr>
              <a:tr h="144244">
                <a:tc>
                  <a:txBody>
                    <a:bodyPr/>
                    <a:lstStyle/>
                    <a:p>
                      <a:pPr algn="l" fontAlgn="t"/>
                      <a:r>
                        <a:rPr lang="tr-TR" sz="1000" u="none" strike="noStrike">
                          <a:effectLst/>
                        </a:rPr>
                        <a:t>Medeni Durumu</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3">
                  <a:txBody>
                    <a:bodyPr/>
                    <a:lstStyle/>
                    <a:p>
                      <a:pPr algn="l" fontAlgn="t"/>
                      <a:r>
                        <a:rPr lang="tr-TR" sz="1000" u="none" strike="noStrike">
                          <a:effectLst/>
                        </a:rPr>
                        <a:t>Evli / Eşi Çalışıyor / Çocuk Yok</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90853570"/>
                  </a:ext>
                </a:extLst>
              </a:tr>
              <a:tr h="176299">
                <a:tc>
                  <a:txBody>
                    <a:bodyPr/>
                    <a:lstStyle/>
                    <a:p>
                      <a:pPr algn="l" fontAlgn="t"/>
                      <a:r>
                        <a:rPr lang="tr-TR" sz="1000" u="none" strike="noStrike">
                          <a:effectLst/>
                        </a:rPr>
                        <a:t>Katsayılar</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smtClean="0">
                          <a:effectLst/>
                        </a:rPr>
                        <a:t>0,907796</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b="0" i="0" u="none" strike="noStrike" dirty="0" smtClean="0">
                          <a:solidFill>
                            <a:srgbClr val="000000"/>
                          </a:solidFill>
                          <a:effectLst/>
                          <a:latin typeface="Carlito"/>
                        </a:rPr>
                        <a:t>0,287892</a:t>
                      </a:r>
                      <a:endParaRPr lang="tr-TR" sz="1000" b="0" i="0" u="none" strike="noStrike" dirty="0">
                        <a:solidFill>
                          <a:srgbClr val="000000"/>
                        </a:solidFill>
                        <a:effectLst/>
                        <a:latin typeface="Carlito"/>
                      </a:endParaRPr>
                    </a:p>
                  </a:txBody>
                  <a:tcPr marL="5390" marR="5390" marT="5390"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smtClean="0">
                          <a:effectLst/>
                        </a:rPr>
                        <a:t>14,208727</a:t>
                      </a:r>
                      <a:endParaRPr lang="tr-TR" sz="1000" b="0" i="0" u="none" strike="noStrike" dirty="0">
                        <a:solidFill>
                          <a:srgbClr val="000000"/>
                        </a:solidFill>
                        <a:effectLst/>
                        <a:latin typeface="Carlito"/>
                      </a:endParaRPr>
                    </a:p>
                  </a:txBody>
                  <a:tcPr marL="5390" marR="5390" marT="5390"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770307298"/>
                  </a:ext>
                </a:extLst>
              </a:tr>
              <a:tr h="144244">
                <a:tc gridSpan="4">
                  <a:txBody>
                    <a:bodyPr/>
                    <a:lstStyle/>
                    <a:p>
                      <a:pPr algn="l" fontAlgn="t"/>
                      <a:r>
                        <a:rPr lang="tr-TR" sz="1000" u="none" strike="noStrike" dirty="0">
                          <a:effectLst/>
                        </a:rPr>
                        <a:t>Hesaplanması</a:t>
                      </a:r>
                      <a:endParaRPr lang="tr-TR" sz="1000" b="1"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67954772"/>
                  </a:ext>
                </a:extLst>
              </a:tr>
              <a:tr h="144244">
                <a:tc>
                  <a:txBody>
                    <a:bodyPr/>
                    <a:lstStyle/>
                    <a:p>
                      <a:pPr algn="l" fontAlgn="t"/>
                      <a:r>
                        <a:rPr lang="tr-TR" sz="1000" u="none" strike="noStrike">
                          <a:effectLst/>
                        </a:rPr>
                        <a:t>Gösterge Aylığı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Gösterge x Aylık Katsayı</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a:effectLst/>
                        </a:rPr>
                        <a:t>1320</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25785"/>
                  </a:ext>
                </a:extLst>
              </a:tr>
              <a:tr h="144244">
                <a:tc>
                  <a:txBody>
                    <a:bodyPr/>
                    <a:lstStyle/>
                    <a:p>
                      <a:pPr algn="l" fontAlgn="t"/>
                      <a:r>
                        <a:rPr lang="tr-TR" sz="1000" u="none" strike="noStrike">
                          <a:effectLst/>
                        </a:rPr>
                        <a:t>Ek Gösterge</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Ek Gösterge x Aylık Katsayı</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a:effectLst/>
                        </a:rPr>
                        <a:t>3600</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313211294"/>
                  </a:ext>
                </a:extLst>
              </a:tr>
              <a:tr h="168285">
                <a:tc>
                  <a:txBody>
                    <a:bodyPr/>
                    <a:lstStyle/>
                    <a:p>
                      <a:pPr algn="l" fontAlgn="t"/>
                      <a:r>
                        <a:rPr lang="tr-TR" sz="1000" u="none" strike="noStrike">
                          <a:effectLst/>
                        </a:rPr>
                        <a:t>Taban Aylığı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T. Aylık Göstergesi x T. Aylık Katsayısı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a:effectLst/>
                        </a:rPr>
                        <a:t>1000</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30964800"/>
                  </a:ext>
                </a:extLst>
              </a:tr>
              <a:tr h="238804">
                <a:tc>
                  <a:txBody>
                    <a:bodyPr/>
                    <a:lstStyle/>
                    <a:p>
                      <a:pPr algn="l" fontAlgn="t"/>
                      <a:r>
                        <a:rPr lang="tr-TR" sz="1000" u="none" strike="noStrike">
                          <a:effectLst/>
                        </a:rPr>
                        <a:t>Kıdem Aylığı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Kıdem Göstergesi (20) x Hizmet Yılı x Aylık Katsayı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a:effectLst/>
                        </a:rPr>
                        <a:t>280</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55073070"/>
                  </a:ext>
                </a:extLst>
              </a:tr>
              <a:tr h="168285">
                <a:tc>
                  <a:txBody>
                    <a:bodyPr/>
                    <a:lstStyle/>
                    <a:p>
                      <a:pPr algn="l" fontAlgn="t"/>
                      <a:r>
                        <a:rPr lang="tr-TR" sz="1000" u="none" strike="noStrike" dirty="0">
                          <a:effectLst/>
                        </a:rPr>
                        <a:t>Yan Ödeme Aylığı</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Yan Ödeme Puanı x Yan Ödeme Katsayısı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a:effectLst/>
                        </a:rPr>
                        <a:t>1100</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06471246"/>
                  </a:ext>
                </a:extLst>
              </a:tr>
              <a:tr h="168285">
                <a:tc>
                  <a:txBody>
                    <a:bodyPr/>
                    <a:lstStyle/>
                    <a:p>
                      <a:pPr algn="l" fontAlgn="t"/>
                      <a:r>
                        <a:rPr lang="tr-TR" sz="1000" u="none" strike="noStrike">
                          <a:effectLst/>
                        </a:rPr>
                        <a:t>Özel Hizmet Tazminatı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En Yüksek Devlet Memuru Aylığı x Oran</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smtClean="0">
                          <a:effectLst/>
                        </a:rPr>
                        <a:t>155</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03701426"/>
                  </a:ext>
                </a:extLst>
              </a:tr>
              <a:tr h="168285">
                <a:tc>
                  <a:txBody>
                    <a:bodyPr/>
                    <a:lstStyle/>
                    <a:p>
                      <a:pPr algn="l" fontAlgn="t"/>
                      <a:r>
                        <a:rPr lang="tr-TR" sz="1000" u="none" strike="noStrike">
                          <a:effectLst/>
                        </a:rPr>
                        <a:t>Ek Ödeme</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En Yüksek Devlet Memuru Aylığı x Oran</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a:effectLst/>
                        </a:rPr>
                        <a:t>170</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412735859"/>
                  </a:ext>
                </a:extLst>
              </a:tr>
              <a:tr h="144244">
                <a:tc>
                  <a:txBody>
                    <a:bodyPr/>
                    <a:lstStyle/>
                    <a:p>
                      <a:pPr algn="l" fontAlgn="t"/>
                      <a:r>
                        <a:rPr lang="tr-TR" sz="1000" u="none" strike="noStrike">
                          <a:effectLst/>
                        </a:rPr>
                        <a:t>İlave Ödeme</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375.ek40</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smtClean="0">
                          <a:effectLst/>
                        </a:rPr>
                        <a:t>15965</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52204414"/>
                  </a:ext>
                </a:extLst>
              </a:tr>
              <a:tr h="144244">
                <a:tc>
                  <a:txBody>
                    <a:bodyPr/>
                    <a:lstStyle/>
                    <a:p>
                      <a:pPr algn="l" fontAlgn="t"/>
                      <a:r>
                        <a:rPr lang="tr-TR" sz="1000" u="none" strike="noStrike">
                          <a:effectLst/>
                        </a:rPr>
                        <a:t>EK Taz</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28B</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b"/>
                      <a:r>
                        <a:rPr lang="tr-TR" sz="1000" u="none" strike="noStrike" dirty="0">
                          <a:effectLst/>
                        </a:rPr>
                        <a:t> </a:t>
                      </a:r>
                      <a:endParaRPr lang="tr-TR" sz="1000" b="0" i="0" u="none" strike="noStrike" dirty="0">
                        <a:solidFill>
                          <a:srgbClr val="000000"/>
                        </a:solidFill>
                        <a:effectLst/>
                        <a:latin typeface="Times New Roman" panose="02020603050405020304" pitchFamily="18" charset="0"/>
                      </a:endParaRPr>
                    </a:p>
                  </a:txBody>
                  <a:tcPr marL="5085" marR="5085" marT="5085" marB="0" anchor="b">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44684634"/>
                  </a:ext>
                </a:extLst>
              </a:tr>
              <a:tr h="144244">
                <a:tc>
                  <a:txBody>
                    <a:bodyPr/>
                    <a:lstStyle/>
                    <a:p>
                      <a:pPr algn="l" fontAlgn="t"/>
                      <a:r>
                        <a:rPr lang="tr-TR" sz="1000" u="none" strike="noStrike">
                          <a:effectLst/>
                        </a:rPr>
                        <a:t>Aile Yardımı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dirty="0">
                          <a:effectLst/>
                        </a:rPr>
                        <a:t>2273 x Aylık Katsayı</a:t>
                      </a:r>
                      <a:endParaRPr lang="tr-TR" sz="1000" b="0" i="0" u="none" strike="noStrike" dirty="0">
                        <a:solidFill>
                          <a:srgbClr val="000000"/>
                        </a:solidFill>
                        <a:effectLst/>
                        <a:latin typeface="Times New Roman" panose="02020603050405020304" pitchFamily="18" charset="0"/>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dirty="0">
                          <a:effectLst/>
                        </a:rPr>
                        <a:t>0</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95889465"/>
                  </a:ext>
                </a:extLst>
              </a:tr>
              <a:tr h="144244">
                <a:tc>
                  <a:txBody>
                    <a:bodyPr/>
                    <a:lstStyle/>
                    <a:p>
                      <a:pPr algn="l" fontAlgn="t"/>
                      <a:r>
                        <a:rPr lang="tr-TR" sz="1000" u="none" strike="noStrike">
                          <a:effectLst/>
                        </a:rPr>
                        <a:t>Çocuk Yardımı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t"/>
                      <a:r>
                        <a:rPr lang="tr-TR" sz="1000" u="none" strike="noStrike">
                          <a:effectLst/>
                        </a:rPr>
                        <a:t>0 x Aylık Katsayı</a:t>
                      </a:r>
                      <a:endParaRPr lang="tr-TR" sz="1000" b="0" i="0" u="none" strike="noStrike">
                        <a:solidFill>
                          <a:srgbClr val="000000"/>
                        </a:solidFill>
                        <a:effectLst/>
                        <a:latin typeface="Times New Roman" panose="02020603050405020304" pitchFamily="18" charset="0"/>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r>
                        <a:rPr lang="tr-TR" sz="1000" u="none" strike="noStrike">
                          <a:effectLst/>
                        </a:rPr>
                        <a:t>0</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48112299"/>
                  </a:ext>
                </a:extLst>
              </a:tr>
              <a:tr h="144244">
                <a:tc gridSpan="3">
                  <a:txBody>
                    <a:bodyPr/>
                    <a:lstStyle/>
                    <a:p>
                      <a:pPr algn="l" fontAlgn="t"/>
                      <a:r>
                        <a:rPr lang="tr-TR" sz="1000" u="none" strike="noStrike">
                          <a:effectLst/>
                        </a:rPr>
                        <a:t>Brüt Maaş Toplamı</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393857479"/>
                  </a:ext>
                </a:extLst>
              </a:tr>
              <a:tr h="144244">
                <a:tc rowSpan="2">
                  <a:txBody>
                    <a:bodyPr/>
                    <a:lstStyle/>
                    <a:p>
                      <a:pPr algn="l" fontAlgn="t"/>
                      <a:r>
                        <a:rPr lang="tr-TR" sz="1000" u="none" strike="noStrike">
                          <a:effectLst/>
                        </a:rPr>
                        <a:t>Sigorta Primi (Devlet)</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dirty="0">
                          <a:effectLst/>
                        </a:rPr>
                        <a:t>(</a:t>
                      </a:r>
                      <a:r>
                        <a:rPr lang="tr-TR" sz="1000" u="none" strike="noStrike" dirty="0" err="1">
                          <a:effectLst/>
                        </a:rPr>
                        <a:t>Gös</a:t>
                      </a:r>
                      <a:r>
                        <a:rPr lang="tr-TR" sz="1000" u="none" strike="noStrike" dirty="0">
                          <a:effectLst/>
                        </a:rPr>
                        <a:t>. </a:t>
                      </a:r>
                      <a:r>
                        <a:rPr lang="tr-TR" sz="1000" u="none" strike="noStrike" dirty="0" err="1">
                          <a:effectLst/>
                        </a:rPr>
                        <a:t>Ayl</a:t>
                      </a:r>
                      <a:r>
                        <a:rPr lang="tr-TR" sz="1000" u="none" strike="noStrike" dirty="0">
                          <a:effectLst/>
                        </a:rPr>
                        <a:t>. + Ek </a:t>
                      </a:r>
                      <a:r>
                        <a:rPr lang="tr-TR" sz="1000" u="none" strike="noStrike" dirty="0" err="1">
                          <a:effectLst/>
                        </a:rPr>
                        <a:t>Gös</a:t>
                      </a:r>
                      <a:r>
                        <a:rPr lang="tr-TR" sz="1000" u="none" strike="noStrike" dirty="0">
                          <a:effectLst/>
                        </a:rPr>
                        <a:t>. </a:t>
                      </a:r>
                      <a:r>
                        <a:rPr lang="tr-TR" sz="1000" u="none" strike="noStrike" dirty="0" err="1">
                          <a:effectLst/>
                        </a:rPr>
                        <a:t>Ayl</a:t>
                      </a:r>
                      <a:r>
                        <a:rPr lang="tr-TR" sz="1000" u="none" strike="noStrike" dirty="0">
                          <a:effectLst/>
                        </a:rPr>
                        <a:t>. + </a:t>
                      </a:r>
                      <a:r>
                        <a:rPr lang="tr-TR" sz="1000" u="none" strike="noStrike" dirty="0" err="1">
                          <a:effectLst/>
                        </a:rPr>
                        <a:t>Tab</a:t>
                      </a:r>
                      <a:r>
                        <a:rPr lang="tr-TR" sz="1000" u="none" strike="noStrike" dirty="0">
                          <a:effectLst/>
                        </a:rPr>
                        <a:t>. </a:t>
                      </a:r>
                      <a:r>
                        <a:rPr lang="tr-TR" sz="1000" u="none" strike="noStrike" dirty="0" err="1">
                          <a:effectLst/>
                        </a:rPr>
                        <a:t>Ayl</a:t>
                      </a:r>
                      <a:r>
                        <a:rPr lang="tr-TR" sz="1000" u="none" strike="noStrike" dirty="0">
                          <a:effectLst/>
                        </a:rPr>
                        <a:t>. + </a:t>
                      </a:r>
                      <a:r>
                        <a:rPr lang="tr-TR" sz="1000" u="none" strike="noStrike" dirty="0" err="1">
                          <a:effectLst/>
                        </a:rPr>
                        <a:t>Kıd</a:t>
                      </a:r>
                      <a:r>
                        <a:rPr lang="tr-TR" sz="1000" u="none" strike="noStrike" dirty="0">
                          <a:effectLst/>
                        </a:rPr>
                        <a:t>. </a:t>
                      </a:r>
                      <a:r>
                        <a:rPr lang="tr-TR" sz="1000" u="none" strike="noStrike" dirty="0" err="1">
                          <a:effectLst/>
                        </a:rPr>
                        <a:t>Ayl</a:t>
                      </a:r>
                      <a:r>
                        <a:rPr lang="tr-TR" sz="1000" u="none" strike="noStrike" dirty="0">
                          <a:effectLst/>
                        </a:rPr>
                        <a:t>. + Makam </a:t>
                      </a:r>
                      <a:r>
                        <a:rPr lang="tr-TR" sz="1000" u="none" strike="noStrike" dirty="0" err="1">
                          <a:effectLst/>
                        </a:rPr>
                        <a:t>Taz</a:t>
                      </a:r>
                      <a:r>
                        <a:rPr lang="tr-TR" sz="1000" u="none" strike="noStrike" dirty="0">
                          <a:effectLst/>
                        </a:rPr>
                        <a:t>. +</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18439113"/>
                  </a:ext>
                </a:extLst>
              </a:tr>
              <a:tr h="144244">
                <a:tc vMerge="1">
                  <a:txBody>
                    <a:bodyPr/>
                    <a:lstStyle/>
                    <a:p>
                      <a:endParaRPr lang="tr-TR"/>
                    </a:p>
                  </a:txBody>
                  <a:tcPr/>
                </a:tc>
                <a:tc>
                  <a:txBody>
                    <a:bodyPr/>
                    <a:lstStyle/>
                    <a:p>
                      <a:pPr algn="l" fontAlgn="t"/>
                      <a:r>
                        <a:rPr lang="tr-TR" sz="1000" u="none" strike="noStrike">
                          <a:effectLst/>
                        </a:rPr>
                        <a:t>Temsil Taz. + Görev Taz. + Taz) x %11</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1686229351"/>
                  </a:ext>
                </a:extLst>
              </a:tr>
              <a:tr h="144244">
                <a:tc rowSpan="2">
                  <a:txBody>
                    <a:bodyPr/>
                    <a:lstStyle/>
                    <a:p>
                      <a:pPr algn="l" fontAlgn="t"/>
                      <a:r>
                        <a:rPr lang="tr-TR" sz="1000" u="none" strike="noStrike">
                          <a:effectLst/>
                        </a:rPr>
                        <a:t>Sigorta Primi (Kişi)</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(Brüt Asgari Ücret x %11) + (Brüt Asgari Ücret - Kişinin PEK</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65762246"/>
                  </a:ext>
                </a:extLst>
              </a:tr>
              <a:tr h="144244">
                <a:tc vMerge="1">
                  <a:txBody>
                    <a:bodyPr/>
                    <a:lstStyle/>
                    <a:p>
                      <a:endParaRPr lang="tr-TR"/>
                    </a:p>
                  </a:txBody>
                  <a:tcPr/>
                </a:tc>
                <a:tc>
                  <a:txBody>
                    <a:bodyPr/>
                    <a:lstStyle/>
                    <a:p>
                      <a:pPr algn="l" fontAlgn="t"/>
                      <a:r>
                        <a:rPr lang="tr-TR" sz="1000" u="none" strike="noStrike">
                          <a:effectLst/>
                        </a:rPr>
                        <a:t>Tutarı) x %9</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127093634"/>
                  </a:ext>
                </a:extLst>
              </a:tr>
              <a:tr h="144244">
                <a:tc rowSpan="2">
                  <a:txBody>
                    <a:bodyPr/>
                    <a:lstStyle/>
                    <a:p>
                      <a:pPr algn="l" fontAlgn="t"/>
                      <a:r>
                        <a:rPr lang="tr-TR" sz="1000" u="none" strike="noStrike">
                          <a:effectLst/>
                        </a:rPr>
                        <a:t>Genel Sağlık Sigortası (Devlet)</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 Makam Taz. +</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41151376"/>
                  </a:ext>
                </a:extLst>
              </a:tr>
              <a:tr h="144244">
                <a:tc vMerge="1">
                  <a:txBody>
                    <a:bodyPr/>
                    <a:lstStyle/>
                    <a:p>
                      <a:endParaRPr lang="tr-TR"/>
                    </a:p>
                  </a:txBody>
                  <a:tcPr/>
                </a:tc>
                <a:tc>
                  <a:txBody>
                    <a:bodyPr/>
                    <a:lstStyle/>
                    <a:p>
                      <a:pPr algn="l" fontAlgn="t"/>
                      <a:r>
                        <a:rPr lang="tr-TR" sz="1000" u="none" strike="noStrike">
                          <a:effectLst/>
                        </a:rPr>
                        <a:t>Temsil Taz. + Görev Taz. + Taz.) x %7,5</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4134584127"/>
                  </a:ext>
                </a:extLst>
              </a:tr>
              <a:tr h="144244">
                <a:tc rowSpan="2">
                  <a:txBody>
                    <a:bodyPr/>
                    <a:lstStyle/>
                    <a:p>
                      <a:pPr algn="l" fontAlgn="t"/>
                      <a:r>
                        <a:rPr lang="tr-TR" sz="1000" u="none" strike="noStrike">
                          <a:effectLst/>
                        </a:rPr>
                        <a:t>Genel Sağlık Sigortası (Kişi)</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(Brüt Asgari Ücret x %7,5) + (Brüt Asgari Ücret - Kişinin PEK</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025607812"/>
                  </a:ext>
                </a:extLst>
              </a:tr>
              <a:tr h="144244">
                <a:tc vMerge="1">
                  <a:txBody>
                    <a:bodyPr/>
                    <a:lstStyle/>
                    <a:p>
                      <a:endParaRPr lang="tr-TR"/>
                    </a:p>
                  </a:txBody>
                  <a:tcPr/>
                </a:tc>
                <a:tc>
                  <a:txBody>
                    <a:bodyPr/>
                    <a:lstStyle/>
                    <a:p>
                      <a:pPr algn="l" fontAlgn="t"/>
                      <a:r>
                        <a:rPr lang="tr-TR" sz="1000" u="none" strike="noStrike">
                          <a:effectLst/>
                        </a:rPr>
                        <a:t>Tutarı) x %5</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3823452136"/>
                  </a:ext>
                </a:extLst>
              </a:tr>
              <a:tr h="144244">
                <a:tc gridSpan="3">
                  <a:txBody>
                    <a:bodyPr/>
                    <a:lstStyle/>
                    <a:p>
                      <a:pPr algn="l" fontAlgn="t"/>
                      <a:r>
                        <a:rPr lang="tr-TR" sz="1000" u="none" strike="noStrike">
                          <a:effectLst/>
                        </a:rPr>
                        <a:t>Toplam Gelir</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57262546"/>
                  </a:ext>
                </a:extLst>
              </a:tr>
              <a:tr h="144244">
                <a:tc gridSpan="4">
                  <a:txBody>
                    <a:bodyPr/>
                    <a:lstStyle/>
                    <a:p>
                      <a:pPr algn="l" fontAlgn="t"/>
                      <a:endParaRPr lang="tr-TR" sz="1000" b="1"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57521320"/>
                  </a:ext>
                </a:extLst>
              </a:tr>
              <a:tr h="144244">
                <a:tc rowSpan="2">
                  <a:txBody>
                    <a:bodyPr/>
                    <a:lstStyle/>
                    <a:p>
                      <a:pPr algn="l" fontAlgn="t"/>
                      <a:r>
                        <a:rPr lang="tr-TR" sz="1000" u="none" strike="noStrike">
                          <a:effectLst/>
                        </a:rPr>
                        <a:t>Sigorta Primi (Devlet)</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(Brüt Asgari Ücret x %11) + (Brüt Asgari Ücret - Kişinin PEK</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84178047"/>
                  </a:ext>
                </a:extLst>
              </a:tr>
              <a:tr h="144244">
                <a:tc vMerge="1">
                  <a:txBody>
                    <a:bodyPr/>
                    <a:lstStyle/>
                    <a:p>
                      <a:endParaRPr lang="tr-TR"/>
                    </a:p>
                  </a:txBody>
                  <a:tcPr/>
                </a:tc>
                <a:tc>
                  <a:txBody>
                    <a:bodyPr/>
                    <a:lstStyle/>
                    <a:p>
                      <a:pPr algn="l" fontAlgn="t"/>
                      <a:r>
                        <a:rPr lang="tr-TR" sz="1000" u="none" strike="noStrike">
                          <a:effectLst/>
                        </a:rPr>
                        <a:t>Tutarı) x %9</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1946823207"/>
                  </a:ext>
                </a:extLst>
              </a:tr>
              <a:tr h="144244">
                <a:tc rowSpan="2">
                  <a:txBody>
                    <a:bodyPr/>
                    <a:lstStyle/>
                    <a:p>
                      <a:pPr algn="l" fontAlgn="t"/>
                      <a:r>
                        <a:rPr lang="tr-TR" sz="1000" u="none" strike="noStrike">
                          <a:effectLst/>
                        </a:rPr>
                        <a:t>Emekli Keseneği (Kişi)</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dirty="0">
                          <a:effectLst/>
                        </a:rPr>
                        <a:t>(</a:t>
                      </a:r>
                      <a:r>
                        <a:rPr lang="tr-TR" sz="1000" u="none" strike="noStrike" dirty="0" err="1">
                          <a:effectLst/>
                        </a:rPr>
                        <a:t>Gös</a:t>
                      </a:r>
                      <a:r>
                        <a:rPr lang="tr-TR" sz="1000" u="none" strike="noStrike" dirty="0">
                          <a:effectLst/>
                        </a:rPr>
                        <a:t>. </a:t>
                      </a:r>
                      <a:r>
                        <a:rPr lang="tr-TR" sz="1000" u="none" strike="noStrike" dirty="0" err="1">
                          <a:effectLst/>
                        </a:rPr>
                        <a:t>Ayl</a:t>
                      </a:r>
                      <a:r>
                        <a:rPr lang="tr-TR" sz="1000" u="none" strike="noStrike" dirty="0">
                          <a:effectLst/>
                        </a:rPr>
                        <a:t>. + Ek </a:t>
                      </a:r>
                      <a:r>
                        <a:rPr lang="tr-TR" sz="1000" u="none" strike="noStrike" dirty="0" err="1">
                          <a:effectLst/>
                        </a:rPr>
                        <a:t>Gös</a:t>
                      </a:r>
                      <a:r>
                        <a:rPr lang="tr-TR" sz="1000" u="none" strike="noStrike" dirty="0">
                          <a:effectLst/>
                        </a:rPr>
                        <a:t>. </a:t>
                      </a:r>
                      <a:r>
                        <a:rPr lang="tr-TR" sz="1000" u="none" strike="noStrike" dirty="0" err="1">
                          <a:effectLst/>
                        </a:rPr>
                        <a:t>Ayl</a:t>
                      </a:r>
                      <a:r>
                        <a:rPr lang="tr-TR" sz="1000" u="none" strike="noStrike" dirty="0">
                          <a:effectLst/>
                        </a:rPr>
                        <a:t>. + </a:t>
                      </a:r>
                      <a:r>
                        <a:rPr lang="tr-TR" sz="1000" u="none" strike="noStrike" dirty="0" err="1">
                          <a:effectLst/>
                        </a:rPr>
                        <a:t>Tab</a:t>
                      </a:r>
                      <a:r>
                        <a:rPr lang="tr-TR" sz="1000" u="none" strike="noStrike" dirty="0">
                          <a:effectLst/>
                        </a:rPr>
                        <a:t>. </a:t>
                      </a:r>
                      <a:r>
                        <a:rPr lang="tr-TR" sz="1000" u="none" strike="noStrike" dirty="0" err="1">
                          <a:effectLst/>
                        </a:rPr>
                        <a:t>Ayl</a:t>
                      </a:r>
                      <a:r>
                        <a:rPr lang="tr-TR" sz="1000" u="none" strike="noStrike" dirty="0">
                          <a:effectLst/>
                        </a:rPr>
                        <a:t>. + </a:t>
                      </a:r>
                      <a:r>
                        <a:rPr lang="tr-TR" sz="1000" u="none" strike="noStrike" dirty="0" err="1">
                          <a:effectLst/>
                        </a:rPr>
                        <a:t>Kıd</a:t>
                      </a:r>
                      <a:r>
                        <a:rPr lang="tr-TR" sz="1000" u="none" strike="noStrike" dirty="0">
                          <a:effectLst/>
                        </a:rPr>
                        <a:t>. </a:t>
                      </a:r>
                      <a:r>
                        <a:rPr lang="tr-TR" sz="1000" u="none" strike="noStrike" dirty="0" err="1">
                          <a:effectLst/>
                        </a:rPr>
                        <a:t>Ayl</a:t>
                      </a:r>
                      <a:r>
                        <a:rPr lang="tr-TR" sz="1000" u="none" strike="noStrike" dirty="0">
                          <a:effectLst/>
                        </a:rPr>
                        <a:t>. + Makam </a:t>
                      </a:r>
                      <a:r>
                        <a:rPr lang="tr-TR" sz="1000" u="none" strike="noStrike" dirty="0" err="1">
                          <a:effectLst/>
                        </a:rPr>
                        <a:t>Taz</a:t>
                      </a:r>
                      <a:r>
                        <a:rPr lang="tr-TR" sz="1000" u="none" strike="noStrike" dirty="0">
                          <a:effectLst/>
                        </a:rPr>
                        <a:t>. +</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91056745"/>
                  </a:ext>
                </a:extLst>
              </a:tr>
              <a:tr h="144244">
                <a:tc vMerge="1">
                  <a:txBody>
                    <a:bodyPr/>
                    <a:lstStyle/>
                    <a:p>
                      <a:endParaRPr lang="tr-TR"/>
                    </a:p>
                  </a:txBody>
                  <a:tcPr/>
                </a:tc>
                <a:tc>
                  <a:txBody>
                    <a:bodyPr/>
                    <a:lstStyle/>
                    <a:p>
                      <a:pPr algn="l" fontAlgn="t"/>
                      <a:r>
                        <a:rPr lang="tr-TR" sz="1000" u="none" strike="noStrike">
                          <a:effectLst/>
                        </a:rPr>
                        <a:t>Temsil Taz. + Görev Taz. + Taz) x %9</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2712859541"/>
                  </a:ext>
                </a:extLst>
              </a:tr>
              <a:tr h="144244">
                <a:tc rowSpan="2">
                  <a:txBody>
                    <a:bodyPr/>
                    <a:lstStyle/>
                    <a:p>
                      <a:pPr algn="l" fontAlgn="t"/>
                      <a:r>
                        <a:rPr lang="tr-TR" sz="1000" u="none" strike="noStrike">
                          <a:effectLst/>
                        </a:rPr>
                        <a:t>Genel Sağlık Sigortası (Kişi)</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 Makam Taz. +</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rowSpan="2">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537529703"/>
                  </a:ext>
                </a:extLst>
              </a:tr>
              <a:tr h="144244">
                <a:tc vMerge="1">
                  <a:txBody>
                    <a:bodyPr/>
                    <a:lstStyle/>
                    <a:p>
                      <a:endParaRPr lang="tr-TR"/>
                    </a:p>
                  </a:txBody>
                  <a:tcPr/>
                </a:tc>
                <a:tc>
                  <a:txBody>
                    <a:bodyPr/>
                    <a:lstStyle/>
                    <a:p>
                      <a:pPr algn="l" fontAlgn="t"/>
                      <a:r>
                        <a:rPr lang="tr-TR" sz="1000" u="none" strike="noStrike">
                          <a:effectLst/>
                        </a:rPr>
                        <a:t>Temsil Taz. + Görev Taz. + Taz) x 5</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000" u="none" strike="noStrike">
                          <a:effectLst/>
                        </a:rPr>
                        <a:t> </a:t>
                      </a:r>
                      <a:endParaRPr lang="tr-TR" sz="1000" b="0" i="0" u="none" strike="noStrike">
                        <a:solidFill>
                          <a:srgbClr val="000000"/>
                        </a:solidFill>
                        <a:effectLst/>
                        <a:latin typeface="Times New Roman" panose="02020603050405020304" pitchFamily="18" charset="0"/>
                      </a:endParaRPr>
                    </a:p>
                  </a:txBody>
                  <a:tcPr marL="5085" marR="5085" marT="5085" marB="0" anchor="ctr">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vMerge="1">
                  <a:txBody>
                    <a:bodyPr/>
                    <a:lstStyle/>
                    <a:p>
                      <a:endParaRPr lang="tr-TR"/>
                    </a:p>
                  </a:txBody>
                  <a:tcPr/>
                </a:tc>
                <a:extLst>
                  <a:ext uri="{0D108BD9-81ED-4DB2-BD59-A6C34878D82A}">
                    <a16:rowId xmlns:a16="http://schemas.microsoft.com/office/drawing/2014/main" val="2022921303"/>
                  </a:ext>
                </a:extLst>
              </a:tr>
              <a:tr h="144244">
                <a:tc>
                  <a:txBody>
                    <a:bodyPr/>
                    <a:lstStyle/>
                    <a:p>
                      <a:pPr algn="l" fontAlgn="t"/>
                      <a:r>
                        <a:rPr lang="tr-TR" sz="1000" u="none" strike="noStrike">
                          <a:effectLst/>
                        </a:rPr>
                        <a:t>Genel Sağlık Sigortası (Devlet)</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ctr" fontAlgn="t"/>
                      <a:r>
                        <a:rPr lang="tr-TR" sz="1000" u="none" strike="noStrike">
                          <a:effectLst/>
                        </a:rPr>
                        <a:t>(Brüt Asgari Ücret x %7,5) + (Brüt Asgari Ücret - Kişinin PEK Tutarı) x %5</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46375864"/>
                  </a:ext>
                </a:extLst>
              </a:tr>
              <a:tr h="392666">
                <a:tc>
                  <a:txBody>
                    <a:bodyPr/>
                    <a:lstStyle/>
                    <a:p>
                      <a:pPr algn="l" fontAlgn="t"/>
                      <a:r>
                        <a:rPr lang="tr-TR" sz="1000" u="none" strike="noStrike">
                          <a:effectLst/>
                        </a:rPr>
                        <a:t>Gelir Vergisi</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[(Gös. Ayl. + Ek Gös. Ayl. + Tab. Ayl. + Kıd. Ayl. + Yan Ödeme) - (Sigorta Primi Kişi)-(Sendika Kesintisi) -</a:t>
                      </a:r>
                      <a:br>
                        <a:rPr lang="tr-TR" sz="1000" u="none" strike="noStrike">
                          <a:effectLst/>
                        </a:rPr>
                      </a:br>
                      <a:r>
                        <a:rPr lang="tr-TR" sz="1000" u="none" strike="noStrike">
                          <a:effectLst/>
                        </a:rPr>
                        <a:t>Net Asgari Ücret] x vergi dilimi</a:t>
                      </a:r>
                      <a:endParaRPr lang="tr-TR" sz="1000" b="0" i="0" u="none" strike="noStrike">
                        <a:solidFill>
                          <a:srgbClr val="000000"/>
                        </a:solidFill>
                        <a:effectLst/>
                        <a:latin typeface="Times New Roman" panose="02020603050405020304" pitchFamily="18" charset="0"/>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643518466"/>
                  </a:ext>
                </a:extLst>
              </a:tr>
              <a:tr h="144244">
                <a:tc>
                  <a:txBody>
                    <a:bodyPr/>
                    <a:lstStyle/>
                    <a:p>
                      <a:pPr algn="l" fontAlgn="t"/>
                      <a:r>
                        <a:rPr lang="tr-TR" sz="1000" u="none" strike="noStrike">
                          <a:effectLst/>
                        </a:rPr>
                        <a:t>Damga Vergisi</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ctr" fontAlgn="t"/>
                      <a:r>
                        <a:rPr lang="tr-TR" sz="1000" u="none" strike="noStrike">
                          <a:effectLst/>
                        </a:rPr>
                        <a:t>[Brüt Maaş - (Aile Yardımı + Çocuk Yardımı) - Brüt Asgari Ücret] x %0759</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105099837"/>
                  </a:ext>
                </a:extLst>
              </a:tr>
              <a:tr h="144244">
                <a:tc>
                  <a:txBody>
                    <a:bodyPr/>
                    <a:lstStyle/>
                    <a:p>
                      <a:pPr algn="l" fontAlgn="t"/>
                      <a:r>
                        <a:rPr lang="tr-TR" sz="1000" u="none" strike="noStrike">
                          <a:effectLst/>
                        </a:rPr>
                        <a:t>BES</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dirty="0" smtClean="0">
                          <a:effectLst/>
                        </a:rPr>
                        <a:t>Brüt maaş</a:t>
                      </a:r>
                      <a:r>
                        <a:rPr lang="tr-TR" sz="1000" u="none" strike="noStrike" baseline="0" dirty="0" smtClean="0">
                          <a:effectLst/>
                        </a:rPr>
                        <a:t> </a:t>
                      </a:r>
                      <a:r>
                        <a:rPr lang="tr-TR" sz="1000" u="none" strike="noStrike" dirty="0" smtClean="0">
                          <a:effectLst/>
                        </a:rPr>
                        <a:t>x </a:t>
                      </a:r>
                      <a:r>
                        <a:rPr lang="tr-TR" sz="1000" u="none" strike="noStrike" dirty="0">
                          <a:effectLst/>
                        </a:rPr>
                        <a:t>BES Kesinti Oranı (%3)</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567359947"/>
                  </a:ext>
                </a:extLst>
              </a:tr>
              <a:tr h="144244">
                <a:tc>
                  <a:txBody>
                    <a:bodyPr/>
                    <a:lstStyle/>
                    <a:p>
                      <a:pPr algn="l" fontAlgn="t"/>
                      <a:r>
                        <a:rPr lang="tr-TR" sz="1000" u="none" strike="noStrike">
                          <a:effectLst/>
                        </a:rPr>
                        <a:t>Sendika Aidatı</a:t>
                      </a:r>
                      <a:endParaRPr lang="tr-TR" sz="1000" b="0"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dirty="0">
                          <a:effectLst/>
                        </a:rPr>
                        <a:t>Damga Vergisi Matrahı x Sendika Kesinti Oranı (%0,5)</a:t>
                      </a:r>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0"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90411999"/>
                  </a:ext>
                </a:extLst>
              </a:tr>
              <a:tr h="144244">
                <a:tc>
                  <a:txBody>
                    <a:bodyPr/>
                    <a:lstStyle/>
                    <a:p>
                      <a:pPr algn="l" fontAlgn="t"/>
                      <a:r>
                        <a:rPr lang="tr-TR" sz="1000" u="none" strike="noStrike">
                          <a:effectLst/>
                        </a:rPr>
                        <a:t>Toplam Kesinti</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Emekli Keseneği + GSS + Gelir Vergisi + Damga Vergisi</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68012710"/>
                  </a:ext>
                </a:extLst>
              </a:tr>
              <a:tr h="144244">
                <a:tc>
                  <a:txBody>
                    <a:bodyPr/>
                    <a:lstStyle/>
                    <a:p>
                      <a:pPr algn="l" fontAlgn="t"/>
                      <a:r>
                        <a:rPr lang="tr-TR" sz="1000" u="none" strike="noStrike">
                          <a:effectLst/>
                        </a:rPr>
                        <a:t>Net Maaş</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gridSpan="2">
                  <a:txBody>
                    <a:bodyPr/>
                    <a:lstStyle/>
                    <a:p>
                      <a:pPr algn="l" fontAlgn="t"/>
                      <a:r>
                        <a:rPr lang="tr-TR" sz="1000" u="none" strike="noStrike">
                          <a:effectLst/>
                        </a:rPr>
                        <a:t>Toplam Gelir - Toplam Kesinti</a:t>
                      </a:r>
                      <a:endParaRPr lang="tr-TR" sz="1000" b="1" i="0" u="none" strike="noStrike">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a:txBody>
                    <a:bodyPr/>
                    <a:lstStyle/>
                    <a:p>
                      <a:pPr algn="r" fontAlgn="t"/>
                      <a:endParaRPr lang="tr-TR" sz="1000" b="1" i="0" u="none" strike="noStrike" dirty="0">
                        <a:solidFill>
                          <a:srgbClr val="000000"/>
                        </a:solidFill>
                        <a:effectLst/>
                        <a:latin typeface="Carlito"/>
                      </a:endParaRPr>
                    </a:p>
                  </a:txBody>
                  <a:tcPr marL="5085" marR="5085" marT="5085" marB="0">
                    <a:gradFill>
                      <a:gsLst>
                        <a:gs pos="0">
                          <a:schemeClr val="accent1">
                            <a:lumMod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28426601"/>
                  </a:ext>
                </a:extLst>
              </a:tr>
            </a:tbl>
          </a:graphicData>
        </a:graphic>
      </p:graphicFrame>
    </p:spTree>
    <p:extLst>
      <p:ext uri="{BB962C8B-B14F-4D97-AF65-F5344CB8AC3E}">
        <p14:creationId xmlns:p14="http://schemas.microsoft.com/office/powerpoint/2010/main" val="41358847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39833" y="1454728"/>
            <a:ext cx="10144299" cy="2560320"/>
          </a:xfrm>
        </p:spPr>
        <p:txBody>
          <a:bodyPr>
            <a:noAutofit/>
          </a:bodyPr>
          <a:lstStyle/>
          <a:p>
            <a:r>
              <a:rPr lang="tr-TR" sz="4400" dirty="0" smtClean="0"/>
              <a:t>2914 SAYILI YÜKSEKÖĞRETİM PERSONEL KANUNUNA TABİ PERSONELİN MALİ VE SOSYAL HAKLARI VE HESAPLANMASI</a:t>
            </a:r>
            <a:endParaRPr lang="tr-TR" sz="4400" dirty="0"/>
          </a:p>
        </p:txBody>
      </p:sp>
    </p:spTree>
    <p:extLst>
      <p:ext uri="{BB962C8B-B14F-4D97-AF65-F5344CB8AC3E}">
        <p14:creationId xmlns:p14="http://schemas.microsoft.com/office/powerpoint/2010/main" val="3626275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t>Genel Bilgi</a:t>
            </a:r>
            <a:br>
              <a:rPr lang="tr-TR" sz="4000" b="1" dirty="0" smtClean="0"/>
            </a:br>
            <a:endParaRPr lang="tr-TR" sz="4000" b="1" dirty="0"/>
          </a:p>
        </p:txBody>
      </p:sp>
      <p:sp>
        <p:nvSpPr>
          <p:cNvPr id="3" name="İçerik Yer Tutucusu 2"/>
          <p:cNvSpPr>
            <a:spLocks noGrp="1"/>
          </p:cNvSpPr>
          <p:nvPr>
            <p:ph idx="1"/>
          </p:nvPr>
        </p:nvSpPr>
        <p:spPr>
          <a:xfrm>
            <a:off x="340823" y="1487978"/>
            <a:ext cx="11579628" cy="4962698"/>
          </a:xfrm>
        </p:spPr>
        <p:txBody>
          <a:bodyPr>
            <a:noAutofit/>
          </a:bodyPr>
          <a:lstStyle/>
          <a:p>
            <a:pPr algn="just"/>
            <a:r>
              <a:rPr lang="tr-TR" sz="2400" dirty="0" smtClean="0"/>
              <a:t>Öğretim elemanlarının mali ve sosyal hakları genel olarak; 2914 sayılı Yükseköğretim Personel Kanunu ile 375 sayılı Kanun Hükümde Kararname ve diğer ilgili mevzuatta düzenlenmiştir. </a:t>
            </a:r>
          </a:p>
          <a:p>
            <a:endParaRPr lang="tr-TR" sz="2400" dirty="0" smtClean="0"/>
          </a:p>
          <a:p>
            <a:r>
              <a:rPr lang="tr-TR" sz="2400" dirty="0" smtClean="0"/>
              <a:t>Öğretim elemanları; öğretim üyeleri (profesör, doçent, </a:t>
            </a:r>
            <a:r>
              <a:rPr lang="tr-TR" sz="2400" dirty="0" err="1" smtClean="0"/>
              <a:t>dr.</a:t>
            </a:r>
            <a:r>
              <a:rPr lang="tr-TR" sz="2400" dirty="0" smtClean="0"/>
              <a:t> </a:t>
            </a:r>
            <a:r>
              <a:rPr lang="tr-TR" sz="2400" dirty="0" err="1" smtClean="0"/>
              <a:t>öğr</a:t>
            </a:r>
            <a:r>
              <a:rPr lang="tr-TR" sz="2400" dirty="0" smtClean="0"/>
              <a:t>. üyesi) ile öğretim görevlileri ve araştırma görevlilerinden oluşmaktadır.</a:t>
            </a:r>
          </a:p>
          <a:p>
            <a:endParaRPr lang="tr-TR" sz="2400" dirty="0"/>
          </a:p>
          <a:p>
            <a:pPr algn="just"/>
            <a:r>
              <a:rPr lang="tr-TR" sz="2400" dirty="0" smtClean="0"/>
              <a:t>Öğretim elemanlarının mali hakları akademik unvana göre belirlenmiştir. Buna göre öğretim elemanlarının mali ve sosyal hakları genel olarak; gösterge aylığı, ek gösterge aylığı, taban aylığı, kıdem aylığı, üniversite ödeneği, eğitim ve öğretim ödeneği, idari görev ödeneği, geliştirme ödeneği, yükseköğretim tazminatı, makam tazminatı, temsil tazminatı, görev tazminatı, ek ödeme, ek ders ücreti, döner sermaye ödemesi, fazla çalışma ücreti, ek tazminat, yabancı dil tazminatı ve aile yardımı ödeneği gibi unsurlardan oluşmaktadır</a:t>
            </a:r>
            <a:endParaRPr lang="tr-TR" sz="2400" dirty="0"/>
          </a:p>
        </p:txBody>
      </p:sp>
    </p:spTree>
    <p:extLst>
      <p:ext uri="{BB962C8B-B14F-4D97-AF65-F5344CB8AC3E}">
        <p14:creationId xmlns:p14="http://schemas.microsoft.com/office/powerpoint/2010/main" val="29815064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821738"/>
            <a:ext cx="11924778" cy="906853"/>
          </a:xfrm>
        </p:spPr>
        <p:txBody>
          <a:bodyPr>
            <a:normAutofit fontScale="90000"/>
          </a:bodyPr>
          <a:lstStyle/>
          <a:p>
            <a:r>
              <a:rPr lang="sv-SE" sz="4900" b="1" dirty="0" smtClean="0"/>
              <a:t>Akademik Personelin Mali ve Sosyal Hakları</a:t>
            </a:r>
            <a:r>
              <a:rPr lang="sv-SE" dirty="0" smtClean="0"/>
              <a:t/>
            </a:r>
            <a:br>
              <a:rPr lang="sv-SE" dirty="0" smtClean="0"/>
            </a:br>
            <a:endParaRPr lang="tr-TR" dirty="0"/>
          </a:p>
        </p:txBody>
      </p:sp>
      <p:sp>
        <p:nvSpPr>
          <p:cNvPr id="3" name="Alt Başlık 2"/>
          <p:cNvSpPr>
            <a:spLocks noGrp="1"/>
          </p:cNvSpPr>
          <p:nvPr>
            <p:ph type="subTitle" idx="1"/>
          </p:nvPr>
        </p:nvSpPr>
        <p:spPr>
          <a:xfrm>
            <a:off x="141962" y="3535194"/>
            <a:ext cx="12050038" cy="1207957"/>
          </a:xfrm>
        </p:spPr>
        <p:txBody>
          <a:bodyPr>
            <a:normAutofit/>
          </a:bodyPr>
          <a:lstStyle/>
          <a:p>
            <a:pPr algn="just"/>
            <a:r>
              <a:rPr lang="tr-TR" b="1" dirty="0" smtClean="0"/>
              <a:t>Ek Gösterge Aylığı: </a:t>
            </a:r>
            <a:r>
              <a:rPr lang="tr-TR" dirty="0" smtClean="0"/>
              <a:t>Ek göstergeler, 2914 sayılı Kanuna ekli Cetvelde, unvan ve derecelere göre düzenlenmiştir. Ek gösterge rakamı ile aylık katsayının çarpımı sonucu bulunmaktadır. Gelir ve damga vergisi ile sigorta primine tabidir.</a:t>
            </a:r>
            <a:endParaRPr lang="tr-TR" dirty="0"/>
          </a:p>
        </p:txBody>
      </p:sp>
      <p:sp>
        <p:nvSpPr>
          <p:cNvPr id="4" name="Dikdörtgen 3"/>
          <p:cNvSpPr/>
          <p:nvPr/>
        </p:nvSpPr>
        <p:spPr>
          <a:xfrm>
            <a:off x="1" y="1284442"/>
            <a:ext cx="12192000" cy="1200329"/>
          </a:xfrm>
          <a:prstGeom prst="rect">
            <a:avLst/>
          </a:prstGeom>
        </p:spPr>
        <p:txBody>
          <a:bodyPr wrap="square">
            <a:spAutoFit/>
          </a:bodyPr>
          <a:lstStyle/>
          <a:p>
            <a:pPr algn="just"/>
            <a:r>
              <a:rPr lang="tr-TR" sz="2400" b="1" dirty="0" smtClean="0"/>
              <a:t>Gösterge Aylığı: </a:t>
            </a:r>
            <a:r>
              <a:rPr lang="tr-TR" sz="2400" dirty="0" smtClean="0"/>
              <a:t>2914 sayılı Kanunun 5’inci maddesine göre söz konusu personelin aylıklarının hesabında, memurların aylıklarına esas olan gösterge tablosu dikkate alınmaktadır. Gelir ve damga vergisi ile sigorta primine tabidir.</a:t>
            </a:r>
            <a:endParaRPr lang="tr-TR" sz="2400" dirty="0"/>
          </a:p>
        </p:txBody>
      </p:sp>
      <p:sp>
        <p:nvSpPr>
          <p:cNvPr id="5" name="Dikdörtgen 4"/>
          <p:cNvSpPr/>
          <p:nvPr/>
        </p:nvSpPr>
        <p:spPr>
          <a:xfrm>
            <a:off x="1770382" y="2719491"/>
            <a:ext cx="5968765" cy="472459"/>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Gösterge Aylığı = Gösterge X Aylık Katsayı</a:t>
            </a:r>
            <a:endParaRPr lang="tr-TR" b="1" dirty="0">
              <a:solidFill>
                <a:schemeClr val="tx1"/>
              </a:solidFill>
            </a:endParaRPr>
          </a:p>
        </p:txBody>
      </p:sp>
      <p:sp>
        <p:nvSpPr>
          <p:cNvPr id="6" name="Dikdörtgen 5"/>
          <p:cNvSpPr/>
          <p:nvPr/>
        </p:nvSpPr>
        <p:spPr>
          <a:xfrm>
            <a:off x="789481" y="4957180"/>
            <a:ext cx="7930569" cy="472459"/>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Ek Gösterge = Ek Gösterge X Aylık Katsayı</a:t>
            </a:r>
            <a:endParaRPr lang="tr-TR" b="1" dirty="0">
              <a:solidFill>
                <a:schemeClr val="tx1"/>
              </a:solidFill>
            </a:endParaRPr>
          </a:p>
        </p:txBody>
      </p:sp>
      <p:sp>
        <p:nvSpPr>
          <p:cNvPr id="7" name="Dikdörtgen 6"/>
          <p:cNvSpPr/>
          <p:nvPr/>
        </p:nvSpPr>
        <p:spPr>
          <a:xfrm>
            <a:off x="462743" y="5793574"/>
            <a:ext cx="6096000" cy="646331"/>
          </a:xfrm>
          <a:prstGeom prst="rect">
            <a:avLst/>
          </a:prstGeom>
        </p:spPr>
        <p:txBody>
          <a:bodyPr>
            <a:spAutoFit/>
          </a:bodyPr>
          <a:lstStyle/>
          <a:p>
            <a:r>
              <a:rPr lang="tr-TR" b="1" dirty="0" smtClean="0"/>
              <a:t>Taban Aylığı: </a:t>
            </a:r>
            <a:r>
              <a:rPr lang="tr-TR" dirty="0" smtClean="0"/>
              <a:t>Memurlara ilişkin bölüme bakınız. </a:t>
            </a:r>
            <a:r>
              <a:rPr lang="tr-TR" dirty="0"/>
              <a:t> </a:t>
            </a:r>
            <a:r>
              <a:rPr lang="tr-TR" dirty="0" smtClean="0"/>
              <a:t>                  </a:t>
            </a:r>
            <a:r>
              <a:rPr lang="tr-TR" b="1" dirty="0" smtClean="0"/>
              <a:t>Kıdem Aylığı: </a:t>
            </a:r>
            <a:r>
              <a:rPr lang="tr-TR" dirty="0" smtClean="0"/>
              <a:t>Memurlara ilişkin bölüme bakınız</a:t>
            </a:r>
            <a:endParaRPr lang="tr-TR" dirty="0"/>
          </a:p>
        </p:txBody>
      </p:sp>
    </p:spTree>
    <p:extLst>
      <p:ext uri="{BB962C8B-B14F-4D97-AF65-F5344CB8AC3E}">
        <p14:creationId xmlns:p14="http://schemas.microsoft.com/office/powerpoint/2010/main" val="1917653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Akademik Personel Ek Gösterge Rakamları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64970705"/>
              </p:ext>
            </p:extLst>
          </p:nvPr>
        </p:nvGraphicFramePr>
        <p:xfrm>
          <a:off x="0" y="1690688"/>
          <a:ext cx="12192000" cy="5167313"/>
        </p:xfrm>
        <a:graphic>
          <a:graphicData uri="http://schemas.openxmlformats.org/drawingml/2006/table">
            <a:tbl>
              <a:tblPr>
                <a:tableStyleId>{5C22544A-7EE6-4342-B048-85BDC9FD1C3A}</a:tableStyleId>
              </a:tblPr>
              <a:tblGrid>
                <a:gridCol w="5887346">
                  <a:extLst>
                    <a:ext uri="{9D8B030D-6E8A-4147-A177-3AD203B41FA5}">
                      <a16:colId xmlns:a16="http://schemas.microsoft.com/office/drawing/2014/main" val="724754157"/>
                    </a:ext>
                  </a:extLst>
                </a:gridCol>
                <a:gridCol w="2695551">
                  <a:extLst>
                    <a:ext uri="{9D8B030D-6E8A-4147-A177-3AD203B41FA5}">
                      <a16:colId xmlns:a16="http://schemas.microsoft.com/office/drawing/2014/main" val="2966326320"/>
                    </a:ext>
                  </a:extLst>
                </a:gridCol>
                <a:gridCol w="3609103">
                  <a:extLst>
                    <a:ext uri="{9D8B030D-6E8A-4147-A177-3AD203B41FA5}">
                      <a16:colId xmlns:a16="http://schemas.microsoft.com/office/drawing/2014/main" val="2754763573"/>
                    </a:ext>
                  </a:extLst>
                </a:gridCol>
              </a:tblGrid>
              <a:tr h="465299">
                <a:tc>
                  <a:txBody>
                    <a:bodyPr/>
                    <a:lstStyle/>
                    <a:p>
                      <a:pPr algn="ctr" fontAlgn="b"/>
                      <a:r>
                        <a:rPr lang="tr-TR" sz="1200" b="1" u="none" strike="noStrike" dirty="0">
                          <a:effectLst/>
                        </a:rPr>
                        <a:t>Kadro </a:t>
                      </a:r>
                      <a:r>
                        <a:rPr lang="tr-TR" sz="1200" b="1" u="none" strike="noStrike" dirty="0" err="1">
                          <a:effectLst/>
                        </a:rPr>
                        <a:t>Ünvanı</a:t>
                      </a:r>
                      <a:endParaRPr lang="tr-TR"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200" b="1" u="none" strike="noStrike" dirty="0">
                          <a:effectLst/>
                        </a:rPr>
                        <a:t>Derece</a:t>
                      </a:r>
                      <a:endParaRPr lang="tr-TR"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200" b="1" u="none" strike="noStrike" dirty="0">
                          <a:effectLst/>
                        </a:rPr>
                        <a:t>Ek Göstergeler</a:t>
                      </a:r>
                      <a:endParaRPr lang="tr-TR" sz="12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22653819"/>
                  </a:ext>
                </a:extLst>
              </a:tr>
              <a:tr h="1468100">
                <a:tc>
                  <a:txBody>
                    <a:bodyPr/>
                    <a:lstStyle/>
                    <a:p>
                      <a:pPr algn="l" fontAlgn="b"/>
                      <a:r>
                        <a:rPr lang="tr-TR" sz="1200" u="none" strike="noStrike" dirty="0">
                          <a:effectLst/>
                        </a:rPr>
                        <a:t>Profesörlerden Rektör, Rektör Yrd., Dekan,</a:t>
                      </a:r>
                      <a:br>
                        <a:rPr lang="tr-TR" sz="1200" u="none" strike="noStrike" dirty="0">
                          <a:effectLst/>
                        </a:rPr>
                      </a:br>
                      <a:r>
                        <a:rPr lang="tr-TR" sz="1200" u="none" strike="noStrike" dirty="0">
                          <a:effectLst/>
                        </a:rPr>
                        <a:t>Dekan Yardımcısı, Yüksekokul Müdürü Olanlar ile </a:t>
                      </a:r>
                      <a:br>
                        <a:rPr lang="tr-TR" sz="1200" u="none" strike="noStrike" dirty="0">
                          <a:effectLst/>
                        </a:rPr>
                      </a:br>
                      <a:r>
                        <a:rPr lang="tr-TR" sz="1200" u="none" strike="noStrike" dirty="0">
                          <a:effectLst/>
                        </a:rPr>
                        <a:t>Profesör kadrosunda 4 yılını tamamlayanlar </a:t>
                      </a:r>
                      <a:br>
                        <a:rPr lang="tr-TR" sz="1200" u="none" strike="noStrike" dirty="0">
                          <a:effectLst/>
                        </a:rPr>
                      </a:br>
                      <a:r>
                        <a:rPr lang="tr-TR" sz="1200" u="none" strike="noStrike" dirty="0">
                          <a:effectLst/>
                        </a:rPr>
                        <a:t> </a:t>
                      </a:r>
                      <a:endParaRPr lang="tr-TR"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a:effectLst/>
                        </a:rPr>
                        <a:t>1</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7000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0732807"/>
                  </a:ext>
                </a:extLst>
              </a:tr>
              <a:tr h="465299">
                <a:tc>
                  <a:txBody>
                    <a:bodyPr/>
                    <a:lstStyle/>
                    <a:p>
                      <a:pPr algn="l" fontAlgn="b"/>
                      <a:r>
                        <a:rPr lang="tr-TR" sz="1200" u="none" strike="noStrike" dirty="0">
                          <a:effectLst/>
                        </a:rPr>
                        <a:t>Profesör</a:t>
                      </a:r>
                      <a:endParaRPr lang="tr-TR"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a:effectLst/>
                        </a:rPr>
                        <a:t>1</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5900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21937727"/>
                  </a:ext>
                </a:extLst>
              </a:tr>
              <a:tr h="465299">
                <a:tc>
                  <a:txBody>
                    <a:bodyPr/>
                    <a:lstStyle/>
                    <a:p>
                      <a:pPr algn="l" fontAlgn="b"/>
                      <a:r>
                        <a:rPr lang="tr-TR" sz="1200" u="none" strike="noStrike">
                          <a:effectLst/>
                        </a:rPr>
                        <a:t>Doçent</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a:effectLst/>
                        </a:rPr>
                        <a:t>1 - 3</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5400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7514469"/>
                  </a:ext>
                </a:extLst>
              </a:tr>
              <a:tr h="907419">
                <a:tc>
                  <a:txBody>
                    <a:bodyPr/>
                    <a:lstStyle/>
                    <a:p>
                      <a:pPr algn="l" fontAlgn="b"/>
                      <a:r>
                        <a:rPr lang="tr-TR" sz="1200" u="none" strike="noStrike">
                          <a:effectLst/>
                        </a:rPr>
                        <a:t>Doktor Öğretim Üyesi</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a:effectLst/>
                        </a:rPr>
                        <a:t>1 - 5</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4200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8299300"/>
                  </a:ext>
                </a:extLst>
              </a:tr>
              <a:tr h="465299">
                <a:tc rowSpan="3">
                  <a:txBody>
                    <a:bodyPr/>
                    <a:lstStyle/>
                    <a:p>
                      <a:pPr algn="l" fontAlgn="b"/>
                      <a:r>
                        <a:rPr lang="tr-TR" sz="1200" u="none" strike="noStrike" dirty="0">
                          <a:effectLst/>
                        </a:rPr>
                        <a:t>Öğretim Görevlisi ve</a:t>
                      </a:r>
                      <a:br>
                        <a:rPr lang="tr-TR" sz="1200" u="none" strike="noStrike" dirty="0">
                          <a:effectLst/>
                        </a:rPr>
                      </a:br>
                      <a:r>
                        <a:rPr lang="tr-TR" sz="1200" u="none" strike="noStrike" dirty="0">
                          <a:effectLst/>
                        </a:rPr>
                        <a:t> Araştırma Görevliler</a:t>
                      </a:r>
                      <a:endParaRPr lang="tr-TR"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a:effectLst/>
                        </a:rPr>
                        <a:t>1</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4200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9655254"/>
                  </a:ext>
                </a:extLst>
              </a:tr>
              <a:tr h="465299">
                <a:tc vMerge="1">
                  <a:txBody>
                    <a:bodyPr/>
                    <a:lstStyle/>
                    <a:p>
                      <a:endParaRPr lang="tr-TR"/>
                    </a:p>
                  </a:txBody>
                  <a:tcPr/>
                </a:tc>
                <a:tc>
                  <a:txBody>
                    <a:bodyPr/>
                    <a:lstStyle/>
                    <a:p>
                      <a:pPr algn="r" fontAlgn="b"/>
                      <a:r>
                        <a:rPr lang="tr-TR" sz="1200" u="none" strike="noStrike">
                          <a:effectLst/>
                        </a:rPr>
                        <a:t>2</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3300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68310853"/>
                  </a:ext>
                </a:extLst>
              </a:tr>
              <a:tr h="465299">
                <a:tc vMerge="1">
                  <a:txBody>
                    <a:bodyPr/>
                    <a:lstStyle/>
                    <a:p>
                      <a:endParaRPr lang="tr-TR"/>
                    </a:p>
                  </a:txBody>
                  <a:tcPr/>
                </a:tc>
                <a:tc>
                  <a:txBody>
                    <a:bodyPr/>
                    <a:lstStyle/>
                    <a:p>
                      <a:pPr algn="r" fontAlgn="b"/>
                      <a:r>
                        <a:rPr lang="tr-TR" sz="1200" u="none" strike="noStrike">
                          <a:effectLst/>
                        </a:rPr>
                        <a:t>3 - 7 </a:t>
                      </a:r>
                      <a:endParaRPr lang="tr-TR"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1200" u="none" strike="noStrike" dirty="0">
                          <a:effectLst/>
                        </a:rPr>
                        <a:t>2900</a:t>
                      </a:r>
                      <a:endParaRPr lang="tr-TR"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03694886"/>
                  </a:ext>
                </a:extLst>
              </a:tr>
            </a:tbl>
          </a:graphicData>
        </a:graphic>
      </p:graphicFrame>
    </p:spTree>
    <p:extLst>
      <p:ext uri="{BB962C8B-B14F-4D97-AF65-F5344CB8AC3E}">
        <p14:creationId xmlns:p14="http://schemas.microsoft.com/office/powerpoint/2010/main" val="19164157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89" y="365125"/>
            <a:ext cx="12133811" cy="1325563"/>
          </a:xfrm>
        </p:spPr>
        <p:txBody>
          <a:bodyPr>
            <a:normAutofit/>
          </a:bodyPr>
          <a:lstStyle/>
          <a:p>
            <a:pPr algn="ctr"/>
            <a:r>
              <a:rPr lang="sv-SE" sz="4000" b="1" dirty="0" smtClean="0"/>
              <a:t>Akademik Personelin Mali ve Sosyal Haklar</a:t>
            </a:r>
            <a:r>
              <a:rPr lang="tr-TR" sz="4000" b="1" dirty="0" smtClean="0"/>
              <a:t>ı</a:t>
            </a:r>
            <a:endParaRPr lang="tr-TR" sz="4000" b="1" dirty="0"/>
          </a:p>
        </p:txBody>
      </p:sp>
      <p:sp>
        <p:nvSpPr>
          <p:cNvPr id="3" name="İçerik Yer Tutucusu 2"/>
          <p:cNvSpPr>
            <a:spLocks noGrp="1"/>
          </p:cNvSpPr>
          <p:nvPr>
            <p:ph idx="1"/>
          </p:nvPr>
        </p:nvSpPr>
        <p:spPr>
          <a:xfrm>
            <a:off x="838200" y="1690688"/>
            <a:ext cx="10515600" cy="1842221"/>
          </a:xfrm>
        </p:spPr>
        <p:txBody>
          <a:bodyPr>
            <a:normAutofit/>
          </a:bodyPr>
          <a:lstStyle/>
          <a:p>
            <a:pPr marL="0" indent="0" algn="just">
              <a:buNone/>
            </a:pPr>
            <a:r>
              <a:rPr lang="tr-TR" sz="2400" b="1" dirty="0" smtClean="0"/>
              <a:t>Makam Tazminatı:</a:t>
            </a:r>
            <a:r>
              <a:rPr lang="tr-TR" sz="2400" dirty="0" smtClean="0"/>
              <a:t> 2914 sayılı Kanunun ek 2’nci maddesinde düzenlenmiş olup, bu Kanuna ekli cetvelde kadro ve görev unvanlarına göre belirlenmiş gösterge rakamıyla aylık katsayının çarpımı suretiyle hesaplanmaktadır. Sosyal güvenlik açısından 5434 sayılı Kanuna tabi olanlar için sadece damga vergisine, 5510 sayılı Kanuna tabi olanlar için ise damga vergisi ile sigorta primine tabi tutulmaktadır.</a:t>
            </a:r>
          </a:p>
          <a:p>
            <a:pPr marL="0" indent="0">
              <a:buNone/>
            </a:pPr>
            <a:endParaRPr lang="tr-TR" sz="2400" dirty="0"/>
          </a:p>
        </p:txBody>
      </p:sp>
      <p:sp>
        <p:nvSpPr>
          <p:cNvPr id="4" name="Dikdörtgen 3"/>
          <p:cNvSpPr/>
          <p:nvPr/>
        </p:nvSpPr>
        <p:spPr>
          <a:xfrm>
            <a:off x="1471354" y="3682538"/>
            <a:ext cx="8562108" cy="48213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Makam Tazminatı = Makam Tazminatı Göstergesi x Aylık Katsayı</a:t>
            </a:r>
            <a:endParaRPr lang="tr-TR" dirty="0">
              <a:solidFill>
                <a:schemeClr val="tx1"/>
              </a:solidFill>
            </a:endParaRPr>
          </a:p>
        </p:txBody>
      </p:sp>
      <p:sp>
        <p:nvSpPr>
          <p:cNvPr id="8" name="Dikdörtgen 7"/>
          <p:cNvSpPr/>
          <p:nvPr/>
        </p:nvSpPr>
        <p:spPr>
          <a:xfrm>
            <a:off x="838200" y="5280868"/>
            <a:ext cx="10433858" cy="830997"/>
          </a:xfrm>
          <a:prstGeom prst="rect">
            <a:avLst/>
          </a:prstGeom>
        </p:spPr>
        <p:txBody>
          <a:bodyPr wrap="square">
            <a:spAutoFit/>
          </a:bodyPr>
          <a:lstStyle/>
          <a:p>
            <a:r>
              <a:rPr lang="tr-TR" sz="2400" b="1" dirty="0" smtClean="0"/>
              <a:t>Temsil Tazminatı: </a:t>
            </a:r>
            <a:r>
              <a:rPr lang="tr-TR" sz="2400" dirty="0" smtClean="0"/>
              <a:t>Üniversitelerde temsil tazminatı yalnızca Rektör için ödenmektedir. </a:t>
            </a:r>
            <a:endParaRPr lang="tr-TR" sz="2400" dirty="0"/>
          </a:p>
        </p:txBody>
      </p:sp>
    </p:spTree>
    <p:extLst>
      <p:ext uri="{BB962C8B-B14F-4D97-AF65-F5344CB8AC3E}">
        <p14:creationId xmlns:p14="http://schemas.microsoft.com/office/powerpoint/2010/main" val="1005661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0927" y="3021"/>
            <a:ext cx="10050893" cy="769441"/>
          </a:xfrm>
          <a:prstGeom prst="rect">
            <a:avLst/>
          </a:prstGeom>
        </p:spPr>
        <p:txBody>
          <a:bodyPr wrap="none">
            <a:spAutoFit/>
          </a:bodyPr>
          <a:lstStyle/>
          <a:p>
            <a:r>
              <a:rPr lang="tr-TR" sz="4400" dirty="0" smtClean="0"/>
              <a:t>Akademik Personelin </a:t>
            </a:r>
            <a:r>
              <a:rPr lang="tr-TR" sz="4400" dirty="0"/>
              <a:t>Mali ve Sosyal Hakları</a:t>
            </a:r>
          </a:p>
        </p:txBody>
      </p:sp>
      <p:sp>
        <p:nvSpPr>
          <p:cNvPr id="3" name="Dikdörtgen 2"/>
          <p:cNvSpPr/>
          <p:nvPr/>
        </p:nvSpPr>
        <p:spPr>
          <a:xfrm>
            <a:off x="0" y="1720840"/>
            <a:ext cx="12192000" cy="1754326"/>
          </a:xfrm>
          <a:prstGeom prst="rect">
            <a:avLst/>
          </a:prstGeom>
        </p:spPr>
        <p:txBody>
          <a:bodyPr wrap="square">
            <a:spAutoFit/>
          </a:bodyPr>
          <a:lstStyle/>
          <a:p>
            <a:pPr algn="just"/>
            <a:r>
              <a:rPr lang="tr-TR" b="1" dirty="0"/>
              <a:t>9- Görev Tazminatı: </a:t>
            </a:r>
            <a:r>
              <a:rPr lang="tr-TR" dirty="0"/>
              <a:t>Görev tazminat göstergesi ile aylık katsayının çarpımı sonucu bulunan miktardır. Bu tazminat 375 sayılı KHK ve 2008/13694 sayılı </a:t>
            </a:r>
            <a:r>
              <a:rPr lang="tr-TR" dirty="0" err="1"/>
              <a:t>BKK’da</a:t>
            </a:r>
            <a:r>
              <a:rPr lang="tr-TR" dirty="0"/>
              <a:t> düzenlenmiştir. Söz konusu mevzuatta kimin hangi gösterge rakamı üzerinden görev tazminatından faydalanacağı, bu ödemeden hangi maaş unsurunun mahsup edileceği, ödenecek asgari tazminat tutarı ile diğer hususlar düzenlenmiştir. Tazminattan temel ödemeler dışındaki ilave ödemelerin %20’si mahsup edilmektedir. Görev tazminatı tutarından mahsup edilecek 666 sayılı KHK ile belirlenen ek ödeme tutarı, görev tazminatının %20’sini geçmesi halinde, görev tazminatının %80’i asgari görev tazminatı olarak ödenir.</a:t>
            </a:r>
          </a:p>
        </p:txBody>
      </p:sp>
      <p:sp>
        <p:nvSpPr>
          <p:cNvPr id="4" name="Dikdörtgen 3"/>
          <p:cNvSpPr/>
          <p:nvPr/>
        </p:nvSpPr>
        <p:spPr>
          <a:xfrm>
            <a:off x="2293227" y="4602481"/>
            <a:ext cx="6803148" cy="5429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Görev Tazminatı = Görev Göstergesi X Aylık Katsayısı </a:t>
            </a:r>
          </a:p>
        </p:txBody>
      </p:sp>
    </p:spTree>
    <p:extLst>
      <p:ext uri="{BB962C8B-B14F-4D97-AF65-F5344CB8AC3E}">
        <p14:creationId xmlns:p14="http://schemas.microsoft.com/office/powerpoint/2010/main" val="3113418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734848321"/>
              </p:ext>
            </p:extLst>
          </p:nvPr>
        </p:nvGraphicFramePr>
        <p:xfrm>
          <a:off x="0" y="3"/>
          <a:ext cx="12192001" cy="6857996"/>
        </p:xfrm>
        <a:graphic>
          <a:graphicData uri="http://schemas.openxmlformats.org/drawingml/2006/table">
            <a:tbl>
              <a:tblPr>
                <a:tableStyleId>{5C22544A-7EE6-4342-B048-85BDC9FD1C3A}</a:tableStyleId>
              </a:tblPr>
              <a:tblGrid>
                <a:gridCol w="701699">
                  <a:extLst>
                    <a:ext uri="{9D8B030D-6E8A-4147-A177-3AD203B41FA5}">
                      <a16:colId xmlns:a16="http://schemas.microsoft.com/office/drawing/2014/main" val="3169226971"/>
                    </a:ext>
                  </a:extLst>
                </a:gridCol>
                <a:gridCol w="2214734">
                  <a:extLst>
                    <a:ext uri="{9D8B030D-6E8A-4147-A177-3AD203B41FA5}">
                      <a16:colId xmlns:a16="http://schemas.microsoft.com/office/drawing/2014/main" val="498151913"/>
                    </a:ext>
                  </a:extLst>
                </a:gridCol>
                <a:gridCol w="2148949">
                  <a:extLst>
                    <a:ext uri="{9D8B030D-6E8A-4147-A177-3AD203B41FA5}">
                      <a16:colId xmlns:a16="http://schemas.microsoft.com/office/drawing/2014/main" val="3923561283"/>
                    </a:ext>
                  </a:extLst>
                </a:gridCol>
                <a:gridCol w="2148949">
                  <a:extLst>
                    <a:ext uri="{9D8B030D-6E8A-4147-A177-3AD203B41FA5}">
                      <a16:colId xmlns:a16="http://schemas.microsoft.com/office/drawing/2014/main" val="3121068733"/>
                    </a:ext>
                  </a:extLst>
                </a:gridCol>
                <a:gridCol w="2466907">
                  <a:extLst>
                    <a:ext uri="{9D8B030D-6E8A-4147-A177-3AD203B41FA5}">
                      <a16:colId xmlns:a16="http://schemas.microsoft.com/office/drawing/2014/main" val="736520184"/>
                    </a:ext>
                  </a:extLst>
                </a:gridCol>
                <a:gridCol w="2510763">
                  <a:extLst>
                    <a:ext uri="{9D8B030D-6E8A-4147-A177-3AD203B41FA5}">
                      <a16:colId xmlns:a16="http://schemas.microsoft.com/office/drawing/2014/main" val="2738747976"/>
                    </a:ext>
                  </a:extLst>
                </a:gridCol>
              </a:tblGrid>
              <a:tr h="483401">
                <a:tc gridSpan="6">
                  <a:txBody>
                    <a:bodyPr/>
                    <a:lstStyle/>
                    <a:p>
                      <a:pPr algn="ctr" fontAlgn="b"/>
                      <a:r>
                        <a:rPr lang="tr-TR" sz="1400" u="none" strike="noStrike" dirty="0">
                          <a:effectLst/>
                        </a:rPr>
                        <a:t>MEMUR MAAŞ MEVZUATI</a:t>
                      </a:r>
                      <a:endParaRPr lang="tr-TR" sz="1400" b="1"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92486282"/>
                  </a:ext>
                </a:extLst>
              </a:tr>
              <a:tr h="483401">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AÇIKLAMA</a:t>
                      </a:r>
                      <a:endParaRPr lang="tr-TR" sz="1400" b="1"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MEVZUAT ADI</a:t>
                      </a:r>
                      <a:endParaRPr lang="tr-TR" sz="1400" b="1"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MADDESİ </a:t>
                      </a:r>
                      <a:endParaRPr lang="tr-TR" sz="1400" b="1"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İKİNCİL MEVZUAT</a:t>
                      </a:r>
                      <a:endParaRPr lang="tr-TR" sz="1400" b="1"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DİĞER MEVZUAT</a:t>
                      </a:r>
                      <a:endParaRPr lang="tr-TR" sz="1400" b="1"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1243432358"/>
                  </a:ext>
                </a:extLst>
              </a:tr>
              <a:tr h="483401">
                <a:tc>
                  <a:txBody>
                    <a:bodyPr/>
                    <a:lstStyle/>
                    <a:p>
                      <a:pPr algn="r" fontAlgn="b"/>
                      <a:r>
                        <a:rPr lang="tr-TR" sz="1400" u="none" strike="noStrike">
                          <a:effectLst/>
                        </a:rPr>
                        <a:t>19</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ÜNİVERSİTE ÖDENEĞİ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2914 SAYILI KANUN</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12. Maddesi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1796738953"/>
                  </a:ext>
                </a:extLst>
              </a:tr>
              <a:tr h="483401">
                <a:tc>
                  <a:txBody>
                    <a:bodyPr/>
                    <a:lstStyle/>
                    <a:p>
                      <a:pPr algn="r" fontAlgn="b"/>
                      <a:r>
                        <a:rPr lang="tr-TR" sz="1400" u="none" strike="noStrike">
                          <a:effectLst/>
                        </a:rPr>
                        <a:t>20</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AYLIKTAN KESME CEZASI</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657 SAYILI KANUN</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125-C Maddesi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4286075258"/>
                  </a:ext>
                </a:extLst>
              </a:tr>
              <a:tr h="882150">
                <a:tc>
                  <a:txBody>
                    <a:bodyPr/>
                    <a:lstStyle/>
                    <a:p>
                      <a:pPr algn="r" fontAlgn="b"/>
                      <a:r>
                        <a:rPr lang="tr-TR" sz="1400" u="none" strike="noStrike">
                          <a:effectLst/>
                        </a:rPr>
                        <a:t>21</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ENGELLİLİK İNDİRİMİ</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193-SAYILI GELİRVERGİSİ KANUNU</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31. Madde</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222 SAYILI GELİR VERGİSİ GENEL TEBLİĞİ</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287 SAYILI GELİR VERGİSİ GENEL</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1490155399"/>
                  </a:ext>
                </a:extLst>
              </a:tr>
              <a:tr h="1311140">
                <a:tc>
                  <a:txBody>
                    <a:bodyPr/>
                    <a:lstStyle/>
                    <a:p>
                      <a:pPr algn="r" fontAlgn="b"/>
                      <a:r>
                        <a:rPr lang="tr-TR" sz="1400" u="none" strike="noStrike">
                          <a:effectLst/>
                        </a:rPr>
                        <a:t>22</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KEFALET MUVZUATI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2489-SAYILI KEFALET KANUNU</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2.Madde</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1935 TARİHLİ KEFALET SANDIĞI NİZAMNAMESİ 30 SIRA NOLU MUHASEBAT GENEL TEBLİĞİ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4276511908"/>
                  </a:ext>
                </a:extLst>
              </a:tr>
              <a:tr h="882150">
                <a:tc>
                  <a:txBody>
                    <a:bodyPr/>
                    <a:lstStyle/>
                    <a:p>
                      <a:pPr algn="r" fontAlgn="b"/>
                      <a:r>
                        <a:rPr lang="tr-TR" sz="1400" u="none" strike="noStrike">
                          <a:effectLst/>
                        </a:rPr>
                        <a:t>23</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KİRA KESİNTİSİ</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fi-FI" sz="1400" u="none" strike="noStrike" dirty="0">
                          <a:effectLst/>
                        </a:rPr>
                        <a:t>2946 SAYILI KAMU KONUTLARI KANUNU</a:t>
                      </a:r>
                      <a:endParaRPr lang="fi-FI"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294-SERİ NOLU MİLLİ EMLAK GENEL TEBLİĞİ (26.05.2005 TARİHLİ)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367-SIRA NOLU MİLLİ EMLAK GENEL TEBLİĞİ (31.12.2014 TARİHLİ)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3028602421"/>
                  </a:ext>
                </a:extLst>
              </a:tr>
              <a:tr h="483401">
                <a:tc>
                  <a:txBody>
                    <a:bodyPr/>
                    <a:lstStyle/>
                    <a:p>
                      <a:pPr algn="r" fontAlgn="b"/>
                      <a:r>
                        <a:rPr lang="tr-TR" sz="1400" u="none" strike="noStrike">
                          <a:effectLst/>
                        </a:rPr>
                        <a:t>24</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MAAŞTAN RAPOR KESİNTİSİ</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657 SAYILI KANUN</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152/3. Madde</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1697960064"/>
                  </a:ext>
                </a:extLst>
              </a:tr>
              <a:tr h="882150">
                <a:tc>
                  <a:txBody>
                    <a:bodyPr/>
                    <a:lstStyle/>
                    <a:p>
                      <a:pPr algn="r" fontAlgn="b"/>
                      <a:r>
                        <a:rPr lang="tr-TR" sz="1400" u="none" strike="noStrike">
                          <a:effectLst/>
                        </a:rPr>
                        <a:t>25</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ŞAHIS SİGORTA PRİMİ</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193-SAYILI GELİR VERGİSİ KANUNU</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63. Madde</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256 SERİ NOLU GELİR VERGİSİ GENEL TEBLİĞİ</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362583800"/>
                  </a:ext>
                </a:extLst>
              </a:tr>
              <a:tr h="483401">
                <a:tc>
                  <a:txBody>
                    <a:bodyPr/>
                    <a:lstStyle/>
                    <a:p>
                      <a:pPr algn="r" fontAlgn="b"/>
                      <a:r>
                        <a:rPr lang="tr-TR" sz="1400" u="none" strike="noStrike">
                          <a:effectLst/>
                        </a:rPr>
                        <a:t>26</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TOPLU SÖZLEŞME</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657 SAYILI KANUN</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Ek-4. Madde</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a:effectLst/>
                        </a:rPr>
                        <a:t>TOPLU SÖZLEŞME 26.MADD</a:t>
                      </a:r>
                      <a:endParaRPr lang="tr-TR" sz="1400" b="0" i="0" u="none" strike="noStrike">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tc>
                  <a:txBody>
                    <a:bodyPr/>
                    <a:lstStyle/>
                    <a:p>
                      <a:pPr algn="l"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45" marR="9445" marT="9445" marB="0" anchor="b">
                    <a:solidFill>
                      <a:schemeClr val="accent5">
                        <a:lumMod val="40000"/>
                        <a:lumOff val="60000"/>
                      </a:schemeClr>
                    </a:solidFill>
                  </a:tcPr>
                </a:tc>
                <a:extLst>
                  <a:ext uri="{0D108BD9-81ED-4DB2-BD59-A6C34878D82A}">
                    <a16:rowId xmlns:a16="http://schemas.microsoft.com/office/drawing/2014/main" val="3947161966"/>
                  </a:ext>
                </a:extLst>
              </a:tr>
            </a:tbl>
          </a:graphicData>
        </a:graphic>
      </p:graphicFrame>
    </p:spTree>
    <p:extLst>
      <p:ext uri="{BB962C8B-B14F-4D97-AF65-F5344CB8AC3E}">
        <p14:creationId xmlns:p14="http://schemas.microsoft.com/office/powerpoint/2010/main" val="29790086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690" y="397379"/>
            <a:ext cx="11931471" cy="1938992"/>
          </a:xfrm>
          <a:prstGeom prst="rect">
            <a:avLst/>
          </a:prstGeom>
        </p:spPr>
        <p:txBody>
          <a:bodyPr wrap="none">
            <a:spAutoFit/>
          </a:bodyPr>
          <a:lstStyle/>
          <a:p>
            <a:pPr algn="ctr"/>
            <a:r>
              <a:rPr lang="tr-TR" sz="4000" b="1" dirty="0" smtClean="0"/>
              <a:t>2914 SAYILI KANUNA GÖRE ÖĞRETİM ELEMANLARININ </a:t>
            </a:r>
          </a:p>
          <a:p>
            <a:pPr algn="ctr"/>
            <a:r>
              <a:rPr lang="tr-TR" sz="4000" b="1" dirty="0" smtClean="0"/>
              <a:t>KADRO ÜNVANINA GÖRE UYGULANACAK  MAKAM </a:t>
            </a:r>
          </a:p>
          <a:p>
            <a:pPr algn="ctr"/>
            <a:r>
              <a:rPr lang="tr-TR" sz="4000" b="1" dirty="0" smtClean="0"/>
              <a:t>TAZMİNAT ORANLARI</a:t>
            </a:r>
            <a:endParaRPr lang="tr-TR" sz="4000" b="1" dirty="0"/>
          </a:p>
        </p:txBody>
      </p:sp>
      <p:graphicFrame>
        <p:nvGraphicFramePr>
          <p:cNvPr id="3" name="Tablo 2"/>
          <p:cNvGraphicFramePr>
            <a:graphicFrameLocks noGrp="1"/>
          </p:cNvGraphicFramePr>
          <p:nvPr>
            <p:extLst/>
          </p:nvPr>
        </p:nvGraphicFramePr>
        <p:xfrm>
          <a:off x="81978" y="2667002"/>
          <a:ext cx="11999956" cy="3684628"/>
        </p:xfrm>
        <a:graphic>
          <a:graphicData uri="http://schemas.openxmlformats.org/drawingml/2006/table">
            <a:tbl>
              <a:tblPr>
                <a:tableStyleId>{5C22544A-7EE6-4342-B048-85BDC9FD1C3A}</a:tableStyleId>
              </a:tblPr>
              <a:tblGrid>
                <a:gridCol w="4130404">
                  <a:extLst>
                    <a:ext uri="{9D8B030D-6E8A-4147-A177-3AD203B41FA5}">
                      <a16:colId xmlns:a16="http://schemas.microsoft.com/office/drawing/2014/main" val="2134547376"/>
                    </a:ext>
                  </a:extLst>
                </a:gridCol>
                <a:gridCol w="2704885">
                  <a:extLst>
                    <a:ext uri="{9D8B030D-6E8A-4147-A177-3AD203B41FA5}">
                      <a16:colId xmlns:a16="http://schemas.microsoft.com/office/drawing/2014/main" val="3145894476"/>
                    </a:ext>
                  </a:extLst>
                </a:gridCol>
                <a:gridCol w="2497666">
                  <a:extLst>
                    <a:ext uri="{9D8B030D-6E8A-4147-A177-3AD203B41FA5}">
                      <a16:colId xmlns:a16="http://schemas.microsoft.com/office/drawing/2014/main" val="1893957831"/>
                    </a:ext>
                  </a:extLst>
                </a:gridCol>
                <a:gridCol w="2667001">
                  <a:extLst>
                    <a:ext uri="{9D8B030D-6E8A-4147-A177-3AD203B41FA5}">
                      <a16:colId xmlns:a16="http://schemas.microsoft.com/office/drawing/2014/main" val="194119866"/>
                    </a:ext>
                  </a:extLst>
                </a:gridCol>
              </a:tblGrid>
              <a:tr h="1057205">
                <a:tc>
                  <a:txBody>
                    <a:bodyPr/>
                    <a:lstStyle/>
                    <a:p>
                      <a:pPr algn="ctr" fontAlgn="b"/>
                      <a:r>
                        <a:rPr lang="tr-TR" sz="2400" b="1" u="none" strike="noStrike" dirty="0">
                          <a:effectLst/>
                        </a:rPr>
                        <a:t>KADRO ÜNVANI</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b="1" u="none" strike="noStrike" dirty="0">
                          <a:effectLst/>
                        </a:rPr>
                        <a:t>MAKAM TAZMİNAT </a:t>
                      </a:r>
                      <a:endParaRPr lang="tr-TR" sz="2400" b="1" u="none" strike="noStrike" dirty="0" smtClean="0">
                        <a:effectLst/>
                      </a:endParaRPr>
                    </a:p>
                    <a:p>
                      <a:pPr algn="ctr" fontAlgn="b"/>
                      <a:r>
                        <a:rPr lang="tr-TR" sz="2400" b="1" u="none" strike="noStrike" dirty="0" smtClean="0">
                          <a:effectLst/>
                        </a:rPr>
                        <a:t>GÖSTERGESİ</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b="1" u="none" strike="noStrike" dirty="0">
                          <a:effectLst/>
                        </a:rPr>
                        <a:t>GÖREV TAZMİNAT </a:t>
                      </a:r>
                      <a:endParaRPr lang="tr-TR" sz="2400" b="1" u="none" strike="noStrike" dirty="0" smtClean="0">
                        <a:effectLst/>
                      </a:endParaRPr>
                    </a:p>
                    <a:p>
                      <a:pPr algn="ctr" fontAlgn="b"/>
                      <a:r>
                        <a:rPr lang="tr-TR" sz="2400" b="1" u="none" strike="noStrike" dirty="0" smtClean="0">
                          <a:effectLst/>
                        </a:rPr>
                        <a:t>GÖSTERGESİ</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b="1" u="none" strike="noStrike" dirty="0">
                          <a:effectLst/>
                        </a:rPr>
                        <a:t>TEMSİL TAZMİNATI</a:t>
                      </a:r>
                      <a:endParaRPr lang="tr-TR"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7260526"/>
                  </a:ext>
                </a:extLst>
              </a:tr>
              <a:tr h="366004">
                <a:tc>
                  <a:txBody>
                    <a:bodyPr/>
                    <a:lstStyle/>
                    <a:p>
                      <a:pPr algn="l" fontAlgn="b"/>
                      <a:r>
                        <a:rPr lang="tr-TR" sz="2400" u="none" strike="noStrike">
                          <a:effectLst/>
                        </a:rPr>
                        <a:t>Rektör</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7000</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dirty="0">
                          <a:effectLst/>
                        </a:rPr>
                        <a:t> </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17000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98330"/>
                  </a:ext>
                </a:extLst>
              </a:tr>
              <a:tr h="797420">
                <a:tc>
                  <a:txBody>
                    <a:bodyPr/>
                    <a:lstStyle/>
                    <a:p>
                      <a:pPr algn="l" fontAlgn="b"/>
                      <a:r>
                        <a:rPr lang="tr-TR" sz="2400" u="none" strike="noStrike" dirty="0">
                          <a:effectLst/>
                        </a:rPr>
                        <a:t>Profesör (Bu kadroda üç yılını </a:t>
                      </a:r>
                      <a:r>
                        <a:rPr lang="tr-TR" sz="2400" u="none" strike="noStrike" dirty="0" smtClean="0">
                          <a:effectLst/>
                        </a:rPr>
                        <a:t>tamamlamış olanlar</a:t>
                      </a:r>
                      <a:r>
                        <a:rPr lang="tr-TR" sz="2400" u="none" strike="noStrike" dirty="0">
                          <a:effectLst/>
                        </a:rPr>
                        <a:t>)</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6000</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15000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dirty="0">
                          <a:effectLst/>
                        </a:rPr>
                        <a:t> </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7666590"/>
                  </a:ext>
                </a:extLst>
              </a:tr>
              <a:tr h="366004">
                <a:tc>
                  <a:txBody>
                    <a:bodyPr/>
                    <a:lstStyle/>
                    <a:p>
                      <a:pPr algn="l" fontAlgn="b"/>
                      <a:r>
                        <a:rPr lang="tr-TR" sz="2400" u="none" strike="noStrike">
                          <a:effectLst/>
                        </a:rPr>
                        <a:t>Profesör</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4500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11500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dirty="0">
                          <a:effectLst/>
                        </a:rPr>
                        <a:t> </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653732"/>
                  </a:ext>
                </a:extLst>
              </a:tr>
              <a:tr h="1079433">
                <a:tc>
                  <a:txBody>
                    <a:bodyPr/>
                    <a:lstStyle/>
                    <a:p>
                      <a:pPr algn="l" fontAlgn="b"/>
                      <a:r>
                        <a:rPr lang="tr-TR" sz="2400" u="none" strike="noStrike" dirty="0" smtClean="0">
                          <a:effectLst/>
                        </a:rPr>
                        <a:t>Doçentler(Kazanılmış hak aylıkları birinci derece olanlar</a:t>
                      </a:r>
                      <a:r>
                        <a:rPr lang="tr-TR" sz="2400" u="none" strike="noStrike" dirty="0">
                          <a:effectLst/>
                        </a:rPr>
                        <a:t>)</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2000</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8000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dirty="0">
                          <a:effectLst/>
                        </a:rPr>
                        <a:t> </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44550393"/>
                  </a:ext>
                </a:extLst>
              </a:tr>
            </a:tbl>
          </a:graphicData>
        </a:graphic>
      </p:graphicFrame>
    </p:spTree>
    <p:extLst>
      <p:ext uri="{BB962C8B-B14F-4D97-AF65-F5344CB8AC3E}">
        <p14:creationId xmlns:p14="http://schemas.microsoft.com/office/powerpoint/2010/main" val="4271767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46911" y="584086"/>
            <a:ext cx="10490660" cy="769441"/>
          </a:xfrm>
          <a:prstGeom prst="rect">
            <a:avLst/>
          </a:prstGeom>
        </p:spPr>
        <p:txBody>
          <a:bodyPr wrap="square">
            <a:spAutoFit/>
          </a:bodyPr>
          <a:lstStyle/>
          <a:p>
            <a:r>
              <a:rPr lang="sv-SE" sz="4400" dirty="0" smtClean="0"/>
              <a:t>Akademik Personelin</a:t>
            </a:r>
            <a:r>
              <a:rPr lang="tr-TR" sz="4400" dirty="0" smtClean="0"/>
              <a:t> </a:t>
            </a:r>
            <a:r>
              <a:rPr lang="sv-SE" sz="4400" dirty="0" smtClean="0"/>
              <a:t> Mali ve Sosyal Hakları</a:t>
            </a:r>
            <a:endParaRPr lang="tr-TR" sz="4400" dirty="0"/>
          </a:p>
        </p:txBody>
      </p:sp>
      <p:sp>
        <p:nvSpPr>
          <p:cNvPr id="3" name="Dikdörtgen 2"/>
          <p:cNvSpPr/>
          <p:nvPr/>
        </p:nvSpPr>
        <p:spPr>
          <a:xfrm>
            <a:off x="340822" y="2144682"/>
            <a:ext cx="11729258" cy="1569660"/>
          </a:xfrm>
          <a:prstGeom prst="rect">
            <a:avLst/>
          </a:prstGeom>
        </p:spPr>
        <p:txBody>
          <a:bodyPr wrap="square">
            <a:spAutoFit/>
          </a:bodyPr>
          <a:lstStyle/>
          <a:p>
            <a:pPr algn="just"/>
            <a:r>
              <a:rPr lang="tr-TR" sz="2400" b="1" dirty="0" smtClean="0"/>
              <a:t>Üniversite Ödeneği: </a:t>
            </a:r>
            <a:r>
              <a:rPr lang="tr-TR" sz="2400" dirty="0" smtClean="0"/>
              <a:t>2914 sayılı Kanunun 12’nci maddesi gereğince üniversite öğretim elemanlarına, en yüksek Devlet memuru aylığının belli bir oranında verilmektedir. Sosyal güvenlik açısından 5434 sayılı Kanuna tabi olanlar için sadece damga vergisine, 5510 sayılı Kanuna tabi olanlar için ise damga vergisi ile sigorta primine tabi tutulmaktadır. </a:t>
            </a:r>
            <a:endParaRPr lang="tr-TR" sz="2400" dirty="0"/>
          </a:p>
        </p:txBody>
      </p:sp>
      <p:sp>
        <p:nvSpPr>
          <p:cNvPr id="4" name="Dikdörtgen 3"/>
          <p:cNvSpPr/>
          <p:nvPr/>
        </p:nvSpPr>
        <p:spPr>
          <a:xfrm>
            <a:off x="515389" y="4505497"/>
            <a:ext cx="11554691" cy="1080655"/>
          </a:xfrm>
          <a:prstGeom prst="rect">
            <a:avLst/>
          </a:prstGeom>
          <a:solidFill>
            <a:schemeClr val="accent2">
              <a:lumMod val="60000"/>
              <a:lumOff val="4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rPr>
              <a:t>Üniversite Ödeneği = </a:t>
            </a:r>
            <a:r>
              <a:rPr lang="tr-TR" sz="2400" dirty="0">
                <a:solidFill>
                  <a:schemeClr val="tx1"/>
                </a:solidFill>
              </a:rPr>
              <a:t>En Yüksek Devlet Memuru Aylığı X </a:t>
            </a:r>
            <a:r>
              <a:rPr lang="tr-TR" sz="2400" dirty="0" smtClean="0">
                <a:solidFill>
                  <a:schemeClr val="tx1"/>
                </a:solidFill>
              </a:rPr>
              <a:t>Üniversite Ödeneği </a:t>
            </a:r>
            <a:r>
              <a:rPr lang="tr-TR" sz="2400" dirty="0">
                <a:solidFill>
                  <a:schemeClr val="tx1"/>
                </a:solidFill>
              </a:rPr>
              <a:t>Oranı</a:t>
            </a:r>
          </a:p>
        </p:txBody>
      </p:sp>
    </p:spTree>
    <p:extLst>
      <p:ext uri="{BB962C8B-B14F-4D97-AF65-F5344CB8AC3E}">
        <p14:creationId xmlns:p14="http://schemas.microsoft.com/office/powerpoint/2010/main" val="5757630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9011" y="534385"/>
            <a:ext cx="11504813" cy="769441"/>
          </a:xfrm>
          <a:prstGeom prst="rect">
            <a:avLst/>
          </a:prstGeom>
        </p:spPr>
        <p:txBody>
          <a:bodyPr wrap="square">
            <a:spAutoFit/>
          </a:bodyPr>
          <a:lstStyle/>
          <a:p>
            <a:pPr algn="ctr"/>
            <a:r>
              <a:rPr lang="tr-TR" sz="4400" b="1" dirty="0" smtClean="0"/>
              <a:t>Üniversite Ödeneği Oranları </a:t>
            </a:r>
            <a:endParaRPr lang="tr-TR" sz="4400" b="1" dirty="0"/>
          </a:p>
        </p:txBody>
      </p:sp>
      <p:sp>
        <p:nvSpPr>
          <p:cNvPr id="3" name="Dikdörtgen 2"/>
          <p:cNvSpPr/>
          <p:nvPr/>
        </p:nvSpPr>
        <p:spPr>
          <a:xfrm>
            <a:off x="340822" y="1548676"/>
            <a:ext cx="11454938" cy="923330"/>
          </a:xfrm>
          <a:prstGeom prst="rect">
            <a:avLst/>
          </a:prstGeom>
        </p:spPr>
        <p:txBody>
          <a:bodyPr wrap="square">
            <a:spAutoFit/>
          </a:bodyPr>
          <a:lstStyle/>
          <a:p>
            <a:r>
              <a:rPr lang="tr-TR" b="0" i="0" dirty="0" smtClean="0">
                <a:solidFill>
                  <a:srgbClr val="444444"/>
                </a:solidFill>
                <a:effectLst/>
                <a:latin typeface="Open Sans"/>
              </a:rPr>
              <a:t>2914 Sayılı Yükseköğretim Personel Kanununun 12.maddesine göre akademik personele her ay üniversite ödeneği ödenir. Bu ödenek damga vergisi hariç herhangi bir vergiye tabi tutulmaz</a:t>
            </a:r>
          </a:p>
          <a:p>
            <a:endParaRPr lang="tr-TR" dirty="0"/>
          </a:p>
        </p:txBody>
      </p:sp>
      <p:graphicFrame>
        <p:nvGraphicFramePr>
          <p:cNvPr id="5" name="Tablo 4"/>
          <p:cNvGraphicFramePr>
            <a:graphicFrameLocks noGrp="1"/>
          </p:cNvGraphicFramePr>
          <p:nvPr>
            <p:extLst/>
          </p:nvPr>
        </p:nvGraphicFramePr>
        <p:xfrm>
          <a:off x="340822" y="2380566"/>
          <a:ext cx="11563002" cy="4086271"/>
        </p:xfrm>
        <a:graphic>
          <a:graphicData uri="http://schemas.openxmlformats.org/drawingml/2006/table">
            <a:tbl>
              <a:tblPr>
                <a:tableStyleId>{5C22544A-7EE6-4342-B048-85BDC9FD1C3A}</a:tableStyleId>
              </a:tblPr>
              <a:tblGrid>
                <a:gridCol w="9750829">
                  <a:extLst>
                    <a:ext uri="{9D8B030D-6E8A-4147-A177-3AD203B41FA5}">
                      <a16:colId xmlns:a16="http://schemas.microsoft.com/office/drawing/2014/main" val="4207414051"/>
                    </a:ext>
                  </a:extLst>
                </a:gridCol>
                <a:gridCol w="1812173">
                  <a:extLst>
                    <a:ext uri="{9D8B030D-6E8A-4147-A177-3AD203B41FA5}">
                      <a16:colId xmlns:a16="http://schemas.microsoft.com/office/drawing/2014/main" val="946798433"/>
                    </a:ext>
                  </a:extLst>
                </a:gridCol>
              </a:tblGrid>
              <a:tr h="294899">
                <a:tc>
                  <a:txBody>
                    <a:bodyPr/>
                    <a:lstStyle/>
                    <a:p>
                      <a:pPr algn="l" fontAlgn="b"/>
                      <a:r>
                        <a:rPr lang="tr-TR" sz="2000" u="none" strike="noStrike" dirty="0" smtClean="0">
                          <a:effectLst/>
                        </a:rPr>
                        <a:t>ÜNVANI</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dirty="0">
                          <a:effectLst/>
                        </a:rPr>
                        <a:t>%ORAN</a:t>
                      </a:r>
                      <a:endParaRPr lang="tr-T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64463876"/>
                  </a:ext>
                </a:extLst>
              </a:tr>
              <a:tr h="648446">
                <a:tc>
                  <a:txBody>
                    <a:bodyPr/>
                    <a:lstStyle/>
                    <a:p>
                      <a:pPr algn="just" fontAlgn="b"/>
                      <a:r>
                        <a:rPr lang="tr-TR" sz="1600" u="none" strike="noStrike" dirty="0">
                          <a:effectLst/>
                        </a:rPr>
                        <a:t> </a:t>
                      </a:r>
                      <a:r>
                        <a:rPr lang="pt-BR" sz="1600" dirty="0" smtClean="0"/>
                        <a:t>1 . P r o f e s ö r l e r d e n</a:t>
                      </a:r>
                      <a:r>
                        <a:rPr lang="tr-TR" sz="1600" dirty="0" smtClean="0"/>
                        <a:t>  </a:t>
                      </a:r>
                      <a:r>
                        <a:rPr lang="pt-BR" sz="1600" dirty="0" smtClean="0"/>
                        <a:t> R e k t ö r ,</a:t>
                      </a:r>
                      <a:r>
                        <a:rPr lang="tr-TR" sz="1600" dirty="0" smtClean="0"/>
                        <a:t> </a:t>
                      </a:r>
                      <a:r>
                        <a:rPr lang="pt-BR" sz="1600" dirty="0" smtClean="0"/>
                        <a:t> R e k t ö r </a:t>
                      </a:r>
                      <a:r>
                        <a:rPr lang="tr-TR" sz="1600" dirty="0" smtClean="0"/>
                        <a:t>  </a:t>
                      </a:r>
                      <a:r>
                        <a:rPr lang="pt-BR" sz="1600" dirty="0" smtClean="0"/>
                        <a:t>Y a r d ı m c ı s ı , </a:t>
                      </a:r>
                      <a:r>
                        <a:rPr lang="tr-TR" sz="1600" dirty="0" smtClean="0"/>
                        <a:t> </a:t>
                      </a:r>
                      <a:r>
                        <a:rPr lang="pt-BR" sz="1600" dirty="0" smtClean="0"/>
                        <a:t>D e k a n ,</a:t>
                      </a:r>
                      <a:r>
                        <a:rPr lang="tr-TR" sz="1600" dirty="0" smtClean="0"/>
                        <a:t>  D</a:t>
                      </a:r>
                      <a:r>
                        <a:rPr lang="pt-BR" sz="1600" dirty="0" smtClean="0"/>
                        <a:t> e k a n </a:t>
                      </a:r>
                      <a:r>
                        <a:rPr lang="tr-TR" sz="1600" dirty="0" smtClean="0"/>
                        <a:t>  </a:t>
                      </a:r>
                      <a:r>
                        <a:rPr lang="pt-BR" sz="1600" dirty="0" smtClean="0"/>
                        <a:t>Y a r d ı m c ı s ı , </a:t>
                      </a:r>
                      <a:r>
                        <a:rPr lang="tr-TR" sz="1600" dirty="0" smtClean="0"/>
                        <a:t>                    </a:t>
                      </a:r>
                      <a:r>
                        <a:rPr lang="pt-BR" sz="1600" dirty="0" smtClean="0"/>
                        <a:t>Y ü k s e k o k u l </a:t>
                      </a:r>
                      <a:r>
                        <a:rPr lang="tr-TR" sz="1600" dirty="0" smtClean="0"/>
                        <a:t> </a:t>
                      </a:r>
                      <a:r>
                        <a:rPr lang="pt-BR" sz="1600" dirty="0" smtClean="0"/>
                        <a:t>M ü d ü r ü</a:t>
                      </a:r>
                      <a:r>
                        <a:rPr lang="tr-TR" sz="1600" dirty="0" smtClean="0"/>
                        <a:t> </a:t>
                      </a:r>
                      <a:r>
                        <a:rPr lang="pt-BR" sz="1600" dirty="0" smtClean="0"/>
                        <a:t> o l a n l a r </a:t>
                      </a:r>
                      <a:r>
                        <a:rPr lang="tr-TR" sz="1600" dirty="0" smtClean="0"/>
                        <a:t> </a:t>
                      </a:r>
                      <a:r>
                        <a:rPr lang="pt-BR" sz="1600" dirty="0" smtClean="0"/>
                        <a:t>ile</a:t>
                      </a:r>
                      <a:r>
                        <a:rPr lang="tr-TR" sz="1600" dirty="0" smtClean="0"/>
                        <a:t>  </a:t>
                      </a:r>
                      <a:r>
                        <a:rPr lang="pt-BR" sz="1600" dirty="0" smtClean="0"/>
                        <a:t>P r o f e s ö r l ü k </a:t>
                      </a:r>
                      <a:r>
                        <a:rPr lang="tr-TR" sz="1600" dirty="0" smtClean="0"/>
                        <a:t> </a:t>
                      </a:r>
                      <a:r>
                        <a:rPr lang="pt-BR" sz="1600" dirty="0" smtClean="0"/>
                        <a:t>k a d r o s u n d a </a:t>
                      </a:r>
                      <a:r>
                        <a:rPr lang="tr-TR" sz="1600" dirty="0" smtClean="0"/>
                        <a:t> </a:t>
                      </a:r>
                      <a:r>
                        <a:rPr lang="pt-BR" sz="1600" dirty="0" smtClean="0"/>
                        <a:t>3 </a:t>
                      </a:r>
                      <a:r>
                        <a:rPr lang="tr-TR" sz="1600" dirty="0" smtClean="0"/>
                        <a:t>  </a:t>
                      </a:r>
                      <a:r>
                        <a:rPr lang="pt-BR" sz="1600" dirty="0" smtClean="0"/>
                        <a:t>y ı l ı n ı </a:t>
                      </a:r>
                      <a:r>
                        <a:rPr lang="tr-TR" sz="1600" dirty="0" smtClean="0"/>
                        <a:t> </a:t>
                      </a:r>
                      <a:r>
                        <a:rPr lang="pt-BR" sz="1600" dirty="0" smtClean="0"/>
                        <a:t>t a m a m l a m ı ş</a:t>
                      </a:r>
                      <a:r>
                        <a:rPr lang="tr-TR" sz="1600" dirty="0" smtClean="0"/>
                        <a:t> </a:t>
                      </a:r>
                      <a:r>
                        <a:rPr lang="pt-BR" sz="1600" dirty="0" smtClean="0"/>
                        <a:t> </a:t>
                      </a:r>
                      <a:r>
                        <a:rPr lang="tr-TR" sz="1600" dirty="0" smtClean="0"/>
                        <a:t>             </a:t>
                      </a:r>
                      <a:r>
                        <a:rPr lang="pt-BR" sz="1600" dirty="0" smtClean="0"/>
                        <a:t>o l a n l a r</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245</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1137338"/>
                  </a:ext>
                </a:extLst>
              </a:tr>
              <a:tr h="247012">
                <a:tc>
                  <a:txBody>
                    <a:bodyPr/>
                    <a:lstStyle/>
                    <a:p>
                      <a:pPr algn="l" fontAlgn="b"/>
                      <a:r>
                        <a:rPr lang="tr-TR" sz="1600" u="none" strike="noStrike" dirty="0">
                          <a:effectLst/>
                        </a:rPr>
                        <a:t> </a:t>
                      </a:r>
                      <a:r>
                        <a:rPr lang="pt-BR" sz="1600" dirty="0" smtClean="0"/>
                        <a:t>2 . D i ğ e r </a:t>
                      </a:r>
                      <a:r>
                        <a:rPr lang="tr-TR" sz="1600" dirty="0" smtClean="0"/>
                        <a:t> </a:t>
                      </a:r>
                      <a:r>
                        <a:rPr lang="pt-BR" sz="1600" dirty="0" smtClean="0"/>
                        <a:t>P r o f e s ö r </a:t>
                      </a:r>
                      <a:r>
                        <a:rPr lang="tr-TR" sz="1600" dirty="0" smtClean="0"/>
                        <a:t> </a:t>
                      </a:r>
                      <a:r>
                        <a:rPr lang="pt-BR" sz="1600" dirty="0" smtClean="0"/>
                        <a:t>k a d r o s u n d a </a:t>
                      </a:r>
                      <a:r>
                        <a:rPr lang="tr-TR" sz="1600" dirty="0" smtClean="0"/>
                        <a:t> </a:t>
                      </a:r>
                      <a:r>
                        <a:rPr lang="pt-BR" sz="1600" dirty="0" smtClean="0"/>
                        <a:t>b u l u n a n l a r</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215</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8265994"/>
                  </a:ext>
                </a:extLst>
              </a:tr>
              <a:tr h="247012">
                <a:tc>
                  <a:txBody>
                    <a:bodyPr/>
                    <a:lstStyle/>
                    <a:p>
                      <a:pPr algn="l" fontAlgn="b"/>
                      <a:r>
                        <a:rPr lang="tr-TR" sz="1600" u="none" strike="noStrike" dirty="0">
                          <a:effectLst/>
                        </a:rPr>
                        <a:t> </a:t>
                      </a:r>
                      <a:r>
                        <a:rPr lang="pt-BR" sz="1600" dirty="0" smtClean="0"/>
                        <a:t>3 . D o ç e n t </a:t>
                      </a:r>
                      <a:r>
                        <a:rPr lang="tr-TR" sz="1600" dirty="0" smtClean="0"/>
                        <a:t> </a:t>
                      </a:r>
                      <a:r>
                        <a:rPr lang="pt-BR" sz="1600" dirty="0" smtClean="0"/>
                        <a:t>k a d r o s u n d a</a:t>
                      </a:r>
                      <a:r>
                        <a:rPr lang="tr-TR" sz="1600" dirty="0" smtClean="0"/>
                        <a:t> </a:t>
                      </a:r>
                      <a:r>
                        <a:rPr lang="pt-BR" sz="1600" dirty="0" smtClean="0"/>
                        <a:t> b u l u n a n l a r</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175</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10606267"/>
                  </a:ext>
                </a:extLst>
              </a:tr>
              <a:tr h="247012">
                <a:tc>
                  <a:txBody>
                    <a:bodyPr/>
                    <a:lstStyle/>
                    <a:p>
                      <a:pPr algn="l" fontAlgn="b"/>
                      <a:r>
                        <a:rPr lang="tr-TR" sz="1600" u="none" strike="noStrike" dirty="0">
                          <a:effectLst/>
                        </a:rPr>
                        <a:t> </a:t>
                      </a:r>
                      <a:r>
                        <a:rPr lang="pt-BR" sz="1600" dirty="0" smtClean="0"/>
                        <a:t>4 . D r. Ö ğ r. Ü y e s i </a:t>
                      </a:r>
                      <a:r>
                        <a:rPr lang="tr-TR" sz="1600" dirty="0" smtClean="0"/>
                        <a:t> </a:t>
                      </a:r>
                      <a:r>
                        <a:rPr lang="pt-BR" sz="1600" dirty="0" smtClean="0"/>
                        <a:t>k a d r o s u n d a</a:t>
                      </a:r>
                      <a:r>
                        <a:rPr lang="tr-TR" sz="1600" dirty="0" smtClean="0"/>
                        <a:t> </a:t>
                      </a:r>
                      <a:r>
                        <a:rPr lang="pt-BR" sz="1600" dirty="0" smtClean="0"/>
                        <a:t> b u l u n a n l a r</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175</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8515173"/>
                  </a:ext>
                </a:extLst>
              </a:tr>
              <a:tr h="516301">
                <a:tc gridSpan="2">
                  <a:txBody>
                    <a:bodyPr/>
                    <a:lstStyle/>
                    <a:p>
                      <a:pPr algn="ctr" fontAlgn="b"/>
                      <a:r>
                        <a:rPr lang="tr-TR" sz="2000" u="none" strike="noStrike" dirty="0">
                          <a:effectLst/>
                        </a:rPr>
                        <a:t>Diğer Öğretim Elemanları</a:t>
                      </a:r>
                      <a:endParaRPr lang="tr-TR" sz="20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tr-TR"/>
                    </a:p>
                  </a:txBody>
                  <a:tcPr/>
                </a:tc>
                <a:extLst>
                  <a:ext uri="{0D108BD9-81ED-4DB2-BD59-A6C34878D82A}">
                    <a16:rowId xmlns:a16="http://schemas.microsoft.com/office/drawing/2014/main" val="780530648"/>
                  </a:ext>
                </a:extLst>
              </a:tr>
              <a:tr h="648446">
                <a:tc>
                  <a:txBody>
                    <a:bodyPr/>
                    <a:lstStyle/>
                    <a:p>
                      <a:pPr algn="l" fontAlgn="b"/>
                      <a:r>
                        <a:rPr lang="tr-TR" sz="1600" u="none" strike="noStrike" dirty="0">
                          <a:effectLst/>
                        </a:rPr>
                        <a:t> </a:t>
                      </a:r>
                      <a:r>
                        <a:rPr lang="pt-BR" sz="1600" dirty="0" smtClean="0"/>
                        <a:t>1 . D e r e c e d e n </a:t>
                      </a:r>
                      <a:r>
                        <a:rPr lang="tr-TR" sz="1600" dirty="0" smtClean="0"/>
                        <a:t> </a:t>
                      </a:r>
                      <a:r>
                        <a:rPr lang="pt-BR" sz="1600" dirty="0" smtClean="0"/>
                        <a:t>a y l ı k </a:t>
                      </a:r>
                      <a:r>
                        <a:rPr lang="tr-TR" sz="1600" dirty="0" smtClean="0"/>
                        <a:t> </a:t>
                      </a:r>
                      <a:r>
                        <a:rPr lang="pt-BR" sz="1600" dirty="0" smtClean="0"/>
                        <a:t>a l a n l a r </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130</a:t>
                      </a:r>
                    </a:p>
                    <a:p>
                      <a:pPr algn="l" fontAlgn="b"/>
                      <a:endParaRPr lang="tr-TR" sz="1600" b="0" i="0" u="none" strike="noStrike" dirty="0" smtClean="0">
                        <a:solidFill>
                          <a:srgbClr val="000000"/>
                        </a:solidFill>
                        <a:effectLst/>
                        <a:latin typeface="Calibri" panose="020F0502020204030204" pitchFamily="34" charset="0"/>
                      </a:endParaRPr>
                    </a:p>
                    <a:p>
                      <a:pPr algn="l" fontAlgn="b"/>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5879317"/>
                  </a:ext>
                </a:extLst>
              </a:tr>
              <a:tr h="247012">
                <a:tc>
                  <a:txBody>
                    <a:bodyPr/>
                    <a:lstStyle/>
                    <a:p>
                      <a:pPr algn="l" fontAlgn="b"/>
                      <a:r>
                        <a:rPr lang="tr-TR" sz="1600" u="none" strike="noStrike" dirty="0">
                          <a:effectLst/>
                        </a:rPr>
                        <a:t> </a:t>
                      </a:r>
                      <a:r>
                        <a:rPr lang="pt-BR" sz="1600" dirty="0" smtClean="0"/>
                        <a:t>2 . D e r e c e d e n </a:t>
                      </a:r>
                      <a:r>
                        <a:rPr lang="tr-TR" sz="1600" dirty="0" smtClean="0"/>
                        <a:t> </a:t>
                      </a:r>
                      <a:r>
                        <a:rPr lang="pt-BR" sz="1600" dirty="0" smtClean="0"/>
                        <a:t>a y l ı k </a:t>
                      </a:r>
                      <a:r>
                        <a:rPr lang="tr-TR" sz="1600" dirty="0" smtClean="0"/>
                        <a:t> </a:t>
                      </a:r>
                      <a:r>
                        <a:rPr lang="pt-BR" sz="1600" dirty="0" smtClean="0"/>
                        <a:t>a l a n l a r </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117</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5348763"/>
                  </a:ext>
                </a:extLst>
              </a:tr>
              <a:tr h="247012">
                <a:tc>
                  <a:txBody>
                    <a:bodyPr/>
                    <a:lstStyle/>
                    <a:p>
                      <a:pPr algn="l" fontAlgn="b"/>
                      <a:r>
                        <a:rPr lang="tr-TR" sz="1600" u="none" strike="noStrike" dirty="0">
                          <a:effectLst/>
                        </a:rPr>
                        <a:t> </a:t>
                      </a:r>
                      <a:r>
                        <a:rPr lang="pt-BR" sz="1600" dirty="0" smtClean="0"/>
                        <a:t>3 . D e r e c e d e n </a:t>
                      </a:r>
                      <a:r>
                        <a:rPr lang="tr-TR" sz="1600" dirty="0" smtClean="0"/>
                        <a:t> </a:t>
                      </a:r>
                      <a:r>
                        <a:rPr lang="pt-BR" sz="1600" dirty="0" smtClean="0"/>
                        <a:t>a y l ı k</a:t>
                      </a:r>
                      <a:r>
                        <a:rPr lang="tr-TR" sz="1600" dirty="0" smtClean="0"/>
                        <a:t> </a:t>
                      </a:r>
                      <a:r>
                        <a:rPr lang="pt-BR" sz="1600" dirty="0" smtClean="0"/>
                        <a:t> a l a n l a r </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110</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61055082"/>
                  </a:ext>
                </a:extLst>
              </a:tr>
              <a:tr h="247012">
                <a:tc>
                  <a:txBody>
                    <a:bodyPr/>
                    <a:lstStyle/>
                    <a:p>
                      <a:pPr algn="l" fontAlgn="b"/>
                      <a:r>
                        <a:rPr lang="tr-TR" sz="1600" u="none" strike="noStrike" dirty="0">
                          <a:effectLst/>
                        </a:rPr>
                        <a:t> </a:t>
                      </a:r>
                      <a:r>
                        <a:rPr lang="pt-BR" sz="1600" dirty="0" smtClean="0"/>
                        <a:t>4 -5 . D e r e c e d e n</a:t>
                      </a:r>
                      <a:r>
                        <a:rPr lang="tr-TR" sz="1600" dirty="0" smtClean="0"/>
                        <a:t> </a:t>
                      </a:r>
                      <a:r>
                        <a:rPr lang="pt-BR" sz="1600" dirty="0" smtClean="0"/>
                        <a:t> a y l ı k </a:t>
                      </a:r>
                      <a:r>
                        <a:rPr lang="tr-TR" sz="1600" dirty="0" smtClean="0"/>
                        <a:t> </a:t>
                      </a:r>
                      <a:r>
                        <a:rPr lang="pt-BR" sz="1600" dirty="0" smtClean="0"/>
                        <a:t>a l a n l a r  </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104</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5963489"/>
                  </a:ext>
                </a:extLst>
              </a:tr>
              <a:tr h="247012">
                <a:tc>
                  <a:txBody>
                    <a:bodyPr/>
                    <a:lstStyle/>
                    <a:p>
                      <a:pPr algn="l" fontAlgn="b"/>
                      <a:r>
                        <a:rPr lang="tr-TR" sz="1600" u="none" strike="noStrike" dirty="0">
                          <a:effectLst/>
                        </a:rPr>
                        <a:t> </a:t>
                      </a:r>
                      <a:r>
                        <a:rPr lang="tr-TR" sz="1600" u="none" strike="noStrike" dirty="0" smtClean="0">
                          <a:effectLst/>
                        </a:rPr>
                        <a:t>-</a:t>
                      </a:r>
                      <a:r>
                        <a:rPr lang="pt-BR" sz="1600" dirty="0" smtClean="0"/>
                        <a:t>D i ğ e r </a:t>
                      </a:r>
                      <a:r>
                        <a:rPr lang="tr-TR" sz="1600" dirty="0" smtClean="0"/>
                        <a:t> </a:t>
                      </a:r>
                      <a:r>
                        <a:rPr lang="pt-BR" sz="1600" dirty="0" smtClean="0"/>
                        <a:t>d e r e c e l e r d e n </a:t>
                      </a:r>
                      <a:r>
                        <a:rPr lang="tr-TR" sz="1600" dirty="0" smtClean="0"/>
                        <a:t> </a:t>
                      </a:r>
                      <a:r>
                        <a:rPr lang="pt-BR" sz="1600" dirty="0" smtClean="0"/>
                        <a:t>a y l ı k </a:t>
                      </a:r>
                      <a:r>
                        <a:rPr lang="tr-TR" sz="1600" dirty="0" smtClean="0"/>
                        <a:t> </a:t>
                      </a:r>
                      <a:r>
                        <a:rPr lang="pt-BR" sz="1600" dirty="0" smtClean="0"/>
                        <a:t>a l a n l a r</a:t>
                      </a:r>
                      <a:endParaRPr lang="tr-TR"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1600" u="none" strike="noStrike" dirty="0">
                          <a:effectLst/>
                        </a:rPr>
                        <a:t> </a:t>
                      </a:r>
                      <a:r>
                        <a:rPr lang="tr-TR" sz="1600" u="none" strike="noStrike" dirty="0" smtClean="0">
                          <a:effectLst/>
                        </a:rPr>
                        <a:t>98</a:t>
                      </a:r>
                      <a:endParaRPr lang="tr-TR"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00433954"/>
                  </a:ext>
                </a:extLst>
              </a:tr>
            </a:tbl>
          </a:graphicData>
        </a:graphic>
      </p:graphicFrame>
    </p:spTree>
    <p:extLst>
      <p:ext uri="{BB962C8B-B14F-4D97-AF65-F5344CB8AC3E}">
        <p14:creationId xmlns:p14="http://schemas.microsoft.com/office/powerpoint/2010/main" val="20042327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8135" y="429257"/>
            <a:ext cx="13026908" cy="769441"/>
          </a:xfrm>
          <a:prstGeom prst="rect">
            <a:avLst/>
          </a:prstGeom>
        </p:spPr>
        <p:txBody>
          <a:bodyPr wrap="square">
            <a:spAutoFit/>
          </a:bodyPr>
          <a:lstStyle/>
          <a:p>
            <a:r>
              <a:rPr lang="sv-SE" sz="4400" dirty="0" smtClean="0"/>
              <a:t>Akademik Personelin Mali ve Sosyal Hakları</a:t>
            </a:r>
            <a:endParaRPr lang="tr-TR" sz="4400" dirty="0"/>
          </a:p>
        </p:txBody>
      </p:sp>
      <p:sp>
        <p:nvSpPr>
          <p:cNvPr id="3" name="Dikdörtgen 2"/>
          <p:cNvSpPr/>
          <p:nvPr/>
        </p:nvSpPr>
        <p:spPr>
          <a:xfrm>
            <a:off x="165946" y="1373602"/>
            <a:ext cx="11845636" cy="2308324"/>
          </a:xfrm>
          <a:prstGeom prst="rect">
            <a:avLst/>
          </a:prstGeom>
        </p:spPr>
        <p:txBody>
          <a:bodyPr wrap="square">
            <a:spAutoFit/>
          </a:bodyPr>
          <a:lstStyle/>
          <a:p>
            <a:r>
              <a:rPr lang="tr-TR" sz="2400" b="1" dirty="0" smtClean="0"/>
              <a:t>Yükseköğretim Tazminatı: </a:t>
            </a:r>
            <a:r>
              <a:rPr lang="tr-TR" sz="2400" dirty="0" smtClean="0"/>
              <a:t>2914 sayılı Kanun’un ek 3’üncü maddesinde düzenlenmiş olup, Devlet Memurları Kanununa tabi en yüksek Devlet memuru brüt aylık tutarının, Profesör kadrosunda bulunanlara %100’ü, Doçent kadrosunda bulunanlara %100’ü, Doktor Öğretim Üyesi kadrosunda bulunanlara %100’ü, Araştırma Görevlisi kadrosunda bulunanlara %115’i, Öğretim Görevlisi kadrosunda bulunanlara %115’i oranında her ay yükseköğretim tazminatı ödenmektedir</a:t>
            </a:r>
            <a:endParaRPr lang="tr-TR" sz="2400" dirty="0"/>
          </a:p>
        </p:txBody>
      </p:sp>
      <p:sp>
        <p:nvSpPr>
          <p:cNvPr id="4" name="Dikdörtgen 3"/>
          <p:cNvSpPr/>
          <p:nvPr/>
        </p:nvSpPr>
        <p:spPr>
          <a:xfrm>
            <a:off x="304800" y="4031734"/>
            <a:ext cx="10769599" cy="461665"/>
          </a:xfrm>
          <a:prstGeom prst="rect">
            <a:avLst/>
          </a:prstGeom>
        </p:spPr>
        <p:txBody>
          <a:bodyPr wrap="square">
            <a:spAutoFit/>
          </a:bodyPr>
          <a:lstStyle/>
          <a:p>
            <a:r>
              <a:rPr lang="tr-TR" sz="2400" dirty="0" smtClean="0"/>
              <a:t>Damga vergisi hariç herhangi bir vergiye tabi tutulmaz</a:t>
            </a:r>
            <a:endParaRPr lang="tr-TR" sz="2400" dirty="0"/>
          </a:p>
        </p:txBody>
      </p:sp>
      <p:sp>
        <p:nvSpPr>
          <p:cNvPr id="5" name="Dikdörtgen 4"/>
          <p:cNvSpPr/>
          <p:nvPr/>
        </p:nvSpPr>
        <p:spPr>
          <a:xfrm>
            <a:off x="232474" y="4741607"/>
            <a:ext cx="11779107" cy="868779"/>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rPr>
              <a:t>Yükseköğretim Tazminatı = </a:t>
            </a:r>
            <a:r>
              <a:rPr lang="tr-TR" sz="2400" dirty="0" smtClean="0">
                <a:solidFill>
                  <a:schemeClr val="tx1"/>
                </a:solidFill>
              </a:rPr>
              <a:t>En Yüksek Devlet Memuru Aylığı x Yükseköğretim Tazminatı Ödeneği Oranı</a:t>
            </a:r>
            <a:endParaRPr lang="tr-TR" sz="2400" dirty="0">
              <a:solidFill>
                <a:schemeClr val="tx1"/>
              </a:solidFill>
            </a:endParaRPr>
          </a:p>
        </p:txBody>
      </p:sp>
    </p:spTree>
    <p:extLst>
      <p:ext uri="{BB962C8B-B14F-4D97-AF65-F5344CB8AC3E}">
        <p14:creationId xmlns:p14="http://schemas.microsoft.com/office/powerpoint/2010/main" val="22285193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1193" y="343192"/>
            <a:ext cx="11604567" cy="769441"/>
          </a:xfrm>
          <a:prstGeom prst="rect">
            <a:avLst/>
          </a:prstGeom>
        </p:spPr>
        <p:txBody>
          <a:bodyPr wrap="square">
            <a:spAutoFit/>
          </a:bodyPr>
          <a:lstStyle/>
          <a:p>
            <a:pPr algn="ctr"/>
            <a:r>
              <a:rPr lang="sv-SE" sz="4400" dirty="0"/>
              <a:t>Akademik Personelin Mali ve Sosyal Hakları</a:t>
            </a:r>
            <a:endParaRPr lang="tr-TR" sz="4400" dirty="0"/>
          </a:p>
        </p:txBody>
      </p:sp>
      <p:sp>
        <p:nvSpPr>
          <p:cNvPr id="3" name="Dikdörtgen 2"/>
          <p:cNvSpPr/>
          <p:nvPr/>
        </p:nvSpPr>
        <p:spPr>
          <a:xfrm>
            <a:off x="191193" y="1274494"/>
            <a:ext cx="11912138" cy="1569660"/>
          </a:xfrm>
          <a:prstGeom prst="rect">
            <a:avLst/>
          </a:prstGeom>
        </p:spPr>
        <p:txBody>
          <a:bodyPr wrap="square">
            <a:spAutoFit/>
          </a:bodyPr>
          <a:lstStyle/>
          <a:p>
            <a:r>
              <a:rPr lang="tr-TR" sz="2400" b="1" dirty="0" smtClean="0"/>
              <a:t>Ek Ödeme: </a:t>
            </a:r>
            <a:r>
              <a:rPr lang="tr-TR" sz="2400" dirty="0" smtClean="0"/>
              <a:t>375 sayılı Kanun Hükmünde Kararnamenin ek 9’uncu maddesinde (666 Sayılı KHK ile eklenmiştir.) düzenlenmiş olup, En Yüksek Devlet Memuru aylığına, Kararnameye ekli (1) sayılı Cetvelde yer alan kadro, görev ve pozisyon unvanlarına karşılık gelen oranların uygulanması suretiyle hesaplanan tutar her ay ek ödeme olarak ödenmektedir.</a:t>
            </a:r>
            <a:endParaRPr lang="tr-TR" sz="2400" dirty="0"/>
          </a:p>
        </p:txBody>
      </p:sp>
      <p:sp>
        <p:nvSpPr>
          <p:cNvPr id="4" name="Dikdörtgen 3"/>
          <p:cNvSpPr/>
          <p:nvPr/>
        </p:nvSpPr>
        <p:spPr>
          <a:xfrm>
            <a:off x="290945" y="3006840"/>
            <a:ext cx="11504815" cy="461665"/>
          </a:xfrm>
          <a:prstGeom prst="rect">
            <a:avLst/>
          </a:prstGeom>
        </p:spPr>
        <p:txBody>
          <a:bodyPr wrap="square">
            <a:spAutoFit/>
          </a:bodyPr>
          <a:lstStyle/>
          <a:p>
            <a:r>
              <a:rPr lang="tr-TR" sz="2400" dirty="0" smtClean="0"/>
              <a:t>Damga vergisi hariç herhangi bir kesintiye tabi tutulmamaktadır</a:t>
            </a:r>
            <a:endParaRPr lang="tr-TR" sz="2400" dirty="0"/>
          </a:p>
        </p:txBody>
      </p:sp>
      <p:sp>
        <p:nvSpPr>
          <p:cNvPr id="5" name="Dikdörtgen 4"/>
          <p:cNvSpPr/>
          <p:nvPr/>
        </p:nvSpPr>
        <p:spPr>
          <a:xfrm>
            <a:off x="394854" y="3820660"/>
            <a:ext cx="11504815" cy="369332"/>
          </a:xfrm>
          <a:prstGeom prst="rect">
            <a:avLst/>
          </a:prstGeom>
        </p:spPr>
        <p:txBody>
          <a:bodyPr wrap="square">
            <a:spAutoFit/>
          </a:bodyPr>
          <a:lstStyle/>
          <a:p>
            <a:r>
              <a:rPr lang="tr-TR" dirty="0" smtClean="0">
                <a:solidFill>
                  <a:srgbClr val="FF0000"/>
                </a:solidFill>
              </a:rPr>
              <a:t>İlgili mevzuatı uyarınca döner sermaye ödemesi alanlar ek ödeme alamaz</a:t>
            </a:r>
            <a:r>
              <a:rPr lang="tr-TR" dirty="0" smtClean="0"/>
              <a:t>.</a:t>
            </a:r>
            <a:endParaRPr lang="tr-TR" dirty="0"/>
          </a:p>
        </p:txBody>
      </p:sp>
      <p:sp>
        <p:nvSpPr>
          <p:cNvPr id="6" name="Dikdörtgen 5"/>
          <p:cNvSpPr/>
          <p:nvPr/>
        </p:nvSpPr>
        <p:spPr>
          <a:xfrm>
            <a:off x="419793" y="4505499"/>
            <a:ext cx="11147366" cy="660999"/>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Ek Ödeme= En Yüksek Devlet Memuru Aylığı x Ek Ödeme Oranı (%) </a:t>
            </a:r>
            <a:endParaRPr lang="tr-TR" sz="2400" dirty="0">
              <a:solidFill>
                <a:schemeClr val="tx1"/>
              </a:solidFill>
            </a:endParaRPr>
          </a:p>
        </p:txBody>
      </p:sp>
    </p:spTree>
    <p:extLst>
      <p:ext uri="{BB962C8B-B14F-4D97-AF65-F5344CB8AC3E}">
        <p14:creationId xmlns:p14="http://schemas.microsoft.com/office/powerpoint/2010/main" val="31228859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5933" y="841956"/>
            <a:ext cx="12153928" cy="769441"/>
          </a:xfrm>
          <a:prstGeom prst="rect">
            <a:avLst/>
          </a:prstGeom>
        </p:spPr>
        <p:txBody>
          <a:bodyPr wrap="square">
            <a:spAutoFit/>
          </a:bodyPr>
          <a:lstStyle/>
          <a:p>
            <a:r>
              <a:rPr lang="sv-SE" sz="4400" dirty="0" smtClean="0"/>
              <a:t>Akademik Personelin Ek Ödeme Oranları </a:t>
            </a:r>
            <a:endParaRPr lang="tr-TR" sz="4400" dirty="0"/>
          </a:p>
        </p:txBody>
      </p:sp>
      <p:graphicFrame>
        <p:nvGraphicFramePr>
          <p:cNvPr id="4" name="Tablo 3"/>
          <p:cNvGraphicFramePr>
            <a:graphicFrameLocks noGrp="1"/>
          </p:cNvGraphicFramePr>
          <p:nvPr>
            <p:extLst/>
          </p:nvPr>
        </p:nvGraphicFramePr>
        <p:xfrm>
          <a:off x="324196" y="2294466"/>
          <a:ext cx="11621192" cy="4030900"/>
        </p:xfrm>
        <a:graphic>
          <a:graphicData uri="http://schemas.openxmlformats.org/drawingml/2006/table">
            <a:tbl>
              <a:tblPr firstRow="1" bandRow="1">
                <a:tableStyleId>{5C22544A-7EE6-4342-B048-85BDC9FD1C3A}</a:tableStyleId>
              </a:tblPr>
              <a:tblGrid>
                <a:gridCol w="8271164">
                  <a:extLst>
                    <a:ext uri="{9D8B030D-6E8A-4147-A177-3AD203B41FA5}">
                      <a16:colId xmlns:a16="http://schemas.microsoft.com/office/drawing/2014/main" val="2085138633"/>
                    </a:ext>
                  </a:extLst>
                </a:gridCol>
                <a:gridCol w="3350028">
                  <a:extLst>
                    <a:ext uri="{9D8B030D-6E8A-4147-A177-3AD203B41FA5}">
                      <a16:colId xmlns:a16="http://schemas.microsoft.com/office/drawing/2014/main" val="4024460953"/>
                    </a:ext>
                  </a:extLst>
                </a:gridCol>
              </a:tblGrid>
              <a:tr h="830500">
                <a:tc>
                  <a:txBody>
                    <a:bodyPr/>
                    <a:lstStyle/>
                    <a:p>
                      <a:r>
                        <a:rPr lang="tr-TR" dirty="0" smtClean="0"/>
                        <a:t>ÜNVAN</a:t>
                      </a:r>
                      <a:endParaRPr lang="tr-TR" dirty="0"/>
                    </a:p>
                  </a:txBody>
                  <a:tcPr/>
                </a:tc>
                <a:tc>
                  <a:txBody>
                    <a:bodyPr/>
                    <a:lstStyle/>
                    <a:p>
                      <a:pPr algn="just"/>
                      <a:r>
                        <a:rPr lang="tr-TR" dirty="0" smtClean="0"/>
                        <a:t>% ORAN</a:t>
                      </a:r>
                    </a:p>
                    <a:p>
                      <a:pPr algn="just"/>
                      <a:endParaRPr lang="tr-TR" dirty="0"/>
                    </a:p>
                  </a:txBody>
                  <a:tcPr/>
                </a:tc>
                <a:extLst>
                  <a:ext uri="{0D108BD9-81ED-4DB2-BD59-A6C34878D82A}">
                    <a16:rowId xmlns:a16="http://schemas.microsoft.com/office/drawing/2014/main" val="3699805119"/>
                  </a:ext>
                </a:extLst>
              </a:tr>
              <a:tr h="361802">
                <a:tc>
                  <a:txBody>
                    <a:bodyPr/>
                    <a:lstStyle/>
                    <a:p>
                      <a:r>
                        <a:rPr lang="tr-TR" dirty="0" smtClean="0"/>
                        <a:t>1. Rektör, Profesörlükte 3 yılını tamamlamış Rektör Yardımcısı ve Dekan</a:t>
                      </a:r>
                      <a:endParaRPr lang="tr-TR" dirty="0"/>
                    </a:p>
                  </a:txBody>
                  <a:tcPr/>
                </a:tc>
                <a:tc>
                  <a:txBody>
                    <a:bodyPr/>
                    <a:lstStyle/>
                    <a:p>
                      <a:pPr algn="r"/>
                      <a:r>
                        <a:rPr lang="tr-TR" dirty="0" smtClean="0"/>
                        <a:t>72</a:t>
                      </a:r>
                      <a:endParaRPr lang="tr-TR" dirty="0"/>
                    </a:p>
                  </a:txBody>
                  <a:tcPr/>
                </a:tc>
                <a:extLst>
                  <a:ext uri="{0D108BD9-81ED-4DB2-BD59-A6C34878D82A}">
                    <a16:rowId xmlns:a16="http://schemas.microsoft.com/office/drawing/2014/main" val="457616483"/>
                  </a:ext>
                </a:extLst>
              </a:tr>
              <a:tr h="633153">
                <a:tc>
                  <a:txBody>
                    <a:bodyPr/>
                    <a:lstStyle/>
                    <a:p>
                      <a:r>
                        <a:rPr lang="tr-TR" dirty="0" smtClean="0"/>
                        <a:t>2. Profesörlerden Dekan Yardımcısı, Yüksekokul Müdürü olanlar ile Profesör kadrosunda üç yılını tamamlamış bulunanlar</a:t>
                      </a:r>
                      <a:endParaRPr lang="tr-TR" dirty="0"/>
                    </a:p>
                  </a:txBody>
                  <a:tcPr/>
                </a:tc>
                <a:tc>
                  <a:txBody>
                    <a:bodyPr/>
                    <a:lstStyle/>
                    <a:p>
                      <a:pPr algn="r"/>
                      <a:r>
                        <a:rPr lang="tr-TR" dirty="0" smtClean="0"/>
                        <a:t>70</a:t>
                      </a:r>
                      <a:endParaRPr lang="tr-TR" dirty="0"/>
                    </a:p>
                  </a:txBody>
                  <a:tcPr/>
                </a:tc>
                <a:extLst>
                  <a:ext uri="{0D108BD9-81ED-4DB2-BD59-A6C34878D82A}">
                    <a16:rowId xmlns:a16="http://schemas.microsoft.com/office/drawing/2014/main" val="538903572"/>
                  </a:ext>
                </a:extLst>
              </a:tr>
              <a:tr h="361802">
                <a:tc>
                  <a:txBody>
                    <a:bodyPr/>
                    <a:lstStyle/>
                    <a:p>
                      <a:r>
                        <a:rPr lang="tr-TR" dirty="0" smtClean="0"/>
                        <a:t>3. Diğer Profesörle</a:t>
                      </a:r>
                      <a:endParaRPr lang="tr-TR" dirty="0"/>
                    </a:p>
                  </a:txBody>
                  <a:tcPr/>
                </a:tc>
                <a:tc>
                  <a:txBody>
                    <a:bodyPr/>
                    <a:lstStyle/>
                    <a:p>
                      <a:pPr algn="r"/>
                      <a:r>
                        <a:rPr lang="tr-TR" dirty="0" smtClean="0"/>
                        <a:t>63</a:t>
                      </a:r>
                      <a:endParaRPr lang="tr-TR" dirty="0"/>
                    </a:p>
                  </a:txBody>
                  <a:tcPr/>
                </a:tc>
                <a:extLst>
                  <a:ext uri="{0D108BD9-81ED-4DB2-BD59-A6C34878D82A}">
                    <a16:rowId xmlns:a16="http://schemas.microsoft.com/office/drawing/2014/main" val="1978156967"/>
                  </a:ext>
                </a:extLst>
              </a:tr>
              <a:tr h="361802">
                <a:tc>
                  <a:txBody>
                    <a:bodyPr/>
                    <a:lstStyle/>
                    <a:p>
                      <a:r>
                        <a:rPr lang="tr-TR" dirty="0" smtClean="0"/>
                        <a:t>4. Kazanılmış hak aylık derecesi 1 olan Doçentler</a:t>
                      </a:r>
                      <a:endParaRPr lang="tr-TR" dirty="0"/>
                    </a:p>
                  </a:txBody>
                  <a:tcPr/>
                </a:tc>
                <a:tc>
                  <a:txBody>
                    <a:bodyPr/>
                    <a:lstStyle/>
                    <a:p>
                      <a:pPr algn="r"/>
                      <a:r>
                        <a:rPr lang="tr-TR" dirty="0" smtClean="0"/>
                        <a:t>57</a:t>
                      </a:r>
                      <a:endParaRPr lang="tr-TR" dirty="0"/>
                    </a:p>
                  </a:txBody>
                  <a:tcPr/>
                </a:tc>
                <a:extLst>
                  <a:ext uri="{0D108BD9-81ED-4DB2-BD59-A6C34878D82A}">
                    <a16:rowId xmlns:a16="http://schemas.microsoft.com/office/drawing/2014/main" val="2635955397"/>
                  </a:ext>
                </a:extLst>
              </a:tr>
              <a:tr h="361802">
                <a:tc>
                  <a:txBody>
                    <a:bodyPr/>
                    <a:lstStyle/>
                    <a:p>
                      <a:r>
                        <a:rPr lang="tr-TR" dirty="0" smtClean="0"/>
                        <a:t>5. Diğer Doçentler (1-3) </a:t>
                      </a:r>
                      <a:endParaRPr lang="tr-TR" dirty="0"/>
                    </a:p>
                  </a:txBody>
                  <a:tcPr/>
                </a:tc>
                <a:tc>
                  <a:txBody>
                    <a:bodyPr/>
                    <a:lstStyle/>
                    <a:p>
                      <a:pPr algn="r"/>
                      <a:r>
                        <a:rPr lang="tr-TR" dirty="0" smtClean="0"/>
                        <a:t>68</a:t>
                      </a:r>
                      <a:endParaRPr lang="tr-TR" dirty="0"/>
                    </a:p>
                  </a:txBody>
                  <a:tcPr/>
                </a:tc>
                <a:extLst>
                  <a:ext uri="{0D108BD9-81ED-4DB2-BD59-A6C34878D82A}">
                    <a16:rowId xmlns:a16="http://schemas.microsoft.com/office/drawing/2014/main" val="505578405"/>
                  </a:ext>
                </a:extLst>
              </a:tr>
              <a:tr h="361802">
                <a:tc>
                  <a:txBody>
                    <a:bodyPr/>
                    <a:lstStyle/>
                    <a:p>
                      <a:r>
                        <a:rPr lang="tr-TR" dirty="0" smtClean="0"/>
                        <a:t>6. Doktor</a:t>
                      </a:r>
                      <a:r>
                        <a:rPr lang="tr-TR" baseline="0" dirty="0" smtClean="0"/>
                        <a:t> </a:t>
                      </a:r>
                      <a:r>
                        <a:rPr lang="tr-TR" dirty="0" smtClean="0"/>
                        <a:t>Öğretim Üyesi (1-5) </a:t>
                      </a:r>
                      <a:endParaRPr lang="tr-TR" dirty="0"/>
                    </a:p>
                  </a:txBody>
                  <a:tcPr/>
                </a:tc>
                <a:tc>
                  <a:txBody>
                    <a:bodyPr/>
                    <a:lstStyle/>
                    <a:p>
                      <a:pPr algn="r"/>
                      <a:r>
                        <a:rPr lang="tr-TR" dirty="0" smtClean="0"/>
                        <a:t>67</a:t>
                      </a:r>
                      <a:endParaRPr lang="tr-TR" dirty="0"/>
                    </a:p>
                  </a:txBody>
                  <a:tcPr/>
                </a:tc>
                <a:extLst>
                  <a:ext uri="{0D108BD9-81ED-4DB2-BD59-A6C34878D82A}">
                    <a16:rowId xmlns:a16="http://schemas.microsoft.com/office/drawing/2014/main" val="3508350701"/>
                  </a:ext>
                </a:extLst>
              </a:tr>
              <a:tr h="361802">
                <a:tc>
                  <a:txBody>
                    <a:bodyPr/>
                    <a:lstStyle/>
                    <a:p>
                      <a:r>
                        <a:rPr lang="tr-TR" dirty="0" smtClean="0"/>
                        <a:t>7. Araştırma Görevlileri</a:t>
                      </a:r>
                      <a:endParaRPr lang="tr-TR" dirty="0"/>
                    </a:p>
                  </a:txBody>
                  <a:tcPr/>
                </a:tc>
                <a:tc>
                  <a:txBody>
                    <a:bodyPr/>
                    <a:lstStyle/>
                    <a:p>
                      <a:pPr algn="r"/>
                      <a:r>
                        <a:rPr lang="tr-TR" dirty="0" smtClean="0"/>
                        <a:t>77</a:t>
                      </a:r>
                      <a:endParaRPr lang="tr-TR" dirty="0"/>
                    </a:p>
                  </a:txBody>
                  <a:tcPr/>
                </a:tc>
                <a:extLst>
                  <a:ext uri="{0D108BD9-81ED-4DB2-BD59-A6C34878D82A}">
                    <a16:rowId xmlns:a16="http://schemas.microsoft.com/office/drawing/2014/main" val="2547596870"/>
                  </a:ext>
                </a:extLst>
              </a:tr>
              <a:tr h="361802">
                <a:tc>
                  <a:txBody>
                    <a:bodyPr/>
                    <a:lstStyle/>
                    <a:p>
                      <a:r>
                        <a:rPr lang="tr-TR" dirty="0" smtClean="0"/>
                        <a:t>8. Öğretim Görevlileri</a:t>
                      </a:r>
                      <a:endParaRPr lang="tr-TR" dirty="0"/>
                    </a:p>
                  </a:txBody>
                  <a:tcPr/>
                </a:tc>
                <a:tc>
                  <a:txBody>
                    <a:bodyPr/>
                    <a:lstStyle/>
                    <a:p>
                      <a:pPr algn="r"/>
                      <a:r>
                        <a:rPr lang="tr-TR" dirty="0" smtClean="0"/>
                        <a:t>66</a:t>
                      </a:r>
                      <a:endParaRPr lang="tr-TR" dirty="0"/>
                    </a:p>
                  </a:txBody>
                  <a:tcPr/>
                </a:tc>
                <a:extLst>
                  <a:ext uri="{0D108BD9-81ED-4DB2-BD59-A6C34878D82A}">
                    <a16:rowId xmlns:a16="http://schemas.microsoft.com/office/drawing/2014/main" val="1676082790"/>
                  </a:ext>
                </a:extLst>
              </a:tr>
            </a:tbl>
          </a:graphicData>
        </a:graphic>
      </p:graphicFrame>
    </p:spTree>
    <p:extLst>
      <p:ext uri="{BB962C8B-B14F-4D97-AF65-F5344CB8AC3E}">
        <p14:creationId xmlns:p14="http://schemas.microsoft.com/office/powerpoint/2010/main" val="38509227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11200" y="526072"/>
            <a:ext cx="11396133" cy="769441"/>
          </a:xfrm>
          <a:prstGeom prst="rect">
            <a:avLst/>
          </a:prstGeom>
        </p:spPr>
        <p:txBody>
          <a:bodyPr wrap="square">
            <a:spAutoFit/>
          </a:bodyPr>
          <a:lstStyle/>
          <a:p>
            <a:pPr algn="just"/>
            <a:r>
              <a:rPr lang="sv-SE" sz="4400" dirty="0"/>
              <a:t>Akademik Personelin Mali ve Sosyal Hakları</a:t>
            </a:r>
            <a:endParaRPr lang="tr-TR" sz="4400" dirty="0"/>
          </a:p>
        </p:txBody>
      </p:sp>
      <p:sp>
        <p:nvSpPr>
          <p:cNvPr id="3" name="Dikdörtgen 2"/>
          <p:cNvSpPr/>
          <p:nvPr/>
        </p:nvSpPr>
        <p:spPr>
          <a:xfrm>
            <a:off x="116377" y="1720840"/>
            <a:ext cx="11990955" cy="2308324"/>
          </a:xfrm>
          <a:prstGeom prst="rect">
            <a:avLst/>
          </a:prstGeom>
        </p:spPr>
        <p:txBody>
          <a:bodyPr wrap="square">
            <a:spAutoFit/>
          </a:bodyPr>
          <a:lstStyle/>
          <a:p>
            <a:pPr algn="just"/>
            <a:r>
              <a:rPr lang="tr-TR" sz="2400" b="1" dirty="0"/>
              <a:t>Geliştirme Ödeneği:</a:t>
            </a:r>
            <a:r>
              <a:rPr lang="tr-TR" sz="2400" dirty="0"/>
              <a:t> 2914 sayılı Kanunun 14’üncü maddesi gereğince diğer yükseköğretim kurumlarına göre </a:t>
            </a:r>
            <a:r>
              <a:rPr lang="tr-TR" sz="2400" dirty="0" err="1"/>
              <a:t>sosyo</a:t>
            </a:r>
            <a:r>
              <a:rPr lang="tr-TR" sz="2400" dirty="0"/>
              <a:t>-ekonomik açıdan daha az gelişmiş yerlerde öğretim yapan ve/veya yeterli sayıda öğretim elemanı sağlanamayan yükseköğretim kurumlarında görevli öğretim elemanlarına almakta oldukları aylık (gösterge ve ek gösterge) tutarın görev yapılan yerleşim birimi itibarıyla belirlenmiş olan oranı üzerinden geliştirme ödeneği ödenmektedir. Damga vergisine tabidir. </a:t>
            </a:r>
          </a:p>
        </p:txBody>
      </p:sp>
      <p:sp>
        <p:nvSpPr>
          <p:cNvPr id="4" name="Dikdörtgen 3"/>
          <p:cNvSpPr/>
          <p:nvPr/>
        </p:nvSpPr>
        <p:spPr>
          <a:xfrm>
            <a:off x="856210" y="4596937"/>
            <a:ext cx="10066713" cy="54075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solidFill>
                  <a:schemeClr val="tx1"/>
                </a:solidFill>
              </a:rPr>
              <a:t>Geliştirme Ödeneği = (Gösterge + Ek Gösterge) X Aylık Katsayı X Geliştirme Ödeneği </a:t>
            </a:r>
            <a:r>
              <a:rPr lang="tr-TR" sz="2000" dirty="0" smtClean="0">
                <a:solidFill>
                  <a:schemeClr val="tx1"/>
                </a:solidFill>
              </a:rPr>
              <a:t>Oranı</a:t>
            </a:r>
            <a:endParaRPr lang="tr-TR" sz="2000" dirty="0">
              <a:solidFill>
                <a:schemeClr val="tx1"/>
              </a:solidFill>
            </a:endParaRPr>
          </a:p>
        </p:txBody>
      </p:sp>
    </p:spTree>
    <p:extLst>
      <p:ext uri="{BB962C8B-B14F-4D97-AF65-F5344CB8AC3E}">
        <p14:creationId xmlns:p14="http://schemas.microsoft.com/office/powerpoint/2010/main" val="27721683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9753" y="359818"/>
            <a:ext cx="12092247" cy="769441"/>
          </a:xfrm>
          <a:prstGeom prst="rect">
            <a:avLst/>
          </a:prstGeom>
        </p:spPr>
        <p:txBody>
          <a:bodyPr wrap="square">
            <a:spAutoFit/>
          </a:bodyPr>
          <a:lstStyle/>
          <a:p>
            <a:pPr algn="ctr"/>
            <a:r>
              <a:rPr lang="tr-TR" sz="4400" dirty="0"/>
              <a:t>Geliştirme Ödeneği Oranları</a:t>
            </a:r>
          </a:p>
        </p:txBody>
      </p:sp>
      <p:sp>
        <p:nvSpPr>
          <p:cNvPr id="4" name="Dikdörtgen 3"/>
          <p:cNvSpPr/>
          <p:nvPr/>
        </p:nvSpPr>
        <p:spPr>
          <a:xfrm>
            <a:off x="764771" y="1384514"/>
            <a:ext cx="5795009" cy="369332"/>
          </a:xfrm>
          <a:prstGeom prst="rect">
            <a:avLst/>
          </a:prstGeom>
        </p:spPr>
        <p:txBody>
          <a:bodyPr wrap="square">
            <a:spAutoFit/>
          </a:bodyPr>
          <a:lstStyle/>
          <a:p>
            <a:r>
              <a:rPr lang="tr-TR" dirty="0"/>
              <a:t>Bir takvim yılında;</a:t>
            </a:r>
          </a:p>
        </p:txBody>
      </p:sp>
      <p:sp>
        <p:nvSpPr>
          <p:cNvPr id="5" name="Dikdörtgen 4"/>
          <p:cNvSpPr/>
          <p:nvPr/>
        </p:nvSpPr>
        <p:spPr>
          <a:xfrm>
            <a:off x="712569" y="1867517"/>
            <a:ext cx="10908624" cy="369332"/>
          </a:xfrm>
          <a:prstGeom prst="rect">
            <a:avLst/>
          </a:prstGeom>
        </p:spPr>
        <p:txBody>
          <a:bodyPr wrap="square">
            <a:spAutoFit/>
          </a:bodyPr>
          <a:lstStyle/>
          <a:p>
            <a:r>
              <a:rPr lang="tr-TR" dirty="0"/>
              <a:t>-15 günü aşan mazeret izinlerinde</a:t>
            </a:r>
          </a:p>
        </p:txBody>
      </p:sp>
      <p:sp>
        <p:nvSpPr>
          <p:cNvPr id="6" name="Dikdörtgen 5"/>
          <p:cNvSpPr/>
          <p:nvPr/>
        </p:nvSpPr>
        <p:spPr>
          <a:xfrm>
            <a:off x="740077" y="2387487"/>
            <a:ext cx="11246876" cy="369332"/>
          </a:xfrm>
          <a:prstGeom prst="rect">
            <a:avLst/>
          </a:prstGeom>
        </p:spPr>
        <p:txBody>
          <a:bodyPr wrap="square">
            <a:spAutoFit/>
          </a:bodyPr>
          <a:lstStyle/>
          <a:p>
            <a:r>
              <a:rPr lang="tr-TR" dirty="0" smtClean="0"/>
              <a:t>-30 </a:t>
            </a:r>
            <a:r>
              <a:rPr lang="tr-TR" dirty="0"/>
              <a:t>günü aşan hastalık ve refakatçi </a:t>
            </a:r>
            <a:r>
              <a:rPr lang="tr-TR" dirty="0" smtClean="0"/>
              <a:t>izinlerinde</a:t>
            </a:r>
            <a:endParaRPr lang="tr-TR" dirty="0"/>
          </a:p>
        </p:txBody>
      </p:sp>
      <p:sp>
        <p:nvSpPr>
          <p:cNvPr id="7" name="Dikdörtgen 6"/>
          <p:cNvSpPr/>
          <p:nvPr/>
        </p:nvSpPr>
        <p:spPr>
          <a:xfrm>
            <a:off x="740077" y="2843437"/>
            <a:ext cx="11130498" cy="369332"/>
          </a:xfrm>
          <a:prstGeom prst="rect">
            <a:avLst/>
          </a:prstGeom>
        </p:spPr>
        <p:txBody>
          <a:bodyPr wrap="square">
            <a:spAutoFit/>
          </a:bodyPr>
          <a:lstStyle/>
          <a:p>
            <a:r>
              <a:rPr lang="tr-TR" dirty="0"/>
              <a:t>-30 günü aşan görevlendirmelerde</a:t>
            </a:r>
          </a:p>
        </p:txBody>
      </p:sp>
      <p:sp>
        <p:nvSpPr>
          <p:cNvPr id="8" name="Dikdörtgen 7"/>
          <p:cNvSpPr/>
          <p:nvPr/>
        </p:nvSpPr>
        <p:spPr>
          <a:xfrm>
            <a:off x="740077" y="3368754"/>
            <a:ext cx="11321690" cy="369332"/>
          </a:xfrm>
          <a:prstGeom prst="rect">
            <a:avLst/>
          </a:prstGeom>
        </p:spPr>
        <p:txBody>
          <a:bodyPr wrap="square">
            <a:spAutoFit/>
          </a:bodyPr>
          <a:lstStyle/>
          <a:p>
            <a:r>
              <a:rPr lang="tr-TR" dirty="0"/>
              <a:t>-2547 sayılı kanunun 39. maddesine göre 15 gün üzeri görevlendirmelerde</a:t>
            </a:r>
          </a:p>
        </p:txBody>
      </p:sp>
      <p:sp>
        <p:nvSpPr>
          <p:cNvPr id="9" name="Dikdörtgen 8"/>
          <p:cNvSpPr/>
          <p:nvPr/>
        </p:nvSpPr>
        <p:spPr>
          <a:xfrm>
            <a:off x="740077" y="3894071"/>
            <a:ext cx="11047614" cy="369332"/>
          </a:xfrm>
          <a:prstGeom prst="rect">
            <a:avLst/>
          </a:prstGeom>
        </p:spPr>
        <p:txBody>
          <a:bodyPr wrap="square">
            <a:spAutoFit/>
          </a:bodyPr>
          <a:lstStyle/>
          <a:p>
            <a:r>
              <a:rPr lang="tr-TR" dirty="0"/>
              <a:t>-2547 sayılı kanunun 33. ve 38. maddesine göre görevlendirilenlere</a:t>
            </a:r>
          </a:p>
        </p:txBody>
      </p:sp>
      <p:sp>
        <p:nvSpPr>
          <p:cNvPr id="10" name="Dikdörtgen 9"/>
          <p:cNvSpPr/>
          <p:nvPr/>
        </p:nvSpPr>
        <p:spPr>
          <a:xfrm>
            <a:off x="740077" y="4476344"/>
            <a:ext cx="2940228" cy="369332"/>
          </a:xfrm>
          <a:prstGeom prst="rect">
            <a:avLst/>
          </a:prstGeom>
        </p:spPr>
        <p:txBody>
          <a:bodyPr wrap="none">
            <a:spAutoFit/>
          </a:bodyPr>
          <a:lstStyle/>
          <a:p>
            <a:r>
              <a:rPr lang="tr-TR" dirty="0"/>
              <a:t>Geliştirme ödeneği ödenmez.</a:t>
            </a:r>
          </a:p>
        </p:txBody>
      </p:sp>
      <p:sp>
        <p:nvSpPr>
          <p:cNvPr id="11" name="Dikdörtgen 10"/>
          <p:cNvSpPr/>
          <p:nvPr/>
        </p:nvSpPr>
        <p:spPr>
          <a:xfrm>
            <a:off x="120757" y="4950916"/>
            <a:ext cx="12092247" cy="1477328"/>
          </a:xfrm>
          <a:prstGeom prst="rect">
            <a:avLst/>
          </a:prstGeom>
        </p:spPr>
        <p:txBody>
          <a:bodyPr wrap="square">
            <a:spAutoFit/>
          </a:bodyPr>
          <a:lstStyle/>
          <a:p>
            <a:pPr algn="just"/>
            <a:r>
              <a:rPr lang="tr-TR" dirty="0"/>
              <a:t>Öğretim Üyeleri ve Araştırma </a:t>
            </a:r>
            <a:r>
              <a:rPr lang="tr-TR" dirty="0" smtClean="0"/>
              <a:t>Görevlileri; Çanakkale merkez için %20, Öğretim Görevlileri için %14 olarak hesaplanırken, Gökçeada </a:t>
            </a:r>
            <a:r>
              <a:rPr lang="tr-TR" dirty="0" err="1" smtClean="0"/>
              <a:t>Uyg.Bil.YO</a:t>
            </a:r>
            <a:r>
              <a:rPr lang="tr-TR" dirty="0" smtClean="0"/>
              <a:t>, Yenice MYO, Gökçeada MYO   %25,  </a:t>
            </a:r>
            <a:r>
              <a:rPr lang="tr-TR" dirty="0"/>
              <a:t>Öğretim </a:t>
            </a:r>
            <a:r>
              <a:rPr lang="tr-TR" dirty="0" smtClean="0"/>
              <a:t>Görevlilerine  %17,5 olarak hesaplanmaktadır. Geliştirme </a:t>
            </a:r>
            <a:r>
              <a:rPr lang="tr-TR" dirty="0"/>
              <a:t>Ödeneği Ödenmesine Dair Kararda, «hesaplanacak geliştirme ödeneği miktarının yarısı ödenir» hükmü yer almaktadır. Öğretim görevlisi kadrolarında bulunan akademisyenlere geliştirme ödeneğinin bu kapsamda %50’si ödenirken, 6. Dönem toplu sözleşme hükümleri gereği bu oran %60’a çıkarılmıştır</a:t>
            </a:r>
          </a:p>
        </p:txBody>
      </p:sp>
    </p:spTree>
    <p:extLst>
      <p:ext uri="{BB962C8B-B14F-4D97-AF65-F5344CB8AC3E}">
        <p14:creationId xmlns:p14="http://schemas.microsoft.com/office/powerpoint/2010/main" val="36916100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502" y="384756"/>
            <a:ext cx="12125498" cy="769441"/>
          </a:xfrm>
          <a:prstGeom prst="rect">
            <a:avLst/>
          </a:prstGeom>
        </p:spPr>
        <p:txBody>
          <a:bodyPr wrap="square">
            <a:spAutoFit/>
          </a:bodyPr>
          <a:lstStyle/>
          <a:p>
            <a:pPr algn="ctr"/>
            <a:r>
              <a:rPr lang="sv-SE" sz="4400" dirty="0"/>
              <a:t>Akademik Personelin Mali ve Sosyal Hakları</a:t>
            </a:r>
            <a:endParaRPr lang="tr-TR" sz="4400" dirty="0"/>
          </a:p>
        </p:txBody>
      </p:sp>
      <p:sp>
        <p:nvSpPr>
          <p:cNvPr id="3" name="Dikdörtgen 2"/>
          <p:cNvSpPr/>
          <p:nvPr/>
        </p:nvSpPr>
        <p:spPr>
          <a:xfrm>
            <a:off x="146858" y="1722521"/>
            <a:ext cx="12045142" cy="1200329"/>
          </a:xfrm>
          <a:prstGeom prst="rect">
            <a:avLst/>
          </a:prstGeom>
        </p:spPr>
        <p:txBody>
          <a:bodyPr wrap="square">
            <a:spAutoFit/>
          </a:bodyPr>
          <a:lstStyle/>
          <a:p>
            <a:r>
              <a:rPr lang="tr-TR" b="1" dirty="0" smtClean="0"/>
              <a:t>Akademik Teşvik Ödeneği: </a:t>
            </a:r>
            <a:r>
              <a:rPr lang="tr-TR" dirty="0" smtClean="0"/>
              <a:t>Akademik </a:t>
            </a:r>
            <a:r>
              <a:rPr lang="tr-TR" dirty="0"/>
              <a:t>Teşvik Ödeneği Yönetmeliğinde düzenlenmiş olup, bir önceki yıla ait sonuçlandırılmış proje, araştırma, yayın, tasarım, sergi, patent, atıf, tebliğ ve ödüller esas alınarak, öğretim elemanları için 100 puan üzerinden yıllık olarak akademik teşvik puanı hesaplanmaktadır. Akademik teşvik ödeneği tutarı, en yüksek Devlet memuru brüt aylığına akademik kadro unvanlarına göre belirlenmiş olan oranın uygulanması suretiyle hesaplanmaktadır.</a:t>
            </a:r>
          </a:p>
        </p:txBody>
      </p:sp>
      <p:sp>
        <p:nvSpPr>
          <p:cNvPr id="4" name="Dikdörtgen 3"/>
          <p:cNvSpPr/>
          <p:nvPr/>
        </p:nvSpPr>
        <p:spPr>
          <a:xfrm>
            <a:off x="66502" y="3491175"/>
            <a:ext cx="12045142" cy="923330"/>
          </a:xfrm>
          <a:prstGeom prst="rect">
            <a:avLst/>
          </a:prstGeom>
        </p:spPr>
        <p:txBody>
          <a:bodyPr wrap="square">
            <a:spAutoFit/>
          </a:bodyPr>
          <a:lstStyle/>
          <a:p>
            <a:r>
              <a:rPr lang="tr-TR" dirty="0"/>
              <a:t>Öğretim elemanının her bir faaliyet türünden topladığı faaliyet puanı otuz puanı, akademik teşvik puanı ise yüz puanı geçemez. Akademik teşvik ödeneğine hak kazanmak için akademik teşvik puanının en az 30 olması gerekmektedir. Akademik teşvik ödeneği Şubat ayının </a:t>
            </a:r>
            <a:r>
              <a:rPr lang="tr-TR" dirty="0" smtClean="0"/>
              <a:t>on beşinden </a:t>
            </a:r>
            <a:r>
              <a:rPr lang="tr-TR" dirty="0"/>
              <a:t>itibaren </a:t>
            </a:r>
            <a:r>
              <a:rPr lang="tr-TR" dirty="0" smtClean="0"/>
              <a:t>on iki </a:t>
            </a:r>
            <a:r>
              <a:rPr lang="tr-TR" dirty="0"/>
              <a:t>ay süreyle her ayın </a:t>
            </a:r>
            <a:r>
              <a:rPr lang="tr-TR" dirty="0" smtClean="0"/>
              <a:t>on beşinde </a:t>
            </a:r>
            <a:r>
              <a:rPr lang="tr-TR" dirty="0"/>
              <a:t>ödenir. </a:t>
            </a:r>
          </a:p>
        </p:txBody>
      </p:sp>
      <p:sp>
        <p:nvSpPr>
          <p:cNvPr id="5" name="Dikdörtgen 4"/>
          <p:cNvSpPr/>
          <p:nvPr/>
        </p:nvSpPr>
        <p:spPr>
          <a:xfrm>
            <a:off x="146858" y="4802628"/>
            <a:ext cx="11355186" cy="9144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solidFill>
                  <a:schemeClr val="tx1"/>
                </a:solidFill>
              </a:rPr>
              <a:t>Akademik Teşvik Ödeneği= En Yüksek Devlet Memuru Aylığı x Unvana Göre Belirlenmiş oran x (Akademik Teşvik Puanı/100)</a:t>
            </a:r>
          </a:p>
        </p:txBody>
      </p:sp>
    </p:spTree>
    <p:extLst>
      <p:ext uri="{BB962C8B-B14F-4D97-AF65-F5344CB8AC3E}">
        <p14:creationId xmlns:p14="http://schemas.microsoft.com/office/powerpoint/2010/main" val="27727007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41069" y="374073"/>
            <a:ext cx="11820698" cy="1446550"/>
          </a:xfrm>
          <a:prstGeom prst="rect">
            <a:avLst/>
          </a:prstGeom>
          <a:noFill/>
        </p:spPr>
        <p:txBody>
          <a:bodyPr wrap="square" rtlCol="0">
            <a:spAutoFit/>
          </a:bodyPr>
          <a:lstStyle/>
          <a:p>
            <a:pPr algn="ctr"/>
            <a:r>
              <a:rPr lang="tr-TR" sz="4400" dirty="0" smtClean="0"/>
              <a:t>AKADEMİK TEŞVİK PUAN ORANLARI</a:t>
            </a:r>
          </a:p>
          <a:p>
            <a:pPr algn="ctr"/>
            <a:endParaRPr lang="tr-TR" sz="4400" dirty="0"/>
          </a:p>
        </p:txBody>
      </p:sp>
      <p:sp>
        <p:nvSpPr>
          <p:cNvPr id="3" name="Dikdörtgen 2"/>
          <p:cNvSpPr/>
          <p:nvPr/>
        </p:nvSpPr>
        <p:spPr>
          <a:xfrm>
            <a:off x="241069" y="1429481"/>
            <a:ext cx="11820698" cy="830997"/>
          </a:xfrm>
          <a:prstGeom prst="rect">
            <a:avLst/>
          </a:prstGeom>
        </p:spPr>
        <p:txBody>
          <a:bodyPr wrap="square">
            <a:spAutoFit/>
          </a:bodyPr>
          <a:lstStyle/>
          <a:p>
            <a:r>
              <a:rPr lang="tr-TR" dirty="0" smtClean="0"/>
              <a:t> </a:t>
            </a:r>
            <a:r>
              <a:rPr lang="tr-TR" sz="2400" dirty="0" smtClean="0"/>
              <a:t>En Yüksek Devlet </a:t>
            </a:r>
            <a:r>
              <a:rPr lang="tr-TR" sz="2400" dirty="0"/>
              <a:t>Memuru Aylığı (9500) x </a:t>
            </a:r>
            <a:r>
              <a:rPr lang="tr-TR" sz="2400" dirty="0" err="1" smtClean="0"/>
              <a:t>Ünvan</a:t>
            </a:r>
            <a:r>
              <a:rPr lang="tr-TR" sz="2400" dirty="0" smtClean="0"/>
              <a:t> </a:t>
            </a:r>
            <a:r>
              <a:rPr lang="tr-TR" sz="2400" dirty="0"/>
              <a:t>Oranı x Senato Puanı ( Her Yıl Şubat Ayında Üniversite Senatosu Belirler. ) 30 Puan ve </a:t>
            </a:r>
            <a:r>
              <a:rPr lang="tr-TR" sz="2400" dirty="0" smtClean="0"/>
              <a:t>Üzerinde Değerlendirilir</a:t>
            </a:r>
            <a:endParaRPr lang="tr-TR" sz="2400" dirty="0"/>
          </a:p>
        </p:txBody>
      </p:sp>
      <p:sp>
        <p:nvSpPr>
          <p:cNvPr id="4" name="Dikdörtgen 3"/>
          <p:cNvSpPr/>
          <p:nvPr/>
        </p:nvSpPr>
        <p:spPr>
          <a:xfrm>
            <a:off x="476534" y="2691365"/>
            <a:ext cx="4528484" cy="461665"/>
          </a:xfrm>
          <a:prstGeom prst="rect">
            <a:avLst/>
          </a:prstGeom>
        </p:spPr>
        <p:txBody>
          <a:bodyPr wrap="none">
            <a:spAutoFit/>
          </a:bodyPr>
          <a:lstStyle/>
          <a:p>
            <a:r>
              <a:rPr lang="da-DK" dirty="0"/>
              <a:t>• </a:t>
            </a:r>
            <a:r>
              <a:rPr lang="da-DK" sz="2400" dirty="0"/>
              <a:t>Prof % 100 hesaplanırken 1 yazılır</a:t>
            </a:r>
            <a:endParaRPr lang="tr-TR" sz="2400" dirty="0"/>
          </a:p>
        </p:txBody>
      </p:sp>
      <p:sp>
        <p:nvSpPr>
          <p:cNvPr id="5" name="Dikdörtgen 4"/>
          <p:cNvSpPr/>
          <p:nvPr/>
        </p:nvSpPr>
        <p:spPr>
          <a:xfrm>
            <a:off x="476534" y="3131220"/>
            <a:ext cx="4738092" cy="461665"/>
          </a:xfrm>
          <a:prstGeom prst="rect">
            <a:avLst/>
          </a:prstGeom>
        </p:spPr>
        <p:txBody>
          <a:bodyPr wrap="none">
            <a:spAutoFit/>
          </a:bodyPr>
          <a:lstStyle/>
          <a:p>
            <a:r>
              <a:rPr lang="tr-TR" sz="2400" dirty="0"/>
              <a:t>• </a:t>
            </a:r>
            <a:r>
              <a:rPr lang="tr-TR" sz="2400" dirty="0" err="1"/>
              <a:t>Doç</a:t>
            </a:r>
            <a:r>
              <a:rPr lang="tr-TR" sz="2400" dirty="0"/>
              <a:t> % 90 hesaplanırken 0,9 yazılır. </a:t>
            </a:r>
          </a:p>
        </p:txBody>
      </p:sp>
      <p:sp>
        <p:nvSpPr>
          <p:cNvPr id="6" name="Dikdörtgen 5"/>
          <p:cNvSpPr/>
          <p:nvPr/>
        </p:nvSpPr>
        <p:spPr>
          <a:xfrm>
            <a:off x="386583" y="3676250"/>
            <a:ext cx="5724452" cy="461665"/>
          </a:xfrm>
          <a:prstGeom prst="rect">
            <a:avLst/>
          </a:prstGeom>
        </p:spPr>
        <p:txBody>
          <a:bodyPr wrap="none">
            <a:spAutoFit/>
          </a:bodyPr>
          <a:lstStyle/>
          <a:p>
            <a:r>
              <a:rPr lang="tr-TR" dirty="0" smtClean="0"/>
              <a:t>  </a:t>
            </a:r>
            <a:r>
              <a:rPr lang="tr-TR" sz="2400" dirty="0" smtClean="0"/>
              <a:t>• </a:t>
            </a:r>
            <a:r>
              <a:rPr lang="tr-TR" sz="2400" dirty="0"/>
              <a:t>Dr. </a:t>
            </a:r>
            <a:r>
              <a:rPr lang="tr-TR" sz="2400" dirty="0" err="1"/>
              <a:t>Öğr</a:t>
            </a:r>
            <a:r>
              <a:rPr lang="tr-TR" sz="2400" dirty="0"/>
              <a:t>. Üye. %80 hesaplanırken 0,8 yazılır</a:t>
            </a:r>
          </a:p>
        </p:txBody>
      </p:sp>
      <p:sp>
        <p:nvSpPr>
          <p:cNvPr id="7" name="Dikdörtgen 6"/>
          <p:cNvSpPr/>
          <p:nvPr/>
        </p:nvSpPr>
        <p:spPr>
          <a:xfrm>
            <a:off x="386583" y="4291803"/>
            <a:ext cx="6724405" cy="461665"/>
          </a:xfrm>
          <a:prstGeom prst="rect">
            <a:avLst/>
          </a:prstGeom>
        </p:spPr>
        <p:txBody>
          <a:bodyPr wrap="none">
            <a:spAutoFit/>
          </a:bodyPr>
          <a:lstStyle/>
          <a:p>
            <a:r>
              <a:rPr lang="tr-TR" sz="2400" dirty="0" smtClean="0"/>
              <a:t>  • </a:t>
            </a:r>
            <a:r>
              <a:rPr lang="tr-TR" sz="2400" dirty="0"/>
              <a:t>Diğer Akademik Ün. %70 hesaplanırken 0,7 yazılır.</a:t>
            </a:r>
          </a:p>
        </p:txBody>
      </p:sp>
    </p:spTree>
    <p:extLst>
      <p:ext uri="{BB962C8B-B14F-4D97-AF65-F5344CB8AC3E}">
        <p14:creationId xmlns:p14="http://schemas.microsoft.com/office/powerpoint/2010/main" val="33604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879495347"/>
              </p:ext>
            </p:extLst>
          </p:nvPr>
        </p:nvGraphicFramePr>
        <p:xfrm>
          <a:off x="0" y="0"/>
          <a:ext cx="12192001" cy="7693110"/>
        </p:xfrm>
        <a:graphic>
          <a:graphicData uri="http://schemas.openxmlformats.org/drawingml/2006/table">
            <a:tbl>
              <a:tblPr>
                <a:tableStyleId>{5C22544A-7EE6-4342-B048-85BDC9FD1C3A}</a:tableStyleId>
              </a:tblPr>
              <a:tblGrid>
                <a:gridCol w="3585883">
                  <a:extLst>
                    <a:ext uri="{9D8B030D-6E8A-4147-A177-3AD203B41FA5}">
                      <a16:colId xmlns:a16="http://schemas.microsoft.com/office/drawing/2014/main" val="2329563784"/>
                    </a:ext>
                  </a:extLst>
                </a:gridCol>
                <a:gridCol w="4303059">
                  <a:extLst>
                    <a:ext uri="{9D8B030D-6E8A-4147-A177-3AD203B41FA5}">
                      <a16:colId xmlns:a16="http://schemas.microsoft.com/office/drawing/2014/main" val="3901321746"/>
                    </a:ext>
                  </a:extLst>
                </a:gridCol>
                <a:gridCol w="4303059">
                  <a:extLst>
                    <a:ext uri="{9D8B030D-6E8A-4147-A177-3AD203B41FA5}">
                      <a16:colId xmlns:a16="http://schemas.microsoft.com/office/drawing/2014/main" val="2370884626"/>
                    </a:ext>
                  </a:extLst>
                </a:gridCol>
              </a:tblGrid>
              <a:tr h="318971">
                <a:tc>
                  <a:txBody>
                    <a:bodyPr/>
                    <a:lstStyle/>
                    <a:p>
                      <a:pPr algn="l" fontAlgn="b"/>
                      <a:r>
                        <a:rPr lang="tr-TR" sz="1400" u="none" strike="noStrike" dirty="0">
                          <a:effectLst/>
                        </a:rPr>
                        <a:t>MAAS HESABINA ILISKIN YASAL DAYANAKLAR</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err="1">
                          <a:solidFill>
                            <a:srgbClr val="FF0000"/>
                          </a:solidFill>
                          <a:effectLst/>
                        </a:rPr>
                        <a:t>IDARi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AKADEMIK</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474608780"/>
                  </a:ext>
                </a:extLst>
              </a:tr>
              <a:tr h="161722">
                <a:tc>
                  <a:txBody>
                    <a:bodyPr/>
                    <a:lstStyle/>
                    <a:p>
                      <a:pPr algn="l" fontAlgn="b"/>
                      <a:r>
                        <a:rPr lang="tr-TR" sz="1400" b="1" u="none" strike="noStrike" dirty="0">
                          <a:solidFill>
                            <a:srgbClr val="FF0000"/>
                          </a:solidFill>
                          <a:effectLst/>
                        </a:rPr>
                        <a:t>AYLIK</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657-43A</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657-43A</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515259118"/>
                  </a:ext>
                </a:extLst>
              </a:tr>
              <a:tr h="161722">
                <a:tc>
                  <a:txBody>
                    <a:bodyPr/>
                    <a:lstStyle/>
                    <a:p>
                      <a:pPr algn="l" fontAlgn="b"/>
                      <a:r>
                        <a:rPr lang="tr-TR" sz="1400" b="1" u="none" strike="noStrike" dirty="0">
                          <a:solidFill>
                            <a:srgbClr val="FF0000"/>
                          </a:solidFill>
                          <a:effectLst/>
                        </a:rPr>
                        <a:t>EK GOSTERGE</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43-B MADDE</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2914-23</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1852629450"/>
                  </a:ext>
                </a:extLst>
              </a:tr>
              <a:tr h="161722">
                <a:tc>
                  <a:txBody>
                    <a:bodyPr/>
                    <a:lstStyle/>
                    <a:p>
                      <a:pPr algn="l" fontAlgn="b"/>
                      <a:r>
                        <a:rPr lang="tr-TR" sz="1400" b="1" u="none" strike="noStrike" dirty="0">
                          <a:solidFill>
                            <a:srgbClr val="FF0000"/>
                          </a:solidFill>
                          <a:effectLst/>
                        </a:rPr>
                        <a:t>KIDEM TAZMINATI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en-US" sz="1400" u="none" strike="noStrike" dirty="0">
                          <a:effectLst/>
                        </a:rPr>
                        <a:t>375 S KHK M1 (20 YIL-25 YIL)</a:t>
                      </a:r>
                      <a:endParaRPr lang="en-US"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en-US" sz="1400" u="none" strike="noStrike">
                          <a:effectLst/>
                        </a:rPr>
                        <a:t>375 S KHK M1 (20 YIL-25 YIL)</a:t>
                      </a:r>
                      <a:endParaRPr lang="en-US"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578685780"/>
                  </a:ext>
                </a:extLst>
              </a:tr>
              <a:tr h="318971">
                <a:tc>
                  <a:txBody>
                    <a:bodyPr/>
                    <a:lstStyle/>
                    <a:p>
                      <a:pPr algn="l" fontAlgn="b"/>
                      <a:r>
                        <a:rPr lang="tr-TR" sz="1400" b="1" u="none" strike="noStrike" dirty="0">
                          <a:solidFill>
                            <a:srgbClr val="FF0000"/>
                          </a:solidFill>
                          <a:effectLst/>
                        </a:rPr>
                        <a:t>YAN ODEME</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nn-NO" sz="1400" u="none" strike="noStrike" dirty="0">
                          <a:effectLst/>
                        </a:rPr>
                        <a:t>657 152. MADDE KARAR + SAYISI : 2006/10344</a:t>
                      </a:r>
                      <a:endParaRPr lang="nn-NO"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b="1"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1147723897"/>
                  </a:ext>
                </a:extLst>
              </a:tr>
              <a:tr h="161722">
                <a:tc>
                  <a:txBody>
                    <a:bodyPr/>
                    <a:lstStyle/>
                    <a:p>
                      <a:pPr algn="l" fontAlgn="b"/>
                      <a:r>
                        <a:rPr lang="tr-TR" sz="1400" b="1" u="none" strike="noStrike" dirty="0" err="1">
                          <a:solidFill>
                            <a:srgbClr val="FF0000"/>
                          </a:solidFill>
                          <a:effectLst/>
                        </a:rPr>
                        <a:t>AiLE</a:t>
                      </a:r>
                      <a:r>
                        <a:rPr lang="tr-TR" sz="1400" b="1" u="none" strike="noStrike" dirty="0">
                          <a:solidFill>
                            <a:srgbClr val="FF0000"/>
                          </a:solidFill>
                          <a:effectLst/>
                        </a:rPr>
                        <a:t> YARDIMI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657-202 + (</a:t>
                      </a:r>
                      <a:r>
                        <a:rPr lang="tr-TR" sz="1400" u="none" strike="noStrike" dirty="0" err="1">
                          <a:effectLst/>
                        </a:rPr>
                        <a:t>TiS</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657-202 + (TiS)</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770646396"/>
                  </a:ext>
                </a:extLst>
              </a:tr>
              <a:tr h="161722">
                <a:tc>
                  <a:txBody>
                    <a:bodyPr/>
                    <a:lstStyle/>
                    <a:p>
                      <a:pPr algn="l" fontAlgn="b"/>
                      <a:r>
                        <a:rPr lang="tr-TR" sz="1400" b="1" u="none" strike="noStrike" dirty="0">
                          <a:solidFill>
                            <a:srgbClr val="FF0000"/>
                          </a:solidFill>
                          <a:effectLst/>
                        </a:rPr>
                        <a:t>COCUK YARDIMI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657-202 + (</a:t>
                      </a:r>
                      <a:r>
                        <a:rPr lang="tr-TR" sz="1400" u="none" strike="noStrike" dirty="0" err="1">
                          <a:effectLst/>
                        </a:rPr>
                        <a:t>Tis</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657-202 + (Tis)</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695351915"/>
                  </a:ext>
                </a:extLst>
              </a:tr>
              <a:tr h="161722">
                <a:tc>
                  <a:txBody>
                    <a:bodyPr/>
                    <a:lstStyle/>
                    <a:p>
                      <a:pPr algn="l" fontAlgn="b"/>
                      <a:r>
                        <a:rPr lang="tr-TR" sz="1400" b="1" u="none" strike="noStrike" dirty="0">
                          <a:solidFill>
                            <a:srgbClr val="FF0000"/>
                          </a:solidFill>
                          <a:effectLst/>
                        </a:rPr>
                        <a:t>OZEL HIZMET TAZ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SAYISI : 2006/10344</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4263394010"/>
                  </a:ext>
                </a:extLst>
              </a:tr>
              <a:tr h="318971">
                <a:tc>
                  <a:txBody>
                    <a:bodyPr/>
                    <a:lstStyle/>
                    <a:p>
                      <a:pPr algn="l" fontAlgn="b"/>
                      <a:r>
                        <a:rPr lang="tr-TR" sz="1400" b="1" u="none" strike="noStrike" dirty="0">
                          <a:solidFill>
                            <a:srgbClr val="FF0000"/>
                          </a:solidFill>
                          <a:effectLst/>
                        </a:rPr>
                        <a:t>YABANCI </a:t>
                      </a:r>
                      <a:r>
                        <a:rPr lang="tr-TR" sz="1400" b="1" u="none" strike="noStrike" dirty="0" err="1">
                          <a:solidFill>
                            <a:srgbClr val="FF0000"/>
                          </a:solidFill>
                          <a:effectLst/>
                        </a:rPr>
                        <a:t>DiL</a:t>
                      </a:r>
                      <a:r>
                        <a:rPr lang="tr-TR" sz="1400" b="1" u="none" strike="noStrike" dirty="0">
                          <a:solidFill>
                            <a:srgbClr val="FF0000"/>
                          </a:solidFill>
                          <a:effectLst/>
                        </a:rPr>
                        <a:t> TAZMINATI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YABANCI DiL TAZMINATININ ODENMESINE DAiR KARAR</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YABANCI </a:t>
                      </a:r>
                      <a:r>
                        <a:rPr lang="tr-TR" sz="1400" u="none" strike="noStrike" dirty="0" err="1">
                          <a:effectLst/>
                        </a:rPr>
                        <a:t>DiL</a:t>
                      </a:r>
                      <a:r>
                        <a:rPr lang="tr-TR" sz="1400" u="none" strike="noStrike" dirty="0">
                          <a:effectLst/>
                        </a:rPr>
                        <a:t> TAZMINATININ ODENMESINE </a:t>
                      </a:r>
                      <a:r>
                        <a:rPr lang="tr-TR" sz="1400" u="none" strike="noStrike" dirty="0" err="1">
                          <a:effectLst/>
                        </a:rPr>
                        <a:t>DAiR</a:t>
                      </a:r>
                      <a:r>
                        <a:rPr lang="tr-TR" sz="1400" u="none" strike="noStrike" dirty="0">
                          <a:effectLst/>
                        </a:rPr>
                        <a:t> KARAR</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275074990"/>
                  </a:ext>
                </a:extLst>
              </a:tr>
              <a:tr h="161722">
                <a:tc>
                  <a:txBody>
                    <a:bodyPr/>
                    <a:lstStyle/>
                    <a:p>
                      <a:pPr algn="l" fontAlgn="b"/>
                      <a:r>
                        <a:rPr lang="tr-TR" sz="1400" b="1" u="none" strike="noStrike" dirty="0">
                          <a:solidFill>
                            <a:srgbClr val="FF0000"/>
                          </a:solidFill>
                          <a:effectLst/>
                        </a:rPr>
                        <a:t>TIS PIRIMI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es-ES" sz="1400" u="none" strike="noStrike" dirty="0">
                          <a:effectLst/>
                        </a:rPr>
                        <a:t>6 VE 7 NOLU TOPLU SOZLESME</a:t>
                      </a:r>
                      <a:endParaRPr lang="es-ES"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es-ES" sz="1400" u="none" strike="noStrike" dirty="0">
                          <a:effectLst/>
                        </a:rPr>
                        <a:t>6 VE 7 NOLU TOPLU SOZLESME</a:t>
                      </a:r>
                      <a:endParaRPr lang="es-ES"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822853769"/>
                  </a:ext>
                </a:extLst>
              </a:tr>
              <a:tr h="318971">
                <a:tc>
                  <a:txBody>
                    <a:bodyPr/>
                    <a:lstStyle/>
                    <a:p>
                      <a:pPr algn="l" fontAlgn="b"/>
                      <a:r>
                        <a:rPr lang="tr-TR" sz="1400" b="1" u="none" strike="noStrike" dirty="0">
                          <a:solidFill>
                            <a:srgbClr val="FF0000"/>
                          </a:solidFill>
                          <a:effectLst/>
                        </a:rPr>
                        <a:t>BOLGE TAZMINATI CALISARAK ALINIR</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2005 YILI BOLGE TAZMINATI BAKANLAR KURULU KARARI</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2005 YILI BOLGE TAZMINATI BAKANLAR KURULU KARARI</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03302282"/>
                  </a:ext>
                </a:extLst>
              </a:tr>
              <a:tr h="161722">
                <a:tc>
                  <a:txBody>
                    <a:bodyPr/>
                    <a:lstStyle/>
                    <a:p>
                      <a:pPr algn="l" fontAlgn="b"/>
                      <a:r>
                        <a:rPr lang="tr-TR" sz="1400" b="1" u="none" strike="noStrike" dirty="0">
                          <a:solidFill>
                            <a:srgbClr val="FF0000"/>
                          </a:solidFill>
                          <a:effectLst/>
                        </a:rPr>
                        <a:t>EK ODEME</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375 S KHK 666</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375 S KHK 666</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230182179"/>
                  </a:ext>
                </a:extLst>
              </a:tr>
              <a:tr h="318971">
                <a:tc>
                  <a:txBody>
                    <a:bodyPr/>
                    <a:lstStyle/>
                    <a:p>
                      <a:pPr algn="l" fontAlgn="b"/>
                      <a:r>
                        <a:rPr lang="tr-TR" sz="1400" b="1" u="none" strike="noStrike" dirty="0">
                          <a:solidFill>
                            <a:srgbClr val="FF0000"/>
                          </a:solidFill>
                          <a:effectLst/>
                        </a:rPr>
                        <a:t>TEKNIK-SAGLIK </a:t>
                      </a:r>
                      <a:r>
                        <a:rPr lang="tr-TR" sz="1400" b="1" u="none" strike="noStrike" dirty="0" err="1">
                          <a:solidFill>
                            <a:srgbClr val="FF0000"/>
                          </a:solidFill>
                          <a:effectLst/>
                        </a:rPr>
                        <a:t>HiZMETLERi</a:t>
                      </a:r>
                      <a:r>
                        <a:rPr lang="tr-TR" sz="1400" b="1" u="none" strike="noStrike" dirty="0">
                          <a:solidFill>
                            <a:srgbClr val="FF0000"/>
                          </a:solidFill>
                          <a:effectLst/>
                        </a:rPr>
                        <a:t> SINIFI BOLGE EK</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375 S KHK 666</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520293640"/>
                  </a:ext>
                </a:extLst>
              </a:tr>
              <a:tr h="161722">
                <a:tc>
                  <a:txBody>
                    <a:bodyPr/>
                    <a:lstStyle/>
                    <a:p>
                      <a:pPr algn="l" fontAlgn="b"/>
                      <a:r>
                        <a:rPr lang="tr-TR" sz="1400" b="1" u="none" strike="noStrike" dirty="0">
                          <a:solidFill>
                            <a:srgbClr val="FF0000"/>
                          </a:solidFill>
                          <a:effectLst/>
                        </a:rPr>
                        <a:t>ODEME</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375 SAYILI KHK EK MADDE 40</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375 SAYILI KHK EK MADDE 40</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241783371"/>
                  </a:ext>
                </a:extLst>
              </a:tr>
              <a:tr h="161722">
                <a:tc>
                  <a:txBody>
                    <a:bodyPr/>
                    <a:lstStyle/>
                    <a:p>
                      <a:pPr algn="l" fontAlgn="b"/>
                      <a:r>
                        <a:rPr lang="tr-TR" sz="1400" b="1" u="none" strike="noStrike" dirty="0" err="1">
                          <a:solidFill>
                            <a:srgbClr val="FF0000"/>
                          </a:solidFill>
                          <a:effectLst/>
                        </a:rPr>
                        <a:t>iLAVE</a:t>
                      </a:r>
                      <a:r>
                        <a:rPr lang="tr-TR" sz="1400" b="1" u="none" strike="noStrike" dirty="0">
                          <a:solidFill>
                            <a:srgbClr val="FF0000"/>
                          </a:solidFill>
                          <a:effectLst/>
                        </a:rPr>
                        <a:t> ODEME</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657 EK 26</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2914 SK EK</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405856601"/>
                  </a:ext>
                </a:extLst>
              </a:tr>
              <a:tr h="318971">
                <a:tc>
                  <a:txBody>
                    <a:bodyPr/>
                    <a:lstStyle/>
                    <a:p>
                      <a:pPr algn="l" fontAlgn="b"/>
                      <a:r>
                        <a:rPr lang="tr-TR" sz="1400" b="1" u="none" strike="noStrike" dirty="0">
                          <a:solidFill>
                            <a:srgbClr val="FF0000"/>
                          </a:solidFill>
                          <a:effectLst/>
                        </a:rPr>
                        <a:t>MAKAM TAZMINATI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657 EK 26</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BAKANLAR KURULU KARAR SAYISI : 2008/13694 MADDE 4</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062586050"/>
                  </a:ext>
                </a:extLst>
              </a:tr>
              <a:tr h="161722">
                <a:tc>
                  <a:txBody>
                    <a:bodyPr/>
                    <a:lstStyle/>
                    <a:p>
                      <a:pPr algn="l" fontAlgn="b"/>
                      <a:r>
                        <a:rPr lang="tr-TR" sz="1400" b="1" u="none" strike="noStrike" dirty="0">
                          <a:solidFill>
                            <a:srgbClr val="FF0000"/>
                          </a:solidFill>
                          <a:effectLst/>
                        </a:rPr>
                        <a:t>GOREV TAZMINATI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2914-M12</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411451025"/>
                  </a:ext>
                </a:extLst>
              </a:tr>
              <a:tr h="161722">
                <a:tc>
                  <a:txBody>
                    <a:bodyPr/>
                    <a:lstStyle/>
                    <a:p>
                      <a:pPr algn="l" fontAlgn="b"/>
                      <a:r>
                        <a:rPr lang="tr-TR" sz="1400" b="1" u="none" strike="noStrike">
                          <a:solidFill>
                            <a:srgbClr val="FF0000"/>
                          </a:solidFill>
                          <a:effectLst/>
                        </a:rPr>
                        <a:t>UNIVERSITE ODENEGI</a:t>
                      </a:r>
                      <a:endParaRPr lang="tr-TR" sz="1400" b="1" i="0" u="none" strike="noStrike">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2914-M13</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434491328"/>
                  </a:ext>
                </a:extLst>
              </a:tr>
              <a:tr h="161722">
                <a:tc>
                  <a:txBody>
                    <a:bodyPr/>
                    <a:lstStyle/>
                    <a:p>
                      <a:pPr algn="l" fontAlgn="b"/>
                      <a:r>
                        <a:rPr lang="tr-TR" sz="1400" b="1" u="none" strike="noStrike" dirty="0" err="1">
                          <a:solidFill>
                            <a:srgbClr val="FF0000"/>
                          </a:solidFill>
                          <a:effectLst/>
                        </a:rPr>
                        <a:t>iDARi</a:t>
                      </a:r>
                      <a:r>
                        <a:rPr lang="tr-TR" sz="1400" b="1" u="none" strike="noStrike" dirty="0">
                          <a:solidFill>
                            <a:srgbClr val="FF0000"/>
                          </a:solidFill>
                          <a:effectLst/>
                        </a:rPr>
                        <a:t> GOREV </a:t>
                      </a:r>
                      <a:r>
                        <a:rPr lang="tr-TR" sz="1400" b="1" u="none" strike="noStrike" dirty="0" err="1">
                          <a:solidFill>
                            <a:srgbClr val="FF0000"/>
                          </a:solidFill>
                          <a:effectLst/>
                        </a:rPr>
                        <a:t>ODENEGi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2914-EK MADDE 1</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1481490996"/>
                  </a:ext>
                </a:extLst>
              </a:tr>
              <a:tr h="476219">
                <a:tc>
                  <a:txBody>
                    <a:bodyPr/>
                    <a:lstStyle/>
                    <a:p>
                      <a:pPr algn="l" fontAlgn="b"/>
                      <a:r>
                        <a:rPr lang="tr-TR" sz="1400" b="1" u="none" strike="noStrike" dirty="0">
                          <a:solidFill>
                            <a:srgbClr val="FF0000"/>
                          </a:solidFill>
                          <a:effectLst/>
                        </a:rPr>
                        <a:t>EGITIM OGRET,M </a:t>
                      </a:r>
                      <a:r>
                        <a:rPr lang="tr-TR" sz="1400" b="1" u="none" strike="noStrike" dirty="0" err="1">
                          <a:solidFill>
                            <a:srgbClr val="FF0000"/>
                          </a:solidFill>
                          <a:effectLst/>
                        </a:rPr>
                        <a:t>ODENEGiI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GELISTIRME </a:t>
                      </a:r>
                      <a:r>
                        <a:rPr lang="tr-TR" sz="1400" u="none" strike="noStrike" dirty="0" err="1">
                          <a:effectLst/>
                        </a:rPr>
                        <a:t>ODENEGi</a:t>
                      </a:r>
                      <a:r>
                        <a:rPr lang="tr-TR" sz="1400" u="none" strike="noStrike" dirty="0">
                          <a:effectLst/>
                        </a:rPr>
                        <a:t> ODENMESINE DAIR KARAR</a:t>
                      </a:r>
                      <a:br>
                        <a:rPr lang="tr-TR" sz="1400" u="none" strike="noStrike" dirty="0">
                          <a:effectLst/>
                        </a:rPr>
                      </a:br>
                      <a:r>
                        <a:rPr lang="tr-TR" sz="1400" u="none" strike="noStrike" dirty="0">
                          <a:effectLst/>
                        </a:rPr>
                        <a:t> MADDE 1 VE 4 </a:t>
                      </a:r>
                      <a:r>
                        <a:rPr lang="tr-TR" sz="1400" u="none" strike="noStrike" dirty="0" err="1">
                          <a:effectLst/>
                        </a:rPr>
                        <a:t>DiKKAT</a:t>
                      </a:r>
                      <a:r>
                        <a:rPr lang="tr-TR" sz="1400" u="none" strike="noStrike" dirty="0">
                          <a:effectLst/>
                        </a:rPr>
                        <a:t>, </a:t>
                      </a:r>
                      <a:r>
                        <a:rPr lang="tr-TR" sz="1400" u="none" strike="noStrike" dirty="0" err="1">
                          <a:effectLst/>
                        </a:rPr>
                        <a:t>TiS</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528500864"/>
                  </a:ext>
                </a:extLst>
              </a:tr>
              <a:tr h="161722">
                <a:tc>
                  <a:txBody>
                    <a:bodyPr/>
                    <a:lstStyle/>
                    <a:p>
                      <a:pPr algn="l" fontAlgn="b"/>
                      <a:r>
                        <a:rPr lang="tr-TR" sz="1400" b="1" u="none" strike="noStrike" dirty="0">
                          <a:solidFill>
                            <a:srgbClr val="FF0000"/>
                          </a:solidFill>
                          <a:effectLst/>
                        </a:rPr>
                        <a:t>GELISTIRME </a:t>
                      </a:r>
                      <a:r>
                        <a:rPr lang="tr-TR" sz="1400" b="1" u="none" strike="noStrike" dirty="0" err="1">
                          <a:solidFill>
                            <a:srgbClr val="FF0000"/>
                          </a:solidFill>
                          <a:effectLst/>
                        </a:rPr>
                        <a:t>ODENEGi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2914-EK MADDE 3</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510655940"/>
                  </a:ext>
                </a:extLst>
              </a:tr>
              <a:tr h="318971">
                <a:tc>
                  <a:txBody>
                    <a:bodyPr/>
                    <a:lstStyle/>
                    <a:p>
                      <a:pPr algn="l" fontAlgn="b"/>
                      <a:r>
                        <a:rPr lang="tr-TR" sz="1400" b="1" u="none" strike="noStrike" dirty="0">
                          <a:solidFill>
                            <a:srgbClr val="FF0000"/>
                          </a:solidFill>
                          <a:effectLst/>
                        </a:rPr>
                        <a:t>YUKSEKOGRETIM TAZMINATI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solidFill>
                            <a:srgbClr val="FF0000"/>
                          </a:solidFill>
                          <a:effectLst/>
                        </a:rPr>
                        <a:t>BU ODEME KALEMINDEN FAYDALANAMAZ</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AKADEMIK TESVIK ODENEGININ YONE. MADDE 8-</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940056067"/>
                  </a:ext>
                </a:extLst>
              </a:tr>
              <a:tr h="161722">
                <a:tc>
                  <a:txBody>
                    <a:bodyPr/>
                    <a:lstStyle/>
                    <a:p>
                      <a:pPr algn="l" fontAlgn="b"/>
                      <a:r>
                        <a:rPr lang="tr-TR" sz="1400" b="1" u="none" strike="noStrike" dirty="0">
                          <a:solidFill>
                            <a:srgbClr val="FF0000"/>
                          </a:solidFill>
                          <a:effectLst/>
                        </a:rPr>
                        <a:t>AAKADEMIK </a:t>
                      </a:r>
                      <a:r>
                        <a:rPr lang="tr-TR" sz="1400" b="1" u="none" strike="noStrike" dirty="0" err="1">
                          <a:solidFill>
                            <a:srgbClr val="FF0000"/>
                          </a:solidFill>
                          <a:effectLst/>
                        </a:rPr>
                        <a:t>TESViK</a:t>
                      </a:r>
                      <a:r>
                        <a:rPr lang="tr-TR" sz="1400" b="1" u="none" strike="noStrike" dirty="0">
                          <a:solidFill>
                            <a:srgbClr val="FF0000"/>
                          </a:solidFill>
                          <a:effectLst/>
                        </a:rPr>
                        <a:t> </a:t>
                      </a:r>
                      <a:r>
                        <a:rPr lang="tr-TR" sz="1400" b="1" u="none" strike="noStrike" dirty="0" err="1">
                          <a:solidFill>
                            <a:srgbClr val="FF0000"/>
                          </a:solidFill>
                          <a:effectLst/>
                        </a:rPr>
                        <a:t>ODENEGi</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5434 MADDE 70</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5434 MADDE 70</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655383964"/>
                  </a:ext>
                </a:extLst>
              </a:tr>
              <a:tr h="318971">
                <a:tc>
                  <a:txBody>
                    <a:bodyPr/>
                    <a:lstStyle/>
                    <a:p>
                      <a:pPr algn="l" fontAlgn="b"/>
                      <a:r>
                        <a:rPr lang="fi-FI" sz="1400" b="1" u="none" strike="noStrike" dirty="0">
                          <a:solidFill>
                            <a:srgbClr val="FF0000"/>
                          </a:solidFill>
                          <a:effectLst/>
                        </a:rPr>
                        <a:t>5510 ONCESi KESINTi %20 DEVLET EMEKLILIK</a:t>
                      </a:r>
                      <a:endParaRPr lang="fi-FI"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5434 MADDE 70</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5434 MADDE 70</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2707049508"/>
                  </a:ext>
                </a:extLst>
              </a:tr>
              <a:tr h="318971">
                <a:tc>
                  <a:txBody>
                    <a:bodyPr/>
                    <a:lstStyle/>
                    <a:p>
                      <a:pPr algn="l" fontAlgn="b"/>
                      <a:r>
                        <a:rPr lang="it-IT" sz="1400" b="1" u="none" strike="noStrike" dirty="0">
                          <a:solidFill>
                            <a:srgbClr val="FF0000"/>
                          </a:solidFill>
                          <a:effectLst/>
                        </a:rPr>
                        <a:t>5510 ONCESi KESINTi %12 DEVLET SAGLIK</a:t>
                      </a:r>
                      <a:endParaRPr lang="it-IT"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5434 MADDE 70</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5434 MADDE 70</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258873042"/>
                  </a:ext>
                </a:extLst>
              </a:tr>
              <a:tr h="318971">
                <a:tc>
                  <a:txBody>
                    <a:bodyPr/>
                    <a:lstStyle/>
                    <a:p>
                      <a:pPr algn="l" fontAlgn="b"/>
                      <a:r>
                        <a:rPr lang="fi-FI" sz="1400" b="1" u="none" strike="noStrike" dirty="0">
                          <a:solidFill>
                            <a:srgbClr val="FF0000"/>
                          </a:solidFill>
                          <a:effectLst/>
                        </a:rPr>
                        <a:t>5510 ONCESI KESINTi %16 KiSi EMEKLILIK</a:t>
                      </a:r>
                      <a:endParaRPr lang="fi-FI"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5434 MADDE 70</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5434 MADDE 70</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58138422"/>
                  </a:ext>
                </a:extLst>
              </a:tr>
              <a:tr h="161722">
                <a:tc>
                  <a:txBody>
                    <a:bodyPr/>
                    <a:lstStyle/>
                    <a:p>
                      <a:pPr algn="l" fontAlgn="b"/>
                      <a:r>
                        <a:rPr lang="tr-TR" sz="1400" b="1" u="none" strike="noStrike" dirty="0">
                          <a:solidFill>
                            <a:srgbClr val="FF0000"/>
                          </a:solidFill>
                          <a:effectLst/>
                        </a:rPr>
                        <a:t>5510 </a:t>
                      </a:r>
                      <a:r>
                        <a:rPr lang="tr-TR" sz="1400" b="1" u="none" strike="noStrike" dirty="0" err="1">
                          <a:solidFill>
                            <a:srgbClr val="FF0000"/>
                          </a:solidFill>
                          <a:effectLst/>
                        </a:rPr>
                        <a:t>ONCESi</a:t>
                      </a:r>
                      <a:r>
                        <a:rPr lang="tr-TR" sz="1400" b="1" u="none" strike="noStrike" dirty="0">
                          <a:solidFill>
                            <a:srgbClr val="FF0000"/>
                          </a:solidFill>
                          <a:effectLst/>
                        </a:rPr>
                        <a:t> %100 ARTIS</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a:effectLst/>
                        </a:rPr>
                        <a:t>5510-81A</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a:txBody>
                    <a:bodyPr/>
                    <a:lstStyle/>
                    <a:p>
                      <a:pPr algn="ctr" fontAlgn="b"/>
                      <a:r>
                        <a:rPr lang="tr-TR" sz="1400" u="none" strike="noStrike" dirty="0">
                          <a:effectLst/>
                        </a:rPr>
                        <a:t>5510-81A</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3843314179"/>
                  </a:ext>
                </a:extLst>
              </a:tr>
              <a:tr h="318971">
                <a:tc>
                  <a:txBody>
                    <a:bodyPr/>
                    <a:lstStyle/>
                    <a:p>
                      <a:pPr algn="l" fontAlgn="b"/>
                      <a:r>
                        <a:rPr lang="tr-TR" sz="1400" b="1" u="none" strike="noStrike" dirty="0">
                          <a:solidFill>
                            <a:srgbClr val="FF0000"/>
                          </a:solidFill>
                          <a:effectLst/>
                        </a:rPr>
                        <a:t>5510 SONRASI %11-9 MALULLUK YASLILIK</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rowSpan="2">
                  <a:txBody>
                    <a:bodyPr/>
                    <a:lstStyle/>
                    <a:p>
                      <a:pPr algn="ctr" fontAlgn="b"/>
                      <a:r>
                        <a:rPr lang="tr-TR" sz="1400" u="none" strike="noStrike">
                          <a:effectLst/>
                        </a:rPr>
                        <a:t>5510-81F</a:t>
                      </a:r>
                      <a:endParaRPr lang="tr-TR" sz="1400" b="0" i="0" u="none" strike="noStrike">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tc rowSpan="2">
                  <a:txBody>
                    <a:bodyPr/>
                    <a:lstStyle/>
                    <a:p>
                      <a:pPr algn="ctr" fontAlgn="b"/>
                      <a:r>
                        <a:rPr lang="tr-TR" sz="1400" u="none" strike="noStrike" dirty="0">
                          <a:effectLst/>
                        </a:rPr>
                        <a:t>5510-81F</a:t>
                      </a:r>
                      <a:endParaRPr lang="tr-TR" sz="1400" b="0" i="0" u="none" strike="noStrike" dirty="0">
                        <a:solidFill>
                          <a:srgbClr val="000000"/>
                        </a:solidFill>
                        <a:effectLst/>
                        <a:latin typeface="Calibri" panose="020F0502020204030204" pitchFamily="34" charset="0"/>
                      </a:endParaRPr>
                    </a:p>
                  </a:txBody>
                  <a:tcPr marL="4770" marR="4770" marT="4770" marB="0" anchor="b">
                    <a:solidFill>
                      <a:schemeClr val="accent5">
                        <a:lumMod val="40000"/>
                        <a:lumOff val="60000"/>
                      </a:schemeClr>
                    </a:solidFill>
                  </a:tcPr>
                </a:tc>
                <a:extLst>
                  <a:ext uri="{0D108BD9-81ED-4DB2-BD59-A6C34878D82A}">
                    <a16:rowId xmlns:a16="http://schemas.microsoft.com/office/drawing/2014/main" val="613344129"/>
                  </a:ext>
                </a:extLst>
              </a:tr>
              <a:tr h="161722">
                <a:tc>
                  <a:txBody>
                    <a:bodyPr/>
                    <a:lstStyle/>
                    <a:p>
                      <a:pPr algn="l" fontAlgn="b"/>
                      <a:r>
                        <a:rPr lang="tr-TR" sz="1400" b="1" u="none" strike="noStrike" dirty="0">
                          <a:solidFill>
                            <a:srgbClr val="FF0000"/>
                          </a:solidFill>
                          <a:effectLst/>
                        </a:rPr>
                        <a:t>5510 SONRASI GSSP 7,5-5</a:t>
                      </a:r>
                      <a:endParaRPr lang="tr-TR" sz="1400" b="1" i="0" u="none" strike="noStrike" dirty="0">
                        <a:solidFill>
                          <a:srgbClr val="FF0000"/>
                        </a:solidFill>
                        <a:effectLst/>
                        <a:latin typeface="Calibri" panose="020F0502020204030204" pitchFamily="34" charset="0"/>
                      </a:endParaRPr>
                    </a:p>
                  </a:txBody>
                  <a:tcPr marL="4770" marR="4770" marT="4770" marB="0" anchor="b">
                    <a:solidFill>
                      <a:schemeClr val="accent5">
                        <a:lumMod val="40000"/>
                        <a:lumOff val="60000"/>
                      </a:schemeClr>
                    </a:solidFill>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2010783453"/>
                  </a:ext>
                </a:extLst>
              </a:tr>
            </a:tbl>
          </a:graphicData>
        </a:graphic>
      </p:graphicFrame>
    </p:spTree>
    <p:extLst>
      <p:ext uri="{BB962C8B-B14F-4D97-AF65-F5344CB8AC3E}">
        <p14:creationId xmlns:p14="http://schemas.microsoft.com/office/powerpoint/2010/main" val="36771258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753" y="343192"/>
            <a:ext cx="11920451" cy="769441"/>
          </a:xfrm>
          <a:prstGeom prst="rect">
            <a:avLst/>
          </a:prstGeom>
        </p:spPr>
        <p:txBody>
          <a:bodyPr wrap="square">
            <a:spAutoFit/>
          </a:bodyPr>
          <a:lstStyle/>
          <a:p>
            <a:pPr algn="ctr"/>
            <a:r>
              <a:rPr lang="sv-SE" sz="4400" dirty="0"/>
              <a:t>Akademik Personelin Mali ve Sosyal Hakları</a:t>
            </a:r>
            <a:endParaRPr lang="tr-TR" sz="4400" dirty="0"/>
          </a:p>
        </p:txBody>
      </p:sp>
      <p:sp>
        <p:nvSpPr>
          <p:cNvPr id="3" name="Dikdörtgen 2"/>
          <p:cNvSpPr/>
          <p:nvPr/>
        </p:nvSpPr>
        <p:spPr>
          <a:xfrm>
            <a:off x="432262" y="1600817"/>
            <a:ext cx="11587942" cy="1200329"/>
          </a:xfrm>
          <a:prstGeom prst="rect">
            <a:avLst/>
          </a:prstGeom>
        </p:spPr>
        <p:txBody>
          <a:bodyPr wrap="square">
            <a:spAutoFit/>
          </a:bodyPr>
          <a:lstStyle/>
          <a:p>
            <a:r>
              <a:rPr lang="tr-TR" sz="2400" dirty="0"/>
              <a:t>Eğitim Öğretim Ödeneği: 2914 sayılı Kanunun ek 1’inci maddesi gereğince öğretim elemanlarına en yüksek Devlet memuru aylığı brüt tutarının on ikide biri oranında ödenmektedir. Damga vergisine tabidir</a:t>
            </a:r>
            <a:r>
              <a:rPr lang="tr-TR" dirty="0"/>
              <a:t>.</a:t>
            </a:r>
          </a:p>
        </p:txBody>
      </p:sp>
      <p:sp>
        <p:nvSpPr>
          <p:cNvPr id="4" name="Dikdörtgen 3"/>
          <p:cNvSpPr/>
          <p:nvPr/>
        </p:nvSpPr>
        <p:spPr>
          <a:xfrm>
            <a:off x="648392" y="3289331"/>
            <a:ext cx="1057379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solidFill>
              </a:rPr>
              <a:t>Eğitim Öğretim Ödeneği= En Yüksek Devlet Memuru Aylığı / 12 </a:t>
            </a:r>
          </a:p>
        </p:txBody>
      </p:sp>
      <p:sp>
        <p:nvSpPr>
          <p:cNvPr id="5" name="Dikdörtgen 4"/>
          <p:cNvSpPr/>
          <p:nvPr/>
        </p:nvSpPr>
        <p:spPr>
          <a:xfrm>
            <a:off x="432262" y="4507250"/>
            <a:ext cx="6086282" cy="369332"/>
          </a:xfrm>
          <a:prstGeom prst="rect">
            <a:avLst/>
          </a:prstGeom>
        </p:spPr>
        <p:txBody>
          <a:bodyPr wrap="none">
            <a:spAutoFit/>
          </a:bodyPr>
          <a:lstStyle/>
          <a:p>
            <a:r>
              <a:rPr lang="tr-TR" b="1" dirty="0"/>
              <a:t>Yabancı Dil Tazminatı: </a:t>
            </a:r>
            <a:r>
              <a:rPr lang="tr-TR" dirty="0"/>
              <a:t>Memurlara ilişkin bölümde anlatılmıştır. </a:t>
            </a:r>
          </a:p>
        </p:txBody>
      </p:sp>
      <p:sp>
        <p:nvSpPr>
          <p:cNvPr id="6" name="Dikdörtgen 5"/>
          <p:cNvSpPr/>
          <p:nvPr/>
        </p:nvSpPr>
        <p:spPr>
          <a:xfrm>
            <a:off x="432262" y="5180101"/>
            <a:ext cx="11587942" cy="646331"/>
          </a:xfrm>
          <a:prstGeom prst="rect">
            <a:avLst/>
          </a:prstGeom>
        </p:spPr>
        <p:txBody>
          <a:bodyPr wrap="square">
            <a:spAutoFit/>
          </a:bodyPr>
          <a:lstStyle/>
          <a:p>
            <a:r>
              <a:rPr lang="tr-TR" b="1" dirty="0"/>
              <a:t>Aile Yardımı Ödeneği: </a:t>
            </a:r>
            <a:r>
              <a:rPr lang="tr-TR" dirty="0"/>
              <a:t>2914 sayılı Kanunun 10’uncu maddesi uyarınca akademik personele Devlet memurlarına ödenen tutarda aile yardımı ödeneği ödendiğinden memurlara ilişkin bölüme bakınız</a:t>
            </a:r>
          </a:p>
        </p:txBody>
      </p:sp>
    </p:spTree>
    <p:extLst>
      <p:ext uri="{BB962C8B-B14F-4D97-AF65-F5344CB8AC3E}">
        <p14:creationId xmlns:p14="http://schemas.microsoft.com/office/powerpoint/2010/main" val="15862845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nvPr>
        </p:nvGraphicFramePr>
        <p:xfrm>
          <a:off x="581890" y="257704"/>
          <a:ext cx="10914611" cy="5878031"/>
        </p:xfrm>
        <a:graphic>
          <a:graphicData uri="http://schemas.openxmlformats.org/drawingml/2006/table">
            <a:tbl>
              <a:tblPr>
                <a:tableStyleId>{5C22544A-7EE6-4342-B048-85BDC9FD1C3A}</a:tableStyleId>
              </a:tblPr>
              <a:tblGrid>
                <a:gridCol w="3037398">
                  <a:extLst>
                    <a:ext uri="{9D8B030D-6E8A-4147-A177-3AD203B41FA5}">
                      <a16:colId xmlns:a16="http://schemas.microsoft.com/office/drawing/2014/main" val="1375273644"/>
                    </a:ext>
                  </a:extLst>
                </a:gridCol>
                <a:gridCol w="5473994">
                  <a:extLst>
                    <a:ext uri="{9D8B030D-6E8A-4147-A177-3AD203B41FA5}">
                      <a16:colId xmlns:a16="http://schemas.microsoft.com/office/drawing/2014/main" val="415639317"/>
                    </a:ext>
                  </a:extLst>
                </a:gridCol>
                <a:gridCol w="801073">
                  <a:extLst>
                    <a:ext uri="{9D8B030D-6E8A-4147-A177-3AD203B41FA5}">
                      <a16:colId xmlns:a16="http://schemas.microsoft.com/office/drawing/2014/main" val="915638836"/>
                    </a:ext>
                  </a:extLst>
                </a:gridCol>
                <a:gridCol w="801073">
                  <a:extLst>
                    <a:ext uri="{9D8B030D-6E8A-4147-A177-3AD203B41FA5}">
                      <a16:colId xmlns:a16="http://schemas.microsoft.com/office/drawing/2014/main" val="4006927486"/>
                    </a:ext>
                  </a:extLst>
                </a:gridCol>
                <a:gridCol w="801073">
                  <a:extLst>
                    <a:ext uri="{9D8B030D-6E8A-4147-A177-3AD203B41FA5}">
                      <a16:colId xmlns:a16="http://schemas.microsoft.com/office/drawing/2014/main" val="465307571"/>
                    </a:ext>
                  </a:extLst>
                </a:gridCol>
              </a:tblGrid>
              <a:tr h="747829">
                <a:tc gridSpan="5">
                  <a:txBody>
                    <a:bodyPr/>
                    <a:lstStyle/>
                    <a:p>
                      <a:pPr algn="ctr" fontAlgn="b"/>
                      <a:r>
                        <a:rPr lang="tr-TR" sz="1800" u="none" strike="noStrike" dirty="0">
                          <a:effectLst/>
                        </a:rPr>
                        <a:t>Akademik Personelin  Mali ve Sosyal Haklarına İlişkin Özet Tablo</a:t>
                      </a:r>
                      <a:endParaRPr lang="tr-TR" sz="1800" b="1" i="0" u="none" strike="noStrike" dirty="0">
                        <a:solidFill>
                          <a:srgbClr val="000000"/>
                        </a:solidFill>
                        <a:effectLst/>
                        <a:latin typeface="Calibri" panose="020F0502020204030204" pitchFamily="34" charset="0"/>
                      </a:endParaRPr>
                    </a:p>
                  </a:txBody>
                  <a:tcPr marL="9459" marR="9459" marT="9459"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22563214"/>
                  </a:ext>
                </a:extLst>
              </a:tr>
              <a:tr h="233553">
                <a:tc rowSpan="2">
                  <a:txBody>
                    <a:bodyPr/>
                    <a:lstStyle/>
                    <a:p>
                      <a:pPr algn="ctr" fontAlgn="b"/>
                      <a:r>
                        <a:rPr lang="tr-TR" sz="1400" u="none" strike="noStrike" dirty="0">
                          <a:effectLst/>
                        </a:rPr>
                        <a:t>Unsurlar</a:t>
                      </a:r>
                      <a:endParaRPr lang="tr-TR" sz="1400" b="1" i="0" u="none" strike="noStrike" dirty="0">
                        <a:solidFill>
                          <a:srgbClr val="000000"/>
                        </a:solidFill>
                        <a:effectLst/>
                        <a:latin typeface="Calibri" panose="020F0502020204030204" pitchFamily="34" charset="0"/>
                      </a:endParaRPr>
                    </a:p>
                  </a:txBody>
                  <a:tcPr marL="9459" marR="9459" marT="9459" marB="0" anchor="b"/>
                </a:tc>
                <a:tc rowSpan="2">
                  <a:txBody>
                    <a:bodyPr/>
                    <a:lstStyle/>
                    <a:p>
                      <a:pPr algn="ctr" fontAlgn="b"/>
                      <a:r>
                        <a:rPr lang="tr-TR" sz="1400" u="none" strike="noStrike" dirty="0">
                          <a:effectLst/>
                        </a:rPr>
                        <a:t>Hesaplanışı </a:t>
                      </a:r>
                      <a:endParaRPr lang="tr-TR" sz="1400" b="1" i="0" u="none" strike="noStrike" dirty="0">
                        <a:solidFill>
                          <a:srgbClr val="000000"/>
                        </a:solidFill>
                        <a:effectLst/>
                        <a:latin typeface="Calibri" panose="020F0502020204030204" pitchFamily="34" charset="0"/>
                      </a:endParaRPr>
                    </a:p>
                  </a:txBody>
                  <a:tcPr marL="9459" marR="9459" marT="9459" marB="0" anchor="b"/>
                </a:tc>
                <a:tc gridSpan="3">
                  <a:txBody>
                    <a:bodyPr/>
                    <a:lstStyle/>
                    <a:p>
                      <a:pPr algn="ctr" fontAlgn="b"/>
                      <a:r>
                        <a:rPr lang="tr-TR" sz="1400" u="none" strike="noStrike" dirty="0">
                          <a:effectLst/>
                        </a:rPr>
                        <a:t>Kesintiler</a:t>
                      </a:r>
                      <a:endParaRPr lang="tr-TR" sz="1400" b="0" i="0" u="none" strike="noStrike" dirty="0">
                        <a:solidFill>
                          <a:srgbClr val="000000"/>
                        </a:solidFill>
                        <a:effectLst/>
                        <a:latin typeface="Calibri" panose="020F0502020204030204" pitchFamily="34" charset="0"/>
                      </a:endParaRPr>
                    </a:p>
                  </a:txBody>
                  <a:tcPr marL="9459" marR="9459" marT="9459" marB="0" anchor="b"/>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22487334"/>
                  </a:ext>
                </a:extLst>
              </a:tr>
              <a:tr h="463124">
                <a:tc vMerge="1">
                  <a:txBody>
                    <a:bodyPr/>
                    <a:lstStyle/>
                    <a:p>
                      <a:endParaRPr lang="tr-TR"/>
                    </a:p>
                  </a:txBody>
                  <a:tcPr/>
                </a:tc>
                <a:tc vMerge="1">
                  <a:txBody>
                    <a:bodyPr/>
                    <a:lstStyle/>
                    <a:p>
                      <a:endParaRPr lang="tr-TR"/>
                    </a:p>
                  </a:txBody>
                  <a:tcPr/>
                </a:tc>
                <a:tc>
                  <a:txBody>
                    <a:bodyPr/>
                    <a:lstStyle/>
                    <a:p>
                      <a:pPr algn="l" fontAlgn="b"/>
                      <a:r>
                        <a:rPr lang="tr-TR" sz="1400" u="none" strike="noStrike" dirty="0">
                          <a:effectLst/>
                        </a:rPr>
                        <a:t>Gelir </a:t>
                      </a:r>
                      <a:br>
                        <a:rPr lang="tr-TR" sz="1400" u="none" strike="noStrike" dirty="0">
                          <a:effectLst/>
                        </a:rPr>
                      </a:br>
                      <a:r>
                        <a:rPr lang="tr-TR" sz="1400" u="none" strike="noStrike" dirty="0">
                          <a:effectLst/>
                        </a:rPr>
                        <a:t>Vergisi</a:t>
                      </a:r>
                      <a:endParaRPr lang="tr-TR" sz="14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Damga</a:t>
                      </a:r>
                      <a:br>
                        <a:rPr lang="tr-TR" sz="1400" u="none" strike="noStrike" dirty="0">
                          <a:effectLst/>
                        </a:rPr>
                      </a:br>
                      <a:r>
                        <a:rPr lang="tr-TR" sz="1400" u="none" strike="noStrike" dirty="0">
                          <a:effectLst/>
                        </a:rPr>
                        <a:t> Vergisi</a:t>
                      </a:r>
                      <a:endParaRPr lang="tr-TR" sz="1400" b="1" i="0" u="none" strike="noStrike" dirty="0">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Emekli </a:t>
                      </a:r>
                      <a:br>
                        <a:rPr lang="tr-TR" sz="1400" u="none" strike="noStrike" dirty="0">
                          <a:effectLst/>
                        </a:rPr>
                      </a:br>
                      <a:r>
                        <a:rPr lang="tr-TR" sz="1400" u="none" strike="noStrike" dirty="0">
                          <a:effectLst/>
                        </a:rPr>
                        <a:t>Keseneği</a:t>
                      </a:r>
                      <a:endParaRPr lang="tr-TR" sz="1400" b="1"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882162676"/>
                  </a:ext>
                </a:extLst>
              </a:tr>
              <a:tr h="233553">
                <a:tc>
                  <a:txBody>
                    <a:bodyPr/>
                    <a:lstStyle/>
                    <a:p>
                      <a:pPr algn="l" fontAlgn="b"/>
                      <a:r>
                        <a:rPr lang="tr-TR" sz="1400" u="none" strike="noStrike">
                          <a:effectLst/>
                        </a:rPr>
                        <a:t>Gösterge Aylığı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Gösterge X Aylık Katsayı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688432048"/>
                  </a:ext>
                </a:extLst>
              </a:tr>
              <a:tr h="233553">
                <a:tc>
                  <a:txBody>
                    <a:bodyPr/>
                    <a:lstStyle/>
                    <a:p>
                      <a:pPr algn="l" fontAlgn="b"/>
                      <a:r>
                        <a:rPr lang="tr-TR" sz="1400" u="none" strike="noStrike">
                          <a:effectLst/>
                        </a:rPr>
                        <a:t>Ek Gösterge Aylığı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Ek Gösterge X Katsayı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612965451"/>
                  </a:ext>
                </a:extLst>
              </a:tr>
              <a:tr h="233553">
                <a:tc>
                  <a:txBody>
                    <a:bodyPr/>
                    <a:lstStyle/>
                    <a:p>
                      <a:pPr algn="l" fontAlgn="b"/>
                      <a:r>
                        <a:rPr lang="tr-TR" sz="1400" u="none" strike="noStrike">
                          <a:effectLst/>
                        </a:rPr>
                        <a:t>Taban Aylığı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sv-SE" sz="1400" u="none" strike="noStrike" dirty="0">
                          <a:effectLst/>
                        </a:rPr>
                        <a:t>Taban Aylık Göstergesi X Katsayı</a:t>
                      </a:r>
                      <a:endParaRPr lang="sv-SE"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884386881"/>
                  </a:ext>
                </a:extLst>
              </a:tr>
              <a:tr h="233553">
                <a:tc>
                  <a:txBody>
                    <a:bodyPr/>
                    <a:lstStyle/>
                    <a:p>
                      <a:pPr algn="l" fontAlgn="b"/>
                      <a:r>
                        <a:rPr lang="tr-TR" sz="1400" u="none" strike="noStrike">
                          <a:effectLst/>
                        </a:rPr>
                        <a:t>Kıdem Aylığı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Kıdem Göstergesi X Hizmet Yılı X Aylık Katsayı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883203956"/>
                  </a:ext>
                </a:extLst>
              </a:tr>
              <a:tr h="233553">
                <a:tc>
                  <a:txBody>
                    <a:bodyPr/>
                    <a:lstStyle/>
                    <a:p>
                      <a:pPr algn="l" fontAlgn="b"/>
                      <a:r>
                        <a:rPr lang="tr-TR" sz="1400" u="none" strike="noStrike">
                          <a:effectLst/>
                        </a:rPr>
                        <a:t>Üniversite Ödeneği*</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En Yüksek Devlet Memuru Aylığı X Üniversite Ödeneği Oranı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1450465928"/>
                  </a:ext>
                </a:extLst>
              </a:tr>
              <a:tr h="233553">
                <a:tc>
                  <a:txBody>
                    <a:bodyPr/>
                    <a:lstStyle/>
                    <a:p>
                      <a:pPr algn="l" fontAlgn="b"/>
                      <a:r>
                        <a:rPr lang="tr-TR" sz="1400" u="none" strike="noStrike">
                          <a:effectLst/>
                        </a:rPr>
                        <a:t>MakamTazminatı*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Makam Tazminat Gösterge X Aylık Katsayı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582054300"/>
                  </a:ext>
                </a:extLst>
              </a:tr>
              <a:tr h="233553">
                <a:tc>
                  <a:txBody>
                    <a:bodyPr/>
                    <a:lstStyle/>
                    <a:p>
                      <a:pPr algn="l" fontAlgn="b"/>
                      <a:r>
                        <a:rPr lang="tr-TR" sz="1400" u="none" strike="noStrike">
                          <a:effectLst/>
                        </a:rPr>
                        <a:t>Temsil Tazminatı*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Gösterge X Aylık Katsayı (yalnızca Rektör için ödenir)</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122103544"/>
                  </a:ext>
                </a:extLst>
              </a:tr>
              <a:tr h="233553">
                <a:tc>
                  <a:txBody>
                    <a:bodyPr/>
                    <a:lstStyle/>
                    <a:p>
                      <a:pPr algn="l" fontAlgn="b"/>
                      <a:r>
                        <a:rPr lang="tr-TR" sz="1400" u="none" strike="noStrike">
                          <a:effectLst/>
                        </a:rPr>
                        <a:t>Görev Tazminatı*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Gösterge X Aylık Katsayı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x</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560741877"/>
                  </a:ext>
                </a:extLst>
              </a:tr>
              <a:tr h="463124">
                <a:tc>
                  <a:txBody>
                    <a:bodyPr/>
                    <a:lstStyle/>
                    <a:p>
                      <a:pPr algn="l" fontAlgn="b"/>
                      <a:r>
                        <a:rPr lang="tr-TR" sz="1400" u="none" strike="noStrike">
                          <a:effectLst/>
                        </a:rPr>
                        <a:t>Yükseköğretim Tazminat</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En Yüksek Devlet Memuru Aylığı X Yükseköğretim Tazminat</a:t>
                      </a:r>
                      <a:br>
                        <a:rPr lang="tr-TR" sz="1400" u="none" strike="noStrike" dirty="0">
                          <a:effectLst/>
                        </a:rPr>
                      </a:br>
                      <a:r>
                        <a:rPr lang="tr-TR" sz="1400" u="none" strike="noStrike" dirty="0">
                          <a:effectLst/>
                        </a:rPr>
                        <a:t>Oranı </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640313853"/>
                  </a:ext>
                </a:extLst>
              </a:tr>
              <a:tr h="233553">
                <a:tc>
                  <a:txBody>
                    <a:bodyPr/>
                    <a:lstStyle/>
                    <a:p>
                      <a:pPr algn="l" fontAlgn="b"/>
                      <a:r>
                        <a:rPr lang="tr-TR" sz="1400" u="none" strike="noStrike">
                          <a:effectLst/>
                        </a:rPr>
                        <a:t>Ek Ödeme</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En Yüksek Devlet Memuru Aylığı X Ek Ödeme Oranı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887164174"/>
                  </a:ext>
                </a:extLst>
              </a:tr>
              <a:tr h="233553">
                <a:tc>
                  <a:txBody>
                    <a:bodyPr/>
                    <a:lstStyle/>
                    <a:p>
                      <a:pPr algn="l" fontAlgn="b"/>
                      <a:r>
                        <a:rPr lang="tr-TR" sz="1400" u="none" strike="noStrike">
                          <a:effectLst/>
                        </a:rPr>
                        <a:t>İdari Görev Ödeneği</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Almakta Oldukları Aylık (</a:t>
                      </a:r>
                      <a:r>
                        <a:rPr lang="tr-TR" sz="1400" u="none" strike="noStrike" dirty="0" smtClean="0">
                          <a:effectLst/>
                        </a:rPr>
                        <a:t>gösterge + Ek </a:t>
                      </a:r>
                      <a:r>
                        <a:rPr lang="tr-TR" sz="1400" u="none" strike="noStrike" dirty="0">
                          <a:effectLst/>
                        </a:rPr>
                        <a:t>Gösterge) X Aylık Katsayı X  Oranı </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546680967"/>
                  </a:ext>
                </a:extLst>
              </a:tr>
              <a:tr h="233553">
                <a:tc>
                  <a:txBody>
                    <a:bodyPr/>
                    <a:lstStyle/>
                    <a:p>
                      <a:pPr algn="l" fontAlgn="b"/>
                      <a:r>
                        <a:rPr lang="tr-TR" sz="1400" u="none" strike="noStrike">
                          <a:effectLst/>
                        </a:rPr>
                        <a:t>Eğitim  Öğretim Ödeneği</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En Yüksek Devlet </a:t>
                      </a:r>
                      <a:r>
                        <a:rPr lang="tr-TR" sz="1400" u="none" strike="noStrike" dirty="0" smtClean="0">
                          <a:effectLst/>
                        </a:rPr>
                        <a:t>Memur Aylığı </a:t>
                      </a:r>
                      <a:r>
                        <a:rPr lang="tr-TR" sz="1400" u="none" strike="noStrike" dirty="0">
                          <a:effectLst/>
                        </a:rPr>
                        <a:t>/ 12</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765929746"/>
                  </a:ext>
                </a:extLst>
              </a:tr>
              <a:tr h="233553">
                <a:tc>
                  <a:txBody>
                    <a:bodyPr/>
                    <a:lstStyle/>
                    <a:p>
                      <a:pPr algn="l" fontAlgn="b"/>
                      <a:r>
                        <a:rPr lang="tr-TR" sz="1400" u="none" strike="noStrike">
                          <a:effectLst/>
                        </a:rPr>
                        <a:t>Geliştirme Ödeneği</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a:t>
                      </a:r>
                      <a:r>
                        <a:rPr lang="tr-TR" sz="1400" u="none" strike="noStrike" dirty="0" smtClean="0">
                          <a:effectLst/>
                        </a:rPr>
                        <a:t>Gösterge + Ek </a:t>
                      </a:r>
                      <a:r>
                        <a:rPr lang="tr-TR" sz="1400" u="none" strike="noStrike" dirty="0">
                          <a:effectLst/>
                        </a:rPr>
                        <a:t>Gösterge) X Aylık Katsayı X Geliştirme Ödeneği Oranı </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921991734"/>
                  </a:ext>
                </a:extLst>
              </a:tr>
              <a:tr h="233553">
                <a:tc>
                  <a:txBody>
                    <a:bodyPr/>
                    <a:lstStyle/>
                    <a:p>
                      <a:pPr algn="l" fontAlgn="b"/>
                      <a:r>
                        <a:rPr lang="tr-TR" sz="1400" u="none" strike="noStrike">
                          <a:effectLst/>
                        </a:rPr>
                        <a:t>Akademik Teşvik Ödeneği</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En Yüksek D.M.A. X Unvan Oranı X (Akademik Teşvik Puanı/100)</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4096612996"/>
                  </a:ext>
                </a:extLst>
              </a:tr>
              <a:tr h="233553">
                <a:tc>
                  <a:txBody>
                    <a:bodyPr/>
                    <a:lstStyle/>
                    <a:p>
                      <a:pPr algn="l" fontAlgn="b"/>
                      <a:r>
                        <a:rPr lang="tr-TR" sz="1400" u="none" strike="noStrike">
                          <a:effectLst/>
                        </a:rPr>
                        <a:t>Yabancı Dil Tazminatı</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Yabancı Dil Tazminat Gösterge X Aylık Katsayı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594394914"/>
                  </a:ext>
                </a:extLst>
              </a:tr>
              <a:tr h="233553">
                <a:tc>
                  <a:txBody>
                    <a:bodyPr/>
                    <a:lstStyle/>
                    <a:p>
                      <a:pPr algn="l" fontAlgn="b"/>
                      <a:r>
                        <a:rPr lang="tr-TR" sz="1400" u="none" strike="noStrike">
                          <a:effectLst/>
                        </a:rPr>
                        <a:t>Aile Yardımı Ödeneği</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Gösterge (2273)  Aylık Katsayı </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2730483441"/>
                  </a:ext>
                </a:extLst>
              </a:tr>
              <a:tr h="233553">
                <a:tc>
                  <a:txBody>
                    <a:bodyPr/>
                    <a:lstStyle/>
                    <a:p>
                      <a:pPr algn="l" fontAlgn="b"/>
                      <a:r>
                        <a:rPr lang="tr-TR" sz="1400" u="none" strike="noStrike">
                          <a:effectLst/>
                        </a:rPr>
                        <a:t>Çocuk Yardımı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Gösterge (0-6 yaş 500, 6 yaş üzeri 250) X Aylık Katsayısı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3645224268"/>
                  </a:ext>
                </a:extLst>
              </a:tr>
              <a:tr h="233553">
                <a:tc>
                  <a:txBody>
                    <a:bodyPr/>
                    <a:lstStyle/>
                    <a:p>
                      <a:pPr algn="l" fontAlgn="b"/>
                      <a:r>
                        <a:rPr lang="tr-TR" sz="1400" u="none" strike="noStrike">
                          <a:effectLst/>
                        </a:rPr>
                        <a:t>Toplu Sözleşme İkramiyesi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l" fontAlgn="b"/>
                      <a:r>
                        <a:rPr lang="tr-TR" sz="1400" u="none" strike="noStrike" dirty="0">
                          <a:effectLst/>
                        </a:rPr>
                        <a:t>Gösterge (2119) X Aylık Katsayısı</a:t>
                      </a:r>
                      <a:endParaRPr lang="tr-TR" sz="1400" b="0" i="0" u="none" strike="noStrike" dirty="0">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a:effectLst/>
                        </a:rPr>
                        <a:t>x</a:t>
                      </a:r>
                      <a:endParaRPr lang="tr-TR" sz="1400" b="0" i="0" u="none" strike="noStrike">
                        <a:solidFill>
                          <a:srgbClr val="000000"/>
                        </a:solidFill>
                        <a:effectLst/>
                        <a:latin typeface="Calibri" panose="020F0502020204030204" pitchFamily="34" charset="0"/>
                      </a:endParaRPr>
                    </a:p>
                  </a:txBody>
                  <a:tcPr marL="9459" marR="9459" marT="9459" marB="0" anchor="b"/>
                </a:tc>
                <a:tc>
                  <a:txBody>
                    <a:bodyPr/>
                    <a:lstStyle/>
                    <a:p>
                      <a:pPr algn="ctr" fontAlgn="b"/>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9459" marR="9459" marT="9459" marB="0" anchor="b"/>
                </a:tc>
                <a:extLst>
                  <a:ext uri="{0D108BD9-81ED-4DB2-BD59-A6C34878D82A}">
                    <a16:rowId xmlns:a16="http://schemas.microsoft.com/office/drawing/2014/main" val="773793567"/>
                  </a:ext>
                </a:extLst>
              </a:tr>
            </a:tbl>
          </a:graphicData>
        </a:graphic>
      </p:graphicFrame>
      <p:sp>
        <p:nvSpPr>
          <p:cNvPr id="4" name="Dikdörtgen 3"/>
          <p:cNvSpPr/>
          <p:nvPr/>
        </p:nvSpPr>
        <p:spPr>
          <a:xfrm>
            <a:off x="581890" y="6135735"/>
            <a:ext cx="10914611" cy="307777"/>
          </a:xfrm>
          <a:prstGeom prst="rect">
            <a:avLst/>
          </a:prstGeom>
        </p:spPr>
        <p:txBody>
          <a:bodyPr wrap="square">
            <a:spAutoFit/>
          </a:bodyPr>
          <a:lstStyle/>
          <a:p>
            <a:r>
              <a:rPr lang="tr-TR" sz="1400" dirty="0"/>
              <a:t>(*) 5510 Sayılı yasadan sonra göreve başlayanlarda Emekli keseneğine esas hesaplamaya dahildir.</a:t>
            </a:r>
          </a:p>
        </p:txBody>
      </p:sp>
    </p:spTree>
    <p:extLst>
      <p:ext uri="{BB962C8B-B14F-4D97-AF65-F5344CB8AC3E}">
        <p14:creationId xmlns:p14="http://schemas.microsoft.com/office/powerpoint/2010/main" val="3408114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81575" y="263009"/>
            <a:ext cx="4791075" cy="523220"/>
          </a:xfrm>
          <a:prstGeom prst="rect">
            <a:avLst/>
          </a:prstGeom>
        </p:spPr>
        <p:txBody>
          <a:bodyPr wrap="square">
            <a:spAutoFit/>
          </a:bodyPr>
          <a:lstStyle/>
          <a:p>
            <a:r>
              <a:rPr lang="tr-TR" sz="2800" dirty="0"/>
              <a:t>KATSAYILAR</a:t>
            </a:r>
          </a:p>
        </p:txBody>
      </p:sp>
      <p:sp>
        <p:nvSpPr>
          <p:cNvPr id="3" name="Dikdörtgen 2"/>
          <p:cNvSpPr/>
          <p:nvPr/>
        </p:nvSpPr>
        <p:spPr>
          <a:xfrm>
            <a:off x="85725" y="1254085"/>
            <a:ext cx="11668125" cy="1384995"/>
          </a:xfrm>
          <a:prstGeom prst="rect">
            <a:avLst/>
          </a:prstGeom>
        </p:spPr>
        <p:txBody>
          <a:bodyPr wrap="square">
            <a:spAutoFit/>
          </a:bodyPr>
          <a:lstStyle/>
          <a:p>
            <a:pPr algn="just"/>
            <a:r>
              <a:rPr lang="tr-TR" sz="2800" dirty="0"/>
              <a:t> </a:t>
            </a:r>
            <a:r>
              <a:rPr lang="tr-TR" sz="2800" dirty="0" smtClean="0"/>
              <a:t>         </a:t>
            </a:r>
            <a:r>
              <a:rPr lang="tr-TR" sz="2800" b="1" dirty="0" smtClean="0"/>
              <a:t>Aylık </a:t>
            </a:r>
            <a:r>
              <a:rPr lang="tr-TR" sz="2800" b="1" dirty="0"/>
              <a:t>katsayısı: </a:t>
            </a:r>
            <a:r>
              <a:rPr lang="tr-TR" sz="2800" dirty="0"/>
              <a:t>Taban aylık göstergesi ile zamlar hariç, belli bir göstergeye bağlı maaş unsurlarının tutara çevrilmesinde kullanılan katsayıdır. </a:t>
            </a:r>
            <a:r>
              <a:rPr lang="tr-TR" sz="2800" dirty="0" smtClean="0"/>
              <a:t>2024 </a:t>
            </a:r>
            <a:r>
              <a:rPr lang="tr-TR" sz="2800" dirty="0"/>
              <a:t>Temmuz - Aralık dönemi için aylık katsayı: </a:t>
            </a:r>
            <a:r>
              <a:rPr lang="tr-TR" sz="2800" dirty="0" smtClean="0"/>
              <a:t>0,907796’dır</a:t>
            </a:r>
            <a:r>
              <a:rPr lang="tr-TR" sz="2800" dirty="0"/>
              <a:t>.</a:t>
            </a:r>
          </a:p>
        </p:txBody>
      </p:sp>
      <p:sp>
        <p:nvSpPr>
          <p:cNvPr id="4" name="Dikdörtgen 3"/>
          <p:cNvSpPr/>
          <p:nvPr/>
        </p:nvSpPr>
        <p:spPr>
          <a:xfrm>
            <a:off x="85724" y="4696867"/>
            <a:ext cx="11744325" cy="1384995"/>
          </a:xfrm>
          <a:prstGeom prst="rect">
            <a:avLst/>
          </a:prstGeom>
        </p:spPr>
        <p:txBody>
          <a:bodyPr wrap="square">
            <a:spAutoFit/>
          </a:bodyPr>
          <a:lstStyle/>
          <a:p>
            <a:pPr algn="just"/>
            <a:r>
              <a:rPr lang="tr-TR" sz="2800" dirty="0" smtClean="0"/>
              <a:t>          </a:t>
            </a:r>
            <a:r>
              <a:rPr lang="tr-TR" sz="2800" b="1" dirty="0" smtClean="0"/>
              <a:t>Taban </a:t>
            </a:r>
            <a:r>
              <a:rPr lang="tr-TR" sz="2800" b="1" dirty="0"/>
              <a:t>aylık katsayısı: </a:t>
            </a:r>
            <a:r>
              <a:rPr lang="tr-TR" sz="2800" dirty="0"/>
              <a:t>Taban aylık göstergesinin tutara çevrilmesinde kullanılan katsayı olup, </a:t>
            </a:r>
            <a:r>
              <a:rPr lang="tr-TR" sz="2800" dirty="0" smtClean="0"/>
              <a:t>2024 </a:t>
            </a:r>
            <a:r>
              <a:rPr lang="tr-TR" sz="2800" dirty="0"/>
              <a:t>Temmuz - Aralık dönemi için uygulan taban aylık katsayısı </a:t>
            </a:r>
            <a:r>
              <a:rPr lang="tr-TR" sz="2800" dirty="0" smtClean="0"/>
              <a:t>14,208727’dir</a:t>
            </a:r>
            <a:endParaRPr lang="tr-TR" sz="2800" dirty="0"/>
          </a:p>
        </p:txBody>
      </p:sp>
      <p:sp>
        <p:nvSpPr>
          <p:cNvPr id="5" name="Dikdörtgen 4"/>
          <p:cNvSpPr/>
          <p:nvPr/>
        </p:nvSpPr>
        <p:spPr>
          <a:xfrm>
            <a:off x="85725" y="2844016"/>
            <a:ext cx="11744325" cy="1384995"/>
          </a:xfrm>
          <a:prstGeom prst="rect">
            <a:avLst/>
          </a:prstGeom>
        </p:spPr>
        <p:txBody>
          <a:bodyPr wrap="square">
            <a:spAutoFit/>
          </a:bodyPr>
          <a:lstStyle/>
          <a:p>
            <a:pPr algn="just"/>
            <a:r>
              <a:rPr lang="tr-TR" sz="2800" dirty="0" smtClean="0"/>
              <a:t>          </a:t>
            </a:r>
            <a:r>
              <a:rPr lang="tr-TR" sz="2800" b="1" dirty="0" smtClean="0"/>
              <a:t>Yan </a:t>
            </a:r>
            <a:r>
              <a:rPr lang="tr-TR" sz="2800" b="1" dirty="0"/>
              <a:t>ödeme katsayısı: </a:t>
            </a:r>
            <a:r>
              <a:rPr lang="tr-TR" sz="2800" dirty="0"/>
              <a:t>İş güçlüğü, iş riski, temininde güçlük ve mali sorumluluk zamlarının tutara çevrilmesinde kullanılmaktadır. </a:t>
            </a:r>
            <a:r>
              <a:rPr lang="tr-TR" sz="2800" dirty="0" smtClean="0"/>
              <a:t>2024 </a:t>
            </a:r>
            <a:r>
              <a:rPr lang="tr-TR" sz="2800" dirty="0"/>
              <a:t>Temmuz - Aralık döneminde </a:t>
            </a:r>
            <a:r>
              <a:rPr lang="tr-TR" sz="2800" dirty="0" smtClean="0"/>
              <a:t>0,287892’ </a:t>
            </a:r>
            <a:r>
              <a:rPr lang="tr-TR" sz="2800" dirty="0" err="1"/>
              <a:t>dir</a:t>
            </a:r>
            <a:r>
              <a:rPr lang="tr-TR" sz="2800" dirty="0"/>
              <a:t>. </a:t>
            </a:r>
          </a:p>
        </p:txBody>
      </p:sp>
    </p:spTree>
    <p:extLst>
      <p:ext uri="{BB962C8B-B14F-4D97-AF65-F5344CB8AC3E}">
        <p14:creationId xmlns:p14="http://schemas.microsoft.com/office/powerpoint/2010/main" val="1881208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95341" y="72509"/>
            <a:ext cx="8439490" cy="769441"/>
          </a:xfrm>
          <a:prstGeom prst="rect">
            <a:avLst/>
          </a:prstGeom>
        </p:spPr>
        <p:txBody>
          <a:bodyPr wrap="none">
            <a:spAutoFit/>
          </a:bodyPr>
          <a:lstStyle/>
          <a:p>
            <a:r>
              <a:rPr lang="tr-TR" sz="4400" dirty="0"/>
              <a:t>KATSAYILAR NASIL TESPİT EDİLİYOR?</a:t>
            </a:r>
          </a:p>
        </p:txBody>
      </p:sp>
      <p:sp>
        <p:nvSpPr>
          <p:cNvPr id="3" name="Dikdörtgen 2"/>
          <p:cNvSpPr/>
          <p:nvPr/>
        </p:nvSpPr>
        <p:spPr>
          <a:xfrm>
            <a:off x="133350" y="1225689"/>
            <a:ext cx="12058650" cy="5632311"/>
          </a:xfrm>
          <a:prstGeom prst="rect">
            <a:avLst/>
          </a:prstGeom>
        </p:spPr>
        <p:txBody>
          <a:bodyPr wrap="square">
            <a:spAutoFit/>
          </a:bodyPr>
          <a:lstStyle/>
          <a:p>
            <a:r>
              <a:rPr lang="tr-TR" sz="2000" dirty="0"/>
              <a:t>Kamu personelinin mali ve sosyal haklarının tutara çevrilmesinde;</a:t>
            </a:r>
          </a:p>
          <a:p>
            <a:r>
              <a:rPr lang="tr-TR" sz="2000" dirty="0"/>
              <a:t>- Aylık katsayı</a:t>
            </a:r>
          </a:p>
          <a:p>
            <a:r>
              <a:rPr lang="tr-TR" sz="2000" dirty="0"/>
              <a:t>- Taban aylık katsayısı</a:t>
            </a:r>
          </a:p>
          <a:p>
            <a:r>
              <a:rPr lang="tr-TR" sz="2000" dirty="0"/>
              <a:t>- Yan ödeme katsayısı</a:t>
            </a:r>
          </a:p>
          <a:p>
            <a:r>
              <a:rPr lang="tr-TR" sz="2000" dirty="0"/>
              <a:t>olmak üzere üç ayrı katsayı kullanılmaktadır.</a:t>
            </a:r>
          </a:p>
          <a:p>
            <a:r>
              <a:rPr lang="tr-TR" sz="2000" dirty="0"/>
              <a:t>657 sayılı Kanunun 154’üncü maddesi gereğince, katsayılar üçer veya altışar aylık dönemler itibarıyla</a:t>
            </a:r>
          </a:p>
          <a:p>
            <a:r>
              <a:rPr lang="tr-TR" sz="2000" dirty="0"/>
              <a:t>uygulanmak üzere bütçe kanunu ile tespit edilmektedir.</a:t>
            </a:r>
          </a:p>
          <a:p>
            <a:r>
              <a:rPr lang="tr-TR" sz="2000" dirty="0"/>
              <a:t>Mali yılın ikinci yarısında katsayıları ikinci yarının tamamı veya üçer aylık dönemler itibarıyla</a:t>
            </a:r>
          </a:p>
          <a:p>
            <a:r>
              <a:rPr lang="tr-TR" sz="2000" dirty="0"/>
              <a:t>uygulanmak üzere ülkenin ekonomik gelişmesi, genel geçim şartları ve Devletin mali imkanlarını göz</a:t>
            </a:r>
          </a:p>
          <a:p>
            <a:r>
              <a:rPr lang="tr-TR" sz="2000" dirty="0"/>
              <a:t>önünde bulundurulmak suretiyle değiştirmeye Cumhurbaşkanı yetkilidir.</a:t>
            </a:r>
          </a:p>
          <a:p>
            <a:r>
              <a:rPr lang="tr-TR" sz="2000" dirty="0"/>
              <a:t>4688 sayılı </a:t>
            </a:r>
            <a:r>
              <a:rPr lang="tr-TR" sz="2000" dirty="0">
                <a:solidFill>
                  <a:srgbClr val="FF0000"/>
                </a:solidFill>
              </a:rPr>
              <a:t>KAMU GÖREVLİLERİ SENDİKALARI VE TOPLU SÖZLEŞME </a:t>
            </a:r>
            <a:r>
              <a:rPr lang="tr-TR" sz="2000" dirty="0" err="1">
                <a:solidFill>
                  <a:srgbClr val="FF0000"/>
                </a:solidFill>
              </a:rPr>
              <a:t>KANUNU</a:t>
            </a:r>
            <a:r>
              <a:rPr lang="tr-TR" sz="2000" dirty="0" err="1"/>
              <a:t>nun</a:t>
            </a:r>
            <a:r>
              <a:rPr lang="tr-TR" sz="2000" dirty="0"/>
              <a:t> 28. </a:t>
            </a:r>
          </a:p>
          <a:p>
            <a:r>
              <a:rPr lang="tr-TR" sz="2000" dirty="0"/>
              <a:t>maddesine göre ise söz konusu katsayılar toplu sözleşme kapsamında belirlenecek olup toplu sözleşme</a:t>
            </a:r>
          </a:p>
          <a:p>
            <a:r>
              <a:rPr lang="tr-TR" sz="2000" dirty="0"/>
              <a:t>hükümleri sözleşmenin yapıldığı tarihi takip eden iki mali yıl için geçerli olacaktır.</a:t>
            </a:r>
          </a:p>
          <a:p>
            <a:r>
              <a:rPr lang="tr-TR" sz="2000" dirty="0">
                <a:solidFill>
                  <a:schemeClr val="accent2"/>
                </a:solidFill>
              </a:rPr>
              <a:t>YÜRÜRLÜKTE OLAN 6 NOLU TOPLU SÖZLEŞME </a:t>
            </a:r>
          </a:p>
          <a:p>
            <a:r>
              <a:rPr lang="tr-TR" sz="2000" dirty="0">
                <a:solidFill>
                  <a:schemeClr val="accent2"/>
                </a:solidFill>
              </a:rPr>
              <a:t>2024-2025 YILLARINI KAPSAYAN 7 NOLU TOPLU SÖZLEŞME + KAMU GÖREVLİLERİ </a:t>
            </a:r>
          </a:p>
          <a:p>
            <a:r>
              <a:rPr lang="tr-TR" sz="2000" dirty="0">
                <a:solidFill>
                  <a:schemeClr val="accent2"/>
                </a:solidFill>
              </a:rPr>
              <a:t>HAKEM KURULU</a:t>
            </a:r>
          </a:p>
          <a:p>
            <a:r>
              <a:rPr lang="tr-TR" sz="2000" dirty="0"/>
              <a:t>Hazine ve Maliye Bakanlığı Tarafından çıkarılan «Mali ve Sosyal Haklara İlişkin Genelge» ile de </a:t>
            </a:r>
          </a:p>
          <a:p>
            <a:r>
              <a:rPr lang="tr-TR" sz="2000" dirty="0"/>
              <a:t>yayınlanır.</a:t>
            </a:r>
          </a:p>
        </p:txBody>
      </p:sp>
    </p:spTree>
    <p:extLst>
      <p:ext uri="{BB962C8B-B14F-4D97-AF65-F5344CB8AC3E}">
        <p14:creationId xmlns:p14="http://schemas.microsoft.com/office/powerpoint/2010/main" val="3996478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47725" y="2601010"/>
            <a:ext cx="10706100" cy="1446550"/>
          </a:xfrm>
          <a:prstGeom prst="rect">
            <a:avLst/>
          </a:prstGeom>
        </p:spPr>
        <p:txBody>
          <a:bodyPr wrap="square">
            <a:spAutoFit/>
          </a:bodyPr>
          <a:lstStyle/>
          <a:p>
            <a:pPr algn="ctr"/>
            <a:r>
              <a:rPr lang="tr-TR" sz="4400" b="1" dirty="0"/>
              <a:t>MALİ VE SOSYALHAKLARIN AÇIKLAMASI VE HESAPLANMA USULÜ </a:t>
            </a:r>
          </a:p>
        </p:txBody>
      </p:sp>
    </p:spTree>
    <p:extLst>
      <p:ext uri="{BB962C8B-B14F-4D97-AF65-F5344CB8AC3E}">
        <p14:creationId xmlns:p14="http://schemas.microsoft.com/office/powerpoint/2010/main" val="29431742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8029</Words>
  <Application>Microsoft Office PowerPoint</Application>
  <PresentationFormat>Geniş ekran</PresentationFormat>
  <Paragraphs>1249</Paragraphs>
  <Slides>61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61</vt:i4>
      </vt:variant>
    </vt:vector>
  </HeadingPairs>
  <TitlesOfParts>
    <vt:vector size="68" baseType="lpstr">
      <vt:lpstr>Arial</vt:lpstr>
      <vt:lpstr>Calibri</vt:lpstr>
      <vt:lpstr>Calibri Light</vt:lpstr>
      <vt:lpstr>Carlito</vt:lpstr>
      <vt:lpstr>Open Sans</vt:lpstr>
      <vt:lpstr>Times New Roman</vt:lpstr>
      <vt:lpstr>Office Teması</vt:lpstr>
      <vt:lpstr>ÇANAKKALE ONSEKİZ MART ÜNİVERSİTESİ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2914 SAYILI YÜKSEKÖĞRETİM PERSONEL KANUNUNA TABİ PERSONELİN MALİ VE SOSYAL HAKLARI VE HESAPLANMASI</vt:lpstr>
      <vt:lpstr>Genel Bilgi </vt:lpstr>
      <vt:lpstr>Akademik Personelin Mali ve Sosyal Hakları </vt:lpstr>
      <vt:lpstr>Akademik Personel Ek Gösterge Rakamları</vt:lpstr>
      <vt:lpstr>Akademik Personelin Mali ve Sosyal Hakları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ÇANAKKALE ONSEKİZ MART ÜNİVERSİTESİ</dc:title>
  <dc:creator>comu</dc:creator>
  <cp:lastModifiedBy>Windows Kullanıcısı</cp:lastModifiedBy>
  <cp:revision>173</cp:revision>
  <dcterms:created xsi:type="dcterms:W3CDTF">2024-07-29T07:32:18Z</dcterms:created>
  <dcterms:modified xsi:type="dcterms:W3CDTF">2024-12-03T13:30:28Z</dcterms:modified>
</cp:coreProperties>
</file>