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4" r:id="rId9"/>
    <p:sldId id="263" r:id="rId10"/>
    <p:sldId id="265" r:id="rId11"/>
    <p:sldId id="266" r:id="rId12"/>
    <p:sldId id="267" r:id="rId13"/>
    <p:sldId id="268" r:id="rId1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2D16E8DA-0231-47E3-AF39-6F51DEB57130}" type="datetimeFigureOut">
              <a:rPr lang="tr-TR" smtClean="0"/>
              <a:t>4.12.2023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2113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D16E8DA-0231-47E3-AF39-6F51DEB57130}" type="datetimeFigureOut">
              <a:rPr lang="tr-TR" smtClean="0"/>
              <a:t>4.12.2023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88271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D16E8DA-0231-47E3-AF39-6F51DEB57130}" type="datetimeFigureOut">
              <a:rPr lang="tr-TR" smtClean="0"/>
              <a:t>4.12.2023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255425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D16E8DA-0231-47E3-AF39-6F51DEB57130}" type="datetimeFigureOut">
              <a:rPr lang="tr-TR" smtClean="0"/>
              <a:t>4.12.2023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89601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D16E8DA-0231-47E3-AF39-6F51DEB57130}" type="datetimeFigureOut">
              <a:rPr lang="tr-TR" smtClean="0"/>
              <a:t>4.12.2023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103033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D16E8DA-0231-47E3-AF39-6F51DEB57130}" type="datetimeFigureOut">
              <a:rPr lang="tr-TR" smtClean="0"/>
              <a:t>4.12.2023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30116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2D16E8DA-0231-47E3-AF39-6F51DEB57130}" type="datetimeFigureOut">
              <a:rPr lang="tr-TR" smtClean="0"/>
              <a:t>4.12.2023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310316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2D16E8DA-0231-47E3-AF39-6F51DEB57130}" type="datetimeFigureOut">
              <a:rPr lang="tr-TR" smtClean="0"/>
              <a:t>4.12.2023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5951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D16E8DA-0231-47E3-AF39-6F51DEB57130}" type="datetimeFigureOut">
              <a:rPr lang="tr-TR" smtClean="0"/>
              <a:t>4.12.2023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362198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D16E8DA-0231-47E3-AF39-6F51DEB57130}" type="datetimeFigureOut">
              <a:rPr lang="tr-TR" smtClean="0"/>
              <a:t>4.12.2023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281609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D16E8DA-0231-47E3-AF39-6F51DEB57130}" type="datetimeFigureOut">
              <a:rPr lang="tr-TR" smtClean="0"/>
              <a:t>4.12.2023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435226-4699-425A-8651-CE5BAB45887D}" type="slidenum">
              <a:rPr lang="tr-TR" smtClean="0"/>
              <a:t>‹#›</a:t>
            </a:fld>
            <a:endParaRPr lang="tr-TR"/>
          </a:p>
        </p:txBody>
      </p:sp>
    </p:spTree>
    <p:extLst>
      <p:ext uri="{BB962C8B-B14F-4D97-AF65-F5344CB8AC3E}">
        <p14:creationId xmlns:p14="http://schemas.microsoft.com/office/powerpoint/2010/main" val="298632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16E8DA-0231-47E3-AF39-6F51DEB57130}" type="datetimeFigureOut">
              <a:rPr lang="tr-TR" smtClean="0"/>
              <a:t>4.12.2023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35226-4699-425A-8651-CE5BAB45887D}" type="slidenum">
              <a:rPr lang="tr-TR" smtClean="0"/>
              <a:t>‹#›</a:t>
            </a:fld>
            <a:endParaRPr lang="tr-TR"/>
          </a:p>
        </p:txBody>
      </p:sp>
    </p:spTree>
    <p:extLst>
      <p:ext uri="{BB962C8B-B14F-4D97-AF65-F5344CB8AC3E}">
        <p14:creationId xmlns:p14="http://schemas.microsoft.com/office/powerpoint/2010/main" val="128963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2550017"/>
            <a:ext cx="9144000" cy="1721140"/>
          </a:xfrm>
        </p:spPr>
        <p:txBody>
          <a:bodyPr>
            <a:normAutofit/>
          </a:bodyPr>
          <a:lstStyle/>
          <a:p>
            <a:r>
              <a:rPr lang="en-US" sz="4800" b="1" dirty="0">
                <a:latin typeface="Times New Roman" panose="02020603050405020304" pitchFamily="18" charset="0"/>
                <a:cs typeface="Times New Roman" panose="02020603050405020304" pitchFamily="18" charset="0"/>
              </a:rPr>
              <a:t>Underwater Research and Application </a:t>
            </a:r>
            <a:r>
              <a:rPr lang="en-US" sz="4800" b="1" dirty="0" smtClean="0">
                <a:latin typeface="Times New Roman" panose="02020603050405020304" pitchFamily="18" charset="0"/>
                <a:cs typeface="Times New Roman" panose="02020603050405020304" pitchFamily="18" charset="0"/>
              </a:rPr>
              <a:t>Center</a:t>
            </a:r>
            <a:endParaRPr lang="tr-TR" sz="4800" b="1" dirty="0">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a:xfrm>
            <a:off x="1524000" y="4271157"/>
            <a:ext cx="9144000" cy="1666003"/>
          </a:xfrm>
        </p:spPr>
        <p:txBody>
          <a:bodyPr/>
          <a:lstStyle/>
          <a:p>
            <a:endParaRPr lang="tr-TR" dirty="0" smtClean="0"/>
          </a:p>
          <a:p>
            <a:r>
              <a:rPr lang="en-US" sz="4000" b="1" dirty="0">
                <a:latin typeface="Times New Roman" panose="02020603050405020304" pitchFamily="18" charset="0"/>
                <a:cs typeface="Times New Roman" panose="02020603050405020304" pitchFamily="18" charset="0"/>
              </a:rPr>
              <a:t>2022 Activity Presentation</a:t>
            </a:r>
            <a:endParaRPr lang="tr-TR" sz="4000" b="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422589" y="133417"/>
            <a:ext cx="2204736" cy="2210538"/>
          </a:xfrm>
          <a:prstGeom prst="rect">
            <a:avLst/>
          </a:prstGeom>
        </p:spPr>
      </p:pic>
    </p:spTree>
    <p:extLst>
      <p:ext uri="{BB962C8B-B14F-4D97-AF65-F5344CB8AC3E}">
        <p14:creationId xmlns:p14="http://schemas.microsoft.com/office/powerpoint/2010/main" val="1514293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Participation in 1 July 2022 </a:t>
            </a:r>
            <a:r>
              <a:rPr lang="en-US" sz="3600" b="1" dirty="0" err="1">
                <a:latin typeface="Times New Roman" panose="02020603050405020304" pitchFamily="18" charset="0"/>
                <a:cs typeface="Times New Roman" panose="02020603050405020304" pitchFamily="18" charset="0"/>
              </a:rPr>
              <a:t>Cabotage</a:t>
            </a:r>
            <a:r>
              <a:rPr lang="en-US" sz="3600" b="1" dirty="0">
                <a:latin typeface="Times New Roman" panose="02020603050405020304" pitchFamily="18" charset="0"/>
                <a:cs typeface="Times New Roman" panose="02020603050405020304" pitchFamily="18" charset="0"/>
              </a:rPr>
              <a:t> Day Activities was provided</a:t>
            </a:r>
            <a:endParaRPr lang="tr-TR" sz="3600"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80109" y="2120179"/>
            <a:ext cx="3851564" cy="4351338"/>
          </a:xfrm>
        </p:spPr>
        <p:txBody>
          <a:bodyPr/>
          <a:lstStyle/>
          <a:p>
            <a:pPr marL="0" indent="0" algn="just">
              <a:buNone/>
            </a:pPr>
            <a:r>
              <a:rPr lang="en-US" dirty="0"/>
              <a:t>As every year, we participated in the </a:t>
            </a:r>
            <a:r>
              <a:rPr lang="en-US" dirty="0" err="1"/>
              <a:t>cabotage</a:t>
            </a:r>
            <a:r>
              <a:rPr lang="en-US" dirty="0"/>
              <a:t> festival events this year and seabed cleaning was carried out in the </a:t>
            </a:r>
            <a:r>
              <a:rPr lang="en-US" dirty="0" err="1"/>
              <a:t>Koltuk</a:t>
            </a:r>
            <a:r>
              <a:rPr lang="en-US" dirty="0"/>
              <a:t> Harbor area in the </a:t>
            </a:r>
            <a:r>
              <a:rPr lang="en-US" dirty="0" err="1"/>
              <a:t>Çanakkale</a:t>
            </a:r>
            <a:r>
              <a:rPr lang="en-US" dirty="0"/>
              <a:t> Marina region.</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751" y="1690688"/>
            <a:ext cx="6188462" cy="4643005"/>
          </a:xfrm>
          <a:prstGeom prst="rect">
            <a:avLst/>
          </a:prstGeom>
        </p:spPr>
      </p:pic>
    </p:spTree>
    <p:extLst>
      <p:ext uri="{BB962C8B-B14F-4D97-AF65-F5344CB8AC3E}">
        <p14:creationId xmlns:p14="http://schemas.microsoft.com/office/powerpoint/2010/main" val="1707180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1122217"/>
          </a:xfrm>
        </p:spPr>
        <p:txBody>
          <a:bodyPr/>
          <a:lstStyle/>
          <a:p>
            <a:pPr algn="ctr"/>
            <a:r>
              <a:rPr lang="en-US" sz="3600" b="1" dirty="0">
                <a:latin typeface="Times New Roman" panose="02020603050405020304" pitchFamily="18" charset="0"/>
                <a:cs typeface="Times New Roman" panose="02020603050405020304" pitchFamily="18" charset="0"/>
              </a:rPr>
              <a:t>19 September International Coastal Cleaning Day Bozcaada Port Cleaning</a:t>
            </a:r>
            <a:endParaRPr lang="tr-TR" sz="3600"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63237" y="1419830"/>
            <a:ext cx="3865418" cy="4757133"/>
          </a:xfrm>
        </p:spPr>
        <p:txBody>
          <a:bodyPr/>
          <a:lstStyle/>
          <a:p>
            <a:pPr marL="0" indent="0">
              <a:buNone/>
            </a:pPr>
            <a:r>
              <a:rPr lang="en-US" dirty="0">
                <a:latin typeface="Times New Roman" panose="02020603050405020304" pitchFamily="18" charset="0"/>
                <a:cs typeface="Times New Roman" panose="02020603050405020304" pitchFamily="18" charset="0"/>
              </a:rPr>
              <a:t>An underwater cleaning activity was held at Bozcaada Port within the scope of the 19 September International Coastal Cleaning events.</a:t>
            </a:r>
            <a:endParaRPr lang="tr-TR"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655" y="1419830"/>
            <a:ext cx="7855527" cy="322199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4" y="3798396"/>
            <a:ext cx="3865418" cy="2899064"/>
          </a:xfrm>
          <a:prstGeom prst="rect">
            <a:avLst/>
          </a:prstGeom>
        </p:spPr>
      </p:pic>
    </p:spTree>
    <p:extLst>
      <p:ext uri="{BB962C8B-B14F-4D97-AF65-F5344CB8AC3E}">
        <p14:creationId xmlns:p14="http://schemas.microsoft.com/office/powerpoint/2010/main" val="3880112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National Underwater Scientific Research and Values Symposium (USUBADES) was Held</a:t>
            </a:r>
            <a:endParaRPr lang="tr-TR" sz="3600"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14746" y="2092035"/>
            <a:ext cx="2985654" cy="3584865"/>
          </a:xfrm>
        </p:spPr>
        <p:txBody>
          <a:bodyPr/>
          <a:lstStyle/>
          <a:p>
            <a:pPr marL="0" indent="0">
              <a:buNone/>
            </a:pPr>
            <a:r>
              <a:rPr lang="en-US" dirty="0"/>
              <a:t>The symposium, whose organizing committee included our center, was held between 20-22 October 2022.</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364" y="1325563"/>
            <a:ext cx="7959436" cy="5302974"/>
          </a:xfrm>
          <a:prstGeom prst="rect">
            <a:avLst/>
          </a:prstGeom>
        </p:spPr>
      </p:pic>
    </p:spTree>
    <p:extLst>
      <p:ext uri="{BB962C8B-B14F-4D97-AF65-F5344CB8AC3E}">
        <p14:creationId xmlns:p14="http://schemas.microsoft.com/office/powerpoint/2010/main" val="424845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900544"/>
          </a:xfrm>
        </p:spPr>
        <p:txBody>
          <a:bodyPr>
            <a:normAutofit/>
          </a:bodyPr>
          <a:lstStyle/>
          <a:p>
            <a:pPr algn="ctr"/>
            <a:r>
              <a:rPr lang="tr-TR" sz="3600" b="1" dirty="0" smtClean="0">
                <a:latin typeface="Times New Roman" panose="02020603050405020304" pitchFamily="18" charset="0"/>
                <a:cs typeface="Times New Roman" panose="02020603050405020304" pitchFamily="18" charset="0"/>
              </a:rPr>
              <a:t>USUBADES 2022</a:t>
            </a:r>
            <a:endParaRPr lang="tr-TR" sz="3600" b="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0" y="765463"/>
            <a:ext cx="3657602" cy="2743202"/>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8504"/>
            <a:ext cx="4087091" cy="272557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2" y="3648504"/>
            <a:ext cx="3810000" cy="2143125"/>
          </a:xfrm>
          <a:prstGeom prst="rect">
            <a:avLst/>
          </a:prstGeom>
        </p:spPr>
      </p:pic>
      <p:pic>
        <p:nvPicPr>
          <p:cNvPr id="7" name="Resim 6"/>
          <p:cNvPicPr>
            <a:picLocks noChangeAspect="1"/>
          </p:cNvPicPr>
          <p:nvPr/>
        </p:nvPicPr>
        <p:blipFill>
          <a:blip r:embed="rId5"/>
          <a:stretch>
            <a:fillRect/>
          </a:stretch>
        </p:blipFill>
        <p:spPr>
          <a:xfrm>
            <a:off x="152398" y="833003"/>
            <a:ext cx="3934693" cy="2625179"/>
          </a:xfrm>
          <a:prstGeom prst="rect">
            <a:avLst/>
          </a:prstGeom>
        </p:spPr>
      </p:pic>
      <p:pic>
        <p:nvPicPr>
          <p:cNvPr id="8" name="Resim 7"/>
          <p:cNvPicPr>
            <a:picLocks noChangeAspect="1"/>
          </p:cNvPicPr>
          <p:nvPr/>
        </p:nvPicPr>
        <p:blipFill>
          <a:blip r:embed="rId6"/>
          <a:stretch>
            <a:fillRect/>
          </a:stretch>
        </p:blipFill>
        <p:spPr>
          <a:xfrm>
            <a:off x="4278438" y="833003"/>
            <a:ext cx="3934695" cy="2625179"/>
          </a:xfrm>
          <a:prstGeom prst="rect">
            <a:avLst/>
          </a:prstGeom>
        </p:spPr>
      </p:pic>
      <p:pic>
        <p:nvPicPr>
          <p:cNvPr id="9" name="Resim 8"/>
          <p:cNvPicPr>
            <a:picLocks noChangeAspect="1"/>
          </p:cNvPicPr>
          <p:nvPr/>
        </p:nvPicPr>
        <p:blipFill>
          <a:blip r:embed="rId7"/>
          <a:stretch>
            <a:fillRect/>
          </a:stretch>
        </p:blipFill>
        <p:spPr>
          <a:xfrm>
            <a:off x="4087091" y="3648504"/>
            <a:ext cx="4085178" cy="2725579"/>
          </a:xfrm>
          <a:prstGeom prst="rect">
            <a:avLst/>
          </a:prstGeom>
        </p:spPr>
      </p:pic>
    </p:spTree>
    <p:extLst>
      <p:ext uri="{BB962C8B-B14F-4D97-AF65-F5344CB8AC3E}">
        <p14:creationId xmlns:p14="http://schemas.microsoft.com/office/powerpoint/2010/main" val="56022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Vision of the Underwater Research and Application Center</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119745"/>
            <a:ext cx="10515600" cy="4057218"/>
          </a:xfrm>
        </p:spPr>
        <p:txBody>
          <a:bodyPr>
            <a:normAutofit/>
          </a:bodyPr>
          <a:lstStyle/>
          <a:p>
            <a:pPr marL="0" indent="0" algn="just">
              <a:buNone/>
            </a:pPr>
            <a:r>
              <a:rPr lang="en-US" sz="3600" dirty="0"/>
              <a:t>To closely monitor national and international underwater science and technology, to carry out underwater research, and to support the training of underwater researchers and other researchers primarily for national needs.</a:t>
            </a:r>
            <a:endParaRPr lang="tr-TR" sz="3600" dirty="0"/>
          </a:p>
        </p:txBody>
      </p:sp>
    </p:spTree>
    <p:extLst>
      <p:ext uri="{BB962C8B-B14F-4D97-AF65-F5344CB8AC3E}">
        <p14:creationId xmlns:p14="http://schemas.microsoft.com/office/powerpoint/2010/main" val="218761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Vision of the Underwater Research and Application Center</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258291"/>
            <a:ext cx="10515600" cy="3918672"/>
          </a:xfrm>
        </p:spPr>
        <p:txBody>
          <a:bodyPr>
            <a:normAutofit/>
          </a:bodyPr>
          <a:lstStyle/>
          <a:p>
            <a:pPr marL="0" indent="0" algn="just">
              <a:buNone/>
            </a:pPr>
            <a:r>
              <a:rPr lang="en-US" sz="3600" dirty="0">
                <a:latin typeface="Times New Roman" panose="02020603050405020304" pitchFamily="18" charset="0"/>
                <a:cs typeface="Times New Roman" panose="02020603050405020304" pitchFamily="18" charset="0"/>
              </a:rPr>
              <a:t>To be a respected, institutionalized research institution on international platforms that provides support to education and the private sector in training knowledgeable, internationally recognized researchers specialized in underwater research.</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36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Activities carried out by our center in 2022</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77091" y="3782290"/>
            <a:ext cx="11471563" cy="2951017"/>
          </a:xfrm>
        </p:spPr>
        <p:txBody>
          <a:bodyPr>
            <a:noAutofit/>
          </a:bodyPr>
          <a:lstStyle/>
          <a:p>
            <a:pPr marL="0" indent="0" algn="just">
              <a:buNone/>
            </a:pPr>
            <a:r>
              <a:rPr lang="en-US" sz="3200" dirty="0">
                <a:latin typeface="Times New Roman" panose="02020603050405020304" pitchFamily="18" charset="0"/>
                <a:cs typeface="Times New Roman" panose="02020603050405020304" pitchFamily="18" charset="0"/>
              </a:rPr>
              <a:t>A cooperation protocol was signed between </a:t>
            </a:r>
            <a:r>
              <a:rPr lang="en-US" sz="3200" dirty="0" err="1">
                <a:latin typeface="Times New Roman" panose="02020603050405020304" pitchFamily="18" charset="0"/>
                <a:cs typeface="Times New Roman" panose="02020603050405020304" pitchFamily="18" charset="0"/>
              </a:rPr>
              <a:t>Çanakkale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Onsekiz</a:t>
            </a:r>
            <a:r>
              <a:rPr lang="en-US" sz="3200" dirty="0">
                <a:latin typeface="Times New Roman" panose="02020603050405020304" pitchFamily="18" charset="0"/>
                <a:cs typeface="Times New Roman" panose="02020603050405020304" pitchFamily="18" charset="0"/>
              </a:rPr>
              <a:t> Mart University and </a:t>
            </a:r>
            <a:r>
              <a:rPr lang="en-US" sz="3200" dirty="0" err="1">
                <a:latin typeface="Times New Roman" panose="02020603050405020304" pitchFamily="18" charset="0"/>
                <a:cs typeface="Times New Roman" panose="02020603050405020304" pitchFamily="18" charset="0"/>
              </a:rPr>
              <a:t>Balıkesir</a:t>
            </a:r>
            <a:r>
              <a:rPr lang="en-US" sz="3200" dirty="0">
                <a:latin typeface="Times New Roman" panose="02020603050405020304" pitchFamily="18" charset="0"/>
                <a:cs typeface="Times New Roman" panose="02020603050405020304" pitchFamily="18" charset="0"/>
              </a:rPr>
              <a:t> Metropolitan Municipality. Within the scope of this protocol, the Underwater Research and Application Center together with the Faculty of Marine Sciences and Technology on behalf of the University carried out the project named "Ghost Net Hunters, Marmara" and this project was terminated in July 2022.</a:t>
            </a:r>
            <a:endParaRPr lang="tr-TR" sz="3200" dirty="0">
              <a:latin typeface="Times New Roman" panose="02020603050405020304" pitchFamily="18" charset="0"/>
              <a:cs typeface="Times New Roman" panose="02020603050405020304" pitchFamily="18" charset="0"/>
            </a:endParaRPr>
          </a:p>
        </p:txBody>
      </p:sp>
      <p:sp>
        <p:nvSpPr>
          <p:cNvPr id="4" name="Metin kutusu 3"/>
          <p:cNvSpPr txBox="1"/>
          <p:nvPr/>
        </p:nvSpPr>
        <p:spPr>
          <a:xfrm>
            <a:off x="554182" y="1884218"/>
            <a:ext cx="11430000"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Our center completed 1 project that started in 2021 in 2022, and then started a second project in a different region. In addition, it has partnered in 3 sea cleaning activities. It was among the partners who organized the National Underwater Scientific Research and Values Symposium, which was held between 20-22 October 2022.</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16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38545"/>
            <a:ext cx="10515600" cy="581891"/>
          </a:xfrm>
        </p:spPr>
        <p:txBody>
          <a:bodyPr>
            <a:normAutofit fontScale="90000"/>
          </a:bodyPr>
          <a:lstStyle/>
          <a:p>
            <a:r>
              <a:rPr lang="tr-TR" b="1" dirty="0" err="1">
                <a:latin typeface="Times New Roman" panose="02020603050405020304" pitchFamily="18" charset="0"/>
                <a:cs typeface="Times New Roman" panose="02020603050405020304" pitchFamily="18" charset="0"/>
              </a:rPr>
              <a:t>Ghost</a:t>
            </a:r>
            <a:r>
              <a:rPr lang="tr-TR" b="1" dirty="0">
                <a:latin typeface="Times New Roman" panose="02020603050405020304" pitchFamily="18" charset="0"/>
                <a:cs typeface="Times New Roman" panose="02020603050405020304" pitchFamily="18" charset="0"/>
              </a:rPr>
              <a:t> Net </a:t>
            </a:r>
            <a:r>
              <a:rPr lang="tr-TR" b="1" dirty="0" err="1">
                <a:latin typeface="Times New Roman" panose="02020603050405020304" pitchFamily="18" charset="0"/>
                <a:cs typeface="Times New Roman" panose="02020603050405020304" pitchFamily="18" charset="0"/>
              </a:rPr>
              <a:t>Hunters</a:t>
            </a:r>
            <a:r>
              <a:rPr lang="tr-TR" b="1" dirty="0">
                <a:latin typeface="Times New Roman" panose="02020603050405020304" pitchFamily="18" charset="0"/>
                <a:cs typeface="Times New Roman" panose="02020603050405020304" pitchFamily="18" charset="0"/>
              </a:rPr>
              <a:t>, Marmara</a:t>
            </a:r>
            <a:endParaRPr lang="tr-TR"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277091" y="886691"/>
            <a:ext cx="4475017" cy="4668982"/>
          </a:xfrm>
        </p:spPr>
        <p:txBody>
          <a:bodyPr>
            <a:normAutofit fontScale="85000" lnSpcReduction="10000"/>
          </a:bodyPr>
          <a:lstStyle/>
          <a:p>
            <a:pPr algn="just"/>
            <a:r>
              <a:rPr lang="en-US" dirty="0"/>
              <a:t>This project started in July 2021 and was completed in July 2022. Within the scope of the project, 32 dives were carried out in the </a:t>
            </a:r>
            <a:r>
              <a:rPr lang="en-US" dirty="0" err="1"/>
              <a:t>Kapıdağ</a:t>
            </a:r>
            <a:r>
              <a:rPr lang="en-US" dirty="0"/>
              <a:t> Peninsula and Islands Region, a total of 20 hours of bottom time was spent and an area of 14500 m2 was scanned. From the scanned areas, 1 trawl net, 1 </a:t>
            </a:r>
            <a:r>
              <a:rPr lang="en-US" dirty="0" err="1"/>
              <a:t>algarna</a:t>
            </a:r>
            <a:r>
              <a:rPr lang="en-US" dirty="0"/>
              <a:t>, 18500 m2 purse seine net pieces, 700 m trawl and plain gill nets, 2 </a:t>
            </a:r>
            <a:r>
              <a:rPr lang="en-US" dirty="0" err="1"/>
              <a:t>longlines</a:t>
            </a:r>
            <a:r>
              <a:rPr lang="en-US" dirty="0"/>
              <a:t>, 8 ship anchors, 1 octopus fishing line and piece gillnets were removed from the seabed.</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217" y="886691"/>
            <a:ext cx="6054436" cy="4540827"/>
          </a:xfrm>
          <a:prstGeom prst="rect">
            <a:avLst/>
          </a:prstGeom>
        </p:spPr>
      </p:pic>
      <p:sp>
        <p:nvSpPr>
          <p:cNvPr id="6" name="Metin kutusu 5"/>
          <p:cNvSpPr txBox="1"/>
          <p:nvPr/>
        </p:nvSpPr>
        <p:spPr>
          <a:xfrm>
            <a:off x="277092" y="5555673"/>
            <a:ext cx="11914908"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 addition to the participation of our entire Central board of directors, our doctor and graduate students also participated in the project. In this way, the diving training of our students has been reinforced.</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652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10837"/>
            <a:ext cx="10515600" cy="997528"/>
          </a:xfrm>
        </p:spPr>
        <p:txBody>
          <a:bodyPr/>
          <a:lstStyle/>
          <a:p>
            <a:r>
              <a:rPr lang="nl-NL" b="1" dirty="0">
                <a:latin typeface="Times New Roman" panose="02020603050405020304" pitchFamily="18" charset="0"/>
                <a:cs typeface="Times New Roman" panose="02020603050405020304" pitchFamily="18" charset="0"/>
              </a:rPr>
              <a:t>Ghost Net Hunters, Marmara Project</a:t>
            </a:r>
            <a:endParaRPr lang="tr-TR" b="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891" y="1108365"/>
            <a:ext cx="3179613" cy="2119743"/>
          </a:xfrm>
          <a:prstGeom prst="rect">
            <a:avLst/>
          </a:prstGeom>
        </p:spPr>
      </p:pic>
      <p:sp>
        <p:nvSpPr>
          <p:cNvPr id="5" name="Metin kutusu 4"/>
          <p:cNvSpPr txBox="1"/>
          <p:nvPr/>
        </p:nvSpPr>
        <p:spPr>
          <a:xfrm>
            <a:off x="399245" y="3269673"/>
            <a:ext cx="3362259" cy="369332"/>
          </a:xfrm>
          <a:prstGeom prst="rect">
            <a:avLst/>
          </a:prstGeom>
          <a:noFill/>
        </p:spPr>
        <p:txBody>
          <a:bodyPr wrap="square" rtlCol="0">
            <a:spAutoFit/>
          </a:bodyPr>
          <a:lstStyle/>
          <a:p>
            <a:r>
              <a:rPr lang="en-US" dirty="0"/>
              <a:t>Trawl net </a:t>
            </a:r>
            <a:r>
              <a:rPr lang="tr-TR" dirty="0" err="1" smtClean="0"/>
              <a:t>recovered</a:t>
            </a:r>
            <a:r>
              <a:rPr lang="en-US" dirty="0" smtClean="0"/>
              <a:t> </a:t>
            </a:r>
            <a:r>
              <a:rPr lang="en-US" dirty="0"/>
              <a:t>from the sea</a:t>
            </a:r>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761" y="1107210"/>
            <a:ext cx="3183082" cy="2122054"/>
          </a:xfrm>
          <a:prstGeom prst="rect">
            <a:avLst/>
          </a:prstGeom>
        </p:spPr>
      </p:pic>
      <p:sp>
        <p:nvSpPr>
          <p:cNvPr id="8" name="Metin kutusu 7"/>
          <p:cNvSpPr txBox="1"/>
          <p:nvPr/>
        </p:nvSpPr>
        <p:spPr>
          <a:xfrm>
            <a:off x="3979572" y="3269673"/>
            <a:ext cx="3593205" cy="369332"/>
          </a:xfrm>
          <a:prstGeom prst="rect">
            <a:avLst/>
          </a:prstGeom>
          <a:noFill/>
        </p:spPr>
        <p:txBody>
          <a:bodyPr wrap="square" rtlCol="0">
            <a:spAutoFit/>
          </a:bodyPr>
          <a:lstStyle/>
          <a:p>
            <a:r>
              <a:rPr lang="tr-TR" dirty="0" err="1" smtClean="0"/>
              <a:t>Beam</a:t>
            </a:r>
            <a:r>
              <a:rPr lang="tr-TR" dirty="0" smtClean="0"/>
              <a:t> </a:t>
            </a:r>
            <a:r>
              <a:rPr lang="tr-TR" dirty="0" err="1" smtClean="0"/>
              <a:t>trawl</a:t>
            </a:r>
            <a:r>
              <a:rPr lang="tr-TR" dirty="0" smtClean="0"/>
              <a:t> </a:t>
            </a:r>
            <a:r>
              <a:rPr lang="tr-TR" dirty="0" err="1" smtClean="0"/>
              <a:t>recovered</a:t>
            </a:r>
            <a:r>
              <a:rPr lang="en-US" dirty="0" smtClean="0"/>
              <a:t> </a:t>
            </a:r>
            <a:r>
              <a:rPr lang="en-US" dirty="0"/>
              <a:t>from the sea</a:t>
            </a:r>
            <a:endParaRPr lang="tr-TR" dirty="0"/>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886" y="1107210"/>
            <a:ext cx="3035945" cy="2023963"/>
          </a:xfrm>
          <a:prstGeom prst="rect">
            <a:avLst/>
          </a:prstGeom>
        </p:spPr>
      </p:pic>
      <p:sp>
        <p:nvSpPr>
          <p:cNvPr id="10" name="Metin kutusu 9"/>
          <p:cNvSpPr txBox="1"/>
          <p:nvPr/>
        </p:nvSpPr>
        <p:spPr>
          <a:xfrm>
            <a:off x="7943855" y="3131173"/>
            <a:ext cx="3245428" cy="646331"/>
          </a:xfrm>
          <a:prstGeom prst="rect">
            <a:avLst/>
          </a:prstGeom>
          <a:noFill/>
        </p:spPr>
        <p:txBody>
          <a:bodyPr wrap="square" rtlCol="0">
            <a:spAutoFit/>
          </a:bodyPr>
          <a:lstStyle/>
          <a:p>
            <a:r>
              <a:rPr lang="en-US" dirty="0"/>
              <a:t>Pieces of purse seine net lifted from the sea in </a:t>
            </a:r>
            <a:r>
              <a:rPr lang="en-US" dirty="0" err="1"/>
              <a:t>Bandırma</a:t>
            </a:r>
            <a:r>
              <a:rPr lang="en-US" dirty="0"/>
              <a:t> Bay</a:t>
            </a:r>
            <a:endParaRPr lang="tr-TR" dirty="0"/>
          </a:p>
        </p:txBody>
      </p:sp>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29" y="3783009"/>
            <a:ext cx="3990105" cy="2244435"/>
          </a:xfrm>
          <a:prstGeom prst="rect">
            <a:avLst/>
          </a:prstGeom>
        </p:spPr>
      </p:pic>
      <p:sp>
        <p:nvSpPr>
          <p:cNvPr id="12" name="Metin kutusu 11"/>
          <p:cNvSpPr txBox="1"/>
          <p:nvPr/>
        </p:nvSpPr>
        <p:spPr>
          <a:xfrm>
            <a:off x="122229" y="6164369"/>
            <a:ext cx="4115532" cy="646331"/>
          </a:xfrm>
          <a:prstGeom prst="rect">
            <a:avLst/>
          </a:prstGeom>
          <a:noFill/>
        </p:spPr>
        <p:txBody>
          <a:bodyPr wrap="square" rtlCol="0">
            <a:spAutoFit/>
          </a:bodyPr>
          <a:lstStyle/>
          <a:p>
            <a:r>
              <a:rPr lang="en-US" dirty="0"/>
              <a:t>Pieces of purse seine and other nets lifted from the sea on Marmara Island</a:t>
            </a:r>
            <a:endParaRPr lang="tr-TR" dirty="0"/>
          </a:p>
        </p:txBody>
      </p:sp>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4377" y="3743232"/>
            <a:ext cx="4130308" cy="2323987"/>
          </a:xfrm>
          <a:prstGeom prst="rect">
            <a:avLst/>
          </a:prstGeom>
        </p:spPr>
      </p:pic>
      <p:sp>
        <p:nvSpPr>
          <p:cNvPr id="15" name="Metin kutusu 14"/>
          <p:cNvSpPr txBox="1"/>
          <p:nvPr/>
        </p:nvSpPr>
        <p:spPr>
          <a:xfrm>
            <a:off x="4196197" y="6164368"/>
            <a:ext cx="4130308" cy="646331"/>
          </a:xfrm>
          <a:prstGeom prst="rect">
            <a:avLst/>
          </a:prstGeom>
          <a:noFill/>
        </p:spPr>
        <p:txBody>
          <a:bodyPr wrap="square" rtlCol="0">
            <a:spAutoFit/>
          </a:bodyPr>
          <a:lstStyle/>
          <a:p>
            <a:r>
              <a:rPr lang="en-US" dirty="0"/>
              <a:t>A piece of a seine net lifted from the sea off the shores of </a:t>
            </a:r>
            <a:r>
              <a:rPr lang="tr-TR" dirty="0" smtClean="0"/>
              <a:t>Hayırsız</a:t>
            </a:r>
            <a:r>
              <a:rPr lang="en-US" dirty="0" smtClean="0"/>
              <a:t> </a:t>
            </a:r>
            <a:r>
              <a:rPr lang="en-US" dirty="0"/>
              <a:t>Island</a:t>
            </a:r>
            <a:endParaRPr lang="tr-TR" dirty="0"/>
          </a:p>
        </p:txBody>
      </p:sp>
      <p:pic>
        <p:nvPicPr>
          <p:cNvPr id="16" name="Resi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6505" y="3777504"/>
            <a:ext cx="3779479" cy="2126587"/>
          </a:xfrm>
          <a:prstGeom prst="rect">
            <a:avLst/>
          </a:prstGeom>
        </p:spPr>
      </p:pic>
      <p:sp>
        <p:nvSpPr>
          <p:cNvPr id="17" name="Metin kutusu 16"/>
          <p:cNvSpPr txBox="1"/>
          <p:nvPr/>
        </p:nvSpPr>
        <p:spPr>
          <a:xfrm>
            <a:off x="8492836" y="6067219"/>
            <a:ext cx="3613148" cy="646331"/>
          </a:xfrm>
          <a:prstGeom prst="rect">
            <a:avLst/>
          </a:prstGeom>
          <a:noFill/>
        </p:spPr>
        <p:txBody>
          <a:bodyPr wrap="square" rtlCol="0">
            <a:spAutoFit/>
          </a:bodyPr>
          <a:lstStyle/>
          <a:p>
            <a:r>
              <a:rPr lang="en-US" dirty="0"/>
              <a:t>Lost </a:t>
            </a:r>
            <a:r>
              <a:rPr lang="tr-TR" dirty="0" err="1" smtClean="0"/>
              <a:t>tammel</a:t>
            </a:r>
            <a:r>
              <a:rPr lang="tr-TR" dirty="0" smtClean="0"/>
              <a:t> </a:t>
            </a:r>
            <a:r>
              <a:rPr lang="tr-TR" dirty="0" err="1" smtClean="0"/>
              <a:t>nets</a:t>
            </a:r>
            <a:r>
              <a:rPr lang="en-US" dirty="0" smtClean="0"/>
              <a:t> </a:t>
            </a:r>
            <a:r>
              <a:rPr lang="en-US" dirty="0"/>
              <a:t>lifted from the sea off the coast of Marmara Island</a:t>
            </a:r>
            <a:endParaRPr lang="tr-TR" dirty="0"/>
          </a:p>
        </p:txBody>
      </p:sp>
    </p:spTree>
    <p:extLst>
      <p:ext uri="{BB962C8B-B14F-4D97-AF65-F5344CB8AC3E}">
        <p14:creationId xmlns:p14="http://schemas.microsoft.com/office/powerpoint/2010/main" val="305827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734290"/>
          </a:xfrm>
        </p:spPr>
        <p:txBody>
          <a:bodyPr>
            <a:normAutofit/>
          </a:bodyPr>
          <a:lstStyle/>
          <a:p>
            <a:r>
              <a:rPr lang="en-US" sz="3600" b="1" dirty="0">
                <a:latin typeface="Times New Roman" panose="02020603050405020304" pitchFamily="18" charset="0"/>
                <a:cs typeface="Times New Roman" panose="02020603050405020304" pitchFamily="18" charset="0"/>
              </a:rPr>
              <a:t>Ghost </a:t>
            </a:r>
            <a:r>
              <a:rPr lang="tr-TR" sz="3600" b="1" dirty="0" smtClean="0">
                <a:latin typeface="Times New Roman" panose="02020603050405020304" pitchFamily="18" charset="0"/>
                <a:cs typeface="Times New Roman" panose="02020603050405020304" pitchFamily="18" charset="0"/>
              </a:rPr>
              <a:t>Net</a:t>
            </a:r>
            <a:r>
              <a:rPr lang="en-US" sz="3600" b="1" dirty="0" smtClean="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Hunters, </a:t>
            </a:r>
            <a:r>
              <a:rPr lang="en-US" sz="3600" b="1" dirty="0" err="1">
                <a:latin typeface="Times New Roman" panose="02020603050405020304" pitchFamily="18" charset="0"/>
                <a:cs typeface="Times New Roman" panose="02020603050405020304" pitchFamily="18" charset="0"/>
              </a:rPr>
              <a:t>Edremit</a:t>
            </a:r>
            <a:r>
              <a:rPr lang="en-US" sz="3600" b="1" dirty="0">
                <a:latin typeface="Times New Roman" panose="02020603050405020304" pitchFamily="18" charset="0"/>
                <a:cs typeface="Times New Roman" panose="02020603050405020304" pitchFamily="18" charset="0"/>
              </a:rPr>
              <a:t> </a:t>
            </a:r>
            <a:r>
              <a:rPr lang="tr-TR" sz="3600" b="1" dirty="0" smtClean="0">
                <a:latin typeface="Times New Roman" panose="02020603050405020304" pitchFamily="18" charset="0"/>
                <a:cs typeface="Times New Roman" panose="02020603050405020304" pitchFamily="18" charset="0"/>
              </a:rPr>
              <a:t>Bay </a:t>
            </a:r>
            <a:r>
              <a:rPr lang="en-US" sz="3600" b="1" dirty="0" smtClean="0">
                <a:latin typeface="Times New Roman" panose="02020603050405020304" pitchFamily="18" charset="0"/>
                <a:cs typeface="Times New Roman" panose="02020603050405020304" pitchFamily="18" charset="0"/>
              </a:rPr>
              <a:t>(Ongoing </a:t>
            </a:r>
            <a:r>
              <a:rPr lang="en-US" sz="3600" b="1" dirty="0">
                <a:latin typeface="Times New Roman" panose="02020603050405020304" pitchFamily="18" charset="0"/>
                <a:cs typeface="Times New Roman" panose="02020603050405020304" pitchFamily="18" charset="0"/>
              </a:rPr>
              <a:t>project)</a:t>
            </a:r>
            <a:endParaRPr lang="tr-TR" sz="3600" dirty="0"/>
          </a:p>
        </p:txBody>
      </p:sp>
      <p:sp>
        <p:nvSpPr>
          <p:cNvPr id="3" name="İçerik Yer Tutucusu 2"/>
          <p:cNvSpPr>
            <a:spLocks noGrp="1"/>
          </p:cNvSpPr>
          <p:nvPr>
            <p:ph idx="1"/>
          </p:nvPr>
        </p:nvSpPr>
        <p:spPr>
          <a:xfrm>
            <a:off x="0" y="1218116"/>
            <a:ext cx="5888183" cy="5110163"/>
          </a:xfrm>
        </p:spPr>
        <p:txBody>
          <a:bodyPr/>
          <a:lstStyle/>
          <a:p>
            <a:pPr marL="0" indent="0" algn="just">
              <a:buNone/>
            </a:pPr>
            <a:r>
              <a:rPr lang="tr-TR"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cooperation protocol was signed between </a:t>
            </a:r>
            <a:r>
              <a:rPr lang="en-US" dirty="0" err="1">
                <a:latin typeface="Times New Roman" panose="02020603050405020304" pitchFamily="18" charset="0"/>
                <a:cs typeface="Times New Roman" panose="02020603050405020304" pitchFamily="18" charset="0"/>
              </a:rPr>
              <a:t>Çanakkale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Onsekiz</a:t>
            </a:r>
            <a:r>
              <a:rPr lang="en-US" dirty="0">
                <a:latin typeface="Times New Roman" panose="02020603050405020304" pitchFamily="18" charset="0"/>
                <a:cs typeface="Times New Roman" panose="02020603050405020304" pitchFamily="18" charset="0"/>
              </a:rPr>
              <a:t> Mart University and </a:t>
            </a:r>
            <a:r>
              <a:rPr lang="en-US" dirty="0" err="1">
                <a:latin typeface="Times New Roman" panose="02020603050405020304" pitchFamily="18" charset="0"/>
                <a:cs typeface="Times New Roman" panose="02020603050405020304" pitchFamily="18" charset="0"/>
              </a:rPr>
              <a:t>Balıkesir</a:t>
            </a:r>
            <a:r>
              <a:rPr lang="en-US" dirty="0">
                <a:latin typeface="Times New Roman" panose="02020603050405020304" pitchFamily="18" charset="0"/>
                <a:cs typeface="Times New Roman" panose="02020603050405020304" pitchFamily="18" charset="0"/>
              </a:rPr>
              <a:t> Metropolitan Municipality. Within the scope of this protocol, the Underwater Research and Application Center, on behalf of the University, together with the Faculty of Marine Sciences and Technology, started the project named "Ghost Net Hunters, </a:t>
            </a:r>
            <a:r>
              <a:rPr lang="en-US" dirty="0" err="1">
                <a:latin typeface="Times New Roman" panose="02020603050405020304" pitchFamily="18" charset="0"/>
                <a:cs typeface="Times New Roman" panose="02020603050405020304" pitchFamily="18" charset="0"/>
              </a:rPr>
              <a:t>Edremit</a:t>
            </a:r>
            <a:r>
              <a:rPr lang="en-US" dirty="0">
                <a:latin typeface="Times New Roman" panose="02020603050405020304" pitchFamily="18" charset="0"/>
                <a:cs typeface="Times New Roman" panose="02020603050405020304" pitchFamily="18" charset="0"/>
              </a:rPr>
              <a:t>" in September 2022. Within the scope of this project, a similar activity will be carried out in the </a:t>
            </a:r>
            <a:r>
              <a:rPr lang="en-US" dirty="0" err="1">
                <a:latin typeface="Times New Roman" panose="02020603050405020304" pitchFamily="18" charset="0"/>
                <a:cs typeface="Times New Roman" panose="02020603050405020304" pitchFamily="18" charset="0"/>
              </a:rPr>
              <a:t>Edremit</a:t>
            </a:r>
            <a:r>
              <a:rPr lang="en-US" dirty="0">
                <a:latin typeface="Times New Roman" panose="02020603050405020304" pitchFamily="18" charset="0"/>
                <a:cs typeface="Times New Roman" panose="02020603050405020304" pitchFamily="18" charset="0"/>
              </a:rPr>
              <a:t> Bay as in the Marmara Sea.</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218116"/>
            <a:ext cx="6003639" cy="4502729"/>
          </a:xfrm>
          <a:prstGeom prst="rect">
            <a:avLst/>
          </a:prstGeom>
        </p:spPr>
      </p:pic>
    </p:spTree>
    <p:extLst>
      <p:ext uri="{BB962C8B-B14F-4D97-AF65-F5344CB8AC3E}">
        <p14:creationId xmlns:p14="http://schemas.microsoft.com/office/powerpoint/2010/main" val="556535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80109"/>
            <a:ext cx="10515600" cy="886691"/>
          </a:xfrm>
        </p:spPr>
        <p:txBody>
          <a:bodyPr>
            <a:normAutofit/>
          </a:bodyPr>
          <a:lstStyle/>
          <a:p>
            <a:r>
              <a:rPr lang="en-US" sz="3600" b="1" dirty="0">
                <a:latin typeface="Times New Roman" panose="02020603050405020304" pitchFamily="18" charset="0"/>
                <a:cs typeface="Times New Roman" panose="02020603050405020304" pitchFamily="18" charset="0"/>
              </a:rPr>
              <a:t>Ghost </a:t>
            </a:r>
            <a:r>
              <a:rPr lang="tr-TR" sz="3600" b="1" dirty="0">
                <a:latin typeface="Times New Roman" panose="02020603050405020304" pitchFamily="18" charset="0"/>
                <a:cs typeface="Times New Roman" panose="02020603050405020304" pitchFamily="18" charset="0"/>
              </a:rPr>
              <a:t>Net</a:t>
            </a:r>
            <a:r>
              <a:rPr lang="en-US" sz="3600" b="1" dirty="0">
                <a:latin typeface="Times New Roman" panose="02020603050405020304" pitchFamily="18" charset="0"/>
                <a:cs typeface="Times New Roman" panose="02020603050405020304" pitchFamily="18" charset="0"/>
              </a:rPr>
              <a:t> Hunters, </a:t>
            </a:r>
            <a:r>
              <a:rPr lang="en-US" sz="3600" b="1" dirty="0" err="1">
                <a:latin typeface="Times New Roman" panose="02020603050405020304" pitchFamily="18" charset="0"/>
                <a:cs typeface="Times New Roman" panose="02020603050405020304" pitchFamily="18" charset="0"/>
              </a:rPr>
              <a:t>Edremit</a:t>
            </a:r>
            <a:r>
              <a:rPr lang="en-US" sz="3600" b="1" dirty="0">
                <a:latin typeface="Times New Roman" panose="02020603050405020304" pitchFamily="18" charset="0"/>
                <a:cs typeface="Times New Roman" panose="02020603050405020304" pitchFamily="18" charset="0"/>
              </a:rPr>
              <a:t> </a:t>
            </a:r>
            <a:r>
              <a:rPr lang="tr-TR" sz="3600" b="1" dirty="0">
                <a:latin typeface="Times New Roman" panose="02020603050405020304" pitchFamily="18" charset="0"/>
                <a:cs typeface="Times New Roman" panose="02020603050405020304" pitchFamily="18" charset="0"/>
              </a:rPr>
              <a:t>Bay </a:t>
            </a:r>
            <a:r>
              <a:rPr lang="en-US" sz="3600" b="1" dirty="0">
                <a:latin typeface="Times New Roman" panose="02020603050405020304" pitchFamily="18" charset="0"/>
                <a:cs typeface="Times New Roman" panose="02020603050405020304" pitchFamily="18" charset="0"/>
              </a:rPr>
              <a:t>(Ongoing project)</a:t>
            </a:r>
            <a:endParaRPr lang="tr-TR" sz="36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531" y="1219199"/>
            <a:ext cx="4140778" cy="5521037"/>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938" y="1219200"/>
            <a:ext cx="4073237" cy="271549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938" y="4087091"/>
            <a:ext cx="4073237" cy="2715491"/>
          </a:xfrm>
          <a:prstGeom prst="rect">
            <a:avLst/>
          </a:prstGeom>
        </p:spPr>
      </p:pic>
      <p:sp>
        <p:nvSpPr>
          <p:cNvPr id="7" name="Metin kutusu 6"/>
          <p:cNvSpPr txBox="1"/>
          <p:nvPr/>
        </p:nvSpPr>
        <p:spPr>
          <a:xfrm>
            <a:off x="-1" y="1219199"/>
            <a:ext cx="3354531" cy="5632311"/>
          </a:xfrm>
          <a:prstGeom prst="rect">
            <a:avLst/>
          </a:prstGeom>
          <a:noFill/>
        </p:spPr>
        <p:txBody>
          <a:bodyPr wrap="square" rtlCol="0">
            <a:spAutoFit/>
          </a:bodyPr>
          <a:lstStyle/>
          <a:p>
            <a:pPr algn="just"/>
            <a:r>
              <a:rPr lang="en-US" sz="2400" dirty="0"/>
              <a:t>Within the scope of this project, the process of cleaning the ghost nets remaining on the artificial reefs in the </a:t>
            </a:r>
            <a:r>
              <a:rPr lang="en-US" sz="2400" dirty="0" err="1"/>
              <a:t>Altınoluk</a:t>
            </a:r>
            <a:r>
              <a:rPr lang="en-US" sz="2400" dirty="0"/>
              <a:t> town, which was carried out by the Ministry of Agriculture and Forestry in order to improve fisheries, has started. Within the scope of the project, approximately 700 m of lost gillnets were removed from the reefs.</a:t>
            </a:r>
            <a:endParaRPr lang="tr-TR" sz="2400" dirty="0"/>
          </a:p>
        </p:txBody>
      </p:sp>
    </p:spTree>
    <p:extLst>
      <p:ext uri="{BB962C8B-B14F-4D97-AF65-F5344CB8AC3E}">
        <p14:creationId xmlns:p14="http://schemas.microsoft.com/office/powerpoint/2010/main" val="2723475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928254"/>
          </a:xfrm>
        </p:spPr>
        <p:txBody>
          <a:bodyPr>
            <a:normAutofit/>
          </a:bodyPr>
          <a:lstStyle/>
          <a:p>
            <a:pPr algn="ctr"/>
            <a:r>
              <a:rPr lang="tr-TR" sz="3600" b="1" dirty="0" smtClean="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June 1, 2022 World Environment Week</a:t>
            </a:r>
            <a:endParaRPr lang="tr-TR" sz="3600" b="1"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 y="1825625"/>
            <a:ext cx="2563090" cy="4351338"/>
          </a:xfrm>
        </p:spPr>
        <p:txBody>
          <a:bodyPr/>
          <a:lstStyle/>
          <a:p>
            <a:pPr marL="0" indent="0">
              <a:buNone/>
            </a:pPr>
            <a:r>
              <a:rPr lang="en-US" dirty="0"/>
              <a:t>Participation was made in the port cleaning event held at </a:t>
            </a:r>
            <a:r>
              <a:rPr lang="en-US" dirty="0" err="1"/>
              <a:t>Çanakkale</a:t>
            </a:r>
            <a:r>
              <a:rPr lang="en-US" dirty="0"/>
              <a:t> Marina within the scope of World Environment Week.</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436" y="1371601"/>
            <a:ext cx="7121235" cy="3370429"/>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764" y="3617983"/>
            <a:ext cx="4654262" cy="3102841"/>
          </a:xfrm>
          <a:prstGeom prst="rect">
            <a:avLst/>
          </a:prstGeom>
        </p:spPr>
      </p:pic>
    </p:spTree>
    <p:extLst>
      <p:ext uri="{BB962C8B-B14F-4D97-AF65-F5344CB8AC3E}">
        <p14:creationId xmlns:p14="http://schemas.microsoft.com/office/powerpoint/2010/main" val="1441176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731</Words>
  <Application>Microsoft Office PowerPoint</Application>
  <PresentationFormat>Özel</PresentationFormat>
  <Paragraphs>33</Paragraphs>
  <Slides>13</Slides>
  <Notes>0</Notes>
  <HiddenSlides>0</HiddenSlides>
  <MMClips>0</MMClips>
  <ScaleCrop>false</ScaleCrop>
  <HeadingPairs>
    <vt:vector size="4" baseType="variant">
      <vt:variant>
        <vt:lpstr>Tema</vt:lpstr>
      </vt:variant>
      <vt:variant>
        <vt:i4>1</vt:i4>
      </vt:variant>
      <vt:variant>
        <vt:lpstr>Slayt Başlıkları</vt:lpstr>
      </vt:variant>
      <vt:variant>
        <vt:i4>13</vt:i4>
      </vt:variant>
    </vt:vector>
  </HeadingPairs>
  <TitlesOfParts>
    <vt:vector size="14" baseType="lpstr">
      <vt:lpstr>Office Teması</vt:lpstr>
      <vt:lpstr>Underwater Research and Application Center</vt:lpstr>
      <vt:lpstr>Vision of the Underwater Research and Application Center</vt:lpstr>
      <vt:lpstr>Vision of the Underwater Research and Application Center</vt:lpstr>
      <vt:lpstr>Activities carried out by our center in 2022</vt:lpstr>
      <vt:lpstr>Ghost Net Hunters, Marmara</vt:lpstr>
      <vt:lpstr>Ghost Net Hunters, Marmara Project</vt:lpstr>
      <vt:lpstr>Ghost Net Hunters, Edremit Bay (Ongoing project)</vt:lpstr>
      <vt:lpstr>Ghost Net Hunters, Edremit Bay (Ongoing project)</vt:lpstr>
      <vt:lpstr> June 1, 2022 World Environment Week</vt:lpstr>
      <vt:lpstr>Participation in 1 July 2022 Cabotage Day Activities was provided</vt:lpstr>
      <vt:lpstr>19 September International Coastal Cleaning Day Bozcaada Port Cleaning</vt:lpstr>
      <vt:lpstr>National Underwater Scientific Research and Values Symposium (USUBADES) was Held</vt:lpstr>
      <vt:lpstr>USUBADES 2022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Sualtı Araştırma ve Uygulama Merkezi</dc:title>
  <dc:creator>user</dc:creator>
  <cp:lastModifiedBy>User</cp:lastModifiedBy>
  <cp:revision>31</cp:revision>
  <dcterms:created xsi:type="dcterms:W3CDTF">2023-03-03T09:04:15Z</dcterms:created>
  <dcterms:modified xsi:type="dcterms:W3CDTF">2023-12-04T07:33:32Z</dcterms:modified>
</cp:coreProperties>
</file>