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2" r:id="rId4"/>
    <p:sldId id="264" r:id="rId5"/>
    <p:sldId id="261" r:id="rId6"/>
    <p:sldId id="263" r:id="rId7"/>
    <p:sldId id="265" r:id="rId8"/>
    <p:sldId id="266" r:id="rId9"/>
    <p:sldId id="267" r:id="rId10"/>
    <p:sldId id="268" r:id="rId11"/>
    <p:sldId id="269" r:id="rId1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2D16E8DA-0231-47E3-AF39-6F51DEB57130}" type="datetimeFigureOut">
              <a:rPr lang="tr-TR" smtClean="0"/>
              <a:t>4.12.2023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B435226-4699-425A-8651-CE5BAB45887D}" type="slidenum">
              <a:rPr lang="tr-TR" smtClean="0"/>
              <a:t>‹#›</a:t>
            </a:fld>
            <a:endParaRPr lang="tr-TR"/>
          </a:p>
        </p:txBody>
      </p:sp>
    </p:spTree>
    <p:extLst>
      <p:ext uri="{BB962C8B-B14F-4D97-AF65-F5344CB8AC3E}">
        <p14:creationId xmlns:p14="http://schemas.microsoft.com/office/powerpoint/2010/main" val="21131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D16E8DA-0231-47E3-AF39-6F51DEB57130}" type="datetimeFigureOut">
              <a:rPr lang="tr-TR" smtClean="0"/>
              <a:t>4.12.2023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B435226-4699-425A-8651-CE5BAB45887D}" type="slidenum">
              <a:rPr lang="tr-TR" smtClean="0"/>
              <a:t>‹#›</a:t>
            </a:fld>
            <a:endParaRPr lang="tr-TR"/>
          </a:p>
        </p:txBody>
      </p:sp>
    </p:spTree>
    <p:extLst>
      <p:ext uri="{BB962C8B-B14F-4D97-AF65-F5344CB8AC3E}">
        <p14:creationId xmlns:p14="http://schemas.microsoft.com/office/powerpoint/2010/main" val="882711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D16E8DA-0231-47E3-AF39-6F51DEB57130}" type="datetimeFigureOut">
              <a:rPr lang="tr-TR" smtClean="0"/>
              <a:t>4.12.2023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B435226-4699-425A-8651-CE5BAB45887D}" type="slidenum">
              <a:rPr lang="tr-TR" smtClean="0"/>
              <a:t>‹#›</a:t>
            </a:fld>
            <a:endParaRPr lang="tr-TR"/>
          </a:p>
        </p:txBody>
      </p:sp>
    </p:spTree>
    <p:extLst>
      <p:ext uri="{BB962C8B-B14F-4D97-AF65-F5344CB8AC3E}">
        <p14:creationId xmlns:p14="http://schemas.microsoft.com/office/powerpoint/2010/main" val="2554256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D16E8DA-0231-47E3-AF39-6F51DEB57130}" type="datetimeFigureOut">
              <a:rPr lang="tr-TR" smtClean="0"/>
              <a:t>4.12.2023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B435226-4699-425A-8651-CE5BAB45887D}" type="slidenum">
              <a:rPr lang="tr-TR" smtClean="0"/>
              <a:t>‹#›</a:t>
            </a:fld>
            <a:endParaRPr lang="tr-TR"/>
          </a:p>
        </p:txBody>
      </p:sp>
    </p:spTree>
    <p:extLst>
      <p:ext uri="{BB962C8B-B14F-4D97-AF65-F5344CB8AC3E}">
        <p14:creationId xmlns:p14="http://schemas.microsoft.com/office/powerpoint/2010/main" val="896013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2D16E8DA-0231-47E3-AF39-6F51DEB57130}" type="datetimeFigureOut">
              <a:rPr lang="tr-TR" smtClean="0"/>
              <a:t>4.12.2023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B435226-4699-425A-8651-CE5BAB45887D}" type="slidenum">
              <a:rPr lang="tr-TR" smtClean="0"/>
              <a:t>‹#›</a:t>
            </a:fld>
            <a:endParaRPr lang="tr-TR"/>
          </a:p>
        </p:txBody>
      </p:sp>
    </p:spTree>
    <p:extLst>
      <p:ext uri="{BB962C8B-B14F-4D97-AF65-F5344CB8AC3E}">
        <p14:creationId xmlns:p14="http://schemas.microsoft.com/office/powerpoint/2010/main" val="1030338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2D16E8DA-0231-47E3-AF39-6F51DEB57130}" type="datetimeFigureOut">
              <a:rPr lang="tr-TR" smtClean="0"/>
              <a:t>4.12.2023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B435226-4699-425A-8651-CE5BAB45887D}" type="slidenum">
              <a:rPr lang="tr-TR" smtClean="0"/>
              <a:t>‹#›</a:t>
            </a:fld>
            <a:endParaRPr lang="tr-TR"/>
          </a:p>
        </p:txBody>
      </p:sp>
    </p:spTree>
    <p:extLst>
      <p:ext uri="{BB962C8B-B14F-4D97-AF65-F5344CB8AC3E}">
        <p14:creationId xmlns:p14="http://schemas.microsoft.com/office/powerpoint/2010/main" val="301169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2D16E8DA-0231-47E3-AF39-6F51DEB57130}" type="datetimeFigureOut">
              <a:rPr lang="tr-TR" smtClean="0"/>
              <a:t>4.12.2023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B435226-4699-425A-8651-CE5BAB45887D}" type="slidenum">
              <a:rPr lang="tr-TR" smtClean="0"/>
              <a:t>‹#›</a:t>
            </a:fld>
            <a:endParaRPr lang="tr-TR"/>
          </a:p>
        </p:txBody>
      </p:sp>
    </p:spTree>
    <p:extLst>
      <p:ext uri="{BB962C8B-B14F-4D97-AF65-F5344CB8AC3E}">
        <p14:creationId xmlns:p14="http://schemas.microsoft.com/office/powerpoint/2010/main" val="3103162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2D16E8DA-0231-47E3-AF39-6F51DEB57130}" type="datetimeFigureOut">
              <a:rPr lang="tr-TR" smtClean="0"/>
              <a:t>4.12.2023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B435226-4699-425A-8651-CE5BAB45887D}" type="slidenum">
              <a:rPr lang="tr-TR" smtClean="0"/>
              <a:t>‹#›</a:t>
            </a:fld>
            <a:endParaRPr lang="tr-TR"/>
          </a:p>
        </p:txBody>
      </p:sp>
    </p:spTree>
    <p:extLst>
      <p:ext uri="{BB962C8B-B14F-4D97-AF65-F5344CB8AC3E}">
        <p14:creationId xmlns:p14="http://schemas.microsoft.com/office/powerpoint/2010/main" val="5951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D16E8DA-0231-47E3-AF39-6F51DEB57130}" type="datetimeFigureOut">
              <a:rPr lang="tr-TR" smtClean="0"/>
              <a:t>4.12.2023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B435226-4699-425A-8651-CE5BAB45887D}" type="slidenum">
              <a:rPr lang="tr-TR" smtClean="0"/>
              <a:t>‹#›</a:t>
            </a:fld>
            <a:endParaRPr lang="tr-TR"/>
          </a:p>
        </p:txBody>
      </p:sp>
    </p:spTree>
    <p:extLst>
      <p:ext uri="{BB962C8B-B14F-4D97-AF65-F5344CB8AC3E}">
        <p14:creationId xmlns:p14="http://schemas.microsoft.com/office/powerpoint/2010/main" val="3621981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D16E8DA-0231-47E3-AF39-6F51DEB57130}" type="datetimeFigureOut">
              <a:rPr lang="tr-TR" smtClean="0"/>
              <a:t>4.12.2023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B435226-4699-425A-8651-CE5BAB45887D}" type="slidenum">
              <a:rPr lang="tr-TR" smtClean="0"/>
              <a:t>‹#›</a:t>
            </a:fld>
            <a:endParaRPr lang="tr-TR"/>
          </a:p>
        </p:txBody>
      </p:sp>
    </p:spTree>
    <p:extLst>
      <p:ext uri="{BB962C8B-B14F-4D97-AF65-F5344CB8AC3E}">
        <p14:creationId xmlns:p14="http://schemas.microsoft.com/office/powerpoint/2010/main" val="2816097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D16E8DA-0231-47E3-AF39-6F51DEB57130}" type="datetimeFigureOut">
              <a:rPr lang="tr-TR" smtClean="0"/>
              <a:t>4.12.2023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B435226-4699-425A-8651-CE5BAB45887D}" type="slidenum">
              <a:rPr lang="tr-TR" smtClean="0"/>
              <a:t>‹#›</a:t>
            </a:fld>
            <a:endParaRPr lang="tr-TR"/>
          </a:p>
        </p:txBody>
      </p:sp>
    </p:spTree>
    <p:extLst>
      <p:ext uri="{BB962C8B-B14F-4D97-AF65-F5344CB8AC3E}">
        <p14:creationId xmlns:p14="http://schemas.microsoft.com/office/powerpoint/2010/main" val="2986325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16E8DA-0231-47E3-AF39-6F51DEB57130}" type="datetimeFigureOut">
              <a:rPr lang="tr-TR" smtClean="0"/>
              <a:t>4.12.2023</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435226-4699-425A-8651-CE5BAB45887D}" type="slidenum">
              <a:rPr lang="tr-TR" smtClean="0"/>
              <a:t>‹#›</a:t>
            </a:fld>
            <a:endParaRPr lang="tr-TR"/>
          </a:p>
        </p:txBody>
      </p:sp>
    </p:spTree>
    <p:extLst>
      <p:ext uri="{BB962C8B-B14F-4D97-AF65-F5344CB8AC3E}">
        <p14:creationId xmlns:p14="http://schemas.microsoft.com/office/powerpoint/2010/main" val="128963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2550017"/>
            <a:ext cx="9144000" cy="1721140"/>
          </a:xfrm>
        </p:spPr>
        <p:txBody>
          <a:bodyPr>
            <a:normAutofit/>
          </a:bodyPr>
          <a:lstStyle/>
          <a:p>
            <a:r>
              <a:rPr lang="en-US" sz="4800" b="1" dirty="0">
                <a:latin typeface="Times New Roman" panose="02020603050405020304" pitchFamily="18" charset="0"/>
                <a:cs typeface="Times New Roman" panose="02020603050405020304" pitchFamily="18" charset="0"/>
              </a:rPr>
              <a:t>Underwater Research and Application </a:t>
            </a:r>
            <a:r>
              <a:rPr lang="en-US" sz="4800" b="1" dirty="0" smtClean="0">
                <a:latin typeface="Times New Roman" panose="02020603050405020304" pitchFamily="18" charset="0"/>
                <a:cs typeface="Times New Roman" panose="02020603050405020304" pitchFamily="18" charset="0"/>
              </a:rPr>
              <a:t>Center</a:t>
            </a:r>
            <a:endParaRPr lang="tr-TR" sz="4800" b="1"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1524000" y="4271157"/>
            <a:ext cx="9144000" cy="1666003"/>
          </a:xfrm>
        </p:spPr>
        <p:txBody>
          <a:bodyPr/>
          <a:lstStyle/>
          <a:p>
            <a:endParaRPr lang="tr-TR" dirty="0" smtClean="0"/>
          </a:p>
          <a:p>
            <a:r>
              <a:rPr lang="en-US" sz="4000" b="1" dirty="0">
                <a:latin typeface="Times New Roman" panose="02020603050405020304" pitchFamily="18" charset="0"/>
                <a:cs typeface="Times New Roman" panose="02020603050405020304" pitchFamily="18" charset="0"/>
              </a:rPr>
              <a:t>2022 Activity Presentation</a:t>
            </a:r>
            <a:endParaRPr lang="tr-TR" sz="4000" b="1"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stretch>
            <a:fillRect/>
          </a:stretch>
        </p:blipFill>
        <p:spPr>
          <a:xfrm>
            <a:off x="422589" y="133417"/>
            <a:ext cx="2204736" cy="2210538"/>
          </a:xfrm>
          <a:prstGeom prst="rect">
            <a:avLst/>
          </a:prstGeom>
        </p:spPr>
      </p:pic>
    </p:spTree>
    <p:extLst>
      <p:ext uri="{BB962C8B-B14F-4D97-AF65-F5344CB8AC3E}">
        <p14:creationId xmlns:p14="http://schemas.microsoft.com/office/powerpoint/2010/main" val="15142930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334851" y="1"/>
            <a:ext cx="11500834" cy="965914"/>
          </a:xfrm>
        </p:spPr>
        <p:txBody>
          <a:bodyPr/>
          <a:lstStyle/>
          <a:p>
            <a:r>
              <a:rPr lang="en-US" b="1" dirty="0"/>
              <a:t>Ghost Nets and Invasive Species Awareness Project</a:t>
            </a:r>
            <a:endParaRPr lang="tr-TR" b="1" dirty="0"/>
          </a:p>
        </p:txBody>
      </p:sp>
      <p:sp>
        <p:nvSpPr>
          <p:cNvPr id="3" name="İçerik Yer Tutucusu 2"/>
          <p:cNvSpPr>
            <a:spLocks noGrp="1"/>
          </p:cNvSpPr>
          <p:nvPr>
            <p:ph idx="1"/>
          </p:nvPr>
        </p:nvSpPr>
        <p:spPr>
          <a:xfrm>
            <a:off x="283336" y="1275008"/>
            <a:ext cx="3206839" cy="5396248"/>
          </a:xfrm>
        </p:spPr>
        <p:txBody>
          <a:bodyPr>
            <a:normAutofit fontScale="85000" lnSpcReduction="10000"/>
          </a:bodyPr>
          <a:lstStyle/>
          <a:p>
            <a:pPr marL="0" indent="0">
              <a:buNone/>
            </a:pPr>
            <a:r>
              <a:rPr lang="en-US" dirty="0"/>
              <a:t>Our center contributed to the Ghost Nets and Invasive Species Awareness Project, which was implemented in 10 provinces by the Resource Management Department of the Ministry of Agriculture and Forestry, General Directorate of Fisheries and Aquaculture, with a presentation titled "Ghost Nets and Their Situation in Turkey" in 2 provinces.</a:t>
            </a:r>
            <a:endParaRPr lang="tr-TR" dirty="0"/>
          </a:p>
        </p:txBody>
      </p:sp>
      <p:pic>
        <p:nvPicPr>
          <p:cNvPr id="4098" name="Picture 2" descr="C:\Users\User\Desktop\Farkındalıkk çalıştayı\Proje programı.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4759" y="1137566"/>
            <a:ext cx="8451646" cy="5559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666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838200" y="1"/>
            <a:ext cx="10515600" cy="1043188"/>
          </a:xfrm>
        </p:spPr>
        <p:txBody>
          <a:bodyPr>
            <a:normAutofit/>
          </a:bodyPr>
          <a:lstStyle/>
          <a:p>
            <a:r>
              <a:rPr lang="en-US" sz="3600" b="1" dirty="0"/>
              <a:t>Ghost Nets and Invasive Species Awareness Project</a:t>
            </a:r>
            <a:endParaRPr lang="tr-TR" sz="3600" dirty="0"/>
          </a:p>
        </p:txBody>
      </p:sp>
      <p:pic>
        <p:nvPicPr>
          <p:cNvPr id="5122" name="Picture 2" descr="C:\Users\User\Desktop\Farkındalıkk çalıştayı\IMG_20230713_094234_64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1020" y="1146453"/>
            <a:ext cx="2567640" cy="256764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User\Desktop\Farkındalıkk çalıştayı\IMG-20230727-WA0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431" y="920500"/>
            <a:ext cx="4677593" cy="263406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User\Desktop\Farkındalıkk çalıştayı\IMG-20230711-WA0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86" y="3714093"/>
            <a:ext cx="4521162" cy="2543154"/>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User\Desktop\Farkındalıkk çalıştayı\IMG-20230727-WA000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6430" y="3664124"/>
            <a:ext cx="4677593" cy="2634070"/>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669701" y="6298194"/>
            <a:ext cx="3955847" cy="369332"/>
          </a:xfrm>
          <a:prstGeom prst="rect">
            <a:avLst/>
          </a:prstGeom>
          <a:noFill/>
        </p:spPr>
        <p:txBody>
          <a:bodyPr wrap="square" rtlCol="0">
            <a:spAutoFit/>
          </a:bodyPr>
          <a:lstStyle/>
          <a:p>
            <a:r>
              <a:rPr lang="en-US" dirty="0"/>
              <a:t>Awareness Project</a:t>
            </a:r>
            <a:r>
              <a:rPr lang="tr-TR" dirty="0" smtClean="0"/>
              <a:t>, </a:t>
            </a:r>
            <a:r>
              <a:rPr lang="tr-TR" dirty="0" smtClean="0"/>
              <a:t>Samsun</a:t>
            </a:r>
            <a:endParaRPr lang="tr-TR" dirty="0"/>
          </a:p>
        </p:txBody>
      </p:sp>
      <p:sp>
        <p:nvSpPr>
          <p:cNvPr id="6" name="Metin kutusu 5"/>
          <p:cNvSpPr txBox="1"/>
          <p:nvPr/>
        </p:nvSpPr>
        <p:spPr>
          <a:xfrm>
            <a:off x="6619741" y="6298194"/>
            <a:ext cx="3503053" cy="369332"/>
          </a:xfrm>
          <a:prstGeom prst="rect">
            <a:avLst/>
          </a:prstGeom>
          <a:noFill/>
        </p:spPr>
        <p:txBody>
          <a:bodyPr wrap="square" rtlCol="0">
            <a:spAutoFit/>
          </a:bodyPr>
          <a:lstStyle/>
          <a:p>
            <a:r>
              <a:rPr lang="en-US" dirty="0"/>
              <a:t>Awareness Project</a:t>
            </a:r>
            <a:r>
              <a:rPr lang="tr-TR" dirty="0" smtClean="0"/>
              <a:t>, </a:t>
            </a:r>
            <a:r>
              <a:rPr lang="tr-TR" dirty="0" smtClean="0"/>
              <a:t>Bursa</a:t>
            </a:r>
            <a:endParaRPr lang="tr-TR" dirty="0"/>
          </a:p>
        </p:txBody>
      </p:sp>
    </p:spTree>
    <p:extLst>
      <p:ext uri="{BB962C8B-B14F-4D97-AF65-F5344CB8AC3E}">
        <p14:creationId xmlns:p14="http://schemas.microsoft.com/office/powerpoint/2010/main" val="1399243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825321" y="352245"/>
            <a:ext cx="10515600" cy="1325563"/>
          </a:xfrm>
        </p:spPr>
        <p:txBody>
          <a:bodyPr/>
          <a:lstStyle/>
          <a:p>
            <a:pPr algn="ctr"/>
            <a:r>
              <a:rPr lang="en-US" b="1" dirty="0">
                <a:latin typeface="Times New Roman" panose="02020603050405020304" pitchFamily="18" charset="0"/>
                <a:cs typeface="Times New Roman" panose="02020603050405020304" pitchFamily="18" charset="0"/>
              </a:rPr>
              <a:t>Activities carried out by our center in 2023</a:t>
            </a:r>
            <a:endParaRPr lang="tr-TR" b="1" dirty="0">
              <a:latin typeface="Times New Roman" panose="02020603050405020304" pitchFamily="18" charset="0"/>
              <a:cs typeface="Times New Roman" panose="02020603050405020304" pitchFamily="18" charset="0"/>
            </a:endParaRPr>
          </a:p>
        </p:txBody>
      </p:sp>
      <p:sp>
        <p:nvSpPr>
          <p:cNvPr id="4" name="Metin kutusu 3"/>
          <p:cNvSpPr txBox="1"/>
          <p:nvPr/>
        </p:nvSpPr>
        <p:spPr>
          <a:xfrm>
            <a:off x="554182" y="2669830"/>
            <a:ext cx="11430000" cy="3785652"/>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Our center has completed the project named "Ghost Net Hunters </a:t>
            </a:r>
            <a:r>
              <a:rPr lang="en-US" sz="2400" dirty="0" err="1">
                <a:latin typeface="Times New Roman" panose="02020603050405020304" pitchFamily="18" charset="0"/>
                <a:cs typeface="Times New Roman" panose="02020603050405020304" pitchFamily="18" charset="0"/>
              </a:rPr>
              <a:t>Edremit</a:t>
            </a:r>
            <a:r>
              <a:rPr lang="en-US" sz="2400" dirty="0">
                <a:latin typeface="Times New Roman" panose="02020603050405020304" pitchFamily="18" charset="0"/>
                <a:cs typeface="Times New Roman" panose="02020603050405020304" pitchFamily="18" charset="0"/>
              </a:rPr>
              <a:t> Bay", which started in 2022 within the scope of the cooperation protocol signed between </a:t>
            </a:r>
            <a:r>
              <a:rPr lang="en-US" sz="2400" dirty="0" err="1">
                <a:latin typeface="Times New Roman" panose="02020603050405020304" pitchFamily="18" charset="0"/>
                <a:cs typeface="Times New Roman" panose="02020603050405020304" pitchFamily="18" charset="0"/>
              </a:rPr>
              <a:t>Balıkesir</a:t>
            </a:r>
            <a:r>
              <a:rPr lang="en-US" sz="2400" dirty="0">
                <a:latin typeface="Times New Roman" panose="02020603050405020304" pitchFamily="18" charset="0"/>
                <a:cs typeface="Times New Roman" panose="02020603050405020304" pitchFamily="18" charset="0"/>
              </a:rPr>
              <a:t> Metropolitan Municipality and our University in 2023. In addition, our center has also carried out the revolving fund project named "Detecting Pinna </a:t>
            </a:r>
            <a:r>
              <a:rPr lang="en-US" sz="2400" dirty="0" err="1">
                <a:latin typeface="Times New Roman" panose="02020603050405020304" pitchFamily="18" charset="0"/>
                <a:cs typeface="Times New Roman" panose="02020603050405020304" pitchFamily="18" charset="0"/>
              </a:rPr>
              <a:t>nobilis</a:t>
            </a:r>
            <a:r>
              <a:rPr lang="en-US" sz="2400" dirty="0">
                <a:latin typeface="Times New Roman" panose="02020603050405020304" pitchFamily="18" charset="0"/>
                <a:cs typeface="Times New Roman" panose="02020603050405020304" pitchFamily="18" charset="0"/>
              </a:rPr>
              <a:t> (Pinna </a:t>
            </a:r>
            <a:r>
              <a:rPr lang="en-US" sz="2400" dirty="0" err="1">
                <a:latin typeface="Times New Roman" panose="02020603050405020304" pitchFamily="18" charset="0"/>
                <a:cs typeface="Times New Roman" panose="02020603050405020304" pitchFamily="18" charset="0"/>
              </a:rPr>
              <a:t>nobilis</a:t>
            </a:r>
            <a:r>
              <a:rPr lang="en-US" sz="2400" dirty="0">
                <a:latin typeface="Times New Roman" panose="02020603050405020304" pitchFamily="18" charset="0"/>
                <a:cs typeface="Times New Roman" panose="02020603050405020304" pitchFamily="18" charset="0"/>
              </a:rPr>
              <a:t>) in the Dredging Area for Docking in the Gallipoli Shipyard and Transporting them to Safe Areas". In addition, as every year, it also participated in the sea cleaning event held on July 1 </a:t>
            </a:r>
            <a:r>
              <a:rPr lang="en-US" sz="2400" dirty="0" err="1">
                <a:latin typeface="Times New Roman" panose="02020603050405020304" pitchFamily="18" charset="0"/>
                <a:cs typeface="Times New Roman" panose="02020603050405020304" pitchFamily="18" charset="0"/>
              </a:rPr>
              <a:t>Cabotage</a:t>
            </a:r>
            <a:r>
              <a:rPr lang="en-US" sz="2400" dirty="0">
                <a:latin typeface="Times New Roman" panose="02020603050405020304" pitchFamily="18" charset="0"/>
                <a:cs typeface="Times New Roman" panose="02020603050405020304" pitchFamily="18" charset="0"/>
              </a:rPr>
              <a:t> Festival. He contributed to the awareness project titled "Ghost nets and invasive species" of the Resource Management Department of the Ministry of Agriculture and Forestry, General Directorate of Fisheries and Aquaculture, by making presentations in two different provinces.</a:t>
            </a: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91603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838200" y="1"/>
            <a:ext cx="10515600" cy="734290"/>
          </a:xfrm>
        </p:spPr>
        <p:txBody>
          <a:bodyPr>
            <a:normAutofit/>
          </a:bodyPr>
          <a:lstStyle/>
          <a:p>
            <a:r>
              <a:rPr lang="nl-NL" sz="3600" b="1" dirty="0">
                <a:latin typeface="Times New Roman" panose="02020603050405020304" pitchFamily="18" charset="0"/>
                <a:cs typeface="Times New Roman" panose="02020603050405020304" pitchFamily="18" charset="0"/>
              </a:rPr>
              <a:t>Ghost Net Hunters, Edremit Bay</a:t>
            </a:r>
            <a:endParaRPr lang="tr-TR" sz="3600" dirty="0"/>
          </a:p>
        </p:txBody>
      </p:sp>
      <p:sp>
        <p:nvSpPr>
          <p:cNvPr id="3" name="İçerik Yer Tutucusu 2"/>
          <p:cNvSpPr>
            <a:spLocks noGrp="1"/>
          </p:cNvSpPr>
          <p:nvPr>
            <p:ph idx="1"/>
          </p:nvPr>
        </p:nvSpPr>
        <p:spPr>
          <a:xfrm>
            <a:off x="0" y="1218116"/>
            <a:ext cx="5888183" cy="4371315"/>
          </a:xfrm>
        </p:spPr>
        <p:txBody>
          <a:bodyPr>
            <a:normAutofit lnSpcReduction="10000"/>
          </a:bodyPr>
          <a:lstStyle/>
          <a:p>
            <a:pPr marL="0" indent="0" algn="just">
              <a:buNone/>
            </a:pPr>
            <a:r>
              <a:rPr lang="tr-TR"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 cooperation protocol was signed between </a:t>
            </a:r>
            <a:r>
              <a:rPr lang="en-US" dirty="0" err="1">
                <a:latin typeface="Times New Roman" panose="02020603050405020304" pitchFamily="18" charset="0"/>
                <a:cs typeface="Times New Roman" panose="02020603050405020304" pitchFamily="18" charset="0"/>
              </a:rPr>
              <a:t>Çanakkale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Onsekiz</a:t>
            </a:r>
            <a:r>
              <a:rPr lang="en-US" dirty="0">
                <a:latin typeface="Times New Roman" panose="02020603050405020304" pitchFamily="18" charset="0"/>
                <a:cs typeface="Times New Roman" panose="02020603050405020304" pitchFamily="18" charset="0"/>
              </a:rPr>
              <a:t> Mart University and </a:t>
            </a:r>
            <a:r>
              <a:rPr lang="en-US" dirty="0" err="1">
                <a:latin typeface="Times New Roman" panose="02020603050405020304" pitchFamily="18" charset="0"/>
                <a:cs typeface="Times New Roman" panose="02020603050405020304" pitchFamily="18" charset="0"/>
              </a:rPr>
              <a:t>Balıkesir</a:t>
            </a:r>
            <a:r>
              <a:rPr lang="en-US" dirty="0">
                <a:latin typeface="Times New Roman" panose="02020603050405020304" pitchFamily="18" charset="0"/>
                <a:cs typeface="Times New Roman" panose="02020603050405020304" pitchFamily="18" charset="0"/>
              </a:rPr>
              <a:t> Metropolitan Municipality in July 2021. Within the scope of this protocol, the Underwater Research and Application Center, on behalf of the University, together with the Faculty of Marine Sciences and Technology, started the project named "Ghost Net Hunters, </a:t>
            </a:r>
            <a:r>
              <a:rPr lang="en-US" dirty="0" err="1">
                <a:latin typeface="Times New Roman" panose="02020603050405020304" pitchFamily="18" charset="0"/>
                <a:cs typeface="Times New Roman" panose="02020603050405020304" pitchFamily="18" charset="0"/>
              </a:rPr>
              <a:t>Edremit</a:t>
            </a:r>
            <a:r>
              <a:rPr lang="en-US" dirty="0">
                <a:latin typeface="Times New Roman" panose="02020603050405020304" pitchFamily="18" charset="0"/>
                <a:cs typeface="Times New Roman" panose="02020603050405020304" pitchFamily="18" charset="0"/>
              </a:rPr>
              <a:t>" in September 2022, and this project was completed as of October 2023.</a:t>
            </a: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1218116"/>
            <a:ext cx="6003639" cy="4502729"/>
          </a:xfrm>
          <a:prstGeom prst="rect">
            <a:avLst/>
          </a:prstGeom>
        </p:spPr>
      </p:pic>
    </p:spTree>
    <p:extLst>
      <p:ext uri="{BB962C8B-B14F-4D97-AF65-F5344CB8AC3E}">
        <p14:creationId xmlns:p14="http://schemas.microsoft.com/office/powerpoint/2010/main" val="5565354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825322" y="1"/>
            <a:ext cx="10515600" cy="1300766"/>
          </a:xfrm>
        </p:spPr>
        <p:txBody>
          <a:bodyPr>
            <a:normAutofit/>
          </a:bodyPr>
          <a:lstStyle/>
          <a:p>
            <a:r>
              <a:rPr lang="nl-NL" sz="3600" b="1" dirty="0">
                <a:latin typeface="Times New Roman" panose="02020603050405020304" pitchFamily="18" charset="0"/>
                <a:cs typeface="Times New Roman" panose="02020603050405020304" pitchFamily="18" charset="0"/>
              </a:rPr>
              <a:t>Ghost Net Hunters, Edremit Bay</a:t>
            </a:r>
            <a:endParaRPr lang="tr-TR" sz="3600" dirty="0"/>
          </a:p>
        </p:txBody>
      </p:sp>
      <p:sp>
        <p:nvSpPr>
          <p:cNvPr id="3" name="İçerik Yer Tutucusu 2"/>
          <p:cNvSpPr>
            <a:spLocks noGrp="1"/>
          </p:cNvSpPr>
          <p:nvPr>
            <p:ph idx="1"/>
          </p:nvPr>
        </p:nvSpPr>
        <p:spPr>
          <a:xfrm>
            <a:off x="360608" y="1146220"/>
            <a:ext cx="5576553" cy="5512157"/>
          </a:xfrm>
        </p:spPr>
        <p:txBody>
          <a:bodyPr>
            <a:normAutofit lnSpcReduction="10000"/>
          </a:bodyPr>
          <a:lstStyle/>
          <a:p>
            <a:pPr marL="0" indent="0" algn="just">
              <a:buNone/>
            </a:pPr>
            <a:r>
              <a:rPr lang="en-US" dirty="0"/>
              <a:t>Within the scope of the project, dives were carried out around the artificial reef areas, natural reef areas and </a:t>
            </a:r>
            <a:r>
              <a:rPr lang="en-US" dirty="0" err="1"/>
              <a:t>Ayvalık</a:t>
            </a:r>
            <a:r>
              <a:rPr lang="en-US" dirty="0"/>
              <a:t> islands placed by the Ministry of Agriculture and Forestry in the </a:t>
            </a:r>
            <a:r>
              <a:rPr lang="en-US" dirty="0" err="1" smtClean="0"/>
              <a:t>Edremit</a:t>
            </a:r>
            <a:r>
              <a:rPr lang="tr-TR" dirty="0" smtClean="0"/>
              <a:t> Bay</a:t>
            </a:r>
            <a:r>
              <a:rPr lang="en-US" dirty="0" smtClean="0"/>
              <a:t>, </a:t>
            </a:r>
            <a:r>
              <a:rPr lang="en-US" dirty="0"/>
              <a:t>and the fishing gear and parts left on the ground were cleaned and removed from the environment. In addition to the participation of our entire Central board of directors in the project, our PhD and master's students also participated. In this way, the diving training of our students continued to be reinforced.</a:t>
            </a:r>
            <a:endParaRPr lang="tr-TR" dirty="0"/>
          </a:p>
          <a:p>
            <a:pPr algn="just"/>
            <a:endParaRPr lang="tr-TR" dirty="0"/>
          </a:p>
        </p:txBody>
      </p:sp>
      <p:pic>
        <p:nvPicPr>
          <p:cNvPr id="1026" name="Picture 2" descr="D:\Balıkesir hayalet ağ proje Proje\Hayalet Ağ Avcıları Edremit\Ayvalık 21.07.2023\SAC0987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19740" y="4039696"/>
            <a:ext cx="4585601" cy="25786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Balıkesir hayalet ağ proje Proje\Hayalet Ağ Avcıları Edremit\Bağlar Burnu\DSC0684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9741" y="936401"/>
            <a:ext cx="4487257" cy="2991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9691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969134" y="0"/>
            <a:ext cx="10515600" cy="997528"/>
          </a:xfrm>
        </p:spPr>
        <p:txBody>
          <a:bodyPr>
            <a:normAutofit/>
          </a:bodyPr>
          <a:lstStyle/>
          <a:p>
            <a:r>
              <a:rPr lang="nl-NL" b="1" dirty="0">
                <a:latin typeface="Times New Roman" panose="02020603050405020304" pitchFamily="18" charset="0"/>
                <a:cs typeface="Times New Roman" panose="02020603050405020304" pitchFamily="18" charset="0"/>
              </a:rPr>
              <a:t>Ghost Net Hunters, Edremit </a:t>
            </a:r>
            <a:r>
              <a:rPr lang="nl-NL" b="1" dirty="0" smtClean="0">
                <a:latin typeface="Times New Roman" panose="02020603050405020304" pitchFamily="18" charset="0"/>
                <a:cs typeface="Times New Roman" panose="02020603050405020304" pitchFamily="18" charset="0"/>
              </a:rPr>
              <a:t>Bay</a:t>
            </a:r>
            <a:r>
              <a:rPr lang="tr-TR" b="1" dirty="0" smtClean="0">
                <a:latin typeface="Times New Roman" panose="02020603050405020304" pitchFamily="18" charset="0"/>
                <a:cs typeface="Times New Roman" panose="02020603050405020304" pitchFamily="18" charset="0"/>
              </a:rPr>
              <a:t> Project</a:t>
            </a:r>
            <a:endParaRPr lang="tr-TR" b="1" dirty="0">
              <a:latin typeface="Times New Roman" panose="02020603050405020304" pitchFamily="18" charset="0"/>
              <a:cs typeface="Times New Roman" panose="02020603050405020304" pitchFamily="18" charset="0"/>
            </a:endParaRPr>
          </a:p>
        </p:txBody>
      </p:sp>
      <p:sp>
        <p:nvSpPr>
          <p:cNvPr id="12" name="Metin kutusu 11"/>
          <p:cNvSpPr txBox="1"/>
          <p:nvPr/>
        </p:nvSpPr>
        <p:spPr>
          <a:xfrm>
            <a:off x="122228" y="6164369"/>
            <a:ext cx="5286899" cy="646331"/>
          </a:xfrm>
          <a:prstGeom prst="rect">
            <a:avLst/>
          </a:prstGeom>
          <a:noFill/>
        </p:spPr>
        <p:txBody>
          <a:bodyPr wrap="square" rtlCol="0">
            <a:spAutoFit/>
          </a:bodyPr>
          <a:lstStyle/>
          <a:p>
            <a:r>
              <a:rPr lang="tr-TR" dirty="0"/>
              <a:t>Ayvalık Güneş adası sığlığından denizden kaldırılan gırgır ağı parçası </a:t>
            </a:r>
            <a:r>
              <a:rPr lang="tr-TR" sz="1400" dirty="0"/>
              <a:t>(Yer: </a:t>
            </a:r>
            <a:r>
              <a:rPr lang="tr-TR" sz="1400" dirty="0" err="1"/>
              <a:t>Alibey</a:t>
            </a:r>
            <a:r>
              <a:rPr lang="tr-TR" sz="1400" dirty="0"/>
              <a:t> adası Sahil </a:t>
            </a:r>
            <a:r>
              <a:rPr lang="tr-TR" sz="1400" dirty="0" err="1"/>
              <a:t>Güvenlık</a:t>
            </a:r>
            <a:r>
              <a:rPr lang="tr-TR" sz="1400" dirty="0"/>
              <a:t> iskelesi)</a:t>
            </a:r>
            <a:endParaRPr lang="tr-TR" sz="1400" dirty="0"/>
          </a:p>
        </p:txBody>
      </p:sp>
      <p:sp>
        <p:nvSpPr>
          <p:cNvPr id="17" name="Metin kutusu 16"/>
          <p:cNvSpPr txBox="1"/>
          <p:nvPr/>
        </p:nvSpPr>
        <p:spPr>
          <a:xfrm>
            <a:off x="4892154" y="3763439"/>
            <a:ext cx="2294257" cy="1754326"/>
          </a:xfrm>
          <a:prstGeom prst="rect">
            <a:avLst/>
          </a:prstGeom>
          <a:noFill/>
        </p:spPr>
        <p:txBody>
          <a:bodyPr wrap="square" rtlCol="0">
            <a:spAutoFit/>
          </a:bodyPr>
          <a:lstStyle/>
          <a:p>
            <a:r>
              <a:rPr lang="en-US" dirty="0"/>
              <a:t>An abandoned gillnet removed from the coast of the </a:t>
            </a:r>
            <a:r>
              <a:rPr lang="en-US" dirty="0" err="1"/>
              <a:t>Ayvalık</a:t>
            </a:r>
            <a:r>
              <a:rPr lang="en-US" dirty="0"/>
              <a:t> </a:t>
            </a:r>
            <a:r>
              <a:rPr lang="en-US" dirty="0" err="1"/>
              <a:t>Hakkıbey</a:t>
            </a:r>
            <a:r>
              <a:rPr lang="en-US" dirty="0"/>
              <a:t> Peninsula. Live and dead fish were found on it.</a:t>
            </a:r>
            <a:endParaRPr lang="tr-TR" dirty="0"/>
          </a:p>
        </p:txBody>
      </p:sp>
      <p:pic>
        <p:nvPicPr>
          <p:cNvPr id="1027" name="Picture 3" descr="D:\Balıkesir hayalet ağ proje Proje\Hayalet Ağ Avcıları Edremit\10.06.2023 Ayavalık\SAC098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2155" y="883243"/>
            <a:ext cx="4588512" cy="25819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Balıkesir hayalet ağ proje Proje\Hayalet Ağ Avcıları Edremit\10.06.2023 Ayavalık\SAC0979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6412" y="3763439"/>
            <a:ext cx="4914687" cy="276544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Balıkesir hayalet ağ proje Proje\Hayalet Ağ Avcıları Edremit\Ayvalık 21.07.2023\20230612_18213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80962" y="1440739"/>
            <a:ext cx="5398435" cy="4048826"/>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9800822" y="1385519"/>
            <a:ext cx="2086377" cy="923330"/>
          </a:xfrm>
          <a:prstGeom prst="rect">
            <a:avLst/>
          </a:prstGeom>
          <a:noFill/>
        </p:spPr>
        <p:txBody>
          <a:bodyPr wrap="square" rtlCol="0">
            <a:spAutoFit/>
          </a:bodyPr>
          <a:lstStyle/>
          <a:p>
            <a:r>
              <a:rPr lang="en-US" dirty="0"/>
              <a:t>Trawl bag lifted off the coast of </a:t>
            </a:r>
            <a:r>
              <a:rPr lang="en-US" dirty="0" err="1"/>
              <a:t>Gömeç</a:t>
            </a:r>
            <a:r>
              <a:rPr lang="en-US" dirty="0"/>
              <a:t> Port</a:t>
            </a:r>
            <a:endParaRPr lang="tr-TR" dirty="0"/>
          </a:p>
        </p:txBody>
      </p:sp>
    </p:spTree>
    <p:extLst>
      <p:ext uri="{BB962C8B-B14F-4D97-AF65-F5344CB8AC3E}">
        <p14:creationId xmlns:p14="http://schemas.microsoft.com/office/powerpoint/2010/main" val="3058275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838200" y="128790"/>
            <a:ext cx="10515600" cy="810892"/>
          </a:xfrm>
        </p:spPr>
        <p:txBody>
          <a:bodyPr>
            <a:normAutofit/>
          </a:bodyPr>
          <a:lstStyle/>
          <a:p>
            <a:r>
              <a:rPr lang="nl-NL" sz="3600" b="1" dirty="0">
                <a:latin typeface="Times New Roman" panose="02020603050405020304" pitchFamily="18" charset="0"/>
                <a:cs typeface="Times New Roman" panose="02020603050405020304" pitchFamily="18" charset="0"/>
              </a:rPr>
              <a:t>Ghost Net Hunters, Edremit Bay</a:t>
            </a:r>
            <a:r>
              <a:rPr lang="tr-TR" sz="3600" b="1" dirty="0">
                <a:latin typeface="Times New Roman" panose="02020603050405020304" pitchFamily="18" charset="0"/>
                <a:cs typeface="Times New Roman" panose="02020603050405020304" pitchFamily="18" charset="0"/>
              </a:rPr>
              <a:t> Project</a:t>
            </a:r>
            <a:endParaRPr lang="tr-TR" sz="3600" dirty="0"/>
          </a:p>
        </p:txBody>
      </p:sp>
      <p:pic>
        <p:nvPicPr>
          <p:cNvPr id="2050" name="Picture 2" descr="C:\Users\User\Desktop\IMG-20230831-WA00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060" y="939681"/>
            <a:ext cx="4301685" cy="57355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User\Desktop\IMG-20230831-WA00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6385" y="3411111"/>
            <a:ext cx="4321610" cy="324120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User\Desktop\Trat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1018" y="836650"/>
            <a:ext cx="4412344" cy="2471430"/>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296214" y="2434107"/>
            <a:ext cx="2550017" cy="2677656"/>
          </a:xfrm>
          <a:prstGeom prst="rect">
            <a:avLst/>
          </a:prstGeom>
          <a:noFill/>
        </p:spPr>
        <p:txBody>
          <a:bodyPr wrap="square" rtlCol="0">
            <a:spAutoFit/>
          </a:bodyPr>
          <a:lstStyle/>
          <a:p>
            <a:r>
              <a:rPr lang="en-US" sz="2400" dirty="0" err="1"/>
              <a:t>Trata</a:t>
            </a:r>
            <a:r>
              <a:rPr lang="en-US" sz="2400" dirty="0"/>
              <a:t> net fragments </a:t>
            </a:r>
            <a:r>
              <a:rPr lang="tr-TR" sz="2400" dirty="0" err="1" smtClean="0"/>
              <a:t>recovered</a:t>
            </a:r>
            <a:r>
              <a:rPr lang="en-US" sz="2400" dirty="0" smtClean="0"/>
              <a:t> </a:t>
            </a:r>
            <a:r>
              <a:rPr lang="en-US" sz="2400" dirty="0"/>
              <a:t>from the bottom from a depth of 35 m from the </a:t>
            </a:r>
            <a:r>
              <a:rPr lang="en-US" sz="2400" dirty="0" err="1"/>
              <a:t>Ayvalık</a:t>
            </a:r>
            <a:r>
              <a:rPr lang="en-US" sz="2400" dirty="0"/>
              <a:t> </a:t>
            </a:r>
            <a:r>
              <a:rPr lang="en-US" sz="2400" dirty="0" err="1"/>
              <a:t>Patriciya</a:t>
            </a:r>
            <a:r>
              <a:rPr lang="en-US" sz="2400" dirty="0"/>
              <a:t> region</a:t>
            </a:r>
            <a:endParaRPr lang="tr-TR" sz="2400" dirty="0"/>
          </a:p>
        </p:txBody>
      </p:sp>
    </p:spTree>
    <p:extLst>
      <p:ext uri="{BB962C8B-B14F-4D97-AF65-F5344CB8AC3E}">
        <p14:creationId xmlns:p14="http://schemas.microsoft.com/office/powerpoint/2010/main" val="42633989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838200" y="115911"/>
            <a:ext cx="10515600" cy="837126"/>
          </a:xfrm>
        </p:spPr>
        <p:txBody>
          <a:bodyPr/>
          <a:lstStyle/>
          <a:p>
            <a:r>
              <a:rPr lang="nl-NL" sz="3600" b="1" dirty="0">
                <a:latin typeface="Times New Roman" panose="02020603050405020304" pitchFamily="18" charset="0"/>
                <a:cs typeface="Times New Roman" panose="02020603050405020304" pitchFamily="18" charset="0"/>
              </a:rPr>
              <a:t>Ghost Net Hunters, Edremit Bay</a:t>
            </a:r>
            <a:r>
              <a:rPr lang="tr-TR" sz="3600" b="1" dirty="0">
                <a:latin typeface="Times New Roman" panose="02020603050405020304" pitchFamily="18" charset="0"/>
                <a:cs typeface="Times New Roman" panose="02020603050405020304" pitchFamily="18" charset="0"/>
              </a:rPr>
              <a:t> Project</a:t>
            </a:r>
            <a:endParaRPr lang="tr-TR" dirty="0"/>
          </a:p>
        </p:txBody>
      </p:sp>
      <p:sp>
        <p:nvSpPr>
          <p:cNvPr id="3" name="İçerik Yer Tutucusu 2"/>
          <p:cNvSpPr>
            <a:spLocks noGrp="1"/>
          </p:cNvSpPr>
          <p:nvPr>
            <p:ph idx="1"/>
          </p:nvPr>
        </p:nvSpPr>
        <p:spPr>
          <a:xfrm>
            <a:off x="193183" y="1429555"/>
            <a:ext cx="2400850" cy="4747408"/>
          </a:xfrm>
        </p:spPr>
        <p:txBody>
          <a:bodyPr>
            <a:normAutofit/>
          </a:bodyPr>
          <a:lstStyle/>
          <a:p>
            <a:pPr marL="0" indent="0">
              <a:buNone/>
            </a:pPr>
            <a:r>
              <a:rPr lang="en-US" sz="2400" dirty="0"/>
              <a:t>Within the scope of the project, the artificial reef areas deployed by the Ministry of Agriculture and Forestry between </a:t>
            </a:r>
            <a:r>
              <a:rPr lang="en-US" sz="2400" dirty="0" err="1"/>
              <a:t>Altınoluk</a:t>
            </a:r>
            <a:r>
              <a:rPr lang="en-US" sz="2400" dirty="0"/>
              <a:t> and </a:t>
            </a:r>
            <a:r>
              <a:rPr lang="en-US" sz="2400" dirty="0" err="1"/>
              <a:t>Akçay</a:t>
            </a:r>
            <a:r>
              <a:rPr lang="en-US" sz="2400" dirty="0"/>
              <a:t> were checked and the lost fishing gear found was removed from the reefs.</a:t>
            </a:r>
            <a:endParaRPr lang="tr-TR" sz="2400" dirty="0"/>
          </a:p>
        </p:txBody>
      </p:sp>
      <p:pic>
        <p:nvPicPr>
          <p:cNvPr id="1026" name="Picture 2" descr="C:\Users\User\Desktop\Uzatma ağları.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8463" y="3731715"/>
            <a:ext cx="4440396" cy="249650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esktop\Kaldırma operasyon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4033" y="3633840"/>
            <a:ext cx="4788568" cy="26922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Desktop\Resif üzerinde uzatma ağı.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4033" y="872534"/>
            <a:ext cx="4788568" cy="269225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Balıkesir hayalet ağ proje Proje\Hayalet Ağ Avcıları Edremit\Ayvalık 21.07.2023\SAC0991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0085" y="872534"/>
            <a:ext cx="4448774" cy="2501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1163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218941" y="1"/>
            <a:ext cx="11973059" cy="1571222"/>
          </a:xfrm>
        </p:spPr>
        <p:txBody>
          <a:bodyPr>
            <a:noAutofit/>
          </a:bodyPr>
          <a:lstStyle/>
          <a:p>
            <a:r>
              <a:rPr lang="en-US" sz="3600" b="1" dirty="0"/>
              <a:t>Project for Detecting </a:t>
            </a:r>
            <a:r>
              <a:rPr lang="en-US" sz="3600" b="1" dirty="0" err="1"/>
              <a:t>Pinnas</a:t>
            </a:r>
            <a:r>
              <a:rPr lang="en-US" sz="3600" b="1" dirty="0"/>
              <a:t> (</a:t>
            </a:r>
            <a:r>
              <a:rPr lang="en-US" sz="3600" b="1" i="1" dirty="0"/>
              <a:t>Pinna </a:t>
            </a:r>
            <a:r>
              <a:rPr lang="en-US" sz="3600" b="1" i="1" dirty="0" err="1"/>
              <a:t>nobilis</a:t>
            </a:r>
            <a:r>
              <a:rPr lang="en-US" sz="3600" b="1" dirty="0"/>
              <a:t>) in the Dredging Area for </a:t>
            </a:r>
            <a:r>
              <a:rPr lang="en-US" sz="3600" b="1" dirty="0" err="1"/>
              <a:t>Drydocking</a:t>
            </a:r>
            <a:r>
              <a:rPr lang="en-US" sz="3600" b="1" dirty="0"/>
              <a:t> in </a:t>
            </a:r>
            <a:r>
              <a:rPr lang="en-US" sz="3600" b="1" dirty="0" err="1"/>
              <a:t>Gelibolu</a:t>
            </a:r>
            <a:r>
              <a:rPr lang="en-US" sz="3600" b="1" dirty="0"/>
              <a:t> Shipyard and Transporting them to Safe Areas</a:t>
            </a:r>
            <a:endParaRPr lang="tr-TR" sz="3600" b="1" dirty="0"/>
          </a:p>
        </p:txBody>
      </p:sp>
      <p:sp>
        <p:nvSpPr>
          <p:cNvPr id="3" name="İçerik Yer Tutucusu 2"/>
          <p:cNvSpPr>
            <a:spLocks noGrp="1"/>
          </p:cNvSpPr>
          <p:nvPr>
            <p:ph idx="1"/>
          </p:nvPr>
        </p:nvSpPr>
        <p:spPr>
          <a:xfrm>
            <a:off x="244700" y="1687132"/>
            <a:ext cx="4134117" cy="5022761"/>
          </a:xfrm>
        </p:spPr>
        <p:txBody>
          <a:bodyPr>
            <a:noAutofit/>
          </a:bodyPr>
          <a:lstStyle/>
          <a:p>
            <a:pPr marL="0" indent="0">
              <a:buNone/>
            </a:pPr>
            <a:r>
              <a:rPr lang="en-US" sz="2000" dirty="0"/>
              <a:t>Dredging and deepening activities will be carried out in the sea area, next to the pier of the </a:t>
            </a:r>
            <a:r>
              <a:rPr lang="en-US" sz="2000" dirty="0" err="1"/>
              <a:t>Gelibolu</a:t>
            </a:r>
            <a:r>
              <a:rPr lang="en-US" sz="2000" dirty="0"/>
              <a:t> shipyard located in the </a:t>
            </a:r>
            <a:r>
              <a:rPr lang="en-US" sz="2000" dirty="0" err="1"/>
              <a:t>Gelibolu</a:t>
            </a:r>
            <a:r>
              <a:rPr lang="en-US" sz="2000" dirty="0"/>
              <a:t> district of </a:t>
            </a:r>
            <a:r>
              <a:rPr lang="en-US" sz="2000" dirty="0" err="1"/>
              <a:t>Çanakkale</a:t>
            </a:r>
            <a:r>
              <a:rPr lang="en-US" sz="2000" dirty="0"/>
              <a:t> province. In the content of the previously prepared and submitted EIA report, the academics who prepared the report stated that the endangered species of </a:t>
            </a:r>
            <a:r>
              <a:rPr lang="en-US" sz="2000" dirty="0" err="1"/>
              <a:t>pina</a:t>
            </a:r>
            <a:r>
              <a:rPr lang="en-US" sz="2000" dirty="0"/>
              <a:t> (Pinna </a:t>
            </a:r>
            <a:r>
              <a:rPr lang="en-US" sz="2000" dirty="0" err="1"/>
              <a:t>nobilis</a:t>
            </a:r>
            <a:r>
              <a:rPr lang="en-US" sz="2000" dirty="0"/>
              <a:t>), a </a:t>
            </a:r>
            <a:r>
              <a:rPr lang="en-US" sz="2000" dirty="0" err="1"/>
              <a:t>bivalvia</a:t>
            </a:r>
            <a:r>
              <a:rPr lang="en-US" sz="2000" dirty="0"/>
              <a:t> species, was found in the area to be surveyed. This project aimed to transport the </a:t>
            </a:r>
            <a:r>
              <a:rPr lang="en-US" sz="2000" dirty="0" err="1"/>
              <a:t>pinas</a:t>
            </a:r>
            <a:r>
              <a:rPr lang="en-US" sz="2000" dirty="0"/>
              <a:t> alive to a safe area before the dredging and deepening works began.</a:t>
            </a:r>
            <a:endParaRPr lang="tr-TR" sz="20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2403" y="1616611"/>
            <a:ext cx="2488017" cy="1397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2403" y="3132089"/>
            <a:ext cx="2681155" cy="1506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4759" y="4853577"/>
            <a:ext cx="2665658" cy="1517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10417" y="1612210"/>
            <a:ext cx="2379675" cy="1337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90092" y="1612211"/>
            <a:ext cx="2495847" cy="1402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06736" y="3132089"/>
            <a:ext cx="2880519" cy="1618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06736" y="4937352"/>
            <a:ext cx="2880519" cy="1618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4697736" y="6371143"/>
            <a:ext cx="2281506" cy="369332"/>
          </a:xfrm>
          <a:prstGeom prst="rect">
            <a:avLst/>
          </a:prstGeom>
          <a:noFill/>
        </p:spPr>
        <p:txBody>
          <a:bodyPr wrap="square" rtlCol="0">
            <a:spAutoFit/>
          </a:bodyPr>
          <a:lstStyle/>
          <a:p>
            <a:r>
              <a:rPr lang="tr-TR" dirty="0" err="1" smtClean="0"/>
              <a:t>Pina</a:t>
            </a:r>
            <a:r>
              <a:rPr lang="tr-TR" dirty="0" smtClean="0"/>
              <a:t> (</a:t>
            </a:r>
            <a:r>
              <a:rPr lang="tr-TR" dirty="0" err="1" smtClean="0"/>
              <a:t>Pinna</a:t>
            </a:r>
            <a:r>
              <a:rPr lang="tr-TR" dirty="0" smtClean="0"/>
              <a:t> </a:t>
            </a:r>
            <a:r>
              <a:rPr lang="tr-TR" dirty="0" err="1" smtClean="0"/>
              <a:t>nobilis</a:t>
            </a:r>
            <a:r>
              <a:rPr lang="tr-TR" dirty="0" smtClean="0"/>
              <a:t>)</a:t>
            </a:r>
            <a:endParaRPr lang="tr-TR" dirty="0"/>
          </a:p>
        </p:txBody>
      </p:sp>
      <p:sp>
        <p:nvSpPr>
          <p:cNvPr id="5" name="Metin kutusu 4"/>
          <p:cNvSpPr txBox="1"/>
          <p:nvPr/>
        </p:nvSpPr>
        <p:spPr>
          <a:xfrm>
            <a:off x="10287255" y="3374265"/>
            <a:ext cx="1904745" cy="3139321"/>
          </a:xfrm>
          <a:prstGeom prst="rect">
            <a:avLst/>
          </a:prstGeom>
          <a:noFill/>
        </p:spPr>
        <p:txBody>
          <a:bodyPr wrap="square" rtlCol="0">
            <a:spAutoFit/>
          </a:bodyPr>
          <a:lstStyle/>
          <a:p>
            <a:r>
              <a:rPr lang="en-US" dirty="0"/>
              <a:t>Within the scope of the project, academicians of our center safely transported 319 </a:t>
            </a:r>
            <a:r>
              <a:rPr lang="en-US" dirty="0" err="1"/>
              <a:t>pina</a:t>
            </a:r>
            <a:r>
              <a:rPr lang="en-US" dirty="0"/>
              <a:t> individuals from the dredging area and shore of the </a:t>
            </a:r>
            <a:r>
              <a:rPr lang="en-US" dirty="0" err="1"/>
              <a:t>Gelibolu</a:t>
            </a:r>
            <a:r>
              <a:rPr lang="en-US" dirty="0"/>
              <a:t> Shipyard to their new places.</a:t>
            </a:r>
            <a:endParaRPr lang="tr-TR" dirty="0"/>
          </a:p>
        </p:txBody>
      </p:sp>
    </p:spTree>
    <p:extLst>
      <p:ext uri="{BB962C8B-B14F-4D97-AF65-F5344CB8AC3E}">
        <p14:creationId xmlns:p14="http://schemas.microsoft.com/office/powerpoint/2010/main" val="34047962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1081825" y="193183"/>
            <a:ext cx="10934164" cy="1133341"/>
          </a:xfrm>
        </p:spPr>
        <p:txBody>
          <a:bodyPr>
            <a:normAutofit/>
          </a:bodyPr>
          <a:lstStyle/>
          <a:p>
            <a:r>
              <a:rPr lang="en-US" sz="3600" b="1" dirty="0">
                <a:latin typeface="Times New Roman" panose="02020603050405020304" pitchFamily="18" charset="0"/>
                <a:cs typeface="Times New Roman" panose="02020603050405020304" pitchFamily="18" charset="0"/>
              </a:rPr>
              <a:t>1 July 2023 </a:t>
            </a:r>
            <a:r>
              <a:rPr lang="en-US" sz="3600" b="1" dirty="0" err="1">
                <a:latin typeface="Times New Roman" panose="02020603050405020304" pitchFamily="18" charset="0"/>
                <a:cs typeface="Times New Roman" panose="02020603050405020304" pitchFamily="18" charset="0"/>
              </a:rPr>
              <a:t>Cabotage</a:t>
            </a:r>
            <a:r>
              <a:rPr lang="en-US" sz="3600" b="1" dirty="0">
                <a:latin typeface="Times New Roman" panose="02020603050405020304" pitchFamily="18" charset="0"/>
                <a:cs typeface="Times New Roman" panose="02020603050405020304" pitchFamily="18" charset="0"/>
              </a:rPr>
              <a:t> Day Events</a:t>
            </a:r>
            <a:endParaRPr lang="tr-TR" sz="3600" dirty="0"/>
          </a:p>
        </p:txBody>
      </p:sp>
      <p:sp>
        <p:nvSpPr>
          <p:cNvPr id="3" name="İçerik Yer Tutucusu 2"/>
          <p:cNvSpPr>
            <a:spLocks noGrp="1"/>
          </p:cNvSpPr>
          <p:nvPr>
            <p:ph idx="1"/>
          </p:nvPr>
        </p:nvSpPr>
        <p:spPr>
          <a:xfrm>
            <a:off x="103032" y="1378040"/>
            <a:ext cx="3606083" cy="3503054"/>
          </a:xfrm>
        </p:spPr>
        <p:txBody>
          <a:bodyPr/>
          <a:lstStyle/>
          <a:p>
            <a:pPr marL="0" indent="0">
              <a:buNone/>
            </a:pPr>
            <a:r>
              <a:rPr lang="en-US" dirty="0"/>
              <a:t>Participation was made in the July 1st </a:t>
            </a:r>
            <a:r>
              <a:rPr lang="en-US" dirty="0" err="1"/>
              <a:t>Cabotage</a:t>
            </a:r>
            <a:r>
              <a:rPr lang="en-US" dirty="0"/>
              <a:t> Day events and seabed cleaning was carried out in the </a:t>
            </a:r>
            <a:r>
              <a:rPr lang="en-US" dirty="0" err="1"/>
              <a:t>Çanakkale</a:t>
            </a:r>
            <a:r>
              <a:rPr lang="en-US" dirty="0"/>
              <a:t> marina area.</a:t>
            </a:r>
            <a:endParaRPr lang="tr-TR" dirty="0"/>
          </a:p>
        </p:txBody>
      </p:sp>
      <p:pic>
        <p:nvPicPr>
          <p:cNvPr id="3074" name="Picture 2" descr="C:\Users\User\Documents\IMG-20231103-WA00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9053" y="1493948"/>
            <a:ext cx="2471570" cy="522392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User\Documents\IMG-20231103-WA00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07982" y="1493948"/>
            <a:ext cx="2414812" cy="5103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2684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632</TotalTime>
  <Words>716</Words>
  <Application>Microsoft Office PowerPoint</Application>
  <PresentationFormat>Özel</PresentationFormat>
  <Paragraphs>28</Paragraphs>
  <Slides>11</Slides>
  <Notes>0</Notes>
  <HiddenSlides>0</HiddenSlides>
  <MMClips>0</MMClips>
  <ScaleCrop>false</ScaleCrop>
  <HeadingPairs>
    <vt:vector size="4" baseType="variant">
      <vt:variant>
        <vt:lpstr>Tema</vt:lpstr>
      </vt:variant>
      <vt:variant>
        <vt:i4>1</vt:i4>
      </vt:variant>
      <vt:variant>
        <vt:lpstr>Slayt Başlıkları</vt:lpstr>
      </vt:variant>
      <vt:variant>
        <vt:i4>11</vt:i4>
      </vt:variant>
    </vt:vector>
  </HeadingPairs>
  <TitlesOfParts>
    <vt:vector size="12" baseType="lpstr">
      <vt:lpstr>Office Teması</vt:lpstr>
      <vt:lpstr>Underwater Research and Application Center</vt:lpstr>
      <vt:lpstr>Activities carried out by our center in 2023</vt:lpstr>
      <vt:lpstr>Ghost Net Hunters, Edremit Bay</vt:lpstr>
      <vt:lpstr>Ghost Net Hunters, Edremit Bay</vt:lpstr>
      <vt:lpstr>Ghost Net Hunters, Edremit Bay Project</vt:lpstr>
      <vt:lpstr>Ghost Net Hunters, Edremit Bay Project</vt:lpstr>
      <vt:lpstr>Ghost Net Hunters, Edremit Bay Project</vt:lpstr>
      <vt:lpstr>Project for Detecting Pinnas (Pinna nobilis) in the Dredging Area for Drydocking in Gelibolu Shipyard and Transporting them to Safe Areas</vt:lpstr>
      <vt:lpstr>1 July 2023 Cabotage Day Events</vt:lpstr>
      <vt:lpstr>Ghost Nets and Invasive Species Awareness Project</vt:lpstr>
      <vt:lpstr>Ghost Nets and Invasive Species Awareness Project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Sualtı Araştırma ve Uygulama Merkezi</dc:title>
  <dc:creator>user</dc:creator>
  <cp:lastModifiedBy>User</cp:lastModifiedBy>
  <cp:revision>61</cp:revision>
  <dcterms:created xsi:type="dcterms:W3CDTF">2023-03-03T09:04:15Z</dcterms:created>
  <dcterms:modified xsi:type="dcterms:W3CDTF">2023-12-04T09:22:04Z</dcterms:modified>
</cp:coreProperties>
</file>