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charts/chart7.xml" ContentType="application/vnd.openxmlformats-officedocument.drawingml.chart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slides/slide138.xml" ContentType="application/vnd.openxmlformats-officedocument.presentationml.slide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Default Extension="tiff" ContentType="image/tiff"/>
  <Override PartName="/ppt/charts/chart6.xml" ContentType="application/vnd.openxmlformats-officedocument.drawingml.chart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0"/>
  </p:notesMasterIdLst>
  <p:sldIdLst>
    <p:sldId id="333" r:id="rId2"/>
    <p:sldId id="344" r:id="rId3"/>
    <p:sldId id="309" r:id="rId4"/>
    <p:sldId id="571" r:id="rId5"/>
    <p:sldId id="572" r:id="rId6"/>
    <p:sldId id="423" r:id="rId7"/>
    <p:sldId id="370" r:id="rId8"/>
    <p:sldId id="345" r:id="rId9"/>
    <p:sldId id="303" r:id="rId10"/>
    <p:sldId id="382" r:id="rId11"/>
    <p:sldId id="353" r:id="rId12"/>
    <p:sldId id="566" r:id="rId13"/>
    <p:sldId id="383" r:id="rId14"/>
    <p:sldId id="405" r:id="rId15"/>
    <p:sldId id="307" r:id="rId16"/>
    <p:sldId id="406" r:id="rId17"/>
    <p:sldId id="424" r:id="rId18"/>
    <p:sldId id="346" r:id="rId19"/>
    <p:sldId id="434" r:id="rId20"/>
    <p:sldId id="492" r:id="rId21"/>
    <p:sldId id="493" r:id="rId22"/>
    <p:sldId id="494" r:id="rId23"/>
    <p:sldId id="495" r:id="rId24"/>
    <p:sldId id="501" r:id="rId25"/>
    <p:sldId id="504" r:id="rId26"/>
    <p:sldId id="500" r:id="rId27"/>
    <p:sldId id="491" r:id="rId28"/>
    <p:sldId id="425" r:id="rId29"/>
    <p:sldId id="347" r:id="rId30"/>
    <p:sldId id="507" r:id="rId31"/>
    <p:sldId id="509" r:id="rId32"/>
    <p:sldId id="510" r:id="rId33"/>
    <p:sldId id="256" r:id="rId34"/>
    <p:sldId id="310" r:id="rId35"/>
    <p:sldId id="514" r:id="rId36"/>
    <p:sldId id="311" r:id="rId37"/>
    <p:sldId id="515" r:id="rId38"/>
    <p:sldId id="516" r:id="rId39"/>
    <p:sldId id="517" r:id="rId40"/>
    <p:sldId id="518" r:id="rId41"/>
    <p:sldId id="519" r:id="rId42"/>
    <p:sldId id="520" r:id="rId43"/>
    <p:sldId id="521" r:id="rId44"/>
    <p:sldId id="560" r:id="rId45"/>
    <p:sldId id="561" r:id="rId46"/>
    <p:sldId id="562" r:id="rId47"/>
    <p:sldId id="386" r:id="rId48"/>
    <p:sldId id="395" r:id="rId49"/>
    <p:sldId id="387" r:id="rId50"/>
    <p:sldId id="388" r:id="rId51"/>
    <p:sldId id="390" r:id="rId52"/>
    <p:sldId id="392" r:id="rId53"/>
    <p:sldId id="564" r:id="rId54"/>
    <p:sldId id="565" r:id="rId55"/>
    <p:sldId id="393" r:id="rId56"/>
    <p:sldId id="394" r:id="rId57"/>
    <p:sldId id="397" r:id="rId58"/>
    <p:sldId id="441" r:id="rId59"/>
    <p:sldId id="486" r:id="rId60"/>
    <p:sldId id="398" r:id="rId61"/>
    <p:sldId id="399" r:id="rId62"/>
    <p:sldId id="402" r:id="rId63"/>
    <p:sldId id="403" r:id="rId64"/>
    <p:sldId id="404" r:id="rId65"/>
    <p:sldId id="418" r:id="rId66"/>
    <p:sldId id="417" r:id="rId67"/>
    <p:sldId id="400" r:id="rId68"/>
    <p:sldId id="454" r:id="rId69"/>
    <p:sldId id="452" r:id="rId70"/>
    <p:sldId id="455" r:id="rId71"/>
    <p:sldId id="456" r:id="rId72"/>
    <p:sldId id="401" r:id="rId73"/>
    <p:sldId id="261" r:id="rId74"/>
    <p:sldId id="351" r:id="rId75"/>
    <p:sldId id="469" r:id="rId76"/>
    <p:sldId id="545" r:id="rId77"/>
    <p:sldId id="546" r:id="rId78"/>
    <p:sldId id="547" r:id="rId79"/>
    <p:sldId id="552" r:id="rId80"/>
    <p:sldId id="558" r:id="rId81"/>
    <p:sldId id="567" r:id="rId82"/>
    <p:sldId id="568" r:id="rId83"/>
    <p:sldId id="569" r:id="rId84"/>
    <p:sldId id="570" r:id="rId85"/>
    <p:sldId id="524" r:id="rId86"/>
    <p:sldId id="526" r:id="rId87"/>
    <p:sldId id="528" r:id="rId88"/>
    <p:sldId id="527" r:id="rId89"/>
    <p:sldId id="529" r:id="rId90"/>
    <p:sldId id="530" r:id="rId91"/>
    <p:sldId id="531" r:id="rId92"/>
    <p:sldId id="532" r:id="rId93"/>
    <p:sldId id="535" r:id="rId94"/>
    <p:sldId id="536" r:id="rId95"/>
    <p:sldId id="538" r:id="rId96"/>
    <p:sldId id="548" r:id="rId97"/>
    <p:sldId id="549" r:id="rId98"/>
    <p:sldId id="553" r:id="rId99"/>
    <p:sldId id="468" r:id="rId100"/>
    <p:sldId id="355" r:id="rId101"/>
    <p:sldId id="356" r:id="rId102"/>
    <p:sldId id="357" r:id="rId103"/>
    <p:sldId id="316" r:id="rId104"/>
    <p:sldId id="471" r:id="rId105"/>
    <p:sldId id="435" r:id="rId106"/>
    <p:sldId id="438" r:id="rId107"/>
    <p:sldId id="475" r:id="rId108"/>
    <p:sldId id="476" r:id="rId109"/>
    <p:sldId id="449" r:id="rId110"/>
    <p:sldId id="459" r:id="rId111"/>
    <p:sldId id="460" r:id="rId112"/>
    <p:sldId id="463" r:id="rId113"/>
    <p:sldId id="320" r:id="rId114"/>
    <p:sldId id="322" r:id="rId115"/>
    <p:sldId id="490" r:id="rId116"/>
    <p:sldId id="420" r:id="rId117"/>
    <p:sldId id="421" r:id="rId118"/>
    <p:sldId id="539" r:id="rId119"/>
    <p:sldId id="543" r:id="rId120"/>
    <p:sldId id="544" r:id="rId121"/>
    <p:sldId id="550" r:id="rId122"/>
    <p:sldId id="551" r:id="rId123"/>
    <p:sldId id="451" r:id="rId124"/>
    <p:sldId id="457" r:id="rId125"/>
    <p:sldId id="489" r:id="rId126"/>
    <p:sldId id="541" r:id="rId127"/>
    <p:sldId id="542" r:id="rId128"/>
    <p:sldId id="555" r:id="rId129"/>
    <p:sldId id="556" r:id="rId130"/>
    <p:sldId id="466" r:id="rId131"/>
    <p:sldId id="467" r:id="rId132"/>
    <p:sldId id="480" r:id="rId133"/>
    <p:sldId id="481" r:id="rId134"/>
    <p:sldId id="483" r:id="rId135"/>
    <p:sldId id="511" r:id="rId136"/>
    <p:sldId id="512" r:id="rId137"/>
    <p:sldId id="523" r:id="rId138"/>
    <p:sldId id="525" r:id="rId13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>
        <p:scale>
          <a:sx n="85" d="100"/>
          <a:sy n="85" d="100"/>
        </p:scale>
        <p:origin x="-2364" y="-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_al__ma_Sayfas_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style val="19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Sayfa1!$B$1</c:f>
              <c:strCache>
                <c:ptCount val="1"/>
                <c:pt idx="0">
                  <c:v>Seri 1</c:v>
                </c:pt>
              </c:strCache>
            </c:strRef>
          </c:tx>
          <c:dLbls>
            <c:dLblPos val="inEnd"/>
            <c:showVal val="1"/>
          </c:dLbls>
          <c:cat>
            <c:strRef>
              <c:f>Sayfa1!$A$2:$A$14</c:f>
              <c:strCache>
                <c:ptCount val="13"/>
                <c:pt idx="0">
                  <c:v>2007-08</c:v>
                </c:pt>
                <c:pt idx="1">
                  <c:v>2008-09</c:v>
                </c:pt>
                <c:pt idx="2">
                  <c:v>2009-10</c:v>
                </c:pt>
                <c:pt idx="3">
                  <c:v>2010-11</c:v>
                </c:pt>
                <c:pt idx="4">
                  <c:v>2011-12</c:v>
                </c:pt>
                <c:pt idx="5">
                  <c:v>2012-13</c:v>
                </c:pt>
                <c:pt idx="6">
                  <c:v>2013-14</c:v>
                </c:pt>
                <c:pt idx="7">
                  <c:v>2014-15</c:v>
                </c:pt>
                <c:pt idx="8">
                  <c:v>2015-16</c:v>
                </c:pt>
                <c:pt idx="9">
                  <c:v>2016-17</c:v>
                </c:pt>
                <c:pt idx="10">
                  <c:v>2017-18</c:v>
                </c:pt>
                <c:pt idx="11">
                  <c:v>2018-19</c:v>
                </c:pt>
                <c:pt idx="12">
                  <c:v>2019-20</c:v>
                </c:pt>
              </c:strCache>
            </c:strRef>
          </c:cat>
          <c:val>
            <c:numRef>
              <c:f>Sayfa1!$B$2:$B$14</c:f>
              <c:numCache>
                <c:formatCode>General</c:formatCode>
                <c:ptCount val="13"/>
                <c:pt idx="0">
                  <c:v>31</c:v>
                </c:pt>
                <c:pt idx="1">
                  <c:v>41</c:v>
                </c:pt>
                <c:pt idx="2">
                  <c:v>62</c:v>
                </c:pt>
                <c:pt idx="3">
                  <c:v>72</c:v>
                </c:pt>
                <c:pt idx="4">
                  <c:v>77</c:v>
                </c:pt>
                <c:pt idx="5">
                  <c:v>82</c:v>
                </c:pt>
                <c:pt idx="6">
                  <c:v>103</c:v>
                </c:pt>
                <c:pt idx="7">
                  <c:v>103</c:v>
                </c:pt>
                <c:pt idx="8">
                  <c:v>123</c:v>
                </c:pt>
                <c:pt idx="9">
                  <c:v>123</c:v>
                </c:pt>
                <c:pt idx="10">
                  <c:v>134</c:v>
                </c:pt>
                <c:pt idx="11">
                  <c:v>144</c:v>
                </c:pt>
                <c:pt idx="12">
                  <c:v>154</c:v>
                </c:pt>
              </c:numCache>
            </c:numRef>
          </c:val>
        </c:ser>
        <c:gapWidth val="75"/>
        <c:overlap val="40"/>
        <c:axId val="146536704"/>
        <c:axId val="150147072"/>
      </c:barChart>
      <c:catAx>
        <c:axId val="146536704"/>
        <c:scaling>
          <c:orientation val="minMax"/>
        </c:scaling>
        <c:axPos val="b"/>
        <c:majorTickMark val="none"/>
        <c:tickLblPos val="nextTo"/>
        <c:crossAx val="150147072"/>
        <c:crosses val="autoZero"/>
        <c:auto val="1"/>
        <c:lblAlgn val="ctr"/>
        <c:lblOffset val="100"/>
      </c:catAx>
      <c:valAx>
        <c:axId val="15014707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465367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tr-TR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Lbls>
            <c:dLbl>
              <c:idx val="0"/>
              <c:layout>
                <c:manualLayout>
                  <c:x val="-0.28856003937007957"/>
                  <c:y val="-0.132897784660150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Gelir</a:t>
                    </a:r>
                    <a:r>
                      <a:rPr lang="en-US" dirty="0" smtClean="0"/>
                      <a:t>;</a:t>
                    </a:r>
                    <a:endParaRPr lang="tr-TR" dirty="0" smtClean="0"/>
                  </a:p>
                  <a:p>
                    <a:r>
                      <a:rPr lang="tr-TR" dirty="0" smtClean="0"/>
                      <a:t>234.889,08</a:t>
                    </a:r>
                    <a:endParaRPr lang="en-US" dirty="0"/>
                  </a:p>
                </c:rich>
              </c:tx>
              <c:dLblPos val="bestFit"/>
              <c:showVal val="1"/>
              <c:showCatName val="1"/>
            </c:dLbl>
            <c:dLbl>
              <c:idx val="1"/>
              <c:layout>
                <c:manualLayout>
                  <c:x val="0.21642016622922144"/>
                  <c:y val="-0.13546118129390591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Gider</a:t>
                    </a:r>
                    <a:r>
                      <a:rPr lang="en-US" dirty="0"/>
                      <a:t>; </a:t>
                    </a:r>
                    <a:r>
                      <a:rPr lang="en-US" dirty="0" smtClean="0"/>
                      <a:t>234</a:t>
                    </a:r>
                    <a:r>
                      <a:rPr lang="tr-TR" dirty="0" smtClean="0"/>
                      <a:t>.</a:t>
                    </a:r>
                    <a:r>
                      <a:rPr lang="en-US" dirty="0" smtClean="0"/>
                      <a:t>629,37</a:t>
                    </a:r>
                    <a:endParaRPr lang="en-US" dirty="0"/>
                  </a:p>
                </c:rich>
              </c:tx>
              <c:dLblPos val="bestFit"/>
              <c:showVal val="1"/>
              <c:showCatName val="1"/>
            </c:dLbl>
            <c:dLblPos val="bestFit"/>
            <c:showVal val="1"/>
            <c:showCatName val="1"/>
            <c:showLeaderLines val="1"/>
          </c:dLbls>
          <c:cat>
            <c:strRef>
              <c:f>Sayfa1!$A$2:$A$4</c:f>
              <c:strCache>
                <c:ptCount val="3"/>
                <c:pt idx="0">
                  <c:v>Gelir</c:v>
                </c:pt>
                <c:pt idx="1">
                  <c:v>Gider</c:v>
                </c:pt>
                <c:pt idx="2">
                  <c:v>Kalan</c:v>
                </c:pt>
              </c:strCache>
            </c:strRef>
          </c:cat>
          <c:val>
            <c:numRef>
              <c:f>Sayfa1!$B$2:$B$4</c:f>
              <c:numCache>
                <c:formatCode>General</c:formatCode>
                <c:ptCount val="3"/>
                <c:pt idx="0">
                  <c:v>234889.08</c:v>
                </c:pt>
                <c:pt idx="1">
                  <c:v>234629.37</c:v>
                </c:pt>
                <c:pt idx="2">
                  <c:v>259.70999999999964</c:v>
                </c:pt>
              </c:numCache>
            </c:numRef>
          </c:val>
        </c:ser>
        <c:dLbls>
          <c:showVal val="1"/>
          <c:showCatName val="1"/>
        </c:dLbls>
      </c:pie3D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tr-T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Sayfa1!$B$1</c:f>
              <c:strCache>
                <c:ptCount val="1"/>
                <c:pt idx="0">
                  <c:v>Öğenci Sayıları</c:v>
                </c:pt>
              </c:strCache>
            </c:strRef>
          </c:tx>
          <c:dLbls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</a:t>
                    </a:r>
                    <a:r>
                      <a:rPr lang="tr-TR" dirty="0" smtClean="0"/>
                      <a:t>00</a:t>
                    </a:r>
                    <a:endParaRPr lang="en-US" dirty="0"/>
                  </a:p>
                </c:rich>
              </c:tx>
              <c:dLblPos val="outEnd"/>
              <c:showVal val="1"/>
            </c:dLbl>
            <c:txPr>
              <a:bodyPr/>
              <a:lstStyle/>
              <a:p>
                <a:pPr>
                  <a:defRPr sz="1400"/>
                </a:pPr>
                <a:endParaRPr lang="tr-TR"/>
              </a:p>
            </c:txPr>
            <c:dLblPos val="outEnd"/>
            <c:showVal val="1"/>
          </c:dLbls>
          <c:cat>
            <c:numRef>
              <c:f>Sayfa1!$A$2:$A$18</c:f>
              <c:numCache>
                <c:formatCode>General</c:formatCod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numCache>
            </c:numRef>
          </c:cat>
          <c:val>
            <c:numRef>
              <c:f>Sayfa1!$B$2:$B$18</c:f>
              <c:numCache>
                <c:formatCode>General</c:formatCode>
                <c:ptCount val="17"/>
                <c:pt idx="0">
                  <c:v>26</c:v>
                </c:pt>
                <c:pt idx="1">
                  <c:v>53</c:v>
                </c:pt>
                <c:pt idx="2">
                  <c:v>81</c:v>
                </c:pt>
                <c:pt idx="3">
                  <c:v>107</c:v>
                </c:pt>
                <c:pt idx="4">
                  <c:v>137</c:v>
                </c:pt>
                <c:pt idx="5">
                  <c:v>165</c:v>
                </c:pt>
                <c:pt idx="6">
                  <c:v>192</c:v>
                </c:pt>
                <c:pt idx="7">
                  <c:v>229</c:v>
                </c:pt>
                <c:pt idx="8">
                  <c:v>273</c:v>
                </c:pt>
                <c:pt idx="9">
                  <c:v>339</c:v>
                </c:pt>
                <c:pt idx="10">
                  <c:v>387</c:v>
                </c:pt>
                <c:pt idx="11">
                  <c:v>503</c:v>
                </c:pt>
                <c:pt idx="12">
                  <c:v>605</c:v>
                </c:pt>
                <c:pt idx="13">
                  <c:v>672</c:v>
                </c:pt>
                <c:pt idx="14">
                  <c:v>753</c:v>
                </c:pt>
                <c:pt idx="15">
                  <c:v>816</c:v>
                </c:pt>
                <c:pt idx="16">
                  <c:v>915</c:v>
                </c:pt>
              </c:numCache>
            </c:numRef>
          </c:val>
        </c:ser>
        <c:dLbls>
          <c:showVal val="1"/>
        </c:dLbls>
        <c:axId val="118907264"/>
        <c:axId val="118908800"/>
      </c:barChart>
      <c:catAx>
        <c:axId val="118907264"/>
        <c:scaling>
          <c:orientation val="minMax"/>
        </c:scaling>
        <c:axPos val="b"/>
        <c:numFmt formatCode="General" sourceLinked="1"/>
        <c:tickLblPos val="nextTo"/>
        <c:crossAx val="118908800"/>
        <c:crosses val="autoZero"/>
        <c:auto val="1"/>
        <c:lblAlgn val="ctr"/>
        <c:lblOffset val="100"/>
      </c:catAx>
      <c:valAx>
        <c:axId val="118908800"/>
        <c:scaling>
          <c:orientation val="minMax"/>
        </c:scaling>
        <c:axPos val="l"/>
        <c:majorGridlines/>
        <c:numFmt formatCode="General" sourceLinked="1"/>
        <c:tickLblPos val="nextTo"/>
        <c:crossAx val="11890726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tr-T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r-TR"/>
  <c:style val="19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Sayfa1!$B$1</c:f>
              <c:strCache>
                <c:ptCount val="1"/>
                <c:pt idx="0">
                  <c:v>Seri 1</c:v>
                </c:pt>
              </c:strCache>
            </c:strRef>
          </c:tx>
          <c:dLbls>
            <c:dLbl>
              <c:idx val="9"/>
              <c:delete val="1"/>
            </c:dLbl>
            <c:dLblPos val="inEnd"/>
            <c:showVal val="1"/>
          </c:dLbls>
          <c:cat>
            <c:numRef>
              <c:f>Sayfa1!$A$2:$A$11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Sayfa1!$B$2:$B$11</c:f>
              <c:numCache>
                <c:formatCode>General</c:formatCode>
                <c:ptCount val="10"/>
                <c:pt idx="0">
                  <c:v>2</c:v>
                </c:pt>
                <c:pt idx="1">
                  <c:v>5</c:v>
                </c:pt>
                <c:pt idx="2">
                  <c:v>6</c:v>
                </c:pt>
                <c:pt idx="3">
                  <c:v>11</c:v>
                </c:pt>
                <c:pt idx="4">
                  <c:v>32</c:v>
                </c:pt>
                <c:pt idx="5">
                  <c:v>45</c:v>
                </c:pt>
                <c:pt idx="6">
                  <c:v>53</c:v>
                </c:pt>
                <c:pt idx="7">
                  <c:v>66</c:v>
                </c:pt>
                <c:pt idx="8">
                  <c:v>77</c:v>
                </c:pt>
                <c:pt idx="9">
                  <c:v>94</c:v>
                </c:pt>
              </c:numCache>
            </c:numRef>
          </c:val>
        </c:ser>
        <c:dLbls>
          <c:showVal val="1"/>
        </c:dLbls>
        <c:axId val="118794112"/>
        <c:axId val="118795648"/>
      </c:barChart>
      <c:catAx>
        <c:axId val="118794112"/>
        <c:scaling>
          <c:orientation val="minMax"/>
        </c:scaling>
        <c:axPos val="b"/>
        <c:numFmt formatCode="General" sourceLinked="1"/>
        <c:tickLblPos val="nextTo"/>
        <c:crossAx val="118795648"/>
        <c:crosses val="autoZero"/>
        <c:auto val="1"/>
        <c:lblAlgn val="ctr"/>
        <c:lblOffset val="100"/>
      </c:catAx>
      <c:valAx>
        <c:axId val="118795648"/>
        <c:scaling>
          <c:orientation val="minMax"/>
        </c:scaling>
        <c:axPos val="l"/>
        <c:majorGridlines/>
        <c:numFmt formatCode="General" sourceLinked="1"/>
        <c:tickLblPos val="nextTo"/>
        <c:crossAx val="1187941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tr-T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Sayfa1!$B$1</c:f>
              <c:strCache>
                <c:ptCount val="1"/>
                <c:pt idx="0">
                  <c:v>Sütun1</c:v>
                </c:pt>
              </c:strCache>
            </c:strRef>
          </c:tx>
          <c:cat>
            <c:strRef>
              <c:f>Sayfa1!$A$2:$A$21</c:f>
              <c:strCache>
                <c:ptCount val="20"/>
                <c:pt idx="0">
                  <c:v>Afganistan</c:v>
                </c:pt>
                <c:pt idx="1">
                  <c:v>Arnavutluk</c:v>
                </c:pt>
                <c:pt idx="2">
                  <c:v>Azerbaycan</c:v>
                </c:pt>
                <c:pt idx="3">
                  <c:v>Bangladeş</c:v>
                </c:pt>
                <c:pt idx="4">
                  <c:v>Bulgaristan</c:v>
                </c:pt>
                <c:pt idx="5">
                  <c:v>Cibuti</c:v>
                </c:pt>
                <c:pt idx="6">
                  <c:v>Filistin</c:v>
                </c:pt>
                <c:pt idx="7">
                  <c:v>İran</c:v>
                </c:pt>
                <c:pt idx="8">
                  <c:v>Kanada</c:v>
                </c:pt>
                <c:pt idx="9">
                  <c:v>KKTC</c:v>
                </c:pt>
                <c:pt idx="10">
                  <c:v>Kosova</c:v>
                </c:pt>
                <c:pt idx="11">
                  <c:v>Lübnan</c:v>
                </c:pt>
                <c:pt idx="12">
                  <c:v>Makedonya</c:v>
                </c:pt>
                <c:pt idx="13">
                  <c:v>Sırbistan</c:v>
                </c:pt>
                <c:pt idx="14">
                  <c:v>Suriye</c:v>
                </c:pt>
                <c:pt idx="15">
                  <c:v>Tacikistan</c:v>
                </c:pt>
                <c:pt idx="16">
                  <c:v>Tanzanya</c:v>
                </c:pt>
                <c:pt idx="17">
                  <c:v>Türkmenistan</c:v>
                </c:pt>
                <c:pt idx="18">
                  <c:v>Yemen</c:v>
                </c:pt>
                <c:pt idx="19">
                  <c:v>Yunanistan</c:v>
                </c:pt>
              </c:strCache>
            </c:strRef>
          </c:cat>
          <c:val>
            <c:numRef>
              <c:f>Sayfa1!$B$2:$B$21</c:f>
              <c:numCache>
                <c:formatCode>General</c:formatCode>
                <c:ptCount val="20"/>
                <c:pt idx="0">
                  <c:v>10</c:v>
                </c:pt>
                <c:pt idx="1">
                  <c:v>2</c:v>
                </c:pt>
                <c:pt idx="2">
                  <c:v>12</c:v>
                </c:pt>
                <c:pt idx="3">
                  <c:v>1</c:v>
                </c:pt>
                <c:pt idx="4">
                  <c:v>16</c:v>
                </c:pt>
                <c:pt idx="5">
                  <c:v>1</c:v>
                </c:pt>
                <c:pt idx="6">
                  <c:v>4</c:v>
                </c:pt>
                <c:pt idx="7">
                  <c:v>5</c:v>
                </c:pt>
                <c:pt idx="8">
                  <c:v>1</c:v>
                </c:pt>
                <c:pt idx="9">
                  <c:v>2</c:v>
                </c:pt>
                <c:pt idx="10">
                  <c:v>5</c:v>
                </c:pt>
                <c:pt idx="11">
                  <c:v>1</c:v>
                </c:pt>
                <c:pt idx="12">
                  <c:v>9</c:v>
                </c:pt>
                <c:pt idx="13">
                  <c:v>5</c:v>
                </c:pt>
                <c:pt idx="14">
                  <c:v>2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2</c:v>
                </c:pt>
                <c:pt idx="19">
                  <c:v>3</c:v>
                </c:pt>
              </c:numCache>
            </c:numRef>
          </c:val>
        </c:ser>
        <c:axId val="161186560"/>
        <c:axId val="161227904"/>
      </c:barChart>
      <c:catAx>
        <c:axId val="161186560"/>
        <c:scaling>
          <c:orientation val="minMax"/>
        </c:scaling>
        <c:axPos val="l"/>
        <c:tickLblPos val="nextTo"/>
        <c:txPr>
          <a:bodyPr/>
          <a:lstStyle/>
          <a:p>
            <a:pPr>
              <a:defRPr sz="900"/>
            </a:pPr>
            <a:endParaRPr lang="tr-TR"/>
          </a:p>
        </c:txPr>
        <c:crossAx val="161227904"/>
        <c:crosses val="autoZero"/>
        <c:auto val="1"/>
        <c:lblAlgn val="ctr"/>
        <c:lblOffset val="100"/>
      </c:catAx>
      <c:valAx>
        <c:axId val="161227904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tr-TR"/>
          </a:p>
        </c:txPr>
        <c:crossAx val="1611865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tr-T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Öğrenciler</c:v>
                </c:pt>
              </c:strCache>
            </c:strRef>
          </c:tx>
          <c:cat>
            <c:strRef>
              <c:f>Sayfa1!$A$2:$A$3</c:f>
              <c:strCache>
                <c:ptCount val="2"/>
                <c:pt idx="0">
                  <c:v>Yabancı Uyruklu Öğrenciler (% 10.27)</c:v>
                </c:pt>
                <c:pt idx="1">
                  <c:v>Türk Uyruklu Öğrenciler (% 89,73)</c:v>
                </c:pt>
              </c:strCache>
            </c:strRef>
          </c:cat>
          <c:val>
            <c:numRef>
              <c:f>Sayfa1!$B$2:$B$3</c:f>
              <c:numCache>
                <c:formatCode>General</c:formatCode>
                <c:ptCount val="2"/>
                <c:pt idx="0">
                  <c:v>94</c:v>
                </c:pt>
                <c:pt idx="1">
                  <c:v>900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tr-T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plotArea>
      <c:layout/>
      <c:barChart>
        <c:barDir val="col"/>
        <c:grouping val="clustered"/>
        <c:ser>
          <c:idx val="0"/>
          <c:order val="0"/>
          <c:tx>
            <c:strRef>
              <c:f>Sayfa1!$B$1</c:f>
              <c:strCache>
                <c:ptCount val="1"/>
                <c:pt idx="0">
                  <c:v>Başarılı</c:v>
                </c:pt>
              </c:strCache>
            </c:strRef>
          </c:tx>
          <c:cat>
            <c:strRef>
              <c:f>Sayfa1!$A$2:$A$12</c:f>
              <c:strCache>
                <c:ptCount val="11"/>
                <c:pt idx="0">
                  <c:v>2007-2008</c:v>
                </c:pt>
                <c:pt idx="1">
                  <c:v>2008-2009</c:v>
                </c:pt>
                <c:pt idx="2">
                  <c:v>2009-2010</c:v>
                </c:pt>
                <c:pt idx="3">
                  <c:v>2010-2011</c:v>
                </c:pt>
                <c:pt idx="4">
                  <c:v>2011-2012</c:v>
                </c:pt>
                <c:pt idx="5">
                  <c:v>2012-2013</c:v>
                </c:pt>
                <c:pt idx="6">
                  <c:v>2013-2014</c:v>
                </c:pt>
                <c:pt idx="7">
                  <c:v>2014-2015</c:v>
                </c:pt>
                <c:pt idx="8">
                  <c:v>2015-2016</c:v>
                </c:pt>
                <c:pt idx="9">
                  <c:v>2016-2017</c:v>
                </c:pt>
                <c:pt idx="10">
                  <c:v>2017-2018</c:v>
                </c:pt>
              </c:strCache>
            </c:strRef>
          </c:cat>
          <c:val>
            <c:numRef>
              <c:f>Sayfa1!$B$2:$B$12</c:f>
              <c:numCache>
                <c:formatCode>General</c:formatCode>
                <c:ptCount val="11"/>
                <c:pt idx="0">
                  <c:v>29</c:v>
                </c:pt>
                <c:pt idx="1">
                  <c:v>63</c:v>
                </c:pt>
                <c:pt idx="2">
                  <c:v>129</c:v>
                </c:pt>
                <c:pt idx="3">
                  <c:v>188</c:v>
                </c:pt>
                <c:pt idx="4">
                  <c:v>265</c:v>
                </c:pt>
                <c:pt idx="5">
                  <c:v>323</c:v>
                </c:pt>
                <c:pt idx="6">
                  <c:v>453</c:v>
                </c:pt>
                <c:pt idx="7">
                  <c:v>532</c:v>
                </c:pt>
                <c:pt idx="8">
                  <c:v>591</c:v>
                </c:pt>
                <c:pt idx="9">
                  <c:v>603</c:v>
                </c:pt>
                <c:pt idx="10">
                  <c:v>824</c:v>
                </c:pt>
              </c:numCache>
            </c:numRef>
          </c:val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Başarısız</c:v>
                </c:pt>
              </c:strCache>
            </c:strRef>
          </c:tx>
          <c:cat>
            <c:strRef>
              <c:f>Sayfa1!$A$2:$A$12</c:f>
              <c:strCache>
                <c:ptCount val="11"/>
                <c:pt idx="0">
                  <c:v>2007-2008</c:v>
                </c:pt>
                <c:pt idx="1">
                  <c:v>2008-2009</c:v>
                </c:pt>
                <c:pt idx="2">
                  <c:v>2009-2010</c:v>
                </c:pt>
                <c:pt idx="3">
                  <c:v>2010-2011</c:v>
                </c:pt>
                <c:pt idx="4">
                  <c:v>2011-2012</c:v>
                </c:pt>
                <c:pt idx="5">
                  <c:v>2012-2013</c:v>
                </c:pt>
                <c:pt idx="6">
                  <c:v>2013-2014</c:v>
                </c:pt>
                <c:pt idx="7">
                  <c:v>2014-2015</c:v>
                </c:pt>
                <c:pt idx="8">
                  <c:v>2015-2016</c:v>
                </c:pt>
                <c:pt idx="9">
                  <c:v>2016-2017</c:v>
                </c:pt>
                <c:pt idx="10">
                  <c:v>2017-2018</c:v>
                </c:pt>
              </c:strCache>
            </c:strRef>
          </c:cat>
          <c:val>
            <c:numRef>
              <c:f>Sayfa1!$C$2:$C$12</c:f>
              <c:numCache>
                <c:formatCode>General</c:formatCode>
                <c:ptCount val="11"/>
                <c:pt idx="0">
                  <c:v>1</c:v>
                </c:pt>
                <c:pt idx="1">
                  <c:v>10</c:v>
                </c:pt>
                <c:pt idx="2">
                  <c:v>7</c:v>
                </c:pt>
                <c:pt idx="3">
                  <c:v>9</c:v>
                </c:pt>
                <c:pt idx="4">
                  <c:v>12</c:v>
                </c:pt>
                <c:pt idx="5">
                  <c:v>54</c:v>
                </c:pt>
                <c:pt idx="6">
                  <c:v>63</c:v>
                </c:pt>
                <c:pt idx="7">
                  <c:v>54</c:v>
                </c:pt>
                <c:pt idx="8">
                  <c:v>61</c:v>
                </c:pt>
                <c:pt idx="9">
                  <c:v>117</c:v>
                </c:pt>
                <c:pt idx="10">
                  <c:v>142</c:v>
                </c:pt>
              </c:numCache>
            </c:numRef>
          </c:val>
        </c:ser>
        <c:axId val="160632192"/>
        <c:axId val="160638080"/>
      </c:barChart>
      <c:catAx>
        <c:axId val="160632192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tr-TR"/>
          </a:p>
        </c:txPr>
        <c:crossAx val="160638080"/>
        <c:crosses val="autoZero"/>
        <c:auto val="1"/>
        <c:lblAlgn val="ctr"/>
        <c:lblOffset val="100"/>
      </c:catAx>
      <c:valAx>
        <c:axId val="160638080"/>
        <c:scaling>
          <c:orientation val="minMax"/>
        </c:scaling>
        <c:axPos val="l"/>
        <c:majorGridlines/>
        <c:numFmt formatCode="General" sourceLinked="1"/>
        <c:tickLblPos val="nextTo"/>
        <c:crossAx val="160632192"/>
        <c:crosses val="autoZero"/>
        <c:crossBetween val="between"/>
      </c:valAx>
    </c:plotArea>
    <c:legend>
      <c:legendPos val="t"/>
      <c:layout/>
    </c:legend>
    <c:plotVisOnly val="1"/>
    <c:dispBlanksAs val="gap"/>
  </c:chart>
  <c:txPr>
    <a:bodyPr/>
    <a:lstStyle/>
    <a:p>
      <a:pPr>
        <a:defRPr sz="1200" b="1"/>
      </a:pPr>
      <a:endParaRPr lang="tr-TR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r-TR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Sayfa1!$B$1</c:f>
              <c:strCache>
                <c:ptCount val="1"/>
                <c:pt idx="0">
                  <c:v>Seri 1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tr-TR" smtClean="0"/>
                      <a:t>6</a:t>
                    </a:r>
                    <a:endParaRPr lang="en-US" dirty="0"/>
                  </a:p>
                </c:rich>
              </c:tx>
              <c:dLblPos val="in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tr-TR" smtClean="0"/>
                      <a:t>5</a:t>
                    </a:r>
                    <a:endParaRPr lang="en-US" dirty="0"/>
                  </a:p>
                </c:rich>
              </c:tx>
              <c:dLblPos val="inEnd"/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3</a:t>
                    </a:r>
                    <a:r>
                      <a:rPr lang="tr-TR" smtClean="0"/>
                      <a:t>4</a:t>
                    </a:r>
                    <a:endParaRPr lang="en-US" dirty="0"/>
                  </a:p>
                </c:rich>
              </c:tx>
              <c:dLblPos val="inEnd"/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tr-TR" smtClean="0"/>
                      <a:t>28</a:t>
                    </a:r>
                    <a:endParaRPr lang="en-US" dirty="0"/>
                  </a:p>
                </c:rich>
              </c:tx>
              <c:dLblPos val="inEnd"/>
              <c:showVal val="1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6</a:t>
                    </a:r>
                    <a:r>
                      <a:rPr lang="tr-TR" smtClean="0"/>
                      <a:t>1</a:t>
                    </a:r>
                    <a:endParaRPr lang="en-US" dirty="0"/>
                  </a:p>
                </c:rich>
              </c:tx>
              <c:dLblPos val="inEnd"/>
              <c:showVal val="1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tr-TR" dirty="0" smtClean="0"/>
                      <a:t>80</a:t>
                    </a:r>
                    <a:endParaRPr lang="en-US" dirty="0"/>
                  </a:p>
                </c:rich>
              </c:tx>
              <c:dLblPos val="inEnd"/>
              <c:showVal val="1"/>
            </c:dLbl>
            <c:dLblPos val="inEnd"/>
            <c:showVal val="1"/>
          </c:dLbls>
          <c:cat>
            <c:strRef>
              <c:f>Sayfa1!$A$2:$A$13</c:f>
              <c:strCache>
                <c:ptCount val="12"/>
                <c:pt idx="0">
                  <c:v>2007-2008</c:v>
                </c:pt>
                <c:pt idx="1">
                  <c:v>2008-2009</c:v>
                </c:pt>
                <c:pt idx="2">
                  <c:v>2009-2010</c:v>
                </c:pt>
                <c:pt idx="3">
                  <c:v>2010-2011</c:v>
                </c:pt>
                <c:pt idx="4">
                  <c:v>2011-2012</c:v>
                </c:pt>
                <c:pt idx="5">
                  <c:v>2012-2013</c:v>
                </c:pt>
                <c:pt idx="6">
                  <c:v>2013-2014</c:v>
                </c:pt>
                <c:pt idx="7">
                  <c:v>2014-2015</c:v>
                </c:pt>
                <c:pt idx="8">
                  <c:v>2015-2016</c:v>
                </c:pt>
                <c:pt idx="9">
                  <c:v>2016-2017</c:v>
                </c:pt>
                <c:pt idx="10">
                  <c:v>2017-2018</c:v>
                </c:pt>
                <c:pt idx="11">
                  <c:v>2018-2019</c:v>
                </c:pt>
              </c:strCache>
            </c:strRef>
          </c:cat>
          <c:val>
            <c:numRef>
              <c:f>Sayfa1!$B$2:$B$13</c:f>
              <c:numCache>
                <c:formatCode>General</c:formatCode>
                <c:ptCount val="12"/>
                <c:pt idx="0">
                  <c:v>15</c:v>
                </c:pt>
                <c:pt idx="1">
                  <c:v>27</c:v>
                </c:pt>
                <c:pt idx="2">
                  <c:v>27</c:v>
                </c:pt>
                <c:pt idx="3">
                  <c:v>20</c:v>
                </c:pt>
                <c:pt idx="4">
                  <c:v>36</c:v>
                </c:pt>
                <c:pt idx="5">
                  <c:v>26</c:v>
                </c:pt>
                <c:pt idx="6">
                  <c:v>35</c:v>
                </c:pt>
                <c:pt idx="7">
                  <c:v>56</c:v>
                </c:pt>
                <c:pt idx="8">
                  <c:v>78</c:v>
                </c:pt>
                <c:pt idx="9">
                  <c:v>69</c:v>
                </c:pt>
                <c:pt idx="10">
                  <c:v>84</c:v>
                </c:pt>
                <c:pt idx="11">
                  <c:v>117</c:v>
                </c:pt>
              </c:numCache>
            </c:numRef>
          </c:val>
        </c:ser>
        <c:dLbls>
          <c:showVal val="1"/>
        </c:dLbls>
        <c:axId val="161297536"/>
        <c:axId val="161299072"/>
      </c:barChart>
      <c:catAx>
        <c:axId val="161297536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/>
            </a:pPr>
            <a:endParaRPr lang="tr-TR"/>
          </a:p>
        </c:txPr>
        <c:crossAx val="161299072"/>
        <c:crosses val="autoZero"/>
        <c:auto val="1"/>
        <c:lblAlgn val="ctr"/>
        <c:lblOffset val="100"/>
      </c:catAx>
      <c:valAx>
        <c:axId val="16129907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tr-TR"/>
          </a:p>
        </c:txPr>
        <c:crossAx val="1612975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tr-TR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style val="4"/>
  <c:chart>
    <c:title>
      <c:tx>
        <c:rich>
          <a:bodyPr/>
          <a:lstStyle/>
          <a:p>
            <a:pPr>
              <a:defRPr/>
            </a:pPr>
            <a:r>
              <a:rPr lang="tr-TR"/>
              <a:t>Bütçe Gelirler</a:t>
            </a:r>
            <a:endParaRPr lang="en-US"/>
          </a:p>
        </c:rich>
      </c:tx>
      <c:layout>
        <c:manualLayout>
          <c:xMode val="edge"/>
          <c:yMode val="edge"/>
          <c:x val="0.38728395061728432"/>
          <c:y val="2.8060332808804169E-3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26</a:t>
                    </a:r>
                    <a:r>
                      <a:rPr lang="tr-TR" smtClean="0"/>
                      <a:t>.</a:t>
                    </a:r>
                    <a:r>
                      <a:rPr lang="en-US" smtClean="0"/>
                      <a:t>350</a:t>
                    </a:r>
                    <a:endParaRPr lang="en-US"/>
                  </a:p>
                </c:rich>
              </c:tx>
              <c:dLblPos val="ctr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35</a:t>
                    </a:r>
                    <a:r>
                      <a:rPr lang="tr-TR" smtClean="0"/>
                      <a:t>.</a:t>
                    </a:r>
                    <a:r>
                      <a:rPr lang="en-US" smtClean="0"/>
                      <a:t>700</a:t>
                    </a:r>
                    <a:endParaRPr lang="en-US"/>
                  </a:p>
                </c:rich>
              </c:tx>
              <c:dLblPos val="ctr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32</a:t>
                    </a:r>
                    <a:r>
                      <a:rPr lang="tr-TR" smtClean="0"/>
                      <a:t>.</a:t>
                    </a:r>
                    <a:r>
                      <a:rPr lang="en-US" smtClean="0"/>
                      <a:t>200</a:t>
                    </a:r>
                    <a:endParaRPr lang="en-US"/>
                  </a:p>
                </c:rich>
              </c:tx>
              <c:dLblPos val="ctr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17</a:t>
                    </a:r>
                    <a:r>
                      <a:rPr lang="tr-TR" smtClean="0"/>
                      <a:t>.</a:t>
                    </a:r>
                    <a:r>
                      <a:rPr lang="en-US" smtClean="0"/>
                      <a:t>450</a:t>
                    </a:r>
                    <a:endParaRPr lang="en-US" dirty="0"/>
                  </a:p>
                </c:rich>
              </c:tx>
              <c:dLblPos val="ctr"/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124</a:t>
                    </a:r>
                    <a:r>
                      <a:rPr lang="tr-TR" smtClean="0"/>
                      <a:t>.</a:t>
                    </a:r>
                    <a:r>
                      <a:rPr lang="en-US" smtClean="0"/>
                      <a:t>889,02</a:t>
                    </a:r>
                    <a:endParaRPr lang="en-US"/>
                  </a:p>
                </c:rich>
              </c:tx>
              <c:dLblPos val="ctr"/>
              <c:showVal val="1"/>
            </c:dLbl>
            <c:dLblPos val="ctr"/>
            <c:showVal val="1"/>
            <c:showLeaderLines val="1"/>
          </c:dLbls>
          <c:cat>
            <c:strRef>
              <c:f>Sayfa1!$A$2:$A$6</c:f>
              <c:strCache>
                <c:ptCount val="5"/>
                <c:pt idx="0">
                  <c:v>1. Çeyrek</c:v>
                </c:pt>
                <c:pt idx="1">
                  <c:v>2. Çeyrek</c:v>
                </c:pt>
                <c:pt idx="2">
                  <c:v>3. Çeyrek</c:v>
                </c:pt>
                <c:pt idx="3">
                  <c:v>4. Çeyrek</c:v>
                </c:pt>
                <c:pt idx="4">
                  <c:v>Ek Ödenek</c:v>
                </c:pt>
              </c:strCache>
            </c:strRef>
          </c:cat>
          <c:val>
            <c:numRef>
              <c:f>Sayfa1!$B$2:$B$6</c:f>
              <c:numCache>
                <c:formatCode>General</c:formatCode>
                <c:ptCount val="5"/>
                <c:pt idx="0">
                  <c:v>26350</c:v>
                </c:pt>
                <c:pt idx="1">
                  <c:v>35700</c:v>
                </c:pt>
                <c:pt idx="2">
                  <c:v>32200</c:v>
                </c:pt>
                <c:pt idx="3">
                  <c:v>17450</c:v>
                </c:pt>
                <c:pt idx="4">
                  <c:v>124889.02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tr-TR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tr-TR" sz="1800" b="1" i="0" baseline="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Bütçe Giderler</a:t>
            </a:r>
            <a:endParaRPr lang="en-US" sz="1800" b="1" i="0" baseline="0" dirty="0" smtClean="0"/>
          </a:p>
        </c:rich>
      </c:tx>
      <c:layout>
        <c:manualLayout>
          <c:xMode val="edge"/>
          <c:yMode val="edge"/>
          <c:x val="0.36578978492739667"/>
          <c:y val="9.9937405752980918E-4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Lbls>
            <c:dLbl>
              <c:idx val="0"/>
              <c:layout>
                <c:manualLayout>
                  <c:x val="1.6436679261151783E-2"/>
                  <c:y val="-5.781432270179533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86</a:t>
                    </a:r>
                    <a:r>
                      <a:rPr lang="tr-TR" dirty="0" smtClean="0"/>
                      <a:t>.</a:t>
                    </a:r>
                    <a:r>
                      <a:rPr lang="en-US" dirty="0" smtClean="0"/>
                      <a:t>917,82</a:t>
                    </a:r>
                    <a:endParaRPr lang="en-US" dirty="0"/>
                  </a:p>
                </c:rich>
              </c:tx>
              <c:dLblPos val="bestFit"/>
              <c:showVal val="1"/>
            </c:dLbl>
            <c:dLbl>
              <c:idx val="1"/>
              <c:layout>
                <c:manualLayout>
                  <c:x val="1.7701039204317461E-2"/>
                  <c:y val="7.50499899497255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140</a:t>
                    </a:r>
                    <a:r>
                      <a:rPr lang="tr-TR" dirty="0" smtClean="0"/>
                      <a:t>.</a:t>
                    </a:r>
                    <a:r>
                      <a:rPr lang="en-US" dirty="0" smtClean="0"/>
                      <a:t>167,49</a:t>
                    </a:r>
                    <a:endParaRPr lang="en-US" dirty="0"/>
                  </a:p>
                </c:rich>
              </c:tx>
              <c:dLblPos val="bestFit"/>
              <c:showVal val="1"/>
            </c:dLbl>
            <c:dLbl>
              <c:idx val="2"/>
              <c:layout>
                <c:manualLayout>
                  <c:x val="-0.16689551249784959"/>
                  <c:y val="-0.1535387133092359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tr-TR" dirty="0" smtClean="0"/>
                      <a:t>.</a:t>
                    </a:r>
                    <a:r>
                      <a:rPr lang="en-US" dirty="0" smtClean="0"/>
                      <a:t>589,62</a:t>
                    </a:r>
                    <a:endParaRPr lang="en-US" dirty="0"/>
                  </a:p>
                </c:rich>
              </c:tx>
              <c:dLblPos val="bestFit"/>
              <c:showVal val="1"/>
            </c:dLbl>
            <c:dLbl>
              <c:idx val="3"/>
              <c:layout>
                <c:manualLayout>
                  <c:x val="-1.517231931798636E-2"/>
                  <c:y val="-0.1624965288791445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tr-TR" dirty="0" smtClean="0"/>
                      <a:t>.</a:t>
                    </a:r>
                    <a:r>
                      <a:rPr lang="en-US" dirty="0" smtClean="0"/>
                      <a:t>984,46</a:t>
                    </a:r>
                    <a:endParaRPr lang="en-US" dirty="0"/>
                  </a:p>
                </c:rich>
              </c:tx>
              <c:dLblPos val="bestFit"/>
              <c:showVal val="1"/>
            </c:dLbl>
            <c:dLbl>
              <c:idx val="4"/>
              <c:layout>
                <c:manualLayout>
                  <c:x val="0.16942413282828006"/>
                  <c:y val="-0.15142960799281494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sz="1200"/>
                </a:pPr>
                <a:endParaRPr lang="tr-TR"/>
              </a:p>
            </c:txPr>
            <c:dLblPos val="outEnd"/>
            <c:showVal val="1"/>
            <c:showLeaderLines val="1"/>
          </c:dLbls>
          <c:cat>
            <c:strRef>
              <c:f>Sayfa1!$A$2:$A$6</c:f>
              <c:strCache>
                <c:ptCount val="5"/>
                <c:pt idx="0">
                  <c:v>Tüketime Yönelik Mal ve Malzeme Alımları</c:v>
                </c:pt>
                <c:pt idx="1">
                  <c:v>Yolluklar</c:v>
                </c:pt>
                <c:pt idx="2">
                  <c:v>Hizmet Alımları</c:v>
                </c:pt>
                <c:pt idx="3">
                  <c:v>Menkul Mal, Gayrimenkul Hak Alımı Bakım Onarım Giderleri</c:v>
                </c:pt>
                <c:pt idx="4">
                  <c:v>Gayrimenkul Mal Bakımve Onarım Giderleri</c:v>
                </c:pt>
              </c:strCache>
            </c:strRef>
          </c:cat>
          <c:val>
            <c:numRef>
              <c:f>Sayfa1!$B$2:$B$6</c:f>
              <c:numCache>
                <c:formatCode>General</c:formatCode>
                <c:ptCount val="5"/>
                <c:pt idx="0">
                  <c:v>86917.82</c:v>
                </c:pt>
                <c:pt idx="1">
                  <c:v>140167.49</c:v>
                </c:pt>
                <c:pt idx="2">
                  <c:v>3589.62</c:v>
                </c:pt>
                <c:pt idx="3">
                  <c:v>2984.46</c:v>
                </c:pt>
                <c:pt idx="4">
                  <c:v>999.98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>
        <c:manualLayout>
          <c:xMode val="edge"/>
          <c:yMode val="edge"/>
          <c:x val="0.73438037601865602"/>
          <c:y val="2.1988606590424067E-4"/>
          <c:w val="0.15908429156019799"/>
          <c:h val="0.95968389357042705"/>
        </c:manualLayout>
      </c:layout>
      <c:txPr>
        <a:bodyPr/>
        <a:lstStyle/>
        <a:p>
          <a:pPr>
            <a:defRPr sz="1200"/>
          </a:pPr>
          <a:endParaRPr lang="tr-TR"/>
        </a:p>
      </c:txPr>
    </c:legend>
    <c:plotVisOnly val="1"/>
    <c:dispBlanksAs val="zero"/>
  </c:chart>
  <c:txPr>
    <a:bodyPr/>
    <a:lstStyle/>
    <a:p>
      <a:pPr>
        <a:defRPr sz="1800"/>
      </a:pPr>
      <a:endParaRPr lang="tr-TR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0.18116</cdr:x>
      <cdr:y>0.54779</cdr:y>
    </cdr:from>
    <cdr:to>
      <cdr:x>0.21604</cdr:x>
      <cdr:y>0.72536</cdr:y>
    </cdr:to>
    <cdr:sp macro="" textlink="">
      <cdr:nvSpPr>
        <cdr:cNvPr id="2" name="1 Metin kutusu"/>
        <cdr:cNvSpPr txBox="1"/>
      </cdr:nvSpPr>
      <cdr:spPr>
        <a:xfrm xmlns:a="http://schemas.openxmlformats.org/drawingml/2006/main" rot="17793826">
          <a:off x="1188161" y="3056124"/>
          <a:ext cx="892540" cy="287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tr-TR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Lucida Sans Unicode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Lucida Sans Unicode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Lucida Sans Unicode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Lucida Sans Unicode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Lucida Sans Unicode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Lucida Sans Unicode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Lucida Sans Unicode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Lucida Sans Unicode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Lucida Sans Unicode"/>
            </a:defRPr>
          </a:lvl9pPr>
        </a:lstStyle>
        <a:p xmlns:a="http://schemas.openxmlformats.org/drawingml/2006/main">
          <a:r>
            <a:rPr lang="tr-TR" sz="1100" b="1" dirty="0" smtClean="0">
              <a:solidFill>
                <a:srgbClr val="0070C0"/>
              </a:solidFill>
            </a:rPr>
            <a:t>%86,3 Başarı</a:t>
          </a:r>
          <a:endParaRPr lang="tr-TR" sz="8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0.26012</cdr:x>
      <cdr:y>0.48905</cdr:y>
    </cdr:from>
    <cdr:to>
      <cdr:x>0.29109</cdr:x>
      <cdr:y>0.66662</cdr:y>
    </cdr:to>
    <cdr:sp macro="" textlink="">
      <cdr:nvSpPr>
        <cdr:cNvPr id="4" name="1 Metin kutusu"/>
        <cdr:cNvSpPr txBox="1"/>
      </cdr:nvSpPr>
      <cdr:spPr>
        <a:xfrm xmlns:a="http://schemas.openxmlformats.org/drawingml/2006/main" rot="17793826">
          <a:off x="1821832" y="2776992"/>
          <a:ext cx="892540" cy="2548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Lucida Sans Unicode"/>
            </a:defRPr>
          </a:lvl1pPr>
          <a:lvl2pPr marL="457200" indent="0">
            <a:defRPr sz="1100">
              <a:latin typeface="Lucida Sans Unicode"/>
            </a:defRPr>
          </a:lvl2pPr>
          <a:lvl3pPr marL="914400" indent="0">
            <a:defRPr sz="1100">
              <a:latin typeface="Lucida Sans Unicode"/>
            </a:defRPr>
          </a:lvl3pPr>
          <a:lvl4pPr marL="1371600" indent="0">
            <a:defRPr sz="1100">
              <a:latin typeface="Lucida Sans Unicode"/>
            </a:defRPr>
          </a:lvl4pPr>
          <a:lvl5pPr marL="1828800" indent="0">
            <a:defRPr sz="1100">
              <a:latin typeface="Lucida Sans Unicode"/>
            </a:defRPr>
          </a:lvl5pPr>
          <a:lvl6pPr marL="2286000" indent="0">
            <a:defRPr sz="1100">
              <a:latin typeface="Lucida Sans Unicode"/>
            </a:defRPr>
          </a:lvl6pPr>
          <a:lvl7pPr marL="2743200" indent="0">
            <a:defRPr sz="1100">
              <a:latin typeface="Lucida Sans Unicode"/>
            </a:defRPr>
          </a:lvl7pPr>
          <a:lvl8pPr marL="3200400" indent="0">
            <a:defRPr sz="1100">
              <a:latin typeface="Lucida Sans Unicode"/>
            </a:defRPr>
          </a:lvl8pPr>
          <a:lvl9pPr marL="3657600" indent="0">
            <a:defRPr sz="1100">
              <a:latin typeface="Lucida Sans Unicode"/>
            </a:defRPr>
          </a:lvl9pPr>
        </a:lstStyle>
        <a:p xmlns:a="http://schemas.openxmlformats.org/drawingml/2006/main">
          <a:r>
            <a:rPr lang="tr-TR" sz="1100" b="1" dirty="0" smtClean="0">
              <a:solidFill>
                <a:srgbClr val="0070C0"/>
              </a:solidFill>
            </a:rPr>
            <a:t>%</a:t>
          </a:r>
          <a:r>
            <a:rPr lang="tr-TR" b="1" dirty="0" smtClean="0">
              <a:solidFill>
                <a:srgbClr val="0070C0"/>
              </a:solidFill>
            </a:rPr>
            <a:t>94</a:t>
          </a:r>
          <a:r>
            <a:rPr lang="tr-TR" sz="1100" b="1" dirty="0" smtClean="0">
              <a:solidFill>
                <a:srgbClr val="0070C0"/>
              </a:solidFill>
            </a:rPr>
            <a:t>,8 Başarı</a:t>
          </a:r>
          <a:endParaRPr lang="tr-TR" sz="8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0.34741</cdr:x>
      <cdr:y>0.43318</cdr:y>
    </cdr:from>
    <cdr:to>
      <cdr:x>0.38229</cdr:x>
      <cdr:y>0.61075</cdr:y>
    </cdr:to>
    <cdr:sp macro="" textlink="">
      <cdr:nvSpPr>
        <cdr:cNvPr id="5" name="1 Metin kutusu"/>
        <cdr:cNvSpPr txBox="1"/>
      </cdr:nvSpPr>
      <cdr:spPr>
        <a:xfrm xmlns:a="http://schemas.openxmlformats.org/drawingml/2006/main" rot="17793826">
          <a:off x="2556312" y="2480060"/>
          <a:ext cx="892540" cy="287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Lucida Sans Unicode"/>
            </a:defRPr>
          </a:lvl1pPr>
          <a:lvl2pPr marL="457200" indent="0">
            <a:defRPr sz="1100">
              <a:latin typeface="Lucida Sans Unicode"/>
            </a:defRPr>
          </a:lvl2pPr>
          <a:lvl3pPr marL="914400" indent="0">
            <a:defRPr sz="1100">
              <a:latin typeface="Lucida Sans Unicode"/>
            </a:defRPr>
          </a:lvl3pPr>
          <a:lvl4pPr marL="1371600" indent="0">
            <a:defRPr sz="1100">
              <a:latin typeface="Lucida Sans Unicode"/>
            </a:defRPr>
          </a:lvl4pPr>
          <a:lvl5pPr marL="1828800" indent="0">
            <a:defRPr sz="1100">
              <a:latin typeface="Lucida Sans Unicode"/>
            </a:defRPr>
          </a:lvl5pPr>
          <a:lvl6pPr marL="2286000" indent="0">
            <a:defRPr sz="1100">
              <a:latin typeface="Lucida Sans Unicode"/>
            </a:defRPr>
          </a:lvl6pPr>
          <a:lvl7pPr marL="2743200" indent="0">
            <a:defRPr sz="1100">
              <a:latin typeface="Lucida Sans Unicode"/>
            </a:defRPr>
          </a:lvl7pPr>
          <a:lvl8pPr marL="3200400" indent="0">
            <a:defRPr sz="1100">
              <a:latin typeface="Lucida Sans Unicode"/>
            </a:defRPr>
          </a:lvl8pPr>
          <a:lvl9pPr marL="3657600" indent="0">
            <a:defRPr sz="1100">
              <a:latin typeface="Lucida Sans Unicode"/>
            </a:defRPr>
          </a:lvl9pPr>
        </a:lstStyle>
        <a:p xmlns:a="http://schemas.openxmlformats.org/drawingml/2006/main">
          <a:r>
            <a:rPr lang="tr-TR" sz="1100" b="1" dirty="0" smtClean="0">
              <a:solidFill>
                <a:srgbClr val="0070C0"/>
              </a:solidFill>
            </a:rPr>
            <a:t>%</a:t>
          </a:r>
          <a:r>
            <a:rPr lang="tr-TR" b="1" dirty="0" smtClean="0">
              <a:solidFill>
                <a:srgbClr val="0070C0"/>
              </a:solidFill>
            </a:rPr>
            <a:t>95,4</a:t>
          </a:r>
          <a:r>
            <a:rPr lang="tr-TR" sz="1100" b="1" dirty="0" smtClean="0">
              <a:solidFill>
                <a:srgbClr val="0070C0"/>
              </a:solidFill>
            </a:rPr>
            <a:t> Başarı</a:t>
          </a:r>
          <a:endParaRPr lang="tr-TR" sz="8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0.42595</cdr:x>
      <cdr:y>0.36298</cdr:y>
    </cdr:from>
    <cdr:to>
      <cdr:x>0.46475</cdr:x>
      <cdr:y>0.54055</cdr:y>
    </cdr:to>
    <cdr:sp macro="" textlink="">
      <cdr:nvSpPr>
        <cdr:cNvPr id="6" name="1 Metin kutusu"/>
        <cdr:cNvSpPr txBox="1"/>
      </cdr:nvSpPr>
      <cdr:spPr>
        <a:xfrm xmlns:a="http://schemas.openxmlformats.org/drawingml/2006/main" rot="17793826">
          <a:off x="3218787" y="2111118"/>
          <a:ext cx="892540" cy="319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Lucida Sans Unicode"/>
            </a:defRPr>
          </a:lvl1pPr>
          <a:lvl2pPr marL="457200" indent="0">
            <a:defRPr sz="1100">
              <a:latin typeface="Lucida Sans Unicode"/>
            </a:defRPr>
          </a:lvl2pPr>
          <a:lvl3pPr marL="914400" indent="0">
            <a:defRPr sz="1100">
              <a:latin typeface="Lucida Sans Unicode"/>
            </a:defRPr>
          </a:lvl3pPr>
          <a:lvl4pPr marL="1371600" indent="0">
            <a:defRPr sz="1100">
              <a:latin typeface="Lucida Sans Unicode"/>
            </a:defRPr>
          </a:lvl4pPr>
          <a:lvl5pPr marL="1828800" indent="0">
            <a:defRPr sz="1100">
              <a:latin typeface="Lucida Sans Unicode"/>
            </a:defRPr>
          </a:lvl5pPr>
          <a:lvl6pPr marL="2286000" indent="0">
            <a:defRPr sz="1100">
              <a:latin typeface="Lucida Sans Unicode"/>
            </a:defRPr>
          </a:lvl6pPr>
          <a:lvl7pPr marL="2743200" indent="0">
            <a:defRPr sz="1100">
              <a:latin typeface="Lucida Sans Unicode"/>
            </a:defRPr>
          </a:lvl7pPr>
          <a:lvl8pPr marL="3200400" indent="0">
            <a:defRPr sz="1100">
              <a:latin typeface="Lucida Sans Unicode"/>
            </a:defRPr>
          </a:lvl8pPr>
          <a:lvl9pPr marL="3657600" indent="0">
            <a:defRPr sz="1100">
              <a:latin typeface="Lucida Sans Unicode"/>
            </a:defRPr>
          </a:lvl9pPr>
        </a:lstStyle>
        <a:p xmlns:a="http://schemas.openxmlformats.org/drawingml/2006/main">
          <a:r>
            <a:rPr lang="tr-TR" sz="1100" b="1" dirty="0" smtClean="0">
              <a:solidFill>
                <a:srgbClr val="0070C0"/>
              </a:solidFill>
            </a:rPr>
            <a:t>%</a:t>
          </a:r>
          <a:r>
            <a:rPr lang="tr-TR" b="1" dirty="0" smtClean="0">
              <a:solidFill>
                <a:srgbClr val="0070C0"/>
              </a:solidFill>
            </a:rPr>
            <a:t>95,6</a:t>
          </a:r>
          <a:r>
            <a:rPr lang="tr-TR" sz="1100" b="1" dirty="0" smtClean="0">
              <a:solidFill>
                <a:srgbClr val="0070C0"/>
              </a:solidFill>
            </a:rPr>
            <a:t> Başarı</a:t>
          </a:r>
          <a:endParaRPr lang="tr-TR" sz="8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0.51428</cdr:x>
      <cdr:y>0.28562</cdr:y>
    </cdr:from>
    <cdr:to>
      <cdr:x>0.53742</cdr:x>
      <cdr:y>0.46319</cdr:y>
    </cdr:to>
    <cdr:sp macro="" textlink="">
      <cdr:nvSpPr>
        <cdr:cNvPr id="7" name="1 Metin kutusu"/>
        <cdr:cNvSpPr txBox="1"/>
      </cdr:nvSpPr>
      <cdr:spPr>
        <a:xfrm xmlns:a="http://schemas.openxmlformats.org/drawingml/2006/main" rot="17793826">
          <a:off x="3881260" y="1786681"/>
          <a:ext cx="892540" cy="190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Lucida Sans Unicode"/>
            </a:defRPr>
          </a:lvl1pPr>
          <a:lvl2pPr marL="457200" indent="0">
            <a:defRPr sz="1100">
              <a:latin typeface="Lucida Sans Unicode"/>
            </a:defRPr>
          </a:lvl2pPr>
          <a:lvl3pPr marL="914400" indent="0">
            <a:defRPr sz="1100">
              <a:latin typeface="Lucida Sans Unicode"/>
            </a:defRPr>
          </a:lvl3pPr>
          <a:lvl4pPr marL="1371600" indent="0">
            <a:defRPr sz="1100">
              <a:latin typeface="Lucida Sans Unicode"/>
            </a:defRPr>
          </a:lvl4pPr>
          <a:lvl5pPr marL="1828800" indent="0">
            <a:defRPr sz="1100">
              <a:latin typeface="Lucida Sans Unicode"/>
            </a:defRPr>
          </a:lvl5pPr>
          <a:lvl6pPr marL="2286000" indent="0">
            <a:defRPr sz="1100">
              <a:latin typeface="Lucida Sans Unicode"/>
            </a:defRPr>
          </a:lvl6pPr>
          <a:lvl7pPr marL="2743200" indent="0">
            <a:defRPr sz="1100">
              <a:latin typeface="Lucida Sans Unicode"/>
            </a:defRPr>
          </a:lvl7pPr>
          <a:lvl8pPr marL="3200400" indent="0">
            <a:defRPr sz="1100">
              <a:latin typeface="Lucida Sans Unicode"/>
            </a:defRPr>
          </a:lvl8pPr>
          <a:lvl9pPr marL="3657600" indent="0">
            <a:defRPr sz="1100">
              <a:latin typeface="Lucida Sans Unicode"/>
            </a:defRPr>
          </a:lvl9pPr>
        </a:lstStyle>
        <a:p xmlns:a="http://schemas.openxmlformats.org/drawingml/2006/main">
          <a:r>
            <a:rPr lang="tr-TR" sz="1100" b="1" dirty="0" smtClean="0">
              <a:solidFill>
                <a:srgbClr val="0070C0"/>
              </a:solidFill>
            </a:rPr>
            <a:t>%</a:t>
          </a:r>
          <a:r>
            <a:rPr lang="tr-TR" b="1" dirty="0" smtClean="0">
              <a:solidFill>
                <a:srgbClr val="0070C0"/>
              </a:solidFill>
            </a:rPr>
            <a:t>85,6</a:t>
          </a:r>
          <a:r>
            <a:rPr lang="tr-TR" sz="1100" b="1" dirty="0" smtClean="0">
              <a:solidFill>
                <a:srgbClr val="0070C0"/>
              </a:solidFill>
            </a:rPr>
            <a:t> Başarı</a:t>
          </a:r>
          <a:endParaRPr lang="tr-TR" sz="8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0.60178</cdr:x>
      <cdr:y>0.17101</cdr:y>
    </cdr:from>
    <cdr:to>
      <cdr:x>0.62492</cdr:x>
      <cdr:y>0.34858</cdr:y>
    </cdr:to>
    <cdr:sp macro="" textlink="">
      <cdr:nvSpPr>
        <cdr:cNvPr id="8" name="1 Metin kutusu"/>
        <cdr:cNvSpPr txBox="1"/>
      </cdr:nvSpPr>
      <cdr:spPr>
        <a:xfrm xmlns:a="http://schemas.openxmlformats.org/drawingml/2006/main" rot="17793826">
          <a:off x="4601339" y="1210618"/>
          <a:ext cx="892540" cy="190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Lucida Sans Unicode"/>
            </a:defRPr>
          </a:lvl1pPr>
          <a:lvl2pPr marL="457200" indent="0">
            <a:defRPr sz="1100">
              <a:latin typeface="Lucida Sans Unicode"/>
            </a:defRPr>
          </a:lvl2pPr>
          <a:lvl3pPr marL="914400" indent="0">
            <a:defRPr sz="1100">
              <a:latin typeface="Lucida Sans Unicode"/>
            </a:defRPr>
          </a:lvl3pPr>
          <a:lvl4pPr marL="1371600" indent="0">
            <a:defRPr sz="1100">
              <a:latin typeface="Lucida Sans Unicode"/>
            </a:defRPr>
          </a:lvl4pPr>
          <a:lvl5pPr marL="1828800" indent="0">
            <a:defRPr sz="1100">
              <a:latin typeface="Lucida Sans Unicode"/>
            </a:defRPr>
          </a:lvl5pPr>
          <a:lvl6pPr marL="2286000" indent="0">
            <a:defRPr sz="1100">
              <a:latin typeface="Lucida Sans Unicode"/>
            </a:defRPr>
          </a:lvl6pPr>
          <a:lvl7pPr marL="2743200" indent="0">
            <a:defRPr sz="1100">
              <a:latin typeface="Lucida Sans Unicode"/>
            </a:defRPr>
          </a:lvl7pPr>
          <a:lvl8pPr marL="3200400" indent="0">
            <a:defRPr sz="1100">
              <a:latin typeface="Lucida Sans Unicode"/>
            </a:defRPr>
          </a:lvl8pPr>
          <a:lvl9pPr marL="3657600" indent="0">
            <a:defRPr sz="1100">
              <a:latin typeface="Lucida Sans Unicode"/>
            </a:defRPr>
          </a:lvl9pPr>
        </a:lstStyle>
        <a:p xmlns:a="http://schemas.openxmlformats.org/drawingml/2006/main">
          <a:r>
            <a:rPr lang="tr-TR" sz="1100" b="1" dirty="0" smtClean="0">
              <a:solidFill>
                <a:srgbClr val="0070C0"/>
              </a:solidFill>
            </a:rPr>
            <a:t>%</a:t>
          </a:r>
          <a:r>
            <a:rPr lang="tr-TR" b="1" dirty="0" smtClean="0">
              <a:solidFill>
                <a:srgbClr val="0070C0"/>
              </a:solidFill>
            </a:rPr>
            <a:t>87,7 </a:t>
          </a:r>
          <a:r>
            <a:rPr lang="tr-TR" sz="1100" b="1" dirty="0" smtClean="0">
              <a:solidFill>
                <a:srgbClr val="0070C0"/>
              </a:solidFill>
            </a:rPr>
            <a:t>Başarı</a:t>
          </a:r>
          <a:endParaRPr lang="tr-TR" sz="8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0.68053</cdr:x>
      <cdr:y>0.09938</cdr:y>
    </cdr:from>
    <cdr:to>
      <cdr:x>0.70367</cdr:x>
      <cdr:y>0.27695</cdr:y>
    </cdr:to>
    <cdr:sp macro="" textlink="">
      <cdr:nvSpPr>
        <cdr:cNvPr id="9" name="1 Metin kutusu"/>
        <cdr:cNvSpPr txBox="1"/>
      </cdr:nvSpPr>
      <cdr:spPr>
        <a:xfrm xmlns:a="http://schemas.openxmlformats.org/drawingml/2006/main" rot="17793826">
          <a:off x="5249411" y="850578"/>
          <a:ext cx="892540" cy="190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Lucida Sans Unicode"/>
            </a:defRPr>
          </a:lvl1pPr>
          <a:lvl2pPr marL="457200" indent="0">
            <a:defRPr sz="1100">
              <a:latin typeface="Lucida Sans Unicode"/>
            </a:defRPr>
          </a:lvl2pPr>
          <a:lvl3pPr marL="914400" indent="0">
            <a:defRPr sz="1100">
              <a:latin typeface="Lucida Sans Unicode"/>
            </a:defRPr>
          </a:lvl3pPr>
          <a:lvl4pPr marL="1371600" indent="0">
            <a:defRPr sz="1100">
              <a:latin typeface="Lucida Sans Unicode"/>
            </a:defRPr>
          </a:lvl4pPr>
          <a:lvl5pPr marL="1828800" indent="0">
            <a:defRPr sz="1100">
              <a:latin typeface="Lucida Sans Unicode"/>
            </a:defRPr>
          </a:lvl5pPr>
          <a:lvl6pPr marL="2286000" indent="0">
            <a:defRPr sz="1100">
              <a:latin typeface="Lucida Sans Unicode"/>
            </a:defRPr>
          </a:lvl6pPr>
          <a:lvl7pPr marL="2743200" indent="0">
            <a:defRPr sz="1100">
              <a:latin typeface="Lucida Sans Unicode"/>
            </a:defRPr>
          </a:lvl7pPr>
          <a:lvl8pPr marL="3200400" indent="0">
            <a:defRPr sz="1100">
              <a:latin typeface="Lucida Sans Unicode"/>
            </a:defRPr>
          </a:lvl8pPr>
          <a:lvl9pPr marL="3657600" indent="0">
            <a:defRPr sz="1100">
              <a:latin typeface="Lucida Sans Unicode"/>
            </a:defRPr>
          </a:lvl9pPr>
        </a:lstStyle>
        <a:p xmlns:a="http://schemas.openxmlformats.org/drawingml/2006/main">
          <a:r>
            <a:rPr lang="tr-TR" sz="1100" b="1" dirty="0" smtClean="0">
              <a:solidFill>
                <a:srgbClr val="0070C0"/>
              </a:solidFill>
            </a:rPr>
            <a:t>%</a:t>
          </a:r>
          <a:r>
            <a:rPr lang="tr-TR" b="1" dirty="0" smtClean="0">
              <a:solidFill>
                <a:srgbClr val="0070C0"/>
              </a:solidFill>
            </a:rPr>
            <a:t>90,7</a:t>
          </a:r>
          <a:r>
            <a:rPr lang="tr-TR" sz="1100" b="1" dirty="0" smtClean="0">
              <a:solidFill>
                <a:srgbClr val="0070C0"/>
              </a:solidFill>
            </a:rPr>
            <a:t> Başarı</a:t>
          </a:r>
          <a:endParaRPr lang="tr-TR" sz="8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0.76803</cdr:x>
      <cdr:y>0.02775</cdr:y>
    </cdr:from>
    <cdr:to>
      <cdr:x>0.79117</cdr:x>
      <cdr:y>0.20532</cdr:y>
    </cdr:to>
    <cdr:sp macro="" textlink="">
      <cdr:nvSpPr>
        <cdr:cNvPr id="10" name="1 Metin kutusu"/>
        <cdr:cNvSpPr txBox="1"/>
      </cdr:nvSpPr>
      <cdr:spPr>
        <a:xfrm xmlns:a="http://schemas.openxmlformats.org/drawingml/2006/main" rot="17793826">
          <a:off x="5969492" y="490538"/>
          <a:ext cx="892540" cy="190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Lucida Sans Unicode"/>
            </a:defRPr>
          </a:lvl1pPr>
          <a:lvl2pPr marL="457200" indent="0">
            <a:defRPr sz="1100">
              <a:latin typeface="Lucida Sans Unicode"/>
            </a:defRPr>
          </a:lvl2pPr>
          <a:lvl3pPr marL="914400" indent="0">
            <a:defRPr sz="1100">
              <a:latin typeface="Lucida Sans Unicode"/>
            </a:defRPr>
          </a:lvl3pPr>
          <a:lvl4pPr marL="1371600" indent="0">
            <a:defRPr sz="1100">
              <a:latin typeface="Lucida Sans Unicode"/>
            </a:defRPr>
          </a:lvl4pPr>
          <a:lvl5pPr marL="1828800" indent="0">
            <a:defRPr sz="1100">
              <a:latin typeface="Lucida Sans Unicode"/>
            </a:defRPr>
          </a:lvl5pPr>
          <a:lvl6pPr marL="2286000" indent="0">
            <a:defRPr sz="1100">
              <a:latin typeface="Lucida Sans Unicode"/>
            </a:defRPr>
          </a:lvl6pPr>
          <a:lvl7pPr marL="2743200" indent="0">
            <a:defRPr sz="1100">
              <a:latin typeface="Lucida Sans Unicode"/>
            </a:defRPr>
          </a:lvl7pPr>
          <a:lvl8pPr marL="3200400" indent="0">
            <a:defRPr sz="1100">
              <a:latin typeface="Lucida Sans Unicode"/>
            </a:defRPr>
          </a:lvl8pPr>
          <a:lvl9pPr marL="3657600" indent="0">
            <a:defRPr sz="1100">
              <a:latin typeface="Lucida Sans Unicode"/>
            </a:defRPr>
          </a:lvl9pPr>
        </a:lstStyle>
        <a:p xmlns:a="http://schemas.openxmlformats.org/drawingml/2006/main">
          <a:r>
            <a:rPr lang="tr-TR" sz="1100" b="1" dirty="0" smtClean="0">
              <a:solidFill>
                <a:srgbClr val="0070C0"/>
              </a:solidFill>
            </a:rPr>
            <a:t>%</a:t>
          </a:r>
          <a:r>
            <a:rPr lang="tr-TR" b="1" dirty="0" smtClean="0">
              <a:solidFill>
                <a:srgbClr val="0070C0"/>
              </a:solidFill>
            </a:rPr>
            <a:t>90,6</a:t>
          </a:r>
          <a:r>
            <a:rPr lang="tr-TR" sz="1100" b="1" dirty="0" smtClean="0">
              <a:solidFill>
                <a:srgbClr val="0070C0"/>
              </a:solidFill>
            </a:rPr>
            <a:t> Başarı</a:t>
          </a:r>
          <a:endParaRPr lang="tr-TR" sz="8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0.84677</cdr:x>
      <cdr:y>0.0564</cdr:y>
    </cdr:from>
    <cdr:to>
      <cdr:x>0.86992</cdr:x>
      <cdr:y>0.23397</cdr:y>
    </cdr:to>
    <cdr:sp macro="" textlink="">
      <cdr:nvSpPr>
        <cdr:cNvPr id="11" name="1 Metin kutusu"/>
        <cdr:cNvSpPr txBox="1"/>
      </cdr:nvSpPr>
      <cdr:spPr>
        <a:xfrm xmlns:a="http://schemas.openxmlformats.org/drawingml/2006/main" rot="17793826">
          <a:off x="6617563" y="634554"/>
          <a:ext cx="892540" cy="190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Lucida Sans Unicode"/>
            </a:defRPr>
          </a:lvl1pPr>
          <a:lvl2pPr marL="457200" indent="0">
            <a:defRPr sz="1100">
              <a:latin typeface="Lucida Sans Unicode"/>
            </a:defRPr>
          </a:lvl2pPr>
          <a:lvl3pPr marL="914400" indent="0">
            <a:defRPr sz="1100">
              <a:latin typeface="Lucida Sans Unicode"/>
            </a:defRPr>
          </a:lvl3pPr>
          <a:lvl4pPr marL="1371600" indent="0">
            <a:defRPr sz="1100">
              <a:latin typeface="Lucida Sans Unicode"/>
            </a:defRPr>
          </a:lvl4pPr>
          <a:lvl5pPr marL="1828800" indent="0">
            <a:defRPr sz="1100">
              <a:latin typeface="Lucida Sans Unicode"/>
            </a:defRPr>
          </a:lvl5pPr>
          <a:lvl6pPr marL="2286000" indent="0">
            <a:defRPr sz="1100">
              <a:latin typeface="Lucida Sans Unicode"/>
            </a:defRPr>
          </a:lvl6pPr>
          <a:lvl7pPr marL="2743200" indent="0">
            <a:defRPr sz="1100">
              <a:latin typeface="Lucida Sans Unicode"/>
            </a:defRPr>
          </a:lvl7pPr>
          <a:lvl8pPr marL="3200400" indent="0">
            <a:defRPr sz="1100">
              <a:latin typeface="Lucida Sans Unicode"/>
            </a:defRPr>
          </a:lvl8pPr>
          <a:lvl9pPr marL="3657600" indent="0">
            <a:defRPr sz="1100">
              <a:latin typeface="Lucida Sans Unicode"/>
            </a:defRPr>
          </a:lvl9pPr>
        </a:lstStyle>
        <a:p xmlns:a="http://schemas.openxmlformats.org/drawingml/2006/main">
          <a:r>
            <a:rPr lang="tr-TR" sz="1100" b="1" dirty="0" smtClean="0">
              <a:solidFill>
                <a:srgbClr val="0070C0"/>
              </a:solidFill>
            </a:rPr>
            <a:t>%</a:t>
          </a:r>
          <a:r>
            <a:rPr lang="tr-TR" b="1" dirty="0" smtClean="0">
              <a:solidFill>
                <a:srgbClr val="0070C0"/>
              </a:solidFill>
            </a:rPr>
            <a:t>80,6 </a:t>
          </a:r>
          <a:r>
            <a:rPr lang="tr-TR" sz="1100" b="1" dirty="0" smtClean="0">
              <a:solidFill>
                <a:srgbClr val="0070C0"/>
              </a:solidFill>
            </a:rPr>
            <a:t>Başarı</a:t>
          </a:r>
          <a:endParaRPr lang="tr-TR" sz="800" b="1" dirty="0">
            <a:solidFill>
              <a:srgbClr val="0070C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01C5F-F353-4511-A484-10B6DA2A1DB0}" type="datetimeFigureOut">
              <a:rPr lang="tr-TR" smtClean="0"/>
              <a:pPr/>
              <a:t>1.7.2019</a:t>
            </a:fld>
            <a:endParaRPr lang="tr-TR" dirty="0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22B06-8E0B-4329-A840-E20AE2FBB3A9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159778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r-TR" dirty="0"/>
              <a:t>Bu yolla, tüm </a:t>
            </a:r>
            <a:r>
              <a:rPr lang="tr-TR" dirty="0" smtClean="0"/>
              <a:t>paydaşların, </a:t>
            </a:r>
            <a:r>
              <a:rPr lang="tr-TR" dirty="0"/>
              <a:t>konu ile ilgili çözümlerin parçası haline getirilmesi amaçlanmıştır</a:t>
            </a:r>
          </a:p>
          <a:p>
            <a:r>
              <a:rPr lang="tr-TR" dirty="0"/>
              <a:t>Bu sürecin en önemli bileşeni ve itici gücü olan öğrencilerin </a:t>
            </a:r>
            <a:r>
              <a:rPr lang="tr-TR" dirty="0" err="1"/>
              <a:t>temsiliyeti</a:t>
            </a:r>
            <a:r>
              <a:rPr lang="tr-TR" dirty="0"/>
              <a:t>, kurulan </a:t>
            </a:r>
            <a:r>
              <a:rPr lang="tr-TR" dirty="0" smtClean="0"/>
              <a:t>Tıp Eğitim </a:t>
            </a:r>
            <a:r>
              <a:rPr lang="tr-TR" dirty="0"/>
              <a:t>Öğrenci Kurulu ile daha sistematik hale getirilmiş ve eğitim yönetimi örgütlenmesi içinde görünür hale getirilmiştir.</a:t>
            </a:r>
          </a:p>
          <a:p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B03827-3714-EB45-870D-8014E89C54E1}" type="slidenum">
              <a:rPr lang="tr-TR">
                <a:cs typeface="Arial" charset="0"/>
              </a:rPr>
              <a:pPr eaLnBrk="1" hangingPunct="1"/>
              <a:t>44</a:t>
            </a:fld>
            <a:endParaRPr lang="tr-TR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r-TR" dirty="0" err="1" smtClean="0"/>
              <a:t>COMUTF’de</a:t>
            </a:r>
            <a:r>
              <a:rPr lang="tr-TR" dirty="0" smtClean="0"/>
              <a:t> sürdürülmekte </a:t>
            </a:r>
            <a:r>
              <a:rPr lang="tr-TR" dirty="0"/>
              <a:t>olan program değerlendirme çalışmalarını yapılandırmak, </a:t>
            </a:r>
            <a:r>
              <a:rPr lang="tr-TR" dirty="0" err="1"/>
              <a:t>sistematize</a:t>
            </a:r>
            <a:r>
              <a:rPr lang="tr-TR" dirty="0"/>
              <a:t> etmek ve kurumsallaştırmak amacı ile “Program Değerlendirme </a:t>
            </a:r>
            <a:r>
              <a:rPr lang="tr-TR" dirty="0" smtClean="0"/>
              <a:t>Kurulu </a:t>
            </a:r>
            <a:r>
              <a:rPr lang="tr-TR" dirty="0"/>
              <a:t>(</a:t>
            </a:r>
            <a:r>
              <a:rPr lang="tr-TR" dirty="0" smtClean="0"/>
              <a:t>PDK</a:t>
            </a:r>
            <a:r>
              <a:rPr lang="tr-TR" dirty="0"/>
              <a:t>)” kurulmuştur. Bu kurulun yapmış olduğu çalışmalar doğrultusunda,  program değerlendirme bulguları ile programı geliştirici düzenlemeler ilgili anabilim dalları ile paylaşılmakta ve geliştirilebilecek alanlarda çalışmalar yapılmaktadır.</a:t>
            </a:r>
          </a:p>
          <a:p>
            <a:endParaRPr 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ED693C-DDFC-3946-AF70-5F6412032148}" type="slidenum">
              <a:rPr lang="tr-TR">
                <a:cs typeface="Arial" charset="0"/>
              </a:rPr>
              <a:pPr eaLnBrk="1" hangingPunct="1"/>
              <a:t>45</a:t>
            </a:fld>
            <a:endParaRPr lang="tr-TR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3FA1E-1BA5-9047-9134-AB9185365D0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552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ik Üçgen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grpSp>
        <p:nvGrpSpPr>
          <p:cNvPr id="2" name="1 Grup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Serbest Form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Serbest Form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Serbest Form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Düz Bağlayıcı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DE4870C-31B0-4735-A14B-A0E302741AF9}" type="datetime1">
              <a:rPr lang="tr-TR" smtClean="0"/>
              <a:pPr/>
              <a:t>1.7.2019</a:t>
            </a:fld>
            <a:endParaRPr lang="tr-TR" dirty="0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tr-TR" smtClean="0"/>
              <a:t>*AVESİS Verilerine Göre</a:t>
            </a:r>
            <a:endParaRPr lang="tr-TR" dirty="0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BBDF0FB-D979-4C1F-B3B5-399B1089DA65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9963CB-61C5-4E79-9768-2B3DD5FED772}" type="datetime1">
              <a:rPr lang="tr-TR" smtClean="0"/>
              <a:pPr/>
              <a:t>1.7.2019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tr-TR" smtClean="0"/>
              <a:t>*AVESİS Verilerine Göre</a:t>
            </a:r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DF0FB-D979-4C1F-B3B5-399B1089DA65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1524CC-8126-418B-A09E-38C65CEE87FC}" type="datetime1">
              <a:rPr lang="tr-TR" smtClean="0"/>
              <a:pPr/>
              <a:t>1.7.2019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tr-TR" smtClean="0"/>
              <a:t>*AVESİS Verilerine Göre</a:t>
            </a:r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DF0FB-D979-4C1F-B3B5-399B1089DA65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DAEA1B-7E55-4906-A992-04DA1C276E33}" type="datetime1">
              <a:rPr lang="tr-TR" smtClean="0"/>
              <a:pPr/>
              <a:t>1.7.2019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tr-TR" smtClean="0"/>
              <a:t>*AVESİS Verilerine Göre</a:t>
            </a:r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DF0FB-D979-4C1F-B3B5-399B1089DA65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87A7E70-FB58-425E-8050-730D3949DD53}" type="datetime1">
              <a:rPr lang="tr-TR" smtClean="0"/>
              <a:pPr/>
              <a:t>1.7.2019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tr-TR" smtClean="0"/>
              <a:t>*AVESİS Verilerine Göre</a:t>
            </a:r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DF0FB-D979-4C1F-B3B5-399B1089DA65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6 Köşeli Çift Ayraç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Köşeli Çift Ayraç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D12045-4C7F-460B-848B-1901D6E78617}" type="datetime1">
              <a:rPr lang="tr-TR" smtClean="0"/>
              <a:pPr/>
              <a:t>1.7.2019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tr-TR" smtClean="0"/>
              <a:t>*AVESİS Verilerine Göre</a:t>
            </a:r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DF0FB-D979-4C1F-B3B5-399B1089DA65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7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EBEA20-B953-4CC4-B377-5BCAA9C296B3}" type="datetime1">
              <a:rPr lang="tr-TR" smtClean="0"/>
              <a:pPr/>
              <a:t>1.7.2019</a:t>
            </a:fld>
            <a:endParaRPr lang="tr-TR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tr-TR" smtClean="0"/>
              <a:t>*AVESİS Verilerine Göre</a:t>
            </a:r>
            <a:endParaRPr lang="tr-TR" dirty="0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DF0FB-D979-4C1F-B3B5-399B1089DA65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F8D5B8-4360-43CE-84E2-FBA3867FB555}" type="datetime1">
              <a:rPr lang="tr-TR" smtClean="0"/>
              <a:pPr/>
              <a:t>1.7.2019</a:t>
            </a:fld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tr-TR" smtClean="0"/>
              <a:t>*AVESİS Verilerine Göre</a:t>
            </a:r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DF0FB-D979-4C1F-B3B5-399B1089DA65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13FE36-FDB7-4520-B027-311B70CA34E5}" type="datetime1">
              <a:rPr lang="tr-TR" smtClean="0"/>
              <a:pPr/>
              <a:t>1.7.2019</a:t>
            </a:fld>
            <a:endParaRPr lang="tr-TR" dirty="0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tr-TR" smtClean="0"/>
              <a:t>*AVESİS Verilerine Göre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DF0FB-D979-4C1F-B3B5-399B1089DA65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3D72058-1FC0-4061-A535-A520CF4590E4}" type="datetime1">
              <a:rPr lang="tr-TR" smtClean="0"/>
              <a:pPr/>
              <a:t>1.7.2019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tr-TR" smtClean="0"/>
              <a:t>*AVESİS Verilerine Göre</a:t>
            </a:r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DF0FB-D979-4C1F-B3B5-399B1089DA65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E592429-C95E-4F13-A4DD-688CF7450B54}" type="datetime1">
              <a:rPr lang="tr-TR" smtClean="0"/>
              <a:pPr/>
              <a:t>1.7.2019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tr-TR" smtClean="0"/>
              <a:t>*AVESİS Verilerine Göre</a:t>
            </a:r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BBDF0FB-D979-4C1F-B3B5-399B1089DA65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Serbest Form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Dik Üçgen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Düz Bağlayıcı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Köşeli Çift Ayraç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Köşeli Çift Ayraç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Serbest Form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Serbest Form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Dik Üçgen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Düz Bağlayıcı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0E9FC8B-AF45-4C0B-A418-59FC28AC3E74}" type="datetime1">
              <a:rPr lang="tr-TR" smtClean="0"/>
              <a:pPr/>
              <a:t>1.7.2019</a:t>
            </a:fld>
            <a:endParaRPr lang="tr-TR" dirty="0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tr-TR" smtClean="0"/>
              <a:t>*AVESİS Verilerine Göre</a:t>
            </a:r>
            <a:endParaRPr lang="tr-TR" dirty="0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BBDF0FB-D979-4C1F-B3B5-399B1089DA65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Resim" descr="logoonaylanan01jpg-64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1023175" cy="1058352"/>
          </a:xfrm>
          <a:prstGeom prst="rect">
            <a:avLst/>
          </a:prstGeom>
        </p:spPr>
      </p:pic>
      <p:sp>
        <p:nvSpPr>
          <p:cNvPr id="3" name="2 Başlık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2400" cy="1319808"/>
          </a:xfrm>
        </p:spPr>
        <p:txBody>
          <a:bodyPr>
            <a:noAutofit/>
          </a:bodyPr>
          <a:lstStyle/>
          <a:p>
            <a:pPr algn="ctr"/>
            <a:r>
              <a:rPr lang="tr-TR" sz="4000" dirty="0" smtClean="0"/>
              <a:t>ÇOMÜ TIP FAKÜLTESİ AKADEMİK KURULU</a:t>
            </a:r>
            <a:br>
              <a:rPr lang="tr-TR" sz="4000" dirty="0" smtClean="0"/>
            </a:br>
            <a:r>
              <a:rPr lang="tr-TR" sz="4000" dirty="0" smtClean="0"/>
              <a:t>2019/2</a:t>
            </a:r>
            <a:endParaRPr lang="tr-TR" sz="4000" dirty="0"/>
          </a:p>
        </p:txBody>
      </p:sp>
      <p:sp>
        <p:nvSpPr>
          <p:cNvPr id="2" name="1 Alt Başlık"/>
          <p:cNvSpPr>
            <a:spLocks noGrp="1"/>
          </p:cNvSpPr>
          <p:nvPr>
            <p:ph type="subTitle" idx="1"/>
          </p:nvPr>
        </p:nvSpPr>
        <p:spPr>
          <a:xfrm>
            <a:off x="1547664" y="2780928"/>
            <a:ext cx="6400800" cy="609600"/>
          </a:xfrm>
        </p:spPr>
        <p:txBody>
          <a:bodyPr>
            <a:noAutofit/>
          </a:bodyPr>
          <a:lstStyle/>
          <a:p>
            <a:pPr algn="ctr"/>
            <a:r>
              <a:rPr lang="tr-TR" sz="4000" dirty="0" smtClean="0"/>
              <a:t>HOŞGELDİNİZ</a:t>
            </a:r>
            <a:endParaRPr lang="tr-TR" sz="4400" dirty="0"/>
          </a:p>
        </p:txBody>
      </p:sp>
      <p:pic>
        <p:nvPicPr>
          <p:cNvPr id="4" name="3 Resim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360" y="620688"/>
            <a:ext cx="1164708" cy="1094050"/>
          </a:xfrm>
          <a:prstGeom prst="rect">
            <a:avLst/>
          </a:prstGeom>
        </p:spPr>
      </p:pic>
      <p:sp>
        <p:nvSpPr>
          <p:cNvPr id="6" name="5 Metin kutusu"/>
          <p:cNvSpPr txBox="1"/>
          <p:nvPr/>
        </p:nvSpPr>
        <p:spPr>
          <a:xfrm>
            <a:off x="2483768" y="3501008"/>
            <a:ext cx="45159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>
                <a:solidFill>
                  <a:srgbClr val="00B0F0"/>
                </a:solidFill>
                <a:latin typeface="Hemmet Personal Use Only" pitchFamily="2" charset="-94"/>
              </a:rPr>
              <a:t>İnsanlık için;</a:t>
            </a:r>
          </a:p>
          <a:p>
            <a:r>
              <a:rPr lang="tr-TR" sz="3600" dirty="0" smtClean="0">
                <a:solidFill>
                  <a:srgbClr val="00B0F0"/>
                </a:solidFill>
                <a:latin typeface="Hemmet Personal Use Only" pitchFamily="2" charset="-94"/>
              </a:rPr>
              <a:t>	Hem iyi insan,</a:t>
            </a:r>
          </a:p>
          <a:p>
            <a:r>
              <a:rPr lang="tr-TR" sz="3600" dirty="0" smtClean="0">
                <a:solidFill>
                  <a:srgbClr val="00B0F0"/>
                </a:solidFill>
                <a:latin typeface="Hemmet Personal Use Only" pitchFamily="2" charset="-94"/>
              </a:rPr>
              <a:t>		Hem iyi hekim. </a:t>
            </a:r>
            <a:endParaRPr lang="tr-TR" sz="3600" dirty="0">
              <a:solidFill>
                <a:srgbClr val="00B0F0"/>
              </a:solidFill>
              <a:latin typeface="Hemmet Personal Use Only" pitchFamily="2" charset="-94"/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</a:t>
            </a:fld>
            <a:endParaRPr lang="tr-T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75542"/>
          </a:xfrm>
        </p:spPr>
        <p:txBody>
          <a:bodyPr>
            <a:no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Uluslararası Öğrenci Sayıları</a:t>
            </a:r>
            <a:endParaRPr lang="tr-TR" sz="4000" b="1" dirty="0">
              <a:solidFill>
                <a:schemeClr val="accent3"/>
              </a:solidFill>
            </a:endParaRPr>
          </a:p>
        </p:txBody>
      </p:sp>
      <p:graphicFrame>
        <p:nvGraphicFramePr>
          <p:cNvPr id="5" name="4 Grafik"/>
          <p:cNvGraphicFramePr/>
          <p:nvPr/>
        </p:nvGraphicFramePr>
        <p:xfrm>
          <a:off x="179512" y="1052736"/>
          <a:ext cx="878497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10</a:t>
            </a:fld>
            <a:endParaRPr lang="tr-TR" dirty="0"/>
          </a:p>
        </p:txBody>
      </p:sp>
      <p:sp>
        <p:nvSpPr>
          <p:cNvPr id="8" name="7 Dikdörtgen"/>
          <p:cNvSpPr/>
          <p:nvPr/>
        </p:nvSpPr>
        <p:spPr>
          <a:xfrm>
            <a:off x="8172400" y="1619508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tr-TR" dirty="0" smtClean="0"/>
              <a:t>94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Araştırma ve Uygulama Hastanesi</a:t>
            </a:r>
          </a:p>
          <a:p>
            <a:r>
              <a:rPr lang="tr-TR" dirty="0" smtClean="0"/>
              <a:t>Sağlık Bilimleri Enstitüsü</a:t>
            </a:r>
          </a:p>
          <a:p>
            <a:r>
              <a:rPr lang="tr-TR" dirty="0" smtClean="0"/>
              <a:t>Diş Hekimliği Fakültesi</a:t>
            </a:r>
          </a:p>
          <a:p>
            <a:r>
              <a:rPr lang="tr-TR" dirty="0" smtClean="0"/>
              <a:t>İletişim Fakültesi</a:t>
            </a:r>
          </a:p>
          <a:p>
            <a:r>
              <a:rPr lang="tr-TR" dirty="0" smtClean="0"/>
              <a:t>Spor Bilimleri Fakültesi </a:t>
            </a:r>
          </a:p>
          <a:p>
            <a:r>
              <a:rPr lang="tr-TR" dirty="0" smtClean="0"/>
              <a:t>Sağlık Hizmetleri Yüksekokulu</a:t>
            </a:r>
          </a:p>
          <a:p>
            <a:r>
              <a:rPr lang="tr-TR" dirty="0" smtClean="0"/>
              <a:t>Sağlık Meslek Yüksekokulu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Akademik</a:t>
            </a:r>
            <a:r>
              <a:rPr lang="tr-TR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İç Paydaşlarımız</a:t>
            </a:r>
            <a:endParaRPr lang="tr-TR" sz="4000" dirty="0"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100</a:t>
            </a:fld>
            <a:endParaRPr lang="tr-TR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smtClean="0"/>
              <a:t>Öğrenci İşleri Daire Başkanlığı</a:t>
            </a:r>
          </a:p>
          <a:p>
            <a:r>
              <a:rPr lang="tr-TR" dirty="0" smtClean="0"/>
              <a:t>İdari ve Mali İşler Daire Başkanlığı</a:t>
            </a:r>
          </a:p>
          <a:p>
            <a:r>
              <a:rPr lang="tr-TR" dirty="0" smtClean="0"/>
              <a:t>Bilgi İşlem Daire Başkanlığı</a:t>
            </a:r>
          </a:p>
          <a:p>
            <a:r>
              <a:rPr lang="tr-TR" dirty="0" smtClean="0"/>
              <a:t>Yapı İşleri ve Teknik Daire Başkanlığı</a:t>
            </a:r>
          </a:p>
          <a:p>
            <a:r>
              <a:rPr lang="tr-TR" dirty="0" smtClean="0"/>
              <a:t>Merkez Laboratuarı</a:t>
            </a:r>
          </a:p>
          <a:p>
            <a:r>
              <a:rPr lang="tr-TR" dirty="0" smtClean="0"/>
              <a:t>Deneysel Araştırmalar Uygulama ve Araştırma Merkezi</a:t>
            </a:r>
          </a:p>
          <a:p>
            <a:r>
              <a:rPr lang="tr-TR" dirty="0" smtClean="0"/>
              <a:t>Personel Daire Başkanlığı</a:t>
            </a:r>
          </a:p>
          <a:p>
            <a:r>
              <a:rPr lang="tr-TR" dirty="0" smtClean="0"/>
              <a:t>Sağlık Kültür ve Spor Daire Başkanlığı</a:t>
            </a:r>
          </a:p>
          <a:p>
            <a:r>
              <a:rPr lang="tr-TR" dirty="0" smtClean="0"/>
              <a:t>Kütüphane ve Dokümantasyon Daire Başkanlığı</a:t>
            </a:r>
          </a:p>
          <a:p>
            <a:r>
              <a:rPr lang="tr-TR" dirty="0" smtClean="0"/>
              <a:t>Dış İlişkiler Koordinatörlüğü</a:t>
            </a:r>
          </a:p>
          <a:p>
            <a:r>
              <a:rPr lang="tr-TR" dirty="0" smtClean="0"/>
              <a:t>ÇOMÜ TV</a:t>
            </a:r>
          </a:p>
          <a:p>
            <a:r>
              <a:rPr lang="tr-TR" dirty="0" smtClean="0"/>
              <a:t>Basın ve Halkla İlişkiler Koordinatörlüğü</a:t>
            </a:r>
            <a:endParaRPr lang="tr-TR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İdari İç Paydaşlarımız</a:t>
            </a:r>
            <a:endParaRPr lang="tr-TR" sz="4000" dirty="0"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101</a:t>
            </a:fld>
            <a:endParaRPr lang="tr-TR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smtClean="0"/>
              <a:t>Çanakkale Valiliği</a:t>
            </a:r>
          </a:p>
          <a:p>
            <a:r>
              <a:rPr lang="tr-TR" dirty="0" smtClean="0"/>
              <a:t>Çanakkale Belediyesi ve Birimleri</a:t>
            </a:r>
          </a:p>
          <a:p>
            <a:r>
              <a:rPr lang="tr-TR" dirty="0" smtClean="0"/>
              <a:t>Çanakkale Sağlık Müdürlüğü</a:t>
            </a:r>
          </a:p>
          <a:p>
            <a:r>
              <a:rPr lang="tr-TR" dirty="0" smtClean="0"/>
              <a:t>Hudut ve Sahiller Sağlık Bölge Müdürlüğü</a:t>
            </a:r>
          </a:p>
          <a:p>
            <a:r>
              <a:rPr lang="tr-TR" dirty="0" smtClean="0"/>
              <a:t>Adli Tıp Şube Müdürlüğü</a:t>
            </a:r>
          </a:p>
          <a:p>
            <a:r>
              <a:rPr lang="tr-TR" dirty="0" smtClean="0"/>
              <a:t>Çanakkale Aile ve Sosyal Politikalar İl Müdürlüğü</a:t>
            </a:r>
          </a:p>
          <a:p>
            <a:r>
              <a:rPr lang="tr-TR" dirty="0" smtClean="0"/>
              <a:t>Çanakkale Devlet Hastanesi</a:t>
            </a:r>
          </a:p>
          <a:p>
            <a:r>
              <a:rPr lang="tr-TR" dirty="0" smtClean="0"/>
              <a:t>Çanakkale Aile Hekimleri Derneği</a:t>
            </a:r>
          </a:p>
          <a:p>
            <a:r>
              <a:rPr lang="tr-TR" dirty="0" smtClean="0"/>
              <a:t>Uzmanlık Dernekleri</a:t>
            </a:r>
          </a:p>
          <a:p>
            <a:r>
              <a:rPr lang="tr-TR" dirty="0" smtClean="0"/>
              <a:t>Çanakkale Basın-Yayın Kuruluşları</a:t>
            </a:r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Dış</a:t>
            </a:r>
            <a:r>
              <a:rPr lang="tr-TR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Paydaşlarımız</a:t>
            </a:r>
            <a:endParaRPr lang="tr-TR" sz="4000" dirty="0"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102</a:t>
            </a:fld>
            <a:endParaRPr lang="tr-TR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tr-TR" dirty="0" smtClean="0"/>
          </a:p>
          <a:p>
            <a:pPr algn="just"/>
            <a:r>
              <a:rPr lang="tr-TR" dirty="0" smtClean="0"/>
              <a:t>Fakülte bünyesinde 8’i eğitim ile diğer 7’si Bilimsel ve Akademik etkinlikler ile alakalı 15 komisyonun kararları ve yürütülen tüm bilimsel ve sosyal faaliyetler </a:t>
            </a:r>
            <a:r>
              <a:rPr lang="tr-TR" dirty="0" err="1" smtClean="0"/>
              <a:t>dökümante</a:t>
            </a:r>
            <a:r>
              <a:rPr lang="tr-TR" dirty="0" smtClean="0"/>
              <a:t> edilerek arşivlenmeye başlanmıştır. </a:t>
            </a:r>
          </a:p>
          <a:p>
            <a:pPr algn="just"/>
            <a:endParaRPr lang="tr-TR" dirty="0" smtClean="0"/>
          </a:p>
          <a:p>
            <a:pPr algn="just">
              <a:buNone/>
            </a:pPr>
            <a:endParaRPr lang="tr-TR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İdari Faaliyetler </a:t>
            </a:r>
            <a:endParaRPr lang="tr-TR" sz="4000" dirty="0">
              <a:solidFill>
                <a:schemeClr val="accent3"/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103</a:t>
            </a:fld>
            <a:endParaRPr lang="tr-TR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Yine 2018 Yılı içerisinde yeni bilim dalları kurularak Fakültemize kazandırılmıştır.</a:t>
            </a:r>
          </a:p>
          <a:p>
            <a:pPr lvl="1"/>
            <a:r>
              <a:rPr lang="tr-TR" dirty="0" smtClean="0"/>
              <a:t>Cerrahi Onkoloji Bilim Dalı</a:t>
            </a:r>
          </a:p>
          <a:p>
            <a:pPr lvl="1"/>
            <a:r>
              <a:rPr lang="tr-TR" dirty="0" smtClean="0"/>
              <a:t>Gastroenteroloji Cerrahisi Bilim Dalı</a:t>
            </a:r>
          </a:p>
          <a:p>
            <a:pPr lvl="1"/>
            <a:r>
              <a:rPr lang="tr-TR" dirty="0" smtClean="0"/>
              <a:t>Jinekolojik Onkoloji Bilim Dalı</a:t>
            </a:r>
          </a:p>
          <a:p>
            <a:pPr lvl="1"/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104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İdari Faaliyetler </a:t>
            </a:r>
            <a:endParaRPr lang="tr-TR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 İdari Personel ile ilgili hizmet içi eğitimler: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Kalite yönetim sistemleri</a:t>
            </a:r>
          </a:p>
          <a:p>
            <a:r>
              <a:rPr lang="tr-TR" dirty="0" smtClean="0"/>
              <a:t>İç kontrol standartları</a:t>
            </a:r>
          </a:p>
          <a:p>
            <a:r>
              <a:rPr lang="tr-TR" dirty="0" smtClean="0"/>
              <a:t>İnsan kaynakları yönetimi ile ilgili eğitimler verilmiştir.</a:t>
            </a:r>
          </a:p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105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4400" dirty="0" smtClean="0">
                <a:solidFill>
                  <a:schemeClr val="accent3"/>
                </a:solidFill>
              </a:rPr>
              <a:t>İdari Faaliyetler </a:t>
            </a:r>
            <a:endParaRPr lang="tr-TR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106</a:t>
            </a:fld>
            <a:endParaRPr lang="tr-TR" dirty="0"/>
          </a:p>
        </p:txBody>
      </p:sp>
      <p:sp>
        <p:nvSpPr>
          <p:cNvPr id="5" name="3 Başlık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pPr algn="ctr"/>
            <a:r>
              <a:rPr lang="tr-TR" sz="4400" dirty="0" smtClean="0">
                <a:solidFill>
                  <a:schemeClr val="accent3"/>
                </a:solidFill>
              </a:rPr>
              <a:t>İdari Faaliyetler </a:t>
            </a:r>
            <a:endParaRPr lang="tr-TR" dirty="0"/>
          </a:p>
        </p:txBody>
      </p:sp>
      <p:pic>
        <p:nvPicPr>
          <p:cNvPr id="2050" name="Picture 2" descr="C:\Users\Mustafa Onur Yurdal\Downloads\DSC_0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tr-TR" dirty="0" smtClean="0"/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Asistan ve </a:t>
            </a:r>
            <a:r>
              <a:rPr lang="tr-TR" dirty="0" err="1" smtClean="0"/>
              <a:t>önhekimlere</a:t>
            </a:r>
            <a:r>
              <a:rPr lang="tr-TR" dirty="0" smtClean="0"/>
              <a:t> gruplar halinde "Sağlıklı İletişim" seminerleri verilmiştir. 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Bu çalışma kapsamında sağlık sektöründe iletişim, otorite, kimlik, iletişimde yanlılık, empati, beden dili ve etkili dinleme  konularında eğitim verilmiştir.  </a:t>
            </a:r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107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İdari Faaliyetler </a:t>
            </a:r>
            <a:endParaRPr lang="tr-TR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108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İdari Faaliyetler </a:t>
            </a:r>
            <a:endParaRPr lang="tr-TR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539552" y="764704"/>
          <a:ext cx="8352927" cy="5161296"/>
        </p:xfrm>
        <a:graphic>
          <a:graphicData uri="http://schemas.openxmlformats.org/drawingml/2006/table">
            <a:tbl>
              <a:tblPr/>
              <a:tblGrid>
                <a:gridCol w="4248472"/>
                <a:gridCol w="720080"/>
                <a:gridCol w="720080"/>
                <a:gridCol w="2664295"/>
              </a:tblGrid>
              <a:tr h="1966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latin typeface="Times New Roman"/>
                          <a:ea typeface="Cambria"/>
                          <a:cs typeface="Times New Roman"/>
                        </a:rPr>
                        <a:t>Performans Göstergeleri</a:t>
                      </a:r>
                      <a:endParaRPr lang="tr-TR" sz="14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latin typeface="Times New Roman"/>
                          <a:ea typeface="Cambria"/>
                          <a:cs typeface="Times New Roman"/>
                        </a:rPr>
                        <a:t>2018H</a:t>
                      </a:r>
                      <a:endParaRPr lang="tr-TR" sz="14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latin typeface="Times New Roman"/>
                          <a:ea typeface="Cambria"/>
                          <a:cs typeface="Times New Roman"/>
                        </a:rPr>
                        <a:t>2018B</a:t>
                      </a:r>
                      <a:endParaRPr lang="tr-TR" sz="140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latin typeface="Times New Roman"/>
                          <a:ea typeface="Cambria"/>
                          <a:cs typeface="Times New Roman"/>
                        </a:rPr>
                        <a:t>Açıklama</a:t>
                      </a:r>
                      <a:endParaRPr lang="tr-TR" sz="14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9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Akademik personele verilen bilimsel proje yazım ve </a:t>
                      </a:r>
                      <a:r>
                        <a:rPr lang="tr-TR" sz="1200" dirty="0" err="1">
                          <a:latin typeface="Times New Roman"/>
                          <a:ea typeface="Cambria"/>
                          <a:cs typeface="Times New Roman"/>
                        </a:rPr>
                        <a:t>biyoistatistik</a:t>
                      </a: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 eğitimleri sayısı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1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1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smtClean="0"/>
                        <a:t>Beklenen hedefe ulaşılmıştır.</a:t>
                      </a:r>
                      <a:endParaRPr lang="tr-TR" sz="1200" dirty="0"/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2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Üniversite destekli bilimsel proje sayısı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25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94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Beklenen hedefin üstüne çıkılmıştır.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9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Üniversite dışındaki kamu kurumlarıyla yapılan bilimsel proje sayısı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1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7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Beklenen hedefin üstüne çıkılmıştır.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9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AB çerçeve programı, COST ve diğer uluslararası bilimsel proje sayısı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1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3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Beklenen hedefin üstüne çıkılmıştır.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65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i="1" dirty="0">
                          <a:latin typeface="Cambria"/>
                          <a:ea typeface="Cambria"/>
                          <a:cs typeface="Times New Roman"/>
                        </a:rPr>
                        <a:t>Uluslararası indekslerde taranan dergilerde ilgili yıl içerisinde yayınlanmış bilimsel makale sayısı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25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124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Beklenen hedefin üstüne çıkılmıştır.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65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Ulusal indekslerde taranan dergilerde </a:t>
                      </a:r>
                      <a:r>
                        <a:rPr lang="tr-TR" sz="1200" i="1" dirty="0">
                          <a:latin typeface="Cambria"/>
                          <a:ea typeface="Cambria"/>
                          <a:cs typeface="Times New Roman"/>
                        </a:rPr>
                        <a:t>ilgili yıl içerisinde yayınlanmış bilimsel makale sayısı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25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43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Beklenen hedefin üstüne çıkılmıştır.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9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latin typeface="Times New Roman"/>
                          <a:ea typeface="Cambria"/>
                          <a:cs typeface="Times New Roman"/>
                        </a:rPr>
                        <a:t>Uluslararası toplantılarda sözlü yada poster bildiri olarak sunulan çalışma sayısı</a:t>
                      </a:r>
                      <a:endParaRPr lang="tr-TR" sz="120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latin typeface="Times New Roman"/>
                          <a:ea typeface="Cambria"/>
                          <a:cs typeface="Times New Roman"/>
                        </a:rPr>
                        <a:t>30</a:t>
                      </a:r>
                      <a:endParaRPr lang="tr-TR" sz="120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130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Beklenen hedefin üstüne çıkılmıştır.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9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latin typeface="Times New Roman"/>
                          <a:ea typeface="Cambria"/>
                          <a:cs typeface="Times New Roman"/>
                        </a:rPr>
                        <a:t>Ulusal toplantılarda sözlü yada poster bildiri olarak sunulan çalışma sayısı</a:t>
                      </a:r>
                      <a:endParaRPr lang="tr-TR" sz="120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latin typeface="Times New Roman"/>
                          <a:ea typeface="Cambria"/>
                          <a:cs typeface="Times New Roman"/>
                        </a:rPr>
                        <a:t>20</a:t>
                      </a:r>
                      <a:endParaRPr lang="tr-TR" sz="120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83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Cambria"/>
                          <a:cs typeface="Times New Roman"/>
                        </a:rPr>
                        <a:t>Beklenen hedefin üstüne çıkılmıştır.</a:t>
                      </a:r>
                      <a:endParaRPr lang="tr-TR" sz="12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109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İdari Faaliyetler </a:t>
            </a:r>
            <a:endParaRPr lang="tr-T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600" dirty="0" smtClean="0">
                <a:solidFill>
                  <a:schemeClr val="accent3"/>
                </a:solidFill>
              </a:rPr>
              <a:t>Uluslararası</a:t>
            </a:r>
            <a:r>
              <a:rPr lang="tr-TR" sz="3600" dirty="0" smtClean="0"/>
              <a:t> </a:t>
            </a:r>
            <a:r>
              <a:rPr lang="tr-TR" sz="3600" dirty="0" smtClean="0">
                <a:solidFill>
                  <a:schemeClr val="accent3"/>
                </a:solidFill>
              </a:rPr>
              <a:t>Öğrencilerin Ülkelere Göre Dağılımı</a:t>
            </a:r>
            <a:endParaRPr lang="tr-TR" sz="3600" dirty="0">
              <a:solidFill>
                <a:schemeClr val="accent3"/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11</a:t>
            </a:fld>
            <a:endParaRPr lang="tr-TR" dirty="0"/>
          </a:p>
        </p:txBody>
      </p:sp>
      <p:graphicFrame>
        <p:nvGraphicFramePr>
          <p:cNvPr id="6" name="5 Grafik"/>
          <p:cNvGraphicFramePr/>
          <p:nvPr/>
        </p:nvGraphicFramePr>
        <p:xfrm>
          <a:off x="0" y="1340768"/>
          <a:ext cx="914400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110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395536" y="5375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İdari Faaliyetler</a:t>
            </a:r>
            <a:endParaRPr lang="tr-TR" dirty="0"/>
          </a:p>
        </p:txBody>
      </p:sp>
      <p:graphicFrame>
        <p:nvGraphicFramePr>
          <p:cNvPr id="9" name="8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908720"/>
          <a:ext cx="8229600" cy="509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111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66936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İdari Faaliyetler</a:t>
            </a:r>
            <a:endParaRPr lang="tr-TR" dirty="0"/>
          </a:p>
        </p:txBody>
      </p:sp>
      <p:graphicFrame>
        <p:nvGraphicFramePr>
          <p:cNvPr id="9" name="8 İçerik Yer Tutucusu"/>
          <p:cNvGraphicFramePr>
            <a:graphicFrameLocks noGrp="1"/>
          </p:cNvGraphicFramePr>
          <p:nvPr>
            <p:ph idx="1"/>
          </p:nvPr>
        </p:nvGraphicFramePr>
        <p:xfrm>
          <a:off x="0" y="476672"/>
          <a:ext cx="10044608" cy="6885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112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İdari Faaliyetler</a:t>
            </a:r>
            <a:endParaRPr lang="tr-TR" dirty="0"/>
          </a:p>
        </p:txBody>
      </p:sp>
      <p:graphicFrame>
        <p:nvGraphicFramePr>
          <p:cNvPr id="9" name="8 İçerik Yer Tutucusu"/>
          <p:cNvGraphicFramePr>
            <a:graphicFrameLocks noGrp="1"/>
          </p:cNvGraphicFramePr>
          <p:nvPr>
            <p:ph idx="1"/>
          </p:nvPr>
        </p:nvGraphicFramePr>
        <p:xfrm>
          <a:off x="0" y="1340768"/>
          <a:ext cx="9144000" cy="4954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Dikdörtgen"/>
          <p:cNvSpPr/>
          <p:nvPr/>
        </p:nvSpPr>
        <p:spPr>
          <a:xfrm>
            <a:off x="2562397" y="980728"/>
            <a:ext cx="364555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tr-TR" b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Bütçe Gelir Gider Dağılımı</a:t>
            </a:r>
            <a:endParaRPr lang="en-US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tr-TR" dirty="0" smtClean="0"/>
              <a:t> </a:t>
            </a:r>
          </a:p>
          <a:p>
            <a:pPr algn="just"/>
            <a:r>
              <a:rPr lang="tr-TR" dirty="0" smtClean="0"/>
              <a:t>Her Kurul sınavı sonrasında, kurulda dersi bulunan öğretim üyelerinin katılımıyla değerlendirme toplantıları yapılmıştır, 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Karşılıklı geribildirimlerle eğitim programının geliştirilmesine devam edilmektedir.</a:t>
            </a: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Öğrencilere Yönelik Faaliyetler</a:t>
            </a:r>
            <a:endParaRPr lang="tr-TR" sz="4000" dirty="0">
              <a:solidFill>
                <a:schemeClr val="accent3"/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113</a:t>
            </a:fld>
            <a:endParaRPr lang="tr-T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tr-TR" dirty="0" smtClean="0"/>
              <a:t>Her sınavdan sonra ilgili sınıf/kurul/staj için eğitim değerlendirme anketleri doldurulmakta, online sistem üzerinden anlık olarak raporlanmakta ve program değerlendirme sürecinde kullanılmaktadır.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Öğrenci Temsilcileri ile aylık düzenli toplantılar yapılmaktadır. Temsilcilerden gelen dönütler ile iyileştirme ve geliştirmeler planlanmaktadır.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Fakültedeki Yabancı Uyruklu Öğrenciler ile de aylık toplantılarda sorunları irdelenmektedir. </a:t>
            </a:r>
            <a:endParaRPr lang="tr-TR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Öğrencilere Yönelik Faaliyetler</a:t>
            </a:r>
            <a:endParaRPr lang="tr-TR" sz="4000" dirty="0">
              <a:solidFill>
                <a:schemeClr val="accent3"/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114</a:t>
            </a:fld>
            <a:endParaRPr lang="tr-TR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115</a:t>
            </a:fld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C:\Users\Mustafa Onur Yurdal\Desktop\WhatsApp Image 2018-12-25 at 09.11.0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tr-TR" dirty="0" smtClean="0"/>
          </a:p>
          <a:p>
            <a:pPr algn="just"/>
            <a:r>
              <a:rPr lang="tr-TR" dirty="0" smtClean="0"/>
              <a:t>Dönem 1,2,3,4,5 deki öğrencilerimizin yemekleri için Yamaç Restoran tahsis edilmiştir.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Eğitim öğretim dönemi ağırlıklı olarak yaz ayları dışındaki mevsimde geçmektedir. Hava koşullarının uygun olmadığı zamanlarda bile öğrenciler yaklaşık 1 km yürümektedir.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4400" dirty="0" smtClean="0">
                <a:solidFill>
                  <a:schemeClr val="accent3"/>
                </a:solidFill>
              </a:rPr>
              <a:t>Öğrencilere Yönelik Faaliyetler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116</a:t>
            </a:fld>
            <a:endParaRPr lang="tr-TR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Öğrencilere Yönelik Faaliyetler</a:t>
            </a:r>
            <a:endParaRPr lang="tr-TR" dirty="0"/>
          </a:p>
        </p:txBody>
      </p:sp>
      <p:pic>
        <p:nvPicPr>
          <p:cNvPr id="1026" name="Picture 2" descr="C:\Users\Mustafa Onur Yurdal\Downloads\WhatsApp Image 2018-11-01 at 13.06.0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117</a:t>
            </a:fld>
            <a:endParaRPr lang="tr-TR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200" dirty="0" smtClean="0">
                <a:solidFill>
                  <a:schemeClr val="accent3"/>
                </a:solidFill>
              </a:rPr>
              <a:t>Sosyal Sorumluluk Projelerine Katılımı Teşvik</a:t>
            </a:r>
            <a:endParaRPr lang="tr-TR" sz="3200" dirty="0">
              <a:solidFill>
                <a:schemeClr val="accent3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2019-2020 yılı itibari ile Sosyal Sorumluluk Projesine katılımların bir seçmeli ders yerine kabulü FK kararı ile hayata geçirilmiştir.</a:t>
            </a:r>
          </a:p>
          <a:p>
            <a:endParaRPr lang="tr-TR" dirty="0" smtClean="0"/>
          </a:p>
          <a:p>
            <a:r>
              <a:rPr lang="tr-TR" dirty="0" smtClean="0"/>
              <a:t>Öğrencilerin toplum içinde, toplum için; sosyal dinamikleri yaşaması hedeflenmiştir.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118</a:t>
            </a:fld>
            <a:endParaRPr lang="tr-TR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USİM WARS</a:t>
            </a:r>
            <a:endParaRPr lang="tr-TR" sz="4000" dirty="0">
              <a:solidFill>
                <a:schemeClr val="accent3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tr-TR" dirty="0" smtClean="0"/>
          </a:p>
          <a:p>
            <a:pPr algn="just"/>
            <a:r>
              <a:rPr lang="tr-TR" dirty="0" smtClean="0"/>
              <a:t>TUBİTAK Destekli “Uludağ Medikal </a:t>
            </a:r>
            <a:r>
              <a:rPr lang="tr-TR" dirty="0" err="1" smtClean="0"/>
              <a:t>Similasyon</a:t>
            </a:r>
            <a:r>
              <a:rPr lang="tr-TR" dirty="0" smtClean="0"/>
              <a:t> Savaşları”na farklı yarışma dönemlerinde 3 ayrı ekip;</a:t>
            </a:r>
          </a:p>
          <a:p>
            <a:pPr algn="just"/>
            <a:endParaRPr lang="tr-TR" dirty="0" smtClean="0"/>
          </a:p>
          <a:p>
            <a:r>
              <a:rPr lang="tr-TR" dirty="0" smtClean="0"/>
              <a:t>Mart Ayı:2’ncilik</a:t>
            </a:r>
          </a:p>
          <a:p>
            <a:r>
              <a:rPr lang="tr-TR" dirty="0" smtClean="0"/>
              <a:t>Nisan Ayı: 4’üncülük</a:t>
            </a:r>
          </a:p>
          <a:p>
            <a:r>
              <a:rPr lang="tr-TR" dirty="0" smtClean="0"/>
              <a:t>Mayıs Ayı: 2’incilik derecelerine ulaşmışlardır.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119</a:t>
            </a:fld>
            <a:endParaRPr lang="tr-T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600" dirty="0" smtClean="0">
                <a:solidFill>
                  <a:schemeClr val="accent3"/>
                </a:solidFill>
              </a:rPr>
              <a:t>Uluslararası</a:t>
            </a:r>
            <a:r>
              <a:rPr lang="tr-TR" sz="3600" dirty="0" smtClean="0"/>
              <a:t> </a:t>
            </a:r>
            <a:r>
              <a:rPr lang="tr-TR" sz="3600" dirty="0" smtClean="0">
                <a:solidFill>
                  <a:schemeClr val="accent3"/>
                </a:solidFill>
              </a:rPr>
              <a:t>Öğrencilerin/ Türk Uyruklu Öğrencilerinler Oranları</a:t>
            </a:r>
            <a:endParaRPr lang="tr-TR" sz="3600" dirty="0">
              <a:solidFill>
                <a:schemeClr val="accent3"/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12</a:t>
            </a:fld>
            <a:endParaRPr lang="tr-TR" dirty="0"/>
          </a:p>
        </p:txBody>
      </p:sp>
      <p:graphicFrame>
        <p:nvGraphicFramePr>
          <p:cNvPr id="7" name="6 Grafik"/>
          <p:cNvGraphicFramePr/>
          <p:nvPr/>
        </p:nvGraphicFramePr>
        <p:xfrm>
          <a:off x="323528" y="1397000"/>
          <a:ext cx="8424936" cy="4624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120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USİM WARS</a:t>
            </a:r>
            <a:endParaRPr lang="tr-TR" sz="4000" dirty="0"/>
          </a:p>
        </p:txBody>
      </p:sp>
      <p:pic>
        <p:nvPicPr>
          <p:cNvPr id="195586" name="Picture 2" descr="http://usimwars.uludag.edu.tr/img/01/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3"/>
            <a:ext cx="9144000" cy="602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tr-TR" dirty="0" smtClean="0"/>
          </a:p>
          <a:p>
            <a:pPr algn="just"/>
            <a:r>
              <a:rPr lang="tr-TR" dirty="0" smtClean="0"/>
              <a:t>Üniversitemiz diğer birimlerinin katkıları ile geniş çaplı alan dışı seçmeli ders havuzu oluşturulmuştur.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Jeoloji ve Tarih Gezisi gibi saha eğitimleri, Sualtı Dalış eğitimi gibi dersler öğrencilerin eğitimsel ve entelektüel gelişimine katkı sunmaktadır.</a:t>
            </a:r>
          </a:p>
          <a:p>
            <a:pPr algn="just"/>
            <a:endParaRPr lang="tr-TR" dirty="0" smtClean="0"/>
          </a:p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121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200" dirty="0" smtClean="0">
                <a:solidFill>
                  <a:schemeClr val="accent3"/>
                </a:solidFill>
              </a:rPr>
              <a:t/>
            </a:r>
            <a:br>
              <a:rPr lang="tr-TR" sz="3200" dirty="0" smtClean="0">
                <a:solidFill>
                  <a:schemeClr val="accent3"/>
                </a:solidFill>
              </a:rPr>
            </a:br>
            <a:r>
              <a:rPr lang="tr-TR" sz="3200" dirty="0" smtClean="0">
                <a:solidFill>
                  <a:schemeClr val="accent3"/>
                </a:solidFill>
              </a:rPr>
              <a:t>Alan Dışı Seçmeli Ders Havuzu Oluşturuldu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122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>
                <a:solidFill>
                  <a:schemeClr val="accent3"/>
                </a:solidFill>
              </a:rPr>
              <a:t>Jeoloji ve Tarih Dersi Saha Gezisi</a:t>
            </a:r>
          </a:p>
        </p:txBody>
      </p:sp>
      <p:pic>
        <p:nvPicPr>
          <p:cNvPr id="198658" name="Picture 2" descr="https://cdn.comu.edu.tr/cms/tipfak/galeri/625-0904201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123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4400" dirty="0" smtClean="0">
                <a:solidFill>
                  <a:schemeClr val="accent3"/>
                </a:solidFill>
              </a:rPr>
              <a:t>Öğrencilere Yönelik Faaliyetler</a:t>
            </a:r>
            <a:br>
              <a:rPr lang="tr-TR" sz="4400" dirty="0" smtClean="0">
                <a:solidFill>
                  <a:schemeClr val="accent3"/>
                </a:solidFill>
              </a:rPr>
            </a:br>
            <a:r>
              <a:rPr lang="tr-TR" sz="4400" dirty="0" err="1" smtClean="0">
                <a:solidFill>
                  <a:schemeClr val="accent3"/>
                </a:solidFill>
              </a:rPr>
              <a:t>Erasmus</a:t>
            </a:r>
            <a:r>
              <a:rPr lang="tr-TR" sz="4400" dirty="0" smtClean="0">
                <a:solidFill>
                  <a:schemeClr val="accent3"/>
                </a:solidFill>
              </a:rPr>
              <a:t> Değişim Programı</a:t>
            </a:r>
            <a:endParaRPr lang="tr-TR" dirty="0"/>
          </a:p>
        </p:txBody>
      </p:sp>
      <p:graphicFrame>
        <p:nvGraphicFramePr>
          <p:cNvPr id="6" name="5 İçerik Yer Tutucusu"/>
          <p:cNvGraphicFramePr>
            <a:graphicFrameLocks noGrp="1"/>
          </p:cNvGraphicFramePr>
          <p:nvPr>
            <p:ph idx="1"/>
          </p:nvPr>
        </p:nvGraphicFramePr>
        <p:xfrm>
          <a:off x="395533" y="1556793"/>
          <a:ext cx="8568953" cy="4653330"/>
        </p:xfrm>
        <a:graphic>
          <a:graphicData uri="http://schemas.openxmlformats.org/drawingml/2006/table">
            <a:tbl>
              <a:tblPr/>
              <a:tblGrid>
                <a:gridCol w="1068337"/>
                <a:gridCol w="1068337"/>
                <a:gridCol w="1068337"/>
                <a:gridCol w="1068337"/>
                <a:gridCol w="1068337"/>
                <a:gridCol w="1090594"/>
                <a:gridCol w="1068337"/>
                <a:gridCol w="1068337"/>
              </a:tblGrid>
              <a:tr h="527697">
                <a:tc>
                  <a:txBody>
                    <a:bodyPr/>
                    <a:lstStyle/>
                    <a:p>
                      <a:pPr fontAlgn="b"/>
                      <a:endParaRPr lang="tr-TR" sz="1200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tr-TR" sz="120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2016-2017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2016-2017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2017-2018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2017-2018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2018-2019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2018-2019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835">
                <a:tc>
                  <a:txBody>
                    <a:bodyPr/>
                    <a:lstStyle/>
                    <a:p>
                      <a:pPr fontAlgn="b"/>
                      <a:endParaRPr lang="tr-TR" sz="120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tr-TR" sz="120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Güz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Bahar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Güz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Bahar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Güz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Bahar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8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200" b="1" dirty="0" err="1">
                          <a:latin typeface="Arial"/>
                        </a:rPr>
                        <a:t>Erasmus</a:t>
                      </a:r>
                      <a:endParaRPr lang="tr-TR" sz="1200" b="1" dirty="0">
                        <a:latin typeface="Arial"/>
                      </a:endParaRPr>
                    </a:p>
                    <a:p>
                      <a:pPr algn="ctr" fontAlgn="ctr"/>
                      <a:r>
                        <a:rPr lang="tr-TR" sz="1200" b="1" dirty="0">
                          <a:latin typeface="Arial"/>
                        </a:rPr>
                        <a:t> </a:t>
                      </a:r>
                      <a:r>
                        <a:rPr lang="tr-TR" sz="1200" b="1" dirty="0" smtClean="0">
                          <a:latin typeface="Arial"/>
                        </a:rPr>
                        <a:t>Gelen</a:t>
                      </a:r>
                      <a:endParaRPr lang="tr-TR" sz="1200" b="1" dirty="0"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İtalya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844">
                <a:tc vMerge="1">
                  <a:txBody>
                    <a:bodyPr/>
                    <a:lstStyle/>
                    <a:p>
                      <a:pPr algn="ctr" fontAlgn="ctr"/>
                      <a:endParaRPr lang="tr-TR" sz="1200" b="1" dirty="0"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Romanya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835">
                <a:tc vMerge="1">
                  <a:txBody>
                    <a:bodyPr/>
                    <a:lstStyle/>
                    <a:p>
                      <a:pPr algn="ctr" fontAlgn="ctr"/>
                      <a:endParaRPr lang="tr-TR" sz="1200" b="1" dirty="0"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Portekiz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8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200" b="1" dirty="0" err="1">
                          <a:latin typeface="Arial"/>
                        </a:rPr>
                        <a:t>Erasmus</a:t>
                      </a:r>
                      <a:endParaRPr lang="tr-TR" sz="1200" b="1" dirty="0">
                        <a:latin typeface="Arial"/>
                      </a:endParaRPr>
                    </a:p>
                    <a:p>
                      <a:pPr algn="ctr" fontAlgn="ctr"/>
                      <a:r>
                        <a:rPr lang="tr-TR" sz="1200" b="1" dirty="0">
                          <a:latin typeface="Arial"/>
                        </a:rPr>
                        <a:t> Giden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İtalya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844">
                <a:tc vMerge="1">
                  <a:txBody>
                    <a:bodyPr/>
                    <a:lstStyle/>
                    <a:p>
                      <a:pPr algn="ctr" fontAlgn="ctr"/>
                      <a:endParaRPr lang="tr-TR" sz="1200" b="1" dirty="0"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Romanya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835">
                <a:tc vMerge="1">
                  <a:txBody>
                    <a:bodyPr/>
                    <a:lstStyle/>
                    <a:p>
                      <a:pPr algn="ctr" fontAlgn="ctr"/>
                      <a:endParaRPr lang="tr-TR" sz="1200" b="1" dirty="0"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Portekiz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76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200" b="1" dirty="0" err="1">
                          <a:latin typeface="Arial"/>
                        </a:rPr>
                        <a:t>Free</a:t>
                      </a:r>
                      <a:r>
                        <a:rPr lang="tr-TR" sz="1200" b="1" dirty="0">
                          <a:latin typeface="Arial"/>
                        </a:rPr>
                        <a:t>-</a:t>
                      </a:r>
                      <a:r>
                        <a:rPr lang="tr-TR" sz="1200" b="1" dirty="0" err="1">
                          <a:latin typeface="Arial"/>
                        </a:rPr>
                        <a:t>Mover</a:t>
                      </a:r>
                      <a:endParaRPr lang="tr-TR" sz="1200" b="1" dirty="0">
                        <a:latin typeface="Arial"/>
                      </a:endParaRPr>
                    </a:p>
                    <a:p>
                      <a:pPr algn="ctr" fontAlgn="ctr"/>
                      <a:r>
                        <a:rPr lang="tr-TR" sz="1200" b="1" dirty="0">
                          <a:latin typeface="Arial"/>
                        </a:rPr>
                        <a:t> Gelen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İtalya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6" gridSpan="2">
                  <a:txBody>
                    <a:bodyPr/>
                    <a:lstStyle/>
                    <a:p>
                      <a:pPr algn="ctr" fontAlgn="ctr"/>
                      <a:r>
                        <a:rPr lang="tr-TR" sz="1200" dirty="0">
                          <a:latin typeface="Arial"/>
                        </a:rPr>
                        <a:t>Program Aktif Değil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6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844">
                <a:tc vMerge="1">
                  <a:txBody>
                    <a:bodyPr/>
                    <a:lstStyle/>
                    <a:p>
                      <a:pPr algn="ctr" fontAlgn="ctr"/>
                      <a:endParaRPr lang="tr-TR" sz="1200" b="1" dirty="0"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Romanya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835">
                <a:tc vMerge="1">
                  <a:txBody>
                    <a:bodyPr/>
                    <a:lstStyle/>
                    <a:p>
                      <a:pPr algn="ctr" fontAlgn="ctr"/>
                      <a:endParaRPr lang="tr-TR" sz="1200" b="1" dirty="0"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Portekiz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76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r-TR" sz="1200" b="1" dirty="0" err="1">
                          <a:latin typeface="Arial"/>
                        </a:rPr>
                        <a:t>Free</a:t>
                      </a:r>
                      <a:r>
                        <a:rPr lang="tr-TR" sz="1200" b="1" dirty="0">
                          <a:latin typeface="Arial"/>
                        </a:rPr>
                        <a:t>-</a:t>
                      </a:r>
                      <a:r>
                        <a:rPr lang="tr-TR" sz="1200" b="1" dirty="0" err="1">
                          <a:latin typeface="Arial"/>
                        </a:rPr>
                        <a:t>Mover</a:t>
                      </a:r>
                      <a:endParaRPr lang="tr-TR" sz="1200" b="1" dirty="0">
                        <a:latin typeface="Arial"/>
                      </a:endParaRPr>
                    </a:p>
                    <a:p>
                      <a:pPr algn="ctr" fontAlgn="ctr"/>
                      <a:r>
                        <a:rPr lang="tr-TR" sz="1200" b="1" dirty="0">
                          <a:latin typeface="Arial"/>
                        </a:rPr>
                        <a:t> Giden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İtalya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844">
                <a:tc vMerge="1">
                  <a:txBody>
                    <a:bodyPr/>
                    <a:lstStyle/>
                    <a:p>
                      <a:pPr algn="ctr" fontAlgn="ctr"/>
                      <a:endParaRPr lang="tr-TR" sz="1200" b="1" dirty="0"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Romanya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835">
                <a:tc vMerge="1">
                  <a:txBody>
                    <a:bodyPr/>
                    <a:lstStyle/>
                    <a:p>
                      <a:pPr algn="ctr" fontAlgn="ctr"/>
                      <a:endParaRPr lang="tr-TR" sz="1200" b="1" dirty="0"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dirty="0">
                          <a:latin typeface="Arial"/>
                        </a:rPr>
                        <a:t>Portekiz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dirty="0">
                          <a:latin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467544" y="1556792"/>
          <a:ext cx="8352928" cy="4248475"/>
        </p:xfrm>
        <a:graphic>
          <a:graphicData uri="http://schemas.openxmlformats.org/drawingml/2006/table">
            <a:tbl>
              <a:tblPr/>
              <a:tblGrid>
                <a:gridCol w="2573000"/>
                <a:gridCol w="2218746"/>
                <a:gridCol w="3561182"/>
              </a:tblGrid>
              <a:tr h="386225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GELEN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GİDEN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25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2009-2010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25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2010-2011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25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2011-2012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25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2012-2013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25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2013-2014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25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2014-2015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25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2015-2016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25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2016-2017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25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2017-2018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25">
                <a:tc>
                  <a:txBody>
                    <a:bodyPr/>
                    <a:lstStyle/>
                    <a:p>
                      <a:pPr algn="l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2018-2019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124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Öğrencilere Yönelik Faaliyetler</a:t>
            </a:r>
            <a:br>
              <a:rPr lang="tr-TR" sz="4000" dirty="0" smtClean="0">
                <a:solidFill>
                  <a:schemeClr val="accent3"/>
                </a:solidFill>
              </a:rPr>
            </a:br>
            <a:r>
              <a:rPr lang="tr-TR" sz="4000" dirty="0" err="1" smtClean="0">
                <a:solidFill>
                  <a:schemeClr val="accent3"/>
                </a:solidFill>
              </a:rPr>
              <a:t>Farabi</a:t>
            </a:r>
            <a:r>
              <a:rPr lang="tr-TR" sz="4000" dirty="0" smtClean="0">
                <a:solidFill>
                  <a:schemeClr val="accent3"/>
                </a:solidFill>
              </a:rPr>
              <a:t> Değişim Programı</a:t>
            </a:r>
            <a:endParaRPr lang="tr-TR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r-TR" b="1" dirty="0" smtClean="0"/>
              <a:t>TIP FAKÜLTESİ ÖĞRENCİ TOPLULUKLARI</a:t>
            </a:r>
            <a:endParaRPr lang="tr-TR" dirty="0" smtClean="0"/>
          </a:p>
          <a:p>
            <a:endParaRPr lang="tr-TR" b="1" dirty="0" smtClean="0"/>
          </a:p>
          <a:p>
            <a:r>
              <a:rPr lang="tr-TR" b="1" dirty="0" smtClean="0"/>
              <a:t>1- Pratik Gelişim ve Tıbbi Entegrasyon Topluluğu (PRATET)          </a:t>
            </a:r>
            <a:endParaRPr lang="tr-TR" dirty="0" smtClean="0"/>
          </a:p>
          <a:p>
            <a:r>
              <a:rPr lang="tr-TR" b="1" dirty="0" smtClean="0"/>
              <a:t>2- Kök Hücre Topluluğu                                                        </a:t>
            </a:r>
            <a:endParaRPr lang="tr-TR" dirty="0" smtClean="0"/>
          </a:p>
          <a:p>
            <a:r>
              <a:rPr lang="tr-TR" b="1" dirty="0" smtClean="0"/>
              <a:t>3-Türk Tıp Öğrencileri Birliği (TURKMSIC)  Topluluğu               </a:t>
            </a:r>
            <a:endParaRPr lang="tr-TR" dirty="0" smtClean="0"/>
          </a:p>
          <a:p>
            <a:r>
              <a:rPr lang="tr-TR" b="1" dirty="0" smtClean="0"/>
              <a:t>4-</a:t>
            </a:r>
            <a:r>
              <a:rPr lang="tr-TR" b="1" dirty="0" err="1" smtClean="0"/>
              <a:t>Medi</a:t>
            </a:r>
            <a:r>
              <a:rPr lang="tr-TR" b="1" dirty="0" smtClean="0"/>
              <a:t> Sina Topluluğu</a:t>
            </a:r>
            <a:endParaRPr lang="tr-TR" dirty="0" smtClean="0"/>
          </a:p>
          <a:p>
            <a:r>
              <a:rPr lang="tr-TR" b="1" dirty="0" smtClean="0"/>
              <a:t>5- </a:t>
            </a:r>
            <a:r>
              <a:rPr lang="tr-TR" b="1" dirty="0" err="1" smtClean="0"/>
              <a:t>Curly</a:t>
            </a:r>
            <a:r>
              <a:rPr lang="tr-TR" b="1" dirty="0" smtClean="0"/>
              <a:t> </a:t>
            </a:r>
            <a:r>
              <a:rPr lang="tr-TR" b="1" dirty="0" err="1" smtClean="0"/>
              <a:t>Doc</a:t>
            </a:r>
            <a:r>
              <a:rPr lang="tr-TR" b="1" dirty="0" smtClean="0"/>
              <a:t> </a:t>
            </a:r>
            <a:r>
              <a:rPr lang="tr-TR" b="1" dirty="0" err="1" smtClean="0"/>
              <a:t>Says</a:t>
            </a:r>
            <a:r>
              <a:rPr lang="tr-TR" b="1" dirty="0" smtClean="0"/>
              <a:t> Topluluğu  (CDS)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125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Öğrenci Toplulukları</a:t>
            </a:r>
            <a:endParaRPr lang="tr-TR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25 Mart - 8 Mayıs 2019 tarihlerinde Çanakkale Onsekiz Mart Tıp Öğrencileri Birliği tarafından 29 Tıp Fakültesi öğrencisi ile birlikte ‘Mesleki İşaret Dili Eğitimi’ programı gerçekleştirilmiştir.</a:t>
            </a:r>
          </a:p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Çanakkale Aile ve Sosyal Politikalar İl Müdürlüğü ' katkılarıyla;  8 derslik eğitimin sonunda işitme engelli hastalarla pratik yapma imkanı da bulmuşlardır.</a:t>
            </a:r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126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600" dirty="0" smtClean="0">
                <a:solidFill>
                  <a:schemeClr val="accent3"/>
                </a:solidFill>
              </a:rPr>
              <a:t>''Mesleki İşaret Dili'' Eğitimi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127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tr-TR" sz="3600" dirty="0" smtClean="0">
                <a:solidFill>
                  <a:schemeClr val="accent3"/>
                </a:solidFill>
              </a:rPr>
              <a:t>''Mesleki İşaret Dili'' Eğitimi</a:t>
            </a:r>
          </a:p>
        </p:txBody>
      </p:sp>
      <p:pic>
        <p:nvPicPr>
          <p:cNvPr id="188418" name="Picture 2" descr="https://cdn.comu.edu.tr/cms/tipfak/foto/651-tip-ogrencileri-birligi-tarafindan-mesleki-isaret-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 smtClean="0">
                <a:solidFill>
                  <a:schemeClr val="accent3"/>
                </a:solidFill>
              </a:rPr>
              <a:t>Akran Eğitimi</a:t>
            </a:r>
            <a:endParaRPr lang="tr-TR" sz="3600" dirty="0">
              <a:solidFill>
                <a:schemeClr val="accent3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tr-TR" dirty="0" smtClean="0"/>
          </a:p>
          <a:p>
            <a:pPr algn="just"/>
            <a:r>
              <a:rPr lang="tr-TR" dirty="0" smtClean="0"/>
              <a:t>Tıp Eğitimi Öğrenci Kurulu tarafından Araştırma Görevlilerinin eğitmen olduğu, Dr. </a:t>
            </a:r>
            <a:r>
              <a:rPr lang="tr-TR" dirty="0" err="1" smtClean="0"/>
              <a:t>Öğr</a:t>
            </a:r>
            <a:r>
              <a:rPr lang="tr-TR" dirty="0" smtClean="0"/>
              <a:t>. Üyesi Canan AKMAN danışmanlığı ve Tıp Eğitimi Anabilim Dalı koordinasyonu ile eğitim düzenlendi.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128</a:t>
            </a:fld>
            <a:endParaRPr lang="tr-TR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r-TR" sz="3600" dirty="0" smtClean="0">
                <a:solidFill>
                  <a:schemeClr val="accent3"/>
                </a:solidFill>
              </a:rPr>
              <a:t>Akran Eğitimi</a:t>
            </a:r>
            <a:endParaRPr lang="tr-TR" sz="3600" dirty="0">
              <a:solidFill>
                <a:schemeClr val="accent3"/>
              </a:solidFill>
            </a:endParaRPr>
          </a:p>
        </p:txBody>
      </p:sp>
      <p:pic>
        <p:nvPicPr>
          <p:cNvPr id="4" name="3 İçerik Yer Tutucusu" descr="WhatsApp Image 2019-06-25 at 13.57.2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836712"/>
            <a:ext cx="4499993" cy="5832648"/>
          </a:xfrm>
        </p:spPr>
      </p:pic>
      <p:pic>
        <p:nvPicPr>
          <p:cNvPr id="5" name="4 Resim" descr="WhatsApp Image 2019-06-25 at 13.57.19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6046" y="836712"/>
            <a:ext cx="4407954" cy="5832648"/>
          </a:xfrm>
          <a:prstGeom prst="rect">
            <a:avLst/>
          </a:prstGeom>
        </p:spPr>
      </p:pic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129</a:t>
            </a:fld>
            <a:endParaRPr lang="tr-T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980728"/>
          <a:ext cx="8229600" cy="5026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1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75542"/>
          </a:xfrm>
        </p:spPr>
        <p:txBody>
          <a:bodyPr>
            <a:noAutofit/>
          </a:bodyPr>
          <a:lstStyle/>
          <a:p>
            <a:pPr algn="ctr"/>
            <a:r>
              <a:rPr lang="tr-TR" sz="3200" dirty="0" smtClean="0">
                <a:solidFill>
                  <a:schemeClr val="accent3"/>
                </a:solidFill>
              </a:rPr>
              <a:t>Yıllara Göre Başarı Durumu</a:t>
            </a:r>
          </a:p>
        </p:txBody>
      </p:sp>
      <p:sp>
        <p:nvSpPr>
          <p:cNvPr id="6" name="1 Metin kutusu"/>
          <p:cNvSpPr txBox="1"/>
          <p:nvPr/>
        </p:nvSpPr>
        <p:spPr>
          <a:xfrm rot="17737180">
            <a:off x="986108" y="4047447"/>
            <a:ext cx="914399" cy="28835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solidFill>
                  <a:srgbClr val="0070C0"/>
                </a:solidFill>
              </a:rPr>
              <a:t>%96,6 Başarı</a:t>
            </a:r>
            <a:endParaRPr lang="tr-TR" sz="1100" b="1" dirty="0">
              <a:solidFill>
                <a:srgbClr val="0070C0"/>
              </a:solidFill>
            </a:endParaRPr>
          </a:p>
        </p:txBody>
      </p:sp>
      <p:sp>
        <p:nvSpPr>
          <p:cNvPr id="7" name="1 Metin kutusu"/>
          <p:cNvSpPr txBox="1"/>
          <p:nvPr/>
        </p:nvSpPr>
        <p:spPr>
          <a:xfrm rot="17793826">
            <a:off x="7794843" y="1255242"/>
            <a:ext cx="892540" cy="1904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r-TR" sz="1100" b="1" dirty="0" smtClean="0">
                <a:solidFill>
                  <a:srgbClr val="0070C0"/>
                </a:solidFill>
              </a:rPr>
              <a:t>%</a:t>
            </a:r>
            <a:r>
              <a:rPr lang="tr-TR" b="1" dirty="0" smtClean="0">
                <a:solidFill>
                  <a:srgbClr val="0070C0"/>
                </a:solidFill>
              </a:rPr>
              <a:t>82,77 </a:t>
            </a:r>
            <a:r>
              <a:rPr lang="tr-TR" sz="1100" b="1" dirty="0" smtClean="0">
                <a:solidFill>
                  <a:srgbClr val="0070C0"/>
                </a:solidFill>
              </a:rPr>
              <a:t>Başarı</a:t>
            </a:r>
            <a:endParaRPr lang="tr-TR" sz="800" b="1" dirty="0">
              <a:solidFill>
                <a:srgbClr val="0070C0"/>
              </a:solidFill>
            </a:endParaRPr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13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Başlık"/>
          <p:cNvSpPr txBox="1">
            <a:spLocks/>
          </p:cNvSpPr>
          <p:nvPr/>
        </p:nvSpPr>
        <p:spPr>
          <a:xfrm>
            <a:off x="0" y="476672"/>
            <a:ext cx="9036496" cy="490066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Talepler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568952" cy="3672409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tr-TR" dirty="0" smtClean="0"/>
          </a:p>
          <a:p>
            <a:endParaRPr lang="tr-TR" dirty="0" smtClean="0"/>
          </a:p>
          <a:p>
            <a:pPr algn="just"/>
            <a:r>
              <a:rPr lang="tr-TR" sz="2400" dirty="0" smtClean="0"/>
              <a:t>Her yıl artan kontenjanlar  düşünüldüğünde 1 yıl sonra 1. Sınıf ve 2. Sınıf öğrencilerin derslikleri mevcut öğrencileri alamayacaktır. </a:t>
            </a:r>
          </a:p>
          <a:p>
            <a:pPr algn="just"/>
            <a:endParaRPr lang="tr-TR" sz="2400" dirty="0" smtClean="0"/>
          </a:p>
          <a:p>
            <a:pPr algn="just"/>
            <a:r>
              <a:rPr lang="en-GB" sz="2400" dirty="0" smtClean="0"/>
              <a:t>Bu </a:t>
            </a:r>
            <a:r>
              <a:rPr lang="tr-TR" sz="2400" dirty="0" smtClean="0"/>
              <a:t>nedenle</a:t>
            </a:r>
            <a:r>
              <a:rPr lang="en-GB" sz="2400" dirty="0" smtClean="0"/>
              <a:t> </a:t>
            </a:r>
            <a:r>
              <a:rPr lang="en-GB" sz="2400" dirty="0" err="1" smtClean="0"/>
              <a:t>Fakültemiz</a:t>
            </a:r>
            <a:r>
              <a:rPr lang="en-GB" sz="2400" dirty="0" smtClean="0"/>
              <a:t> </a:t>
            </a:r>
            <a:r>
              <a:rPr lang="en-GB" sz="2400" dirty="0" err="1" smtClean="0"/>
              <a:t>mevcut</a:t>
            </a:r>
            <a:r>
              <a:rPr lang="en-GB" sz="2400" dirty="0" smtClean="0"/>
              <a:t> </a:t>
            </a:r>
            <a:r>
              <a:rPr lang="en-GB" sz="2400" dirty="0" err="1" smtClean="0"/>
              <a:t>eğitim</a:t>
            </a:r>
            <a:r>
              <a:rPr lang="en-GB" sz="2400" dirty="0" smtClean="0"/>
              <a:t> </a:t>
            </a:r>
            <a:r>
              <a:rPr lang="en-GB" sz="2400" dirty="0" err="1" smtClean="0"/>
              <a:t>alanlarına</a:t>
            </a:r>
            <a:r>
              <a:rPr lang="en-GB" sz="2400" dirty="0" smtClean="0"/>
              <a:t>  </a:t>
            </a:r>
            <a:r>
              <a:rPr lang="en-GB" sz="2400" dirty="0" err="1" smtClean="0"/>
              <a:t>ek</a:t>
            </a:r>
            <a:r>
              <a:rPr lang="en-GB" sz="2400" dirty="0" smtClean="0"/>
              <a:t> </a:t>
            </a:r>
            <a:r>
              <a:rPr lang="en-GB" sz="2400" dirty="0" err="1" smtClean="0"/>
              <a:t>olarak</a:t>
            </a:r>
            <a:r>
              <a:rPr lang="en-GB" sz="2400" dirty="0" smtClean="0"/>
              <a:t> </a:t>
            </a:r>
            <a:r>
              <a:rPr lang="en-GB" sz="2400" dirty="0" err="1" smtClean="0"/>
              <a:t>Derslik</a:t>
            </a:r>
            <a:r>
              <a:rPr lang="en-GB" sz="2400" dirty="0" smtClean="0"/>
              <a:t>, </a:t>
            </a:r>
            <a:r>
              <a:rPr lang="en-GB" sz="2400" dirty="0" err="1" smtClean="0"/>
              <a:t>Laboratuar</a:t>
            </a:r>
            <a:r>
              <a:rPr lang="en-GB" sz="2400" dirty="0" smtClean="0"/>
              <a:t> </a:t>
            </a:r>
            <a:r>
              <a:rPr lang="en-GB" sz="2400" dirty="0" err="1" smtClean="0"/>
              <a:t>ve</a:t>
            </a:r>
            <a:r>
              <a:rPr lang="en-GB" sz="2400" dirty="0" smtClean="0"/>
              <a:t> </a:t>
            </a:r>
            <a:r>
              <a:rPr lang="en-GB" sz="2400" dirty="0" err="1" smtClean="0"/>
              <a:t>Kütüphane</a:t>
            </a:r>
            <a:r>
              <a:rPr lang="en-GB" sz="2400" dirty="0" smtClean="0"/>
              <a:t> </a:t>
            </a:r>
            <a:r>
              <a:rPr lang="en-GB" sz="2400" dirty="0" err="1" smtClean="0"/>
              <a:t>ihtiyaçlarını</a:t>
            </a:r>
            <a:r>
              <a:rPr lang="en-GB" sz="2400" dirty="0" smtClean="0"/>
              <a:t> </a:t>
            </a:r>
            <a:r>
              <a:rPr lang="en-GB" sz="2400" dirty="0" err="1" smtClean="0"/>
              <a:t>karşılamak</a:t>
            </a:r>
            <a:r>
              <a:rPr lang="en-GB" sz="2400" dirty="0" smtClean="0"/>
              <a:t> </a:t>
            </a:r>
            <a:r>
              <a:rPr lang="en-GB" sz="2400" dirty="0" err="1" smtClean="0"/>
              <a:t>üzere</a:t>
            </a:r>
            <a:r>
              <a:rPr lang="en-GB" sz="2400" dirty="0" smtClean="0"/>
              <a:t> </a:t>
            </a:r>
            <a:r>
              <a:rPr lang="en-GB" sz="2400" dirty="0" err="1" smtClean="0"/>
              <a:t>tasarlan</a:t>
            </a:r>
            <a:r>
              <a:rPr lang="tr-TR" sz="2400" dirty="0" err="1" smtClean="0"/>
              <a:t>mak</a:t>
            </a:r>
            <a:r>
              <a:rPr lang="tr-TR" sz="2400" dirty="0" smtClean="0"/>
              <a:t> üzere</a:t>
            </a:r>
            <a:r>
              <a:rPr lang="en-GB" sz="2400" dirty="0" smtClean="0"/>
              <a:t>  </a:t>
            </a:r>
            <a:r>
              <a:rPr lang="en-GB" sz="2400" dirty="0" err="1" smtClean="0"/>
              <a:t>bir</a:t>
            </a:r>
            <a:r>
              <a:rPr lang="en-GB" sz="2400" dirty="0" smtClean="0"/>
              <a:t> </a:t>
            </a:r>
            <a:r>
              <a:rPr lang="en-GB" sz="2400" dirty="0" err="1" smtClean="0"/>
              <a:t>ek</a:t>
            </a:r>
            <a:r>
              <a:rPr lang="en-GB" sz="2400" dirty="0" smtClean="0"/>
              <a:t> </a:t>
            </a:r>
            <a:r>
              <a:rPr lang="en-GB" sz="2400" dirty="0" err="1" smtClean="0"/>
              <a:t>bina</a:t>
            </a:r>
            <a:r>
              <a:rPr lang="en-GB" sz="2400" dirty="0" smtClean="0"/>
              <a:t> </a:t>
            </a:r>
            <a:r>
              <a:rPr lang="en-GB" sz="2400" dirty="0" err="1" smtClean="0"/>
              <a:t>ihtiyacı</a:t>
            </a:r>
            <a:r>
              <a:rPr lang="en-GB" sz="2400" dirty="0" smtClean="0"/>
              <a:t> </a:t>
            </a:r>
            <a:r>
              <a:rPr lang="tr-TR" sz="2400" dirty="0" smtClean="0"/>
              <a:t>kaçınılmaz bir gerçektir.</a:t>
            </a:r>
          </a:p>
          <a:p>
            <a:pPr>
              <a:buNone/>
            </a:pPr>
            <a:endParaRPr lang="en-US" sz="2500" b="1" dirty="0" smtClean="0">
              <a:solidFill>
                <a:srgbClr val="008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130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23717765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Başlık"/>
          <p:cNvSpPr txBox="1">
            <a:spLocks/>
          </p:cNvSpPr>
          <p:nvPr/>
        </p:nvSpPr>
        <p:spPr>
          <a:xfrm>
            <a:off x="0" y="476672"/>
            <a:ext cx="9036496" cy="490066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Talepler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568952" cy="3888432"/>
          </a:xfrm>
        </p:spPr>
        <p:txBody>
          <a:bodyPr>
            <a:normAutofit lnSpcReduction="10000"/>
          </a:bodyPr>
          <a:lstStyle/>
          <a:p>
            <a:pPr algn="just"/>
            <a:r>
              <a:rPr lang="tr-TR" dirty="0" smtClean="0"/>
              <a:t>Tıp eğitimi için gerekli alt yapı (maket, simülasyon cihazı) ve laboratuar ve klinik uygulama sarf malzemelerinin temininde   destek.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AR-GE altyapısının desteklenmesi.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Öğrenciler için 24 saat kullanıma açık olabilecek okuma salonları.</a:t>
            </a:r>
          </a:p>
          <a:p>
            <a:pPr algn="just"/>
            <a:endParaRPr lang="tr-TR" dirty="0" smtClean="0"/>
          </a:p>
          <a:p>
            <a:pPr algn="just"/>
            <a:endParaRPr lang="tr-TR" dirty="0" smtClean="0"/>
          </a:p>
          <a:p>
            <a:pPr algn="just"/>
            <a:endParaRPr lang="tr-TR" dirty="0" smtClean="0"/>
          </a:p>
          <a:p>
            <a:pPr>
              <a:buNone/>
            </a:pPr>
            <a:endParaRPr lang="en-US" sz="2500" b="1" dirty="0" smtClean="0">
              <a:solidFill>
                <a:srgbClr val="008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131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23717765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Başlık"/>
          <p:cNvSpPr txBox="1">
            <a:spLocks/>
          </p:cNvSpPr>
          <p:nvPr/>
        </p:nvSpPr>
        <p:spPr>
          <a:xfrm>
            <a:off x="0" y="476672"/>
            <a:ext cx="9036496" cy="490066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Talepler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568952" cy="4392488"/>
          </a:xfrm>
        </p:spPr>
        <p:txBody>
          <a:bodyPr>
            <a:normAutofit/>
          </a:bodyPr>
          <a:lstStyle/>
          <a:p>
            <a:pPr algn="just"/>
            <a:endParaRPr lang="tr-TR" dirty="0" smtClean="0"/>
          </a:p>
          <a:p>
            <a:pPr algn="just"/>
            <a:r>
              <a:rPr lang="tr-TR" dirty="0" smtClean="0"/>
              <a:t>Fakültemize tahsis edilen ödenek kalemlerinin Fakültemiz ihtiyaçlarına göre düzenlenmesi.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Ödeneklerin yetersizliği durumunda ek ödenek verilmesi.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BAP desteklerinin arttırılması.</a:t>
            </a:r>
          </a:p>
          <a:p>
            <a:pPr algn="just"/>
            <a:endParaRPr lang="tr-TR" dirty="0" smtClean="0"/>
          </a:p>
          <a:p>
            <a:pPr algn="just"/>
            <a:endParaRPr lang="tr-TR" dirty="0" smtClean="0"/>
          </a:p>
          <a:p>
            <a:pPr>
              <a:buNone/>
            </a:pPr>
            <a:endParaRPr lang="en-US" sz="2500" b="1" dirty="0" smtClean="0">
              <a:solidFill>
                <a:srgbClr val="008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132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23717765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79512" y="1481328"/>
            <a:ext cx="8507288" cy="4525963"/>
          </a:xfrm>
        </p:spPr>
        <p:txBody>
          <a:bodyPr>
            <a:normAutofit/>
          </a:bodyPr>
          <a:lstStyle/>
          <a:p>
            <a:pPr algn="just"/>
            <a:endParaRPr lang="tr-TR" dirty="0" smtClean="0"/>
          </a:p>
          <a:p>
            <a:pPr algn="just"/>
            <a:endParaRPr lang="tr-TR" dirty="0" smtClean="0"/>
          </a:p>
          <a:p>
            <a:pPr algn="just"/>
            <a:r>
              <a:rPr lang="en-GB" dirty="0" err="1" smtClean="0"/>
              <a:t>Mevcut</a:t>
            </a:r>
            <a:r>
              <a:rPr lang="en-GB" dirty="0" smtClean="0"/>
              <a:t> </a:t>
            </a:r>
            <a:r>
              <a:rPr lang="en-GB" dirty="0" err="1" smtClean="0"/>
              <a:t>idari</a:t>
            </a:r>
            <a:r>
              <a:rPr lang="en-GB" dirty="0" smtClean="0"/>
              <a:t> </a:t>
            </a:r>
            <a:r>
              <a:rPr lang="en-GB" dirty="0" err="1" smtClean="0"/>
              <a:t>personelimizden</a:t>
            </a:r>
            <a:r>
              <a:rPr lang="en-GB" dirty="0" smtClean="0"/>
              <a:t>  </a:t>
            </a:r>
            <a:r>
              <a:rPr lang="en-GB" dirty="0" err="1" smtClean="0"/>
              <a:t>çeşitli</a:t>
            </a:r>
            <a:r>
              <a:rPr lang="en-GB" dirty="0" smtClean="0"/>
              <a:t> </a:t>
            </a:r>
            <a:r>
              <a:rPr lang="en-GB" dirty="0" err="1" smtClean="0"/>
              <a:t>nedenlerle</a:t>
            </a:r>
            <a:r>
              <a:rPr lang="en-GB" dirty="0" smtClean="0"/>
              <a:t> </a:t>
            </a:r>
            <a:r>
              <a:rPr lang="en-GB" dirty="0" err="1" smtClean="0"/>
              <a:t>ayrılan</a:t>
            </a:r>
            <a:r>
              <a:rPr lang="en-GB" dirty="0" smtClean="0"/>
              <a:t> </a:t>
            </a:r>
            <a:r>
              <a:rPr lang="en-GB" dirty="0" err="1" smtClean="0"/>
              <a:t>personel</a:t>
            </a:r>
            <a:r>
              <a:rPr lang="en-GB" dirty="0" smtClean="0"/>
              <a:t> (</a:t>
            </a:r>
            <a:r>
              <a:rPr lang="en-GB" dirty="0" err="1" smtClean="0"/>
              <a:t>naklen</a:t>
            </a:r>
            <a:r>
              <a:rPr lang="en-GB" dirty="0" smtClean="0"/>
              <a:t> </a:t>
            </a:r>
            <a:r>
              <a:rPr lang="en-GB" dirty="0" err="1" smtClean="0"/>
              <a:t>atanma</a:t>
            </a:r>
            <a:r>
              <a:rPr lang="en-GB" dirty="0" smtClean="0"/>
              <a:t>, </a:t>
            </a:r>
            <a:r>
              <a:rPr lang="en-GB" dirty="0" err="1" smtClean="0"/>
              <a:t>ücretsiz</a:t>
            </a:r>
            <a:r>
              <a:rPr lang="en-GB" dirty="0" smtClean="0"/>
              <a:t> </a:t>
            </a:r>
            <a:r>
              <a:rPr lang="en-GB" dirty="0" err="1" smtClean="0"/>
              <a:t>izne</a:t>
            </a:r>
            <a:r>
              <a:rPr lang="en-GB" dirty="0" smtClean="0"/>
              <a:t> </a:t>
            </a:r>
            <a:r>
              <a:rPr lang="en-GB" dirty="0" err="1" smtClean="0"/>
              <a:t>ayrılma</a:t>
            </a:r>
            <a:r>
              <a:rPr lang="en-GB" dirty="0" smtClean="0"/>
              <a:t> vb.) </a:t>
            </a:r>
            <a:r>
              <a:rPr lang="en-GB" dirty="0" err="1" smtClean="0"/>
              <a:t>yerine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eksik</a:t>
            </a:r>
            <a:r>
              <a:rPr lang="en-GB" dirty="0" smtClean="0"/>
              <a:t> </a:t>
            </a:r>
            <a:r>
              <a:rPr lang="en-GB" dirty="0" err="1" smtClean="0"/>
              <a:t>kadrolara</a:t>
            </a:r>
            <a:r>
              <a:rPr lang="en-GB" dirty="0" smtClean="0"/>
              <a:t> </a:t>
            </a:r>
            <a:r>
              <a:rPr lang="en-GB" dirty="0" err="1" smtClean="0"/>
              <a:t>idari</a:t>
            </a:r>
            <a:r>
              <a:rPr lang="en-GB" dirty="0" smtClean="0"/>
              <a:t> </a:t>
            </a:r>
            <a:r>
              <a:rPr lang="en-GB" dirty="0" err="1" smtClean="0"/>
              <a:t>personel</a:t>
            </a:r>
            <a:r>
              <a:rPr lang="en-GB" dirty="0" smtClean="0"/>
              <a:t> </a:t>
            </a:r>
            <a:r>
              <a:rPr lang="en-GB" dirty="0" err="1" smtClean="0"/>
              <a:t>temin</a:t>
            </a:r>
            <a:r>
              <a:rPr lang="en-GB" dirty="0" smtClean="0"/>
              <a:t> </a:t>
            </a:r>
            <a:r>
              <a:rPr lang="en-GB" dirty="0" err="1" smtClean="0"/>
              <a:t>edilmesi</a:t>
            </a:r>
            <a:r>
              <a:rPr lang="tr-TR" dirty="0" smtClean="0"/>
              <a:t>.</a:t>
            </a:r>
          </a:p>
          <a:p>
            <a:pPr algn="just"/>
            <a:r>
              <a:rPr lang="tr-TR" dirty="0" smtClean="0"/>
              <a:t> </a:t>
            </a:r>
          </a:p>
          <a:p>
            <a:pPr marL="0" lvl="1" indent="0" algn="just"/>
            <a:endParaRPr lang="tr-TR" dirty="0" smtClean="0"/>
          </a:p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133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Talepler</a:t>
            </a:r>
            <a:endParaRPr lang="tr-TR" sz="4000"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tr-TR" dirty="0" smtClean="0"/>
          </a:p>
          <a:p>
            <a:pPr algn="just"/>
            <a:r>
              <a:rPr lang="tr-TR" dirty="0" smtClean="0"/>
              <a:t>Hastane A Blok binalarında bulunan dersliklerimizin havalandırma sorunları 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 Hastane B Blok 5. katta bulunan </a:t>
            </a:r>
            <a:r>
              <a:rPr lang="tr-TR" dirty="0" err="1" smtClean="0"/>
              <a:t>Amfierdeki</a:t>
            </a:r>
            <a:r>
              <a:rPr lang="tr-TR" dirty="0" smtClean="0"/>
              <a:t> havalandırma sorunları. </a:t>
            </a:r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134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Talepler</a:t>
            </a:r>
            <a:endParaRPr lang="tr-TR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Öğrencilerin dersliklere kartlı sistem ile geçişinin sağlanabileceği sistem altyapısının kurulması.</a:t>
            </a:r>
          </a:p>
          <a:p>
            <a:r>
              <a:rPr lang="tr-TR" dirty="0" smtClean="0"/>
              <a:t>Akreditasyon kriterlerinden biri de olan “Engelsiz Eğitim Standart”larının Dekanlık binası ve Fakültenin diğer birimlerinde sağlanması.</a:t>
            </a:r>
          </a:p>
          <a:p>
            <a:r>
              <a:rPr lang="tr-TR" dirty="0" smtClean="0"/>
              <a:t>Dekanlık binasının Yangın,Deprem ve diğer afetler açısından güvenlik tedbirleri.</a:t>
            </a:r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135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4400" dirty="0" smtClean="0">
                <a:solidFill>
                  <a:schemeClr val="accent3"/>
                </a:solidFill>
              </a:rPr>
              <a:t>Talepler</a:t>
            </a:r>
            <a:endParaRPr lang="tr-TR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Propedötik</a:t>
            </a:r>
            <a:r>
              <a:rPr lang="tr-TR" dirty="0" smtClean="0"/>
              <a:t> ve mesleki beceri laboratuarında bulunan eksik; maket, malzeme ve diğer eksik malzemelerin tamamlanması.</a:t>
            </a:r>
          </a:p>
          <a:p>
            <a:endParaRPr lang="tr-TR" dirty="0" smtClean="0"/>
          </a:p>
          <a:p>
            <a:r>
              <a:rPr lang="tr-TR" dirty="0" smtClean="0"/>
              <a:t>Hastane binasında bulunan </a:t>
            </a:r>
            <a:r>
              <a:rPr lang="tr-TR" dirty="0" err="1" smtClean="0"/>
              <a:t>önhekim</a:t>
            </a:r>
            <a:r>
              <a:rPr lang="tr-TR" dirty="0" smtClean="0"/>
              <a:t> odalarının eksiklerinin giderilmesi.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136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4400" dirty="0" smtClean="0">
                <a:solidFill>
                  <a:schemeClr val="accent3"/>
                </a:solidFill>
              </a:rPr>
              <a:t>Talepler</a:t>
            </a:r>
            <a:endParaRPr lang="tr-TR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Hastane B blok 5. katta planlanmış ancak bitirilmemiş revizyonun tamamlanması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137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4400" dirty="0" smtClean="0">
                <a:solidFill>
                  <a:schemeClr val="accent3"/>
                </a:solidFill>
              </a:rPr>
              <a:t>Talepler</a:t>
            </a:r>
            <a:endParaRPr lang="tr-TR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138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Talepler</a:t>
            </a:r>
            <a:br>
              <a:rPr lang="tr-TR" sz="4000" dirty="0" smtClean="0">
                <a:solidFill>
                  <a:schemeClr val="accent3"/>
                </a:solidFill>
              </a:rPr>
            </a:br>
            <a:r>
              <a:rPr lang="tr-TR" sz="4000" dirty="0" smtClean="0">
                <a:solidFill>
                  <a:schemeClr val="accent3"/>
                </a:solidFill>
              </a:rPr>
              <a:t>(Hastane B Blok 5. Kat Revizyon Planı)</a:t>
            </a:r>
            <a:endParaRPr lang="tr-TR" dirty="0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12567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67544" y="836712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Yıllara Göre Mezun Sayıları</a:t>
            </a:r>
            <a:endParaRPr lang="tr-TR" sz="4000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14</a:t>
            </a:fld>
            <a:endParaRPr lang="tr-TR" dirty="0"/>
          </a:p>
        </p:txBody>
      </p:sp>
      <p:sp>
        <p:nvSpPr>
          <p:cNvPr id="8" name="7 Dikdörtgen"/>
          <p:cNvSpPr/>
          <p:nvPr/>
        </p:nvSpPr>
        <p:spPr>
          <a:xfrm>
            <a:off x="6785662" y="5661248"/>
            <a:ext cx="2361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chemeClr val="accent3"/>
                </a:solidFill>
              </a:rPr>
              <a:t>Toplam 577 Mezun</a:t>
            </a:r>
            <a:endParaRPr lang="tr-TR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323528" y="1196752"/>
          <a:ext cx="8229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YIL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PUAN TÜRÜ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PUAN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2009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MF-3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352,913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2010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MF-3</a:t>
                      </a:r>
                      <a:endParaRPr lang="tr-TR" dirty="0" smtClean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524,388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2011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MF-3</a:t>
                      </a:r>
                      <a:endParaRPr lang="tr-TR" dirty="0" smtClean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517,559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MF-3</a:t>
                      </a:r>
                      <a:endParaRPr lang="tr-TR" dirty="0" smtClean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492,103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MF-3</a:t>
                      </a:r>
                      <a:endParaRPr lang="tr-TR" dirty="0" smtClean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467,89055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MF-3</a:t>
                      </a:r>
                      <a:endParaRPr lang="tr-TR" dirty="0" smtClean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465,48121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MF-3</a:t>
                      </a:r>
                      <a:endParaRPr lang="tr-TR" dirty="0" smtClean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455,20936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MF-3</a:t>
                      </a:r>
                      <a:endParaRPr lang="tr-TR" dirty="0" smtClean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475,10866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MF-3</a:t>
                      </a:r>
                      <a:endParaRPr lang="tr-TR" dirty="0" smtClean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468,18991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latin typeface="+mj-lt"/>
                        </a:rPr>
                        <a:t>2018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>
                          <a:latin typeface="+mj-lt"/>
                        </a:rPr>
                        <a:t>MF-3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480,11332</a:t>
                      </a:r>
                      <a:endParaRPr lang="tr-TR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632666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>
                <a:solidFill>
                  <a:schemeClr val="accent3"/>
                </a:solidFill>
              </a:rPr>
              <a:t>Son 9 Yıla Ait Taban Puanlar</a:t>
            </a:r>
            <a:endParaRPr lang="tr-TR" sz="3200" dirty="0">
              <a:solidFill>
                <a:schemeClr val="accent3"/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15</a:t>
            </a:fld>
            <a:endParaRPr lang="tr-T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8784976" cy="516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1 Başlık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>
                <a:solidFill>
                  <a:schemeClr val="accent3"/>
                </a:solidFill>
              </a:rPr>
              <a:t>Fakültemizi Kazanan Öğrencilerin Yıllara Göre Başarı Sıralamaları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16</a:t>
            </a:fld>
            <a:endParaRPr lang="tr-T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solidFill>
                  <a:schemeClr val="accent3"/>
                </a:solidFill>
              </a:rPr>
              <a:t>Öğretim</a:t>
            </a:r>
            <a:r>
              <a:rPr lang="en-US" sz="4800" dirty="0" smtClean="0">
                <a:solidFill>
                  <a:srgbClr val="008000"/>
                </a:solidFill>
              </a:rPr>
              <a:t> </a:t>
            </a:r>
            <a:r>
              <a:rPr lang="en-US" sz="4000" dirty="0" err="1" smtClean="0">
                <a:solidFill>
                  <a:schemeClr val="accent3"/>
                </a:solidFill>
              </a:rPr>
              <a:t>Üyeleri</a:t>
            </a:r>
            <a:endParaRPr lang="en-US" sz="4000" dirty="0">
              <a:solidFill>
                <a:schemeClr val="accent3"/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17</a:t>
            </a:fld>
            <a:endParaRPr lang="tr-TR" dirty="0"/>
          </a:p>
        </p:txBody>
      </p:sp>
      <p:sp>
        <p:nvSpPr>
          <p:cNvPr id="66562" name="AutoShape 2" descr="steteskop ve kalem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6564" name="AutoShape 4" descr="steteskop ve kalem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6566" name="AutoShape 6" descr="steteskop ve kalem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6568" name="AutoShape 8" descr="steteskop ve kalem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6570" name="AutoShape 10" descr="steteskop ve kalem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6574" name="Picture 14" descr="steteskop ve kalem ile ilgili gÃ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6408712" cy="4301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24628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835696" y="1916832"/>
            <a:ext cx="5832648" cy="2367136"/>
          </a:xfrm>
        </p:spPr>
        <p:txBody>
          <a:bodyPr/>
          <a:lstStyle/>
          <a:p>
            <a:r>
              <a:rPr lang="tr-TR" dirty="0" smtClean="0"/>
              <a:t>26 Profesör</a:t>
            </a:r>
          </a:p>
          <a:p>
            <a:r>
              <a:rPr lang="tr-TR" dirty="0" smtClean="0"/>
              <a:t>42 Doçent</a:t>
            </a:r>
          </a:p>
          <a:p>
            <a:r>
              <a:rPr lang="tr-TR" dirty="0" smtClean="0"/>
              <a:t>65 Dr. </a:t>
            </a:r>
            <a:r>
              <a:rPr lang="tr-TR" dirty="0" err="1" smtClean="0"/>
              <a:t>Öğr</a:t>
            </a:r>
            <a:r>
              <a:rPr lang="tr-TR" dirty="0" smtClean="0"/>
              <a:t>. Üyesi</a:t>
            </a:r>
          </a:p>
          <a:p>
            <a:r>
              <a:rPr lang="tr-TR" dirty="0" smtClean="0"/>
              <a:t>3 </a:t>
            </a:r>
            <a:r>
              <a:rPr lang="tr-TR" dirty="0" err="1" smtClean="0"/>
              <a:t>Öğr</a:t>
            </a:r>
            <a:r>
              <a:rPr lang="tr-TR" dirty="0" smtClean="0"/>
              <a:t>. Gör. Dr.</a:t>
            </a:r>
          </a:p>
          <a:p>
            <a:r>
              <a:rPr lang="tr-TR" dirty="0" smtClean="0"/>
              <a:t>162 Arş. Gör. Dr.</a:t>
            </a:r>
          </a:p>
          <a:p>
            <a:pPr>
              <a:buNone/>
            </a:pPr>
            <a:endParaRPr lang="tr-TR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Akademik Personel Sayısı</a:t>
            </a:r>
            <a:endParaRPr lang="tr-TR" sz="4000" dirty="0">
              <a:solidFill>
                <a:schemeClr val="accent3"/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18</a:t>
            </a:fld>
            <a:endParaRPr lang="tr-T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Akademik Personel Dağılımı</a:t>
            </a:r>
            <a:endParaRPr lang="tr-TR" sz="4000" dirty="0">
              <a:solidFill>
                <a:schemeClr val="accent3"/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19</a:t>
            </a:fld>
            <a:endParaRPr lang="tr-TR" dirty="0"/>
          </a:p>
        </p:txBody>
      </p:sp>
      <p:graphicFrame>
        <p:nvGraphicFramePr>
          <p:cNvPr id="6" name="5 Tablo"/>
          <p:cNvGraphicFramePr>
            <a:graphicFrameLocks noGrp="1"/>
          </p:cNvGraphicFramePr>
          <p:nvPr/>
        </p:nvGraphicFramePr>
        <p:xfrm>
          <a:off x="467544" y="1124744"/>
          <a:ext cx="8352928" cy="4680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2088232"/>
                <a:gridCol w="2088232"/>
                <a:gridCol w="2088232"/>
              </a:tblGrid>
              <a:tr h="653097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Temel Bilimler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Dahili Bilimler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Cerrahi</a:t>
                      </a:r>
                      <a:r>
                        <a:rPr lang="tr-TR" baseline="0" dirty="0" smtClean="0"/>
                        <a:t> Bilimler</a:t>
                      </a:r>
                      <a:endParaRPr lang="tr-TR" dirty="0"/>
                    </a:p>
                  </a:txBody>
                  <a:tcPr/>
                </a:tc>
              </a:tr>
              <a:tr h="805485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Profesör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7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9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10</a:t>
                      </a:r>
                      <a:endParaRPr lang="tr-TR" sz="2400" dirty="0"/>
                    </a:p>
                  </a:txBody>
                  <a:tcPr anchor="ctr"/>
                </a:tc>
              </a:tr>
              <a:tr h="805485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Doçent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5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19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18</a:t>
                      </a:r>
                      <a:endParaRPr lang="tr-TR" sz="2400" dirty="0"/>
                    </a:p>
                  </a:txBody>
                  <a:tcPr anchor="ctr"/>
                </a:tc>
              </a:tr>
              <a:tr h="805485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Dr. </a:t>
                      </a:r>
                      <a:r>
                        <a:rPr lang="tr-TR" dirty="0" err="1" smtClean="0"/>
                        <a:t>Öğr</a:t>
                      </a:r>
                      <a:r>
                        <a:rPr lang="tr-TR" dirty="0" smtClean="0"/>
                        <a:t>. Üyesi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8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34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23</a:t>
                      </a:r>
                      <a:endParaRPr lang="tr-TR" sz="2400" dirty="0"/>
                    </a:p>
                  </a:txBody>
                  <a:tcPr anchor="ctr"/>
                </a:tc>
              </a:tr>
              <a:tr h="805485">
                <a:tc>
                  <a:txBody>
                    <a:bodyPr/>
                    <a:lstStyle/>
                    <a:p>
                      <a:pPr algn="l"/>
                      <a:r>
                        <a:rPr lang="tr-TR" dirty="0" err="1" smtClean="0"/>
                        <a:t>Öğr</a:t>
                      </a:r>
                      <a:r>
                        <a:rPr lang="tr-TR" dirty="0" smtClean="0"/>
                        <a:t>. Gör. Dr.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3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-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-</a:t>
                      </a:r>
                      <a:endParaRPr lang="tr-TR" sz="2400" dirty="0"/>
                    </a:p>
                  </a:txBody>
                  <a:tcPr anchor="ctr"/>
                </a:tc>
              </a:tr>
              <a:tr h="805485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Arş. Gör. Dr.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2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117</a:t>
                      </a:r>
                      <a:endParaRPr lang="tr-T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43</a:t>
                      </a:r>
                      <a:endParaRPr lang="tr-TR" sz="24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Genel Bilgiler</a:t>
            </a:r>
          </a:p>
          <a:p>
            <a:r>
              <a:rPr lang="tr-TR" dirty="0" smtClean="0"/>
              <a:t>Mezuniyet Öncesi Eğitim  Faaliyetleri</a:t>
            </a:r>
          </a:p>
          <a:p>
            <a:r>
              <a:rPr lang="tr-TR" dirty="0" smtClean="0"/>
              <a:t>Mezuniyet Sonrası Eğitim Faaliyetleri</a:t>
            </a:r>
          </a:p>
          <a:p>
            <a:r>
              <a:rPr lang="tr-TR" dirty="0" smtClean="0"/>
              <a:t>Akademik ve Diğer Bilimsel Faaliyetler</a:t>
            </a:r>
          </a:p>
          <a:p>
            <a:r>
              <a:rPr lang="tr-TR" dirty="0" smtClean="0"/>
              <a:t>İdari Faaliyetler</a:t>
            </a:r>
          </a:p>
          <a:p>
            <a:r>
              <a:rPr lang="tr-TR" dirty="0" smtClean="0"/>
              <a:t>Öğrencilere Yönelik Faaliyetler</a:t>
            </a:r>
          </a:p>
          <a:p>
            <a:r>
              <a:rPr lang="tr-TR" dirty="0" smtClean="0"/>
              <a:t>Talepler</a:t>
            </a:r>
          </a:p>
          <a:p>
            <a:endParaRPr lang="tr-TR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11854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>
                <a:solidFill>
                  <a:srgbClr val="FF0000"/>
                </a:solidFill>
              </a:rPr>
              <a:t>Sunum Planı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2</a:t>
            </a:fld>
            <a:endParaRPr lang="tr-T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Akademik Personel Yaş İtibariyle Dağılımı</a:t>
            </a:r>
            <a:endParaRPr lang="tr-TR" sz="4000" dirty="0">
              <a:solidFill>
                <a:schemeClr val="accent3"/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20</a:t>
            </a:fld>
            <a:endParaRPr lang="tr-TR" dirty="0"/>
          </a:p>
        </p:txBody>
      </p:sp>
      <p:graphicFrame>
        <p:nvGraphicFramePr>
          <p:cNvPr id="7" name="6 İçerik Yer Tutucusu"/>
          <p:cNvGraphicFramePr>
            <a:graphicFrameLocks noGrp="1"/>
          </p:cNvGraphicFramePr>
          <p:nvPr>
            <p:ph idx="1"/>
          </p:nvPr>
        </p:nvGraphicFramePr>
        <p:xfrm>
          <a:off x="755577" y="1628800"/>
          <a:ext cx="7344814" cy="2808312"/>
        </p:xfrm>
        <a:graphic>
          <a:graphicData uri="http://schemas.openxmlformats.org/drawingml/2006/table">
            <a:tbl>
              <a:tblPr/>
              <a:tblGrid>
                <a:gridCol w="808005"/>
                <a:gridCol w="1018789"/>
                <a:gridCol w="1011260"/>
                <a:gridCol w="1007079"/>
                <a:gridCol w="1007079"/>
                <a:gridCol w="1229572"/>
                <a:gridCol w="1263030"/>
              </a:tblGrid>
              <a:tr h="839113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>
                          <a:latin typeface="Times New Roman"/>
                          <a:ea typeface="Times New Roman"/>
                          <a:cs typeface="Times New Roman"/>
                        </a:rPr>
                        <a:t>Akademik Personelin Yaş İtibariyle Dağılımı</a:t>
                      </a:r>
                      <a:endParaRPr lang="tr-T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513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latin typeface="Times New Roman"/>
                          <a:ea typeface="Times New Roman"/>
                          <a:cs typeface="Times New Roman"/>
                        </a:rPr>
                        <a:t>21-25 Yaş</a:t>
                      </a:r>
                      <a:endParaRPr lang="tr-T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latin typeface="Times New Roman"/>
                          <a:ea typeface="Times New Roman"/>
                          <a:cs typeface="Times New Roman"/>
                        </a:rPr>
                        <a:t>26-30 Yaş</a:t>
                      </a:r>
                      <a:endParaRPr lang="tr-T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latin typeface="Times New Roman"/>
                          <a:ea typeface="Times New Roman"/>
                          <a:cs typeface="Times New Roman"/>
                        </a:rPr>
                        <a:t>31-35 Yaş</a:t>
                      </a:r>
                      <a:endParaRPr lang="tr-T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latin typeface="Times New Roman"/>
                          <a:ea typeface="Times New Roman"/>
                          <a:cs typeface="Times New Roman"/>
                        </a:rPr>
                        <a:t>36-40 Yaş</a:t>
                      </a:r>
                      <a:endParaRPr lang="tr-T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latin typeface="Times New Roman"/>
                          <a:ea typeface="Times New Roman"/>
                          <a:cs typeface="Times New Roman"/>
                        </a:rPr>
                        <a:t>41-50 Yaş</a:t>
                      </a:r>
                      <a:endParaRPr lang="tr-T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latin typeface="Times New Roman"/>
                          <a:ea typeface="Times New Roman"/>
                          <a:cs typeface="Times New Roman"/>
                        </a:rPr>
                        <a:t>51- Üzeri</a:t>
                      </a:r>
                      <a:endParaRPr lang="tr-T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17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latin typeface="Times New Roman"/>
                          <a:ea typeface="Times New Roman"/>
                          <a:cs typeface="Times New Roman"/>
                        </a:rPr>
                        <a:t>Kişi Sayısı</a:t>
                      </a:r>
                      <a:endParaRPr lang="tr-T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Times New Roman"/>
                          <a:cs typeface="Times New Roman"/>
                        </a:rPr>
                        <a:t>101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Times New Roman"/>
                          <a:cs typeface="Times New Roman"/>
                        </a:rPr>
                        <a:t>49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latin typeface="Times New Roman"/>
                          <a:ea typeface="Times New Roman"/>
                          <a:cs typeface="Times New Roman"/>
                        </a:rPr>
                        <a:t>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latin typeface="Times New Roman"/>
                          <a:ea typeface="Times New Roman"/>
                          <a:cs typeface="Times New Roman"/>
                        </a:rPr>
                        <a:t>Yüzde</a:t>
                      </a:r>
                      <a:endParaRPr lang="tr-T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latin typeface="Times New Roman"/>
                          <a:ea typeface="Times New Roman"/>
                          <a:cs typeface="Times New Roman"/>
                        </a:rPr>
                        <a:t>4,01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latin typeface="Times New Roman"/>
                          <a:ea typeface="Times New Roman"/>
                          <a:cs typeface="Times New Roman"/>
                        </a:rPr>
                        <a:t>33,77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latin typeface="Times New Roman"/>
                          <a:ea typeface="Times New Roman"/>
                          <a:cs typeface="Times New Roman"/>
                        </a:rPr>
                        <a:t>16,38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latin typeface="Times New Roman"/>
                          <a:ea typeface="Times New Roman"/>
                          <a:cs typeface="Times New Roman"/>
                        </a:rPr>
                        <a:t>15,05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Times New Roman"/>
                          <a:cs typeface="Times New Roman"/>
                        </a:rPr>
                        <a:t>21,40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latin typeface="Times New Roman"/>
                          <a:ea typeface="Times New Roman"/>
                          <a:cs typeface="Times New Roman"/>
                        </a:rPr>
                        <a:t>9,36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467544" y="1412781"/>
          <a:ext cx="8352928" cy="4673888"/>
        </p:xfrm>
        <a:graphic>
          <a:graphicData uri="http://schemas.openxmlformats.org/drawingml/2006/table">
            <a:tbl>
              <a:tblPr/>
              <a:tblGrid>
                <a:gridCol w="3986385"/>
                <a:gridCol w="1746793"/>
                <a:gridCol w="2619750"/>
              </a:tblGrid>
              <a:tr h="5728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latin typeface="Times New Roman"/>
                          <a:ea typeface="Times New Roman"/>
                          <a:cs typeface="Times New Roman"/>
                        </a:rPr>
                        <a:t>YAYIN TÜRÜ</a:t>
                      </a:r>
                      <a:endParaRPr lang="tr-T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SAYISI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Öğretim üyesi başına düşen yayın sayısı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Uluslararası araştırma makalesi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149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1,128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Uluslararası vaka takdimi 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0,196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Uluslararası derleme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0,060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Uluslararası Bildiri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113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0,856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Kitap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0,030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ULUSLAR ARASI TOPLAM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latin typeface="Times New Roman"/>
                          <a:ea typeface="Times New Roman"/>
                          <a:cs typeface="Times New Roman"/>
                        </a:rPr>
                        <a:t>2,27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Ulusal araştırma makalesi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0,348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Ulusal vaka takdimi 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Times New Roman"/>
                          <a:ea typeface="Times New Roman"/>
                          <a:cs typeface="Times New Roman"/>
                        </a:rPr>
                        <a:t>0,128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Ulusal derleme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0,060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Ulusal Bildiri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125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0,946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Kitap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0,121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ULUSAL TOPLAM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latin typeface="Times New Roman"/>
                          <a:ea typeface="Times New Roman"/>
                          <a:cs typeface="Times New Roman"/>
                        </a:rPr>
                        <a:t>212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latin typeface="Times New Roman"/>
                          <a:ea typeface="Times New Roman"/>
                          <a:cs typeface="Times New Roman"/>
                        </a:rPr>
                        <a:t>1,603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GENEL TOPLAM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latin typeface="Times New Roman"/>
                          <a:ea typeface="Times New Roman"/>
                          <a:cs typeface="Times New Roman"/>
                        </a:rPr>
                        <a:t>512</a:t>
                      </a:r>
                      <a:endParaRPr lang="tr-T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latin typeface="Times New Roman"/>
                          <a:ea typeface="Times New Roman"/>
                          <a:cs typeface="Times New Roman"/>
                        </a:rPr>
                        <a:t>3,873</a:t>
                      </a:r>
                      <a:endParaRPr lang="tr-T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21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457200" y="116632"/>
            <a:ext cx="85072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400" dirty="0" smtClean="0">
                <a:solidFill>
                  <a:schemeClr val="accent3"/>
                </a:solidFill>
              </a:rPr>
              <a:t>Akademik Personel Yayın Faaliyetleri</a:t>
            </a:r>
            <a:endParaRPr lang="tr-T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179512" y="1268760"/>
          <a:ext cx="8640960" cy="4305866"/>
        </p:xfrm>
        <a:graphic>
          <a:graphicData uri="http://schemas.openxmlformats.org/drawingml/2006/table">
            <a:tbl>
              <a:tblPr/>
              <a:tblGrid>
                <a:gridCol w="1783082"/>
                <a:gridCol w="1281877"/>
                <a:gridCol w="1281877"/>
                <a:gridCol w="1415756"/>
                <a:gridCol w="1439184"/>
                <a:gridCol w="1439184"/>
              </a:tblGrid>
              <a:tr h="485198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latin typeface="Times New Roman"/>
                          <a:ea typeface="Times New Roman"/>
                          <a:cs typeface="Times New Roman"/>
                        </a:rPr>
                        <a:t>Bilimsel Araştırma Proje Sayısı</a:t>
                      </a:r>
                      <a:endParaRPr lang="tr-T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6251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PROJELER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tr-T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11870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Önceki Yıldan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Devreden</a:t>
                      </a:r>
                      <a:b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Proje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Yıl İçinde Eklenen Proje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Toplam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Yıl İçinde Tamamlanan Proje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latin typeface="Times New Roman"/>
                          <a:ea typeface="Times New Roman"/>
                          <a:cs typeface="Times New Roman"/>
                        </a:rPr>
                        <a:t>Devam Eden Proje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DPT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TÜBİTAK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A.B.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3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BİLİMSEL ARAŞTIRMA PROJELERİ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48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47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95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64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DİĞER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TOPLAM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latin typeface="Times New Roman"/>
                          <a:ea typeface="Times New Roman"/>
                          <a:cs typeface="Times New Roman"/>
                        </a:rPr>
                        <a:t>56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latin typeface="Times New Roman"/>
                          <a:ea typeface="Times New Roman"/>
                          <a:cs typeface="Times New Roman"/>
                        </a:rPr>
                        <a:t>53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latin typeface="Times New Roman"/>
                          <a:ea typeface="Times New Roman"/>
                          <a:cs typeface="Times New Roman"/>
                        </a:rPr>
                        <a:t>109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latin typeface="Times New Roman"/>
                          <a:ea typeface="Times New Roman"/>
                          <a:cs typeface="Times New Roman"/>
                        </a:rPr>
                        <a:t>74</a:t>
                      </a:r>
                      <a:endParaRPr lang="tr-TR" sz="12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22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000" dirty="0" smtClean="0">
                <a:solidFill>
                  <a:schemeClr val="accent3"/>
                </a:solidFill>
              </a:rPr>
              <a:t>Akademik Personel Proje Faaliyetleri</a:t>
            </a:r>
            <a:endParaRPr lang="tr-T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467544" y="2348880"/>
          <a:ext cx="8291264" cy="1796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253"/>
                <a:gridCol w="1880483"/>
                <a:gridCol w="1512168"/>
                <a:gridCol w="1582107"/>
                <a:gridCol w="1658253"/>
              </a:tblGrid>
              <a:tr h="1074039">
                <a:tc>
                  <a:txBody>
                    <a:bodyPr/>
                    <a:lstStyle/>
                    <a:p>
                      <a:r>
                        <a:rPr lang="tr-TR" dirty="0" smtClean="0"/>
                        <a:t>Birim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ISI Dergilerindeki </a:t>
                      </a:r>
                    </a:p>
                    <a:p>
                      <a:pPr algn="ctr"/>
                      <a:r>
                        <a:rPr lang="tr-TR" dirty="0" smtClean="0"/>
                        <a:t>Atıflar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Diğer Uluslararası Atıflar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Ulusal Atıflar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Toplam</a:t>
                      </a:r>
                      <a:endParaRPr lang="tr-TR" dirty="0"/>
                    </a:p>
                  </a:txBody>
                  <a:tcPr anchor="ctr"/>
                </a:tc>
              </a:tr>
              <a:tr h="722739">
                <a:tc>
                  <a:txBody>
                    <a:bodyPr/>
                    <a:lstStyle/>
                    <a:p>
                      <a:r>
                        <a:rPr lang="tr-TR" dirty="0" smtClean="0"/>
                        <a:t>Tıp Fakültesi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4582</a:t>
                      </a:r>
                    </a:p>
                  </a:txBody>
                  <a:tcPr marL="57150" marR="57150" marT="28575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1249</a:t>
                      </a:r>
                    </a:p>
                  </a:txBody>
                  <a:tcPr marL="57150" marR="57150" marT="28575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19</a:t>
                      </a:r>
                    </a:p>
                  </a:txBody>
                  <a:tcPr marL="57150" marR="57150" marT="28575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5850</a:t>
                      </a:r>
                    </a:p>
                  </a:txBody>
                  <a:tcPr marL="57150" marR="57150" marT="28575" marB="38100" anchor="ctr"/>
                </a:tc>
              </a:tr>
            </a:tbl>
          </a:graphicData>
        </a:graphic>
      </p:graphicFrame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23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400" dirty="0" smtClean="0">
                <a:solidFill>
                  <a:schemeClr val="accent3"/>
                </a:solidFill>
              </a:rPr>
              <a:t>Bilimsel Atıfların Dağılımı</a:t>
            </a:r>
            <a:br>
              <a:rPr lang="tr-TR" sz="4400" dirty="0" smtClean="0">
                <a:solidFill>
                  <a:schemeClr val="accent3"/>
                </a:solidFill>
              </a:rPr>
            </a:br>
            <a:r>
              <a:rPr lang="tr-TR" sz="3600" dirty="0" smtClean="0">
                <a:solidFill>
                  <a:schemeClr val="accent3"/>
                </a:solidFill>
              </a:rPr>
              <a:t>(Üniversitemizdeki Akademik Hayatında*)</a:t>
            </a:r>
            <a:endParaRPr lang="tr-TR" dirty="0"/>
          </a:p>
        </p:txBody>
      </p:sp>
      <p:sp>
        <p:nvSpPr>
          <p:cNvPr id="7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6516216" y="5805264"/>
            <a:ext cx="2350681" cy="365125"/>
          </a:xfrm>
        </p:spPr>
        <p:txBody>
          <a:bodyPr/>
          <a:lstStyle/>
          <a:p>
            <a:r>
              <a:rPr lang="tr-TR" sz="1050" dirty="0" smtClean="0">
                <a:solidFill>
                  <a:srgbClr val="FF0000"/>
                </a:solidFill>
              </a:rPr>
              <a:t>*AVESİS Verilerine Göre</a:t>
            </a:r>
            <a:endParaRPr lang="tr-TR" sz="105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72004" y="2204864"/>
          <a:ext cx="8964492" cy="1796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910"/>
                <a:gridCol w="1022915"/>
                <a:gridCol w="1274753"/>
                <a:gridCol w="1140926"/>
                <a:gridCol w="1008112"/>
                <a:gridCol w="1368152"/>
                <a:gridCol w="1080120"/>
                <a:gridCol w="971604"/>
              </a:tblGrid>
              <a:tr h="1074039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Baş Editör</a:t>
                      </a:r>
                      <a:endParaRPr lang="tr-T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Editör</a:t>
                      </a:r>
                      <a:endParaRPr lang="tr-T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Özel S. Editörü</a:t>
                      </a:r>
                      <a:endParaRPr lang="tr-T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Yrd. Editör</a:t>
                      </a:r>
                      <a:endParaRPr lang="tr-T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Yayın K. Üyesi</a:t>
                      </a:r>
                      <a:endParaRPr lang="tr-T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Değerlendirme K. Üyesi</a:t>
                      </a:r>
                      <a:endParaRPr lang="tr-T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Danışma K.Üyesi</a:t>
                      </a:r>
                      <a:endParaRPr lang="tr-T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Toplam</a:t>
                      </a:r>
                      <a:endParaRPr lang="tr-TR" sz="1400" dirty="0"/>
                    </a:p>
                  </a:txBody>
                  <a:tcPr anchor="ctr"/>
                </a:tc>
              </a:tr>
              <a:tr h="722739"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0</a:t>
                      </a:r>
                    </a:p>
                  </a:txBody>
                  <a:tcPr marL="57150" marR="57150" marT="28575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5</a:t>
                      </a:r>
                    </a:p>
                  </a:txBody>
                  <a:tcPr marL="57150" marR="57150" marT="28575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0</a:t>
                      </a:r>
                    </a:p>
                  </a:txBody>
                  <a:tcPr marL="57150" marR="57150" marT="28575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2</a:t>
                      </a:r>
                    </a:p>
                  </a:txBody>
                  <a:tcPr marL="57150" marR="57150" marT="28575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0</a:t>
                      </a:r>
                    </a:p>
                  </a:txBody>
                  <a:tcPr marL="57150" marR="57150" marT="28575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1</a:t>
                      </a:r>
                    </a:p>
                  </a:txBody>
                  <a:tcPr marL="57150" marR="57150" marT="28575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28</a:t>
                      </a:r>
                    </a:p>
                  </a:txBody>
                  <a:tcPr marL="57150" marR="57150" marT="28575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36</a:t>
                      </a:r>
                    </a:p>
                  </a:txBody>
                  <a:tcPr marL="57150" marR="57150" marT="28575" marB="38100" anchor="ctr"/>
                </a:tc>
              </a:tr>
            </a:tbl>
          </a:graphicData>
        </a:graphic>
      </p:graphicFrame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24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600" dirty="0" smtClean="0">
                <a:solidFill>
                  <a:schemeClr val="accent3"/>
                </a:solidFill>
              </a:rPr>
              <a:t>ISI İndekslerine Giren Dergilerdeki Görevlerin Dağılımı*</a:t>
            </a:r>
            <a:endParaRPr lang="tr-TR" sz="3600" dirty="0">
              <a:solidFill>
                <a:schemeClr val="accent3"/>
              </a:solidFill>
            </a:endParaRPr>
          </a:p>
        </p:txBody>
      </p:sp>
      <p:sp>
        <p:nvSpPr>
          <p:cNvPr id="7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6516216" y="5805264"/>
            <a:ext cx="2350681" cy="365125"/>
          </a:xfrm>
        </p:spPr>
        <p:txBody>
          <a:bodyPr/>
          <a:lstStyle/>
          <a:p>
            <a:r>
              <a:rPr lang="tr-TR" sz="1050" dirty="0" smtClean="0">
                <a:solidFill>
                  <a:srgbClr val="FF0000"/>
                </a:solidFill>
              </a:rPr>
              <a:t>*AVESİS Verilerine Göre</a:t>
            </a:r>
            <a:endParaRPr lang="tr-TR" sz="105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179512" y="2060848"/>
          <a:ext cx="8640960" cy="1440160"/>
        </p:xfrm>
        <a:graphic>
          <a:graphicData uri="http://schemas.openxmlformats.org/drawingml/2006/table">
            <a:tbl>
              <a:tblPr/>
              <a:tblGrid>
                <a:gridCol w="2160240"/>
                <a:gridCol w="2160240"/>
                <a:gridCol w="2160240"/>
                <a:gridCol w="2160240"/>
              </a:tblGrid>
              <a:tr h="720080">
                <a:tc>
                  <a:txBody>
                    <a:bodyPr/>
                    <a:lstStyle/>
                    <a:p>
                      <a:pPr algn="l"/>
                      <a:r>
                        <a:rPr lang="tr-TR" sz="1800" dirty="0" smtClean="0"/>
                        <a:t>Birim</a:t>
                      </a:r>
                      <a:endParaRPr lang="tr-TR" sz="1800" dirty="0"/>
                    </a:p>
                  </a:txBody>
                  <a:tcPr marL="49876" marR="49876" marT="24938" marB="33251" anchor="ctr">
                    <a:lnL>
                      <a:noFill/>
                    </a:lnL>
                    <a:lnR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/>
                        <a:t>En Yüksek</a:t>
                      </a:r>
                      <a:endParaRPr lang="tr-TR" sz="1800" dirty="0"/>
                    </a:p>
                  </a:txBody>
                  <a:tcPr marL="49876" marR="49876" marT="24938" marB="33251" anchor="ctr">
                    <a:lnL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/>
                        <a:t>En Düşük</a:t>
                      </a:r>
                      <a:endParaRPr lang="tr-TR" sz="1800" dirty="0"/>
                    </a:p>
                  </a:txBody>
                  <a:tcPr marL="49876" marR="49876" marT="24938" marB="33251" anchor="ctr">
                    <a:lnL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 smtClean="0"/>
                        <a:t>Ortalama</a:t>
                      </a:r>
                      <a:endParaRPr lang="tr-TR" sz="1800" dirty="0"/>
                    </a:p>
                  </a:txBody>
                  <a:tcPr marL="49876" marR="49876" marT="24938" marB="33251" anchor="ctr">
                    <a:lnL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l"/>
                      <a:r>
                        <a:rPr lang="tr-TR" sz="1800" dirty="0"/>
                        <a:t>Tıp Fakültesi</a:t>
                      </a:r>
                    </a:p>
                  </a:txBody>
                  <a:tcPr marL="49876" marR="49876" marT="24938" marB="33251" anchor="ctr">
                    <a:lnL>
                      <a:noFill/>
                    </a:lnL>
                    <a:lnR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/>
                        <a:t>15</a:t>
                      </a:r>
                    </a:p>
                  </a:txBody>
                  <a:tcPr marL="49876" marR="49876" marT="24938" marB="33251" anchor="ctr">
                    <a:lnL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/>
                        <a:t>0</a:t>
                      </a:r>
                    </a:p>
                  </a:txBody>
                  <a:tcPr marL="49876" marR="49876" marT="24938" marB="33251" anchor="ctr">
                    <a:lnL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/>
                        <a:t>6,20</a:t>
                      </a:r>
                    </a:p>
                  </a:txBody>
                  <a:tcPr marL="49876" marR="49876" marT="24938" marB="33251" anchor="ctr">
                    <a:lnL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25</a:t>
            </a:fld>
            <a:endParaRPr lang="tr-TR" dirty="0"/>
          </a:p>
        </p:txBody>
      </p:sp>
      <p:sp>
        <p:nvSpPr>
          <p:cNvPr id="6" name="3 Başlık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Öğretim Üyelerinin H İndeksi</a:t>
            </a:r>
            <a:r>
              <a:rPr kumimoji="0" lang="tr-TR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3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Ortalamaları*</a:t>
            </a:r>
            <a:endParaRPr kumimoji="0" lang="tr-TR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5 Altbilgi Yer Tutucusu"/>
          <p:cNvSpPr txBox="1">
            <a:spLocks/>
          </p:cNvSpPr>
          <p:nvPr/>
        </p:nvSpPr>
        <p:spPr>
          <a:xfrm>
            <a:off x="6516216" y="5805264"/>
            <a:ext cx="2350681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*AVESİS Verilerine Göre</a:t>
            </a:r>
            <a:endParaRPr kumimoji="0" lang="tr-TR" sz="10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395536" y="1412776"/>
          <a:ext cx="8291264" cy="1796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535"/>
                <a:gridCol w="1579155"/>
                <a:gridCol w="1269859"/>
                <a:gridCol w="1328590"/>
                <a:gridCol w="1328590"/>
                <a:gridCol w="1392535"/>
              </a:tblGrid>
              <a:tr h="1074039">
                <a:tc>
                  <a:txBody>
                    <a:bodyPr/>
                    <a:lstStyle/>
                    <a:p>
                      <a:r>
                        <a:rPr lang="tr-TR" dirty="0" smtClean="0"/>
                        <a:t>Birim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Proje Ödülü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Bilimsel Çalışma Ödülü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Burslar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Diğer Ödüller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Toplam</a:t>
                      </a:r>
                      <a:endParaRPr lang="tr-TR" dirty="0"/>
                    </a:p>
                  </a:txBody>
                  <a:tcPr anchor="ctr"/>
                </a:tc>
              </a:tr>
              <a:tr h="722739">
                <a:tc>
                  <a:txBody>
                    <a:bodyPr/>
                    <a:lstStyle/>
                    <a:p>
                      <a:r>
                        <a:rPr lang="tr-TR" dirty="0" smtClean="0"/>
                        <a:t>Tıp Fakültesi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1</a:t>
                      </a:r>
                    </a:p>
                  </a:txBody>
                  <a:tcPr marL="57150" marR="57150" marT="28575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19</a:t>
                      </a:r>
                    </a:p>
                  </a:txBody>
                  <a:tcPr marL="57150" marR="57150" marT="28575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6</a:t>
                      </a:r>
                    </a:p>
                  </a:txBody>
                  <a:tcPr marL="57150" marR="57150" marT="28575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1</a:t>
                      </a:r>
                    </a:p>
                  </a:txBody>
                  <a:tcPr marL="57150" marR="57150" marT="28575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27</a:t>
                      </a:r>
                    </a:p>
                  </a:txBody>
                  <a:tcPr marL="57150" marR="57150" marT="28575" marB="38100" anchor="ctr"/>
                </a:tc>
              </a:tr>
            </a:tbl>
          </a:graphicData>
        </a:graphic>
      </p:graphicFrame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26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400" dirty="0" smtClean="0">
                <a:solidFill>
                  <a:schemeClr val="accent3"/>
                </a:solidFill>
              </a:rPr>
              <a:t>Ödüller*</a:t>
            </a:r>
            <a:endParaRPr lang="tr-TR" dirty="0"/>
          </a:p>
        </p:txBody>
      </p:sp>
      <p:sp>
        <p:nvSpPr>
          <p:cNvPr id="7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6516216" y="5805264"/>
            <a:ext cx="2350681" cy="365125"/>
          </a:xfrm>
        </p:spPr>
        <p:txBody>
          <a:bodyPr/>
          <a:lstStyle/>
          <a:p>
            <a:r>
              <a:rPr lang="tr-TR" sz="1050" dirty="0" smtClean="0">
                <a:solidFill>
                  <a:srgbClr val="FF0000"/>
                </a:solidFill>
              </a:rPr>
              <a:t>*AVESİS Verilerine Göre</a:t>
            </a:r>
            <a:endParaRPr lang="tr-TR" sz="105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1403648" y="3212976"/>
          <a:ext cx="6425197" cy="1959880"/>
        </p:xfrm>
        <a:graphic>
          <a:graphicData uri="http://schemas.openxmlformats.org/drawingml/2006/table">
            <a:tbl>
              <a:tblPr/>
              <a:tblGrid>
                <a:gridCol w="3661431"/>
                <a:gridCol w="2763766"/>
              </a:tblGrid>
              <a:tr h="489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latin typeface="Times New Roman"/>
                          <a:ea typeface="Times New Roman"/>
                          <a:cs typeface="Times New Roman"/>
                        </a:rPr>
                        <a:t>GÖREVLENDİRME ŞEKLİ</a:t>
                      </a:r>
                      <a:endParaRPr lang="tr-TR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latin typeface="Times New Roman"/>
                          <a:ea typeface="Times New Roman"/>
                          <a:cs typeface="Times New Roman"/>
                        </a:rPr>
                        <a:t>GÖREVLENDİRME SAYISI</a:t>
                      </a:r>
                      <a:endParaRPr lang="tr-TR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9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Times New Roman"/>
                          <a:ea typeface="Times New Roman"/>
                          <a:cs typeface="Times New Roman"/>
                        </a:rPr>
                        <a:t>YOLLUKLU-YEVMİYELİ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9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YOLLUKSUZ-YEVMİYESİZ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9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latin typeface="Times New Roman"/>
                          <a:ea typeface="Times New Roman"/>
                          <a:cs typeface="Times New Roman"/>
                        </a:rPr>
                        <a:t>Toplam</a:t>
                      </a:r>
                      <a:endParaRPr lang="tr-TR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latin typeface="Times New Roman"/>
                          <a:ea typeface="Times New Roman"/>
                          <a:cs typeface="Times New Roman"/>
                        </a:rPr>
                        <a:t>47</a:t>
                      </a:r>
                      <a:endParaRPr lang="tr-TR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27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4400" dirty="0" smtClean="0">
                <a:solidFill>
                  <a:schemeClr val="accent3"/>
                </a:solidFill>
              </a:rPr>
              <a:t>Akademik Personel Görevlendirme</a:t>
            </a:r>
            <a:endParaRPr lang="tr-TR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895926"/>
            <a:ext cx="84178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2018 yılında yurtiçi ve yurtdışında çeşitli kongre ve konferanslara katılım ile akademik inceleme ve araştırma yapmak üzere 2547 sayılı kanunun 39.maddesi uyarınca görevlendirilen akademisyenlerimize ait sayısal bilgiler aşağıdaki gibidir.</a:t>
            </a:r>
            <a:endParaRPr kumimoji="0" lang="tr-TR" altLang="ko-K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İdari Personel</a:t>
            </a:r>
            <a:endParaRPr lang="en-US" sz="4000" dirty="0">
              <a:solidFill>
                <a:srgbClr val="008000"/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28</a:t>
            </a:fld>
            <a:endParaRPr lang="tr-TR" dirty="0"/>
          </a:p>
        </p:txBody>
      </p:sp>
      <p:sp>
        <p:nvSpPr>
          <p:cNvPr id="64514" name="AutoShape 2" descr="idari personel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4516" name="Picture 4" descr="idari personel ile ilgili gÃ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40768"/>
            <a:ext cx="6858000" cy="4286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177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691680" y="2132856"/>
            <a:ext cx="5616624" cy="2016224"/>
          </a:xfrm>
        </p:spPr>
        <p:txBody>
          <a:bodyPr>
            <a:normAutofit/>
          </a:bodyPr>
          <a:lstStyle/>
          <a:p>
            <a:r>
              <a:rPr lang="tr-TR" sz="3600" dirty="0" smtClean="0"/>
              <a:t>21 İdari Personel</a:t>
            </a:r>
          </a:p>
          <a:p>
            <a:r>
              <a:rPr lang="tr-TR" sz="3600" dirty="0" smtClean="0"/>
              <a:t>2 Temizlik Görevlisi</a:t>
            </a:r>
          </a:p>
          <a:p>
            <a:r>
              <a:rPr lang="tr-TR" sz="3600" dirty="0" smtClean="0"/>
              <a:t>1 Kaloriferci</a:t>
            </a:r>
            <a:endParaRPr lang="tr-TR" sz="3600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dirty="0" smtClean="0">
                <a:solidFill>
                  <a:schemeClr val="accent3"/>
                </a:solidFill>
              </a:rPr>
              <a:t>İdari Personel Sayısı</a:t>
            </a:r>
            <a:endParaRPr lang="tr-TR" sz="3200" dirty="0">
              <a:solidFill>
                <a:schemeClr val="accent3"/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29</a:t>
            </a:fld>
            <a:endParaRPr lang="tr-T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400" dirty="0" smtClean="0">
                <a:solidFill>
                  <a:schemeClr val="accent3"/>
                </a:solidFill>
              </a:rPr>
              <a:t>Fakültemiz Hakkında </a:t>
            </a:r>
            <a:br>
              <a:rPr lang="tr-TR" sz="4400" dirty="0" smtClean="0">
                <a:solidFill>
                  <a:schemeClr val="accent3"/>
                </a:solidFill>
              </a:rPr>
            </a:br>
            <a:r>
              <a:rPr lang="tr-TR" sz="4400" dirty="0" smtClean="0">
                <a:solidFill>
                  <a:schemeClr val="accent3"/>
                </a:solidFill>
              </a:rPr>
              <a:t>Genel Bilgiler</a:t>
            </a:r>
            <a:endParaRPr lang="tr-TR" sz="4400" dirty="0">
              <a:solidFill>
                <a:schemeClr val="accent3"/>
              </a:solidFill>
            </a:endParaRPr>
          </a:p>
        </p:txBody>
      </p:sp>
      <p:sp>
        <p:nvSpPr>
          <p:cNvPr id="2" name="1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3</a:t>
            </a:fld>
            <a:endParaRPr lang="tr-T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dirty="0" smtClean="0">
                <a:solidFill>
                  <a:schemeClr val="accent3"/>
                </a:solidFill>
              </a:rPr>
              <a:t>İdari Personelin Eğitim Durumu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30</a:t>
            </a:fld>
            <a:endParaRPr lang="tr-TR" dirty="0"/>
          </a:p>
        </p:txBody>
      </p:sp>
      <p:graphicFrame>
        <p:nvGraphicFramePr>
          <p:cNvPr id="6" name="5 İçerik Yer Tutucusu"/>
          <p:cNvGraphicFramePr>
            <a:graphicFrameLocks noGrp="1"/>
          </p:cNvGraphicFramePr>
          <p:nvPr>
            <p:ph idx="1"/>
          </p:nvPr>
        </p:nvGraphicFramePr>
        <p:xfrm>
          <a:off x="179511" y="1124745"/>
          <a:ext cx="8784978" cy="3096344"/>
        </p:xfrm>
        <a:graphic>
          <a:graphicData uri="http://schemas.openxmlformats.org/drawingml/2006/table">
            <a:tbl>
              <a:tblPr/>
              <a:tblGrid>
                <a:gridCol w="1605622"/>
                <a:gridCol w="1375401"/>
                <a:gridCol w="1363544"/>
                <a:gridCol w="1357616"/>
                <a:gridCol w="1357616"/>
                <a:gridCol w="1725179"/>
              </a:tblGrid>
              <a:tr h="1055666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latin typeface="Times New Roman"/>
                          <a:ea typeface="Times New Roman"/>
                          <a:cs typeface="Times New Roman"/>
                        </a:rPr>
                        <a:t>İdari Personelin Eğitim Durumu</a:t>
                      </a:r>
                      <a:endParaRPr lang="tr-T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680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İlköğretim</a:t>
                      </a:r>
                      <a:endParaRPr lang="tr-T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Lise</a:t>
                      </a:r>
                      <a:endParaRPr lang="tr-T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Times New Roman"/>
                          <a:ea typeface="Times New Roman"/>
                          <a:cs typeface="Times New Roman"/>
                        </a:rPr>
                        <a:t>Ön Lisans</a:t>
                      </a:r>
                      <a:endParaRPr lang="tr-T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latin typeface="Times New Roman"/>
                          <a:ea typeface="Times New Roman"/>
                          <a:cs typeface="Times New Roman"/>
                        </a:rPr>
                        <a:t>Lisans</a:t>
                      </a:r>
                      <a:endParaRPr lang="tr-T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Y.L. ve Dokt.</a:t>
                      </a:r>
                      <a:endParaRPr lang="tr-T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Kişi Sayısı</a:t>
                      </a:r>
                      <a:endParaRPr lang="tr-T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tr-T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tr-T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tr-T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latin typeface="Times New Roman"/>
                          <a:ea typeface="Times New Roman"/>
                          <a:cs typeface="Times New Roman"/>
                        </a:rPr>
                        <a:t>Toplam</a:t>
                      </a:r>
                      <a:endParaRPr lang="tr-T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tr-T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tr-T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tr-T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tr-T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tr-T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dirty="0" smtClean="0">
                <a:solidFill>
                  <a:schemeClr val="accent3"/>
                </a:solidFill>
              </a:rPr>
              <a:t>İdari Personelin Hizmet Süresi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31</a:t>
            </a:fld>
            <a:endParaRPr lang="tr-TR" dirty="0"/>
          </a:p>
        </p:txBody>
      </p:sp>
      <p:graphicFrame>
        <p:nvGraphicFramePr>
          <p:cNvPr id="5" name="4 Tablo"/>
          <p:cNvGraphicFramePr>
            <a:graphicFrameLocks noGrp="1"/>
          </p:cNvGraphicFramePr>
          <p:nvPr/>
        </p:nvGraphicFramePr>
        <p:xfrm>
          <a:off x="251517" y="1412775"/>
          <a:ext cx="8568954" cy="3240360"/>
        </p:xfrm>
        <a:graphic>
          <a:graphicData uri="http://schemas.openxmlformats.org/drawingml/2006/table">
            <a:tbl>
              <a:tblPr/>
              <a:tblGrid>
                <a:gridCol w="1179316"/>
                <a:gridCol w="1151632"/>
                <a:gridCol w="1143327"/>
                <a:gridCol w="1138713"/>
                <a:gridCol w="1138713"/>
                <a:gridCol w="1389710"/>
                <a:gridCol w="1427543"/>
              </a:tblGrid>
              <a:tr h="1100508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latin typeface="Times New Roman"/>
                          <a:ea typeface="Times New Roman"/>
                          <a:cs typeface="Times New Roman"/>
                        </a:rPr>
                        <a:t>İdari Personelin Hizmet Süresi</a:t>
                      </a:r>
                      <a:endParaRPr lang="tr-TR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713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1 – 3 Yıl</a:t>
                      </a:r>
                      <a:endParaRPr lang="tr-TR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4 – 6 Yıl</a:t>
                      </a:r>
                      <a:endParaRPr lang="tr-TR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7 – 10 Yıl</a:t>
                      </a:r>
                      <a:endParaRPr lang="tr-TR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11 – 15 Yıl</a:t>
                      </a:r>
                      <a:endParaRPr lang="tr-TR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16 – 20 Yıl</a:t>
                      </a:r>
                      <a:endParaRPr lang="tr-TR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21 - Üzeri</a:t>
                      </a:r>
                      <a:endParaRPr lang="tr-TR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2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latin typeface="Times New Roman"/>
                          <a:ea typeface="Times New Roman"/>
                          <a:cs typeface="Times New Roman"/>
                        </a:rPr>
                        <a:t>Kişi Sayısı</a:t>
                      </a:r>
                      <a:endParaRPr lang="tr-TR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2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>
                          <a:latin typeface="Times New Roman"/>
                          <a:ea typeface="Times New Roman"/>
                          <a:cs typeface="Times New Roman"/>
                        </a:rPr>
                        <a:t>Toplam</a:t>
                      </a:r>
                      <a:endParaRPr lang="tr-TR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tr-TR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tr-TR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tr-TR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tr-TR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tr-TR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tr-TR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dirty="0" smtClean="0">
                <a:solidFill>
                  <a:schemeClr val="accent3"/>
                </a:solidFill>
              </a:rPr>
              <a:t>İdari Personelin Yaş İtibariyle Dağılımı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32</a:t>
            </a:fld>
            <a:endParaRPr lang="tr-TR" dirty="0"/>
          </a:p>
        </p:txBody>
      </p:sp>
      <p:graphicFrame>
        <p:nvGraphicFramePr>
          <p:cNvPr id="6" name="5 Tablo"/>
          <p:cNvGraphicFramePr>
            <a:graphicFrameLocks noGrp="1"/>
          </p:cNvGraphicFramePr>
          <p:nvPr/>
        </p:nvGraphicFramePr>
        <p:xfrm>
          <a:off x="144016" y="1484784"/>
          <a:ext cx="8892480" cy="2991009"/>
        </p:xfrm>
        <a:graphic>
          <a:graphicData uri="http://schemas.openxmlformats.org/drawingml/2006/table">
            <a:tbl>
              <a:tblPr/>
              <a:tblGrid>
                <a:gridCol w="1223841"/>
                <a:gridCol w="1195113"/>
                <a:gridCol w="1186494"/>
                <a:gridCol w="1181706"/>
                <a:gridCol w="1181706"/>
                <a:gridCol w="1442179"/>
                <a:gridCol w="1481441"/>
              </a:tblGrid>
              <a:tr h="799736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latin typeface="Times New Roman"/>
                          <a:ea typeface="Times New Roman"/>
                          <a:cs typeface="Times New Roman"/>
                        </a:rPr>
                        <a:t>İdari Personelin Yaş İtibariyle Dağılımı</a:t>
                      </a:r>
                      <a:endParaRPr lang="tr-T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9502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21-25 Yaş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26-30 Yaş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31-35 Yaş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36-40 Yaş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41-50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Yaş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51- Üzeri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Kişi Sayısı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9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latin typeface="Times New Roman"/>
                          <a:ea typeface="Times New Roman"/>
                          <a:cs typeface="Times New Roman"/>
                        </a:rPr>
                        <a:t>Toplam</a:t>
                      </a:r>
                      <a:endParaRPr lang="tr-T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tr-T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tr-T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tr-T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tr-T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tr-T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7772400" cy="1752600"/>
          </a:xfrm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Mezuniyet Öncesi Eğitim İle İlgili Yürütülen İşler</a:t>
            </a:r>
            <a:endParaRPr lang="tr-TR" sz="4000" dirty="0">
              <a:solidFill>
                <a:schemeClr val="accent3"/>
              </a:solidFill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33</a:t>
            </a:fld>
            <a:endParaRPr lang="tr-T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dirty="0" smtClean="0"/>
              <a:t>YÖK tarafından Türkiye’de Tıp Eğitimi Konusunda Akreditasyon Yetkisi verilen TEPDAD-</a:t>
            </a:r>
            <a:r>
              <a:rPr lang="tr-TR" dirty="0" err="1" smtClean="0"/>
              <a:t>UTEAK’ın</a:t>
            </a:r>
            <a:r>
              <a:rPr lang="tr-TR" dirty="0" smtClean="0"/>
              <a:t> akredite ettiği </a:t>
            </a:r>
            <a:r>
              <a:rPr lang="tr-TR" b="1" dirty="0" smtClean="0"/>
              <a:t>(35) </a:t>
            </a:r>
            <a:r>
              <a:rPr lang="tr-TR" dirty="0" smtClean="0"/>
              <a:t>Tıp Fakültesi bulunmaktadır.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2016 yılından itibaren ÖSYM kılavuzlarında hangi Tıp Fakültelerinin akredite olduğu bilgisi de verilmeye başlanmıştır.</a:t>
            </a:r>
            <a:endParaRPr lang="tr-TR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34400" cy="758952"/>
          </a:xfrm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4000" dirty="0">
              <a:solidFill>
                <a:schemeClr val="accent3"/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34</a:t>
            </a:fld>
            <a:endParaRPr lang="tr-T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İçerik Yer Tutucusu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4525963"/>
          </a:xfrm>
        </p:spPr>
        <p:txBody>
          <a:bodyPr/>
          <a:lstStyle/>
          <a:p>
            <a:r>
              <a:rPr lang="tr-TR" dirty="0" smtClean="0"/>
              <a:t>TEPDAD “</a:t>
            </a:r>
            <a:r>
              <a:rPr lang="tr-TR" dirty="0" err="1" smtClean="0"/>
              <a:t>World</a:t>
            </a:r>
            <a:r>
              <a:rPr lang="tr-TR" dirty="0" smtClean="0"/>
              <a:t> </a:t>
            </a:r>
            <a:r>
              <a:rPr lang="tr-TR" dirty="0" err="1" smtClean="0"/>
              <a:t>Federation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Medical</a:t>
            </a:r>
            <a:r>
              <a:rPr lang="tr-TR" dirty="0" smtClean="0"/>
              <a:t> </a:t>
            </a:r>
            <a:r>
              <a:rPr lang="tr-TR" dirty="0" err="1" smtClean="0"/>
              <a:t>Education</a:t>
            </a:r>
            <a:r>
              <a:rPr lang="tr-TR" dirty="0" smtClean="0"/>
              <a:t>” tarafından tanınmakta olan bir kurumdur.</a:t>
            </a:r>
          </a:p>
        </p:txBody>
      </p:sp>
      <p:pic>
        <p:nvPicPr>
          <p:cNvPr id="6" name="5 Resim" descr="tepd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304206"/>
            <a:ext cx="8280920" cy="4553794"/>
          </a:xfrm>
          <a:prstGeom prst="rect">
            <a:avLst/>
          </a:prstGeom>
        </p:spPr>
      </p:pic>
      <p:sp>
        <p:nvSpPr>
          <p:cNvPr id="7" name="1 Başlık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34400" cy="758952"/>
          </a:xfrm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4000" dirty="0">
              <a:solidFill>
                <a:schemeClr val="accent3"/>
              </a:solidFill>
            </a:endParaRPr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35</a:t>
            </a:fld>
            <a:endParaRPr lang="tr-T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dirty="0" smtClean="0"/>
              <a:t>24.01.2019 tarihinde Akreditasyon başvurusu yapılmış olup, başvurumuz kabul edilmiştir.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Süreçte bizden istenen ‘’</a:t>
            </a:r>
            <a:r>
              <a:rPr lang="tr-TR" dirty="0" err="1" smtClean="0"/>
              <a:t>özdeğerlendirme</a:t>
            </a:r>
            <a:r>
              <a:rPr lang="tr-TR" dirty="0" smtClean="0"/>
              <a:t> raporu’’ hazırlama çalışması da tamamlanmak üzere olup Eylül 2019 tarihi ilk iş gününde teslim edilecektir.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Olabilecek en yakın tarihte fakültemizin akredite olması beklenmektedir.</a:t>
            </a:r>
            <a:endParaRPr lang="tr-TR" dirty="0"/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403920" y="485056"/>
            <a:ext cx="8534400" cy="75895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Akreditasyon</a:t>
            </a: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Hazırlıkları</a:t>
            </a:r>
            <a:endParaRPr kumimoji="0" lang="tr-TR" sz="40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36</a:t>
            </a:fld>
            <a:endParaRPr lang="tr-T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tr-TR" sz="4400" dirty="0" smtClean="0">
                <a:solidFill>
                  <a:schemeClr val="accent3"/>
                </a:solidFill>
              </a:rPr>
              <a:t>Akreditasyon</a:t>
            </a:r>
            <a:r>
              <a:rPr lang="tr-TR" sz="4400" dirty="0" smtClean="0"/>
              <a:t> </a:t>
            </a:r>
            <a:r>
              <a:rPr lang="tr-TR" sz="4400" dirty="0" smtClean="0">
                <a:solidFill>
                  <a:schemeClr val="accent3"/>
                </a:solidFill>
              </a:rPr>
              <a:t>Hazırlıkları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Akreditasyon başvurumuz 23.02.2019 tarihinde onaylanmıştır</a:t>
            </a:r>
          </a:p>
          <a:p>
            <a:endParaRPr lang="tr-TR" dirty="0"/>
          </a:p>
        </p:txBody>
      </p:sp>
      <p:pic>
        <p:nvPicPr>
          <p:cNvPr id="4" name="3 Resim" descr="tepdad-basvur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708920"/>
            <a:ext cx="8316416" cy="3715560"/>
          </a:xfrm>
          <a:prstGeom prst="rect">
            <a:avLst/>
          </a:prstGeom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37</a:t>
            </a:fld>
            <a:endParaRPr lang="tr-T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tr-TR" dirty="0" smtClean="0"/>
          </a:p>
          <a:p>
            <a:pPr algn="just"/>
            <a:r>
              <a:rPr lang="tr-TR" dirty="0" smtClean="0"/>
              <a:t>Başvurumuzun kabulünün ardından UTEAK tarafından 24-25 Nisan 2019 tarihlerinde Kurum Eğitimi düzenlenmiştir.</a:t>
            </a:r>
          </a:p>
          <a:p>
            <a:endParaRPr lang="tr-TR" dirty="0" smtClean="0"/>
          </a:p>
          <a:p>
            <a:r>
              <a:rPr lang="tr-TR" dirty="0" smtClean="0"/>
              <a:t>Anabilim dallarının bir kısmında yerinde bilgilendirme toplantıları da düzenlenmiştir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38</a:t>
            </a:fld>
            <a:endParaRPr lang="tr-T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br>
              <a:rPr lang="tr-TR" sz="4000" dirty="0" smtClean="0">
                <a:solidFill>
                  <a:schemeClr val="accent3"/>
                </a:solidFill>
              </a:rPr>
            </a:br>
            <a:r>
              <a:rPr lang="tr-TR" sz="4000" dirty="0" smtClean="0">
                <a:solidFill>
                  <a:schemeClr val="accent3"/>
                </a:solidFill>
              </a:rPr>
              <a:t>Kurum Eğitimi (24.04.2019)</a:t>
            </a:r>
            <a:endParaRPr lang="tr-TR" dirty="0"/>
          </a:p>
        </p:txBody>
      </p:sp>
      <p:pic>
        <p:nvPicPr>
          <p:cNvPr id="6" name="5 İçerik Yer Tutucusu" descr="IMG_07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5733256"/>
          </a:xfrm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39</a:t>
            </a:fld>
            <a:endParaRPr lang="tr-T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4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2" descr="http://cdn.comu.edu.tr/cms/tipfak/foto/7-145379705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3702" y="1481138"/>
            <a:ext cx="649659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br>
              <a:rPr lang="tr-TR" sz="4000" dirty="0" smtClean="0">
                <a:solidFill>
                  <a:schemeClr val="accent3"/>
                </a:solidFill>
              </a:rPr>
            </a:br>
            <a:r>
              <a:rPr lang="tr-TR" sz="4000" dirty="0" smtClean="0">
                <a:solidFill>
                  <a:schemeClr val="accent3"/>
                </a:solidFill>
              </a:rPr>
              <a:t>Kurum Eğitimi (24.04.2019)</a:t>
            </a:r>
            <a:endParaRPr lang="tr-TR" dirty="0"/>
          </a:p>
        </p:txBody>
      </p:sp>
      <p:pic>
        <p:nvPicPr>
          <p:cNvPr id="5" name="4 İçerik Yer Tutucusu" descr="IMG_07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5733256"/>
          </a:xfrm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40</a:t>
            </a:fld>
            <a:endParaRPr lang="tr-T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br>
              <a:rPr lang="tr-TR" sz="4000" dirty="0" smtClean="0">
                <a:solidFill>
                  <a:schemeClr val="accent3"/>
                </a:solidFill>
              </a:rPr>
            </a:br>
            <a:r>
              <a:rPr lang="tr-TR" sz="4000" dirty="0" smtClean="0">
                <a:solidFill>
                  <a:schemeClr val="accent3"/>
                </a:solidFill>
              </a:rPr>
              <a:t>Kurum Eğitimi (24.04.2019)</a:t>
            </a:r>
            <a:endParaRPr lang="tr-TR" dirty="0"/>
          </a:p>
        </p:txBody>
      </p:sp>
      <p:pic>
        <p:nvPicPr>
          <p:cNvPr id="6" name="5 İçerik Yer Tutucusu" descr="IMG_08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96751"/>
            <a:ext cx="9144000" cy="5664629"/>
          </a:xfrm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41</a:t>
            </a:fld>
            <a:endParaRPr lang="tr-TR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br>
              <a:rPr lang="tr-TR" sz="4000" dirty="0" smtClean="0">
                <a:solidFill>
                  <a:schemeClr val="accent3"/>
                </a:solidFill>
              </a:rPr>
            </a:br>
            <a:r>
              <a:rPr lang="tr-TR" sz="4000" dirty="0" smtClean="0">
                <a:solidFill>
                  <a:schemeClr val="accent3"/>
                </a:solidFill>
              </a:rPr>
              <a:t>Kurum Eğitimi (24.04.2019)</a:t>
            </a:r>
            <a:endParaRPr lang="tr-TR" dirty="0"/>
          </a:p>
        </p:txBody>
      </p:sp>
      <p:pic>
        <p:nvPicPr>
          <p:cNvPr id="5" name="4 İçerik Yer Tutucusu" descr="IMG_08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5661248"/>
          </a:xfrm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42</a:t>
            </a:fld>
            <a:endParaRPr lang="tr-TR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br>
              <a:rPr lang="tr-TR" sz="4000" dirty="0" smtClean="0">
                <a:solidFill>
                  <a:schemeClr val="accent3"/>
                </a:solidFill>
              </a:rPr>
            </a:br>
            <a:r>
              <a:rPr lang="tr-TR" sz="4000" dirty="0" smtClean="0">
                <a:solidFill>
                  <a:schemeClr val="accent3"/>
                </a:solidFill>
              </a:rPr>
              <a:t>Kurum Eğitimi (25.04.2019)</a:t>
            </a:r>
            <a:endParaRPr lang="tr-TR" dirty="0"/>
          </a:p>
        </p:txBody>
      </p:sp>
      <p:pic>
        <p:nvPicPr>
          <p:cNvPr id="6" name="5 İçerik Yer Tutucusu" descr="IMG_07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5661248"/>
          </a:xfrm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43</a:t>
            </a:fld>
            <a:endParaRPr lang="tr-TR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tr-TR" sz="3600" dirty="0" smtClean="0">
                <a:solidFill>
                  <a:schemeClr val="accent3"/>
                </a:solidFill>
              </a:rPr>
              <a:t>Sürece Katılımın/</a:t>
            </a:r>
            <a:r>
              <a:rPr lang="tr-TR" sz="3600" dirty="0" err="1" smtClean="0">
                <a:solidFill>
                  <a:schemeClr val="accent3"/>
                </a:solidFill>
              </a:rPr>
              <a:t>Temsiliyetin</a:t>
            </a:r>
            <a:r>
              <a:rPr lang="tr-TR" sz="3600" dirty="0" smtClean="0">
                <a:solidFill>
                  <a:schemeClr val="accent3"/>
                </a:solidFill>
              </a:rPr>
              <a:t> </a:t>
            </a:r>
            <a:r>
              <a:rPr lang="tr-TR" sz="3600" dirty="0">
                <a:solidFill>
                  <a:schemeClr val="accent3"/>
                </a:solidFill>
              </a:rPr>
              <a:t>sağlanması: 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468313" y="1196975"/>
            <a:ext cx="755967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tr-TR" sz="2800" dirty="0" smtClean="0">
              <a:latin typeface="Cambria" charset="0"/>
            </a:endParaRPr>
          </a:p>
          <a:p>
            <a:r>
              <a:rPr lang="tr-TR" sz="2800" dirty="0" smtClean="0">
                <a:latin typeface="Cambria" charset="0"/>
              </a:rPr>
              <a:t>Öğretim </a:t>
            </a:r>
            <a:r>
              <a:rPr lang="tr-TR" sz="2800" dirty="0">
                <a:latin typeface="Cambria" charset="0"/>
              </a:rPr>
              <a:t>üyelerinin, öğrencilerin ve idari çalışanların, planlama, yürütme ve değerlendirme çalışmalarına aktif olarak katılmalarını sağlanmıştır.</a:t>
            </a:r>
          </a:p>
          <a:p>
            <a:endParaRPr lang="tr-TR" sz="2800" dirty="0">
              <a:latin typeface="Cambria" charset="0"/>
            </a:endParaRPr>
          </a:p>
          <a:p>
            <a:pPr>
              <a:buClr>
                <a:srgbClr val="800000"/>
              </a:buClr>
              <a:buSzPct val="110000"/>
              <a:buFont typeface="Courier New" charset="0"/>
              <a:buChar char="o"/>
            </a:pPr>
            <a:r>
              <a:rPr lang="tr-TR" sz="2800" dirty="0">
                <a:latin typeface="Cambria" charset="0"/>
              </a:rPr>
              <a:t> </a:t>
            </a:r>
            <a:r>
              <a:rPr lang="tr-TR" sz="2800" dirty="0" err="1">
                <a:latin typeface="Cambria" charset="0"/>
              </a:rPr>
              <a:t>Çalıştaylar</a:t>
            </a:r>
            <a:r>
              <a:rPr lang="tr-TR" sz="2800" dirty="0">
                <a:latin typeface="Cambria" charset="0"/>
              </a:rPr>
              <a:t>/toplantılar</a:t>
            </a:r>
          </a:p>
          <a:p>
            <a:pPr>
              <a:buClr>
                <a:srgbClr val="800000"/>
              </a:buClr>
              <a:buSzPct val="110000"/>
              <a:buFont typeface="Courier New" charset="0"/>
              <a:buChar char="o"/>
            </a:pPr>
            <a:r>
              <a:rPr lang="tr-TR" sz="2800" dirty="0" smtClean="0">
                <a:latin typeface="Cambria" charset="0"/>
              </a:rPr>
              <a:t>Tıp Eğitim </a:t>
            </a:r>
            <a:r>
              <a:rPr lang="tr-TR" sz="2800" dirty="0">
                <a:latin typeface="Cambria" charset="0"/>
              </a:rPr>
              <a:t>Öğrenci Kurulu </a:t>
            </a:r>
          </a:p>
          <a:p>
            <a:endParaRPr lang="tr-TR" sz="2800" dirty="0">
              <a:latin typeface="Cambria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44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447312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7620000" cy="706438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r-TR" sz="3600" dirty="0">
                <a:solidFill>
                  <a:schemeClr val="accent3"/>
                </a:solidFill>
              </a:rPr>
              <a:t>Süreci İzleme ve Değerlendirme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250825" y="692150"/>
            <a:ext cx="83534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sz="2400" dirty="0" err="1" smtClean="0">
                <a:latin typeface="Cambria" charset="0"/>
              </a:rPr>
              <a:t>COMUTF’de</a:t>
            </a:r>
            <a:r>
              <a:rPr lang="tr-TR" sz="2400" dirty="0" smtClean="0">
                <a:latin typeface="Cambria" charset="0"/>
              </a:rPr>
              <a:t> </a:t>
            </a:r>
            <a:r>
              <a:rPr lang="tr-TR" sz="2400" dirty="0">
                <a:latin typeface="Cambria" charset="0"/>
              </a:rPr>
              <a:t>program değerlendirme çalışmaları sürekli ve sistematik olarak ve program geliştirme çalışmalarının temel bir bileşeni olarak gerçekleştirilmektedir. </a:t>
            </a:r>
          </a:p>
          <a:p>
            <a:endParaRPr lang="tr-TR" sz="2400" dirty="0">
              <a:latin typeface="Cambria" charset="0"/>
            </a:endParaRPr>
          </a:p>
        </p:txBody>
      </p:sp>
      <p:sp>
        <p:nvSpPr>
          <p:cNvPr id="14341" name="Rectangle 3"/>
          <p:cNvSpPr>
            <a:spLocks noGrp="1" noChangeArrowheads="1"/>
          </p:cNvSpPr>
          <p:nvPr>
            <p:ph idx="1"/>
          </p:nvPr>
        </p:nvSpPr>
        <p:spPr>
          <a:xfrm>
            <a:off x="409575" y="4222750"/>
            <a:ext cx="3887788" cy="638175"/>
          </a:xfrm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tr-TR" b="1" dirty="0">
                <a:latin typeface="Cambria" charset="0"/>
                <a:cs typeface="Arial" charset="0"/>
              </a:rPr>
              <a:t>    </a:t>
            </a:r>
            <a:r>
              <a:rPr lang="tr-TR" sz="2800" b="1" dirty="0">
                <a:latin typeface="Cambria" charset="0"/>
                <a:cs typeface="Arial" charset="0"/>
              </a:rPr>
              <a:t>Dış</a:t>
            </a:r>
            <a:r>
              <a:rPr lang="tr-TR" b="1" dirty="0">
                <a:latin typeface="Cambria" charset="0"/>
                <a:cs typeface="Arial" charset="0"/>
              </a:rPr>
              <a:t> </a:t>
            </a:r>
            <a:r>
              <a:rPr lang="tr-TR" sz="2800" b="1" dirty="0">
                <a:latin typeface="Cambria" charset="0"/>
                <a:cs typeface="Arial" charset="0"/>
              </a:rPr>
              <a:t>değerlendirme</a:t>
            </a:r>
            <a:r>
              <a:rPr lang="tr-TR" b="1" dirty="0">
                <a:latin typeface="Cambria" charset="0"/>
                <a:cs typeface="Arial" charset="0"/>
              </a:rPr>
              <a:t> </a:t>
            </a:r>
          </a:p>
        </p:txBody>
      </p:sp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323850" y="2281238"/>
            <a:ext cx="4157663" cy="5715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0"/>
              <a:buNone/>
            </a:pPr>
            <a:r>
              <a:rPr lang="tr-TR" sz="2800" b="1">
                <a:latin typeface="Cambria" charset="0"/>
                <a:cs typeface="Arial" charset="0"/>
              </a:rPr>
              <a:t>     İç değerlendirme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0"/>
              <a:buChar char="n"/>
            </a:pPr>
            <a:endParaRPr lang="tr-TR" sz="2800" b="1">
              <a:latin typeface="Cambria" charset="0"/>
              <a:cs typeface="Arial" charset="0"/>
            </a:endParaRPr>
          </a:p>
        </p:txBody>
      </p:sp>
      <p:sp>
        <p:nvSpPr>
          <p:cNvPr id="14343" name="Rectangle 4"/>
          <p:cNvSpPr>
            <a:spLocks noChangeArrowheads="1"/>
          </p:cNvSpPr>
          <p:nvPr/>
        </p:nvSpPr>
        <p:spPr bwMode="auto">
          <a:xfrm>
            <a:off x="323850" y="3068638"/>
            <a:ext cx="633571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0"/>
              <a:buNone/>
            </a:pPr>
            <a:r>
              <a:rPr lang="tr-TR" sz="2600" dirty="0">
                <a:latin typeface="Cambria" charset="0"/>
                <a:cs typeface="Arial" charset="0"/>
              </a:rPr>
              <a:t>Program </a:t>
            </a:r>
            <a:r>
              <a:rPr lang="tr-TR" sz="2600" dirty="0" smtClean="0">
                <a:latin typeface="Cambria" charset="0"/>
                <a:cs typeface="Arial" charset="0"/>
              </a:rPr>
              <a:t>Değerlendirme </a:t>
            </a:r>
            <a:r>
              <a:rPr lang="tr-TR" sz="2600" dirty="0">
                <a:latin typeface="Cambria" charset="0"/>
                <a:cs typeface="Arial" charset="0"/>
              </a:rPr>
              <a:t>Kurulu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0"/>
              <a:buNone/>
            </a:pPr>
            <a:r>
              <a:rPr lang="tr-TR" sz="2600" dirty="0">
                <a:latin typeface="Cambria" charset="0"/>
                <a:cs typeface="Arial" charset="0"/>
              </a:rPr>
              <a:t>Akreditasyon </a:t>
            </a:r>
            <a:r>
              <a:rPr lang="tr-TR" sz="2600" dirty="0" smtClean="0">
                <a:latin typeface="Cambria" charset="0"/>
                <a:cs typeface="Arial" charset="0"/>
              </a:rPr>
              <a:t> </a:t>
            </a:r>
            <a:r>
              <a:rPr lang="tr-TR" sz="2600" dirty="0">
                <a:latin typeface="Cambria" charset="0"/>
                <a:cs typeface="Arial" charset="0"/>
              </a:rPr>
              <a:t>Kurulu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96875" y="5232400"/>
            <a:ext cx="6696075" cy="78898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Wingdings" charset="0"/>
              <a:buNone/>
              <a:defRPr/>
            </a:pPr>
            <a:r>
              <a:rPr lang="tr-TR" sz="2600" dirty="0">
                <a:latin typeface="+mj-lt"/>
                <a:cs typeface="Arial" charset="0"/>
              </a:rPr>
              <a:t>Akreditasyon (UTEAK</a:t>
            </a:r>
            <a:r>
              <a:rPr lang="tr-TR" sz="2600" dirty="0" smtClean="0">
                <a:latin typeface="+mj-lt"/>
                <a:cs typeface="Arial" charset="0"/>
              </a:rPr>
              <a:t>)</a:t>
            </a:r>
            <a:endParaRPr lang="tr-TR" sz="2600" dirty="0">
              <a:latin typeface="+mj-lt"/>
              <a:cs typeface="Arial" charset="0"/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45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7339048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76200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tr-TR" sz="3600" dirty="0">
                <a:solidFill>
                  <a:schemeClr val="accent3"/>
                </a:solidFill>
              </a:rPr>
              <a:t>Sonuç olarak:</a:t>
            </a:r>
            <a:r>
              <a:rPr lang="tr-TR" sz="2800" b="1" dirty="0">
                <a:solidFill>
                  <a:srgbClr val="800000"/>
                </a:solidFill>
                <a:latin typeface="Cambria" charset="0"/>
              </a:rPr>
              <a:t> </a:t>
            </a:r>
            <a:endParaRPr lang="en-US" sz="2800" b="1" dirty="0">
              <a:solidFill>
                <a:srgbClr val="800000"/>
              </a:solidFill>
              <a:latin typeface="Cambria" charset="0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68312" y="981075"/>
            <a:ext cx="8064127" cy="3023989"/>
          </a:xfrm>
        </p:spPr>
        <p:txBody>
          <a:bodyPr/>
          <a:lstStyle/>
          <a:p>
            <a:pPr algn="just">
              <a:buClr>
                <a:srgbClr val="800000"/>
              </a:buClr>
              <a:buSzPct val="115000"/>
              <a:buFont typeface="Wingdings" charset="0"/>
              <a:buChar char="ü"/>
            </a:pPr>
            <a:endParaRPr lang="tr-TR" sz="2800" dirty="0" smtClean="0">
              <a:latin typeface="Cambria" charset="0"/>
            </a:endParaRPr>
          </a:p>
          <a:p>
            <a:pPr algn="just">
              <a:buClr>
                <a:srgbClr val="800000"/>
              </a:buClr>
              <a:buSzPct val="115000"/>
              <a:buFont typeface="Wingdings" charset="0"/>
              <a:buChar char="ü"/>
            </a:pPr>
            <a:r>
              <a:rPr lang="tr-TR" sz="2800" dirty="0" smtClean="0">
                <a:latin typeface="Cambria" charset="0"/>
              </a:rPr>
              <a:t>Akreditasyon </a:t>
            </a:r>
            <a:r>
              <a:rPr lang="tr-TR" sz="2800" dirty="0">
                <a:latin typeface="Cambria" charset="0"/>
              </a:rPr>
              <a:t>süreci </a:t>
            </a:r>
            <a:r>
              <a:rPr lang="tr-TR" sz="2800" dirty="0" err="1" smtClean="0">
                <a:latin typeface="Cambria" charset="0"/>
              </a:rPr>
              <a:t>COMUTF’de</a:t>
            </a:r>
            <a:r>
              <a:rPr lang="tr-TR" sz="2800" dirty="0" smtClean="0">
                <a:latin typeface="Cambria" charset="0"/>
              </a:rPr>
              <a:t> </a:t>
            </a:r>
            <a:r>
              <a:rPr lang="tr-TR" sz="2800" dirty="0">
                <a:latin typeface="Cambria" charset="0"/>
              </a:rPr>
              <a:t>değişim ve gelişim kültürünün biçimlenmesinde önemli bir çıkış noktası o</a:t>
            </a:r>
            <a:r>
              <a:rPr lang="tr-TR" sz="2800" dirty="0" smtClean="0">
                <a:latin typeface="Cambria" charset="0"/>
              </a:rPr>
              <a:t>lacaktır.</a:t>
            </a:r>
            <a:endParaRPr lang="tr-TR" sz="2800" dirty="0">
              <a:latin typeface="Cambria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46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553796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just">
              <a:buNone/>
            </a:pPr>
            <a:r>
              <a:rPr lang="tr-TR" dirty="0" smtClean="0"/>
              <a:t> </a:t>
            </a:r>
          </a:p>
          <a:p>
            <a:pPr marL="109728" indent="0" algn="just">
              <a:buNone/>
            </a:pPr>
            <a:r>
              <a:rPr lang="tr-TR" dirty="0" smtClean="0"/>
              <a:t>Mesleksel Beceri/-Standardize Hasta-</a:t>
            </a:r>
            <a:r>
              <a:rPr lang="tr-TR" dirty="0" err="1" smtClean="0"/>
              <a:t>Simüle</a:t>
            </a:r>
            <a:r>
              <a:rPr lang="tr-TR" dirty="0" smtClean="0"/>
              <a:t> Laboratuarı konusunda girişimler yapılarak mekan belirlenmiştir. </a:t>
            </a:r>
          </a:p>
          <a:p>
            <a:pPr marL="109728" indent="0" algn="just">
              <a:buNone/>
            </a:pPr>
            <a:endParaRPr lang="tr-TR" dirty="0" smtClean="0"/>
          </a:p>
          <a:p>
            <a:pPr marL="109728" indent="0" algn="just">
              <a:buNone/>
            </a:pPr>
            <a:r>
              <a:rPr lang="tr-TR" dirty="0" smtClean="0"/>
              <a:t>Üniversitemiz Yapı İşleri Daire Başkanlığının destekleriyle Hastane B Blok 5. katında yapılan düzenlemelerle eğitime uygun mekanlar haline getirilmiştir.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40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47</a:t>
            </a:fld>
            <a:endParaRPr lang="tr-TR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084168" y="1052736"/>
            <a:ext cx="2808312" cy="3802434"/>
          </a:xfrm>
        </p:spPr>
        <p:txBody>
          <a:bodyPr>
            <a:noAutofit/>
          </a:bodyPr>
          <a:lstStyle/>
          <a:p>
            <a:r>
              <a:rPr lang="tr-TR" sz="2400" dirty="0" smtClean="0">
                <a:solidFill>
                  <a:schemeClr val="accent3"/>
                </a:solidFill>
              </a:rPr>
              <a:t>Standardize/</a:t>
            </a:r>
            <a:br>
              <a:rPr lang="tr-TR" sz="2400" dirty="0" smtClean="0">
                <a:solidFill>
                  <a:schemeClr val="accent3"/>
                </a:solidFill>
              </a:rPr>
            </a:br>
            <a:r>
              <a:rPr lang="tr-TR" sz="2400" dirty="0" err="1" smtClean="0">
                <a:solidFill>
                  <a:schemeClr val="accent3"/>
                </a:solidFill>
              </a:rPr>
              <a:t>Simüle</a:t>
            </a:r>
            <a:r>
              <a:rPr lang="tr-TR" sz="2400" dirty="0" smtClean="0">
                <a:solidFill>
                  <a:schemeClr val="accent3"/>
                </a:solidFill>
              </a:rPr>
              <a:t> Hasta Laboratuarı olarak planlanan istasyonlar.</a:t>
            </a:r>
            <a:endParaRPr lang="tr-TR" sz="2400" dirty="0"/>
          </a:p>
        </p:txBody>
      </p:sp>
      <p:pic>
        <p:nvPicPr>
          <p:cNvPr id="7" name="Picture 2" descr="C:\Users\Mustafa Onur Yurdal\Downloads\WhatsApp Image 2018-10-25 at 14.16.14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652120" cy="6858000"/>
          </a:xfrm>
          <a:prstGeom prst="rect">
            <a:avLst/>
          </a:prstGeom>
          <a:noFill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48</a:t>
            </a:fld>
            <a:endParaRPr lang="tr-TR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WhatsApp Image 2018-10-25 at 14.16.1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80112" cy="6858000"/>
          </a:xfrm>
        </p:spPr>
      </p:pic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5868144" y="836712"/>
            <a:ext cx="3275856" cy="4090466"/>
          </a:xfrm>
        </p:spPr>
        <p:txBody>
          <a:bodyPr>
            <a:normAutofit/>
          </a:bodyPr>
          <a:lstStyle/>
          <a:p>
            <a:r>
              <a:rPr lang="tr-TR" sz="2400" dirty="0" smtClean="0">
                <a:solidFill>
                  <a:schemeClr val="accent3"/>
                </a:solidFill>
              </a:rPr>
              <a:t>Standardize-</a:t>
            </a:r>
            <a:r>
              <a:rPr lang="tr-TR" sz="2400" dirty="0" err="1" smtClean="0">
                <a:solidFill>
                  <a:schemeClr val="accent3"/>
                </a:solidFill>
              </a:rPr>
              <a:t>Simüle</a:t>
            </a:r>
            <a:r>
              <a:rPr lang="tr-TR" sz="2400" dirty="0" smtClean="0">
                <a:solidFill>
                  <a:schemeClr val="accent3"/>
                </a:solidFill>
              </a:rPr>
              <a:t> Hasta Laboratuarı olarak planlanan istasyonlardan biri.</a:t>
            </a:r>
            <a:endParaRPr lang="tr-TR" sz="2400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49</a:t>
            </a:fld>
            <a:endParaRPr lang="tr-T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5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3 İçerik Yer Tutucusu" descr="tıp fakülte binası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2280"/>
          <a:stretch>
            <a:fillRect/>
          </a:stretch>
        </p:blipFill>
        <p:spPr>
          <a:xfrm>
            <a:off x="611560" y="1916832"/>
            <a:ext cx="8064896" cy="4248472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Laboratuarların donatımının tamamlanması ile </a:t>
            </a:r>
          </a:p>
          <a:p>
            <a:pPr>
              <a:buNone/>
            </a:pPr>
            <a:r>
              <a:rPr lang="tr-TR" dirty="0" smtClean="0"/>
              <a:t>	Fakültemiz Eğitim Programında akreditasyon kriterleri arasında olan:</a:t>
            </a:r>
          </a:p>
          <a:p>
            <a:pPr>
              <a:buNone/>
            </a:pPr>
            <a:endParaRPr lang="tr-TR" dirty="0" smtClean="0"/>
          </a:p>
          <a:p>
            <a:pPr>
              <a:buFont typeface="Wingdings" pitchFamily="2" charset="2"/>
              <a:buChar char="q"/>
            </a:pPr>
            <a:r>
              <a:rPr lang="tr-TR" dirty="0" smtClean="0"/>
              <a:t>OSCE, CORE gibi Farklı Ölçme-Değerlendirme Yöntemleri</a:t>
            </a:r>
          </a:p>
          <a:p>
            <a:pPr>
              <a:buFont typeface="Wingdings" pitchFamily="2" charset="2"/>
              <a:buChar char="q"/>
            </a:pPr>
            <a:endParaRPr lang="tr-TR" dirty="0" smtClean="0"/>
          </a:p>
          <a:p>
            <a:pPr>
              <a:buFont typeface="Wingdings" pitchFamily="2" charset="2"/>
              <a:buChar char="q"/>
            </a:pPr>
            <a:r>
              <a:rPr lang="tr-TR" dirty="0" smtClean="0"/>
              <a:t>Beceri Eğitimini içeren Farklı Öğrenme Yöntem ve Teknikleri </a:t>
            </a:r>
          </a:p>
          <a:p>
            <a:pPr marL="109728" indent="0">
              <a:buNone/>
            </a:pPr>
            <a:r>
              <a:rPr lang="tr-TR" dirty="0" smtClean="0"/>
              <a:t>	</a:t>
            </a:r>
          </a:p>
          <a:p>
            <a:pPr>
              <a:buFont typeface="Wingdings" pitchFamily="2" charset="2"/>
              <a:buChar char="q"/>
            </a:pPr>
            <a:r>
              <a:rPr lang="tr-TR" dirty="0" smtClean="0"/>
              <a:t> Öğrenci merkezli eğitim yöntemlerinin uygulamasında anlamlı olacaktır, </a:t>
            </a:r>
            <a:endParaRPr lang="tr-TR" strike="sngStrike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40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50</a:t>
            </a:fld>
            <a:endParaRPr lang="tr-TR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27992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tr-TR" dirty="0" smtClean="0">
                <a:solidFill>
                  <a:srgbClr val="008000"/>
                </a:solidFill>
              </a:rPr>
              <a:t>IV. Alan içi ve alan dışı seçmeli derslerin zenginleştirilmesi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Bu kapsamda Üniversitemizin diğer birimlerinin desteği ile Seçmeli Ders havuzu  çalışmaları yapıldı.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Üniversitemiz birimlerinin teveccühü ile 33 farklı Seçmeli Ders öğrenci tercihine sunuldu.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40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51</a:t>
            </a:fld>
            <a:endParaRPr lang="tr-TR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899592" y="1268760"/>
            <a:ext cx="7704856" cy="4536504"/>
          </a:xfrm>
        </p:spPr>
        <p:txBody>
          <a:bodyPr>
            <a:normAutofit fontScale="92500" lnSpcReduction="10000"/>
          </a:bodyPr>
          <a:lstStyle/>
          <a:p>
            <a:pPr marL="109728" indent="0" algn="just">
              <a:buNone/>
            </a:pPr>
            <a:r>
              <a:rPr lang="tr-TR" dirty="0" smtClean="0">
                <a:solidFill>
                  <a:srgbClr val="008000"/>
                </a:solidFill>
              </a:rPr>
              <a:t>V</a:t>
            </a:r>
            <a:r>
              <a:rPr lang="tr-TR" dirty="0">
                <a:solidFill>
                  <a:srgbClr val="008000"/>
                </a:solidFill>
              </a:rPr>
              <a:t>. </a:t>
            </a:r>
            <a:r>
              <a:rPr lang="tr-TR" dirty="0" smtClean="0">
                <a:solidFill>
                  <a:srgbClr val="008000"/>
                </a:solidFill>
              </a:rPr>
              <a:t>Erken Dönem Klinik Eğitim olanağının geliştirilmesi</a:t>
            </a:r>
            <a:endParaRPr lang="tr-TR" dirty="0">
              <a:solidFill>
                <a:srgbClr val="008000"/>
              </a:solidFill>
            </a:endParaRPr>
          </a:p>
          <a:p>
            <a:pPr marL="109728" indent="0" algn="just">
              <a:buNone/>
            </a:pPr>
            <a:endParaRPr lang="tr-TR" dirty="0"/>
          </a:p>
          <a:p>
            <a:pPr marL="109728" indent="0" algn="just">
              <a:buNone/>
            </a:pPr>
            <a:r>
              <a:rPr lang="tr-TR" dirty="0" smtClean="0"/>
              <a:t>Dönem 3 Programı yenilenerek, akreditasyon şartlarından biri olan “klinikle erken tanışma” kapsamında </a:t>
            </a:r>
            <a:r>
              <a:rPr lang="tr-TR" dirty="0" err="1" smtClean="0"/>
              <a:t>Propedötik</a:t>
            </a:r>
            <a:r>
              <a:rPr lang="tr-TR" dirty="0" smtClean="0"/>
              <a:t> Eğitim Koordinatörlüğü kurulmuş ve </a:t>
            </a:r>
            <a:r>
              <a:rPr lang="tr-TR" dirty="0" err="1" smtClean="0"/>
              <a:t>Propedötik</a:t>
            </a:r>
            <a:r>
              <a:rPr lang="tr-TR" dirty="0" smtClean="0"/>
              <a:t> eğitiminin 3. sınıf öğrencilerine verilmesi sağlanmıştır.</a:t>
            </a:r>
          </a:p>
          <a:p>
            <a:pPr marL="109728" indent="0" algn="just">
              <a:buNone/>
            </a:pPr>
            <a:endParaRPr lang="tr-TR" dirty="0" smtClean="0"/>
          </a:p>
          <a:p>
            <a:pPr marL="109728" indent="0" algn="just">
              <a:buNone/>
            </a:pPr>
            <a:r>
              <a:rPr lang="tr-TR" dirty="0" smtClean="0"/>
              <a:t>Bir sonraki dönem için ÇOMÜ Tıp Fakültesine özgü </a:t>
            </a:r>
            <a:r>
              <a:rPr lang="tr-TR" dirty="0" err="1" smtClean="0"/>
              <a:t>propedötik</a:t>
            </a:r>
            <a:r>
              <a:rPr lang="tr-TR" dirty="0" smtClean="0"/>
              <a:t> </a:t>
            </a:r>
            <a:r>
              <a:rPr lang="tr-TR" dirty="0" err="1" smtClean="0"/>
              <a:t>klavuz</a:t>
            </a:r>
            <a:r>
              <a:rPr lang="tr-TR" dirty="0" smtClean="0"/>
              <a:t> çalışmaları da tamamlanmak üzeredir.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40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52</a:t>
            </a:fld>
            <a:endParaRPr lang="tr-TR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274042"/>
          </a:xfrm>
        </p:spPr>
        <p:txBody>
          <a:bodyPr>
            <a:noAutofit/>
          </a:bodyPr>
          <a:lstStyle/>
          <a:p>
            <a:pPr algn="ctr"/>
            <a:r>
              <a:rPr lang="tr-TR" sz="3600" dirty="0" smtClean="0">
                <a:solidFill>
                  <a:schemeClr val="accent3"/>
                </a:solidFill>
              </a:rPr>
              <a:t>Klinik/Mesleki Beceri Eğitimleri</a:t>
            </a:r>
            <a:endParaRPr lang="tr-TR" sz="3600" dirty="0">
              <a:solidFill>
                <a:schemeClr val="accent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1196752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 smtClean="0"/>
          </a:p>
          <a:p>
            <a:endParaRPr lang="tr-TR" sz="2400" dirty="0"/>
          </a:p>
          <a:p>
            <a:r>
              <a:rPr lang="tr-TR" sz="2400" dirty="0" smtClean="0"/>
              <a:t>Fakültemizde Klinik/Mesleksel Beceri   eğitimleri, 6 yılı için  sarmal bir eğitim programı olarak planlandı. </a:t>
            </a:r>
          </a:p>
          <a:p>
            <a:endParaRPr lang="tr-TR" sz="2400" dirty="0"/>
          </a:p>
          <a:p>
            <a:r>
              <a:rPr lang="tr-TR" sz="2400" dirty="0" smtClean="0"/>
              <a:t>Eğitimin </a:t>
            </a:r>
            <a:r>
              <a:rPr lang="tr-TR" sz="2400" dirty="0"/>
              <a:t>ilk </a:t>
            </a:r>
            <a:r>
              <a:rPr lang="tr-TR" sz="2400" dirty="0" smtClean="0"/>
              <a:t>yıllarında ağırlıklı olarak </a:t>
            </a:r>
            <a:r>
              <a:rPr lang="tr-TR" sz="2400" dirty="0"/>
              <a:t>maket, model ve standardize </a:t>
            </a:r>
            <a:r>
              <a:rPr lang="tr-TR" sz="2400" dirty="0" smtClean="0"/>
              <a:t>hasta uygulamalarına yer verilmekte, ilerleyen yıllarda bu uygulamalara hasta başı eğitimlerin  eklenmesi kararlaştırıldı.</a:t>
            </a:r>
          </a:p>
          <a:p>
            <a:endParaRPr lang="tr-TR" dirty="0"/>
          </a:p>
          <a:p>
            <a:r>
              <a:rPr lang="tr-TR" dirty="0" smtClean="0"/>
              <a:t> </a:t>
            </a: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53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9504305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980728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800" dirty="0" smtClean="0"/>
          </a:p>
          <a:p>
            <a:endParaRPr lang="tr-TR" sz="2800" dirty="0" smtClean="0"/>
          </a:p>
          <a:p>
            <a:r>
              <a:rPr lang="tr-TR" sz="2800" dirty="0"/>
              <a:t>Mesleksel beceri öğretim sürecinde, beceri adımlarının tanımlandığı </a:t>
            </a:r>
            <a:r>
              <a:rPr lang="tr-TR" sz="2800" dirty="0" smtClean="0"/>
              <a:t>“Klinik Mesleksel </a:t>
            </a:r>
            <a:r>
              <a:rPr lang="tr-TR" sz="2800" dirty="0"/>
              <a:t>Beceri Öğrenim r</a:t>
            </a:r>
            <a:r>
              <a:rPr lang="tr-TR" sz="2800" dirty="0" smtClean="0"/>
              <a:t>ehberleri kullanılmaktadır.</a:t>
            </a:r>
          </a:p>
          <a:p>
            <a:endParaRPr lang="tr-TR" sz="2800" dirty="0"/>
          </a:p>
          <a:p>
            <a:r>
              <a:rPr lang="tr-TR" sz="2800" dirty="0" smtClean="0"/>
              <a:t>Bu rehberlerin güncellenmesi ve bir araya getirilmesi ile “ÇOMU Klinik Beceri Rehberi” dokümanı da hazırlanmıştır.</a:t>
            </a:r>
            <a:endParaRPr lang="tr-TR" sz="2800" dirty="0"/>
          </a:p>
        </p:txBody>
      </p:sp>
      <p:sp>
        <p:nvSpPr>
          <p:cNvPr id="7" name="1 Başlık"/>
          <p:cNvSpPr txBox="1">
            <a:spLocks/>
          </p:cNvSpPr>
          <p:nvPr/>
        </p:nvSpPr>
        <p:spPr>
          <a:xfrm>
            <a:off x="467544" y="548680"/>
            <a:ext cx="8229600" cy="274042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smtClean="0">
                <a:ln>
                  <a:noFill/>
                </a:ln>
                <a:solidFill>
                  <a:schemeClr val="accent3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Klinik/Mesleki Beceri Eğitimleri</a:t>
            </a: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54</a:t>
            </a:fld>
            <a:endParaRPr lang="tr-TR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457200" y="1481328"/>
            <a:ext cx="8435280" cy="4525963"/>
          </a:xfrm>
        </p:spPr>
        <p:txBody>
          <a:bodyPr>
            <a:normAutofit/>
          </a:bodyPr>
          <a:lstStyle/>
          <a:p>
            <a:r>
              <a:rPr lang="tr-TR" dirty="0" smtClean="0"/>
              <a:t>Burada amaç, klinikle erken tanışmak dışında bir diğer akreditasyon kriterleri olan;</a:t>
            </a:r>
          </a:p>
          <a:p>
            <a:endParaRPr lang="tr-TR" dirty="0" smtClean="0"/>
          </a:p>
          <a:p>
            <a:pPr marL="880110" lvl="1" indent="-514350">
              <a:buFont typeface="Wingdings" pitchFamily="2" charset="2"/>
              <a:buChar char="ü"/>
            </a:pPr>
            <a:r>
              <a:rPr lang="tr-TR" dirty="0" smtClean="0"/>
              <a:t>Öğrenen Merkezli Eğitim Uygulamalarını,</a:t>
            </a:r>
          </a:p>
          <a:p>
            <a:pPr marL="880110" lvl="1" indent="-514350">
              <a:buFont typeface="Wingdings" pitchFamily="2" charset="2"/>
              <a:buChar char="ü"/>
            </a:pPr>
            <a:r>
              <a:rPr lang="tr-TR" dirty="0" smtClean="0"/>
              <a:t>Mezuniyet Yeterlikleri/yetkinliklerini/kazanımlarını,</a:t>
            </a:r>
          </a:p>
          <a:p>
            <a:pPr marL="880110" lvl="1" indent="-514350">
              <a:buFont typeface="Wingdings" pitchFamily="2" charset="2"/>
              <a:buChar char="ü"/>
            </a:pPr>
            <a:r>
              <a:rPr lang="tr-TR" dirty="0" smtClean="0"/>
              <a:t>Öğrencilerin elektronik hasta bilgi yönetimi ve karar destek sistemlerini öğrenmesi,</a:t>
            </a:r>
          </a:p>
          <a:p>
            <a:pPr marL="880110" lvl="1" indent="-514350">
              <a:buFont typeface="Wingdings" pitchFamily="2" charset="2"/>
              <a:buChar char="ü"/>
            </a:pPr>
            <a:r>
              <a:rPr lang="tr-TR" dirty="0" smtClean="0"/>
              <a:t>Öğrencilerin tıp eğitiminin erken dönemlerinde hasta ve toplumun sağlık sorunları ile karşılaşmasını sağlamış olacaktır.</a:t>
            </a:r>
          </a:p>
          <a:p>
            <a:pPr marL="880110" lvl="1" indent="-514350">
              <a:buNone/>
            </a:pPr>
            <a:endParaRPr lang="tr-TR" dirty="0" smtClean="0"/>
          </a:p>
          <a:p>
            <a:pPr marL="880110" lvl="1" indent="-514350">
              <a:buNone/>
            </a:pP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40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55</a:t>
            </a:fld>
            <a:endParaRPr lang="tr-TR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just">
              <a:buNone/>
            </a:pPr>
            <a:r>
              <a:rPr lang="tr-TR" dirty="0" smtClean="0">
                <a:solidFill>
                  <a:srgbClr val="008000"/>
                </a:solidFill>
              </a:rPr>
              <a:t>VI. Eğitim programına bağımsız/</a:t>
            </a:r>
            <a:r>
              <a:rPr lang="tr-TR" dirty="0">
                <a:solidFill>
                  <a:srgbClr val="008000"/>
                </a:solidFill>
              </a:rPr>
              <a:t>s</a:t>
            </a:r>
            <a:r>
              <a:rPr lang="tr-TR" dirty="0" smtClean="0">
                <a:solidFill>
                  <a:srgbClr val="008000"/>
                </a:solidFill>
              </a:rPr>
              <a:t>erbest çalışma saatlerinin eklenmesi</a:t>
            </a:r>
          </a:p>
          <a:p>
            <a:pPr marL="109728" indent="0" algn="just">
              <a:buNone/>
            </a:pPr>
            <a:endParaRPr lang="tr-TR" dirty="0">
              <a:solidFill>
                <a:srgbClr val="008000"/>
              </a:solidFill>
            </a:endParaRPr>
          </a:p>
          <a:p>
            <a:pPr algn="just"/>
            <a:r>
              <a:rPr lang="tr-TR" dirty="0" smtClean="0"/>
              <a:t>Eğitim programında her dönemde bağımsız/serbest çalışma saatleri eklenerek bir akreditasyon kriteri daha sağlandı.</a:t>
            </a:r>
          </a:p>
          <a:p>
            <a:pPr algn="just"/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40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56</a:t>
            </a:fld>
            <a:endParaRPr lang="tr-TR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tr-TR" dirty="0" smtClean="0">
                <a:solidFill>
                  <a:srgbClr val="008000"/>
                </a:solidFill>
              </a:rPr>
              <a:t>VII. Fakülte Program Yeterlikleri ve Dönem amaç ve hedeflerinin oluşturulması/gözden geçirilmesi </a:t>
            </a:r>
            <a:endParaRPr lang="tr-TR" dirty="0" smtClean="0"/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Kısa vadede tüm eğitim dönemlerinde verilen derslerin “öğrenim hedefleri” 2018-2019 Eğitim Yılı başında yayınlanmıştır. 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Öğrenim hedefleri öğrenci tarafından da bilinir  hale getirilmiştir.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40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57</a:t>
            </a:fld>
            <a:endParaRPr lang="tr-TR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58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 l="31500" t="2800" r="31488" b="13177"/>
          <a:stretch>
            <a:fillRect/>
          </a:stretch>
        </p:blipFill>
        <p:spPr bwMode="auto">
          <a:xfrm>
            <a:off x="2195736" y="0"/>
            <a:ext cx="5339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59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4000" dirty="0"/>
          </a:p>
        </p:txBody>
      </p:sp>
      <p:sp>
        <p:nvSpPr>
          <p:cNvPr id="6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tr-TR" dirty="0" smtClean="0">
                <a:solidFill>
                  <a:srgbClr val="008000"/>
                </a:solidFill>
              </a:rPr>
              <a:t>VII. Fakülte Program Yeterlikleri ve Dönem amaç ve hedeflerinin oluşturulması/gözden geçirilmesi </a:t>
            </a:r>
          </a:p>
          <a:p>
            <a:pPr marL="109728" indent="0">
              <a:buNone/>
            </a:pPr>
            <a:endParaRPr lang="tr-TR" dirty="0" smtClean="0"/>
          </a:p>
          <a:p>
            <a:pPr algn="just"/>
            <a:r>
              <a:rPr lang="tr-TR" dirty="0" smtClean="0"/>
              <a:t>Fakültemiz tarafından hazırlanan </a:t>
            </a:r>
            <a:r>
              <a:rPr lang="tr-TR" b="1" dirty="0" smtClean="0"/>
              <a:t>Çanakkale Onsekiz Mart Üniversitesi Tıp Fakültesinde Mezuniyet Öncesi Eğitim Ve Öğretimin Amacı, Yeterlilikler Çerçevesi </a:t>
            </a:r>
            <a:r>
              <a:rPr lang="tr-TR" dirty="0" smtClean="0"/>
              <a:t>taslak</a:t>
            </a:r>
            <a:r>
              <a:rPr lang="tr-TR" b="1" dirty="0" smtClean="0"/>
              <a:t> </a:t>
            </a:r>
            <a:r>
              <a:rPr lang="tr-TR" dirty="0" smtClean="0"/>
              <a:t>belgesinin iç ve dış paydaşlarla (Tıp Eğitimi ile ilgili STK ve meslek örgütleri, ilgili kamusal kuruluşlar) ile paylaşılmış, geri dönütler </a:t>
            </a:r>
            <a:r>
              <a:rPr lang="tr-TR" dirty="0" smtClean="0"/>
              <a:t>alınmıştır</a:t>
            </a:r>
            <a:r>
              <a:rPr lang="tr-TR" dirty="0" smtClean="0"/>
              <a:t>.</a:t>
            </a:r>
          </a:p>
          <a:p>
            <a:pPr algn="just"/>
            <a:endParaRPr lang="tr-T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solidFill>
                  <a:schemeClr val="accent3"/>
                </a:solidFill>
              </a:rPr>
              <a:t>Öğrenciler</a:t>
            </a:r>
            <a:endParaRPr lang="en-US" sz="4000" dirty="0">
              <a:solidFill>
                <a:schemeClr val="accent3"/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6</a:t>
            </a:fld>
            <a:endParaRPr lang="tr-TR" dirty="0"/>
          </a:p>
        </p:txBody>
      </p:sp>
      <p:pic>
        <p:nvPicPr>
          <p:cNvPr id="75778" name="Picture 2" descr="ÃOMÃ TÄ±p FakÃ¼ltesi Mezuniyet TÃ¶reni GerÃ§ekleÅtirildi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052736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123852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tr-TR" dirty="0" smtClean="0">
                <a:solidFill>
                  <a:srgbClr val="008000"/>
                </a:solidFill>
              </a:rPr>
              <a:t>VIII. </a:t>
            </a:r>
            <a:endParaRPr lang="tr-TR" dirty="0" smtClean="0"/>
          </a:p>
          <a:p>
            <a:pPr algn="just"/>
            <a:r>
              <a:rPr lang="tr-TR" dirty="0" smtClean="0"/>
              <a:t>Bir diğer Akreditasyon Kriteri olan “Stajyer ve </a:t>
            </a:r>
            <a:r>
              <a:rPr lang="tr-TR" dirty="0" err="1" smtClean="0"/>
              <a:t>önhekimlerin</a:t>
            </a:r>
            <a:r>
              <a:rPr lang="tr-TR" dirty="0" smtClean="0"/>
              <a:t> klinik eğitim ortamlarındaki görev ve sorumlulukları tanımlanmıştır,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 “</a:t>
            </a:r>
            <a:r>
              <a:rPr lang="tr-TR" dirty="0" err="1" smtClean="0"/>
              <a:t>Önhekim</a:t>
            </a:r>
            <a:r>
              <a:rPr lang="tr-TR" dirty="0" smtClean="0"/>
              <a:t> Yönergesi” ve “Dönem IV ve Dönem V Öğrenci Görev ve Sorumlulukları Yönergesi” senato kararı ile kabul edilerek 2018-2019 Eğitim Yılı itibariyle yürürlüğe konulmuştur.</a:t>
            </a:r>
          </a:p>
          <a:p>
            <a:pPr algn="just"/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40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60</a:t>
            </a:fld>
            <a:endParaRPr lang="tr-TR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tr-TR" dirty="0" smtClean="0">
                <a:solidFill>
                  <a:srgbClr val="008000"/>
                </a:solidFill>
              </a:rPr>
              <a:t>IX. Dönem 1-2-3 (Klinik Öncesi) öğrencilerin görev ve sorumluluklarının tanımlanması</a:t>
            </a:r>
          </a:p>
          <a:p>
            <a:pPr marL="109728" indent="0" algn="just">
              <a:buNone/>
            </a:pPr>
            <a:endParaRPr lang="tr-TR" dirty="0" smtClean="0"/>
          </a:p>
          <a:p>
            <a:r>
              <a:rPr lang="tr-TR" dirty="0" smtClean="0"/>
              <a:t>Bu kapsamda Dönem 1-2-3 öğrencileri için, görev ve sorumlulukları kurul onayları alınan genelgeler ile tanımlanmıştır.</a:t>
            </a:r>
          </a:p>
          <a:p>
            <a:endParaRPr lang="tr-TR" dirty="0" smtClean="0"/>
          </a:p>
          <a:p>
            <a:pPr marL="850392" lvl="1" indent="-457200">
              <a:buFont typeface="+mj-lt"/>
              <a:buAutoNum type="arabicPeriod"/>
            </a:pPr>
            <a:r>
              <a:rPr lang="tr-TR" dirty="0" smtClean="0"/>
              <a:t>Sınav Kuralları</a:t>
            </a:r>
          </a:p>
          <a:p>
            <a:pPr marL="850392" lvl="1" indent="-457200">
              <a:buFont typeface="+mj-lt"/>
              <a:buAutoNum type="arabicPeriod"/>
            </a:pPr>
            <a:r>
              <a:rPr lang="tr-TR" dirty="0" smtClean="0"/>
              <a:t>Sınav Değerlendirme Süreci</a:t>
            </a:r>
          </a:p>
          <a:p>
            <a:pPr marL="850392" lvl="1" indent="-457200">
              <a:buFont typeface="+mj-lt"/>
              <a:buAutoNum type="arabicPeriod"/>
            </a:pPr>
            <a:r>
              <a:rPr lang="tr-TR" dirty="0" smtClean="0"/>
              <a:t>Sınav Sonuç İtiraz dokümanları hazırlanmıştır.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40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61</a:t>
            </a:fld>
            <a:endParaRPr lang="tr-TR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endParaRPr lang="tr-TR" dirty="0" smtClean="0"/>
          </a:p>
          <a:p>
            <a:pPr algn="just"/>
            <a:r>
              <a:rPr lang="tr-TR" dirty="0" smtClean="0"/>
              <a:t>Öğrencilerin her dönem için “Oryantasyon Eğitimi” 20.09.2018 sayılı resmi gazetede yayınlanan değişiklikle “Fakültemiz Eğitim-Öğretim Sınav Yönetmeliğinde” tanımlanmış, eğitimler planlanmış ve hayata geçirilmiştir.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 Kendi başına ayrı programları olan bu eğitimlerin sonunda, ayrıca öğrencilerden görüş alınarak “Oryantasyon Eğitim Programları” değerlendirilmiştir.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40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62</a:t>
            </a:fld>
            <a:endParaRPr lang="tr-TR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868958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>
                <a:solidFill>
                  <a:schemeClr val="accent3"/>
                </a:solidFill>
              </a:rPr>
              <a:t>Dönem 1 Oryantasyon Eğitimi</a:t>
            </a:r>
            <a:endParaRPr lang="tr-TR" sz="3200" dirty="0"/>
          </a:p>
        </p:txBody>
      </p:sp>
      <p:pic>
        <p:nvPicPr>
          <p:cNvPr id="2050" name="Picture 2" descr="https://cdn.comu.edu.tr/cms/tipfak/galeri/520-2009201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63</a:t>
            </a:fld>
            <a:endParaRPr lang="tr-TR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868958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>
                <a:solidFill>
                  <a:schemeClr val="accent3"/>
                </a:solidFill>
              </a:rPr>
              <a:t>Dönem 6 Oryantasyon Eğitimi</a:t>
            </a:r>
            <a:endParaRPr lang="tr-TR" sz="3200" dirty="0"/>
          </a:p>
        </p:txBody>
      </p:sp>
      <p:pic>
        <p:nvPicPr>
          <p:cNvPr id="128002" name="Picture 2" descr="https://cdn.comu.edu.tr/cms/tipfak/galeri/510-1707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64</a:t>
            </a:fld>
            <a:endParaRPr lang="tr-TR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just">
              <a:buNone/>
            </a:pPr>
            <a:r>
              <a:rPr lang="tr-TR" dirty="0" smtClean="0">
                <a:solidFill>
                  <a:srgbClr val="008000"/>
                </a:solidFill>
              </a:rPr>
              <a:t>X</a:t>
            </a:r>
            <a:r>
              <a:rPr lang="tr-TR" dirty="0">
                <a:solidFill>
                  <a:srgbClr val="008000"/>
                </a:solidFill>
              </a:rPr>
              <a:t>. Eğitim-Öğretim Sınav </a:t>
            </a:r>
            <a:r>
              <a:rPr lang="tr-TR" dirty="0" smtClean="0">
                <a:solidFill>
                  <a:srgbClr val="008000"/>
                </a:solidFill>
              </a:rPr>
              <a:t>Yönetmeliği</a:t>
            </a:r>
          </a:p>
          <a:p>
            <a:pPr marL="109728" indent="0" algn="just">
              <a:buNone/>
            </a:pPr>
            <a:endParaRPr lang="tr-TR" dirty="0" smtClean="0">
              <a:solidFill>
                <a:srgbClr val="008000"/>
              </a:solidFill>
            </a:endParaRPr>
          </a:p>
          <a:p>
            <a:pPr algn="just"/>
            <a:r>
              <a:rPr lang="tr-TR" dirty="0" smtClean="0"/>
              <a:t>Fakültemizin ihtiyacı olan Eğitim-Öğretim Sınav Yönetmeliği’nde sınavlar ile ilişkin değişiklikler yapılarak resmi gazetede yayınlanmıştır. </a:t>
            </a:r>
          </a:p>
          <a:p>
            <a:pPr marL="109728" indent="0" algn="just">
              <a:buNone/>
            </a:pPr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40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65</a:t>
            </a:fld>
            <a:endParaRPr lang="tr-TR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 l="20081" t="18900" r="24007" b="3401"/>
          <a:stretch>
            <a:fillRect/>
          </a:stretch>
        </p:blipFill>
        <p:spPr bwMode="auto">
          <a:xfrm>
            <a:off x="0" y="0"/>
            <a:ext cx="9144000" cy="689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66</a:t>
            </a:fld>
            <a:endParaRPr lang="tr-TR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tr-TR" dirty="0" smtClean="0">
                <a:solidFill>
                  <a:srgbClr val="008000"/>
                </a:solidFill>
              </a:rPr>
              <a:t>XI. Öğrenci </a:t>
            </a:r>
            <a:r>
              <a:rPr lang="tr-TR" dirty="0" err="1" smtClean="0">
                <a:solidFill>
                  <a:srgbClr val="008000"/>
                </a:solidFill>
              </a:rPr>
              <a:t>Temsiliyeti</a:t>
            </a:r>
            <a:endParaRPr lang="tr-TR" dirty="0">
              <a:solidFill>
                <a:srgbClr val="008000"/>
              </a:solidFill>
            </a:endParaRPr>
          </a:p>
          <a:p>
            <a:endParaRPr lang="tr-TR" dirty="0" smtClean="0"/>
          </a:p>
          <a:p>
            <a:pPr marL="880110" lvl="1" indent="-514350">
              <a:buFont typeface="+mj-lt"/>
              <a:buAutoNum type="arabicPeriod"/>
            </a:pPr>
            <a:r>
              <a:rPr lang="tr-TR" dirty="0" smtClean="0"/>
              <a:t>Tıp Fakültesi Tıp Eğitimi Öğrenci Kurulu kurulmuş, yönergesi hazırlanarak çalışmaya başlamıştır.</a:t>
            </a:r>
          </a:p>
          <a:p>
            <a:pPr marL="880110" lvl="1" indent="-514350">
              <a:buFont typeface="+mj-lt"/>
              <a:buAutoNum type="arabicPeriod"/>
            </a:pPr>
            <a:endParaRPr lang="tr-TR" dirty="0" smtClean="0"/>
          </a:p>
          <a:p>
            <a:pPr marL="880110" lvl="1" indent="-514350">
              <a:buFont typeface="+mj-lt"/>
              <a:buAutoNum type="arabicPeriod"/>
            </a:pPr>
            <a:r>
              <a:rPr lang="tr-TR" dirty="0" smtClean="0"/>
              <a:t>Tüm komisyonlarda öğrencilerden bir temsilci bulunmaktadır. </a:t>
            </a:r>
          </a:p>
          <a:p>
            <a:pPr marL="880110" lvl="1" indent="-514350">
              <a:buFont typeface="+mj-lt"/>
              <a:buAutoNum type="arabicPeriod"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36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67</a:t>
            </a:fld>
            <a:endParaRPr lang="tr-TR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tr-TR" dirty="0" smtClean="0">
                <a:solidFill>
                  <a:srgbClr val="008000"/>
                </a:solidFill>
              </a:rPr>
              <a:t>XI. Öğrenci </a:t>
            </a:r>
            <a:r>
              <a:rPr lang="tr-TR" dirty="0" err="1" smtClean="0">
                <a:solidFill>
                  <a:srgbClr val="008000"/>
                </a:solidFill>
              </a:rPr>
              <a:t>Temsiliyeti</a:t>
            </a:r>
            <a:endParaRPr lang="tr-TR" dirty="0">
              <a:solidFill>
                <a:srgbClr val="008000"/>
              </a:solidFill>
            </a:endParaRPr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 marL="880110" lvl="1" indent="-514350">
              <a:buNone/>
            </a:pPr>
            <a:r>
              <a:rPr lang="tr-TR" dirty="0" smtClean="0"/>
              <a:t>     Tüm öğrencilere ayrı ayrı dönemler halinde “Akreditasyon Bilgilendirme Toplantıları” düzenlenmiştir.</a:t>
            </a:r>
          </a:p>
          <a:p>
            <a:pPr marL="880110" lvl="1" indent="-514350">
              <a:buNone/>
            </a:pPr>
            <a:endParaRPr lang="tr-TR" dirty="0" smtClean="0"/>
          </a:p>
          <a:p>
            <a:pPr marL="880110" lvl="1" indent="-514350">
              <a:buNone/>
            </a:pPr>
            <a:r>
              <a:rPr lang="tr-TR" dirty="0" smtClean="0"/>
              <a:t>     Akreditasyonda öğrenci rolü vurgulanmıştır.</a:t>
            </a:r>
          </a:p>
          <a:p>
            <a:pPr marL="880110" lvl="1" indent="-514350">
              <a:buFont typeface="+mj-lt"/>
              <a:buAutoNum type="arabicPeriod"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36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68</a:t>
            </a:fld>
            <a:endParaRPr lang="tr-TR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69</a:t>
            </a:fld>
            <a:endParaRPr lang="tr-TR" dirty="0"/>
          </a:p>
        </p:txBody>
      </p:sp>
      <p:pic>
        <p:nvPicPr>
          <p:cNvPr id="1026" name="Picture 2" descr="F:\fotolar\IMG_9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0688"/>
            <a:ext cx="9144000" cy="5807312"/>
          </a:xfrm>
          <a:prstGeom prst="rect">
            <a:avLst/>
          </a:prstGeom>
          <a:noFill/>
        </p:spPr>
      </p:pic>
      <p:sp>
        <p:nvSpPr>
          <p:cNvPr id="6" name="2 Başlık"/>
          <p:cNvSpPr txBox="1">
            <a:spLocks/>
          </p:cNvSpPr>
          <p:nvPr/>
        </p:nvSpPr>
        <p:spPr>
          <a:xfrm>
            <a:off x="539552" y="0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Akreditasyon</a:t>
            </a: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Hazırlıkları</a:t>
            </a: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611560" y="1340769"/>
          <a:ext cx="7776864" cy="4535145"/>
        </p:xfrm>
        <a:graphic>
          <a:graphicData uri="http://schemas.openxmlformats.org/drawingml/2006/table">
            <a:tbl>
              <a:tblPr/>
              <a:tblGrid>
                <a:gridCol w="1385976"/>
                <a:gridCol w="2386958"/>
                <a:gridCol w="1036757"/>
                <a:gridCol w="1427200"/>
                <a:gridCol w="1539973"/>
              </a:tblGrid>
              <a:tr h="808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latin typeface="+mn-lt"/>
                          <a:ea typeface="Times New Roman"/>
                          <a:cs typeface="Times New Roman"/>
                        </a:rPr>
                        <a:t>Dönem</a:t>
                      </a:r>
                      <a:endParaRPr lang="tr-TR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+mn-lt"/>
                          <a:ea typeface="Times New Roman"/>
                          <a:cs typeface="Times New Roman"/>
                        </a:rPr>
                        <a:t>ÖSYM</a:t>
                      </a:r>
                      <a:endParaRPr lang="tr-TR" sz="18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+mn-lt"/>
                          <a:ea typeface="Times New Roman"/>
                          <a:cs typeface="Times New Roman"/>
                        </a:rPr>
                        <a:t>Kontenjanı</a:t>
                      </a:r>
                      <a:endParaRPr lang="tr-TR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+mn-lt"/>
                          <a:ea typeface="Times New Roman"/>
                          <a:cs typeface="Times New Roman"/>
                        </a:rPr>
                        <a:t>Yerleşen</a:t>
                      </a:r>
                      <a:endParaRPr lang="tr-TR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+mn-lt"/>
                          <a:ea typeface="Times New Roman"/>
                          <a:cs typeface="Times New Roman"/>
                        </a:rPr>
                        <a:t>Boş Kalan</a:t>
                      </a:r>
                      <a:endParaRPr lang="tr-TR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+mn-lt"/>
                          <a:ea typeface="Times New Roman"/>
                          <a:cs typeface="Times New Roman"/>
                        </a:rPr>
                        <a:t>Doluluk Oranı</a:t>
                      </a:r>
                      <a:endParaRPr lang="tr-TR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2007-2008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%100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2008-2009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40 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%107,5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2009-2010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62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64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%103,3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2010-2011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76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%105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2011-2012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Times New Roman"/>
                          <a:ea typeface="Times New Roman"/>
                          <a:cs typeface="Times New Roman"/>
                        </a:rPr>
                        <a:t>82</a:t>
                      </a:r>
                      <a:endParaRPr lang="tr-T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86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%105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2012-2013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103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103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%100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2013-2014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130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130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%100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2014-2015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105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%105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2015-2016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%100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Times New Roman"/>
                          <a:ea typeface="Times New Roman"/>
                          <a:cs typeface="Times New Roman"/>
                        </a:rPr>
                        <a:t>2016-2017</a:t>
                      </a:r>
                      <a:endParaRPr lang="tr-T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tr-T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125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latin typeface="Times New Roman"/>
                          <a:ea typeface="Times New Roman"/>
                          <a:cs typeface="Times New Roman"/>
                        </a:rPr>
                        <a:t>%104.16</a:t>
                      </a:r>
                      <a:endParaRPr lang="tr-T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>
                          <a:latin typeface="Times New Roman"/>
                          <a:ea typeface="Times New Roman"/>
                          <a:cs typeface="Times New Roman"/>
                        </a:rPr>
                        <a:t>2017-2018</a:t>
                      </a:r>
                      <a:endParaRPr lang="tr-TR" sz="18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>
                          <a:latin typeface="Times New Roman"/>
                          <a:ea typeface="Times New Roman"/>
                          <a:cs typeface="Times New Roman"/>
                        </a:rPr>
                        <a:t>130</a:t>
                      </a:r>
                      <a:endParaRPr lang="tr-TR" sz="18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>
                          <a:latin typeface="Times New Roman"/>
                          <a:ea typeface="Times New Roman"/>
                          <a:cs typeface="Times New Roman"/>
                        </a:rPr>
                        <a:t>134</a:t>
                      </a:r>
                      <a:endParaRPr lang="tr-TR" sz="18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18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>
                          <a:latin typeface="Times New Roman"/>
                          <a:ea typeface="Times New Roman"/>
                          <a:cs typeface="Times New Roman"/>
                        </a:rPr>
                        <a:t>%103</a:t>
                      </a:r>
                      <a:endParaRPr lang="tr-TR" sz="18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2018-2019</a:t>
                      </a:r>
                      <a:endParaRPr lang="tr-TR" sz="18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140</a:t>
                      </a:r>
                      <a:endParaRPr lang="tr-TR" sz="18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144</a:t>
                      </a:r>
                      <a:endParaRPr lang="tr-TR" sz="18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18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0" dirty="0">
                          <a:latin typeface="Times New Roman"/>
                          <a:ea typeface="Times New Roman"/>
                          <a:cs typeface="Times New Roman"/>
                        </a:rPr>
                        <a:t>%103</a:t>
                      </a:r>
                      <a:endParaRPr lang="tr-TR" sz="18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2019-2020</a:t>
                      </a:r>
                      <a:endParaRPr lang="tr-TR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150</a:t>
                      </a:r>
                      <a:endParaRPr lang="tr-TR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smtClean="0">
                          <a:latin typeface="Times New Roman"/>
                          <a:ea typeface="Times New Roman"/>
                          <a:cs typeface="Times New Roman"/>
                        </a:rPr>
                        <a:t>154</a:t>
                      </a:r>
                      <a:endParaRPr lang="tr-TR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tr-TR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tr-TR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>
                <a:solidFill>
                  <a:schemeClr val="accent3"/>
                </a:solidFill>
              </a:rPr>
              <a:t>Öğrenci Kontenjanları ve Doluluk Oranı</a:t>
            </a:r>
            <a:endParaRPr lang="tr-TR" sz="3200" dirty="0">
              <a:solidFill>
                <a:schemeClr val="accent3"/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7</a:t>
            </a:fld>
            <a:endParaRPr lang="tr-TR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70</a:t>
            </a:fld>
            <a:endParaRPr lang="tr-TR" dirty="0"/>
          </a:p>
        </p:txBody>
      </p:sp>
      <p:sp>
        <p:nvSpPr>
          <p:cNvPr id="6" name="2 Başlık"/>
          <p:cNvSpPr txBox="1">
            <a:spLocks/>
          </p:cNvSpPr>
          <p:nvPr/>
        </p:nvSpPr>
        <p:spPr>
          <a:xfrm>
            <a:off x="539552" y="0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Akreditasyon</a:t>
            </a: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Hazırlıkları</a:t>
            </a: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1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71</a:t>
            </a:fld>
            <a:endParaRPr lang="tr-TR" dirty="0"/>
          </a:p>
        </p:txBody>
      </p:sp>
      <p:sp>
        <p:nvSpPr>
          <p:cNvPr id="6" name="2 Başlık"/>
          <p:cNvSpPr txBox="1">
            <a:spLocks/>
          </p:cNvSpPr>
          <p:nvPr/>
        </p:nvSpPr>
        <p:spPr>
          <a:xfrm>
            <a:off x="539552" y="0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Akreditasyon</a:t>
            </a: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Hazırlıkları</a:t>
            </a: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tr-TR" dirty="0" smtClean="0">
                <a:solidFill>
                  <a:srgbClr val="008000"/>
                </a:solidFill>
              </a:rPr>
              <a:t>XII. </a:t>
            </a:r>
            <a:r>
              <a:rPr lang="tr-TR" dirty="0">
                <a:solidFill>
                  <a:srgbClr val="008000"/>
                </a:solidFill>
              </a:rPr>
              <a:t>Akademik  ve Sosyal Danışmanlık </a:t>
            </a:r>
            <a:r>
              <a:rPr lang="tr-TR" dirty="0" smtClean="0">
                <a:solidFill>
                  <a:srgbClr val="008000"/>
                </a:solidFill>
              </a:rPr>
              <a:t>Sistemi</a:t>
            </a:r>
            <a:endParaRPr lang="tr-TR" dirty="0">
              <a:solidFill>
                <a:srgbClr val="008000"/>
              </a:solidFill>
            </a:endParaRPr>
          </a:p>
          <a:p>
            <a:pPr marL="109728" indent="0" algn="just">
              <a:buNone/>
            </a:pPr>
            <a:endParaRPr lang="tr-TR" dirty="0" smtClean="0"/>
          </a:p>
          <a:p>
            <a:pPr algn="just"/>
            <a:r>
              <a:rPr lang="tr-TR" dirty="0" smtClean="0"/>
              <a:t>“Fakültemiz Akademik Danışmanlık Komisyonu aktif hale getirilmiş, yönergesi yenilenmiştir. 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Bu kapsamda tüm öğrencilerin akademik danışmanları tanımlanmıştır.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40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72</a:t>
            </a:fld>
            <a:endParaRPr lang="tr-TR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109728" indent="0" algn="just">
              <a:buNone/>
            </a:pPr>
            <a:r>
              <a:rPr lang="tr-TR" dirty="0" smtClean="0">
                <a:solidFill>
                  <a:srgbClr val="008000"/>
                </a:solidFill>
              </a:rPr>
              <a:t>XIII. Eğitim Komisyonlarının Oluşturulması</a:t>
            </a:r>
            <a:endParaRPr lang="tr-TR" dirty="0">
              <a:solidFill>
                <a:srgbClr val="008000"/>
              </a:solidFill>
            </a:endParaRPr>
          </a:p>
          <a:p>
            <a:pPr marL="109728" indent="0" algn="just">
              <a:buNone/>
            </a:pPr>
            <a:endParaRPr lang="tr-TR" dirty="0" smtClean="0"/>
          </a:p>
          <a:p>
            <a:pPr algn="just"/>
            <a:r>
              <a:rPr lang="tr-TR" dirty="0" smtClean="0"/>
              <a:t>01.03.2018 tarihli Akademik Kurulda kurulduğunu belirttiğimiz Eğitim ile ilgili;</a:t>
            </a:r>
          </a:p>
          <a:p>
            <a:pPr algn="just"/>
            <a:endParaRPr lang="tr-TR" dirty="0" smtClean="0"/>
          </a:p>
          <a:p>
            <a:pPr lvl="2" algn="just">
              <a:buClrTx/>
              <a:buFont typeface="Wingdings" pitchFamily="2" charset="2"/>
              <a:buChar char="Ø"/>
            </a:pPr>
            <a:r>
              <a:rPr lang="tr-TR" dirty="0" smtClean="0"/>
              <a:t>Akademik Danışmanlık Komisyonu</a:t>
            </a:r>
          </a:p>
          <a:p>
            <a:pPr lvl="2" algn="just">
              <a:buClrTx/>
              <a:buFont typeface="Wingdings" pitchFamily="2" charset="2"/>
              <a:buChar char="Ø"/>
            </a:pPr>
            <a:r>
              <a:rPr lang="tr-TR" dirty="0" smtClean="0"/>
              <a:t>Araştırma Eğitimi Komisyonu</a:t>
            </a:r>
          </a:p>
          <a:p>
            <a:pPr lvl="2" algn="just">
              <a:buClrTx/>
              <a:buFont typeface="Wingdings" pitchFamily="2" charset="2"/>
              <a:buChar char="Ø"/>
            </a:pPr>
            <a:r>
              <a:rPr lang="tr-TR" dirty="0" smtClean="0"/>
              <a:t>Bologna/</a:t>
            </a:r>
            <a:r>
              <a:rPr lang="tr-TR" dirty="0" err="1" smtClean="0"/>
              <a:t>Erasmus</a:t>
            </a:r>
            <a:r>
              <a:rPr lang="tr-TR" dirty="0" smtClean="0"/>
              <a:t>/</a:t>
            </a:r>
            <a:r>
              <a:rPr lang="tr-TR" dirty="0" err="1" smtClean="0"/>
              <a:t>Farabi</a:t>
            </a:r>
            <a:r>
              <a:rPr lang="tr-TR" dirty="0" smtClean="0"/>
              <a:t>/Mevlana Komisyonu</a:t>
            </a:r>
          </a:p>
          <a:p>
            <a:pPr lvl="2" algn="just">
              <a:buClrTx/>
              <a:buFont typeface="Wingdings" pitchFamily="2" charset="2"/>
              <a:buChar char="Ø"/>
            </a:pPr>
            <a:r>
              <a:rPr lang="tr-TR" dirty="0" smtClean="0"/>
              <a:t>Ölçme-Değerlendirme Komisyonu</a:t>
            </a:r>
          </a:p>
          <a:p>
            <a:pPr lvl="2" algn="just">
              <a:buClrTx/>
              <a:buFont typeface="Wingdings" pitchFamily="2" charset="2"/>
              <a:buChar char="Ø"/>
            </a:pPr>
            <a:r>
              <a:rPr lang="tr-TR" dirty="0" smtClean="0"/>
              <a:t>Program Değerlendirme Komisyonu</a:t>
            </a:r>
          </a:p>
          <a:p>
            <a:pPr lvl="2" algn="just">
              <a:buClrTx/>
              <a:buFont typeface="Wingdings" pitchFamily="2" charset="2"/>
              <a:buChar char="Ø"/>
            </a:pPr>
            <a:r>
              <a:rPr lang="tr-TR" dirty="0" smtClean="0"/>
              <a:t>Sürekli Mesleki Gelişim ve Yaşam Boyu Öğrenme Komisyonu</a:t>
            </a:r>
          </a:p>
          <a:p>
            <a:pPr lvl="2" algn="just">
              <a:buClrTx/>
              <a:buFont typeface="Wingdings" pitchFamily="2" charset="2"/>
              <a:buChar char="Ø"/>
            </a:pPr>
            <a:r>
              <a:rPr lang="tr-TR" dirty="0" smtClean="0"/>
              <a:t>Yatay Geçiş Komisyonu </a:t>
            </a:r>
          </a:p>
          <a:p>
            <a:pPr lvl="2" algn="just">
              <a:buClrTx/>
              <a:buNone/>
            </a:pPr>
            <a:endParaRPr lang="tr-TR" dirty="0" smtClean="0"/>
          </a:p>
          <a:p>
            <a:pPr lvl="2" algn="just">
              <a:buClrTx/>
              <a:buNone/>
            </a:pPr>
            <a:r>
              <a:rPr lang="tr-TR" dirty="0" smtClean="0"/>
              <a:t>Komisyon yönergeleri Üniversitemiz Senatosundan geçmiştir. Komisyonlar çalışmalarına devam etmektedir.</a:t>
            </a: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40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73</a:t>
            </a:fld>
            <a:endParaRPr lang="tr-TR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tr-TR" dirty="0" smtClean="0"/>
              <a:t>Ayrıca Eğitimi ve Araştırma Faaliyetlerini desteklemek amacıyla kurulan;</a:t>
            </a:r>
          </a:p>
          <a:p>
            <a:pPr algn="just"/>
            <a:endParaRPr lang="tr-TR" dirty="0" smtClean="0"/>
          </a:p>
          <a:p>
            <a:pPr lvl="2" algn="just">
              <a:buClrTx/>
              <a:buFont typeface="Wingdings" pitchFamily="2" charset="2"/>
              <a:buChar char="Ø"/>
            </a:pPr>
            <a:r>
              <a:rPr lang="tr-TR" dirty="0" smtClean="0"/>
              <a:t>Araştırma Geliştirme Komisyonu</a:t>
            </a:r>
          </a:p>
          <a:p>
            <a:pPr lvl="2" algn="just">
              <a:buClrTx/>
              <a:buFont typeface="Wingdings" pitchFamily="2" charset="2"/>
              <a:buChar char="Ø"/>
            </a:pPr>
            <a:r>
              <a:rPr lang="tr-TR" sz="2400" dirty="0" smtClean="0"/>
              <a:t>Sağlıkta Bilinç, İletişim ve Medya Koordinatörlüğü</a:t>
            </a:r>
          </a:p>
          <a:p>
            <a:pPr lvl="2" algn="just">
              <a:buClrTx/>
              <a:buFont typeface="Wingdings" pitchFamily="2" charset="2"/>
              <a:buChar char="Ø"/>
            </a:pPr>
            <a:r>
              <a:rPr lang="tr-TR" dirty="0" smtClean="0"/>
              <a:t>Sosyal Sorumluluk Proje Geliştirme Komisyonu</a:t>
            </a:r>
          </a:p>
          <a:p>
            <a:pPr lvl="2" algn="just">
              <a:buClrTx/>
              <a:buFont typeface="Wingdings" pitchFamily="2" charset="2"/>
              <a:buChar char="Ø"/>
            </a:pPr>
            <a:r>
              <a:rPr lang="tr-TR" dirty="0" smtClean="0"/>
              <a:t>Tıp Dergisi ve Yayın Komisyonu</a:t>
            </a:r>
          </a:p>
          <a:p>
            <a:pPr lvl="2" algn="just">
              <a:buClrTx/>
              <a:buFont typeface="Wingdings" pitchFamily="2" charset="2"/>
              <a:buChar char="Ø"/>
            </a:pPr>
            <a:r>
              <a:rPr lang="tr-TR" dirty="0" smtClean="0"/>
              <a:t>Laboratuar Komisyonu</a:t>
            </a:r>
          </a:p>
          <a:p>
            <a:pPr lvl="2" algn="just">
              <a:buClrTx/>
              <a:buNone/>
            </a:pPr>
            <a:endParaRPr lang="tr-TR" dirty="0" smtClean="0"/>
          </a:p>
          <a:p>
            <a:pPr lvl="2" algn="just">
              <a:buClrTx/>
              <a:buNone/>
            </a:pPr>
            <a:r>
              <a:rPr lang="tr-TR" sz="2400" dirty="0" smtClean="0"/>
              <a:t>Yönergeleri Üniversitemiz Senatosundan geçmiştir. Komisyonlar çalışmalarına devam etmektedir.</a:t>
            </a: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Akreditasyon</a:t>
            </a:r>
            <a:r>
              <a:rPr lang="tr-TR" sz="4000" dirty="0" smtClean="0"/>
              <a:t> </a:t>
            </a:r>
            <a:r>
              <a:rPr lang="tr-TR" sz="4000" dirty="0" smtClean="0">
                <a:solidFill>
                  <a:schemeClr val="accent3"/>
                </a:solidFill>
              </a:rPr>
              <a:t>Hazırlıkları</a:t>
            </a:r>
            <a:endParaRPr lang="tr-TR" sz="40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74</a:t>
            </a:fld>
            <a:endParaRPr lang="tr-TR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184576"/>
          </a:xfrm>
        </p:spPr>
        <p:txBody>
          <a:bodyPr>
            <a:normAutofit fontScale="55000" lnSpcReduction="20000"/>
          </a:bodyPr>
          <a:lstStyle/>
          <a:p>
            <a:r>
              <a:rPr lang="tr-TR" dirty="0" smtClean="0"/>
              <a:t>1- MEZUNİYET ÖNCESİ TIP EĞİTİMİ AKREDİTASYON KOMİSYONU KURULUŞ VE ÇALIŞMA YÖNERGESİ</a:t>
            </a:r>
          </a:p>
          <a:p>
            <a:r>
              <a:rPr lang="tr-TR" dirty="0" smtClean="0"/>
              <a:t>2- PROGRAM DEĞERLENDİRME KOMİSYONU KURULUŞ VE ÇALIŞMA YÖNERGESİ</a:t>
            </a:r>
          </a:p>
          <a:p>
            <a:r>
              <a:rPr lang="tr-TR" dirty="0" smtClean="0"/>
              <a:t>3- SOSYAL SORUMLULUK PROJE GELİŞTİRME KOMİSYONU KURULUŞ VE ÇALIŞMA YÖNERGESİ</a:t>
            </a:r>
          </a:p>
          <a:p>
            <a:r>
              <a:rPr lang="tr-TR" dirty="0" smtClean="0"/>
              <a:t>4- SAĞLIKTA BİLİNÇ, İLETİŞİM VE MEDYA KOORDİNATÖRLÜĞÜ KURULUŞ VE ÇALIŞMA YÖNERGESİ</a:t>
            </a:r>
          </a:p>
          <a:p>
            <a:r>
              <a:rPr lang="tr-TR" dirty="0" smtClean="0"/>
              <a:t>5- TIP FAKÜLTESİ TIP EĞİTİMİ ÖĞRENCİ KURULU YÖNERGESİ</a:t>
            </a:r>
          </a:p>
          <a:p>
            <a:r>
              <a:rPr lang="tr-TR" dirty="0" smtClean="0"/>
              <a:t>6- ARAŞTIRMA EĞİTİMİ KOMİSYONU KURULUŞ VE ÇALIŞMA YÖNERGESİ</a:t>
            </a:r>
          </a:p>
          <a:p>
            <a:r>
              <a:rPr lang="tr-TR" dirty="0" smtClean="0"/>
              <a:t>7- TROIA TIP DERGİSİ (TROIA MEDICAL JOURNAL) YÖNERGESİ</a:t>
            </a:r>
          </a:p>
          <a:p>
            <a:r>
              <a:rPr lang="tr-TR" dirty="0" smtClean="0"/>
              <a:t>8- SÜREKLİ MESLEKİ GELİŞİM VE YAŞAM BOYU ÖĞRENME KOMİSYONU YÖNERGESİ</a:t>
            </a:r>
          </a:p>
          <a:p>
            <a:r>
              <a:rPr lang="tr-TR" dirty="0" smtClean="0"/>
              <a:t>9- ARAŞTIRMA GELİŞTİRME (Ar-</a:t>
            </a:r>
            <a:r>
              <a:rPr lang="tr-TR" dirty="0" err="1" smtClean="0"/>
              <a:t>Ge</a:t>
            </a:r>
            <a:r>
              <a:rPr lang="tr-TR" dirty="0" smtClean="0"/>
              <a:t>) KOMİSYONU YÖNERGESİ</a:t>
            </a:r>
          </a:p>
          <a:p>
            <a:r>
              <a:rPr lang="tr-TR" dirty="0" smtClean="0"/>
              <a:t>10- ÖNHEKİM (İNTÖRN DOKTOR) GÖREV VE SORUMLULUKLARI YÖNERGESİ</a:t>
            </a:r>
          </a:p>
          <a:p>
            <a:r>
              <a:rPr lang="tr-TR" dirty="0" smtClean="0"/>
              <a:t>11 - ARAŞTIRMA VE UYGULAMA LABORATUVARLARI KOMİSYONU YÖNERGESİ</a:t>
            </a:r>
          </a:p>
          <a:p>
            <a:r>
              <a:rPr lang="tr-TR" dirty="0" smtClean="0"/>
              <a:t>12- KALİTE GELİŞTİRME KOORDİNATÖRLÜĞÜ VE KOMİSYONUNUN KURULUŞ, ÇALIŞMA USUL VE ESASLARI</a:t>
            </a:r>
          </a:p>
          <a:p>
            <a:r>
              <a:rPr lang="tr-TR" dirty="0" smtClean="0"/>
              <a:t>13- DIŞ İLİŞKİLER KOORDİNATÖRLÜĞÜ KURULUŞ VE ÇALIŞMA YÖNERGESİ</a:t>
            </a:r>
          </a:p>
          <a:p>
            <a:r>
              <a:rPr lang="tr-TR" dirty="0" smtClean="0"/>
              <a:t>14- MEZUNİYET ÖNCESİ ÖLÇME DEĞERLENDİRME KOMİSYONU KURULUŞ VE ÇALIŞMA YÖNERGESİ</a:t>
            </a:r>
          </a:p>
          <a:p>
            <a:r>
              <a:rPr lang="tr-TR" dirty="0" smtClean="0"/>
              <a:t>15- ÖĞRENCİ AKADEMİK DANIŞMANLIĞI YÖNERGESİ</a:t>
            </a:r>
          </a:p>
          <a:p>
            <a:r>
              <a:rPr lang="tr-TR" dirty="0" smtClean="0"/>
              <a:t>16- TIPTA UZMANLIK ÖĞRENCİSİ (ASİSTAN) TEMSİLCİLİĞİ ÇALIŞMA YÖNERGESİ</a:t>
            </a:r>
          </a:p>
          <a:p>
            <a:r>
              <a:rPr lang="tr-TR" dirty="0" smtClean="0"/>
              <a:t>17- DÖNEM IV VE DÖNEM V ÖĞRENCİ GÖREV VE SORUMLULUKLARI YÖNERGESİ</a:t>
            </a:r>
          </a:p>
          <a:p>
            <a:r>
              <a:rPr lang="tr-TR" dirty="0" smtClean="0"/>
              <a:t>18- TIPTA UZMANLIK EĞİTİMİ KOMİSYONU YÖNERGESİ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75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tr-TR" sz="2800" dirty="0" smtClean="0">
                <a:solidFill>
                  <a:schemeClr val="accent3"/>
                </a:solidFill>
              </a:rPr>
              <a:t>2018 Yılı İçinde Yönergesi Yayınlanan Komisyonlar</a:t>
            </a:r>
            <a:endParaRPr lang="tr-TR" sz="28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lvl="1" algn="just">
              <a:buSzPct val="85000"/>
              <a:buFont typeface="Wingdings 2"/>
              <a:buChar char=""/>
            </a:pPr>
            <a:r>
              <a:rPr lang="tr-TR" dirty="0">
                <a:solidFill>
                  <a:srgbClr val="008000"/>
                </a:solidFill>
              </a:rPr>
              <a:t>XIII. </a:t>
            </a:r>
            <a:r>
              <a:rPr lang="tr-TR" dirty="0" smtClean="0">
                <a:solidFill>
                  <a:srgbClr val="008000"/>
                </a:solidFill>
              </a:rPr>
              <a:t>Eğitim  Ortamlarının Geliştirilmesi</a:t>
            </a:r>
            <a:endParaRPr lang="tr-TR" dirty="0">
              <a:solidFill>
                <a:srgbClr val="008000"/>
              </a:solidFill>
            </a:endParaRPr>
          </a:p>
          <a:p>
            <a:pPr marL="274320" lvl="1" algn="just">
              <a:buClr>
                <a:schemeClr val="accent1"/>
              </a:buClr>
              <a:buSzPct val="85000"/>
              <a:buFont typeface="Wingdings 2"/>
              <a:buChar char=""/>
            </a:pPr>
            <a:endParaRPr lang="tr-TR" dirty="0" smtClean="0"/>
          </a:p>
          <a:p>
            <a:pPr marL="274320" lvl="1" algn="just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tr-TR" dirty="0" smtClean="0"/>
              <a:t>Fakültenin ihtiyaçları doğrultusunda ve gelecek yıllarda doğacak ihtiyaçlar analiz edilerek , Fakültemiz Eğitim ortamları  yeniden düzenlenmiştir. </a:t>
            </a:r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endParaRPr lang="tr-TR" dirty="0" smtClean="0"/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endParaRPr lang="tr-TR" dirty="0" smtClean="0"/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tr-TR" dirty="0" smtClean="0"/>
              <a:t>Fakülte ve Hastane binalarının eğitime elverişli hale getirilmesi için revizyonlar planlanmıştır. </a:t>
            </a:r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endParaRPr lang="tr-TR" i="1" dirty="0" smtClean="0"/>
          </a:p>
          <a:p>
            <a:pPr marL="274320" lvl="1" algn="just">
              <a:buClr>
                <a:schemeClr val="accent1"/>
              </a:buClr>
              <a:buSzPct val="85000"/>
              <a:buFont typeface="Wingdings 2"/>
              <a:buChar char=""/>
            </a:pPr>
            <a:endParaRPr lang="tr-TR" dirty="0" smtClean="0"/>
          </a:p>
          <a:p>
            <a:endParaRPr lang="tr-TR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400" dirty="0" smtClean="0">
                <a:solidFill>
                  <a:schemeClr val="accent3"/>
                </a:solidFill>
              </a:rPr>
              <a:t>Akreditasyon</a:t>
            </a:r>
            <a:r>
              <a:rPr lang="tr-TR" sz="4400" dirty="0" smtClean="0"/>
              <a:t> </a:t>
            </a:r>
            <a:r>
              <a:rPr lang="tr-TR" sz="4400" dirty="0" smtClean="0">
                <a:solidFill>
                  <a:schemeClr val="accent3"/>
                </a:solidFill>
              </a:rPr>
              <a:t>Hazırlıkları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76</a:t>
            </a:fld>
            <a:endParaRPr lang="tr-TR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just">
              <a:buNone/>
            </a:pPr>
            <a:r>
              <a:rPr lang="tr-TR" dirty="0" smtClean="0">
                <a:solidFill>
                  <a:srgbClr val="008000"/>
                </a:solidFill>
              </a:rPr>
              <a:t>XIV. Uluslararası Öğrenci Değişim Programları</a:t>
            </a:r>
            <a:endParaRPr lang="tr-TR" dirty="0">
              <a:solidFill>
                <a:srgbClr val="008000"/>
              </a:solidFill>
            </a:endParaRPr>
          </a:p>
          <a:p>
            <a:pPr marL="109728" indent="0" algn="just">
              <a:buNone/>
            </a:pPr>
            <a:endParaRPr lang="tr-TR" dirty="0" smtClean="0"/>
          </a:p>
          <a:p>
            <a:pPr algn="just"/>
            <a:r>
              <a:rPr lang="tr-TR" dirty="0" smtClean="0"/>
              <a:t> “Tıp Fakültesi mutlaka belirli bir plan ve politika çerçevesinde öğrencilerine uluslararası değişim fırsatı sunmuş olmalı” standardından hareketle öğrencilerimizin uluslararası değişim programına katılımları teşvik edilmiş, niceliği arttırılmıştır.</a:t>
            </a:r>
            <a:endParaRPr lang="tr-TR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400" dirty="0" smtClean="0">
                <a:solidFill>
                  <a:schemeClr val="accent3"/>
                </a:solidFill>
              </a:rPr>
              <a:t>Akreditasyon</a:t>
            </a:r>
            <a:r>
              <a:rPr lang="tr-TR" sz="4400" dirty="0" smtClean="0"/>
              <a:t> </a:t>
            </a:r>
            <a:r>
              <a:rPr lang="tr-TR" sz="4400" dirty="0" smtClean="0">
                <a:solidFill>
                  <a:schemeClr val="accent3"/>
                </a:solidFill>
              </a:rPr>
              <a:t>Hazırlıkları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77</a:t>
            </a:fld>
            <a:endParaRPr lang="tr-TR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C:\Users\Mustafa Onur Yurdal\Downloads\WhatsApp Image 2018-10-26 at 15.19.48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78</a:t>
            </a:fld>
            <a:endParaRPr lang="tr-TR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Fakültemiz Eğitim Mevzuatını geliştirmek maksadı ile Fakülte Kurulumuzda,</a:t>
            </a:r>
          </a:p>
          <a:p>
            <a:endParaRPr lang="tr-TR" dirty="0" smtClean="0"/>
          </a:p>
          <a:p>
            <a:r>
              <a:rPr lang="tr-TR" dirty="0" smtClean="0"/>
              <a:t>Ölçme-Değerlendirme İlke ve Esasları</a:t>
            </a:r>
          </a:p>
          <a:p>
            <a:r>
              <a:rPr lang="tr-TR" dirty="0" smtClean="0"/>
              <a:t>Tıp Fakültesi Mezuniyet Öncesi Eğitim Öğretimin Amacı, Yeterlikler Çerçevesi</a:t>
            </a:r>
          </a:p>
          <a:p>
            <a:r>
              <a:rPr lang="tr-TR" dirty="0" smtClean="0"/>
              <a:t>Tıpta Uzmanlık Eğitimi Komisyonu yönergesi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smtClean="0"/>
              <a:t> FYK da kabul edilerek hayata geçirilmiştir. </a:t>
            </a:r>
            <a:endParaRPr lang="tr-TR" dirty="0"/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323528" y="332656"/>
            <a:ext cx="8534400" cy="758952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Akreditasyon</a:t>
            </a: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Hazırlıkları</a:t>
            </a:r>
            <a:endParaRPr kumimoji="0" lang="tr-TR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79</a:t>
            </a:fld>
            <a:endParaRPr lang="tr-T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İçerik Yer Tutucusu"/>
          <p:cNvGraphicFramePr>
            <a:graphicFrameLocks noGrp="1"/>
          </p:cNvGraphicFramePr>
          <p:nvPr>
            <p:ph idx="1"/>
          </p:nvPr>
        </p:nvGraphicFramePr>
        <p:xfrm>
          <a:off x="467544" y="134076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 smtClean="0">
                <a:solidFill>
                  <a:schemeClr val="accent3"/>
                </a:solidFill>
              </a:rPr>
              <a:t>Yıllara Göre 1. Sınıf Kontenjanları</a:t>
            </a:r>
            <a:endParaRPr lang="tr-TR" sz="480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8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Müfredat Güncelleme Çalışmaları</a:t>
            </a:r>
            <a:r>
              <a:rPr lang="tr-TR" dirty="0" smtClean="0"/>
              <a:t>	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2019-2020 Eğitim programı  gözden geçirme çalışmaları (</a:t>
            </a:r>
            <a:r>
              <a:rPr lang="tr-TR" dirty="0" err="1" smtClean="0"/>
              <a:t>çalıştaylar</a:t>
            </a:r>
            <a:r>
              <a:rPr lang="tr-TR" dirty="0" smtClean="0"/>
              <a:t>) tamamlanmıştır.</a:t>
            </a:r>
          </a:p>
          <a:p>
            <a:endParaRPr lang="tr-TR" dirty="0" smtClean="0"/>
          </a:p>
          <a:p>
            <a:pPr algn="just"/>
            <a:r>
              <a:rPr lang="tr-TR" dirty="0" smtClean="0"/>
              <a:t>Yatay ve dikey entegrasyon çalışmaları yapılmıştır.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İnsan hakları gibi sosyal bilimlerin de eklendiği bir eğitim programı oluşturulmuştur.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80</a:t>
            </a:fld>
            <a:endParaRPr lang="tr-TR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16632"/>
            <a:ext cx="8424936" cy="7920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tr-TR" sz="4000" dirty="0" smtClean="0">
                <a:solidFill>
                  <a:schemeClr val="accent3"/>
                </a:solidFill>
              </a:rPr>
              <a:t>Mezuniyet Sonrası Eğitim</a:t>
            </a:r>
            <a:endParaRPr lang="tr-TR" sz="4000" b="1" dirty="0"/>
          </a:p>
        </p:txBody>
      </p:sp>
      <p:sp>
        <p:nvSpPr>
          <p:cNvPr id="4" name="2 İçerik Yer Tutucusu"/>
          <p:cNvSpPr txBox="1">
            <a:spLocks/>
          </p:cNvSpPr>
          <p:nvPr/>
        </p:nvSpPr>
        <p:spPr>
          <a:xfrm>
            <a:off x="539552" y="1196752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1" indent="-228600" algn="just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tr-TR" sz="23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Uzmanlık öğrencileri olan Arş. </a:t>
            </a:r>
            <a:r>
              <a:rPr lang="tr-TR" sz="2300" dirty="0" smtClean="0"/>
              <a:t>Gör. </a:t>
            </a:r>
            <a:r>
              <a:rPr lang="tr-TR" sz="2300" dirty="0" err="1" smtClean="0"/>
              <a:t>Dr.’ların</a:t>
            </a:r>
            <a:r>
              <a:rPr lang="tr-TR" sz="2300" dirty="0" smtClean="0"/>
              <a:t> </a:t>
            </a:r>
          </a:p>
          <a:p>
            <a:pPr marL="274320" marR="0" lvl="1" indent="-228600" algn="just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Ø"/>
              <a:tabLst/>
              <a:defRPr/>
            </a:pPr>
            <a:r>
              <a:rPr kumimoji="0" lang="tr-TR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Eğitimlerini izlemek,</a:t>
            </a:r>
          </a:p>
          <a:p>
            <a:pPr marL="274320" marR="0" lvl="1" indent="-228600" algn="just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Ø"/>
              <a:tabLst/>
              <a:defRPr/>
            </a:pPr>
            <a:r>
              <a:rPr lang="tr-TR" sz="2300" dirty="0" smtClean="0"/>
              <a:t>Rotasyonlarını takip etmek,</a:t>
            </a:r>
          </a:p>
          <a:p>
            <a:pPr marL="274320" marR="0" lvl="1" indent="-228600" algn="just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Ø"/>
              <a:tabLst/>
              <a:defRPr/>
            </a:pPr>
            <a:r>
              <a:rPr kumimoji="0" lang="tr-TR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Eğitimsel</a:t>
            </a:r>
            <a:r>
              <a:rPr kumimoji="0" lang="tr-TR" sz="23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ihtiyaçlarına zamanında ve doğru müdahale edebilmek adına</a:t>
            </a:r>
          </a:p>
          <a:p>
            <a:pPr marL="274320" marR="0" lvl="1" indent="-228600" algn="just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Ø"/>
              <a:tabLst/>
              <a:defRPr/>
            </a:pPr>
            <a:endParaRPr lang="tr-TR" sz="2300" baseline="0" dirty="0" smtClean="0"/>
          </a:p>
          <a:p>
            <a:pPr marL="274320" marR="0" lvl="1" indent="-228600" algn="just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tr-TR" sz="23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Fakültemizde “Uzmanlık Öğrencisi Takip Programı” </a:t>
            </a:r>
            <a:r>
              <a:rPr lang="tr-TR" sz="2300" dirty="0" smtClean="0"/>
              <a:t>yapılmıştır</a:t>
            </a:r>
            <a:r>
              <a:rPr kumimoji="0" lang="tr-TR" sz="23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lang="tr-TR" sz="2300" dirty="0" smtClean="0"/>
              <a:t>Program marifeti ile bilgisayar ve cep telefonu üzerinden tüm verilere anlık olarak ulaşılabilecektir.</a:t>
            </a:r>
            <a:endParaRPr kumimoji="0" lang="tr-T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81</a:t>
            </a:fld>
            <a:endParaRPr lang="tr-TR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82</a:t>
            </a:fld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7992888" cy="540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2 İçerik Yer Tutucusu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tr-TR" sz="4000" dirty="0" smtClean="0">
                <a:solidFill>
                  <a:schemeClr val="accent3"/>
                </a:solidFill>
              </a:rPr>
              <a:t>Mezuniyet Sonrası Eğitim</a:t>
            </a:r>
            <a:endParaRPr lang="tr-TR" sz="4000" b="1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tr-TR" dirty="0" smtClean="0"/>
              <a:t>Tıp Fakültemize yeni atanan öğretim üyeleri ve yeni yerleşen araştırma görevlileri için modüler uyum programı hazırlanmaya başlanmıştır. </a:t>
            </a:r>
          </a:p>
          <a:p>
            <a:pPr algn="just"/>
            <a:endParaRPr lang="tr-TR" dirty="0" smtClean="0"/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Bu sayede yeni öğretim üyeleri ve asistanlarımız sisteme hızlı entegre olacaktır.</a:t>
            </a:r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83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Mezuniyet Sonrası Eğitim</a:t>
            </a:r>
            <a:endParaRPr lang="tr-TR" sz="40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tr-TR" dirty="0" smtClean="0"/>
              <a:t>Her ayın ilk haftasında asistan temsilcisi toplantısı gerçekleştirilmektedir. Karşılaşılan sorunların yanı sıra talepler alınarak asistanlarımıza geri dönüş yapılmaktadır.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Uzmanlık Öğrenci Yönergesi oluşturulmakta olup, en kısa sürede paydaşların görüşleri doğrultusunda son haline getirilerek yayınlanacaktır.</a:t>
            </a:r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84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Mezuniyet Sonrası Eğitim</a:t>
            </a:r>
            <a:endParaRPr lang="tr-TR" sz="40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85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Akademik ve Diğer Bilimsel Faaliyetler</a:t>
            </a:r>
            <a:endParaRPr lang="tr-TR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395536" y="1124744"/>
            <a:ext cx="8517632" cy="4882547"/>
          </a:xfrm>
        </p:spPr>
        <p:txBody>
          <a:bodyPr/>
          <a:lstStyle/>
          <a:p>
            <a:pPr algn="just"/>
            <a:endParaRPr lang="tr-TR" dirty="0" smtClean="0"/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Halk Sağlığı AD Başkanlığının,</a:t>
            </a:r>
          </a:p>
          <a:p>
            <a:pPr algn="just"/>
            <a:r>
              <a:rPr lang="tr-TR" dirty="0" smtClean="0"/>
              <a:t>Çanakkale Belediyesi Altın Yıllar Yaşam Merkezi ile birlikte yürüttüğü 2017 - 2027 Altın yıllar </a:t>
            </a:r>
            <a:r>
              <a:rPr lang="tr-TR" dirty="0" err="1" smtClean="0"/>
              <a:t>Kohort</a:t>
            </a:r>
            <a:r>
              <a:rPr lang="tr-TR" dirty="0" smtClean="0"/>
              <a:t> Araştırması üçüncü yıl saha çalışmaları tamamlanmıştır.</a:t>
            </a:r>
          </a:p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86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Altın Yıllar </a:t>
            </a:r>
            <a:r>
              <a:rPr lang="tr-TR" sz="4000" dirty="0" err="1" smtClean="0">
                <a:solidFill>
                  <a:schemeClr val="accent3"/>
                </a:solidFill>
              </a:rPr>
              <a:t>Kohort</a:t>
            </a:r>
            <a:r>
              <a:rPr lang="tr-TR" sz="4000" dirty="0" smtClean="0">
                <a:solidFill>
                  <a:schemeClr val="accent3"/>
                </a:solidFill>
              </a:rPr>
              <a:t> Araştırması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87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400" dirty="0" smtClean="0">
                <a:solidFill>
                  <a:schemeClr val="accent3"/>
                </a:solidFill>
              </a:rPr>
              <a:t>Altın Yıllar </a:t>
            </a:r>
            <a:r>
              <a:rPr lang="tr-TR" sz="4400" dirty="0" err="1" smtClean="0">
                <a:solidFill>
                  <a:schemeClr val="accent3"/>
                </a:solidFill>
              </a:rPr>
              <a:t>Kohort</a:t>
            </a:r>
            <a:r>
              <a:rPr lang="tr-TR" sz="4400" dirty="0" smtClean="0">
                <a:solidFill>
                  <a:schemeClr val="accent3"/>
                </a:solidFill>
              </a:rPr>
              <a:t> Araştırması</a:t>
            </a:r>
            <a:endParaRPr lang="tr-TR" dirty="0"/>
          </a:p>
        </p:txBody>
      </p:sp>
      <p:pic>
        <p:nvPicPr>
          <p:cNvPr id="165890" name="Picture 2" descr="https://cdn.comu.edu.tr/cms/tipfak/galeri/610-0802201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1"/>
            <a:ext cx="9144000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88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dirty="0" smtClean="0">
                <a:solidFill>
                  <a:schemeClr val="accent3"/>
                </a:solidFill>
              </a:rPr>
              <a:t>Bilimsel Proje Destekleri Toplantısı 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tr-TR" dirty="0" smtClean="0"/>
          </a:p>
          <a:p>
            <a:pPr algn="just"/>
            <a:r>
              <a:rPr lang="tr-TR" dirty="0" smtClean="0"/>
              <a:t>ÇOMÜ Tıp Fakültesi AR-GE Komisyonu tarafından 13 Şubat 2019 da ''Bilimsel Proje Destekleri Bilgilendirme Toplantısı'' düzenlenmiştir.</a:t>
            </a:r>
            <a:endParaRPr lang="tr-TR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89</a:t>
            </a:fld>
            <a:endParaRPr lang="tr-TR" dirty="0"/>
          </a:p>
        </p:txBody>
      </p:sp>
      <p:pic>
        <p:nvPicPr>
          <p:cNvPr id="180226" name="Picture 2" descr="https://cdn.comu.edu.tr/cms/tipfak/foto/598-bilimsel-proje-destekleri-bilgilendirme-toplanti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"/>
            <a:ext cx="576064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75542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 smtClean="0">
                <a:solidFill>
                  <a:schemeClr val="accent3"/>
                </a:solidFill>
              </a:rPr>
              <a:t>Yıllara Göre Öğrenci Sayısı</a:t>
            </a:r>
          </a:p>
        </p:txBody>
      </p:sp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467544" y="1052736"/>
          <a:ext cx="8229600" cy="4669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9</a:t>
            </a:fld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14 Mart Tıp Bayramı kapsamında </a:t>
            </a:r>
          </a:p>
          <a:p>
            <a:endParaRPr lang="tr-TR" dirty="0" smtClean="0"/>
          </a:p>
          <a:p>
            <a:r>
              <a:rPr lang="tr-TR" dirty="0" smtClean="0"/>
              <a:t>Fakültemiz öğretim üyesi ve öğrencilerinin katılımıyla çeşitli sportif ve entelektüel faaliyetler düzenlenmiştir.</a:t>
            </a:r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90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 smtClean="0">
                <a:solidFill>
                  <a:schemeClr val="accent3"/>
                </a:solidFill>
              </a:rPr>
              <a:t>14 Mart Tıp Bayramı Etkinlikleri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91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1250" name="Picture 2" descr="https://cdn.comu.edu.tr/cms/tipfak/foto/611-fakultemiz-14-mart-tip-bayrami-etkinlikle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328592" cy="68502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92</a:t>
            </a:fld>
            <a:endParaRPr lang="tr-TR" dirty="0"/>
          </a:p>
        </p:txBody>
      </p:sp>
      <p:sp>
        <p:nvSpPr>
          <p:cNvPr id="5" name="3 Başlık"/>
          <p:cNvSpPr txBox="1">
            <a:spLocks/>
          </p:cNvSpPr>
          <p:nvPr/>
        </p:nvSpPr>
        <p:spPr>
          <a:xfrm>
            <a:off x="590872" y="-162272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14 Mart Tıp Bayramı Etkinlikleri</a:t>
            </a:r>
          </a:p>
        </p:txBody>
      </p:sp>
      <p:pic>
        <p:nvPicPr>
          <p:cNvPr id="183298" name="Picture 2" descr="https://cdn.comu.edu.tr/cms/tipfak/galeri/614-15032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600" dirty="0" smtClean="0">
                <a:solidFill>
                  <a:schemeClr val="accent3"/>
                </a:solidFill>
              </a:rPr>
              <a:t>Aile Sağlığı Merkezleri Hekimleri ile Toplantı (16 Mart 2019)</a:t>
            </a:r>
            <a:endParaRPr lang="tr-TR" sz="3600" dirty="0">
              <a:solidFill>
                <a:schemeClr val="accent3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err="1" smtClean="0"/>
              <a:t>Önhekim</a:t>
            </a:r>
            <a:r>
              <a:rPr lang="tr-TR" dirty="0" smtClean="0"/>
              <a:t> eğitimlerinde önemli katkı sunan birimler kahvaltılı toplantıya davet edilmiş,</a:t>
            </a:r>
          </a:p>
          <a:p>
            <a:endParaRPr lang="tr-TR" dirty="0" smtClean="0"/>
          </a:p>
          <a:p>
            <a:r>
              <a:rPr lang="tr-TR" dirty="0" err="1" smtClean="0"/>
              <a:t>Önhekimlik</a:t>
            </a:r>
            <a:r>
              <a:rPr lang="tr-TR" dirty="0" smtClean="0"/>
              <a:t> eğitimi tartışılmış,</a:t>
            </a:r>
          </a:p>
          <a:p>
            <a:endParaRPr lang="tr-TR" dirty="0" smtClean="0"/>
          </a:p>
          <a:p>
            <a:r>
              <a:rPr lang="tr-TR" dirty="0" smtClean="0"/>
              <a:t>Aile hekimlerine teşekkür belgeleri takdim edilmiştir.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93</a:t>
            </a:fld>
            <a:endParaRPr lang="tr-TR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İçerik Yer Tutucusu" descr="IMG_05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5856312"/>
          </a:xfrm>
        </p:spPr>
      </p:pic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94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r-TR" sz="3200" dirty="0" smtClean="0">
                <a:solidFill>
                  <a:schemeClr val="accent3"/>
                </a:solidFill>
              </a:rPr>
              <a:t>Aile Sağlığı Merkezleri Hekimleri ile Toplantı (16 Mart 2019)</a:t>
            </a:r>
            <a:endParaRPr lang="tr-TR" sz="320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95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r-TR" sz="3200" dirty="0" smtClean="0">
                <a:solidFill>
                  <a:schemeClr val="accent3"/>
                </a:solidFill>
              </a:rPr>
              <a:t>Aile Sağlığı Merkezleri Hekimleri ile Toplantı (16 Mart 2019)</a:t>
            </a:r>
            <a:endParaRPr lang="tr-TR" sz="3200" dirty="0"/>
          </a:p>
        </p:txBody>
      </p:sp>
      <p:pic>
        <p:nvPicPr>
          <p:cNvPr id="7" name="6 İçerik Yer Tutucusu" descr="IMG_05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5877272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tr-TR" dirty="0" smtClean="0"/>
              <a:t>Üniversitemiz Öğrenci İşleri Daire Başkanlığı’nın destekleri ile son 10 yıla ait Fakültemiz tüm öğrenci notları ÜBYS sistemine yüklenmiştir.</a:t>
            </a:r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31 Mart 2019 tarihi itibariyle ÜBYS Öğrenci Modülü Fakültemizde aktif olarak kullanılmaya başlanmış olup, öğretim üyelerine modül hakkında eğitimler verilmiştir.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96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200" dirty="0" smtClean="0">
                <a:solidFill>
                  <a:schemeClr val="accent3"/>
                </a:solidFill>
              </a:rPr>
              <a:t>Öğretim Üyelerine UBYS Eğitimi Düzenlendi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İçerik Yer Tutucusu" descr="IMG_07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9144000" cy="5496272"/>
          </a:xfrm>
        </p:spPr>
      </p:pic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97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200" dirty="0" smtClean="0">
                <a:solidFill>
                  <a:schemeClr val="accent3"/>
                </a:solidFill>
              </a:rPr>
              <a:t>Öğretim Üyelerine UBYS Eğitimi Düzenlendi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98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r-TR" sz="3200" dirty="0" smtClean="0">
                <a:solidFill>
                  <a:schemeClr val="accent3"/>
                </a:solidFill>
              </a:rPr>
              <a:t>Öğretim Üyelerine Ölçme-Değerlendirme Eğitimi Verildi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>
          <a:xfrm>
            <a:off x="0" y="1124744"/>
            <a:ext cx="8892480" cy="4882547"/>
          </a:xfrm>
        </p:spPr>
        <p:txBody>
          <a:bodyPr>
            <a:normAutofit/>
          </a:bodyPr>
          <a:lstStyle/>
          <a:p>
            <a:pPr algn="just"/>
            <a:endParaRPr lang="tr-TR" dirty="0" smtClean="0"/>
          </a:p>
          <a:p>
            <a:pPr algn="just"/>
            <a:endParaRPr lang="tr-TR" dirty="0" smtClean="0"/>
          </a:p>
          <a:p>
            <a:pPr algn="just"/>
            <a:r>
              <a:rPr lang="tr-TR" dirty="0" smtClean="0"/>
              <a:t>Fakültemiz tüm eğitim dönemlerinde (1-6) Eğitim Sorumlularına Tıp Eğitimi Anabilim Dalı ve Ölçme-Değerlendirme Komisyonu ortaklığında “Ölçme-Değerlendirme Eğitimleri” verilmiştir.</a:t>
            </a:r>
            <a:endParaRPr lang="tr-TR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F0FB-D979-4C1F-B3B5-399B1089DA65}" type="slidenum">
              <a:rPr lang="tr-TR" smtClean="0"/>
              <a:pPr/>
              <a:t>99</a:t>
            </a:fld>
            <a:endParaRPr lang="tr-TR" dirty="0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4400" dirty="0" smtClean="0">
                <a:solidFill>
                  <a:schemeClr val="accent3"/>
                </a:solidFill>
              </a:rPr>
              <a:t>Tıp Fakültesi Bilimsel Dergi</a:t>
            </a:r>
            <a:endParaRPr lang="tr-TR" dirty="0"/>
          </a:p>
        </p:txBody>
      </p:sp>
      <p:pic>
        <p:nvPicPr>
          <p:cNvPr id="5" name="4 Resim" descr="toriamedicaljourn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9144000" cy="4889047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labalık">
  <a:themeElements>
    <a:clrScheme name="Kalabalı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Kalabalı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Kalabalı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labalı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Kalabalı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Kalabalı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Kalabalık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6588</TotalTime>
  <Words>3719</Words>
  <Application>Microsoft Office PowerPoint</Application>
  <PresentationFormat>Ekran Gösterisi (4:3)</PresentationFormat>
  <Paragraphs>1181</Paragraphs>
  <Slides>138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138</vt:i4>
      </vt:variant>
    </vt:vector>
  </HeadingPairs>
  <TitlesOfParts>
    <vt:vector size="139" baseType="lpstr">
      <vt:lpstr>Kalabalık</vt:lpstr>
      <vt:lpstr>ÇOMÜ TIP FAKÜLTESİ AKADEMİK KURULU 2019/2</vt:lpstr>
      <vt:lpstr>Sunum Planı</vt:lpstr>
      <vt:lpstr>Fakültemiz Hakkında  Genel Bilgiler</vt:lpstr>
      <vt:lpstr>Slayt 4</vt:lpstr>
      <vt:lpstr>Slayt 5</vt:lpstr>
      <vt:lpstr>Öğrenciler</vt:lpstr>
      <vt:lpstr>Öğrenci Kontenjanları ve Doluluk Oranı</vt:lpstr>
      <vt:lpstr>Yıllara Göre 1. Sınıf Kontenjanları</vt:lpstr>
      <vt:lpstr>Yıllara Göre Öğrenci Sayısı</vt:lpstr>
      <vt:lpstr>Uluslararası Öğrenci Sayıları</vt:lpstr>
      <vt:lpstr>Uluslararası Öğrencilerin Ülkelere Göre Dağılımı</vt:lpstr>
      <vt:lpstr>Uluslararası Öğrencilerin/ Türk Uyruklu Öğrencilerinler Oranları</vt:lpstr>
      <vt:lpstr>Yıllara Göre Başarı Durumu</vt:lpstr>
      <vt:lpstr>Yıllara Göre Mezun Sayıları</vt:lpstr>
      <vt:lpstr>Son 9 Yıla Ait Taban Puanlar</vt:lpstr>
      <vt:lpstr>Fakültemizi Kazanan Öğrencilerin Yıllara Göre Başarı Sıralamaları</vt:lpstr>
      <vt:lpstr>Öğretim Üyeleri</vt:lpstr>
      <vt:lpstr>Akademik Personel Sayısı</vt:lpstr>
      <vt:lpstr>Akademik Personel Dağılımı</vt:lpstr>
      <vt:lpstr>Akademik Personel Yaş İtibariyle Dağılımı</vt:lpstr>
      <vt:lpstr>Akademik Personel Yayın Faaliyetleri</vt:lpstr>
      <vt:lpstr>Akademik Personel Proje Faaliyetleri</vt:lpstr>
      <vt:lpstr>Bilimsel Atıfların Dağılımı (Üniversitemizdeki Akademik Hayatında*)</vt:lpstr>
      <vt:lpstr>ISI İndekslerine Giren Dergilerdeki Görevlerin Dağılımı*</vt:lpstr>
      <vt:lpstr>Slayt 25</vt:lpstr>
      <vt:lpstr>Ödüller*</vt:lpstr>
      <vt:lpstr>Akademik Personel Görevlendirme</vt:lpstr>
      <vt:lpstr>İdari Personel</vt:lpstr>
      <vt:lpstr>İdari Personel Sayısı</vt:lpstr>
      <vt:lpstr>İdari Personelin Eğitim Durumu</vt:lpstr>
      <vt:lpstr>İdari Personelin Hizmet Süresi</vt:lpstr>
      <vt:lpstr>İdari Personelin Yaş İtibariyle Dağılımı</vt:lpstr>
      <vt:lpstr>Mezuniyet Öncesi Eğitim İle İlgili Yürütülen İşler</vt:lpstr>
      <vt:lpstr>Akreditasyon Hazırlıkları</vt:lpstr>
      <vt:lpstr>Akreditasyon Hazırlıkları</vt:lpstr>
      <vt:lpstr>Slayt 36</vt:lpstr>
      <vt:lpstr>Akreditasyon Hazırlıkları</vt:lpstr>
      <vt:lpstr>Akreditasyon Hazırlıkları</vt:lpstr>
      <vt:lpstr>Akreditasyon Hazırlıkları Kurum Eğitimi (24.04.2019)</vt:lpstr>
      <vt:lpstr>Akreditasyon Hazırlıkları Kurum Eğitimi (24.04.2019)</vt:lpstr>
      <vt:lpstr>Akreditasyon Hazırlıkları Kurum Eğitimi (24.04.2019)</vt:lpstr>
      <vt:lpstr>Akreditasyon Hazırlıkları Kurum Eğitimi (24.04.2019)</vt:lpstr>
      <vt:lpstr>Akreditasyon Hazırlıkları Kurum Eğitimi (25.04.2019)</vt:lpstr>
      <vt:lpstr>Sürece Katılımın/Temsiliyetin sağlanması: </vt:lpstr>
      <vt:lpstr>Süreci İzleme ve Değerlendirme</vt:lpstr>
      <vt:lpstr>Sonuç olarak: </vt:lpstr>
      <vt:lpstr>Akreditasyon Hazırlıkları</vt:lpstr>
      <vt:lpstr>Standardize/ Simüle Hasta Laboratuarı olarak planlanan istasyonlar.</vt:lpstr>
      <vt:lpstr>Standardize-Simüle Hasta Laboratuarı olarak planlanan istasyonlardan biri.</vt:lpstr>
      <vt:lpstr>Akreditasyon Hazırlıkları</vt:lpstr>
      <vt:lpstr>Akreditasyon Hazırlıkları</vt:lpstr>
      <vt:lpstr>Akreditasyon Hazırlıkları</vt:lpstr>
      <vt:lpstr>Klinik/Mesleki Beceri Eğitimleri</vt:lpstr>
      <vt:lpstr>Slayt 54</vt:lpstr>
      <vt:lpstr>Akreditasyon Hazırlıkları</vt:lpstr>
      <vt:lpstr>Akreditasyon Hazırlıkları</vt:lpstr>
      <vt:lpstr>Akreditasyon Hazırlıkları</vt:lpstr>
      <vt:lpstr>Slayt 58</vt:lpstr>
      <vt:lpstr>Akreditasyon Hazırlıkları</vt:lpstr>
      <vt:lpstr>Akreditasyon Hazırlıkları</vt:lpstr>
      <vt:lpstr>Akreditasyon Hazırlıkları</vt:lpstr>
      <vt:lpstr>Akreditasyon Hazırlıkları</vt:lpstr>
      <vt:lpstr>Dönem 1 Oryantasyon Eğitimi</vt:lpstr>
      <vt:lpstr>Dönem 6 Oryantasyon Eğitimi</vt:lpstr>
      <vt:lpstr>Akreditasyon Hazırlıkları</vt:lpstr>
      <vt:lpstr>Slayt 66</vt:lpstr>
      <vt:lpstr>Akreditasyon Hazırlıkları</vt:lpstr>
      <vt:lpstr>Akreditasyon Hazırlıkları</vt:lpstr>
      <vt:lpstr>Slayt 69</vt:lpstr>
      <vt:lpstr>Slayt 70</vt:lpstr>
      <vt:lpstr>Slayt 71</vt:lpstr>
      <vt:lpstr>Akreditasyon Hazırlıkları</vt:lpstr>
      <vt:lpstr>Akreditasyon Hazırlıkları</vt:lpstr>
      <vt:lpstr>Akreditasyon Hazırlıkları</vt:lpstr>
      <vt:lpstr>2018 Yılı İçinde Yönergesi Yayınlanan Komisyonlar</vt:lpstr>
      <vt:lpstr>Akreditasyon Hazırlıkları</vt:lpstr>
      <vt:lpstr>Akreditasyon Hazırlıkları</vt:lpstr>
      <vt:lpstr>Slayt 78</vt:lpstr>
      <vt:lpstr>Slayt 79</vt:lpstr>
      <vt:lpstr>Müfredat Güncelleme Çalışmaları </vt:lpstr>
      <vt:lpstr>Slayt 81</vt:lpstr>
      <vt:lpstr>Mezuniyet Sonrası Eğitim</vt:lpstr>
      <vt:lpstr>Mezuniyet Sonrası Eğitim</vt:lpstr>
      <vt:lpstr>Mezuniyet Sonrası Eğitim</vt:lpstr>
      <vt:lpstr>Akademik ve Diğer Bilimsel Faaliyetler</vt:lpstr>
      <vt:lpstr>Altın Yıllar Kohort Araştırması</vt:lpstr>
      <vt:lpstr>Altın Yıllar Kohort Araştırması</vt:lpstr>
      <vt:lpstr>Bilimsel Proje Destekleri Toplantısı </vt:lpstr>
      <vt:lpstr>Slayt 89</vt:lpstr>
      <vt:lpstr>14 Mart Tıp Bayramı Etkinlikleri</vt:lpstr>
      <vt:lpstr>Slayt 91</vt:lpstr>
      <vt:lpstr>Slayt 92</vt:lpstr>
      <vt:lpstr>Aile Sağlığı Merkezleri Hekimleri ile Toplantı (16 Mart 2019)</vt:lpstr>
      <vt:lpstr>Aile Sağlığı Merkezleri Hekimleri ile Toplantı (16 Mart 2019)</vt:lpstr>
      <vt:lpstr>Aile Sağlığı Merkezleri Hekimleri ile Toplantı (16 Mart 2019)</vt:lpstr>
      <vt:lpstr>Öğretim Üyelerine UBYS Eğitimi Düzenlendi</vt:lpstr>
      <vt:lpstr>Öğretim Üyelerine UBYS Eğitimi Düzenlendi</vt:lpstr>
      <vt:lpstr>Öğretim Üyelerine Ölçme-Değerlendirme Eğitimi Verildi</vt:lpstr>
      <vt:lpstr>Tıp Fakültesi Bilimsel Dergi</vt:lpstr>
      <vt:lpstr>Akademik İç Paydaşlarımız</vt:lpstr>
      <vt:lpstr>İdari İç Paydaşlarımız</vt:lpstr>
      <vt:lpstr>Dış Paydaşlarımız</vt:lpstr>
      <vt:lpstr>İdari Faaliyetler </vt:lpstr>
      <vt:lpstr>İdari Faaliyetler </vt:lpstr>
      <vt:lpstr>İdari Faaliyetler </vt:lpstr>
      <vt:lpstr>İdari Faaliyetler </vt:lpstr>
      <vt:lpstr>İdari Faaliyetler </vt:lpstr>
      <vt:lpstr>İdari Faaliyetler </vt:lpstr>
      <vt:lpstr>İdari Faaliyetler </vt:lpstr>
      <vt:lpstr>İdari Faaliyetler</vt:lpstr>
      <vt:lpstr>İdari Faaliyetler</vt:lpstr>
      <vt:lpstr>İdari Faaliyetler</vt:lpstr>
      <vt:lpstr>Öğrencilere Yönelik Faaliyetler</vt:lpstr>
      <vt:lpstr>Öğrencilere Yönelik Faaliyetler</vt:lpstr>
      <vt:lpstr>Slayt 115</vt:lpstr>
      <vt:lpstr>Öğrencilere Yönelik Faaliyetler</vt:lpstr>
      <vt:lpstr>Öğrencilere Yönelik Faaliyetler</vt:lpstr>
      <vt:lpstr>Sosyal Sorumluluk Projelerine Katılımı Teşvik</vt:lpstr>
      <vt:lpstr>USİM WARS</vt:lpstr>
      <vt:lpstr>USİM WARS</vt:lpstr>
      <vt:lpstr> Alan Dışı Seçmeli Ders Havuzu Oluşturuldu</vt:lpstr>
      <vt:lpstr>Jeoloji ve Tarih Dersi Saha Gezisi</vt:lpstr>
      <vt:lpstr>Öğrencilere Yönelik Faaliyetler Erasmus Değişim Programı</vt:lpstr>
      <vt:lpstr>Öğrencilere Yönelik Faaliyetler Farabi Değişim Programı</vt:lpstr>
      <vt:lpstr>Öğrenci Toplulukları</vt:lpstr>
      <vt:lpstr>''Mesleki İşaret Dili'' Eğitimi</vt:lpstr>
      <vt:lpstr>''Mesleki İşaret Dili'' Eğitimi</vt:lpstr>
      <vt:lpstr>Akran Eğitimi</vt:lpstr>
      <vt:lpstr>Akran Eğitimi</vt:lpstr>
      <vt:lpstr>Slayt 130</vt:lpstr>
      <vt:lpstr>Slayt 131</vt:lpstr>
      <vt:lpstr>Slayt 132</vt:lpstr>
      <vt:lpstr>Talepler</vt:lpstr>
      <vt:lpstr>Talepler</vt:lpstr>
      <vt:lpstr>Talepler</vt:lpstr>
      <vt:lpstr>Talepler</vt:lpstr>
      <vt:lpstr>Talepler</vt:lpstr>
      <vt:lpstr>Talepler (Hastane B Blok 5. Kat Revizyon Planı)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Hp</dc:creator>
  <cp:lastModifiedBy>aidata</cp:lastModifiedBy>
  <cp:revision>433</cp:revision>
  <dcterms:created xsi:type="dcterms:W3CDTF">2017-12-18T12:14:37Z</dcterms:created>
  <dcterms:modified xsi:type="dcterms:W3CDTF">2019-07-01T07:51:52Z</dcterms:modified>
</cp:coreProperties>
</file>