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Default Extension="svg" ContentType="image/svg+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19"/>
  </p:notesMasterIdLst>
  <p:sldIdLst>
    <p:sldId id="256" r:id="rId2"/>
    <p:sldId id="269" r:id="rId3"/>
    <p:sldId id="270" r:id="rId4"/>
    <p:sldId id="271" r:id="rId5"/>
    <p:sldId id="272" r:id="rId6"/>
    <p:sldId id="268" r:id="rId7"/>
    <p:sldId id="257" r:id="rId8"/>
    <p:sldId id="264" r:id="rId9"/>
    <p:sldId id="259" r:id="rId10"/>
    <p:sldId id="267" r:id="rId11"/>
    <p:sldId id="260" r:id="rId12"/>
    <p:sldId id="261" r:id="rId13"/>
    <p:sldId id="263" r:id="rId14"/>
    <p:sldId id="262" r:id="rId15"/>
    <p:sldId id="273" r:id="rId16"/>
    <p:sldId id="274" r:id="rId17"/>
    <p:sldId id="266"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7D022"/>
  </p:clrMru>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162" autoAdjust="0"/>
    <p:restoredTop sz="87477" autoAdjust="0"/>
  </p:normalViewPr>
  <p:slideViewPr>
    <p:cSldViewPr snapToGrid="0">
      <p:cViewPr varScale="1">
        <p:scale>
          <a:sx n="80" d="100"/>
          <a:sy n="80" d="100"/>
        </p:scale>
        <p:origin x="-1026" y="60"/>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AB404F3-0618-49F4-B35C-215BAFF867A8}" type="doc">
      <dgm:prSet loTypeId="urn:microsoft.com/office/officeart/2008/layout/HalfCircleOrganizationChart" loCatId="hierarchy" qsTypeId="urn:microsoft.com/office/officeart/2005/8/quickstyle/simple1" qsCatId="simple" csTypeId="urn:microsoft.com/office/officeart/2005/8/colors/accent2_4" csCatId="accent2" phldr="1"/>
      <dgm:spPr/>
      <dgm:t>
        <a:bodyPr/>
        <a:lstStyle/>
        <a:p>
          <a:endParaRPr lang="tr-TR"/>
        </a:p>
      </dgm:t>
    </dgm:pt>
    <dgm:pt modelId="{2CB0593A-AA9A-43F7-A37D-589985EB2DC3}" type="pres">
      <dgm:prSet presAssocID="{5AB404F3-0618-49F4-B35C-215BAFF867A8}" presName="Name0" presStyleCnt="0">
        <dgm:presLayoutVars>
          <dgm:orgChart val="1"/>
          <dgm:chPref val="1"/>
          <dgm:dir/>
          <dgm:animOne val="branch"/>
          <dgm:animLvl val="lvl"/>
          <dgm:resizeHandles/>
        </dgm:presLayoutVars>
      </dgm:prSet>
      <dgm:spPr/>
      <dgm:t>
        <a:bodyPr/>
        <a:lstStyle/>
        <a:p>
          <a:endParaRPr lang="tr-TR"/>
        </a:p>
      </dgm:t>
    </dgm:pt>
  </dgm:ptLst>
  <dgm:cxnLst>
    <dgm:cxn modelId="{7A77BE4C-262A-40A1-A2FE-10E38D9E9A3F}" type="presOf" srcId="{5AB404F3-0618-49F4-B35C-215BAFF867A8}" destId="{2CB0593A-AA9A-43F7-A37D-589985EB2DC3}" srcOrd="0" destOrd="0" presId="urn:microsoft.com/office/officeart/2008/layout/HalfCircleOrganizationChar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chAlign" val="r"/>
                  <dgm:param type="linDir" val="fromT"/>
                </dgm:alg>
              </dgm:if>
              <dgm:if name="Name18" func="var" arg="hierBranch" op="equ" val="r">
                <dgm:alg type="hierChild">
                  <dgm:param type="chAlign" val="l"/>
                  <dgm:param type="linDir" val="fromT"/>
                </dgm:alg>
              </dgm:if>
              <dgm:if name="Name19" func="var" arg="hierBranch" op="equ" val="hang">
                <dgm:choose name="Name20">
                  <dgm:if name="Name21" func="var" arg="dir" op="equ" val="norm">
                    <dgm:alg type="hierChild">
                      <dgm:param type="chAlign" val="l"/>
                      <dgm:param type="linDir" val="fromL"/>
                      <dgm:param type="secChAlign" val="t"/>
                      <dgm:param type="secLinDir" val="fromT"/>
                    </dgm:alg>
                  </dgm:if>
                  <dgm:else name="Name22">
                    <dgm:alg type="hierChild">
                      <dgm:param type="chAlign" val="l"/>
                      <dgm:param type="linDir" val="fromR"/>
                      <dgm:param type="secChAlign" val="t"/>
                      <dgm:param type="secLinDir" val="from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33"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34">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if name="Name35" func="var" arg="hierBranch" op="equ" val="init">
                      <dgm:choose name="Name36">
                        <dgm:if name="Name37" axis="self" func="depth" op="lte" val="2">
                          <dgm:choose name="Name38">
                            <dgm:if name="Name39"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40"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41">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else name="Name42">
                          <dgm:choose name="Name43">
                            <dgm:if name="Name44" axis="par des" func="maxDepth" op="lte" val="1">
                              <dgm:choose name="Name45">
                                <dgm:if name="Name4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4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48">
                                  <dgm:alg type="conn">
                                    <dgm:param type="connRout" val="bend"/>
                                    <dgm:param type="dim" val="1D"/>
                                    <dgm:param type="endSty" val="noArr"/>
                                    <dgm:param type="begPts" val="bCtr"/>
                                    <dgm:param type="endPts" val="bL bR"/>
                                    <dgm:param type="srcNode" val="bottomArc2"/>
                                    <dgm:param type="dstNode" val="topConnNode2"/>
                                  </dgm:alg>
                                </dgm:else>
                              </dgm:choose>
                            </dgm:if>
                            <dgm:else name="Name49">
                              <dgm:choose name="Name50">
                                <dgm:if name="Name51"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52"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53">
                                  <dgm:alg type="conn">
                                    <dgm:param type="connRout" val="bend"/>
                                    <dgm:param type="dim" val="1D"/>
                                    <dgm:param type="endSty" val="noArr"/>
                                    <dgm:param type="begPts" val="bCtr"/>
                                    <dgm:param type="endPts" val="tCtr"/>
                                    <dgm:param type="bendPt" val="end"/>
                                    <dgm:param type="srcNode" val="bottomArc2"/>
                                    <dgm:param type="dstNode" val="topArc2"/>
                                  </dgm:alg>
                                </dgm:else>
                              </dgm:choose>
                            </dgm:else>
                          </dgm:choose>
                        </dgm:else>
                      </dgm:choose>
                    </dgm:if>
                    <dgm:else name="Name54">
                      <dgm:choose name="Name55">
                        <dgm:if name="Name5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5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58">
                          <dgm:alg type="conn">
                            <dgm:param type="connRout" val="bend"/>
                            <dgm:param type="dim" val="1D"/>
                            <dgm:param type="endSty" val="noArr"/>
                            <dgm:param type="begPts" val="bCtr"/>
                            <dgm:param type="endPts" val="bL bR"/>
                            <dgm:param type="srcNode" val="bottomArc2"/>
                            <dgm:param type="dstNode" val="topConnNode2"/>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chAlign" val="r"/>
                        <dgm:param type="linDir" val="fromT"/>
                      </dgm:alg>
                    </dgm:if>
                    <dgm:if name="Name75" func="var" arg="hierBranch" op="equ" val="r">
                      <dgm:alg type="hierChild">
                        <dgm:param type="chAlign" val="l"/>
                        <dgm:param type="linDir" val="fromT"/>
                      </dgm:alg>
                    </dgm:if>
                    <dgm:if name="Name76" func="var" arg="hierBranch" op="equ" val="hang">
                      <dgm:choose name="Name77">
                        <dgm:if name="Name78" func="var" arg="dir" op="equ" val="norm">
                          <dgm:alg type="hierChild">
                            <dgm:param type="chAlign" val="l"/>
                            <dgm:param type="linDir" val="fromL"/>
                            <dgm:param type="secChAlign" val="t"/>
                            <dgm:param type="secLinDir" val="fromT"/>
                          </dgm:alg>
                        </dgm:if>
                        <dgm:else name="Name79">
                          <dgm:alg type="hierChild">
                            <dgm:param type="chAlign" val="l"/>
                            <dgm:param type="linDir" val="fromR"/>
                            <dgm:param type="secChAlign" val="t"/>
                            <dgm:param type="secLinDir" val="from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chAlign" val="l"/>
                            <dgm:param type="linDir" val="fromT"/>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chAlign" val="l"/>
                        <dgm:param type="linDir" val="fromL"/>
                        <dgm:param type="secChAlign" val="t"/>
                        <dgm:param type="secLinDir" val="fromT"/>
                      </dgm:alg>
                    </dgm:if>
                    <dgm:else name="Name95">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chAlign" val="l"/>
                  <dgm:param type="linDir" val="fromL"/>
                  <dgm:param type="secChAlign" val="t"/>
                  <dgm:param type="secLinDir" val="fromT"/>
                </dgm:alg>
              </dgm:if>
              <dgm:else name="Name99">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connRout" val="bend"/>
                        <dgm:param type="dim" val="1D"/>
                        <dgm:param type="endSty" val="noArr"/>
                        <dgm:param type="begPts" val="bCtr"/>
                        <dgm:param type="endPts" val="bL bR"/>
                        <dgm:param type="srcNode" val="bottomArc1"/>
                        <dgm:param type="dstNode" val="topConnNode3"/>
                      </dgm:alg>
                    </dgm:if>
                    <dgm:if name="Name104" axis="par" ptType="asst" func="cnt" op="equ" val="1">
                      <dgm:alg type="conn">
                        <dgm:param type="connRout" val="bend"/>
                        <dgm:param type="dim" val="1D"/>
                        <dgm:param type="endSty" val="noArr"/>
                        <dgm:param type="begPts" val="bCtr"/>
                        <dgm:param type="endPts" val="bL bR"/>
                        <dgm:param type="srcNode" val="bottomArc3"/>
                        <dgm:param type="dstNode" val="topConnNode3"/>
                      </dgm:alg>
                    </dgm:if>
                    <dgm:else name="Name105">
                      <dgm:alg type="conn">
                        <dgm:param type="connRout" val="bend"/>
                        <dgm:param type="dim" val="1D"/>
                        <dgm:param type="endSty" val="noArr"/>
                        <dgm:param type="begPts" val="bCtr"/>
                        <dgm:param type="endPts" val="bL bR"/>
                        <dgm:param type="srcNode" val="bottomArc2"/>
                        <dgm:param type="dstNode" val="topConnNode3"/>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chAlign" val="r"/>
                        <dgm:param type="linDir" val="fromT"/>
                      </dgm:alg>
                    </dgm:if>
                    <dgm:if name="Name123" func="var" arg="hierBranch" op="equ" val="r">
                      <dgm:alg type="hierChild">
                        <dgm:param type="chAlign" val="l"/>
                        <dgm:param type="linDir" val="fromT"/>
                      </dgm:alg>
                    </dgm:if>
                    <dgm:if name="Name124" func="var" arg="hierBranch" op="equ" val="hang">
                      <dgm:choose name="Name125">
                        <dgm:if name="Name126" func="var" arg="dir" op="equ" val="norm">
                          <dgm:alg type="hierChild">
                            <dgm:param type="chAlign" val="l"/>
                            <dgm:param type="linDir" val="fromL"/>
                            <dgm:param type="secChAlign" val="t"/>
                            <dgm:param type="secLinDir" val="fromT"/>
                          </dgm:alg>
                        </dgm:if>
                        <dgm:else name="Name127">
                          <dgm:alg type="hierChild">
                            <dgm:param type="chAlign" val="l"/>
                            <dgm:param type="linDir" val="fromR"/>
                            <dgm:param type="secChAlign" val="t"/>
                            <dgm:param type="secLinDir" val="from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chAlign" val="l"/>
                            <dgm:param type="linDir" val="fromT"/>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chAlign" val="l"/>
                        <dgm:param type="linDir" val="fromL"/>
                        <dgm:param type="secChAlign" val="t"/>
                        <dgm:param type="secLinDir" val="fromT"/>
                      </dgm:alg>
                    </dgm:if>
                    <dgm:else name="Name140">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5EFA88-D7F6-4AB0-AEBE-CACD9EAD1B2F}" type="datetimeFigureOut">
              <a:rPr lang="tr-TR" smtClean="0"/>
              <a:pPr/>
              <a:t>5.12.2018</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F09761-4BBB-4F8E-91C6-6C71AC388361}" type="slidenum">
              <a:rPr lang="tr-TR" smtClean="0"/>
              <a:pPr/>
              <a:t>‹#›</a:t>
            </a:fld>
            <a:endParaRPr lang="tr-TR"/>
          </a:p>
        </p:txBody>
      </p:sp>
    </p:spTree>
    <p:extLst>
      <p:ext uri="{BB962C8B-B14F-4D97-AF65-F5344CB8AC3E}">
        <p14:creationId xmlns="" xmlns:p14="http://schemas.microsoft.com/office/powerpoint/2010/main" val="14219643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Başarı üçgeni :Kamu , özel sektör, sivil toplumun birlikte çalışması. Bu üçgeni sağlayamayan çalışmalar ya sürdürülemiyor yada başarısı yüksek olamıyor.</a:t>
            </a:r>
          </a:p>
          <a:p>
            <a:r>
              <a:rPr lang="tr-TR" dirty="0"/>
              <a:t>Uluslar arası standartlara uymak..</a:t>
            </a:r>
          </a:p>
          <a:p>
            <a:r>
              <a:rPr lang="tr-TR" dirty="0"/>
              <a:t>Bir alanda yoğunlaşmış kuruluşlar o alanda büyük işler başarabiliyorlar.</a:t>
            </a:r>
          </a:p>
          <a:p>
            <a:r>
              <a:rPr lang="tr-TR" dirty="0"/>
              <a:t>İnsanlar veya toplumlar arsında hayırseverlik yarışını başlatabilmek .</a:t>
            </a:r>
          </a:p>
          <a:p>
            <a:endParaRPr lang="tr-TR" dirty="0"/>
          </a:p>
        </p:txBody>
      </p:sp>
      <p:sp>
        <p:nvSpPr>
          <p:cNvPr id="4" name="Slayt Numarası Yer Tutucusu 3"/>
          <p:cNvSpPr>
            <a:spLocks noGrp="1"/>
          </p:cNvSpPr>
          <p:nvPr>
            <p:ph type="sldNum" sz="quarter" idx="5"/>
          </p:nvPr>
        </p:nvSpPr>
        <p:spPr/>
        <p:txBody>
          <a:bodyPr/>
          <a:lstStyle/>
          <a:p>
            <a:fld id="{0FF09761-4BBB-4F8E-91C6-6C71AC388361}" type="slidenum">
              <a:rPr lang="tr-TR" smtClean="0"/>
              <a:pPr/>
              <a:t>7</a:t>
            </a:fld>
            <a:endParaRPr lang="tr-TR"/>
          </a:p>
        </p:txBody>
      </p:sp>
    </p:spTree>
    <p:extLst>
      <p:ext uri="{BB962C8B-B14F-4D97-AF65-F5344CB8AC3E}">
        <p14:creationId xmlns="" xmlns:p14="http://schemas.microsoft.com/office/powerpoint/2010/main" val="5207188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0FF09761-4BBB-4F8E-91C6-6C71AC388361}" type="slidenum">
              <a:rPr lang="tr-TR" smtClean="0"/>
              <a:pPr/>
              <a:t>8</a:t>
            </a:fld>
            <a:endParaRPr lang="tr-TR"/>
          </a:p>
        </p:txBody>
      </p:sp>
    </p:spTree>
    <p:extLst>
      <p:ext uri="{BB962C8B-B14F-4D97-AF65-F5344CB8AC3E}">
        <p14:creationId xmlns="" xmlns:p14="http://schemas.microsoft.com/office/powerpoint/2010/main" val="11412495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Baba beni okula gönder</a:t>
            </a:r>
          </a:p>
          <a:p>
            <a:r>
              <a:rPr lang="tr-TR" dirty="0" err="1"/>
              <a:t>Opet</a:t>
            </a:r>
            <a:r>
              <a:rPr lang="tr-TR" dirty="0"/>
              <a:t> temiz tuvalet</a:t>
            </a:r>
          </a:p>
          <a:p>
            <a:r>
              <a:rPr lang="tr-TR" dirty="0"/>
              <a:t>Eti Çocuk tiyatrosu</a:t>
            </a:r>
          </a:p>
        </p:txBody>
      </p:sp>
      <p:sp>
        <p:nvSpPr>
          <p:cNvPr id="4" name="Slayt Numarası Yer Tutucusu 3"/>
          <p:cNvSpPr>
            <a:spLocks noGrp="1"/>
          </p:cNvSpPr>
          <p:nvPr>
            <p:ph type="sldNum" sz="quarter" idx="5"/>
          </p:nvPr>
        </p:nvSpPr>
        <p:spPr/>
        <p:txBody>
          <a:bodyPr/>
          <a:lstStyle/>
          <a:p>
            <a:fld id="{0FF09761-4BBB-4F8E-91C6-6C71AC388361}" type="slidenum">
              <a:rPr lang="tr-TR" smtClean="0"/>
              <a:pPr/>
              <a:t>10</a:t>
            </a:fld>
            <a:endParaRPr lang="tr-TR"/>
          </a:p>
        </p:txBody>
      </p:sp>
    </p:spTree>
    <p:extLst>
      <p:ext uri="{BB962C8B-B14F-4D97-AF65-F5344CB8AC3E}">
        <p14:creationId xmlns="" xmlns:p14="http://schemas.microsoft.com/office/powerpoint/2010/main" val="41023851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Leyladan sonra : 3 Tıp öğrencisi hastanede ziyaret ettikleri leyla adlı çocuğun ölümüyle böyle bir çalışma başlatmışlar. Çalışmanın amacı hastanedeki çocukların birer dileklerini yerine getirmek. Amaçları asla bağış toplamak değil çünkü çocukların isteklerinin çok büyük şeyler olmadıklarını </a:t>
            </a:r>
            <a:r>
              <a:rPr lang="tr-TR" dirty="0" err="1"/>
              <a:t>farketmişler</a:t>
            </a:r>
            <a:r>
              <a:rPr lang="tr-TR" dirty="0"/>
              <a:t>.</a:t>
            </a:r>
          </a:p>
        </p:txBody>
      </p:sp>
      <p:sp>
        <p:nvSpPr>
          <p:cNvPr id="4" name="Slayt Numarası Yer Tutucusu 3"/>
          <p:cNvSpPr>
            <a:spLocks noGrp="1"/>
          </p:cNvSpPr>
          <p:nvPr>
            <p:ph type="sldNum" sz="quarter" idx="5"/>
          </p:nvPr>
        </p:nvSpPr>
        <p:spPr/>
        <p:txBody>
          <a:bodyPr/>
          <a:lstStyle/>
          <a:p>
            <a:fld id="{0FF09761-4BBB-4F8E-91C6-6C71AC388361}" type="slidenum">
              <a:rPr lang="tr-TR" smtClean="0"/>
              <a:pPr/>
              <a:t>14</a:t>
            </a:fld>
            <a:endParaRPr lang="tr-TR"/>
          </a:p>
        </p:txBody>
      </p:sp>
    </p:spTree>
    <p:extLst>
      <p:ext uri="{BB962C8B-B14F-4D97-AF65-F5344CB8AC3E}">
        <p14:creationId xmlns="" xmlns:p14="http://schemas.microsoft.com/office/powerpoint/2010/main" val="32900835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0FF09761-4BBB-4F8E-91C6-6C71AC388361}" type="slidenum">
              <a:rPr lang="tr-TR" smtClean="0"/>
              <a:pPr/>
              <a:t>17</a:t>
            </a:fld>
            <a:endParaRPr lang="tr-TR"/>
          </a:p>
        </p:txBody>
      </p:sp>
    </p:spTree>
    <p:extLst>
      <p:ext uri="{BB962C8B-B14F-4D97-AF65-F5344CB8AC3E}">
        <p14:creationId xmlns="" xmlns:p14="http://schemas.microsoft.com/office/powerpoint/2010/main" val="22965951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7" name="6 Düz Bağlayıcı"/>
          <p:cNvSpPr>
            <a:spLocks noChangeShapeType="1"/>
          </p:cNvSpPr>
          <p:nvPr/>
        </p:nvSpPr>
        <p:spPr bwMode="auto">
          <a:xfrm>
            <a:off x="685800" y="5349903"/>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28 Başlık"/>
          <p:cNvSpPr>
            <a:spLocks noGrp="1"/>
          </p:cNvSpPr>
          <p:nvPr>
            <p:ph type="ctrTitle"/>
          </p:nvPr>
        </p:nvSpPr>
        <p:spPr>
          <a:xfrm>
            <a:off x="508000" y="4853412"/>
            <a:ext cx="11277600" cy="1222375"/>
          </a:xfrm>
        </p:spPr>
        <p:txBody>
          <a:bodyPr anchor="t"/>
          <a:lstStyle/>
          <a:p>
            <a:r>
              <a:rPr kumimoji="0" lang="tr-TR" smtClean="0"/>
              <a:t>Asıl başlık stili için tıklatın</a:t>
            </a:r>
            <a:endParaRPr kumimoji="0" lang="en-US"/>
          </a:p>
        </p:txBody>
      </p:sp>
      <p:sp>
        <p:nvSpPr>
          <p:cNvPr id="9" name="8 Alt Başlık"/>
          <p:cNvSpPr>
            <a:spLocks noGrp="1"/>
          </p:cNvSpPr>
          <p:nvPr>
            <p:ph type="subTitle" idx="1"/>
          </p:nvPr>
        </p:nvSpPr>
        <p:spPr>
          <a:xfrm>
            <a:off x="508000" y="3886200"/>
            <a:ext cx="112776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16" name="15 Veri Yer Tutucusu"/>
          <p:cNvSpPr>
            <a:spLocks noGrp="1"/>
          </p:cNvSpPr>
          <p:nvPr>
            <p:ph type="dt" sz="half" idx="10"/>
          </p:nvPr>
        </p:nvSpPr>
        <p:spPr/>
        <p:txBody>
          <a:bodyPr/>
          <a:lstStyle/>
          <a:p>
            <a:fld id="{D54466D4-6840-4C09-AA4F-77BFD39352BF}" type="datetimeFigureOut">
              <a:rPr lang="tr-TR" smtClean="0"/>
              <a:pPr/>
              <a:t>5.12.2018</a:t>
            </a:fld>
            <a:endParaRPr lang="tr-TR"/>
          </a:p>
        </p:txBody>
      </p:sp>
      <p:sp>
        <p:nvSpPr>
          <p:cNvPr id="2" name="1 Altbilgi Yer Tutucusu"/>
          <p:cNvSpPr>
            <a:spLocks noGrp="1"/>
          </p:cNvSpPr>
          <p:nvPr>
            <p:ph type="ftr" sz="quarter" idx="11"/>
          </p:nvPr>
        </p:nvSpPr>
        <p:spPr/>
        <p:txBody>
          <a:bodyPr/>
          <a:lstStyle/>
          <a:p>
            <a:endParaRPr lang="tr-TR"/>
          </a:p>
        </p:txBody>
      </p:sp>
      <p:sp>
        <p:nvSpPr>
          <p:cNvPr id="15" name="14 Slayt Numarası Yer Tutucusu"/>
          <p:cNvSpPr>
            <a:spLocks noGrp="1"/>
          </p:cNvSpPr>
          <p:nvPr>
            <p:ph type="sldNum" sz="quarter" idx="12"/>
          </p:nvPr>
        </p:nvSpPr>
        <p:spPr>
          <a:xfrm>
            <a:off x="10972800" y="6473952"/>
            <a:ext cx="1011936" cy="246888"/>
          </a:xfrm>
        </p:spPr>
        <p:txBody>
          <a:bodyPr/>
          <a:lstStyle/>
          <a:p>
            <a:fld id="{CCB1F50A-BF48-44B5-9F9A-DCF287D03770}"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D54466D4-6840-4C09-AA4F-77BFD39352BF}" type="datetimeFigureOut">
              <a:rPr lang="tr-TR" smtClean="0"/>
              <a:pPr/>
              <a:t>5.12.2018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CCB1F50A-BF48-44B5-9F9A-DCF287D03770}"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9144000" y="549277"/>
            <a:ext cx="2438400" cy="5851525"/>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609600" y="549277"/>
            <a:ext cx="8331200" cy="5851525"/>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D54466D4-6840-4C09-AA4F-77BFD39352BF}" type="datetimeFigureOut">
              <a:rPr lang="tr-TR" smtClean="0"/>
              <a:pPr/>
              <a:t>5.12.2018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CCB1F50A-BF48-44B5-9F9A-DCF287D03770}"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2" name="21 Başlık"/>
          <p:cNvSpPr>
            <a:spLocks noGrp="1"/>
          </p:cNvSpPr>
          <p:nvPr>
            <p:ph type="title"/>
          </p:nvPr>
        </p:nvSpPr>
        <p:spPr/>
        <p:txBody>
          <a:bodyPr/>
          <a:lstStyle/>
          <a:p>
            <a:r>
              <a:rPr kumimoji="0" lang="tr-TR" smtClean="0"/>
              <a:t>Asıl başlık stili için tıklatın</a:t>
            </a:r>
            <a:endParaRPr kumimoji="0" lang="en-US"/>
          </a:p>
        </p:txBody>
      </p:sp>
      <p:sp>
        <p:nvSpPr>
          <p:cNvPr id="27" name="26 İçerik Yer Tutucusu"/>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5" name="24 Veri Yer Tutucusu"/>
          <p:cNvSpPr>
            <a:spLocks noGrp="1"/>
          </p:cNvSpPr>
          <p:nvPr>
            <p:ph type="dt" sz="half" idx="10"/>
          </p:nvPr>
        </p:nvSpPr>
        <p:spPr/>
        <p:txBody>
          <a:bodyPr/>
          <a:lstStyle/>
          <a:p>
            <a:fld id="{D54466D4-6840-4C09-AA4F-77BFD39352BF}" type="datetimeFigureOut">
              <a:rPr lang="tr-TR" smtClean="0"/>
              <a:pPr/>
              <a:t>5.12.2018</a:t>
            </a:fld>
            <a:endParaRPr lang="tr-TR"/>
          </a:p>
        </p:txBody>
      </p:sp>
      <p:sp>
        <p:nvSpPr>
          <p:cNvPr id="19" name="18 Altbilgi Yer Tutucusu"/>
          <p:cNvSpPr>
            <a:spLocks noGrp="1"/>
          </p:cNvSpPr>
          <p:nvPr>
            <p:ph type="ftr" sz="quarter" idx="11"/>
          </p:nvPr>
        </p:nvSpPr>
        <p:spPr>
          <a:xfrm>
            <a:off x="4775200" y="76201"/>
            <a:ext cx="3860800" cy="288925"/>
          </a:xfrm>
        </p:spPr>
        <p:txBody>
          <a:bodyPr/>
          <a:lstStyle/>
          <a:p>
            <a:endParaRPr lang="tr-TR"/>
          </a:p>
        </p:txBody>
      </p:sp>
      <p:sp>
        <p:nvSpPr>
          <p:cNvPr id="16" name="15 Slayt Numarası Yer Tutucusu"/>
          <p:cNvSpPr>
            <a:spLocks noGrp="1"/>
          </p:cNvSpPr>
          <p:nvPr>
            <p:ph type="sldNum" sz="quarter" idx="12"/>
          </p:nvPr>
        </p:nvSpPr>
        <p:spPr>
          <a:xfrm>
            <a:off x="10972800" y="6473952"/>
            <a:ext cx="1011936" cy="246888"/>
          </a:xfrm>
        </p:spPr>
        <p:txBody>
          <a:bodyPr/>
          <a:lstStyle/>
          <a:p>
            <a:fld id="{CCB1F50A-BF48-44B5-9F9A-DCF287D03770}"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3">
        <a:schemeClr val="bg2"/>
      </p:bgRef>
    </p:bg>
    <p:spTree>
      <p:nvGrpSpPr>
        <p:cNvPr id="1" name=""/>
        <p:cNvGrpSpPr/>
        <p:nvPr/>
      </p:nvGrpSpPr>
      <p:grpSpPr>
        <a:xfrm>
          <a:off x="0" y="0"/>
          <a:ext cx="0" cy="0"/>
          <a:chOff x="0" y="0"/>
          <a:chExt cx="0" cy="0"/>
        </a:xfrm>
      </p:grpSpPr>
      <p:sp>
        <p:nvSpPr>
          <p:cNvPr id="7" name="6 Düz Bağlayıcı"/>
          <p:cNvSpPr>
            <a:spLocks noChangeShapeType="1"/>
          </p:cNvSpPr>
          <p:nvPr/>
        </p:nvSpPr>
        <p:spPr bwMode="auto">
          <a:xfrm>
            <a:off x="685800" y="3444903"/>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5 Metin Yer Tutucusu"/>
          <p:cNvSpPr>
            <a:spLocks noGrp="1"/>
          </p:cNvSpPr>
          <p:nvPr>
            <p:ph type="body" idx="1"/>
          </p:nvPr>
        </p:nvSpPr>
        <p:spPr>
          <a:xfrm>
            <a:off x="508000" y="1676400"/>
            <a:ext cx="112776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19" name="18 Veri Yer Tutucusu"/>
          <p:cNvSpPr>
            <a:spLocks noGrp="1"/>
          </p:cNvSpPr>
          <p:nvPr>
            <p:ph type="dt" sz="half" idx="10"/>
          </p:nvPr>
        </p:nvSpPr>
        <p:spPr/>
        <p:txBody>
          <a:bodyPr/>
          <a:lstStyle/>
          <a:p>
            <a:fld id="{D54466D4-6840-4C09-AA4F-77BFD39352BF}" type="datetimeFigureOut">
              <a:rPr lang="tr-TR" smtClean="0"/>
              <a:pPr/>
              <a:t>5.12.2018</a:t>
            </a:fld>
            <a:endParaRPr lang="tr-TR"/>
          </a:p>
        </p:txBody>
      </p:sp>
      <p:sp>
        <p:nvSpPr>
          <p:cNvPr id="11" name="10 Altbilgi Yer Tutucusu"/>
          <p:cNvSpPr>
            <a:spLocks noGrp="1"/>
          </p:cNvSpPr>
          <p:nvPr>
            <p:ph type="ftr" sz="quarter" idx="11"/>
          </p:nvPr>
        </p:nvSpPr>
        <p:spPr/>
        <p:txBody>
          <a:bodyPr/>
          <a:lstStyle/>
          <a:p>
            <a:endParaRPr lang="tr-TR"/>
          </a:p>
        </p:txBody>
      </p:sp>
      <p:sp>
        <p:nvSpPr>
          <p:cNvPr id="16" name="15 Slayt Numarası Yer Tutucusu"/>
          <p:cNvSpPr>
            <a:spLocks noGrp="1"/>
          </p:cNvSpPr>
          <p:nvPr>
            <p:ph type="sldNum" sz="quarter" idx="12"/>
          </p:nvPr>
        </p:nvSpPr>
        <p:spPr/>
        <p:txBody>
          <a:bodyPr/>
          <a:lstStyle/>
          <a:p>
            <a:fld id="{CCB1F50A-BF48-44B5-9F9A-DCF287D03770}" type="slidenum">
              <a:rPr lang="tr-TR" smtClean="0"/>
              <a:pPr/>
              <a:t>‹#›</a:t>
            </a:fld>
            <a:endParaRPr lang="tr-TR"/>
          </a:p>
        </p:txBody>
      </p:sp>
      <p:sp>
        <p:nvSpPr>
          <p:cNvPr id="8" name="7 Başlık"/>
          <p:cNvSpPr>
            <a:spLocks noGrp="1"/>
          </p:cNvSpPr>
          <p:nvPr>
            <p:ph type="title"/>
          </p:nvPr>
        </p:nvSpPr>
        <p:spPr>
          <a:xfrm>
            <a:off x="240633" y="2947086"/>
            <a:ext cx="11582400" cy="1184825"/>
          </a:xfrm>
        </p:spPr>
        <p:txBody>
          <a:bodyPr rtlCol="0" anchor="t"/>
          <a:lstStyle>
            <a:lvl1pPr algn="r">
              <a:defRPr/>
            </a:lvl1pPr>
          </a:lstStyle>
          <a:p>
            <a:r>
              <a:rPr kumimoji="0" lang="tr-TR" smtClean="0"/>
              <a:t>Asıl başlık stili için tıklatın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0" name="19 Başlık"/>
          <p:cNvSpPr>
            <a:spLocks noGrp="1"/>
          </p:cNvSpPr>
          <p:nvPr>
            <p:ph type="title"/>
          </p:nvPr>
        </p:nvSpPr>
        <p:spPr>
          <a:xfrm>
            <a:off x="402336" y="457200"/>
            <a:ext cx="11582400" cy="841248"/>
          </a:xfrm>
        </p:spPr>
        <p:txBody>
          <a:bodyPr/>
          <a:lstStyle/>
          <a:p>
            <a:r>
              <a:rPr kumimoji="0" lang="tr-TR" smtClean="0"/>
              <a:t>Asıl başlık stili için tıklatın</a:t>
            </a:r>
            <a:endParaRPr kumimoji="0" lang="en-US"/>
          </a:p>
        </p:txBody>
      </p:sp>
      <p:sp>
        <p:nvSpPr>
          <p:cNvPr id="14" name="13 İçerik Yer Tutucusu"/>
          <p:cNvSpPr>
            <a:spLocks noGrp="1"/>
          </p:cNvSpPr>
          <p:nvPr>
            <p:ph sz="half" idx="1"/>
          </p:nvPr>
        </p:nvSpPr>
        <p:spPr>
          <a:xfrm>
            <a:off x="406400" y="1600200"/>
            <a:ext cx="5588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3" name="12 İçerik Yer Tutucusu"/>
          <p:cNvSpPr>
            <a:spLocks noGrp="1"/>
          </p:cNvSpPr>
          <p:nvPr>
            <p:ph sz="half" idx="2"/>
          </p:nvPr>
        </p:nvSpPr>
        <p:spPr>
          <a:xfrm>
            <a:off x="6197600" y="1600200"/>
            <a:ext cx="57912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1" name="20 Veri Yer Tutucusu"/>
          <p:cNvSpPr>
            <a:spLocks noGrp="1"/>
          </p:cNvSpPr>
          <p:nvPr>
            <p:ph type="dt" sz="half" idx="10"/>
          </p:nvPr>
        </p:nvSpPr>
        <p:spPr/>
        <p:txBody>
          <a:bodyPr/>
          <a:lstStyle/>
          <a:p>
            <a:fld id="{D54466D4-6840-4C09-AA4F-77BFD39352BF}" type="datetimeFigureOut">
              <a:rPr lang="tr-TR" smtClean="0"/>
              <a:pPr/>
              <a:t>5.12.2018</a:t>
            </a:fld>
            <a:endParaRPr lang="tr-TR"/>
          </a:p>
        </p:txBody>
      </p:sp>
      <p:sp>
        <p:nvSpPr>
          <p:cNvPr id="10" name="9 Altbilgi Yer Tutucusu"/>
          <p:cNvSpPr>
            <a:spLocks noGrp="1"/>
          </p:cNvSpPr>
          <p:nvPr>
            <p:ph type="ftr" sz="quarter" idx="11"/>
          </p:nvPr>
        </p:nvSpPr>
        <p:spPr/>
        <p:txBody>
          <a:bodyPr/>
          <a:lstStyle/>
          <a:p>
            <a:endParaRPr lang="tr-TR"/>
          </a:p>
        </p:txBody>
      </p:sp>
      <p:sp>
        <p:nvSpPr>
          <p:cNvPr id="31" name="30 Slayt Numarası Yer Tutucusu"/>
          <p:cNvSpPr>
            <a:spLocks noGrp="1"/>
          </p:cNvSpPr>
          <p:nvPr>
            <p:ph type="sldNum" sz="quarter" idx="12"/>
          </p:nvPr>
        </p:nvSpPr>
        <p:spPr/>
        <p:txBody>
          <a:bodyPr/>
          <a:lstStyle/>
          <a:p>
            <a:fld id="{CCB1F50A-BF48-44B5-9F9A-DCF287D03770}"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29" name="28 Başlık"/>
          <p:cNvSpPr>
            <a:spLocks noGrp="1"/>
          </p:cNvSpPr>
          <p:nvPr>
            <p:ph type="title"/>
          </p:nvPr>
        </p:nvSpPr>
        <p:spPr>
          <a:xfrm>
            <a:off x="406400" y="5410200"/>
            <a:ext cx="11480800" cy="882650"/>
          </a:xfrm>
        </p:spPr>
        <p:txBody>
          <a:bodyPr anchor="ctr"/>
          <a:lstStyle>
            <a:lvl1pPr>
              <a:defRPr/>
            </a:lvl1pPr>
          </a:lstStyle>
          <a:p>
            <a:r>
              <a:rPr kumimoji="0" lang="tr-TR" smtClean="0"/>
              <a:t>Asıl başlık stili için tıklatın</a:t>
            </a:r>
            <a:endParaRPr kumimoji="0" lang="en-US"/>
          </a:p>
        </p:txBody>
      </p:sp>
      <p:sp>
        <p:nvSpPr>
          <p:cNvPr id="13" name="12 Metin Yer Tutucusu"/>
          <p:cNvSpPr>
            <a:spLocks noGrp="1"/>
          </p:cNvSpPr>
          <p:nvPr>
            <p:ph type="body" idx="1"/>
          </p:nvPr>
        </p:nvSpPr>
        <p:spPr>
          <a:xfrm>
            <a:off x="375259" y="666750"/>
            <a:ext cx="57207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25" name="24 Metin Yer Tutucusu"/>
          <p:cNvSpPr>
            <a:spLocks noGrp="1"/>
          </p:cNvSpPr>
          <p:nvPr>
            <p:ph type="body" sz="half" idx="3"/>
          </p:nvPr>
        </p:nvSpPr>
        <p:spPr>
          <a:xfrm>
            <a:off x="6193367" y="666750"/>
            <a:ext cx="5722988"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3 İçerik Yer Tutucusu"/>
          <p:cNvSpPr>
            <a:spLocks noGrp="1"/>
          </p:cNvSpPr>
          <p:nvPr>
            <p:ph sz="quarter" idx="2"/>
          </p:nvPr>
        </p:nvSpPr>
        <p:spPr>
          <a:xfrm>
            <a:off x="375259" y="1316038"/>
            <a:ext cx="5720741"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8" name="27 İçerik Yer Tutucusu"/>
          <p:cNvSpPr>
            <a:spLocks noGrp="1"/>
          </p:cNvSpPr>
          <p:nvPr>
            <p:ph sz="quarter" idx="4"/>
          </p:nvPr>
        </p:nvSpPr>
        <p:spPr>
          <a:xfrm>
            <a:off x="6198307" y="1316038"/>
            <a:ext cx="571804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0" name="9 Veri Yer Tutucusu"/>
          <p:cNvSpPr>
            <a:spLocks noGrp="1"/>
          </p:cNvSpPr>
          <p:nvPr>
            <p:ph type="dt" sz="half" idx="10"/>
          </p:nvPr>
        </p:nvSpPr>
        <p:spPr/>
        <p:txBody>
          <a:bodyPr/>
          <a:lstStyle/>
          <a:p>
            <a:fld id="{D54466D4-6840-4C09-AA4F-77BFD39352BF}" type="datetimeFigureOut">
              <a:rPr lang="tr-TR" smtClean="0"/>
              <a:pPr/>
              <a:t>5.12.2018</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a:xfrm>
            <a:off x="10972800" y="6477000"/>
            <a:ext cx="1016000" cy="246888"/>
          </a:xfrm>
        </p:spPr>
        <p:txBody>
          <a:bodyPr/>
          <a:lstStyle/>
          <a:p>
            <a:fld id="{CCB1F50A-BF48-44B5-9F9A-DCF287D03770}" type="slidenum">
              <a:rPr lang="tr-TR" smtClean="0"/>
              <a:pPr/>
              <a:t>‹#›</a:t>
            </a:fld>
            <a:endParaRPr lang="tr-TR"/>
          </a:p>
        </p:txBody>
      </p:sp>
      <p:sp>
        <p:nvSpPr>
          <p:cNvPr id="11" name="10 Düz Bağlayıcı"/>
          <p:cNvSpPr>
            <a:spLocks noChangeShapeType="1"/>
          </p:cNvSpPr>
          <p:nvPr/>
        </p:nvSpPr>
        <p:spPr bwMode="auto">
          <a:xfrm>
            <a:off x="685800" y="6019801"/>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30" name="29 Başlık"/>
          <p:cNvSpPr>
            <a:spLocks noGrp="1"/>
          </p:cNvSpPr>
          <p:nvPr>
            <p:ph type="title"/>
          </p:nvPr>
        </p:nvSpPr>
        <p:spPr>
          <a:xfrm>
            <a:off x="402336" y="457200"/>
            <a:ext cx="11582400" cy="841248"/>
          </a:xfrm>
        </p:spPr>
        <p:txBody>
          <a:bodyPr/>
          <a:lstStyle/>
          <a:p>
            <a:r>
              <a:rPr kumimoji="0" lang="tr-TR" smtClean="0"/>
              <a:t>Asıl başlık stili için tıklatın</a:t>
            </a:r>
            <a:endParaRPr kumimoji="0" lang="en-US"/>
          </a:p>
        </p:txBody>
      </p:sp>
      <p:sp>
        <p:nvSpPr>
          <p:cNvPr id="12" name="11 Veri Yer Tutucusu"/>
          <p:cNvSpPr>
            <a:spLocks noGrp="1"/>
          </p:cNvSpPr>
          <p:nvPr>
            <p:ph type="dt" sz="half" idx="10"/>
          </p:nvPr>
        </p:nvSpPr>
        <p:spPr/>
        <p:txBody>
          <a:bodyPr/>
          <a:lstStyle/>
          <a:p>
            <a:fld id="{D54466D4-6840-4C09-AA4F-77BFD39352BF}" type="datetimeFigureOut">
              <a:rPr lang="tr-TR" smtClean="0"/>
              <a:pPr/>
              <a:t>5.12.2018</a:t>
            </a:fld>
            <a:endParaRPr lang="tr-TR"/>
          </a:p>
        </p:txBody>
      </p:sp>
      <p:sp>
        <p:nvSpPr>
          <p:cNvPr id="21" name="20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CCB1F50A-BF48-44B5-9F9A-DCF287D03770}"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3" name="2 Veri Yer Tutucusu"/>
          <p:cNvSpPr>
            <a:spLocks noGrp="1"/>
          </p:cNvSpPr>
          <p:nvPr>
            <p:ph type="dt" sz="half" idx="10"/>
          </p:nvPr>
        </p:nvSpPr>
        <p:spPr/>
        <p:txBody>
          <a:bodyPr/>
          <a:lstStyle/>
          <a:p>
            <a:fld id="{D54466D4-6840-4C09-AA4F-77BFD39352BF}" type="datetimeFigureOut">
              <a:rPr lang="tr-TR" smtClean="0"/>
              <a:pPr/>
              <a:t>5.12.2018</a:t>
            </a:fld>
            <a:endParaRPr lang="tr-TR"/>
          </a:p>
        </p:txBody>
      </p:sp>
      <p:sp>
        <p:nvSpPr>
          <p:cNvPr id="24" name="23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CCB1F50A-BF48-44B5-9F9A-DCF287D03770}"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8" name="7 Düz Bağlayıcı"/>
          <p:cNvSpPr>
            <a:spLocks noChangeShapeType="1"/>
          </p:cNvSpPr>
          <p:nvPr/>
        </p:nvSpPr>
        <p:spPr bwMode="auto">
          <a:xfrm>
            <a:off x="685800" y="5849118"/>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Başlık"/>
          <p:cNvSpPr>
            <a:spLocks noGrp="1"/>
          </p:cNvSpPr>
          <p:nvPr>
            <p:ph type="title"/>
          </p:nvPr>
        </p:nvSpPr>
        <p:spPr>
          <a:xfrm>
            <a:off x="609600" y="5486400"/>
            <a:ext cx="11277600" cy="520700"/>
          </a:xfrm>
        </p:spPr>
        <p:txBody>
          <a:bodyPr anchor="ctr"/>
          <a:lstStyle>
            <a:lvl1pPr algn="l">
              <a:buNone/>
              <a:defRPr sz="2000" b="1"/>
            </a:lvl1pPr>
          </a:lstStyle>
          <a:p>
            <a:r>
              <a:rPr kumimoji="0" lang="tr-TR" smtClean="0"/>
              <a:t>Asıl başlık stili için tıklatın</a:t>
            </a:r>
            <a:endParaRPr kumimoji="0" lang="en-US"/>
          </a:p>
        </p:txBody>
      </p:sp>
      <p:sp>
        <p:nvSpPr>
          <p:cNvPr id="26" name="25 Metin Yer Tutucusu"/>
          <p:cNvSpPr>
            <a:spLocks noGrp="1"/>
          </p:cNvSpPr>
          <p:nvPr>
            <p:ph type="body" idx="2"/>
          </p:nvPr>
        </p:nvSpPr>
        <p:spPr>
          <a:xfrm>
            <a:off x="609601" y="609600"/>
            <a:ext cx="4011084"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14" name="13 İçerik Yer Tutucusu"/>
          <p:cNvSpPr>
            <a:spLocks noGrp="1"/>
          </p:cNvSpPr>
          <p:nvPr>
            <p:ph sz="half" idx="1"/>
          </p:nvPr>
        </p:nvSpPr>
        <p:spPr>
          <a:xfrm>
            <a:off x="4766733" y="609600"/>
            <a:ext cx="7120467"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5" name="24 Veri Yer Tutucusu"/>
          <p:cNvSpPr>
            <a:spLocks noGrp="1"/>
          </p:cNvSpPr>
          <p:nvPr>
            <p:ph type="dt" sz="half" idx="10"/>
          </p:nvPr>
        </p:nvSpPr>
        <p:spPr/>
        <p:txBody>
          <a:bodyPr/>
          <a:lstStyle/>
          <a:p>
            <a:fld id="{D54466D4-6840-4C09-AA4F-77BFD39352BF}" type="datetimeFigureOut">
              <a:rPr lang="tr-TR" smtClean="0"/>
              <a:pPr/>
              <a:t>5.12.2018</a:t>
            </a:fld>
            <a:endParaRPr lang="tr-TR"/>
          </a:p>
        </p:txBody>
      </p:sp>
      <p:sp>
        <p:nvSpPr>
          <p:cNvPr id="29" name="28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CCB1F50A-BF48-44B5-9F9A-DCF287D03770}"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13" name="12 Resim Yer Tutucusu"/>
          <p:cNvSpPr>
            <a:spLocks noGrp="1"/>
          </p:cNvSpPr>
          <p:nvPr>
            <p:ph type="pic" idx="1"/>
          </p:nvPr>
        </p:nvSpPr>
        <p:spPr>
          <a:xfrm>
            <a:off x="4673600" y="616634"/>
            <a:ext cx="67056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tr-TR" smtClean="0"/>
              <a:t>Resim eklemek için simgeyi tıklatın</a:t>
            </a:r>
            <a:endParaRPr kumimoji="0" lang="en-US" dirty="0"/>
          </a:p>
        </p:txBody>
      </p:sp>
      <p:sp>
        <p:nvSpPr>
          <p:cNvPr id="7" name="6 Veri Yer Tutucusu"/>
          <p:cNvSpPr>
            <a:spLocks noGrp="1"/>
          </p:cNvSpPr>
          <p:nvPr>
            <p:ph type="dt" sz="half" idx="10"/>
          </p:nvPr>
        </p:nvSpPr>
        <p:spPr/>
        <p:txBody>
          <a:bodyPr/>
          <a:lstStyle/>
          <a:p>
            <a:fld id="{D54466D4-6840-4C09-AA4F-77BFD39352BF}" type="datetimeFigureOut">
              <a:rPr lang="tr-TR" smtClean="0"/>
              <a:pPr/>
              <a:t>5.12.2018</a:t>
            </a:fld>
            <a:endParaRPr lang="tr-TR"/>
          </a:p>
        </p:txBody>
      </p:sp>
      <p:sp>
        <p:nvSpPr>
          <p:cNvPr id="5" name="4 Altbilgi Yer Tutucusu"/>
          <p:cNvSpPr>
            <a:spLocks noGrp="1"/>
          </p:cNvSpPr>
          <p:nvPr>
            <p:ph type="ftr" sz="quarter" idx="11"/>
          </p:nvPr>
        </p:nvSpPr>
        <p:spPr/>
        <p:txBody>
          <a:bodyPr/>
          <a:lstStyle/>
          <a:p>
            <a:endParaRPr lang="tr-TR"/>
          </a:p>
        </p:txBody>
      </p:sp>
      <p:sp>
        <p:nvSpPr>
          <p:cNvPr id="31" name="30 Slayt Numarası Yer Tutucusu"/>
          <p:cNvSpPr>
            <a:spLocks noGrp="1"/>
          </p:cNvSpPr>
          <p:nvPr>
            <p:ph type="sldNum" sz="quarter" idx="12"/>
          </p:nvPr>
        </p:nvSpPr>
        <p:spPr/>
        <p:txBody>
          <a:bodyPr/>
          <a:lstStyle/>
          <a:p>
            <a:fld id="{CCB1F50A-BF48-44B5-9F9A-DCF287D03770}" type="slidenum">
              <a:rPr lang="tr-TR" smtClean="0"/>
              <a:pPr/>
              <a:t>‹#›</a:t>
            </a:fld>
            <a:endParaRPr lang="tr-TR"/>
          </a:p>
        </p:txBody>
      </p:sp>
      <p:sp>
        <p:nvSpPr>
          <p:cNvPr id="17" name="16 Başlık"/>
          <p:cNvSpPr>
            <a:spLocks noGrp="1"/>
          </p:cNvSpPr>
          <p:nvPr>
            <p:ph type="title"/>
          </p:nvPr>
        </p:nvSpPr>
        <p:spPr>
          <a:xfrm>
            <a:off x="508000" y="4993760"/>
            <a:ext cx="7823200" cy="522288"/>
          </a:xfrm>
        </p:spPr>
        <p:txBody>
          <a:bodyPr anchor="ctr"/>
          <a:lstStyle>
            <a:lvl1pPr algn="l">
              <a:buNone/>
              <a:defRPr sz="2000" b="1"/>
            </a:lvl1pPr>
          </a:lstStyle>
          <a:p>
            <a:r>
              <a:rPr kumimoji="0" lang="tr-TR" smtClean="0"/>
              <a:t>Asıl başlık stili için tıklatın</a:t>
            </a:r>
            <a:endParaRPr kumimoji="0" lang="en-US"/>
          </a:p>
        </p:txBody>
      </p:sp>
      <p:sp>
        <p:nvSpPr>
          <p:cNvPr id="26" name="25 Metin Yer Tutucusu"/>
          <p:cNvSpPr>
            <a:spLocks noGrp="1"/>
          </p:cNvSpPr>
          <p:nvPr>
            <p:ph type="body" sz="half" idx="2"/>
          </p:nvPr>
        </p:nvSpPr>
        <p:spPr>
          <a:xfrm>
            <a:off x="508000" y="5533218"/>
            <a:ext cx="78232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Düz Bağlayıcı"/>
          <p:cNvSpPr>
            <a:spLocks noChangeShapeType="1"/>
          </p:cNvSpPr>
          <p:nvPr/>
        </p:nvSpPr>
        <p:spPr bwMode="auto">
          <a:xfrm>
            <a:off x="685800" y="1050899"/>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7 Metin Yer Tutucusu"/>
          <p:cNvSpPr>
            <a:spLocks noGrp="1"/>
          </p:cNvSpPr>
          <p:nvPr>
            <p:ph type="body" idx="1"/>
          </p:nvPr>
        </p:nvSpPr>
        <p:spPr>
          <a:xfrm>
            <a:off x="406400" y="1554163"/>
            <a:ext cx="11582400" cy="4525963"/>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1" name="10 Veri Yer Tutucusu"/>
          <p:cNvSpPr>
            <a:spLocks noGrp="1"/>
          </p:cNvSpPr>
          <p:nvPr>
            <p:ph type="dt" sz="half" idx="2"/>
          </p:nvPr>
        </p:nvSpPr>
        <p:spPr>
          <a:xfrm>
            <a:off x="8636000" y="76201"/>
            <a:ext cx="3352800" cy="288925"/>
          </a:xfrm>
          <a:prstGeom prst="rect">
            <a:avLst/>
          </a:prstGeom>
        </p:spPr>
        <p:txBody>
          <a:bodyPr vert="horz"/>
          <a:lstStyle>
            <a:lvl1pPr algn="l" eaLnBrk="1" latinLnBrk="0" hangingPunct="1">
              <a:defRPr kumimoji="0" sz="1200">
                <a:solidFill>
                  <a:schemeClr val="accent1">
                    <a:shade val="75000"/>
                  </a:schemeClr>
                </a:solidFill>
              </a:defRPr>
            </a:lvl1pPr>
          </a:lstStyle>
          <a:p>
            <a:fld id="{D54466D4-6840-4C09-AA4F-77BFD39352BF}" type="datetimeFigureOut">
              <a:rPr lang="tr-TR" smtClean="0"/>
              <a:pPr/>
              <a:t>5.12.2018</a:t>
            </a:fld>
            <a:endParaRPr lang="tr-TR"/>
          </a:p>
        </p:txBody>
      </p:sp>
      <p:sp>
        <p:nvSpPr>
          <p:cNvPr id="28" name="27 Altbilgi Yer Tutucusu"/>
          <p:cNvSpPr>
            <a:spLocks noGrp="1"/>
          </p:cNvSpPr>
          <p:nvPr>
            <p:ph type="ftr" sz="quarter" idx="3"/>
          </p:nvPr>
        </p:nvSpPr>
        <p:spPr>
          <a:xfrm>
            <a:off x="4165600" y="76201"/>
            <a:ext cx="44704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tr-TR"/>
          </a:p>
        </p:txBody>
      </p:sp>
      <p:sp>
        <p:nvSpPr>
          <p:cNvPr id="5" name="4 Slayt Numarası Yer Tutucusu"/>
          <p:cNvSpPr>
            <a:spLocks noGrp="1"/>
          </p:cNvSpPr>
          <p:nvPr>
            <p:ph type="sldNum" sz="quarter" idx="4"/>
          </p:nvPr>
        </p:nvSpPr>
        <p:spPr>
          <a:xfrm>
            <a:off x="10972800" y="6477001"/>
            <a:ext cx="1016000" cy="244475"/>
          </a:xfrm>
          <a:prstGeom prst="rect">
            <a:avLst/>
          </a:prstGeom>
        </p:spPr>
        <p:txBody>
          <a:bodyPr vert="horz"/>
          <a:lstStyle>
            <a:lvl1pPr algn="r" eaLnBrk="1" latinLnBrk="0" hangingPunct="1">
              <a:defRPr kumimoji="0" sz="1200">
                <a:solidFill>
                  <a:schemeClr val="accent1">
                    <a:shade val="75000"/>
                  </a:schemeClr>
                </a:solidFill>
              </a:defRPr>
            </a:lvl1pPr>
          </a:lstStyle>
          <a:p>
            <a:fld id="{CCB1F50A-BF48-44B5-9F9A-DCF287D03770}" type="slidenum">
              <a:rPr lang="tr-TR" smtClean="0"/>
              <a:pPr/>
              <a:t>‹#›</a:t>
            </a:fld>
            <a:endParaRPr lang="tr-TR"/>
          </a:p>
        </p:txBody>
      </p:sp>
      <p:sp>
        <p:nvSpPr>
          <p:cNvPr id="10" name="9 Başlık Yer Tutucusu"/>
          <p:cNvSpPr>
            <a:spLocks noGrp="1"/>
          </p:cNvSpPr>
          <p:nvPr>
            <p:ph type="title"/>
          </p:nvPr>
        </p:nvSpPr>
        <p:spPr>
          <a:xfrm>
            <a:off x="406400" y="457200"/>
            <a:ext cx="11582400" cy="838200"/>
          </a:xfrm>
          <a:prstGeom prst="rect">
            <a:avLst/>
          </a:prstGeom>
        </p:spPr>
        <p:txBody>
          <a:bodyPr vert="horz" anchor="ctr">
            <a:normAutofit/>
          </a:bodyPr>
          <a:lstStyle/>
          <a:p>
            <a:r>
              <a:rPr kumimoji="0" lang="tr-TR" smtClean="0"/>
              <a:t>Asıl başlık stili için tıklatın</a:t>
            </a:r>
            <a:endParaRPr kumimoji="0" lang="en-US"/>
          </a:p>
        </p:txBody>
      </p:sp>
      <p:sp>
        <p:nvSpPr>
          <p:cNvPr id="9" name="8 Düz Bağlayıcı"/>
          <p:cNvSpPr>
            <a:spLocks noChangeShapeType="1"/>
          </p:cNvSpPr>
          <p:nvPr/>
        </p:nvSpPr>
        <p:spPr bwMode="auto">
          <a:xfrm>
            <a:off x="685800" y="1050899"/>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Düz Bağlayıcı"/>
          <p:cNvSpPr>
            <a:spLocks noChangeShapeType="1"/>
          </p:cNvSpPr>
          <p:nvPr/>
        </p:nvSpPr>
        <p:spPr bwMode="auto">
          <a:xfrm>
            <a:off x="685800" y="1057987"/>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png"/><Relationship Id="rId7" Type="http://schemas.openxmlformats.org/officeDocument/2006/relationships/image" Target="../media/image20.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png"/><Relationship Id="rId9" Type="http://schemas.openxmlformats.org/officeDocument/2006/relationships/image" Target="../media/image22.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3.png"/><Relationship Id="rId7" Type="http://schemas.openxmlformats.org/officeDocument/2006/relationships/image" Target="../media/image27.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9.svg"/></Relationships>
</file>

<file path=ppt/slides/_rels/slide9.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F48D7233-F9E5-4DF3-B145-6FE88BCFCF10}"/>
              </a:ext>
            </a:extLst>
          </p:cNvPr>
          <p:cNvSpPr>
            <a:spLocks noGrp="1"/>
          </p:cNvSpPr>
          <p:nvPr>
            <p:ph type="ctrTitle"/>
          </p:nvPr>
        </p:nvSpPr>
        <p:spPr>
          <a:xfrm>
            <a:off x="591127" y="4760445"/>
            <a:ext cx="11277600" cy="678454"/>
          </a:xfrm>
        </p:spPr>
        <p:txBody>
          <a:bodyPr>
            <a:normAutofit/>
          </a:bodyPr>
          <a:lstStyle/>
          <a:p>
            <a:r>
              <a:rPr lang="tr-TR" b="1" dirty="0">
                <a:solidFill>
                  <a:srgbClr val="FF0000"/>
                </a:solidFill>
              </a:rPr>
              <a:t>Sosyal Sorumluluk </a:t>
            </a:r>
            <a:r>
              <a:rPr lang="tr-TR" b="1" dirty="0" err="1" smtClean="0">
                <a:solidFill>
                  <a:srgbClr val="FF0000"/>
                </a:solidFill>
              </a:rPr>
              <a:t>Nedİr</a:t>
            </a:r>
            <a:r>
              <a:rPr lang="tr-TR" b="1" dirty="0" smtClean="0">
                <a:solidFill>
                  <a:srgbClr val="FF0000"/>
                </a:solidFill>
              </a:rPr>
              <a:t>?</a:t>
            </a:r>
            <a:endParaRPr lang="tr-TR" b="1" dirty="0">
              <a:solidFill>
                <a:srgbClr val="FF0000"/>
              </a:solidFill>
            </a:endParaRPr>
          </a:p>
        </p:txBody>
      </p:sp>
      <p:pic>
        <p:nvPicPr>
          <p:cNvPr id="5" name="Resim 4">
            <a:extLst>
              <a:ext uri="{FF2B5EF4-FFF2-40B4-BE49-F238E27FC236}">
                <a16:creationId xmlns="" xmlns:a16="http://schemas.microsoft.com/office/drawing/2014/main" id="{A821304F-BED3-4E6C-8E11-C079D584CD39}"/>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5034670" y="1812524"/>
            <a:ext cx="2122659" cy="2148809"/>
          </a:xfrm>
          <a:prstGeom prst="rect">
            <a:avLst/>
          </a:prstGeom>
        </p:spPr>
      </p:pic>
      <p:pic>
        <p:nvPicPr>
          <p:cNvPr id="7" name="Resim 6">
            <a:extLst>
              <a:ext uri="{FF2B5EF4-FFF2-40B4-BE49-F238E27FC236}">
                <a16:creationId xmlns="" xmlns:a16="http://schemas.microsoft.com/office/drawing/2014/main" id="{21EEE72A-7923-4F52-B648-B8C130B2B7E0}"/>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2873828" y="166254"/>
            <a:ext cx="6115791" cy="4529745"/>
          </a:xfrm>
          <a:prstGeom prst="rect">
            <a:avLst/>
          </a:prstGeom>
        </p:spPr>
      </p:pic>
      <p:sp>
        <p:nvSpPr>
          <p:cNvPr id="6" name="5 Alt Başlık"/>
          <p:cNvSpPr>
            <a:spLocks noGrp="1"/>
          </p:cNvSpPr>
          <p:nvPr>
            <p:ph type="subTitle" idx="1"/>
          </p:nvPr>
        </p:nvSpPr>
        <p:spPr>
          <a:xfrm>
            <a:off x="614879" y="5771408"/>
            <a:ext cx="11277600" cy="765958"/>
          </a:xfrm>
        </p:spPr>
        <p:txBody>
          <a:bodyPr/>
          <a:lstStyle/>
          <a:p>
            <a:r>
              <a:rPr lang="tr-TR" b="1" dirty="0" smtClean="0"/>
              <a:t>Tolga YILDIRIM  - Coşkun BAKAR – Sosyal Sorumluluk Proje Geliştirme Komisyonu</a:t>
            </a:r>
            <a:endParaRPr lang="tr-TR" b="1" dirty="0"/>
          </a:p>
        </p:txBody>
      </p:sp>
    </p:spTree>
    <p:extLst>
      <p:ext uri="{BB962C8B-B14F-4D97-AF65-F5344CB8AC3E}">
        <p14:creationId xmlns="" xmlns:p14="http://schemas.microsoft.com/office/powerpoint/2010/main" val="2026177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9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D7D7576B-3857-405A-8735-C8A0DE8A79B2}"/>
              </a:ext>
            </a:extLst>
          </p:cNvPr>
          <p:cNvSpPr>
            <a:spLocks noGrp="1"/>
          </p:cNvSpPr>
          <p:nvPr>
            <p:ph type="title"/>
          </p:nvPr>
        </p:nvSpPr>
        <p:spPr/>
        <p:txBody>
          <a:bodyPr/>
          <a:lstStyle/>
          <a:p>
            <a:endParaRPr lang="tr-TR"/>
          </a:p>
        </p:txBody>
      </p:sp>
      <p:pic>
        <p:nvPicPr>
          <p:cNvPr id="5" name="İçerik Yer Tutucusu 4">
            <a:extLst>
              <a:ext uri="{FF2B5EF4-FFF2-40B4-BE49-F238E27FC236}">
                <a16:creationId xmlns="" xmlns:a16="http://schemas.microsoft.com/office/drawing/2014/main" id="{0D786152-FD00-4FF2-B4E2-FE77F27AD354}"/>
              </a:ext>
            </a:extLst>
          </p:cNvPr>
          <p:cNvPicPr>
            <a:picLocks noGrp="1" noChangeAspect="1"/>
          </p:cNvPicPr>
          <p:nvPr>
            <p:ph idx="1"/>
          </p:nvPr>
        </p:nvPicPr>
        <p:blipFill>
          <a:blip r:embed="rId3" cstate="print">
            <a:extLst>
              <a:ext uri="{28A0092B-C50C-407E-A947-70E740481C1C}">
                <a14:useLocalDpi xmlns="" xmlns:a14="http://schemas.microsoft.com/office/drawing/2010/main" val="0"/>
              </a:ext>
            </a:extLst>
          </a:blip>
          <a:stretch>
            <a:fillRect/>
          </a:stretch>
        </p:blipFill>
        <p:spPr>
          <a:xfrm>
            <a:off x="4989072" y="1581150"/>
            <a:ext cx="2203205" cy="3695700"/>
          </a:xfrm>
        </p:spPr>
      </p:pic>
      <p:pic>
        <p:nvPicPr>
          <p:cNvPr id="7" name="Resim 6">
            <a:extLst>
              <a:ext uri="{FF2B5EF4-FFF2-40B4-BE49-F238E27FC236}">
                <a16:creationId xmlns="" xmlns:a16="http://schemas.microsoft.com/office/drawing/2014/main" id="{FF7DC480-04A3-4C33-9227-4C70824A669F}"/>
              </a:ext>
            </a:extLst>
          </p:cNvPr>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4215007" y="1065659"/>
            <a:ext cx="3751334" cy="4726681"/>
          </a:xfrm>
          <a:prstGeom prst="rect">
            <a:avLst/>
          </a:prstGeom>
        </p:spPr>
      </p:pic>
      <p:pic>
        <p:nvPicPr>
          <p:cNvPr id="9" name="Resim 8">
            <a:extLst>
              <a:ext uri="{FF2B5EF4-FFF2-40B4-BE49-F238E27FC236}">
                <a16:creationId xmlns="" xmlns:a16="http://schemas.microsoft.com/office/drawing/2014/main" id="{453C3DD4-9FD1-4817-8058-21FC3E49480E}"/>
              </a:ext>
            </a:extLst>
          </p:cNvPr>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3327220" y="1395887"/>
            <a:ext cx="5526907" cy="4066224"/>
          </a:xfrm>
          <a:prstGeom prst="rect">
            <a:avLst/>
          </a:prstGeom>
        </p:spPr>
      </p:pic>
      <p:pic>
        <p:nvPicPr>
          <p:cNvPr id="11" name="Resim 10">
            <a:extLst>
              <a:ext uri="{FF2B5EF4-FFF2-40B4-BE49-F238E27FC236}">
                <a16:creationId xmlns="" xmlns:a16="http://schemas.microsoft.com/office/drawing/2014/main" id="{FFBB8611-14E7-4494-B6E3-35894E224BC2}"/>
              </a:ext>
            </a:extLst>
          </p:cNvPr>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329996" y="601937"/>
            <a:ext cx="1905000" cy="2428875"/>
          </a:xfrm>
          <a:prstGeom prst="rect">
            <a:avLst/>
          </a:prstGeom>
        </p:spPr>
      </p:pic>
      <p:pic>
        <p:nvPicPr>
          <p:cNvPr id="13" name="Resim 12">
            <a:extLst>
              <a:ext uri="{FF2B5EF4-FFF2-40B4-BE49-F238E27FC236}">
                <a16:creationId xmlns="" xmlns:a16="http://schemas.microsoft.com/office/drawing/2014/main" id="{1693CFAE-E0F3-4072-8325-F13F7D93C06C}"/>
              </a:ext>
            </a:extLst>
          </p:cNvPr>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a:off x="3377252" y="677307"/>
            <a:ext cx="4762500" cy="2381250"/>
          </a:xfrm>
          <a:prstGeom prst="rect">
            <a:avLst/>
          </a:prstGeom>
        </p:spPr>
      </p:pic>
      <p:pic>
        <p:nvPicPr>
          <p:cNvPr id="15" name="Resim 14">
            <a:extLst>
              <a:ext uri="{FF2B5EF4-FFF2-40B4-BE49-F238E27FC236}">
                <a16:creationId xmlns="" xmlns:a16="http://schemas.microsoft.com/office/drawing/2014/main" id="{696E0B00-E787-417F-8E8F-2A7FE0965C66}"/>
              </a:ext>
            </a:extLst>
          </p:cNvPr>
          <p:cNvPicPr>
            <a:picLocks noChangeAspect="1"/>
          </p:cNvPicPr>
          <p:nvPr/>
        </p:nvPicPr>
        <p:blipFill>
          <a:blip r:embed="rId8" cstate="print">
            <a:extLst>
              <a:ext uri="{28A0092B-C50C-407E-A947-70E740481C1C}">
                <a14:useLocalDpi xmlns="" xmlns:a14="http://schemas.microsoft.com/office/drawing/2010/main" val="0"/>
              </a:ext>
            </a:extLst>
          </a:blip>
          <a:stretch>
            <a:fillRect/>
          </a:stretch>
        </p:blipFill>
        <p:spPr>
          <a:xfrm>
            <a:off x="1294881" y="3686015"/>
            <a:ext cx="9972675" cy="2447925"/>
          </a:xfrm>
          <a:prstGeom prst="rect">
            <a:avLst/>
          </a:prstGeom>
        </p:spPr>
      </p:pic>
      <p:pic>
        <p:nvPicPr>
          <p:cNvPr id="17" name="Resim 16">
            <a:extLst>
              <a:ext uri="{FF2B5EF4-FFF2-40B4-BE49-F238E27FC236}">
                <a16:creationId xmlns="" xmlns:a16="http://schemas.microsoft.com/office/drawing/2014/main" id="{8032661F-C813-48B2-9F30-42FAC4908416}"/>
              </a:ext>
            </a:extLst>
          </p:cNvPr>
          <p:cNvPicPr>
            <a:picLocks noChangeAspect="1"/>
          </p:cNvPicPr>
          <p:nvPr/>
        </p:nvPicPr>
        <p:blipFill>
          <a:blip r:embed="rId9" cstate="print">
            <a:extLst>
              <a:ext uri="{28A0092B-C50C-407E-A947-70E740481C1C}">
                <a14:useLocalDpi xmlns="" xmlns:a14="http://schemas.microsoft.com/office/drawing/2010/main" val="0"/>
              </a:ext>
            </a:extLst>
          </a:blip>
          <a:stretch>
            <a:fillRect/>
          </a:stretch>
        </p:blipFill>
        <p:spPr>
          <a:xfrm>
            <a:off x="8766379" y="740684"/>
            <a:ext cx="3095625" cy="2324100"/>
          </a:xfrm>
          <a:prstGeom prst="rect">
            <a:avLst/>
          </a:prstGeom>
        </p:spPr>
      </p:pic>
    </p:spTree>
    <p:extLst>
      <p:ext uri="{BB962C8B-B14F-4D97-AF65-F5344CB8AC3E}">
        <p14:creationId xmlns="" xmlns:p14="http://schemas.microsoft.com/office/powerpoint/2010/main" val="4012806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xit" presetSubtype="21" fill="hold" nodeType="clickEffect">
                                  <p:stCondLst>
                                    <p:cond delay="0"/>
                                  </p:stCondLst>
                                  <p:childTnLst>
                                    <p:animEffect transition="out" filter="barn(inVertical)">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barn(outVertical)">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xit" presetSubtype="21" fill="hold" nodeType="clickEffect">
                                  <p:stCondLst>
                                    <p:cond delay="0"/>
                                  </p:stCondLst>
                                  <p:childTnLst>
                                    <p:animEffect transition="out" filter="barn(inVertical)">
                                      <p:cBhvr>
                                        <p:cTn id="15" dur="500"/>
                                        <p:tgtEl>
                                          <p:spTgt spid="7"/>
                                        </p:tgtEl>
                                      </p:cBhvr>
                                    </p:animEffect>
                                    <p:set>
                                      <p:cBhvr>
                                        <p:cTn id="16" dur="1" fill="hold">
                                          <p:stCondLst>
                                            <p:cond delay="499"/>
                                          </p:stCondLst>
                                        </p:cTn>
                                        <p:tgtEl>
                                          <p:spTgt spid="7"/>
                                        </p:tgtEl>
                                        <p:attrNameLst>
                                          <p:attrName>style.visibility</p:attrName>
                                        </p:attrNameLst>
                                      </p:cBhvr>
                                      <p:to>
                                        <p:strVal val="hidden"/>
                                      </p:to>
                                    </p:set>
                                  </p:childTnLst>
                                </p:cTn>
                              </p:par>
                            </p:childTnLst>
                          </p:cTn>
                        </p:par>
                        <p:par>
                          <p:cTn id="17" fill="hold">
                            <p:stCondLst>
                              <p:cond delay="500"/>
                            </p:stCondLst>
                            <p:childTnLst>
                              <p:par>
                                <p:cTn id="18" presetID="16" presetClass="entr" presetSubtype="37"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xit" presetSubtype="21" fill="hold" nodeType="clickEffect">
                                  <p:stCondLst>
                                    <p:cond delay="0"/>
                                  </p:stCondLst>
                                  <p:childTnLst>
                                    <p:animEffect transition="out" filter="barn(inVertical)">
                                      <p:cBhvr>
                                        <p:cTn id="24" dur="500"/>
                                        <p:tgtEl>
                                          <p:spTgt spid="9"/>
                                        </p:tgtEl>
                                      </p:cBhvr>
                                    </p:animEffect>
                                    <p:set>
                                      <p:cBhvr>
                                        <p:cTn id="25" dur="1" fill="hold">
                                          <p:stCondLst>
                                            <p:cond delay="499"/>
                                          </p:stCondLst>
                                        </p:cTn>
                                        <p:tgtEl>
                                          <p:spTgt spid="9"/>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barn(inVertical)">
                                      <p:cBhvr>
                                        <p:cTn id="30" dur="500"/>
                                        <p:tgtEl>
                                          <p:spTgt spid="11"/>
                                        </p:tgtEl>
                                      </p:cBhvr>
                                    </p:animEffect>
                                  </p:childTnLst>
                                </p:cTn>
                              </p:par>
                              <p:par>
                                <p:cTn id="31" presetID="16" presetClass="entr" presetSubtype="21" fill="hold"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barn(inVertical)">
                                      <p:cBhvr>
                                        <p:cTn id="33" dur="500"/>
                                        <p:tgtEl>
                                          <p:spTgt spid="13"/>
                                        </p:tgtEl>
                                      </p:cBhvr>
                                    </p:animEffect>
                                  </p:childTnLst>
                                </p:cTn>
                              </p:par>
                              <p:par>
                                <p:cTn id="34" presetID="16" presetClass="entr" presetSubtype="21" fill="hold" nodeType="with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barn(inVertical)">
                                      <p:cBhvr>
                                        <p:cTn id="36" dur="500"/>
                                        <p:tgtEl>
                                          <p:spTgt spid="17"/>
                                        </p:tgtEl>
                                      </p:cBhvr>
                                    </p:animEffect>
                                  </p:childTnLst>
                                </p:cTn>
                              </p:par>
                              <p:par>
                                <p:cTn id="37" presetID="16" presetClass="entr" presetSubtype="21" fill="hold" nodeType="with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barn(inVertical)">
                                      <p:cBhvr>
                                        <p:cTn id="3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7C55E901-52A5-4BD3-86F4-679978C1824D}"/>
              </a:ext>
            </a:extLst>
          </p:cNvPr>
          <p:cNvSpPr>
            <a:spLocks noGrp="1"/>
          </p:cNvSpPr>
          <p:nvPr>
            <p:ph type="title"/>
          </p:nvPr>
        </p:nvSpPr>
        <p:spPr/>
        <p:txBody>
          <a:bodyPr>
            <a:normAutofit fontScale="90000"/>
          </a:bodyPr>
          <a:lstStyle/>
          <a:p>
            <a:r>
              <a:rPr lang="tr-TR" dirty="0"/>
              <a:t>Sosyal sorumluluk projeleri</a:t>
            </a:r>
            <a:br>
              <a:rPr lang="tr-TR" dirty="0"/>
            </a:br>
            <a:r>
              <a:rPr lang="tr-TR" dirty="0"/>
              <a:t>neyi amaçlar</a:t>
            </a:r>
            <a:br>
              <a:rPr lang="tr-TR" dirty="0"/>
            </a:br>
            <a:endParaRPr lang="tr-TR" dirty="0"/>
          </a:p>
        </p:txBody>
      </p:sp>
      <p:sp>
        <p:nvSpPr>
          <p:cNvPr id="3" name="İçerik Yer Tutucusu 2">
            <a:extLst>
              <a:ext uri="{FF2B5EF4-FFF2-40B4-BE49-F238E27FC236}">
                <a16:creationId xmlns="" xmlns:a16="http://schemas.microsoft.com/office/drawing/2014/main" id="{99460F72-12BA-4A81-B319-673C5C622A60}"/>
              </a:ext>
            </a:extLst>
          </p:cNvPr>
          <p:cNvSpPr>
            <a:spLocks noGrp="1"/>
          </p:cNvSpPr>
          <p:nvPr>
            <p:ph idx="1"/>
          </p:nvPr>
        </p:nvSpPr>
        <p:spPr/>
        <p:txBody>
          <a:bodyPr/>
          <a:lstStyle/>
          <a:p>
            <a:r>
              <a:rPr lang="tr-TR" dirty="0"/>
              <a:t>İlgilenilen sorunda çözüme ulaşmak.</a:t>
            </a:r>
          </a:p>
          <a:p>
            <a:r>
              <a:rPr lang="tr-TR" dirty="0"/>
              <a:t>Toplumda yardımlaşma ve paylaşma bilincini oluşturmak.</a:t>
            </a:r>
          </a:p>
          <a:p>
            <a:r>
              <a:rPr lang="tr-TR" dirty="0"/>
              <a:t>Geleceğe umutla bakabilecek bir toplum bilinci yaratmak.</a:t>
            </a:r>
          </a:p>
          <a:p>
            <a:r>
              <a:rPr lang="tr-TR" dirty="0"/>
              <a:t>Ticari kuruluşlar için reklam ve güven kazanmak.</a:t>
            </a:r>
          </a:p>
          <a:p>
            <a:endParaRPr lang="tr-TR" dirty="0"/>
          </a:p>
          <a:p>
            <a:endParaRPr lang="tr-TR" dirty="0"/>
          </a:p>
          <a:p>
            <a:endParaRPr lang="tr-TR" dirty="0"/>
          </a:p>
          <a:p>
            <a:endParaRPr lang="tr-TR" dirty="0"/>
          </a:p>
        </p:txBody>
      </p:sp>
    </p:spTree>
    <p:extLst>
      <p:ext uri="{BB962C8B-B14F-4D97-AF65-F5344CB8AC3E}">
        <p14:creationId xmlns="" xmlns:p14="http://schemas.microsoft.com/office/powerpoint/2010/main" val="3645342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Vertical)">
                                      <p:cBhvr>
                                        <p:cTn id="10" dur="500"/>
                                        <p:tgtEl>
                                          <p:spTgt spid="3">
                                            <p:txEl>
                                              <p:pRg st="1" end="1"/>
                                            </p:txEl>
                                          </p:spTgt>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arn(inVertical)">
                                      <p:cBhvr>
                                        <p:cTn id="13" dur="500"/>
                                        <p:tgtEl>
                                          <p:spTgt spid="3">
                                            <p:txEl>
                                              <p:pRg st="2" end="2"/>
                                            </p:txEl>
                                          </p:spTgt>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arn(inVertical)">
                                      <p:cBhvr>
                                        <p:cTn id="1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C430C4F5-E87D-4CBE-9792-60F131815ECB}"/>
              </a:ext>
            </a:extLst>
          </p:cNvPr>
          <p:cNvSpPr>
            <a:spLocks noGrp="1"/>
          </p:cNvSpPr>
          <p:nvPr>
            <p:ph type="title"/>
          </p:nvPr>
        </p:nvSpPr>
        <p:spPr/>
        <p:txBody>
          <a:bodyPr>
            <a:normAutofit fontScale="90000"/>
          </a:bodyPr>
          <a:lstStyle/>
          <a:p>
            <a:r>
              <a:rPr lang="tr-TR" dirty="0"/>
              <a:t>Sosyal sorumluluk projeleri </a:t>
            </a:r>
            <a:br>
              <a:rPr lang="tr-TR" dirty="0"/>
            </a:br>
            <a:r>
              <a:rPr lang="tr-TR" dirty="0"/>
              <a:t>nasıl yürütülür</a:t>
            </a:r>
            <a:br>
              <a:rPr lang="tr-TR" dirty="0"/>
            </a:br>
            <a:endParaRPr lang="tr-TR" dirty="0"/>
          </a:p>
        </p:txBody>
      </p:sp>
      <p:sp>
        <p:nvSpPr>
          <p:cNvPr id="3" name="İçerik Yer Tutucusu 2">
            <a:extLst>
              <a:ext uri="{FF2B5EF4-FFF2-40B4-BE49-F238E27FC236}">
                <a16:creationId xmlns="" xmlns:a16="http://schemas.microsoft.com/office/drawing/2014/main" id="{CD036F9D-ADD0-4C27-836F-8A9A184FFB5D}"/>
              </a:ext>
            </a:extLst>
          </p:cNvPr>
          <p:cNvSpPr>
            <a:spLocks noGrp="1"/>
          </p:cNvSpPr>
          <p:nvPr>
            <p:ph idx="1"/>
          </p:nvPr>
        </p:nvSpPr>
        <p:spPr/>
        <p:txBody>
          <a:bodyPr/>
          <a:lstStyle/>
          <a:p>
            <a:r>
              <a:rPr lang="tr-TR" dirty="0"/>
              <a:t>Problemin belirlenmesi.</a:t>
            </a:r>
          </a:p>
          <a:p>
            <a:r>
              <a:rPr lang="tr-TR" dirty="0"/>
              <a:t>Problem hakkında çözüm yolları üretilmesi veya bu yolların geliştirilmesi.</a:t>
            </a:r>
          </a:p>
          <a:p>
            <a:r>
              <a:rPr lang="tr-TR" dirty="0"/>
              <a:t>Çözüm yolunda ulaşılabildiği kadar kişiyle iş birliği içinde olunması.</a:t>
            </a:r>
          </a:p>
          <a:p>
            <a:r>
              <a:rPr lang="tr-TR" dirty="0"/>
              <a:t>Gerekli kurumlar veya şahıslardan izinlerin alınması.</a:t>
            </a:r>
          </a:p>
          <a:p>
            <a:r>
              <a:rPr lang="tr-TR" dirty="0"/>
              <a:t>Çözüm içerisinde belirlenen sürede sonuca ulaşılması.</a:t>
            </a:r>
          </a:p>
          <a:p>
            <a:endParaRPr lang="tr-TR" dirty="0"/>
          </a:p>
        </p:txBody>
      </p:sp>
    </p:spTree>
    <p:extLst>
      <p:ext uri="{BB962C8B-B14F-4D97-AF65-F5344CB8AC3E}">
        <p14:creationId xmlns="" xmlns:p14="http://schemas.microsoft.com/office/powerpoint/2010/main" val="2162660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97922B36-68B3-48FD-BCAB-708D19A600AD}"/>
              </a:ext>
            </a:extLst>
          </p:cNvPr>
          <p:cNvSpPr>
            <a:spLocks noGrp="1"/>
          </p:cNvSpPr>
          <p:nvPr>
            <p:ph type="title"/>
          </p:nvPr>
        </p:nvSpPr>
        <p:spPr/>
        <p:txBody>
          <a:bodyPr>
            <a:normAutofit fontScale="90000"/>
          </a:bodyPr>
          <a:lstStyle/>
          <a:p>
            <a:r>
              <a:rPr lang="tr-TR" dirty="0"/>
              <a:t>Bu projelerde çalışanlar nasıl</a:t>
            </a:r>
            <a:br>
              <a:rPr lang="tr-TR" dirty="0"/>
            </a:br>
            <a:r>
              <a:rPr lang="tr-TR" dirty="0"/>
              <a:t>kazanımlar elde eder</a:t>
            </a:r>
            <a:br>
              <a:rPr lang="tr-TR" dirty="0"/>
            </a:br>
            <a:endParaRPr lang="tr-TR" dirty="0"/>
          </a:p>
        </p:txBody>
      </p:sp>
      <p:sp>
        <p:nvSpPr>
          <p:cNvPr id="3" name="İçerik Yer Tutucusu 2">
            <a:extLst>
              <a:ext uri="{FF2B5EF4-FFF2-40B4-BE49-F238E27FC236}">
                <a16:creationId xmlns="" xmlns:a16="http://schemas.microsoft.com/office/drawing/2014/main" id="{F101A479-65C6-4E68-8158-51459D1AA501}"/>
              </a:ext>
            </a:extLst>
          </p:cNvPr>
          <p:cNvSpPr>
            <a:spLocks noGrp="1"/>
          </p:cNvSpPr>
          <p:nvPr>
            <p:ph idx="1"/>
          </p:nvPr>
        </p:nvSpPr>
        <p:spPr/>
        <p:txBody>
          <a:bodyPr/>
          <a:lstStyle/>
          <a:p>
            <a:r>
              <a:rPr lang="tr-TR" dirty="0"/>
              <a:t>Toplumsal duyarlılık bilinçlerinde artış.</a:t>
            </a:r>
          </a:p>
          <a:p>
            <a:r>
              <a:rPr lang="tr-TR" dirty="0"/>
              <a:t>Yaşadıkları sorunlara karşı çözüm üretebilme alışkanlığı.</a:t>
            </a:r>
          </a:p>
          <a:p>
            <a:r>
              <a:rPr lang="tr-TR" dirty="0"/>
              <a:t>Proje planlama ve yürütebilme becerisi kazanmaları.</a:t>
            </a:r>
          </a:p>
          <a:p>
            <a:r>
              <a:rPr lang="tr-TR" dirty="0"/>
              <a:t>Ekip kurabilme ve ekip çalışması yapabilme alışkanlıkları.</a:t>
            </a:r>
          </a:p>
          <a:p>
            <a:r>
              <a:rPr lang="tr-TR" dirty="0"/>
              <a:t>Kişisel bilgilerini toplumun ihtiyaçları dahilinde kullanabilme.</a:t>
            </a:r>
          </a:p>
          <a:p>
            <a:endParaRPr lang="tr-TR" dirty="0"/>
          </a:p>
        </p:txBody>
      </p:sp>
    </p:spTree>
    <p:extLst>
      <p:ext uri="{BB962C8B-B14F-4D97-AF65-F5344CB8AC3E}">
        <p14:creationId xmlns="" xmlns:p14="http://schemas.microsoft.com/office/powerpoint/2010/main" val="294720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A8689AE7-0BF8-4719-9CAA-68668056F4D0}"/>
              </a:ext>
            </a:extLst>
          </p:cNvPr>
          <p:cNvSpPr>
            <a:spLocks noGrp="1"/>
          </p:cNvSpPr>
          <p:nvPr>
            <p:ph type="title"/>
          </p:nvPr>
        </p:nvSpPr>
        <p:spPr/>
        <p:txBody>
          <a:bodyPr>
            <a:normAutofit fontScale="90000"/>
          </a:bodyPr>
          <a:lstStyle/>
          <a:p>
            <a:r>
              <a:rPr lang="tr-TR" dirty="0"/>
              <a:t>Sosyal sorumluluk projeleri</a:t>
            </a:r>
            <a:br>
              <a:rPr lang="tr-TR" dirty="0"/>
            </a:br>
            <a:r>
              <a:rPr lang="tr-TR" dirty="0"/>
              <a:t>ve</a:t>
            </a:r>
            <a:br>
              <a:rPr lang="tr-TR" dirty="0"/>
            </a:br>
            <a:r>
              <a:rPr lang="tr-TR" dirty="0"/>
              <a:t>tıp fakültesi öğrencileri</a:t>
            </a:r>
          </a:p>
        </p:txBody>
      </p:sp>
      <p:pic>
        <p:nvPicPr>
          <p:cNvPr id="5" name="İçerik Yer Tutucusu 4">
            <a:extLst>
              <a:ext uri="{FF2B5EF4-FFF2-40B4-BE49-F238E27FC236}">
                <a16:creationId xmlns="" xmlns:a16="http://schemas.microsoft.com/office/drawing/2014/main" id="{9C8574B6-E80E-47EE-AE47-2BF86A6A9831}"/>
              </a:ext>
            </a:extLst>
          </p:cNvPr>
          <p:cNvPicPr>
            <a:picLocks noGrp="1" noChangeAspect="1"/>
          </p:cNvPicPr>
          <p:nvPr>
            <p:ph idx="1"/>
          </p:nvPr>
        </p:nvPicPr>
        <p:blipFill>
          <a:blip r:embed="rId3" cstate="print">
            <a:extLst>
              <a:ext uri="{28A0092B-C50C-407E-A947-70E740481C1C}">
                <a14:useLocalDpi xmlns="" xmlns:a14="http://schemas.microsoft.com/office/drawing/2010/main" val="0"/>
              </a:ext>
            </a:extLst>
          </a:blip>
          <a:stretch>
            <a:fillRect/>
          </a:stretch>
        </p:blipFill>
        <p:spPr>
          <a:xfrm>
            <a:off x="2615955" y="1935921"/>
            <a:ext cx="6949440" cy="3983039"/>
          </a:xfrm>
        </p:spPr>
      </p:pic>
      <p:pic>
        <p:nvPicPr>
          <p:cNvPr id="7" name="Resim 6">
            <a:extLst>
              <a:ext uri="{FF2B5EF4-FFF2-40B4-BE49-F238E27FC236}">
                <a16:creationId xmlns="" xmlns:a16="http://schemas.microsoft.com/office/drawing/2014/main" id="{42419619-6CC3-4C02-A958-C8A94DD5D0BB}"/>
              </a:ext>
            </a:extLst>
          </p:cNvPr>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3873152" y="1935921"/>
            <a:ext cx="4362216" cy="3579046"/>
          </a:xfrm>
          <a:prstGeom prst="rect">
            <a:avLst/>
          </a:prstGeom>
        </p:spPr>
      </p:pic>
      <p:pic>
        <p:nvPicPr>
          <p:cNvPr id="9" name="Resim 8">
            <a:extLst>
              <a:ext uri="{FF2B5EF4-FFF2-40B4-BE49-F238E27FC236}">
                <a16:creationId xmlns="" xmlns:a16="http://schemas.microsoft.com/office/drawing/2014/main" id="{BCF8143E-8497-429E-A0B8-0C5C1667B46A}"/>
              </a:ext>
            </a:extLst>
          </p:cNvPr>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2898144" y="1935921"/>
            <a:ext cx="6630835" cy="4449639"/>
          </a:xfrm>
          <a:prstGeom prst="rect">
            <a:avLst/>
          </a:prstGeom>
        </p:spPr>
      </p:pic>
      <p:pic>
        <p:nvPicPr>
          <p:cNvPr id="11" name="Resim 10">
            <a:extLst>
              <a:ext uri="{FF2B5EF4-FFF2-40B4-BE49-F238E27FC236}">
                <a16:creationId xmlns="" xmlns:a16="http://schemas.microsoft.com/office/drawing/2014/main" id="{787236DC-88F5-4207-8326-134F986B015E}"/>
              </a:ext>
            </a:extLst>
          </p:cNvPr>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2898144" y="1938700"/>
            <a:ext cx="6733565" cy="4550667"/>
          </a:xfrm>
          <a:prstGeom prst="rect">
            <a:avLst/>
          </a:prstGeom>
        </p:spPr>
      </p:pic>
      <p:pic>
        <p:nvPicPr>
          <p:cNvPr id="4" name="Resim 3">
            <a:extLst>
              <a:ext uri="{FF2B5EF4-FFF2-40B4-BE49-F238E27FC236}">
                <a16:creationId xmlns="" xmlns:a16="http://schemas.microsoft.com/office/drawing/2014/main" id="{BD9DF34E-632E-481E-A766-2BD55E99AA26}"/>
              </a:ext>
            </a:extLst>
          </p:cNvPr>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a:off x="2560291" y="2111133"/>
            <a:ext cx="7183458" cy="4205799"/>
          </a:xfrm>
          <a:prstGeom prst="rect">
            <a:avLst/>
          </a:prstGeom>
        </p:spPr>
      </p:pic>
      <p:pic>
        <p:nvPicPr>
          <p:cNvPr id="6" name="Resim 5">
            <a:extLst>
              <a:ext uri="{FF2B5EF4-FFF2-40B4-BE49-F238E27FC236}">
                <a16:creationId xmlns="" xmlns:a16="http://schemas.microsoft.com/office/drawing/2014/main" id="{2625CDA3-00AF-4881-BC47-39B1C05A5109}"/>
              </a:ext>
            </a:extLst>
          </p:cNvPr>
          <p:cNvPicPr>
            <a:picLocks noChangeAspect="1"/>
          </p:cNvPicPr>
          <p:nvPr/>
        </p:nvPicPr>
        <p:blipFill>
          <a:blip r:embed="rId8" cstate="print">
            <a:extLst>
              <a:ext uri="{28A0092B-C50C-407E-A947-70E740481C1C}">
                <a14:useLocalDpi xmlns="" xmlns:a14="http://schemas.microsoft.com/office/drawing/2010/main" val="0"/>
              </a:ext>
            </a:extLst>
          </a:blip>
          <a:stretch>
            <a:fillRect/>
          </a:stretch>
        </p:blipFill>
        <p:spPr>
          <a:xfrm>
            <a:off x="2861728" y="2118705"/>
            <a:ext cx="6191250" cy="3579046"/>
          </a:xfrm>
          <a:prstGeom prst="rect">
            <a:avLst/>
          </a:prstGeom>
        </p:spPr>
      </p:pic>
    </p:spTree>
    <p:extLst>
      <p:ext uri="{BB962C8B-B14F-4D97-AF65-F5344CB8AC3E}">
        <p14:creationId xmlns="" xmlns:p14="http://schemas.microsoft.com/office/powerpoint/2010/main" val="4292570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out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xit" presetSubtype="21" fill="hold" nodeType="clickEffect">
                                  <p:stCondLst>
                                    <p:cond delay="0"/>
                                  </p:stCondLst>
                                  <p:childTnLst>
                                    <p:animEffect transition="out" filter="barn(inVertical)">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6" presetClass="entr" presetSubtype="37"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out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xit" presetSubtype="21" fill="hold" nodeType="clickEffect">
                                  <p:stCondLst>
                                    <p:cond delay="0"/>
                                  </p:stCondLst>
                                  <p:childTnLst>
                                    <p:animEffect transition="out" filter="barn(inVertical)">
                                      <p:cBhvr>
                                        <p:cTn id="21" dur="500"/>
                                        <p:tgtEl>
                                          <p:spTgt spid="7"/>
                                        </p:tgtEl>
                                      </p:cBhvr>
                                    </p:animEffect>
                                    <p:set>
                                      <p:cBhvr>
                                        <p:cTn id="22" dur="1" fill="hold">
                                          <p:stCondLst>
                                            <p:cond delay="499"/>
                                          </p:stCondLst>
                                        </p:cTn>
                                        <p:tgtEl>
                                          <p:spTgt spid="7"/>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6" presetClass="entr" presetSubtype="37"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arn(outVertical)">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xit" presetSubtype="21" fill="hold" nodeType="clickEffect">
                                  <p:stCondLst>
                                    <p:cond delay="0"/>
                                  </p:stCondLst>
                                  <p:childTnLst>
                                    <p:animEffect transition="out" filter="barn(inVertical)">
                                      <p:cBhvr>
                                        <p:cTn id="31" dur="500"/>
                                        <p:tgtEl>
                                          <p:spTgt spid="9"/>
                                        </p:tgtEl>
                                      </p:cBhvr>
                                    </p:animEffect>
                                    <p:set>
                                      <p:cBhvr>
                                        <p:cTn id="32" dur="1" fill="hold">
                                          <p:stCondLst>
                                            <p:cond delay="499"/>
                                          </p:stCondLst>
                                        </p:cTn>
                                        <p:tgtEl>
                                          <p:spTgt spid="9"/>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6" presetClass="entr" presetSubtype="37"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barn(outVertical)">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xit" presetSubtype="21" fill="hold" nodeType="clickEffect">
                                  <p:stCondLst>
                                    <p:cond delay="0"/>
                                  </p:stCondLst>
                                  <p:childTnLst>
                                    <p:animEffect transition="out" filter="barn(inVertical)">
                                      <p:cBhvr>
                                        <p:cTn id="41" dur="500"/>
                                        <p:tgtEl>
                                          <p:spTgt spid="11"/>
                                        </p:tgtEl>
                                      </p:cBhvr>
                                    </p:animEffect>
                                    <p:set>
                                      <p:cBhvr>
                                        <p:cTn id="42" dur="1" fill="hold">
                                          <p:stCondLst>
                                            <p:cond delay="499"/>
                                          </p:stCondLst>
                                        </p:cTn>
                                        <p:tgtEl>
                                          <p:spTgt spid="11"/>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6" presetClass="entr" presetSubtype="37" fill="hold" nodeType="click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barn(outVertical)">
                                      <p:cBhvr>
                                        <p:cTn id="47" dur="500"/>
                                        <p:tgtEl>
                                          <p:spTgt spid="4"/>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xit" presetSubtype="21" fill="hold" nodeType="clickEffect">
                                  <p:stCondLst>
                                    <p:cond delay="0"/>
                                  </p:stCondLst>
                                  <p:childTnLst>
                                    <p:animEffect transition="out" filter="barn(inVertical)">
                                      <p:cBhvr>
                                        <p:cTn id="51" dur="500"/>
                                        <p:tgtEl>
                                          <p:spTgt spid="4"/>
                                        </p:tgtEl>
                                      </p:cBhvr>
                                    </p:animEffect>
                                    <p:set>
                                      <p:cBhvr>
                                        <p:cTn id="52" dur="1" fill="hold">
                                          <p:stCondLst>
                                            <p:cond delay="499"/>
                                          </p:stCondLst>
                                        </p:cTn>
                                        <p:tgtEl>
                                          <p:spTgt spid="4"/>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6" presetClass="entr" presetSubtype="37" fill="hold" nodeType="clickEffect">
                                  <p:stCondLst>
                                    <p:cond delay="0"/>
                                  </p:stCondLst>
                                  <p:childTnLst>
                                    <p:set>
                                      <p:cBhvr>
                                        <p:cTn id="56" dur="1" fill="hold">
                                          <p:stCondLst>
                                            <p:cond delay="0"/>
                                          </p:stCondLst>
                                        </p:cTn>
                                        <p:tgtEl>
                                          <p:spTgt spid="6"/>
                                        </p:tgtEl>
                                        <p:attrNameLst>
                                          <p:attrName>style.visibility</p:attrName>
                                        </p:attrNameLst>
                                      </p:cBhvr>
                                      <p:to>
                                        <p:strVal val="visible"/>
                                      </p:to>
                                    </p:set>
                                    <p:animEffect transition="in" filter="barn(outVertical)">
                                      <p:cBhvr>
                                        <p:cTn id="5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30151" y="231569"/>
            <a:ext cx="11582400" cy="838200"/>
          </a:xfrm>
        </p:spPr>
        <p:txBody>
          <a:bodyPr/>
          <a:lstStyle/>
          <a:p>
            <a:r>
              <a:rPr lang="tr-TR" dirty="0" smtClean="0"/>
              <a:t>Ne yapacağız?</a:t>
            </a:r>
            <a:endParaRPr lang="tr-TR" dirty="0"/>
          </a:p>
        </p:txBody>
      </p:sp>
      <p:sp>
        <p:nvSpPr>
          <p:cNvPr id="3" name="2 İçerik Yer Tutucusu"/>
          <p:cNvSpPr>
            <a:spLocks noGrp="1"/>
          </p:cNvSpPr>
          <p:nvPr>
            <p:ph idx="1"/>
          </p:nvPr>
        </p:nvSpPr>
        <p:spPr>
          <a:xfrm>
            <a:off x="406400" y="1353787"/>
            <a:ext cx="11582400" cy="5094514"/>
          </a:xfrm>
        </p:spPr>
        <p:txBody>
          <a:bodyPr>
            <a:normAutofit fontScale="85000" lnSpcReduction="20000"/>
          </a:bodyPr>
          <a:lstStyle/>
          <a:p>
            <a:r>
              <a:rPr lang="tr-TR" dirty="0" smtClean="0"/>
              <a:t>Yeni fikirler üreteceğiz..</a:t>
            </a:r>
          </a:p>
          <a:p>
            <a:r>
              <a:rPr lang="tr-TR" dirty="0" smtClean="0"/>
              <a:t>Bu fikirleri hayata geçirmek için ekip kuracağız</a:t>
            </a:r>
            <a:r>
              <a:rPr lang="tr-TR" dirty="0" smtClean="0"/>
              <a:t>..</a:t>
            </a:r>
          </a:p>
          <a:p>
            <a:r>
              <a:rPr lang="tr-TR" smtClean="0"/>
              <a:t>Danışman öğretim </a:t>
            </a:r>
            <a:r>
              <a:rPr lang="tr-TR" dirty="0" smtClean="0"/>
              <a:t>üyesi bulacağız..</a:t>
            </a:r>
            <a:endParaRPr lang="tr-TR" dirty="0" smtClean="0"/>
          </a:p>
          <a:p>
            <a:r>
              <a:rPr lang="tr-TR" dirty="0" smtClean="0"/>
              <a:t>Bir proje hazırlayacağız..</a:t>
            </a:r>
          </a:p>
          <a:p>
            <a:pPr lvl="1"/>
            <a:r>
              <a:rPr lang="tr-TR" dirty="0" smtClean="0"/>
              <a:t>Projenin amacı,</a:t>
            </a:r>
          </a:p>
          <a:p>
            <a:pPr lvl="1"/>
            <a:r>
              <a:rPr lang="tr-TR" dirty="0" smtClean="0"/>
              <a:t>Çalışma yöntemleri,</a:t>
            </a:r>
          </a:p>
          <a:p>
            <a:pPr lvl="1"/>
            <a:r>
              <a:rPr lang="tr-TR" dirty="0" smtClean="0"/>
              <a:t>Çalışma takvimi, </a:t>
            </a:r>
          </a:p>
          <a:p>
            <a:pPr lvl="1"/>
            <a:r>
              <a:rPr lang="tr-TR" dirty="0" smtClean="0"/>
              <a:t>Beklenen sonuçlar,</a:t>
            </a:r>
          </a:p>
          <a:p>
            <a:pPr lvl="1"/>
            <a:r>
              <a:rPr lang="tr-TR" dirty="0" smtClean="0"/>
              <a:t>Değerlendirme kriterleri, belirlenecek..</a:t>
            </a:r>
          </a:p>
          <a:p>
            <a:r>
              <a:rPr lang="tr-TR" b="1" i="1" u="sng" dirty="0" smtClean="0"/>
              <a:t>Projenin uygulanması için Sosyal Sorumluluk Komisyonuna başvuracağız..</a:t>
            </a:r>
          </a:p>
          <a:p>
            <a:r>
              <a:rPr lang="tr-TR" dirty="0" smtClean="0"/>
              <a:t>Projeyi uygulayacağız..</a:t>
            </a:r>
          </a:p>
          <a:p>
            <a:r>
              <a:rPr lang="tr-TR" dirty="0" smtClean="0"/>
              <a:t>Sonuçları değerlendireceğiz..</a:t>
            </a:r>
          </a:p>
          <a:p>
            <a:endParaRPr lang="tr-TR" dirty="0" smtClean="0"/>
          </a:p>
          <a:p>
            <a:endParaRPr lang="tr-TR"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ChangeAspect="1" noChangeArrowheads="1"/>
          </p:cNvPicPr>
          <p:nvPr/>
        </p:nvPicPr>
        <p:blipFill>
          <a:blip r:embed="rId2" cstate="print"/>
          <a:srcRect/>
          <a:stretch>
            <a:fillRect/>
          </a:stretch>
        </p:blipFill>
        <p:spPr bwMode="auto">
          <a:xfrm>
            <a:off x="0" y="1294410"/>
            <a:ext cx="5538697" cy="4251367"/>
          </a:xfrm>
          <a:prstGeom prst="rect">
            <a:avLst/>
          </a:prstGeom>
          <a:noFill/>
          <a:ln w="9525">
            <a:noFill/>
            <a:miter lim="800000"/>
            <a:headEnd/>
            <a:tailEnd/>
          </a:ln>
        </p:spPr>
      </p:pic>
      <p:pic>
        <p:nvPicPr>
          <p:cNvPr id="35843" name="Picture 3"/>
          <p:cNvPicPr>
            <a:picLocks noChangeAspect="1" noChangeArrowheads="1"/>
          </p:cNvPicPr>
          <p:nvPr/>
        </p:nvPicPr>
        <p:blipFill>
          <a:blip r:embed="rId3" cstate="print"/>
          <a:srcRect/>
          <a:stretch>
            <a:fillRect/>
          </a:stretch>
        </p:blipFill>
        <p:spPr bwMode="auto">
          <a:xfrm>
            <a:off x="5619750" y="1281174"/>
            <a:ext cx="6572250" cy="4248150"/>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duotone>
              <a:schemeClr val="bg2">
                <a:shade val="18000"/>
                <a:satMod val="160000"/>
                <a:lumMod val="28000"/>
              </a:schemeClr>
              <a:schemeClr val="bg2">
                <a:tint val="95000"/>
                <a:satMod val="160000"/>
                <a:lumMod val="116000"/>
              </a:schemeClr>
            </a:duotone>
            <a:extLst/>
          </a:blip>
          <a:stretch/>
        </a:blipFill>
        <a:effectLst/>
      </p:bgPr>
    </p:bg>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F8C474B9-C4CD-4559-8C01-1AA9A146C56F}"/>
              </a:ext>
            </a:extLst>
          </p:cNvPr>
          <p:cNvSpPr>
            <a:spLocks noGrp="1"/>
          </p:cNvSpPr>
          <p:nvPr>
            <p:ph type="title"/>
          </p:nvPr>
        </p:nvSpPr>
        <p:spPr>
          <a:xfrm>
            <a:off x="1595269" y="1122363"/>
            <a:ext cx="9001462" cy="2387600"/>
          </a:xfrm>
        </p:spPr>
        <p:txBody>
          <a:bodyPr vert="horz" lIns="91440" tIns="45720" rIns="91440" bIns="45720" rtlCol="0" anchor="b">
            <a:normAutofit/>
          </a:bodyPr>
          <a:lstStyle/>
          <a:p>
            <a:endParaRPr lang="en-US" sz="4800"/>
          </a:p>
        </p:txBody>
      </p:sp>
      <p:pic>
        <p:nvPicPr>
          <p:cNvPr id="5" name="İçerik Yer Tutucusu 4">
            <a:extLst>
              <a:ext uri="{FF2B5EF4-FFF2-40B4-BE49-F238E27FC236}">
                <a16:creationId xmlns="" xmlns:a16="http://schemas.microsoft.com/office/drawing/2014/main" id="{292DC382-3DAD-4119-9D5C-17BCC6C73EEA}"/>
              </a:ext>
            </a:extLst>
          </p:cNvPr>
          <p:cNvPicPr>
            <a:picLocks noGrp="1" noChangeAspect="1"/>
          </p:cNvPicPr>
          <p:nvPr>
            <p:ph idx="1"/>
          </p:nvPr>
        </p:nvPicPr>
        <p:blipFill rotWithShape="1">
          <a:blip r:embed="rId4" cstate="print">
            <a:extLst>
              <a:ext uri="{28A0092B-C50C-407E-A947-70E740481C1C}">
                <a14:useLocalDpi xmlns="" xmlns:a14="http://schemas.microsoft.com/office/drawing/2010/main" val="0"/>
              </a:ext>
            </a:extLst>
          </a:blip>
          <a:srcRect t="18015" b="25752"/>
          <a:stretch/>
        </p:blipFill>
        <p:spPr>
          <a:xfrm>
            <a:off x="20" y="2030"/>
            <a:ext cx="12191980" cy="6855970"/>
          </a:xfrm>
          <a:prstGeom prst="rect">
            <a:avLst/>
          </a:prstGeom>
        </p:spPr>
      </p:pic>
      <p:sp>
        <p:nvSpPr>
          <p:cNvPr id="10" name="Rectangle 9">
            <a:extLst>
              <a:ext uri="{FF2B5EF4-FFF2-40B4-BE49-F238E27FC236}">
                <a16:creationId xmlns="" xmlns:a16="http://schemas.microsoft.com/office/drawing/2014/main" id="{8FD0DCA7-8768-4C62-B113-5FA8C70D22C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2030"/>
            <a:ext cx="12192000" cy="6858000"/>
          </a:xfrm>
          <a:prstGeom prst="rect">
            <a:avLst/>
          </a:prstGeom>
          <a:gradFill flip="none" rotWithShape="1">
            <a:gsLst>
              <a:gs pos="32000">
                <a:schemeClr val="bg2">
                  <a:lumMod val="75000"/>
                  <a:alpha val="3000"/>
                </a:schemeClr>
              </a:gs>
              <a:gs pos="100000">
                <a:sysClr val="windowText" lastClr="000000">
                  <a:alpha val="70000"/>
                </a:sysClr>
              </a:gs>
            </a:gsLst>
            <a:path path="circle">
              <a:fillToRect l="50000" t="5000" r="50000" b="95000"/>
            </a:path>
            <a:tileRect/>
          </a:gra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2" name="Rectangle 11">
            <a:extLst>
              <a:ext uri="{FF2B5EF4-FFF2-40B4-BE49-F238E27FC236}">
                <a16:creationId xmlns="" xmlns:a16="http://schemas.microsoft.com/office/drawing/2014/main" id="{1D23540D-89BB-4B19-BDB9-7954F41E9B2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blipFill dpi="0" rotWithShape="1">
            <a:blip r:embed="rId3" cstate="print">
              <a:alphaModFix amt="30000"/>
              <a:duotone>
                <a:prstClr val="black"/>
                <a:schemeClr val="accent3">
                  <a:tint val="45000"/>
                  <a:satMod val="400000"/>
                </a:schemeClr>
              </a:duotone>
              <a:extLst>
                <a:ext uri="{BEBA8EAE-BF5A-486C-A8C5-ECC9F3942E4B}">
                  <a14:imgProps xmlns="" xmlns:a14="http://schemas.microsoft.com/office/drawing/2010/main">
                    <a14:imgLayer>
                      <a14:imgEffect>
                        <a14:sharpenSoften amount="35000"/>
                      </a14:imgEffect>
                    </a14:imgLayer>
                  </a14:imgProps>
                </a:ext>
              </a:extLst>
            </a:blip>
            <a:srcRect/>
            <a:tile tx="0" ty="0" sx="100000" sy="100000" flip="none" algn="ctr"/>
          </a:blip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13157754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lang="tr-TR" b="1" dirty="0" smtClean="0"/>
              <a:t>TIP FAKÜLTESİ</a:t>
            </a:r>
            <a:endParaRPr lang="tr-TR" b="1" dirty="0"/>
          </a:p>
        </p:txBody>
      </p:sp>
      <p:pic>
        <p:nvPicPr>
          <p:cNvPr id="1026" name="Picture 2" descr="medical faculty ile ilgili gÃ¶rsel sonucu"/>
          <p:cNvPicPr>
            <a:picLocks noChangeAspect="1" noChangeArrowheads="1"/>
          </p:cNvPicPr>
          <p:nvPr/>
        </p:nvPicPr>
        <p:blipFill>
          <a:blip r:embed="rId2" cstate="print"/>
          <a:srcRect/>
          <a:stretch>
            <a:fillRect/>
          </a:stretch>
        </p:blipFill>
        <p:spPr bwMode="auto">
          <a:xfrm>
            <a:off x="3431968" y="1851240"/>
            <a:ext cx="4631377" cy="3087585"/>
          </a:xfrm>
          <a:prstGeom prst="rect">
            <a:avLst/>
          </a:prstGeom>
          <a:noFill/>
        </p:spPr>
      </p:pic>
      <p:sp>
        <p:nvSpPr>
          <p:cNvPr id="5" name="4 Metin kutusu"/>
          <p:cNvSpPr txBox="1"/>
          <p:nvPr/>
        </p:nvSpPr>
        <p:spPr>
          <a:xfrm>
            <a:off x="736271" y="2648197"/>
            <a:ext cx="2422566" cy="1015663"/>
          </a:xfrm>
          <a:prstGeom prst="rect">
            <a:avLst/>
          </a:prstGeom>
          <a:noFill/>
        </p:spPr>
        <p:txBody>
          <a:bodyPr wrap="square" rtlCol="0">
            <a:spAutoFit/>
          </a:bodyPr>
          <a:lstStyle/>
          <a:p>
            <a:pPr algn="ctr"/>
            <a:r>
              <a:rPr lang="tr-TR" sz="6000" b="1" dirty="0" smtClean="0">
                <a:solidFill>
                  <a:srgbClr val="FF0000"/>
                </a:solidFill>
              </a:rPr>
              <a:t>EĞİTİM</a:t>
            </a:r>
            <a:endParaRPr lang="tr-TR" sz="6000" b="1" dirty="0">
              <a:solidFill>
                <a:srgbClr val="FF0000"/>
              </a:solidFill>
            </a:endParaRPr>
          </a:p>
        </p:txBody>
      </p:sp>
      <p:sp>
        <p:nvSpPr>
          <p:cNvPr id="6" name="5 Metin kutusu"/>
          <p:cNvSpPr txBox="1"/>
          <p:nvPr/>
        </p:nvSpPr>
        <p:spPr>
          <a:xfrm>
            <a:off x="8488877" y="2729346"/>
            <a:ext cx="3410198" cy="1015663"/>
          </a:xfrm>
          <a:prstGeom prst="rect">
            <a:avLst/>
          </a:prstGeom>
          <a:noFill/>
        </p:spPr>
        <p:txBody>
          <a:bodyPr wrap="square" rtlCol="0">
            <a:spAutoFit/>
          </a:bodyPr>
          <a:lstStyle/>
          <a:p>
            <a:pPr algn="ctr"/>
            <a:r>
              <a:rPr lang="tr-TR" sz="6000" b="1" dirty="0" smtClean="0">
                <a:solidFill>
                  <a:srgbClr val="FF0000"/>
                </a:solidFill>
              </a:rPr>
              <a:t>ARAŞTIRMA</a:t>
            </a:r>
            <a:endParaRPr lang="tr-TR" sz="6000" b="1" dirty="0">
              <a:solidFill>
                <a:srgbClr val="FF0000"/>
              </a:solidFill>
            </a:endParaRPr>
          </a:p>
        </p:txBody>
      </p:sp>
      <p:sp>
        <p:nvSpPr>
          <p:cNvPr id="7" name="6 Metin kutusu"/>
          <p:cNvSpPr txBox="1"/>
          <p:nvPr/>
        </p:nvSpPr>
        <p:spPr>
          <a:xfrm>
            <a:off x="4736277" y="5128161"/>
            <a:ext cx="2422566" cy="1015663"/>
          </a:xfrm>
          <a:prstGeom prst="rect">
            <a:avLst/>
          </a:prstGeom>
          <a:noFill/>
        </p:spPr>
        <p:txBody>
          <a:bodyPr wrap="square" rtlCol="0">
            <a:spAutoFit/>
          </a:bodyPr>
          <a:lstStyle/>
          <a:p>
            <a:pPr algn="ctr"/>
            <a:r>
              <a:rPr lang="tr-TR" sz="6000" b="1" dirty="0" smtClean="0">
                <a:solidFill>
                  <a:srgbClr val="FF0000"/>
                </a:solidFill>
              </a:rPr>
              <a:t>HİZMET</a:t>
            </a:r>
            <a:endParaRPr lang="tr-TR" sz="6000" b="1" dirty="0">
              <a:solidFill>
                <a:srgbClr val="FF000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lang="tr-TR" b="1" dirty="0" smtClean="0"/>
              <a:t>TIP FAKÜLTESİ</a:t>
            </a:r>
            <a:endParaRPr lang="tr-TR" b="1" dirty="0"/>
          </a:p>
        </p:txBody>
      </p:sp>
      <p:sp>
        <p:nvSpPr>
          <p:cNvPr id="5" name="4 Metin kutusu"/>
          <p:cNvSpPr txBox="1"/>
          <p:nvPr/>
        </p:nvSpPr>
        <p:spPr>
          <a:xfrm>
            <a:off x="736271" y="2648197"/>
            <a:ext cx="2422566" cy="1015663"/>
          </a:xfrm>
          <a:prstGeom prst="rect">
            <a:avLst/>
          </a:prstGeom>
          <a:noFill/>
        </p:spPr>
        <p:txBody>
          <a:bodyPr wrap="square" rtlCol="0">
            <a:spAutoFit/>
          </a:bodyPr>
          <a:lstStyle/>
          <a:p>
            <a:pPr algn="ctr"/>
            <a:r>
              <a:rPr lang="tr-TR" sz="6000" b="1" dirty="0" smtClean="0">
                <a:solidFill>
                  <a:srgbClr val="FF0000"/>
                </a:solidFill>
              </a:rPr>
              <a:t>EĞİTİM</a:t>
            </a:r>
            <a:endParaRPr lang="tr-TR" sz="6000" b="1" dirty="0">
              <a:solidFill>
                <a:srgbClr val="FF0000"/>
              </a:solidFill>
            </a:endParaRPr>
          </a:p>
        </p:txBody>
      </p:sp>
      <p:sp>
        <p:nvSpPr>
          <p:cNvPr id="6" name="5 Metin kutusu"/>
          <p:cNvSpPr txBox="1"/>
          <p:nvPr/>
        </p:nvSpPr>
        <p:spPr>
          <a:xfrm>
            <a:off x="8488877" y="2729346"/>
            <a:ext cx="3410198" cy="1015663"/>
          </a:xfrm>
          <a:prstGeom prst="rect">
            <a:avLst/>
          </a:prstGeom>
          <a:noFill/>
        </p:spPr>
        <p:txBody>
          <a:bodyPr wrap="square" rtlCol="0">
            <a:spAutoFit/>
          </a:bodyPr>
          <a:lstStyle/>
          <a:p>
            <a:pPr algn="ctr"/>
            <a:r>
              <a:rPr lang="tr-TR" sz="6000" b="1" dirty="0" smtClean="0">
                <a:solidFill>
                  <a:srgbClr val="FF0000"/>
                </a:solidFill>
              </a:rPr>
              <a:t>ARAŞTIRMA</a:t>
            </a:r>
            <a:endParaRPr lang="tr-TR" sz="6000" b="1" dirty="0">
              <a:solidFill>
                <a:srgbClr val="FF0000"/>
              </a:solidFill>
            </a:endParaRPr>
          </a:p>
        </p:txBody>
      </p:sp>
      <p:sp>
        <p:nvSpPr>
          <p:cNvPr id="7" name="6 Metin kutusu"/>
          <p:cNvSpPr txBox="1"/>
          <p:nvPr/>
        </p:nvSpPr>
        <p:spPr>
          <a:xfrm>
            <a:off x="4736277" y="5128161"/>
            <a:ext cx="2422566" cy="1015663"/>
          </a:xfrm>
          <a:prstGeom prst="rect">
            <a:avLst/>
          </a:prstGeom>
          <a:noFill/>
        </p:spPr>
        <p:txBody>
          <a:bodyPr wrap="square" rtlCol="0">
            <a:spAutoFit/>
          </a:bodyPr>
          <a:lstStyle/>
          <a:p>
            <a:pPr algn="ctr"/>
            <a:r>
              <a:rPr lang="tr-TR" sz="6000" b="1" dirty="0" smtClean="0">
                <a:solidFill>
                  <a:srgbClr val="FF0000"/>
                </a:solidFill>
              </a:rPr>
              <a:t>HİZMET</a:t>
            </a:r>
            <a:endParaRPr lang="tr-TR" sz="6000" b="1" dirty="0">
              <a:solidFill>
                <a:srgbClr val="FF0000"/>
              </a:solidFill>
            </a:endParaRPr>
          </a:p>
        </p:txBody>
      </p:sp>
      <p:sp>
        <p:nvSpPr>
          <p:cNvPr id="8" name="7 Metin kutusu"/>
          <p:cNvSpPr txBox="1"/>
          <p:nvPr/>
        </p:nvSpPr>
        <p:spPr>
          <a:xfrm>
            <a:off x="3016332" y="1995054"/>
            <a:ext cx="5486400" cy="2677656"/>
          </a:xfrm>
          <a:prstGeom prst="rect">
            <a:avLst/>
          </a:prstGeom>
          <a:solidFill>
            <a:schemeClr val="accent6">
              <a:lumMod val="20000"/>
              <a:lumOff val="80000"/>
            </a:schemeClr>
          </a:solidFill>
        </p:spPr>
        <p:txBody>
          <a:bodyPr wrap="square" rtlCol="0">
            <a:spAutoFit/>
          </a:bodyPr>
          <a:lstStyle/>
          <a:p>
            <a:r>
              <a:rPr lang="tr-TR" sz="2400" b="1" dirty="0" smtClean="0"/>
              <a:t>Tıp Fakültesinin kurumsal amaçları;</a:t>
            </a:r>
          </a:p>
          <a:p>
            <a:r>
              <a:rPr lang="tr-TR" sz="2400" b="1" dirty="0" smtClean="0"/>
              <a:t>Fakültenin </a:t>
            </a:r>
            <a:r>
              <a:rPr lang="tr-TR" sz="2400" b="1" i="1" u="sng" dirty="0" smtClean="0">
                <a:solidFill>
                  <a:srgbClr val="FF0000"/>
                </a:solidFill>
              </a:rPr>
              <a:t>sosyal yükümlülüklerini  </a:t>
            </a:r>
            <a:r>
              <a:rPr lang="tr-TR" sz="2400" b="1" dirty="0" smtClean="0"/>
              <a:t>dikkate alarak belirlemiş,</a:t>
            </a:r>
          </a:p>
          <a:p>
            <a:r>
              <a:rPr lang="tr-TR" sz="2400" b="1" dirty="0" smtClean="0"/>
              <a:t>Eğitim, araştırma ve hizmet öğelerini ayrı ayrı içerecek şekilde düzenlenmiş,</a:t>
            </a:r>
          </a:p>
          <a:p>
            <a:r>
              <a:rPr lang="tr-TR" sz="2400" b="1" dirty="0" smtClean="0"/>
              <a:t>Geniş katılımla tanımlanmış fakülte ve toplumla paylaşılmış olmalıdır </a:t>
            </a:r>
            <a:endParaRPr lang="tr-TR" sz="2400" b="1"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E65E7CEB-C944-4703-A221-817590F70FB2}"/>
              </a:ext>
            </a:extLst>
          </p:cNvPr>
          <p:cNvSpPr>
            <a:spLocks noGrp="1"/>
          </p:cNvSpPr>
          <p:nvPr>
            <p:ph type="title"/>
          </p:nvPr>
        </p:nvSpPr>
        <p:spPr>
          <a:xfrm>
            <a:off x="406400" y="290950"/>
            <a:ext cx="11582400" cy="838200"/>
          </a:xfrm>
        </p:spPr>
        <p:txBody>
          <a:bodyPr>
            <a:normAutofit/>
          </a:bodyPr>
          <a:lstStyle/>
          <a:p>
            <a:r>
              <a:rPr lang="tr-TR" dirty="0"/>
              <a:t>Sosyal sorumluluk </a:t>
            </a:r>
            <a:r>
              <a:rPr lang="tr-TR" dirty="0" err="1" smtClean="0"/>
              <a:t>projelerİ</a:t>
            </a:r>
            <a:r>
              <a:rPr lang="tr-TR" dirty="0" smtClean="0"/>
              <a:t> ve </a:t>
            </a:r>
            <a:r>
              <a:rPr lang="tr-TR" dirty="0" err="1" smtClean="0"/>
              <a:t>akredİtasyon</a:t>
            </a:r>
            <a:r>
              <a:rPr lang="tr-TR" dirty="0" smtClean="0"/>
              <a:t> </a:t>
            </a:r>
            <a:endParaRPr lang="tr-TR" dirty="0"/>
          </a:p>
        </p:txBody>
      </p:sp>
      <p:pic>
        <p:nvPicPr>
          <p:cNvPr id="5" name="Resim 4">
            <a:extLst>
              <a:ext uri="{FF2B5EF4-FFF2-40B4-BE49-F238E27FC236}">
                <a16:creationId xmlns="" xmlns:a16="http://schemas.microsoft.com/office/drawing/2014/main" id="{24BD2E67-A969-4B68-ADE3-30531BC86E2E}"/>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724395" y="1312008"/>
            <a:ext cx="7270747" cy="4993043"/>
          </a:xfrm>
          <a:prstGeom prst="rect">
            <a:avLst/>
          </a:prstGeom>
        </p:spPr>
      </p:pic>
      <p:pic>
        <p:nvPicPr>
          <p:cNvPr id="32770" name="Picture 2"/>
          <p:cNvPicPr>
            <a:picLocks noChangeAspect="1" noChangeArrowheads="1"/>
          </p:cNvPicPr>
          <p:nvPr/>
        </p:nvPicPr>
        <p:blipFill>
          <a:blip r:embed="rId3" cstate="print"/>
          <a:srcRect/>
          <a:stretch>
            <a:fillRect/>
          </a:stretch>
        </p:blipFill>
        <p:spPr bwMode="auto">
          <a:xfrm>
            <a:off x="8110081" y="1335047"/>
            <a:ext cx="3550437" cy="4958875"/>
          </a:xfrm>
          <a:prstGeom prst="rect">
            <a:avLst/>
          </a:prstGeom>
          <a:noFill/>
          <a:ln w="9525">
            <a:noFill/>
            <a:miter lim="800000"/>
            <a:headEnd/>
            <a:tailEnd/>
          </a:ln>
        </p:spPr>
      </p:pic>
      <p:pic>
        <p:nvPicPr>
          <p:cNvPr id="32771" name="Picture 3"/>
          <p:cNvPicPr>
            <a:picLocks noChangeAspect="1" noChangeArrowheads="1"/>
          </p:cNvPicPr>
          <p:nvPr/>
        </p:nvPicPr>
        <p:blipFill>
          <a:blip r:embed="rId4" cstate="print"/>
          <a:srcRect/>
          <a:stretch>
            <a:fillRect/>
          </a:stretch>
        </p:blipFill>
        <p:spPr bwMode="auto">
          <a:xfrm>
            <a:off x="784213" y="3645725"/>
            <a:ext cx="8670192" cy="1056904"/>
          </a:xfrm>
          <a:prstGeom prst="rect">
            <a:avLst/>
          </a:prstGeom>
          <a:noFill/>
          <a:ln w="9525">
            <a:noFill/>
            <a:miter lim="800000"/>
            <a:headEnd/>
            <a:tailEnd/>
          </a:ln>
        </p:spPr>
      </p:pic>
    </p:spTree>
    <p:extLst>
      <p:ext uri="{BB962C8B-B14F-4D97-AF65-F5344CB8AC3E}">
        <p14:creationId xmlns="" xmlns:p14="http://schemas.microsoft.com/office/powerpoint/2010/main" val="3990860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32771"/>
                                        </p:tgtEl>
                                        <p:attrNameLst>
                                          <p:attrName>style.visibility</p:attrName>
                                        </p:attrNameLst>
                                      </p:cBhvr>
                                      <p:to>
                                        <p:strVal val="visible"/>
                                      </p:to>
                                    </p:set>
                                    <p:animEffect transition="in" filter="diamond(in)">
                                      <p:cBhvr>
                                        <p:cTn id="12" dur="1000"/>
                                        <p:tgtEl>
                                          <p:spTgt spid="327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p:cNvPicPr>
            <a:picLocks noChangeAspect="1" noChangeArrowheads="1"/>
          </p:cNvPicPr>
          <p:nvPr/>
        </p:nvPicPr>
        <p:blipFill>
          <a:blip r:embed="rId2" cstate="print"/>
          <a:srcRect/>
          <a:stretch>
            <a:fillRect/>
          </a:stretch>
        </p:blipFill>
        <p:spPr bwMode="auto">
          <a:xfrm>
            <a:off x="441413" y="534390"/>
            <a:ext cx="11255782" cy="57618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26086" y="279070"/>
            <a:ext cx="11582400" cy="841248"/>
          </a:xfrm>
        </p:spPr>
        <p:txBody>
          <a:bodyPr/>
          <a:lstStyle/>
          <a:p>
            <a:r>
              <a:rPr lang="tr-TR" dirty="0" smtClean="0"/>
              <a:t>SOSYAL SORUMLULUK</a:t>
            </a:r>
            <a:endParaRPr lang="tr-TR" dirty="0"/>
          </a:p>
        </p:txBody>
      </p:sp>
      <p:sp>
        <p:nvSpPr>
          <p:cNvPr id="4" name="Alt Başlık 2">
            <a:extLst>
              <a:ext uri="{FF2B5EF4-FFF2-40B4-BE49-F238E27FC236}">
                <a16:creationId xmlns="" xmlns:a16="http://schemas.microsoft.com/office/drawing/2014/main" id="{A9A6C7B9-2FBF-45AE-B55F-09F0CA7B2F34}"/>
              </a:ext>
            </a:extLst>
          </p:cNvPr>
          <p:cNvSpPr>
            <a:spLocks noGrp="1"/>
          </p:cNvSpPr>
          <p:nvPr>
            <p:ph sz="half" idx="1"/>
          </p:nvPr>
        </p:nvSpPr>
        <p:spPr>
          <a:xfrm>
            <a:off x="299522" y="1612075"/>
            <a:ext cx="5588000" cy="4724400"/>
          </a:xfrm>
        </p:spPr>
        <p:txBody>
          <a:bodyPr>
            <a:normAutofit/>
          </a:bodyPr>
          <a:lstStyle/>
          <a:p>
            <a:pPr>
              <a:buNone/>
            </a:pPr>
            <a:r>
              <a:rPr lang="tr-TR" sz="3600" b="1" dirty="0" smtClean="0">
                <a:effectLst/>
              </a:rPr>
              <a:t>	</a:t>
            </a:r>
          </a:p>
          <a:p>
            <a:pPr algn="ctr">
              <a:buNone/>
            </a:pPr>
            <a:r>
              <a:rPr lang="tr-TR" sz="3600" b="1" dirty="0" smtClean="0"/>
              <a:t>	</a:t>
            </a:r>
            <a:r>
              <a:rPr lang="tr-TR" sz="3600" b="1" dirty="0" smtClean="0">
                <a:effectLst/>
              </a:rPr>
              <a:t>Sosyal </a:t>
            </a:r>
            <a:r>
              <a:rPr lang="tr-TR" sz="3600" b="1" dirty="0">
                <a:effectLst/>
              </a:rPr>
              <a:t>sorumluluk</a:t>
            </a:r>
            <a:r>
              <a:rPr lang="tr-TR" sz="3600" dirty="0">
                <a:effectLst/>
              </a:rPr>
              <a:t>, </a:t>
            </a:r>
            <a:r>
              <a:rPr lang="tr-TR" sz="3600" b="1" dirty="0">
                <a:solidFill>
                  <a:schemeClr val="tx2">
                    <a:lumMod val="75000"/>
                  </a:schemeClr>
                </a:solidFill>
                <a:effectLst/>
              </a:rPr>
              <a:t>etik</a:t>
            </a:r>
            <a:r>
              <a:rPr lang="tr-TR" sz="3600" dirty="0">
                <a:effectLst/>
              </a:rPr>
              <a:t> çerçevede bir </a:t>
            </a:r>
            <a:r>
              <a:rPr lang="tr-TR" sz="3600" dirty="0" smtClean="0">
                <a:effectLst/>
              </a:rPr>
              <a:t>kurumun </a:t>
            </a:r>
            <a:r>
              <a:rPr lang="tr-TR" sz="3600" dirty="0">
                <a:effectLst/>
              </a:rPr>
              <a:t>ya da bir bireyin kendi çıkarlarının olduğu kadar toplumun genel çıkarlarının yararına da hareket etmesi durumudur.</a:t>
            </a:r>
            <a:endParaRPr lang="tr-TR" sz="3600" dirty="0"/>
          </a:p>
        </p:txBody>
      </p:sp>
      <p:pic>
        <p:nvPicPr>
          <p:cNvPr id="2050" name="Picture 2" descr="sosyal sorumluluk ile ilgili gÃ¶rsel sonucu"/>
          <p:cNvPicPr>
            <a:picLocks noGrp="1" noChangeAspect="1" noChangeArrowheads="1"/>
          </p:cNvPicPr>
          <p:nvPr>
            <p:ph sz="half" idx="2"/>
          </p:nvPr>
        </p:nvPicPr>
        <p:blipFill>
          <a:blip r:embed="rId2" cstate="print"/>
          <a:srcRect/>
          <a:stretch>
            <a:fillRect/>
          </a:stretch>
        </p:blipFill>
        <p:spPr bwMode="auto">
          <a:xfrm>
            <a:off x="6030793" y="2434442"/>
            <a:ext cx="6161207" cy="270355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amond(in)">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diamond(in)">
                                      <p:cBhvr>
                                        <p:cTn id="12" dur="2000"/>
                                        <p:tgtEl>
                                          <p:spTgt spid="4">
                                            <p:txEl>
                                              <p:pRg st="1" end="1"/>
                                            </p:txEl>
                                          </p:spTgt>
                                        </p:tgtEl>
                                      </p:cBhvr>
                                    </p:animEffect>
                                  </p:childTnLst>
                                </p:cTn>
                              </p:par>
                              <p:par>
                                <p:cTn id="13" presetID="8" presetClass="entr" presetSubtype="16" fill="hold" nodeType="withEffect">
                                  <p:stCondLst>
                                    <p:cond delay="0"/>
                                  </p:stCondLst>
                                  <p:childTnLst>
                                    <p:set>
                                      <p:cBhvr>
                                        <p:cTn id="14" dur="1" fill="hold">
                                          <p:stCondLst>
                                            <p:cond delay="0"/>
                                          </p:stCondLst>
                                        </p:cTn>
                                        <p:tgtEl>
                                          <p:spTgt spid="2050"/>
                                        </p:tgtEl>
                                        <p:attrNameLst>
                                          <p:attrName>style.visibility</p:attrName>
                                        </p:attrNameLst>
                                      </p:cBhvr>
                                      <p:to>
                                        <p:strVal val="visible"/>
                                      </p:to>
                                    </p:set>
                                    <p:animEffect transition="in" filter="diamond(in)">
                                      <p:cBhvr>
                                        <p:cTn id="15"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AF6415E0-EFF4-4AEE-A605-423249D9ED92}"/>
              </a:ext>
            </a:extLst>
          </p:cNvPr>
          <p:cNvSpPr>
            <a:spLocks noGrp="1"/>
          </p:cNvSpPr>
          <p:nvPr>
            <p:ph type="title"/>
          </p:nvPr>
        </p:nvSpPr>
        <p:spPr>
          <a:xfrm>
            <a:off x="901919" y="0"/>
            <a:ext cx="10353761" cy="1326321"/>
          </a:xfrm>
        </p:spPr>
        <p:txBody>
          <a:bodyPr>
            <a:normAutofit/>
          </a:bodyPr>
          <a:lstStyle/>
          <a:p>
            <a:r>
              <a:rPr lang="tr-TR" dirty="0"/>
              <a:t>Başarılı bir sosyal sorumluluk projesinin gerekleri</a:t>
            </a:r>
          </a:p>
        </p:txBody>
      </p:sp>
      <p:sp>
        <p:nvSpPr>
          <p:cNvPr id="3" name="İçerik Yer Tutucusu 2">
            <a:extLst>
              <a:ext uri="{FF2B5EF4-FFF2-40B4-BE49-F238E27FC236}">
                <a16:creationId xmlns="" xmlns:a16="http://schemas.microsoft.com/office/drawing/2014/main" id="{0C13590B-F241-46BE-9B56-D0F31168838F}"/>
              </a:ext>
            </a:extLst>
          </p:cNvPr>
          <p:cNvSpPr>
            <a:spLocks noGrp="1"/>
          </p:cNvSpPr>
          <p:nvPr>
            <p:ph idx="1"/>
          </p:nvPr>
        </p:nvSpPr>
        <p:spPr>
          <a:xfrm>
            <a:off x="913794" y="1935921"/>
            <a:ext cx="10353762" cy="3695136"/>
          </a:xfrm>
        </p:spPr>
        <p:txBody>
          <a:bodyPr>
            <a:normAutofit/>
          </a:bodyPr>
          <a:lstStyle/>
          <a:p>
            <a:r>
              <a:rPr lang="tr-TR" sz="3200" dirty="0"/>
              <a:t>Düzenleyen kurumla gerçekleştirilen proje arasındaki bağlantı.</a:t>
            </a:r>
          </a:p>
          <a:p>
            <a:r>
              <a:rPr lang="tr-TR" sz="3200" dirty="0"/>
              <a:t>Toplumun gereksinimlerini karşılayacak şekilde düzenlenmiş olması.</a:t>
            </a:r>
          </a:p>
          <a:p>
            <a:r>
              <a:rPr lang="tr-TR" sz="3200" dirty="0"/>
              <a:t>Projeleri kurumsal çaplara ulaştırabilmek.</a:t>
            </a:r>
          </a:p>
          <a:p>
            <a:r>
              <a:rPr lang="tr-TR" sz="3200" dirty="0"/>
              <a:t>Toplumun belli kesimlerine değil de tümüne hitap edebilmek.</a:t>
            </a:r>
          </a:p>
          <a:p>
            <a:r>
              <a:rPr lang="tr-TR" sz="3200" dirty="0"/>
              <a:t>Yeni Projelerle eski projenin sağlamlaşmasını sağlamak.</a:t>
            </a:r>
          </a:p>
          <a:p>
            <a:r>
              <a:rPr lang="tr-TR" sz="3200" dirty="0"/>
              <a:t>Başarı üçgenini oluşturabilmek.</a:t>
            </a:r>
          </a:p>
          <a:p>
            <a:endParaRPr lang="tr-TR" dirty="0"/>
          </a:p>
          <a:p>
            <a:pPr marL="0" indent="0">
              <a:buNone/>
            </a:pPr>
            <a:endParaRPr lang="tr-TR" dirty="0"/>
          </a:p>
          <a:p>
            <a:endParaRPr lang="tr-TR" dirty="0"/>
          </a:p>
          <a:p>
            <a:endParaRPr lang="tr-TR" dirty="0"/>
          </a:p>
          <a:p>
            <a:endParaRPr lang="tr-TR" dirty="0"/>
          </a:p>
          <a:p>
            <a:endParaRPr lang="tr-TR" dirty="0"/>
          </a:p>
        </p:txBody>
      </p:sp>
    </p:spTree>
    <p:extLst>
      <p:ext uri="{BB962C8B-B14F-4D97-AF65-F5344CB8AC3E}">
        <p14:creationId xmlns="" xmlns:p14="http://schemas.microsoft.com/office/powerpoint/2010/main" val="203652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Vertical)">
                                      <p:cBhvr>
                                        <p:cTn id="10" dur="500"/>
                                        <p:tgtEl>
                                          <p:spTgt spid="3">
                                            <p:txEl>
                                              <p:pRg st="1" end="1"/>
                                            </p:txEl>
                                          </p:spTgt>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arn(inVertical)">
                                      <p:cBhvr>
                                        <p:cTn id="13" dur="500"/>
                                        <p:tgtEl>
                                          <p:spTgt spid="3">
                                            <p:txEl>
                                              <p:pRg st="2" end="2"/>
                                            </p:txEl>
                                          </p:spTgt>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arn(inVertical)">
                                      <p:cBhvr>
                                        <p:cTn id="16" dur="500"/>
                                        <p:tgtEl>
                                          <p:spTgt spid="3">
                                            <p:txEl>
                                              <p:pRg st="3" end="3"/>
                                            </p:txEl>
                                          </p:spTgt>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barn(inVertical)">
                                      <p:cBhvr>
                                        <p:cTn id="19" dur="500"/>
                                        <p:tgtEl>
                                          <p:spTgt spid="3">
                                            <p:txEl>
                                              <p:pRg st="4" end="4"/>
                                            </p:txEl>
                                          </p:spTgt>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barn(inVertical)">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İçerik Yer Tutucusu 2">
            <a:extLst>
              <a:ext uri="{FF2B5EF4-FFF2-40B4-BE49-F238E27FC236}">
                <a16:creationId xmlns="" xmlns:a16="http://schemas.microsoft.com/office/drawing/2014/main" id="{0A91EFBD-CFE8-4E87-9E6F-7A3B78DFFAF2}"/>
              </a:ext>
            </a:extLst>
          </p:cNvPr>
          <p:cNvSpPr txBox="1">
            <a:spLocks/>
          </p:cNvSpPr>
          <p:nvPr/>
        </p:nvSpPr>
        <p:spPr>
          <a:xfrm>
            <a:off x="913794" y="253218"/>
            <a:ext cx="10353762" cy="6344530"/>
          </a:xfrm>
          <a:prstGeom prst="rect">
            <a:avLst/>
          </a:prstGeom>
        </p:spPr>
        <p:txBody>
          <a:bodyPr>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r>
              <a:rPr lang="tr-TR" dirty="0"/>
              <a:t>Uluslararası standartlara uymak.</a:t>
            </a:r>
          </a:p>
          <a:p>
            <a:r>
              <a:rPr lang="tr-TR" dirty="0"/>
              <a:t>Tek bir alanda yoğunlaşmak.</a:t>
            </a:r>
          </a:p>
          <a:p>
            <a:r>
              <a:rPr lang="tr-TR" dirty="0"/>
              <a:t>İnsanlar ve toplumlar arasında hayırseverlik yarışını başlatabilmek.</a:t>
            </a:r>
          </a:p>
          <a:p>
            <a:endParaRPr lang="tr-TR" dirty="0"/>
          </a:p>
          <a:p>
            <a:endParaRPr lang="tr-TR" dirty="0"/>
          </a:p>
          <a:p>
            <a:endParaRPr lang="tr-TR" dirty="0"/>
          </a:p>
          <a:p>
            <a:pPr marL="0" indent="0">
              <a:buFont typeface="Arial" panose="020B0604020202020204" pitchFamily="34" charset="0"/>
              <a:buNone/>
            </a:pPr>
            <a:endParaRPr lang="tr-TR" dirty="0"/>
          </a:p>
          <a:p>
            <a:endParaRPr lang="tr-TR" dirty="0"/>
          </a:p>
          <a:p>
            <a:r>
              <a:rPr lang="tr-TR" dirty="0"/>
              <a:t>Olumlu bir sonuca ulaşması ,ulaşamaması durumunda toplumun geri kalan kısmına örnek olabilmesi.</a:t>
            </a:r>
          </a:p>
          <a:p>
            <a:endParaRPr lang="tr-TR" dirty="0"/>
          </a:p>
          <a:p>
            <a:endParaRPr lang="tr-TR" dirty="0"/>
          </a:p>
        </p:txBody>
      </p:sp>
      <p:pic>
        <p:nvPicPr>
          <p:cNvPr id="8" name="Grafik 7">
            <a:extLst>
              <a:ext uri="{FF2B5EF4-FFF2-40B4-BE49-F238E27FC236}">
                <a16:creationId xmlns="" xmlns:a16="http://schemas.microsoft.com/office/drawing/2014/main" id="{CA2CF6E6-E9D3-4F65-9BDE-892ACB7C25ED}"/>
              </a:ext>
            </a:extLst>
          </p:cNvPr>
          <p:cNvPicPr>
            <a:picLocks noChangeAspect="1"/>
          </p:cNvPicPr>
          <p:nvPr/>
        </p:nvPicPr>
        <p:blipFill>
          <a:blip r:embed="rId3" cstate="print">
            <a:extLst>
              <a:ext uri="{28A0092B-C50C-407E-A947-70E740481C1C}">
                <a14:useLocalDpi xmlns="" xmlns:a14="http://schemas.microsoft.com/office/drawing/2010/main" val="0"/>
              </a:ext>
              <a:ext uri="{96DAC541-7B7A-43D3-8B79-37D633B846F1}">
                <asvg:svgBlip xmlns="" xmlns:asvg="http://schemas.microsoft.com/office/drawing/2016/SVG/main" r:embed="rId4"/>
              </a:ext>
            </a:extLst>
          </a:blip>
          <a:stretch>
            <a:fillRect/>
          </a:stretch>
        </p:blipFill>
        <p:spPr>
          <a:xfrm>
            <a:off x="4661925" y="1516380"/>
            <a:ext cx="2857500" cy="2857500"/>
          </a:xfrm>
          <a:prstGeom prst="rect">
            <a:avLst/>
          </a:prstGeom>
        </p:spPr>
      </p:pic>
      <p:pic>
        <p:nvPicPr>
          <p:cNvPr id="12" name="Resim 11">
            <a:extLst>
              <a:ext uri="{FF2B5EF4-FFF2-40B4-BE49-F238E27FC236}">
                <a16:creationId xmlns="" xmlns:a16="http://schemas.microsoft.com/office/drawing/2014/main" id="{9915F768-F300-4D19-B9C8-25A251EE39D1}"/>
              </a:ext>
            </a:extLst>
          </p:cNvPr>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1275756" y="2048827"/>
            <a:ext cx="2549483" cy="1792605"/>
          </a:xfrm>
          <a:prstGeom prst="rect">
            <a:avLst/>
          </a:prstGeom>
        </p:spPr>
      </p:pic>
      <p:pic>
        <p:nvPicPr>
          <p:cNvPr id="14" name="Resim 13">
            <a:extLst>
              <a:ext uri="{FF2B5EF4-FFF2-40B4-BE49-F238E27FC236}">
                <a16:creationId xmlns="" xmlns:a16="http://schemas.microsoft.com/office/drawing/2014/main" id="{203B0D7D-C4A3-4679-8E58-CE13D4F598F1}"/>
              </a:ext>
            </a:extLst>
          </p:cNvPr>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8053908" y="2048826"/>
            <a:ext cx="2679165" cy="1792605"/>
          </a:xfrm>
          <a:prstGeom prst="rect">
            <a:avLst/>
          </a:prstGeom>
        </p:spPr>
      </p:pic>
    </p:spTree>
    <p:extLst>
      <p:ext uri="{BB962C8B-B14F-4D97-AF65-F5344CB8AC3E}">
        <p14:creationId xmlns="" xmlns:p14="http://schemas.microsoft.com/office/powerpoint/2010/main" val="2024663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0D6E2E45-4CBB-4F20-B1F0-F3FF7C403340}"/>
              </a:ext>
            </a:extLst>
          </p:cNvPr>
          <p:cNvSpPr>
            <a:spLocks noGrp="1"/>
          </p:cNvSpPr>
          <p:nvPr>
            <p:ph type="title"/>
          </p:nvPr>
        </p:nvSpPr>
        <p:spPr/>
        <p:txBody>
          <a:bodyPr>
            <a:normAutofit fontScale="90000"/>
          </a:bodyPr>
          <a:lstStyle/>
          <a:p>
            <a:r>
              <a:rPr lang="tr-TR" dirty="0"/>
              <a:t>Sosyal sorumluluk projelerinin kurumlar için önemi</a:t>
            </a:r>
            <a:br>
              <a:rPr lang="tr-TR" dirty="0"/>
            </a:br>
            <a:endParaRPr lang="tr-TR" dirty="0"/>
          </a:p>
        </p:txBody>
      </p:sp>
      <p:pic>
        <p:nvPicPr>
          <p:cNvPr id="5" name="İçerik Yer Tutucusu 4">
            <a:extLst>
              <a:ext uri="{FF2B5EF4-FFF2-40B4-BE49-F238E27FC236}">
                <a16:creationId xmlns="" xmlns:a16="http://schemas.microsoft.com/office/drawing/2014/main" id="{DD95A1F1-9595-44EA-B0D6-7A7FAA5BD62E}"/>
              </a:ext>
            </a:extLst>
          </p:cNvPr>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2072955" y="1326321"/>
            <a:ext cx="7375843" cy="4922079"/>
          </a:xfrm>
        </p:spPr>
      </p:pic>
      <p:graphicFrame>
        <p:nvGraphicFramePr>
          <p:cNvPr id="8" name="Diyagram 7">
            <a:extLst>
              <a:ext uri="{FF2B5EF4-FFF2-40B4-BE49-F238E27FC236}">
                <a16:creationId xmlns="" xmlns:a16="http://schemas.microsoft.com/office/drawing/2014/main" id="{A64D4182-F0A5-4511-877C-86D7EB773652}"/>
              </a:ext>
            </a:extLst>
          </p:cNvPr>
          <p:cNvGraphicFramePr/>
          <p:nvPr>
            <p:extLst>
              <p:ext uri="{D42A27DB-BD31-4B8C-83A1-F6EECF244321}">
                <p14:modId xmlns="" xmlns:p14="http://schemas.microsoft.com/office/powerpoint/2010/main" val="348143970"/>
              </p:ext>
            </p:extLst>
          </p:nvPr>
        </p:nvGraphicFramePr>
        <p:xfrm>
          <a:off x="4367310" y="2713160"/>
          <a:ext cx="3054569" cy="2148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2" name="Resim 11">
            <a:extLst>
              <a:ext uri="{FF2B5EF4-FFF2-40B4-BE49-F238E27FC236}">
                <a16:creationId xmlns="" xmlns:a16="http://schemas.microsoft.com/office/drawing/2014/main" id="{0947F0CD-600E-4BE8-94B8-0C85D088BCB6}"/>
              </a:ext>
            </a:extLst>
          </p:cNvPr>
          <p:cNvPicPr>
            <a:picLocks noChangeAspect="1"/>
          </p:cNvPicPr>
          <p:nvPr/>
        </p:nvPicPr>
        <p:blipFill>
          <a:blip r:embed="rId8" cstate="print">
            <a:extLst>
              <a:ext uri="{28A0092B-C50C-407E-A947-70E740481C1C}">
                <a14:useLocalDpi xmlns="" xmlns:a14="http://schemas.microsoft.com/office/drawing/2010/main" val="0"/>
              </a:ext>
            </a:extLst>
          </a:blip>
          <a:stretch>
            <a:fillRect/>
          </a:stretch>
        </p:blipFill>
        <p:spPr>
          <a:xfrm>
            <a:off x="3628399" y="2113609"/>
            <a:ext cx="4478710" cy="3311843"/>
          </a:xfrm>
          <a:prstGeom prst="rect">
            <a:avLst/>
          </a:prstGeom>
        </p:spPr>
      </p:pic>
    </p:spTree>
    <p:extLst>
      <p:ext uri="{BB962C8B-B14F-4D97-AF65-F5344CB8AC3E}">
        <p14:creationId xmlns="" xmlns:p14="http://schemas.microsoft.com/office/powerpoint/2010/main" val="3990541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xit" presetSubtype="21" fill="hold" nodeType="clickEffect">
                                  <p:stCondLst>
                                    <p:cond delay="0"/>
                                  </p:stCondLst>
                                  <p:childTnLst>
                                    <p:animEffect transition="out" filter="barn(inVertical)">
                                      <p:cBhvr>
                                        <p:cTn id="6" dur="500"/>
                                        <p:tgtEl>
                                          <p:spTgt spid="12"/>
                                        </p:tgtEl>
                                      </p:cBhvr>
                                    </p:animEffect>
                                    <p:set>
                                      <p:cBhvr>
                                        <p:cTn id="7" dur="1" fill="hold">
                                          <p:stCondLst>
                                            <p:cond delay="499"/>
                                          </p:stCondLst>
                                        </p:cTn>
                                        <p:tgtEl>
                                          <p:spTgt spid="12"/>
                                        </p:tgtEl>
                                        <p:attrNameLst>
                                          <p:attrName>style.visibility</p:attrName>
                                        </p:attrNameLst>
                                      </p:cBhvr>
                                      <p:to>
                                        <p:strVal val="hidden"/>
                                      </p:to>
                                    </p:se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arn(inVertical)">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Gezinti">
  <a:themeElements>
    <a:clrScheme name="Gezinti">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Gezinti">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Gezinti">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Trek</Template>
  <TotalTime>1409</TotalTime>
  <Words>416</Words>
  <Application>Microsoft Office PowerPoint</Application>
  <PresentationFormat>Özel</PresentationFormat>
  <Paragraphs>85</Paragraphs>
  <Slides>17</Slides>
  <Notes>5</Notes>
  <HiddenSlides>0</HiddenSlides>
  <MMClips>0</MMClips>
  <ScaleCrop>false</ScaleCrop>
  <HeadingPairs>
    <vt:vector size="4" baseType="variant">
      <vt:variant>
        <vt:lpstr>Tema</vt:lpstr>
      </vt:variant>
      <vt:variant>
        <vt:i4>1</vt:i4>
      </vt:variant>
      <vt:variant>
        <vt:lpstr>Slayt Başlıkları</vt:lpstr>
      </vt:variant>
      <vt:variant>
        <vt:i4>17</vt:i4>
      </vt:variant>
    </vt:vector>
  </HeadingPairs>
  <TitlesOfParts>
    <vt:vector size="18" baseType="lpstr">
      <vt:lpstr>Gezinti</vt:lpstr>
      <vt:lpstr>Sosyal Sorumluluk Nedİr?</vt:lpstr>
      <vt:lpstr>TIP FAKÜLTESİ</vt:lpstr>
      <vt:lpstr>TIP FAKÜLTESİ</vt:lpstr>
      <vt:lpstr>Sosyal sorumluluk projelerİ ve akredİtasyon </vt:lpstr>
      <vt:lpstr>Slayt 5</vt:lpstr>
      <vt:lpstr>SOSYAL SORUMLULUK</vt:lpstr>
      <vt:lpstr>Başarılı bir sosyal sorumluluk projesinin gerekleri</vt:lpstr>
      <vt:lpstr>Slayt 8</vt:lpstr>
      <vt:lpstr>Sosyal sorumluluk projelerinin kurumlar için önemi </vt:lpstr>
      <vt:lpstr>Slayt 10</vt:lpstr>
      <vt:lpstr>Sosyal sorumluluk projeleri neyi amaçlar </vt:lpstr>
      <vt:lpstr>Sosyal sorumluluk projeleri  nasıl yürütülür </vt:lpstr>
      <vt:lpstr>Bu projelerde çalışanlar nasıl kazanımlar elde eder </vt:lpstr>
      <vt:lpstr>Sosyal sorumluluk projeleri ve tıp fakültesi öğrencileri</vt:lpstr>
      <vt:lpstr>Ne yapacağız?</vt:lpstr>
      <vt:lpstr>Slayt 16</vt:lpstr>
      <vt:lpstr>Slayt 17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Sosyal Sorumluluk Nedir</dc:title>
  <dc:creator>Lenovo</dc:creator>
  <cp:lastModifiedBy>COSKUN BAKAR</cp:lastModifiedBy>
  <cp:revision>30</cp:revision>
  <dcterms:created xsi:type="dcterms:W3CDTF">2018-11-03T11:05:40Z</dcterms:created>
  <dcterms:modified xsi:type="dcterms:W3CDTF">2018-12-06T07:19:11Z</dcterms:modified>
</cp:coreProperties>
</file>