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60" r:id="rId8"/>
    <p:sldId id="261" r:id="rId9"/>
    <p:sldId id="262" r:id="rId10"/>
    <p:sldId id="263" r:id="rId11"/>
    <p:sldId id="264" r:id="rId12"/>
    <p:sldId id="266" r:id="rId13"/>
    <p:sldId id="269" r:id="rId14"/>
    <p:sldId id="279" r:id="rId15"/>
    <p:sldId id="283" r:id="rId16"/>
    <p:sldId id="282" r:id="rId17"/>
    <p:sldId id="281" r:id="rId18"/>
    <p:sldId id="284" r:id="rId19"/>
    <p:sldId id="277" r:id="rId20"/>
    <p:sldId id="276" r:id="rId21"/>
    <p:sldId id="278"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DFF6"/>
    <a:srgbClr val="C9E3FB"/>
    <a:srgbClr val="2B7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0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80CCDF8-0F5D-4503-BDAE-E988D667194B}"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667923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11607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305639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104442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517576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343181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85E0A21-66C7-4541-9986-C3EA170883E0}" type="datetimeFigureOut">
              <a:rPr lang="tr-TR" smtClean="0"/>
              <a:t>18.01.2024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48115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85E0A21-66C7-4541-9986-C3EA170883E0}" type="datetimeFigureOut">
              <a:rPr lang="tr-TR" smtClean="0"/>
              <a:t>18.01.2024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13833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E0A21-66C7-4541-9986-C3EA170883E0}" type="datetimeFigureOut">
              <a:rPr lang="tr-TR" smtClean="0"/>
              <a:t>18.01.2024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80CCDF8-0F5D-4503-BDAE-E988D667194B}" type="slidenum">
              <a:rPr lang="tr-TR" smtClean="0"/>
              <a:t>‹#›</a:t>
            </a:fld>
            <a:endParaRPr lang="tr-TR"/>
          </a:p>
        </p:txBody>
      </p:sp>
    </p:spTree>
    <p:extLst>
      <p:ext uri="{BB962C8B-B14F-4D97-AF65-F5344CB8AC3E}">
        <p14:creationId xmlns:p14="http://schemas.microsoft.com/office/powerpoint/2010/main" val="230350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305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85E0A21-66C7-4541-9986-C3EA170883E0}" type="datetimeFigureOut">
              <a:rPr lang="tr-TR" smtClean="0"/>
              <a:t>18.01.2024</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80CCDF8-0F5D-4503-BDAE-E988D667194B}"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662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85E0A21-66C7-4541-9986-C3EA170883E0}" type="datetimeFigureOut">
              <a:rPr lang="tr-TR" smtClean="0"/>
              <a:t>18.01.2024</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80CCDF8-0F5D-4503-BDAE-E988D667194B}"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1441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hyperlink" Target="https://www.istecanakkalegazetesi.com/haber/51361-universite-yerleskelerinde-orman-yangini-cekincesi-analizi-calistayi-gerceklesti"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canakkalegundem.net/2023/07/24/comuden-orman-yangini-calistayi/" TargetMode="External"/><Relationship Id="rId5" Type="http://schemas.openxmlformats.org/officeDocument/2006/relationships/hyperlink" Target="https://www.comu.edu.tr/haber-21817.html"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www.haberturk.com/canakkale-haberleri/33042381-canakkalede-deprem-calistayi-duzenlendi" TargetMode="External"/><Relationship Id="rId4" Type="http://schemas.openxmlformats.org/officeDocument/2006/relationships/hyperlink" Target="https://www.comu.edu.tr/haber-21876.html"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burasicanakkale.com.tr/haber/61129-comu-yanan-bolgeye-fidan-dikti-videolu" TargetMode="External"/><Relationship Id="rId4" Type="http://schemas.openxmlformats.org/officeDocument/2006/relationships/hyperlink" Target="https://www.comu.edu.tr/haber-21911.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microsoft.com/office/2007/relationships/hdphoto" Target="../media/hdphoto1.wdp"/><Relationship Id="rId7" Type="http://schemas.openxmlformats.org/officeDocument/2006/relationships/hyperlink" Target="https://www.canakkaleolay.com/haber/ezine-de-duzenlenen-calistayda-zeytinin-onemine-deginildi-53599"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tontv.com.tr/haber-canakkale-zeytin-calistayi-duzenlenecek-5749" TargetMode="External"/><Relationship Id="rId5" Type="http://schemas.openxmlformats.org/officeDocument/2006/relationships/hyperlink" Target="https://www.comu.edu.tr/haber-22039.html" TargetMode="External"/><Relationship Id="rId4" Type="http://schemas.openxmlformats.org/officeDocument/2006/relationships/image" Target="../media/image8.jp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gazetelapseki.com/haber/22193-deprem-calistayi-2-duzenlendi" TargetMode="External"/><Relationship Id="rId5" Type="http://schemas.openxmlformats.org/officeDocument/2006/relationships/hyperlink" Target="https://www.comu.edu.tr/haber-22152.html" TargetMode="External"/><Relationship Id="rId4" Type="http://schemas.openxmlformats.org/officeDocument/2006/relationships/hyperlink" Target="https://www.comu.edu.tr/haber-21876.html"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3FB">
            <a:alpha val="28000"/>
          </a:srgbClr>
        </a:solidFill>
        <a:effectLst/>
      </p:bgPr>
    </p:bg>
    <p:spTree>
      <p:nvGrpSpPr>
        <p:cNvPr id="1" name=""/>
        <p:cNvGrpSpPr/>
        <p:nvPr/>
      </p:nvGrpSpPr>
      <p:grpSpPr>
        <a:xfrm>
          <a:off x="0" y="0"/>
          <a:ext cx="0" cy="0"/>
          <a:chOff x="0" y="0"/>
          <a:chExt cx="0" cy="0"/>
        </a:xfrm>
      </p:grpSpPr>
      <p:grpSp>
        <p:nvGrpSpPr>
          <p:cNvPr id="18" name="Grup 17">
            <a:extLst>
              <a:ext uri="{FF2B5EF4-FFF2-40B4-BE49-F238E27FC236}">
                <a16:creationId xmlns:a16="http://schemas.microsoft.com/office/drawing/2014/main" id="{E8BEE369-9CC0-4AF4-1C5C-C5BDFEB5C2BC}"/>
              </a:ext>
            </a:extLst>
          </p:cNvPr>
          <p:cNvGrpSpPr/>
          <p:nvPr/>
        </p:nvGrpSpPr>
        <p:grpSpPr>
          <a:xfrm>
            <a:off x="1249295" y="1234947"/>
            <a:ext cx="2203867" cy="3921795"/>
            <a:chOff x="1767454" y="1398044"/>
            <a:chExt cx="2723661" cy="4846772"/>
          </a:xfrm>
          <a:blipFill>
            <a:blip r:embed="rId2"/>
            <a:stretch>
              <a:fillRect/>
            </a:stretch>
          </a:blipFill>
        </p:grpSpPr>
        <p:sp>
          <p:nvSpPr>
            <p:cNvPr id="9" name="Dik Üçgen 8">
              <a:extLst>
                <a:ext uri="{FF2B5EF4-FFF2-40B4-BE49-F238E27FC236}">
                  <a16:creationId xmlns:a16="http://schemas.microsoft.com/office/drawing/2014/main" id="{4D048382-51CA-407F-06C8-2BA67ECB6D11}"/>
                </a:ext>
              </a:extLst>
            </p:cNvPr>
            <p:cNvSpPr/>
            <p:nvPr/>
          </p:nvSpPr>
          <p:spPr>
            <a:xfrm>
              <a:off x="1767454" y="1398044"/>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Dik Üçgen 9">
              <a:extLst>
                <a:ext uri="{FF2B5EF4-FFF2-40B4-BE49-F238E27FC236}">
                  <a16:creationId xmlns:a16="http://schemas.microsoft.com/office/drawing/2014/main" id="{BEF77B10-574F-ADBE-D761-146ACB2E88EB}"/>
                </a:ext>
              </a:extLst>
            </p:cNvPr>
            <p:cNvSpPr/>
            <p:nvPr/>
          </p:nvSpPr>
          <p:spPr>
            <a:xfrm rot="10800000">
              <a:off x="2398155" y="1731306"/>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 Üçgen 10">
              <a:extLst>
                <a:ext uri="{FF2B5EF4-FFF2-40B4-BE49-F238E27FC236}">
                  <a16:creationId xmlns:a16="http://schemas.microsoft.com/office/drawing/2014/main" id="{26E010CE-1A55-BADC-CD3C-D5E78E45A290}"/>
                </a:ext>
              </a:extLst>
            </p:cNvPr>
            <p:cNvSpPr/>
            <p:nvPr/>
          </p:nvSpPr>
          <p:spPr>
            <a:xfrm rot="10800000">
              <a:off x="1961453" y="4583967"/>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Dik Üçgen 11">
              <a:extLst>
                <a:ext uri="{FF2B5EF4-FFF2-40B4-BE49-F238E27FC236}">
                  <a16:creationId xmlns:a16="http://schemas.microsoft.com/office/drawing/2014/main" id="{96E0BCFD-7AD9-B6BA-8C70-7A4C0D93E542}"/>
                </a:ext>
              </a:extLst>
            </p:cNvPr>
            <p:cNvSpPr/>
            <p:nvPr/>
          </p:nvSpPr>
          <p:spPr>
            <a:xfrm rot="10800000">
              <a:off x="2322182" y="4149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Dik Üçgen 12">
              <a:extLst>
                <a:ext uri="{FF2B5EF4-FFF2-40B4-BE49-F238E27FC236}">
                  <a16:creationId xmlns:a16="http://schemas.microsoft.com/office/drawing/2014/main" id="{49525E51-3C70-FE07-F492-238D79711325}"/>
                </a:ext>
              </a:extLst>
            </p:cNvPr>
            <p:cNvSpPr/>
            <p:nvPr/>
          </p:nvSpPr>
          <p:spPr>
            <a:xfrm rot="10800000">
              <a:off x="2690536" y="3895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 Üçgen 14">
              <a:extLst>
                <a:ext uri="{FF2B5EF4-FFF2-40B4-BE49-F238E27FC236}">
                  <a16:creationId xmlns:a16="http://schemas.microsoft.com/office/drawing/2014/main" id="{91D5BE31-2BC2-7773-8283-E066AE2B8B73}"/>
                </a:ext>
              </a:extLst>
            </p:cNvPr>
            <p:cNvSpPr/>
            <p:nvPr/>
          </p:nvSpPr>
          <p:spPr>
            <a:xfrm>
              <a:off x="1845941" y="4801011"/>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2" name="Grup 21">
            <a:extLst>
              <a:ext uri="{FF2B5EF4-FFF2-40B4-BE49-F238E27FC236}">
                <a16:creationId xmlns:a16="http://schemas.microsoft.com/office/drawing/2014/main" id="{E5CE0576-8950-8C80-B7EF-1FFB9963A61B}"/>
              </a:ext>
            </a:extLst>
          </p:cNvPr>
          <p:cNvGrpSpPr/>
          <p:nvPr/>
        </p:nvGrpSpPr>
        <p:grpSpPr>
          <a:xfrm rot="10800000">
            <a:off x="8581864" y="1731306"/>
            <a:ext cx="2203866" cy="3921795"/>
            <a:chOff x="1767454" y="1398044"/>
            <a:chExt cx="2723660" cy="4846772"/>
          </a:xfrm>
          <a:blipFill>
            <a:blip r:embed="rId3"/>
            <a:stretch>
              <a:fillRect/>
            </a:stretch>
          </a:blipFill>
        </p:grpSpPr>
        <p:sp>
          <p:nvSpPr>
            <p:cNvPr id="23" name="Dik Üçgen 22">
              <a:extLst>
                <a:ext uri="{FF2B5EF4-FFF2-40B4-BE49-F238E27FC236}">
                  <a16:creationId xmlns:a16="http://schemas.microsoft.com/office/drawing/2014/main" id="{905D1CFF-37CF-CA81-F906-B7DF8CA63613}"/>
                </a:ext>
              </a:extLst>
            </p:cNvPr>
            <p:cNvSpPr/>
            <p:nvPr/>
          </p:nvSpPr>
          <p:spPr>
            <a:xfrm>
              <a:off x="1767454" y="1398044"/>
              <a:ext cx="2092960"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4" name="Dik Üçgen 23">
              <a:extLst>
                <a:ext uri="{FF2B5EF4-FFF2-40B4-BE49-F238E27FC236}">
                  <a16:creationId xmlns:a16="http://schemas.microsoft.com/office/drawing/2014/main" id="{0F985191-9247-2EFC-0B54-A9960AD479D1}"/>
                </a:ext>
              </a:extLst>
            </p:cNvPr>
            <p:cNvSpPr/>
            <p:nvPr/>
          </p:nvSpPr>
          <p:spPr>
            <a:xfrm rot="10800000">
              <a:off x="2398155" y="1731306"/>
              <a:ext cx="2092959" cy="241808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5" name="Dik Üçgen 24">
              <a:extLst>
                <a:ext uri="{FF2B5EF4-FFF2-40B4-BE49-F238E27FC236}">
                  <a16:creationId xmlns:a16="http://schemas.microsoft.com/office/drawing/2014/main" id="{1D940A3E-66C4-F04B-77F3-0D743A20D65F}"/>
                </a:ext>
              </a:extLst>
            </p:cNvPr>
            <p:cNvSpPr/>
            <p:nvPr/>
          </p:nvSpPr>
          <p:spPr>
            <a:xfrm rot="10800000">
              <a:off x="1961453" y="4583967"/>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6" name="Dik Üçgen 25">
              <a:extLst>
                <a:ext uri="{FF2B5EF4-FFF2-40B4-BE49-F238E27FC236}">
                  <a16:creationId xmlns:a16="http://schemas.microsoft.com/office/drawing/2014/main" id="{E25C11F5-44E0-9066-E998-D3B5609A7EBA}"/>
                </a:ext>
              </a:extLst>
            </p:cNvPr>
            <p:cNvSpPr/>
            <p:nvPr/>
          </p:nvSpPr>
          <p:spPr>
            <a:xfrm rot="10800000">
              <a:off x="2322182" y="4149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7" name="Dik Üçgen 26">
              <a:extLst>
                <a:ext uri="{FF2B5EF4-FFF2-40B4-BE49-F238E27FC236}">
                  <a16:creationId xmlns:a16="http://schemas.microsoft.com/office/drawing/2014/main" id="{EEF9EC0E-C32C-7677-0600-3CFAB9A9BBA4}"/>
                </a:ext>
              </a:extLst>
            </p:cNvPr>
            <p:cNvSpPr/>
            <p:nvPr/>
          </p:nvSpPr>
          <p:spPr>
            <a:xfrm rot="10800000">
              <a:off x="2690536" y="3895386"/>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8" name="Dik Üçgen 27">
              <a:extLst>
                <a:ext uri="{FF2B5EF4-FFF2-40B4-BE49-F238E27FC236}">
                  <a16:creationId xmlns:a16="http://schemas.microsoft.com/office/drawing/2014/main" id="{99877377-4BFC-9670-0823-8F27D060A151}"/>
                </a:ext>
              </a:extLst>
            </p:cNvPr>
            <p:cNvSpPr/>
            <p:nvPr/>
          </p:nvSpPr>
          <p:spPr>
            <a:xfrm>
              <a:off x="1845941" y="4801011"/>
              <a:ext cx="1249680" cy="1443805"/>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29" name="Dikdörtgen 28">
            <a:extLst>
              <a:ext uri="{FF2B5EF4-FFF2-40B4-BE49-F238E27FC236}">
                <a16:creationId xmlns:a16="http://schemas.microsoft.com/office/drawing/2014/main" id="{55370AF5-2DC7-2FCE-8E47-08E0373FE3A3}"/>
              </a:ext>
            </a:extLst>
          </p:cNvPr>
          <p:cNvSpPr/>
          <p:nvPr/>
        </p:nvSpPr>
        <p:spPr>
          <a:xfrm>
            <a:off x="1152144" y="1126296"/>
            <a:ext cx="9881616" cy="4585656"/>
          </a:xfrm>
          <a:prstGeom prst="rect">
            <a:avLst/>
          </a:prstGeom>
          <a:solidFill>
            <a:schemeClr val="bg2">
              <a:lumMod val="25000"/>
              <a:alpha val="61000"/>
            </a:schemeClr>
          </a:solidFill>
          <a:ln w="190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 name="Resim 4">
            <a:extLst>
              <a:ext uri="{FF2B5EF4-FFF2-40B4-BE49-F238E27FC236}">
                <a16:creationId xmlns:a16="http://schemas.microsoft.com/office/drawing/2014/main" id="{5FB09EFE-40C5-24F3-38D7-F24AEF49FEA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5031986" y="1305403"/>
            <a:ext cx="2564408" cy="2710946"/>
          </a:xfrm>
          <a:prstGeom prst="rect">
            <a:avLst/>
          </a:prstGeom>
        </p:spPr>
      </p:pic>
      <p:pic>
        <p:nvPicPr>
          <p:cNvPr id="3" name="Picture 2" descr="A rainbow colored object with a black background&#10;&#10;Description automatically generated">
            <a:extLst>
              <a:ext uri="{FF2B5EF4-FFF2-40B4-BE49-F238E27FC236}">
                <a16:creationId xmlns:a16="http://schemas.microsoft.com/office/drawing/2014/main" id="{A5767B36-2563-224D-63C1-5C1B63AEE3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4967" y="3839818"/>
            <a:ext cx="2758446" cy="1755652"/>
          </a:xfrm>
          <a:prstGeom prst="rect">
            <a:avLst/>
          </a:prstGeom>
        </p:spPr>
      </p:pic>
    </p:spTree>
    <p:extLst>
      <p:ext uri="{BB962C8B-B14F-4D97-AF65-F5344CB8AC3E}">
        <p14:creationId xmlns:p14="http://schemas.microsoft.com/office/powerpoint/2010/main" val="424449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2023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832938"/>
            <a:ext cx="10778900" cy="2677656"/>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Üniversitemiz farklı lisansüstü programlarından 3 adet yüksek lisans ve 1 adet doktora öğrencisi tez çalışmalarını Araştırma ve Uygulama Merkezimiz bünyesinde sürdürmektedir. Bu araştırmalar kapsamında;</a:t>
            </a:r>
          </a:p>
          <a:p>
            <a:pPr marL="914400" lvl="1" indent="-457200" algn="just">
              <a:buFont typeface="Arial" panose="020B0604020202020204" pitchFamily="34" charset="0"/>
              <a:buChar char="•"/>
            </a:pPr>
            <a:r>
              <a:rPr lang="tr-TR" sz="2800" dirty="0">
                <a:solidFill>
                  <a:schemeClr val="tx2"/>
                </a:solidFill>
              </a:rPr>
              <a:t>Tanınmış uluslararası yayınevi statüsünde yer alan bir yayınevinde 2 adet kitap bölümü yayınlanmıştır.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527D8E0F-B7A1-204F-260A-155F574D25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44952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1860362" y="228580"/>
            <a:ext cx="9601200" cy="1485900"/>
          </a:xfrm>
        </p:spPr>
        <p:txBody>
          <a:bodyPr>
            <a:normAutofit/>
          </a:bodyPr>
          <a:lstStyle/>
          <a:p>
            <a:r>
              <a:rPr lang="tr-TR" sz="3200" b="1" dirty="0"/>
              <a:t>2023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849120" y="660270"/>
            <a:ext cx="10320757" cy="707886"/>
          </a:xfrm>
          <a:prstGeom prst="rect">
            <a:avLst/>
          </a:prstGeom>
          <a:noFill/>
        </p:spPr>
        <p:txBody>
          <a:bodyPr wrap="square" rtlCol="0">
            <a:spAutoFit/>
          </a:bodyPr>
          <a:lstStyle/>
          <a:p>
            <a:pPr algn="ctr"/>
            <a:r>
              <a:rPr lang="tr-TR" sz="2000" dirty="0">
                <a:solidFill>
                  <a:schemeClr val="tx2"/>
                </a:solidFill>
                <a:highlight>
                  <a:srgbClr val="C9E3FB"/>
                </a:highlight>
              </a:rPr>
              <a:t> </a:t>
            </a:r>
            <a:r>
              <a:rPr lang="tr-TR" sz="2000" dirty="0">
                <a:solidFill>
                  <a:schemeClr val="tx2"/>
                </a:solidFill>
                <a:highlight>
                  <a:srgbClr val="DEDFF6"/>
                </a:highlight>
              </a:rPr>
              <a:t>Merkezimizin de Katılım Gösterdiği "Üniversite Yerleşkelerinde Orman Yangını Çekincesi Analizi Çalıştayı" Gerçekleşti</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7" name="Picture 6" descr="A group of people in a meeting&#10;&#10;Description automatically generated">
            <a:extLst>
              <a:ext uri="{FF2B5EF4-FFF2-40B4-BE49-F238E27FC236}">
                <a16:creationId xmlns:a16="http://schemas.microsoft.com/office/drawing/2014/main" id="{C22B8E04-2052-34FE-0FB2-339DC72A9B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344" y="1369113"/>
            <a:ext cx="5241661" cy="2947119"/>
          </a:xfrm>
          <a:prstGeom prst="rect">
            <a:avLst/>
          </a:prstGeom>
        </p:spPr>
      </p:pic>
      <p:sp>
        <p:nvSpPr>
          <p:cNvPr id="9" name="TextBox 8">
            <a:extLst>
              <a:ext uri="{FF2B5EF4-FFF2-40B4-BE49-F238E27FC236}">
                <a16:creationId xmlns:a16="http://schemas.microsoft.com/office/drawing/2014/main" id="{0EC4CED3-DDA0-32E8-8ECA-E8BD9652BD1F}"/>
              </a:ext>
            </a:extLst>
          </p:cNvPr>
          <p:cNvSpPr txBox="1"/>
          <p:nvPr/>
        </p:nvSpPr>
        <p:spPr>
          <a:xfrm>
            <a:off x="996407" y="1369113"/>
            <a:ext cx="5664555" cy="5016758"/>
          </a:xfrm>
          <a:custGeom>
            <a:avLst/>
            <a:gdLst>
              <a:gd name="connsiteX0" fmla="*/ 0 w 5664555"/>
              <a:gd name="connsiteY0" fmla="*/ 0 h 5016758"/>
              <a:gd name="connsiteX1" fmla="*/ 572749 w 5664555"/>
              <a:gd name="connsiteY1" fmla="*/ 0 h 5016758"/>
              <a:gd name="connsiteX2" fmla="*/ 1258790 w 5664555"/>
              <a:gd name="connsiteY2" fmla="*/ 0 h 5016758"/>
              <a:gd name="connsiteX3" fmla="*/ 1774894 w 5664555"/>
              <a:gd name="connsiteY3" fmla="*/ 0 h 5016758"/>
              <a:gd name="connsiteX4" fmla="*/ 2404289 w 5664555"/>
              <a:gd name="connsiteY4" fmla="*/ 0 h 5016758"/>
              <a:gd name="connsiteX5" fmla="*/ 3090329 w 5664555"/>
              <a:gd name="connsiteY5" fmla="*/ 0 h 5016758"/>
              <a:gd name="connsiteX6" fmla="*/ 3549788 w 5664555"/>
              <a:gd name="connsiteY6" fmla="*/ 0 h 5016758"/>
              <a:gd name="connsiteX7" fmla="*/ 4009246 w 5664555"/>
              <a:gd name="connsiteY7" fmla="*/ 0 h 5016758"/>
              <a:gd name="connsiteX8" fmla="*/ 4751932 w 5664555"/>
              <a:gd name="connsiteY8" fmla="*/ 0 h 5016758"/>
              <a:gd name="connsiteX9" fmla="*/ 5664555 w 5664555"/>
              <a:gd name="connsiteY9" fmla="*/ 0 h 5016758"/>
              <a:gd name="connsiteX10" fmla="*/ 5664555 w 5664555"/>
              <a:gd name="connsiteY10" fmla="*/ 476592 h 5016758"/>
              <a:gd name="connsiteX11" fmla="*/ 5664555 w 5664555"/>
              <a:gd name="connsiteY11" fmla="*/ 1053519 h 5016758"/>
              <a:gd name="connsiteX12" fmla="*/ 5664555 w 5664555"/>
              <a:gd name="connsiteY12" fmla="*/ 1730782 h 5016758"/>
              <a:gd name="connsiteX13" fmla="*/ 5664555 w 5664555"/>
              <a:gd name="connsiteY13" fmla="*/ 2257541 h 5016758"/>
              <a:gd name="connsiteX14" fmla="*/ 5664555 w 5664555"/>
              <a:gd name="connsiteY14" fmla="*/ 2884636 h 5016758"/>
              <a:gd name="connsiteX15" fmla="*/ 5664555 w 5664555"/>
              <a:gd name="connsiteY15" fmla="*/ 3361228 h 5016758"/>
              <a:gd name="connsiteX16" fmla="*/ 5664555 w 5664555"/>
              <a:gd name="connsiteY16" fmla="*/ 4088658 h 5016758"/>
              <a:gd name="connsiteX17" fmla="*/ 5664555 w 5664555"/>
              <a:gd name="connsiteY17" fmla="*/ 5016758 h 5016758"/>
              <a:gd name="connsiteX18" fmla="*/ 4921869 w 5664555"/>
              <a:gd name="connsiteY18" fmla="*/ 5016758 h 5016758"/>
              <a:gd name="connsiteX19" fmla="*/ 4235828 w 5664555"/>
              <a:gd name="connsiteY19" fmla="*/ 5016758 h 5016758"/>
              <a:gd name="connsiteX20" fmla="*/ 3719724 w 5664555"/>
              <a:gd name="connsiteY20" fmla="*/ 5016758 h 5016758"/>
              <a:gd name="connsiteX21" fmla="*/ 2977038 w 5664555"/>
              <a:gd name="connsiteY21" fmla="*/ 5016758 h 5016758"/>
              <a:gd name="connsiteX22" fmla="*/ 2347643 w 5664555"/>
              <a:gd name="connsiteY22" fmla="*/ 5016758 h 5016758"/>
              <a:gd name="connsiteX23" fmla="*/ 1888185 w 5664555"/>
              <a:gd name="connsiteY23" fmla="*/ 5016758 h 5016758"/>
              <a:gd name="connsiteX24" fmla="*/ 1258790 w 5664555"/>
              <a:gd name="connsiteY24" fmla="*/ 5016758 h 5016758"/>
              <a:gd name="connsiteX25" fmla="*/ 686041 w 5664555"/>
              <a:gd name="connsiteY25" fmla="*/ 5016758 h 5016758"/>
              <a:gd name="connsiteX26" fmla="*/ 0 w 5664555"/>
              <a:gd name="connsiteY26" fmla="*/ 5016758 h 5016758"/>
              <a:gd name="connsiteX27" fmla="*/ 0 w 5664555"/>
              <a:gd name="connsiteY27" fmla="*/ 4439831 h 5016758"/>
              <a:gd name="connsiteX28" fmla="*/ 0 w 5664555"/>
              <a:gd name="connsiteY28" fmla="*/ 3712401 h 5016758"/>
              <a:gd name="connsiteX29" fmla="*/ 0 w 5664555"/>
              <a:gd name="connsiteY29" fmla="*/ 3035139 h 5016758"/>
              <a:gd name="connsiteX30" fmla="*/ 0 w 5664555"/>
              <a:gd name="connsiteY30" fmla="*/ 2458211 h 5016758"/>
              <a:gd name="connsiteX31" fmla="*/ 0 w 5664555"/>
              <a:gd name="connsiteY31" fmla="*/ 1981619 h 5016758"/>
              <a:gd name="connsiteX32" fmla="*/ 0 w 5664555"/>
              <a:gd name="connsiteY32" fmla="*/ 1404692 h 5016758"/>
              <a:gd name="connsiteX33" fmla="*/ 0 w 5664555"/>
              <a:gd name="connsiteY33" fmla="*/ 727430 h 5016758"/>
              <a:gd name="connsiteX34" fmla="*/ 0 w 5664555"/>
              <a:gd name="connsiteY34"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64555" h="5016758" fill="none" extrusionOk="0">
                <a:moveTo>
                  <a:pt x="0" y="0"/>
                </a:moveTo>
                <a:cubicBezTo>
                  <a:pt x="204427" y="-7499"/>
                  <a:pt x="438203" y="-24798"/>
                  <a:pt x="572749" y="0"/>
                </a:cubicBezTo>
                <a:cubicBezTo>
                  <a:pt x="707295" y="24798"/>
                  <a:pt x="1106185" y="-21183"/>
                  <a:pt x="1258790" y="0"/>
                </a:cubicBezTo>
                <a:cubicBezTo>
                  <a:pt x="1411395" y="21183"/>
                  <a:pt x="1620871" y="15331"/>
                  <a:pt x="1774894" y="0"/>
                </a:cubicBezTo>
                <a:cubicBezTo>
                  <a:pt x="1928917" y="-15331"/>
                  <a:pt x="2130558" y="-27916"/>
                  <a:pt x="2404289" y="0"/>
                </a:cubicBezTo>
                <a:cubicBezTo>
                  <a:pt x="2678021" y="27916"/>
                  <a:pt x="2775604" y="12753"/>
                  <a:pt x="3090329" y="0"/>
                </a:cubicBezTo>
                <a:cubicBezTo>
                  <a:pt x="3405054" y="-12753"/>
                  <a:pt x="3399913" y="-7910"/>
                  <a:pt x="3549788" y="0"/>
                </a:cubicBezTo>
                <a:cubicBezTo>
                  <a:pt x="3699663" y="7910"/>
                  <a:pt x="3899317" y="9994"/>
                  <a:pt x="4009246" y="0"/>
                </a:cubicBezTo>
                <a:cubicBezTo>
                  <a:pt x="4119175" y="-9994"/>
                  <a:pt x="4437173" y="-15645"/>
                  <a:pt x="4751932" y="0"/>
                </a:cubicBezTo>
                <a:cubicBezTo>
                  <a:pt x="5066691" y="15645"/>
                  <a:pt x="5429794" y="13049"/>
                  <a:pt x="5664555" y="0"/>
                </a:cubicBezTo>
                <a:cubicBezTo>
                  <a:pt x="5663225" y="231948"/>
                  <a:pt x="5661191" y="338858"/>
                  <a:pt x="5664555" y="476592"/>
                </a:cubicBezTo>
                <a:cubicBezTo>
                  <a:pt x="5667919" y="614326"/>
                  <a:pt x="5637267" y="797170"/>
                  <a:pt x="5664555" y="1053519"/>
                </a:cubicBezTo>
                <a:cubicBezTo>
                  <a:pt x="5691843" y="1309868"/>
                  <a:pt x="5662524" y="1417802"/>
                  <a:pt x="5664555" y="1730782"/>
                </a:cubicBezTo>
                <a:cubicBezTo>
                  <a:pt x="5666586" y="2043762"/>
                  <a:pt x="5676698" y="2076443"/>
                  <a:pt x="5664555" y="2257541"/>
                </a:cubicBezTo>
                <a:cubicBezTo>
                  <a:pt x="5652412" y="2438639"/>
                  <a:pt x="5638736" y="2604034"/>
                  <a:pt x="5664555" y="2884636"/>
                </a:cubicBezTo>
                <a:cubicBezTo>
                  <a:pt x="5690374" y="3165238"/>
                  <a:pt x="5649490" y="3198120"/>
                  <a:pt x="5664555" y="3361228"/>
                </a:cubicBezTo>
                <a:cubicBezTo>
                  <a:pt x="5679620" y="3524336"/>
                  <a:pt x="5639623" y="3764521"/>
                  <a:pt x="5664555" y="4088658"/>
                </a:cubicBezTo>
                <a:cubicBezTo>
                  <a:pt x="5689488" y="4412795"/>
                  <a:pt x="5706580" y="4749836"/>
                  <a:pt x="5664555" y="5016758"/>
                </a:cubicBezTo>
                <a:cubicBezTo>
                  <a:pt x="5295256" y="4999617"/>
                  <a:pt x="5197906" y="5031704"/>
                  <a:pt x="4921869" y="5016758"/>
                </a:cubicBezTo>
                <a:cubicBezTo>
                  <a:pt x="4645832" y="5001812"/>
                  <a:pt x="4449193" y="4989846"/>
                  <a:pt x="4235828" y="5016758"/>
                </a:cubicBezTo>
                <a:cubicBezTo>
                  <a:pt x="4022463" y="5043670"/>
                  <a:pt x="3840686" y="5007779"/>
                  <a:pt x="3719724" y="5016758"/>
                </a:cubicBezTo>
                <a:cubicBezTo>
                  <a:pt x="3598762" y="5025737"/>
                  <a:pt x="3142835" y="5016747"/>
                  <a:pt x="2977038" y="5016758"/>
                </a:cubicBezTo>
                <a:cubicBezTo>
                  <a:pt x="2811241" y="5016769"/>
                  <a:pt x="2558414" y="5000074"/>
                  <a:pt x="2347643" y="5016758"/>
                </a:cubicBezTo>
                <a:cubicBezTo>
                  <a:pt x="2136872" y="5033442"/>
                  <a:pt x="1985370" y="4994610"/>
                  <a:pt x="1888185" y="5016758"/>
                </a:cubicBezTo>
                <a:cubicBezTo>
                  <a:pt x="1791000" y="5038906"/>
                  <a:pt x="1426085" y="5007181"/>
                  <a:pt x="1258790" y="5016758"/>
                </a:cubicBezTo>
                <a:cubicBezTo>
                  <a:pt x="1091495" y="5026335"/>
                  <a:pt x="866125" y="5037574"/>
                  <a:pt x="686041" y="5016758"/>
                </a:cubicBezTo>
                <a:cubicBezTo>
                  <a:pt x="505957" y="4995942"/>
                  <a:pt x="152919" y="5039637"/>
                  <a:pt x="0" y="5016758"/>
                </a:cubicBezTo>
                <a:cubicBezTo>
                  <a:pt x="-25441" y="4776842"/>
                  <a:pt x="-12403" y="4562606"/>
                  <a:pt x="0" y="4439831"/>
                </a:cubicBezTo>
                <a:cubicBezTo>
                  <a:pt x="12403" y="4317056"/>
                  <a:pt x="-19911" y="3958752"/>
                  <a:pt x="0" y="3712401"/>
                </a:cubicBezTo>
                <a:cubicBezTo>
                  <a:pt x="19911" y="3466050"/>
                  <a:pt x="15849" y="3351393"/>
                  <a:pt x="0" y="3035139"/>
                </a:cubicBezTo>
                <a:cubicBezTo>
                  <a:pt x="-15849" y="2718885"/>
                  <a:pt x="-3321" y="2601806"/>
                  <a:pt x="0" y="2458211"/>
                </a:cubicBezTo>
                <a:cubicBezTo>
                  <a:pt x="3321" y="2314616"/>
                  <a:pt x="-17651" y="2164136"/>
                  <a:pt x="0" y="1981619"/>
                </a:cubicBezTo>
                <a:cubicBezTo>
                  <a:pt x="17651" y="1799102"/>
                  <a:pt x="-15079" y="1540126"/>
                  <a:pt x="0" y="1404692"/>
                </a:cubicBezTo>
                <a:cubicBezTo>
                  <a:pt x="15079" y="1269258"/>
                  <a:pt x="-20416" y="977522"/>
                  <a:pt x="0" y="727430"/>
                </a:cubicBezTo>
                <a:cubicBezTo>
                  <a:pt x="20416" y="477338"/>
                  <a:pt x="-7431" y="247724"/>
                  <a:pt x="0" y="0"/>
                </a:cubicBezTo>
                <a:close/>
              </a:path>
              <a:path w="5664555" h="5016758" stroke="0" extrusionOk="0">
                <a:moveTo>
                  <a:pt x="0" y="0"/>
                </a:moveTo>
                <a:cubicBezTo>
                  <a:pt x="236787" y="2632"/>
                  <a:pt x="377944" y="10976"/>
                  <a:pt x="572749" y="0"/>
                </a:cubicBezTo>
                <a:cubicBezTo>
                  <a:pt x="767554" y="-10976"/>
                  <a:pt x="913569" y="9847"/>
                  <a:pt x="1032208" y="0"/>
                </a:cubicBezTo>
                <a:cubicBezTo>
                  <a:pt x="1150847" y="-9847"/>
                  <a:pt x="1436235" y="31312"/>
                  <a:pt x="1774894" y="0"/>
                </a:cubicBezTo>
                <a:cubicBezTo>
                  <a:pt x="2113553" y="-31312"/>
                  <a:pt x="2140546" y="8044"/>
                  <a:pt x="2347643" y="0"/>
                </a:cubicBezTo>
                <a:cubicBezTo>
                  <a:pt x="2554740" y="-8044"/>
                  <a:pt x="2677794" y="16831"/>
                  <a:pt x="2920393" y="0"/>
                </a:cubicBezTo>
                <a:cubicBezTo>
                  <a:pt x="3162992" y="-16831"/>
                  <a:pt x="3445583" y="-1618"/>
                  <a:pt x="3663079" y="0"/>
                </a:cubicBezTo>
                <a:cubicBezTo>
                  <a:pt x="3880575" y="1618"/>
                  <a:pt x="3965791" y="-19477"/>
                  <a:pt x="4179183" y="0"/>
                </a:cubicBezTo>
                <a:cubicBezTo>
                  <a:pt x="4392575" y="19477"/>
                  <a:pt x="4600792" y="32528"/>
                  <a:pt x="4921869" y="0"/>
                </a:cubicBezTo>
                <a:cubicBezTo>
                  <a:pt x="5242946" y="-32528"/>
                  <a:pt x="5387410" y="13648"/>
                  <a:pt x="5664555" y="0"/>
                </a:cubicBezTo>
                <a:cubicBezTo>
                  <a:pt x="5664703" y="156261"/>
                  <a:pt x="5658389" y="419524"/>
                  <a:pt x="5664555" y="627095"/>
                </a:cubicBezTo>
                <a:cubicBezTo>
                  <a:pt x="5670721" y="834667"/>
                  <a:pt x="5648051" y="969575"/>
                  <a:pt x="5664555" y="1254190"/>
                </a:cubicBezTo>
                <a:cubicBezTo>
                  <a:pt x="5681059" y="1538805"/>
                  <a:pt x="5681201" y="1782839"/>
                  <a:pt x="5664555" y="1931452"/>
                </a:cubicBezTo>
                <a:cubicBezTo>
                  <a:pt x="5647909" y="2080065"/>
                  <a:pt x="5688315" y="2224950"/>
                  <a:pt x="5664555" y="2408044"/>
                </a:cubicBezTo>
                <a:cubicBezTo>
                  <a:pt x="5640795" y="2591138"/>
                  <a:pt x="5641866" y="2842714"/>
                  <a:pt x="5664555" y="3035139"/>
                </a:cubicBezTo>
                <a:cubicBezTo>
                  <a:pt x="5687244" y="3227565"/>
                  <a:pt x="5650818" y="3506742"/>
                  <a:pt x="5664555" y="3662233"/>
                </a:cubicBezTo>
                <a:cubicBezTo>
                  <a:pt x="5678292" y="3817724"/>
                  <a:pt x="5670424" y="4024164"/>
                  <a:pt x="5664555" y="4289328"/>
                </a:cubicBezTo>
                <a:cubicBezTo>
                  <a:pt x="5658686" y="4554492"/>
                  <a:pt x="5696570" y="4738806"/>
                  <a:pt x="5664555" y="5016758"/>
                </a:cubicBezTo>
                <a:cubicBezTo>
                  <a:pt x="5358353" y="4996609"/>
                  <a:pt x="5301223" y="5032533"/>
                  <a:pt x="4978514" y="5016758"/>
                </a:cubicBezTo>
                <a:cubicBezTo>
                  <a:pt x="4655805" y="5000983"/>
                  <a:pt x="4730142" y="4995030"/>
                  <a:pt x="4519056" y="5016758"/>
                </a:cubicBezTo>
                <a:cubicBezTo>
                  <a:pt x="4307970" y="5038486"/>
                  <a:pt x="4222073" y="5021235"/>
                  <a:pt x="4002952" y="5016758"/>
                </a:cubicBezTo>
                <a:cubicBezTo>
                  <a:pt x="3783831" y="5012281"/>
                  <a:pt x="3448759" y="5015616"/>
                  <a:pt x="3260266" y="5016758"/>
                </a:cubicBezTo>
                <a:cubicBezTo>
                  <a:pt x="3071773" y="5017900"/>
                  <a:pt x="2824613" y="4989508"/>
                  <a:pt x="2630871" y="5016758"/>
                </a:cubicBezTo>
                <a:cubicBezTo>
                  <a:pt x="2437129" y="5044008"/>
                  <a:pt x="2310337" y="5041758"/>
                  <a:pt x="2114767" y="5016758"/>
                </a:cubicBezTo>
                <a:cubicBezTo>
                  <a:pt x="1919197" y="4991758"/>
                  <a:pt x="1784374" y="5020904"/>
                  <a:pt x="1485372" y="5016758"/>
                </a:cubicBezTo>
                <a:cubicBezTo>
                  <a:pt x="1186370" y="5012612"/>
                  <a:pt x="1226862" y="5030753"/>
                  <a:pt x="1025914" y="5016758"/>
                </a:cubicBezTo>
                <a:cubicBezTo>
                  <a:pt x="824966" y="5002763"/>
                  <a:pt x="757545" y="5008355"/>
                  <a:pt x="566455" y="5016758"/>
                </a:cubicBezTo>
                <a:cubicBezTo>
                  <a:pt x="375365" y="5025161"/>
                  <a:pt x="154841" y="5015256"/>
                  <a:pt x="0" y="5016758"/>
                </a:cubicBezTo>
                <a:cubicBezTo>
                  <a:pt x="-53" y="4899445"/>
                  <a:pt x="-4102" y="4628079"/>
                  <a:pt x="0" y="4489998"/>
                </a:cubicBezTo>
                <a:cubicBezTo>
                  <a:pt x="4102" y="4351917"/>
                  <a:pt x="-20303" y="3913385"/>
                  <a:pt x="0" y="3762569"/>
                </a:cubicBezTo>
                <a:cubicBezTo>
                  <a:pt x="20303" y="3611753"/>
                  <a:pt x="-26097" y="3366317"/>
                  <a:pt x="0" y="3185641"/>
                </a:cubicBezTo>
                <a:cubicBezTo>
                  <a:pt x="26097" y="3004965"/>
                  <a:pt x="13017" y="2887184"/>
                  <a:pt x="0" y="2709049"/>
                </a:cubicBezTo>
                <a:cubicBezTo>
                  <a:pt x="-13017" y="2530914"/>
                  <a:pt x="-21144" y="2242945"/>
                  <a:pt x="0" y="2031787"/>
                </a:cubicBezTo>
                <a:cubicBezTo>
                  <a:pt x="21144" y="1820629"/>
                  <a:pt x="6230" y="1736046"/>
                  <a:pt x="0" y="1505027"/>
                </a:cubicBezTo>
                <a:cubicBezTo>
                  <a:pt x="-6230" y="1274008"/>
                  <a:pt x="9796" y="1013913"/>
                  <a:pt x="0" y="827765"/>
                </a:cubicBezTo>
                <a:cubicBezTo>
                  <a:pt x="-9796" y="641617"/>
                  <a:pt x="37347" y="273436"/>
                  <a:pt x="0" y="0"/>
                </a:cubicBezTo>
                <a:close/>
              </a:path>
            </a:pathLst>
          </a:custGeom>
          <a:solidFill>
            <a:schemeClr val="bg2"/>
          </a:solidFill>
          <a:ln w="34925">
            <a:solidFill>
              <a:schemeClr val="accent1">
                <a:alpha val="96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algn="just"/>
            <a:r>
              <a:rPr lang="en-GB" sz="1600" dirty="0"/>
              <a:t>2023 </a:t>
            </a:r>
            <a:r>
              <a:rPr lang="en-GB" sz="1600" dirty="0" err="1"/>
              <a:t>yılı</a:t>
            </a:r>
            <a:r>
              <a:rPr lang="en-GB" sz="1600" dirty="0"/>
              <a:t> </a:t>
            </a:r>
            <a:r>
              <a:rPr lang="en-GB" sz="1600" dirty="0" err="1"/>
              <a:t>Temmuz</a:t>
            </a:r>
            <a:r>
              <a:rPr lang="en-GB" sz="1600" dirty="0"/>
              <a:t> </a:t>
            </a:r>
            <a:r>
              <a:rPr lang="en-GB" sz="1600" dirty="0" err="1"/>
              <a:t>ayında</a:t>
            </a:r>
            <a:r>
              <a:rPr lang="en-GB" sz="1600" dirty="0"/>
              <a:t> Çanakkale </a:t>
            </a:r>
            <a:r>
              <a:rPr lang="en-GB" sz="1600" dirty="0" err="1"/>
              <a:t>merkeze</a:t>
            </a:r>
            <a:r>
              <a:rPr lang="en-GB" sz="1600" dirty="0"/>
              <a:t> </a:t>
            </a:r>
            <a:r>
              <a:rPr lang="en-GB" sz="1600" dirty="0" err="1"/>
              <a:t>bağlı</a:t>
            </a:r>
            <a:r>
              <a:rPr lang="en-GB" sz="1600" dirty="0"/>
              <a:t> </a:t>
            </a:r>
            <a:r>
              <a:rPr lang="en-GB" sz="1600" dirty="0" err="1"/>
              <a:t>Kızılkeçili</a:t>
            </a:r>
            <a:r>
              <a:rPr lang="en-GB" sz="1600" dirty="0"/>
              <a:t> </a:t>
            </a:r>
            <a:r>
              <a:rPr lang="en-GB" sz="1600" dirty="0" err="1"/>
              <a:t>köyünde</a:t>
            </a:r>
            <a:r>
              <a:rPr lang="en-GB" sz="1600" dirty="0"/>
              <a:t> </a:t>
            </a:r>
            <a:r>
              <a:rPr lang="en-GB" sz="1600" dirty="0" err="1"/>
              <a:t>başlayıp</a:t>
            </a:r>
            <a:r>
              <a:rPr lang="en-GB" sz="1600" dirty="0"/>
              <a:t> </a:t>
            </a:r>
            <a:r>
              <a:rPr lang="en-GB" sz="1600" dirty="0" err="1"/>
              <a:t>geniş</a:t>
            </a:r>
            <a:r>
              <a:rPr lang="en-GB" sz="1600" dirty="0"/>
              <a:t> </a:t>
            </a:r>
            <a:r>
              <a:rPr lang="en-GB" sz="1600" dirty="0" err="1"/>
              <a:t>bir</a:t>
            </a:r>
            <a:r>
              <a:rPr lang="en-GB" sz="1600" dirty="0"/>
              <a:t> </a:t>
            </a:r>
            <a:r>
              <a:rPr lang="en-GB" sz="1600" dirty="0" err="1"/>
              <a:t>alanı</a:t>
            </a:r>
            <a:r>
              <a:rPr lang="en-GB" sz="1600" dirty="0"/>
              <a:t> </a:t>
            </a:r>
            <a:r>
              <a:rPr lang="en-GB" sz="1600" dirty="0" err="1"/>
              <a:t>etkisi</a:t>
            </a:r>
            <a:r>
              <a:rPr lang="en-GB" sz="1600" dirty="0"/>
              <a:t> </a:t>
            </a:r>
            <a:r>
              <a:rPr lang="en-GB" sz="1600" dirty="0" err="1"/>
              <a:t>altına</a:t>
            </a:r>
            <a:r>
              <a:rPr lang="en-GB" sz="1600" dirty="0"/>
              <a:t> </a:t>
            </a:r>
            <a:r>
              <a:rPr lang="en-GB" sz="1600" dirty="0" err="1"/>
              <a:t>alan</a:t>
            </a:r>
            <a:r>
              <a:rPr lang="en-GB" sz="1600" dirty="0"/>
              <a:t> </a:t>
            </a:r>
            <a:r>
              <a:rPr lang="en-GB" sz="1600" dirty="0" err="1"/>
              <a:t>orman</a:t>
            </a:r>
            <a:r>
              <a:rPr lang="en-GB" sz="1600" dirty="0"/>
              <a:t> </a:t>
            </a:r>
            <a:r>
              <a:rPr lang="en-GB" sz="1600" dirty="0" err="1"/>
              <a:t>yangını</a:t>
            </a:r>
            <a:r>
              <a:rPr lang="en-GB" sz="1600" dirty="0"/>
              <a:t> </a:t>
            </a:r>
            <a:r>
              <a:rPr lang="en-GB" sz="1600" dirty="0" err="1"/>
              <a:t>felaketinin</a:t>
            </a:r>
            <a:r>
              <a:rPr lang="en-GB" sz="1600" dirty="0"/>
              <a:t> </a:t>
            </a:r>
            <a:r>
              <a:rPr lang="en-GB" sz="1600" dirty="0" err="1"/>
              <a:t>ardından</a:t>
            </a:r>
            <a:r>
              <a:rPr lang="en-GB" sz="1600" dirty="0"/>
              <a:t>, Çanakkale Onsekiz Mart Üniversitesi (ÇOMÜ) </a:t>
            </a:r>
            <a:r>
              <a:rPr lang="en-GB" sz="1600" dirty="0" err="1"/>
              <a:t>yerleşkeleri</a:t>
            </a:r>
            <a:r>
              <a:rPr lang="en-GB" sz="1600" dirty="0"/>
              <a:t> </a:t>
            </a:r>
            <a:r>
              <a:rPr lang="en-GB" sz="1600" dirty="0" err="1"/>
              <a:t>çevresinde</a:t>
            </a:r>
            <a:r>
              <a:rPr lang="en-GB" sz="1600" dirty="0"/>
              <a:t> ve </a:t>
            </a:r>
            <a:r>
              <a:rPr lang="en-GB" sz="1600" dirty="0" err="1"/>
              <a:t>yakınında</a:t>
            </a:r>
            <a:r>
              <a:rPr lang="en-GB" sz="1600" dirty="0"/>
              <a:t> </a:t>
            </a:r>
            <a:r>
              <a:rPr lang="en-GB" sz="1600" dirty="0" err="1"/>
              <a:t>yoğun</a:t>
            </a:r>
            <a:r>
              <a:rPr lang="en-GB" sz="1600" dirty="0"/>
              <a:t> </a:t>
            </a:r>
            <a:r>
              <a:rPr lang="en-GB" sz="1600" dirty="0" err="1"/>
              <a:t>orman</a:t>
            </a:r>
            <a:r>
              <a:rPr lang="en-GB" sz="1600" dirty="0"/>
              <a:t> </a:t>
            </a:r>
            <a:r>
              <a:rPr lang="en-GB" sz="1600" dirty="0" err="1"/>
              <a:t>alanları</a:t>
            </a:r>
            <a:r>
              <a:rPr lang="en-GB" sz="1600" dirty="0"/>
              <a:t> </a:t>
            </a:r>
            <a:r>
              <a:rPr lang="en-GB" sz="1600" dirty="0" err="1"/>
              <a:t>bulunması</a:t>
            </a:r>
            <a:r>
              <a:rPr lang="en-GB" sz="1600" dirty="0"/>
              <a:t> </a:t>
            </a:r>
            <a:r>
              <a:rPr lang="en-GB" sz="1600" dirty="0" err="1"/>
              <a:t>nedeniyle</a:t>
            </a:r>
            <a:r>
              <a:rPr lang="en-GB" sz="1600" dirty="0"/>
              <a:t>, </a:t>
            </a:r>
            <a:r>
              <a:rPr lang="en-GB" sz="1600" dirty="0" err="1"/>
              <a:t>olası</a:t>
            </a:r>
            <a:r>
              <a:rPr lang="en-GB" sz="1600" dirty="0"/>
              <a:t> </a:t>
            </a:r>
            <a:r>
              <a:rPr lang="en-GB" sz="1600" dirty="0" err="1"/>
              <a:t>orman</a:t>
            </a:r>
            <a:r>
              <a:rPr lang="en-GB" sz="1600" dirty="0"/>
              <a:t> </a:t>
            </a:r>
            <a:r>
              <a:rPr lang="en-GB" sz="1600" dirty="0" err="1"/>
              <a:t>yangınlarının</a:t>
            </a:r>
            <a:r>
              <a:rPr lang="en-GB" sz="1600" dirty="0"/>
              <a:t> </a:t>
            </a:r>
            <a:r>
              <a:rPr lang="en-GB" sz="1600" dirty="0" err="1"/>
              <a:t>önlenmesi</a:t>
            </a:r>
            <a:r>
              <a:rPr lang="en-GB" sz="1600" dirty="0"/>
              <a:t> ve </a:t>
            </a:r>
            <a:r>
              <a:rPr lang="en-GB" sz="1600" dirty="0" err="1"/>
              <a:t>zararlarının</a:t>
            </a:r>
            <a:r>
              <a:rPr lang="en-GB" sz="1600" dirty="0"/>
              <a:t> </a:t>
            </a:r>
            <a:r>
              <a:rPr lang="en-GB" sz="1600" dirty="0" err="1"/>
              <a:t>azaltılması</a:t>
            </a:r>
            <a:r>
              <a:rPr lang="en-GB" sz="1600" dirty="0"/>
              <a:t> </a:t>
            </a:r>
            <a:r>
              <a:rPr lang="en-GB" sz="1600" dirty="0" err="1"/>
              <a:t>kapsamında</a:t>
            </a:r>
            <a:r>
              <a:rPr lang="en-GB" sz="1600" dirty="0"/>
              <a:t> </a:t>
            </a:r>
            <a:r>
              <a:rPr lang="en-GB" sz="1600" dirty="0" err="1"/>
              <a:t>düzenlenen</a:t>
            </a:r>
            <a:r>
              <a:rPr lang="en-GB" sz="1600" dirty="0"/>
              <a:t> "</a:t>
            </a:r>
            <a:r>
              <a:rPr lang="en-GB" sz="1600" dirty="0" err="1"/>
              <a:t>Üniversite</a:t>
            </a:r>
            <a:r>
              <a:rPr lang="en-GB" sz="1600" dirty="0"/>
              <a:t> </a:t>
            </a:r>
            <a:r>
              <a:rPr lang="en-GB" sz="1600" dirty="0" err="1"/>
              <a:t>Yerleşkelerinde</a:t>
            </a:r>
            <a:r>
              <a:rPr lang="en-GB" sz="1600" dirty="0"/>
              <a:t> Orman </a:t>
            </a:r>
            <a:r>
              <a:rPr lang="en-GB" sz="1600" dirty="0" err="1"/>
              <a:t>Yangını</a:t>
            </a:r>
            <a:r>
              <a:rPr lang="en-GB" sz="1600" dirty="0"/>
              <a:t> </a:t>
            </a:r>
            <a:r>
              <a:rPr lang="en-GB" sz="1600" dirty="0" err="1"/>
              <a:t>Çekincesi</a:t>
            </a:r>
            <a:r>
              <a:rPr lang="en-GB" sz="1600" dirty="0"/>
              <a:t> </a:t>
            </a:r>
            <a:r>
              <a:rPr lang="en-GB" sz="1600" dirty="0" err="1"/>
              <a:t>Analizi</a:t>
            </a:r>
            <a:r>
              <a:rPr lang="en-GB" sz="1600" dirty="0"/>
              <a:t> </a:t>
            </a:r>
            <a:r>
              <a:rPr lang="en-GB" sz="1600" dirty="0" err="1"/>
              <a:t>Çalıştayına</a:t>
            </a:r>
            <a:r>
              <a:rPr lang="en-GB" sz="1600" dirty="0"/>
              <a:t>" UZAL </a:t>
            </a:r>
            <a:r>
              <a:rPr lang="en-GB" sz="1600" dirty="0" err="1"/>
              <a:t>olarak</a:t>
            </a:r>
            <a:r>
              <a:rPr lang="en-GB" sz="1600" dirty="0"/>
              <a:t> </a:t>
            </a:r>
            <a:r>
              <a:rPr lang="en-GB" sz="1600" dirty="0" err="1"/>
              <a:t>katılım</a:t>
            </a:r>
            <a:r>
              <a:rPr lang="en-GB" sz="1600" dirty="0"/>
              <a:t> ve </a:t>
            </a:r>
            <a:r>
              <a:rPr lang="en-GB" sz="1600" dirty="0" err="1"/>
              <a:t>katkı</a:t>
            </a:r>
            <a:r>
              <a:rPr lang="en-GB" sz="1600" dirty="0"/>
              <a:t> </a:t>
            </a:r>
            <a:r>
              <a:rPr lang="en-GB" sz="1600" dirty="0" err="1"/>
              <a:t>sağlandı</a:t>
            </a:r>
            <a:r>
              <a:rPr lang="en-GB" sz="1600" dirty="0"/>
              <a:t>. “</a:t>
            </a:r>
            <a:r>
              <a:rPr lang="en-GB" sz="1600" dirty="0" err="1"/>
              <a:t>Üniversite</a:t>
            </a:r>
            <a:r>
              <a:rPr lang="en-GB" sz="1600" dirty="0"/>
              <a:t> </a:t>
            </a:r>
            <a:r>
              <a:rPr lang="en-GB" sz="1600" dirty="0" err="1"/>
              <a:t>Yerleşkelerinde</a:t>
            </a:r>
            <a:r>
              <a:rPr lang="en-GB" sz="1600" dirty="0"/>
              <a:t> Orman </a:t>
            </a:r>
            <a:r>
              <a:rPr lang="en-GB" sz="1600" dirty="0" err="1"/>
              <a:t>Yangını</a:t>
            </a:r>
            <a:r>
              <a:rPr lang="en-GB" sz="1600" dirty="0"/>
              <a:t> </a:t>
            </a:r>
            <a:r>
              <a:rPr lang="en-GB" sz="1600" dirty="0" err="1"/>
              <a:t>Çekincesi</a:t>
            </a:r>
            <a:r>
              <a:rPr lang="en-GB" sz="1600" dirty="0"/>
              <a:t> </a:t>
            </a:r>
            <a:r>
              <a:rPr lang="en-GB" sz="1600" dirty="0" err="1"/>
              <a:t>Analizi</a:t>
            </a:r>
            <a:r>
              <a:rPr lang="en-GB" sz="1600" dirty="0"/>
              <a:t> </a:t>
            </a:r>
            <a:r>
              <a:rPr lang="en-GB" sz="1600" dirty="0" err="1"/>
              <a:t>Çalıştayı</a:t>
            </a:r>
            <a:r>
              <a:rPr lang="en-GB" sz="1600" dirty="0"/>
              <a:t>” </a:t>
            </a:r>
            <a:r>
              <a:rPr lang="en-GB" sz="1600" dirty="0" err="1"/>
              <a:t>Rektörlük</a:t>
            </a:r>
            <a:r>
              <a:rPr lang="en-GB" sz="1600" dirty="0"/>
              <a:t> </a:t>
            </a:r>
            <a:r>
              <a:rPr lang="en-GB" sz="1600" dirty="0" err="1"/>
              <a:t>Senato</a:t>
            </a:r>
            <a:r>
              <a:rPr lang="en-GB" sz="1600" dirty="0"/>
              <a:t> </a:t>
            </a:r>
            <a:r>
              <a:rPr lang="en-GB" sz="1600" dirty="0" err="1"/>
              <a:t>Salonunda</a:t>
            </a:r>
            <a:r>
              <a:rPr lang="en-GB" sz="1600" dirty="0"/>
              <a:t> </a:t>
            </a:r>
            <a:r>
              <a:rPr lang="en-GB" sz="1600" dirty="0" err="1"/>
              <a:t>gerçekleşti</a:t>
            </a:r>
            <a:r>
              <a:rPr lang="en-GB" sz="1600" dirty="0"/>
              <a:t>. </a:t>
            </a:r>
            <a:r>
              <a:rPr lang="en-GB" sz="1600" dirty="0" err="1"/>
              <a:t>Çalıştaya</a:t>
            </a:r>
            <a:r>
              <a:rPr lang="en-GB" sz="1600" dirty="0"/>
              <a:t>; ÇOMÜ </a:t>
            </a:r>
            <a:r>
              <a:rPr lang="en-GB" sz="1600" dirty="0" err="1"/>
              <a:t>Rektörü</a:t>
            </a:r>
            <a:r>
              <a:rPr lang="en-GB" sz="1600" dirty="0"/>
              <a:t> Prof. </a:t>
            </a:r>
            <a:r>
              <a:rPr lang="en-GB" sz="1600" dirty="0" err="1"/>
              <a:t>Dr.</a:t>
            </a:r>
            <a:r>
              <a:rPr lang="en-GB" sz="1600" dirty="0"/>
              <a:t> R. </a:t>
            </a:r>
            <a:r>
              <a:rPr lang="en-GB" sz="1600" dirty="0" err="1"/>
              <a:t>Cüneyt</a:t>
            </a:r>
            <a:r>
              <a:rPr lang="en-GB" sz="1600" dirty="0"/>
              <a:t> </a:t>
            </a:r>
            <a:r>
              <a:rPr lang="en-GB" sz="1600" dirty="0" err="1"/>
              <a:t>Erenoğlu</a:t>
            </a:r>
            <a:r>
              <a:rPr lang="en-GB" sz="1600" dirty="0"/>
              <a:t>, Rektör </a:t>
            </a:r>
            <a:r>
              <a:rPr lang="en-GB" sz="1600" dirty="0" err="1"/>
              <a:t>Yardımcıları</a:t>
            </a:r>
            <a:r>
              <a:rPr lang="en-GB" sz="1600" dirty="0"/>
              <a:t> Prof. </a:t>
            </a:r>
            <a:r>
              <a:rPr lang="en-GB" sz="1600" dirty="0" err="1"/>
              <a:t>Dr.</a:t>
            </a:r>
            <a:r>
              <a:rPr lang="en-GB" sz="1600" dirty="0"/>
              <a:t> Hüseyin </a:t>
            </a:r>
            <a:r>
              <a:rPr lang="en-GB" sz="1600" dirty="0" err="1"/>
              <a:t>Erkul</a:t>
            </a:r>
            <a:r>
              <a:rPr lang="en-GB" sz="1600" dirty="0"/>
              <a:t>, Prof. </a:t>
            </a:r>
            <a:r>
              <a:rPr lang="en-GB" sz="1600" dirty="0" err="1"/>
              <a:t>Dr.</a:t>
            </a:r>
            <a:r>
              <a:rPr lang="en-GB" sz="1600" dirty="0"/>
              <a:t> </a:t>
            </a:r>
            <a:r>
              <a:rPr lang="en-GB" sz="1600" dirty="0" err="1"/>
              <a:t>Dinçay</a:t>
            </a:r>
            <a:r>
              <a:rPr lang="en-GB" sz="1600" dirty="0"/>
              <a:t> </a:t>
            </a:r>
            <a:r>
              <a:rPr lang="en-GB" sz="1600" dirty="0" err="1"/>
              <a:t>Köksal</a:t>
            </a:r>
            <a:r>
              <a:rPr lang="en-GB" sz="1600" dirty="0"/>
              <a:t>, </a:t>
            </a:r>
            <a:r>
              <a:rPr lang="en-GB" sz="1600" dirty="0" err="1"/>
              <a:t>Genel</a:t>
            </a:r>
            <a:r>
              <a:rPr lang="en-GB" sz="1600" dirty="0"/>
              <a:t> </a:t>
            </a:r>
            <a:r>
              <a:rPr lang="en-GB" sz="1600" dirty="0" err="1"/>
              <a:t>Sekreter</a:t>
            </a:r>
            <a:r>
              <a:rPr lang="en-GB" sz="1600" dirty="0"/>
              <a:t> </a:t>
            </a:r>
            <a:r>
              <a:rPr lang="en-GB" sz="1600" dirty="0" err="1"/>
              <a:t>Yardımcıları</a:t>
            </a:r>
            <a:r>
              <a:rPr lang="en-GB" sz="1600" dirty="0"/>
              <a:t> </a:t>
            </a:r>
            <a:r>
              <a:rPr lang="en-GB" sz="1600" dirty="0" err="1"/>
              <a:t>Dr.</a:t>
            </a:r>
            <a:r>
              <a:rPr lang="en-GB" sz="1600" dirty="0"/>
              <a:t> Mehmet Erkan </a:t>
            </a:r>
            <a:r>
              <a:rPr lang="en-GB" sz="1600" dirty="0" err="1"/>
              <a:t>Kıllıoğlu</a:t>
            </a:r>
            <a:r>
              <a:rPr lang="en-GB" sz="1600" dirty="0"/>
              <a:t>, </a:t>
            </a:r>
            <a:r>
              <a:rPr lang="en-GB" sz="1600" dirty="0" err="1"/>
              <a:t>Öğr</a:t>
            </a:r>
            <a:r>
              <a:rPr lang="en-GB" sz="1600" dirty="0"/>
              <a:t>. </a:t>
            </a:r>
            <a:r>
              <a:rPr lang="en-GB" sz="1600" dirty="0" err="1"/>
              <a:t>Gör</a:t>
            </a:r>
            <a:r>
              <a:rPr lang="en-GB" sz="1600" dirty="0"/>
              <a:t>. </a:t>
            </a:r>
            <a:r>
              <a:rPr lang="en-GB" sz="1600" dirty="0" err="1"/>
              <a:t>Tanju</a:t>
            </a:r>
            <a:r>
              <a:rPr lang="en-GB" sz="1600" dirty="0"/>
              <a:t> </a:t>
            </a:r>
            <a:r>
              <a:rPr lang="en-GB" sz="1600" dirty="0" err="1"/>
              <a:t>Güdük</a:t>
            </a:r>
            <a:r>
              <a:rPr lang="en-GB" sz="1600" dirty="0"/>
              <a:t>, Çanakkale </a:t>
            </a:r>
            <a:r>
              <a:rPr lang="en-GB" sz="1600" dirty="0" err="1"/>
              <a:t>Çevre</a:t>
            </a:r>
            <a:r>
              <a:rPr lang="en-GB" sz="1600" dirty="0"/>
              <a:t> ve </a:t>
            </a:r>
            <a:r>
              <a:rPr lang="en-GB" sz="1600" dirty="0" err="1"/>
              <a:t>Şehircilik</a:t>
            </a:r>
            <a:r>
              <a:rPr lang="en-GB" sz="1600" dirty="0"/>
              <a:t> İl Müdürü Bekir </a:t>
            </a:r>
            <a:r>
              <a:rPr lang="en-GB" sz="1600" dirty="0" err="1"/>
              <a:t>Çelen</a:t>
            </a:r>
            <a:r>
              <a:rPr lang="en-GB" sz="1600" dirty="0"/>
              <a:t>, </a:t>
            </a:r>
            <a:r>
              <a:rPr lang="en-GB" sz="1600" dirty="0" err="1"/>
              <a:t>Çevre</a:t>
            </a:r>
            <a:r>
              <a:rPr lang="en-GB" sz="1600" dirty="0"/>
              <a:t>, </a:t>
            </a:r>
            <a:r>
              <a:rPr lang="en-GB" sz="1600" dirty="0" err="1"/>
              <a:t>Afet</a:t>
            </a:r>
            <a:r>
              <a:rPr lang="en-GB" sz="1600" dirty="0"/>
              <a:t> </a:t>
            </a:r>
            <a:r>
              <a:rPr lang="en-GB" sz="1600" dirty="0" err="1"/>
              <a:t>Koordinasyon</a:t>
            </a:r>
            <a:r>
              <a:rPr lang="en-GB" sz="1600" dirty="0"/>
              <a:t> ve </a:t>
            </a:r>
            <a:r>
              <a:rPr lang="en-GB" sz="1600" dirty="0" err="1"/>
              <a:t>İskan</a:t>
            </a:r>
            <a:r>
              <a:rPr lang="en-GB" sz="1600" dirty="0"/>
              <a:t> </a:t>
            </a:r>
            <a:r>
              <a:rPr lang="en-GB" sz="1600" dirty="0" err="1"/>
              <a:t>Şube</a:t>
            </a:r>
            <a:r>
              <a:rPr lang="en-GB" sz="1600" dirty="0"/>
              <a:t> Müdürü Yasemin Demir, Orman Bölge Müdür Yardımcısı </a:t>
            </a:r>
            <a:r>
              <a:rPr lang="en-GB" sz="1600" dirty="0" err="1"/>
              <a:t>Seyit</a:t>
            </a:r>
            <a:r>
              <a:rPr lang="en-GB" sz="1600" dirty="0"/>
              <a:t> </a:t>
            </a:r>
            <a:r>
              <a:rPr lang="en-GB" sz="1600" dirty="0" err="1"/>
              <a:t>Sayın</a:t>
            </a:r>
            <a:r>
              <a:rPr lang="en-GB" sz="1600" dirty="0"/>
              <a:t>, Çanakkale Orman </a:t>
            </a:r>
            <a:r>
              <a:rPr lang="en-GB" sz="1600" dirty="0" err="1"/>
              <a:t>İşletme</a:t>
            </a:r>
            <a:r>
              <a:rPr lang="en-GB" sz="1600" dirty="0"/>
              <a:t> Müdürü </a:t>
            </a:r>
            <a:r>
              <a:rPr lang="en-GB" sz="1600" dirty="0" err="1"/>
              <a:t>Barış</a:t>
            </a:r>
            <a:r>
              <a:rPr lang="en-GB" sz="1600" dirty="0"/>
              <a:t> </a:t>
            </a:r>
            <a:r>
              <a:rPr lang="en-GB" sz="1600" dirty="0" err="1"/>
              <a:t>Sergin</a:t>
            </a:r>
            <a:r>
              <a:rPr lang="en-GB" sz="1600" dirty="0"/>
              <a:t>, Tarım ve Orman İl Müdürü Erdem </a:t>
            </a:r>
            <a:r>
              <a:rPr lang="en-GB" sz="1600" dirty="0" err="1"/>
              <a:t>Karadağ</a:t>
            </a:r>
            <a:r>
              <a:rPr lang="en-GB" sz="1600" dirty="0"/>
              <a:t>, </a:t>
            </a:r>
            <a:r>
              <a:rPr lang="en-GB" sz="1600" dirty="0" err="1"/>
              <a:t>Meteoroloji</a:t>
            </a:r>
            <a:r>
              <a:rPr lang="en-GB" sz="1600" dirty="0"/>
              <a:t> İl Müdürü Erol </a:t>
            </a:r>
            <a:r>
              <a:rPr lang="en-GB" sz="1600" dirty="0" err="1"/>
              <a:t>Öztabak</a:t>
            </a:r>
            <a:r>
              <a:rPr lang="en-GB" sz="1600" dirty="0"/>
              <a:t>, Çanakkale </a:t>
            </a:r>
            <a:r>
              <a:rPr lang="en-GB" sz="1600" dirty="0" err="1"/>
              <a:t>İtfaiye</a:t>
            </a:r>
            <a:r>
              <a:rPr lang="en-GB" sz="1600" dirty="0"/>
              <a:t> Amiri </a:t>
            </a:r>
            <a:r>
              <a:rPr lang="en-GB" sz="1600" dirty="0" err="1"/>
              <a:t>Türker</a:t>
            </a:r>
            <a:r>
              <a:rPr lang="en-GB" sz="1600" dirty="0"/>
              <a:t> </a:t>
            </a:r>
            <a:r>
              <a:rPr lang="en-GB" sz="1600" dirty="0" err="1"/>
              <a:t>Özer</a:t>
            </a:r>
            <a:r>
              <a:rPr lang="en-GB" sz="1600" dirty="0"/>
              <a:t>, Çanakkale </a:t>
            </a:r>
            <a:r>
              <a:rPr lang="en-GB" sz="1600" dirty="0" err="1"/>
              <a:t>Belediyesi</a:t>
            </a:r>
            <a:r>
              <a:rPr lang="en-GB" sz="1600" dirty="0"/>
              <a:t> </a:t>
            </a:r>
            <a:r>
              <a:rPr lang="en-GB" sz="1600" dirty="0" err="1"/>
              <a:t>İtfaiye</a:t>
            </a:r>
            <a:r>
              <a:rPr lang="en-GB" sz="1600" dirty="0"/>
              <a:t> Müdürü </a:t>
            </a:r>
            <a:r>
              <a:rPr lang="en-GB" sz="1600" dirty="0" err="1"/>
              <a:t>Cüneyt</a:t>
            </a:r>
            <a:r>
              <a:rPr lang="en-GB" sz="1600" dirty="0"/>
              <a:t> </a:t>
            </a:r>
            <a:r>
              <a:rPr lang="en-GB" sz="1600" dirty="0" err="1"/>
              <a:t>Göncü</a:t>
            </a:r>
            <a:r>
              <a:rPr lang="en-GB" sz="1600" dirty="0"/>
              <a:t> ve </a:t>
            </a:r>
            <a:r>
              <a:rPr lang="en-GB" sz="1600" dirty="0" err="1"/>
              <a:t>ÇOMÜ’lü</a:t>
            </a:r>
            <a:r>
              <a:rPr lang="en-GB" sz="1600" dirty="0"/>
              <a:t> </a:t>
            </a:r>
            <a:r>
              <a:rPr lang="en-GB" sz="1600" dirty="0" err="1"/>
              <a:t>akademisyenler</a:t>
            </a:r>
            <a:r>
              <a:rPr lang="en-GB" sz="1600" dirty="0"/>
              <a:t> </a:t>
            </a:r>
            <a:r>
              <a:rPr lang="en-GB" sz="1600" dirty="0" err="1"/>
              <a:t>katıldı</a:t>
            </a:r>
            <a:r>
              <a:rPr lang="en-GB" sz="1600" dirty="0"/>
              <a:t>.</a:t>
            </a:r>
          </a:p>
        </p:txBody>
      </p:sp>
      <p:sp>
        <p:nvSpPr>
          <p:cNvPr id="11" name="TextBox 10">
            <a:extLst>
              <a:ext uri="{FF2B5EF4-FFF2-40B4-BE49-F238E27FC236}">
                <a16:creationId xmlns:a16="http://schemas.microsoft.com/office/drawing/2014/main" id="{82854F1F-A6AD-B2CA-F714-A6385B52671B}"/>
              </a:ext>
            </a:extLst>
          </p:cNvPr>
          <p:cNvSpPr txBox="1"/>
          <p:nvPr/>
        </p:nvSpPr>
        <p:spPr>
          <a:xfrm>
            <a:off x="6871344" y="4562453"/>
            <a:ext cx="6096000" cy="1324017"/>
          </a:xfrm>
          <a:prstGeom prst="rect">
            <a:avLst/>
          </a:prstGeom>
          <a:noFill/>
        </p:spPr>
        <p:txBody>
          <a:bodyPr wrap="square">
            <a:spAutoFit/>
          </a:bodyPr>
          <a:lstStyle/>
          <a:p>
            <a:pPr marL="285750" indent="-285750" algn="just">
              <a:lnSpc>
                <a:spcPct val="200000"/>
              </a:lnSpc>
              <a:buFont typeface="Wingdings" panose="05000000000000000000" pitchFamily="2" charset="2"/>
              <a:buChar char="v"/>
            </a:pPr>
            <a:r>
              <a:rPr lang="en-GB" sz="1400" b="0" i="0" u="sng" dirty="0" err="1">
                <a:solidFill>
                  <a:srgbClr val="444444"/>
                </a:solidFill>
                <a:effectLst/>
                <a:latin typeface="Source Sans Pro" panose="020B0503030403020204" pitchFamily="34" charset="0"/>
                <a:hlinkClick r:id="rId5"/>
              </a:rPr>
              <a:t>Üniversitemizin</a:t>
            </a:r>
            <a:r>
              <a:rPr lang="en-GB" sz="1400" b="0" i="0" u="sng" dirty="0">
                <a:solidFill>
                  <a:srgbClr val="444444"/>
                </a:solidFill>
                <a:effectLst/>
                <a:latin typeface="Source Sans Pro" panose="020B0503030403020204" pitchFamily="34" charset="0"/>
                <a:hlinkClick r:id="rId5"/>
              </a:rPr>
              <a:t> </a:t>
            </a:r>
            <a:r>
              <a:rPr lang="en-GB" sz="1400" b="0" i="0" u="sng" dirty="0" err="1">
                <a:solidFill>
                  <a:srgbClr val="444444"/>
                </a:solidFill>
                <a:effectLst/>
                <a:latin typeface="Source Sans Pro" panose="020B0503030403020204" pitchFamily="34" charset="0"/>
                <a:hlinkClick r:id="rId5"/>
              </a:rPr>
              <a:t>çalıştay</a:t>
            </a:r>
            <a:r>
              <a:rPr lang="en-GB" sz="1400" b="0" i="0" u="sng" dirty="0">
                <a:solidFill>
                  <a:srgbClr val="444444"/>
                </a:solidFill>
                <a:effectLst/>
                <a:latin typeface="Source Sans Pro" panose="020B0503030403020204" pitchFamily="34" charset="0"/>
                <a:hlinkClick r:id="rId5"/>
              </a:rPr>
              <a:t> </a:t>
            </a:r>
            <a:r>
              <a:rPr lang="en-GB" sz="1400" b="0" i="0" u="sng" dirty="0" err="1">
                <a:solidFill>
                  <a:srgbClr val="444444"/>
                </a:solidFill>
                <a:effectLst/>
                <a:latin typeface="Source Sans Pro" panose="020B0503030403020204" pitchFamily="34" charset="0"/>
                <a:hlinkClick r:id="rId5"/>
              </a:rPr>
              <a:t>sonrası</a:t>
            </a:r>
            <a:r>
              <a:rPr lang="en-GB" sz="1400" b="0" i="0" u="sng" dirty="0">
                <a:solidFill>
                  <a:srgbClr val="444444"/>
                </a:solidFill>
                <a:effectLst/>
                <a:latin typeface="Source Sans Pro" panose="020B0503030403020204" pitchFamily="34" charset="0"/>
                <a:hlinkClick r:id="rId5"/>
              </a:rPr>
              <a:t> </a:t>
            </a:r>
            <a:r>
              <a:rPr lang="en-GB" sz="1400" b="0" i="0" u="sng" dirty="0" err="1">
                <a:solidFill>
                  <a:srgbClr val="444444"/>
                </a:solidFill>
                <a:effectLst/>
                <a:latin typeface="Source Sans Pro" panose="020B0503030403020204" pitchFamily="34" charset="0"/>
                <a:hlinkClick r:id="rId5"/>
              </a:rPr>
              <a:t>yaptığı</a:t>
            </a:r>
            <a:r>
              <a:rPr lang="en-GB" sz="1400" b="0" i="0" u="sng" dirty="0">
                <a:solidFill>
                  <a:srgbClr val="444444"/>
                </a:solidFill>
                <a:effectLst/>
                <a:latin typeface="Source Sans Pro" panose="020B0503030403020204" pitchFamily="34" charset="0"/>
                <a:hlinkClick r:id="rId5"/>
              </a:rPr>
              <a:t> </a:t>
            </a:r>
            <a:r>
              <a:rPr lang="en-GB" sz="1400" b="0" i="0" u="sng" dirty="0" err="1">
                <a:solidFill>
                  <a:srgbClr val="444444"/>
                </a:solidFill>
                <a:effectLst/>
                <a:latin typeface="Source Sans Pro" panose="020B0503030403020204" pitchFamily="34" charset="0"/>
                <a:hlinkClick r:id="rId5"/>
              </a:rPr>
              <a:t>kamuoyu</a:t>
            </a:r>
            <a:r>
              <a:rPr lang="en-GB" sz="1400" b="0" i="0" u="sng" dirty="0">
                <a:solidFill>
                  <a:srgbClr val="444444"/>
                </a:solidFill>
                <a:effectLst/>
                <a:latin typeface="Source Sans Pro" panose="020B0503030403020204" pitchFamily="34" charset="0"/>
                <a:hlinkClick r:id="rId5"/>
              </a:rPr>
              <a:t> </a:t>
            </a:r>
            <a:r>
              <a:rPr lang="en-GB" sz="1400" b="0" i="0" u="sng" dirty="0" err="1">
                <a:solidFill>
                  <a:srgbClr val="444444"/>
                </a:solidFill>
                <a:effectLst/>
                <a:latin typeface="Source Sans Pro" panose="020B0503030403020204" pitchFamily="34" charset="0"/>
                <a:hlinkClick r:id="rId5"/>
              </a:rPr>
              <a:t>duyurusu</a:t>
            </a:r>
            <a:endParaRPr lang="en-GB" sz="1400" b="0" i="0" dirty="0">
              <a:solidFill>
                <a:srgbClr val="333333"/>
              </a:solidFill>
              <a:effectLst/>
              <a:latin typeface="Source Sans Pro" panose="020B0503030403020204" pitchFamily="34" charset="0"/>
            </a:endParaRPr>
          </a:p>
          <a:p>
            <a:pPr marL="285750" indent="-285750" algn="just">
              <a:lnSpc>
                <a:spcPct val="200000"/>
              </a:lnSpc>
              <a:buFont typeface="Wingdings" panose="05000000000000000000" pitchFamily="2" charset="2"/>
              <a:buChar char="v"/>
            </a:pPr>
            <a:r>
              <a:rPr lang="en-GB" sz="1400" b="0" i="0" u="sng" dirty="0" err="1">
                <a:solidFill>
                  <a:srgbClr val="CA1C23"/>
                </a:solidFill>
                <a:effectLst/>
                <a:latin typeface="Source Sans Pro" panose="020B0503030403020204" pitchFamily="34" charset="0"/>
                <a:hlinkClick r:id="rId6"/>
              </a:rPr>
              <a:t>Yerel</a:t>
            </a:r>
            <a:r>
              <a:rPr lang="en-GB" sz="1400" b="0" i="0" u="sng" dirty="0">
                <a:solidFill>
                  <a:srgbClr val="CA1C23"/>
                </a:solidFill>
                <a:effectLst/>
                <a:latin typeface="Source Sans Pro" panose="020B0503030403020204" pitchFamily="34" charset="0"/>
                <a:hlinkClick r:id="rId6"/>
              </a:rPr>
              <a:t> </a:t>
            </a:r>
            <a:r>
              <a:rPr lang="en-GB" sz="1400" b="0" i="0" u="sng" dirty="0" err="1">
                <a:solidFill>
                  <a:srgbClr val="CA1C23"/>
                </a:solidFill>
                <a:effectLst/>
                <a:latin typeface="Source Sans Pro" panose="020B0503030403020204" pitchFamily="34" charset="0"/>
                <a:hlinkClick r:id="rId6"/>
              </a:rPr>
              <a:t>medya</a:t>
            </a:r>
            <a:r>
              <a:rPr lang="en-GB" sz="1400" b="0" i="0" u="sng" dirty="0">
                <a:solidFill>
                  <a:srgbClr val="CA1C23"/>
                </a:solidFill>
                <a:effectLst/>
                <a:latin typeface="Source Sans Pro" panose="020B0503030403020204" pitchFamily="34" charset="0"/>
                <a:hlinkClick r:id="rId6"/>
              </a:rPr>
              <a:t> </a:t>
            </a:r>
            <a:r>
              <a:rPr lang="en-GB" sz="1400" b="0" i="0" u="sng" dirty="0" err="1">
                <a:solidFill>
                  <a:srgbClr val="CA1C23"/>
                </a:solidFill>
                <a:effectLst/>
                <a:latin typeface="Source Sans Pro" panose="020B0503030403020204" pitchFamily="34" charset="0"/>
                <a:hlinkClick r:id="rId6"/>
              </a:rPr>
              <a:t>tarafından</a:t>
            </a:r>
            <a:r>
              <a:rPr lang="en-GB" sz="1400" b="0" i="0" u="sng" dirty="0">
                <a:solidFill>
                  <a:srgbClr val="CA1C23"/>
                </a:solidFill>
                <a:effectLst/>
                <a:latin typeface="Source Sans Pro" panose="020B0503030403020204" pitchFamily="34" charset="0"/>
                <a:hlinkClick r:id="rId6"/>
              </a:rPr>
              <a:t> </a:t>
            </a:r>
            <a:r>
              <a:rPr lang="en-GB" sz="1400" b="0" i="0" u="sng" dirty="0" err="1">
                <a:solidFill>
                  <a:srgbClr val="CA1C23"/>
                </a:solidFill>
                <a:effectLst/>
                <a:latin typeface="Source Sans Pro" panose="020B0503030403020204" pitchFamily="34" charset="0"/>
                <a:hlinkClick r:id="rId6"/>
              </a:rPr>
              <a:t>çalıştayın</a:t>
            </a:r>
            <a:r>
              <a:rPr lang="en-GB" sz="1400" b="0" i="0" u="sng" dirty="0">
                <a:solidFill>
                  <a:srgbClr val="CA1C23"/>
                </a:solidFill>
                <a:effectLst/>
                <a:latin typeface="Source Sans Pro" panose="020B0503030403020204" pitchFamily="34" charset="0"/>
                <a:hlinkClick r:id="rId6"/>
              </a:rPr>
              <a:t> </a:t>
            </a:r>
            <a:r>
              <a:rPr lang="en-GB" sz="1400" b="0" i="0" u="sng" dirty="0" err="1">
                <a:solidFill>
                  <a:srgbClr val="CA1C23"/>
                </a:solidFill>
                <a:effectLst/>
                <a:latin typeface="Source Sans Pro" panose="020B0503030403020204" pitchFamily="34" charset="0"/>
                <a:hlinkClick r:id="rId6"/>
              </a:rPr>
              <a:t>duyurulması</a:t>
            </a:r>
            <a:endParaRPr lang="en-GB" sz="1400" b="0" i="0" dirty="0">
              <a:solidFill>
                <a:srgbClr val="333333"/>
              </a:solidFill>
              <a:effectLst/>
              <a:latin typeface="Source Sans Pro" panose="020B0503030403020204" pitchFamily="34" charset="0"/>
            </a:endParaRPr>
          </a:p>
          <a:p>
            <a:pPr marL="285750" indent="-285750" algn="just">
              <a:lnSpc>
                <a:spcPct val="200000"/>
              </a:lnSpc>
              <a:buFont typeface="Wingdings" panose="05000000000000000000" pitchFamily="2" charset="2"/>
              <a:buChar char="v"/>
            </a:pPr>
            <a:r>
              <a:rPr lang="en-GB" sz="1400" b="0" i="0" u="sng" dirty="0" err="1">
                <a:solidFill>
                  <a:srgbClr val="444444"/>
                </a:solidFill>
                <a:effectLst/>
                <a:latin typeface="Source Sans Pro" panose="020B0503030403020204" pitchFamily="34" charset="0"/>
                <a:hlinkClick r:id="rId7"/>
              </a:rPr>
              <a:t>Yerel</a:t>
            </a:r>
            <a:r>
              <a:rPr lang="en-GB" sz="1400" b="0" i="0" u="sng" dirty="0">
                <a:solidFill>
                  <a:srgbClr val="444444"/>
                </a:solidFill>
                <a:effectLst/>
                <a:latin typeface="Source Sans Pro" panose="020B0503030403020204" pitchFamily="34" charset="0"/>
                <a:hlinkClick r:id="rId7"/>
              </a:rPr>
              <a:t> </a:t>
            </a:r>
            <a:r>
              <a:rPr lang="en-GB" sz="1400" b="0" i="0" u="sng" dirty="0" err="1">
                <a:solidFill>
                  <a:srgbClr val="444444"/>
                </a:solidFill>
                <a:effectLst/>
                <a:latin typeface="Source Sans Pro" panose="020B0503030403020204" pitchFamily="34" charset="0"/>
                <a:hlinkClick r:id="rId7"/>
              </a:rPr>
              <a:t>medyada</a:t>
            </a:r>
            <a:r>
              <a:rPr lang="en-GB" sz="1400" b="0" i="0" u="sng" dirty="0">
                <a:solidFill>
                  <a:srgbClr val="444444"/>
                </a:solidFill>
                <a:effectLst/>
                <a:latin typeface="Source Sans Pro" panose="020B0503030403020204" pitchFamily="34" charset="0"/>
                <a:hlinkClick r:id="rId7"/>
              </a:rPr>
              <a:t> </a:t>
            </a:r>
            <a:r>
              <a:rPr lang="en-GB" sz="1400" b="0" i="0" u="sng" dirty="0" err="1">
                <a:solidFill>
                  <a:srgbClr val="444444"/>
                </a:solidFill>
                <a:effectLst/>
                <a:latin typeface="Source Sans Pro" panose="020B0503030403020204" pitchFamily="34" charset="0"/>
                <a:hlinkClick r:id="rId7"/>
              </a:rPr>
              <a:t>yer</a:t>
            </a:r>
            <a:r>
              <a:rPr lang="en-GB" sz="1400" b="0" i="0" u="sng" dirty="0">
                <a:solidFill>
                  <a:srgbClr val="444444"/>
                </a:solidFill>
                <a:effectLst/>
                <a:latin typeface="Source Sans Pro" panose="020B0503030403020204" pitchFamily="34" charset="0"/>
                <a:hlinkClick r:id="rId7"/>
              </a:rPr>
              <a:t> </a:t>
            </a:r>
            <a:r>
              <a:rPr lang="en-GB" sz="1400" b="0" i="0" u="sng" dirty="0" err="1">
                <a:solidFill>
                  <a:srgbClr val="444444"/>
                </a:solidFill>
                <a:effectLst/>
                <a:latin typeface="Source Sans Pro" panose="020B0503030403020204" pitchFamily="34" charset="0"/>
                <a:hlinkClick r:id="rId7"/>
              </a:rPr>
              <a:t>bulan</a:t>
            </a:r>
            <a:r>
              <a:rPr lang="en-GB" sz="1400" b="0" i="0" u="sng" dirty="0">
                <a:solidFill>
                  <a:srgbClr val="444444"/>
                </a:solidFill>
                <a:effectLst/>
                <a:latin typeface="Source Sans Pro" panose="020B0503030403020204" pitchFamily="34" charset="0"/>
                <a:hlinkClick r:id="rId7"/>
              </a:rPr>
              <a:t> </a:t>
            </a:r>
            <a:r>
              <a:rPr lang="en-GB" sz="1400" b="0" i="0" u="sng" dirty="0" err="1">
                <a:solidFill>
                  <a:srgbClr val="444444"/>
                </a:solidFill>
                <a:effectLst/>
                <a:latin typeface="Source Sans Pro" panose="020B0503030403020204" pitchFamily="34" charset="0"/>
                <a:hlinkClick r:id="rId7"/>
              </a:rPr>
              <a:t>çalıştay</a:t>
            </a:r>
            <a:endParaRPr lang="en-GB" sz="1400" b="0" i="0" dirty="0">
              <a:solidFill>
                <a:srgbClr val="333333"/>
              </a:solidFill>
              <a:effectLst/>
              <a:latin typeface="Source Sans Pro" panose="020B0503030403020204" pitchFamily="34" charset="0"/>
            </a:endParaRPr>
          </a:p>
        </p:txBody>
      </p:sp>
      <p:sp>
        <p:nvSpPr>
          <p:cNvPr id="13" name="Rectangle 12">
            <a:extLst>
              <a:ext uri="{FF2B5EF4-FFF2-40B4-BE49-F238E27FC236}">
                <a16:creationId xmlns:a16="http://schemas.microsoft.com/office/drawing/2014/main" id="{6BA06609-B223-C55B-DC11-39FD3E9C097B}"/>
              </a:ext>
            </a:extLst>
          </p:cNvPr>
          <p:cNvSpPr/>
          <p:nvPr/>
        </p:nvSpPr>
        <p:spPr>
          <a:xfrm>
            <a:off x="996407" y="6497286"/>
            <a:ext cx="1623137" cy="307777"/>
          </a:xfrm>
          <a:prstGeom prst="rect">
            <a:avLst/>
          </a:prstGeom>
          <a:noFill/>
        </p:spPr>
        <p:txBody>
          <a:bodyPr wrap="none" lIns="91440" tIns="45720" rIns="91440" bIns="45720">
            <a:spAutoFit/>
          </a:bodyPr>
          <a:lstStyle/>
          <a:p>
            <a:pPr algn="ctr"/>
            <a:r>
              <a:rPr lang="tr-TR" sz="1400" b="1" cap="none" spc="50" dirty="0">
                <a:ln w="0"/>
                <a:solidFill>
                  <a:srgbClr val="FF0000"/>
                </a:solidFill>
                <a:effectLst>
                  <a:innerShdw blurRad="63500" dist="50800" dir="13500000">
                    <a:srgbClr val="000000">
                      <a:alpha val="50000"/>
                    </a:srgbClr>
                  </a:innerShdw>
                </a:effectLst>
              </a:rPr>
              <a:t>31 Temmuz 2023</a:t>
            </a:r>
            <a:endParaRPr lang="en-GB" sz="1400" b="1" cap="none" spc="50" dirty="0">
              <a:ln w="0"/>
              <a:solidFill>
                <a:srgbClr val="FF0000"/>
              </a:solidFill>
              <a:effectLst>
                <a:innerShdw blurRad="63500" dist="50800" dir="13500000">
                  <a:srgbClr val="000000">
                    <a:alpha val="50000"/>
                  </a:srgbClr>
                </a:innerShdw>
              </a:effectLst>
            </a:endParaRPr>
          </a:p>
        </p:txBody>
      </p:sp>
      <p:pic>
        <p:nvPicPr>
          <p:cNvPr id="3" name="Resim 5">
            <a:extLst>
              <a:ext uri="{FF2B5EF4-FFF2-40B4-BE49-F238E27FC236}">
                <a16:creationId xmlns:a16="http://schemas.microsoft.com/office/drawing/2014/main" id="{A3A2799E-0077-5E5E-3AA7-11C8418A17E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62871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1860362" y="228580"/>
            <a:ext cx="9601200" cy="1485900"/>
          </a:xfrm>
        </p:spPr>
        <p:txBody>
          <a:bodyPr>
            <a:normAutofit/>
          </a:bodyPr>
          <a:lstStyle/>
          <a:p>
            <a:r>
              <a:rPr lang="tr-TR" sz="3200" b="1" dirty="0"/>
              <a:t>2023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849120" y="660270"/>
            <a:ext cx="10320757" cy="400110"/>
          </a:xfrm>
          <a:prstGeom prst="rect">
            <a:avLst/>
          </a:prstGeom>
          <a:noFill/>
        </p:spPr>
        <p:txBody>
          <a:bodyPr wrap="square" rtlCol="0">
            <a:spAutoFit/>
          </a:bodyPr>
          <a:lstStyle/>
          <a:p>
            <a:pPr algn="ctr"/>
            <a:r>
              <a:rPr lang="tr-TR" sz="2000" dirty="0">
                <a:solidFill>
                  <a:schemeClr val="tx2"/>
                </a:solidFill>
                <a:highlight>
                  <a:srgbClr val="C9E3FB"/>
                </a:highlight>
              </a:rPr>
              <a:t>Merkezimizin Katılım Sağladığı "Çanakkale Deprem Çalıştayı I" Gerçekleşti</a:t>
            </a:r>
            <a:endParaRPr lang="tr-TR" sz="2000" dirty="0">
              <a:solidFill>
                <a:schemeClr val="tx2"/>
              </a:solidFill>
              <a:highlight>
                <a:srgbClr val="DEDFF6"/>
              </a:highlight>
            </a:endParaRP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9" name="TextBox 8">
            <a:extLst>
              <a:ext uri="{FF2B5EF4-FFF2-40B4-BE49-F238E27FC236}">
                <a16:creationId xmlns:a16="http://schemas.microsoft.com/office/drawing/2014/main" id="{0EC4CED3-DDA0-32E8-8ECA-E8BD9652BD1F}"/>
              </a:ext>
            </a:extLst>
          </p:cNvPr>
          <p:cNvSpPr txBox="1"/>
          <p:nvPr/>
        </p:nvSpPr>
        <p:spPr>
          <a:xfrm>
            <a:off x="996407" y="1369113"/>
            <a:ext cx="5664555" cy="3785652"/>
          </a:xfrm>
          <a:custGeom>
            <a:avLst/>
            <a:gdLst>
              <a:gd name="connsiteX0" fmla="*/ 0 w 5664555"/>
              <a:gd name="connsiteY0" fmla="*/ 0 h 3785652"/>
              <a:gd name="connsiteX1" fmla="*/ 459458 w 5664555"/>
              <a:gd name="connsiteY1" fmla="*/ 0 h 3785652"/>
              <a:gd name="connsiteX2" fmla="*/ 1145499 w 5664555"/>
              <a:gd name="connsiteY2" fmla="*/ 0 h 3785652"/>
              <a:gd name="connsiteX3" fmla="*/ 1718248 w 5664555"/>
              <a:gd name="connsiteY3" fmla="*/ 0 h 3785652"/>
              <a:gd name="connsiteX4" fmla="*/ 2347643 w 5664555"/>
              <a:gd name="connsiteY4" fmla="*/ 0 h 3785652"/>
              <a:gd name="connsiteX5" fmla="*/ 3090329 w 5664555"/>
              <a:gd name="connsiteY5" fmla="*/ 0 h 3785652"/>
              <a:gd name="connsiteX6" fmla="*/ 3606433 w 5664555"/>
              <a:gd name="connsiteY6" fmla="*/ 0 h 3785652"/>
              <a:gd name="connsiteX7" fmla="*/ 4292474 w 5664555"/>
              <a:gd name="connsiteY7" fmla="*/ 0 h 3785652"/>
              <a:gd name="connsiteX8" fmla="*/ 4808578 w 5664555"/>
              <a:gd name="connsiteY8" fmla="*/ 0 h 3785652"/>
              <a:gd name="connsiteX9" fmla="*/ 5664555 w 5664555"/>
              <a:gd name="connsiteY9" fmla="*/ 0 h 3785652"/>
              <a:gd name="connsiteX10" fmla="*/ 5664555 w 5664555"/>
              <a:gd name="connsiteY10" fmla="*/ 668799 h 3785652"/>
              <a:gd name="connsiteX11" fmla="*/ 5664555 w 5664555"/>
              <a:gd name="connsiteY11" fmla="*/ 1224027 h 3785652"/>
              <a:gd name="connsiteX12" fmla="*/ 5664555 w 5664555"/>
              <a:gd name="connsiteY12" fmla="*/ 1930683 h 3785652"/>
              <a:gd name="connsiteX13" fmla="*/ 5664555 w 5664555"/>
              <a:gd name="connsiteY13" fmla="*/ 2561625 h 3785652"/>
              <a:gd name="connsiteX14" fmla="*/ 5664555 w 5664555"/>
              <a:gd name="connsiteY14" fmla="*/ 3785652 h 3785652"/>
              <a:gd name="connsiteX15" fmla="*/ 4978514 w 5664555"/>
              <a:gd name="connsiteY15" fmla="*/ 3785652 h 3785652"/>
              <a:gd name="connsiteX16" fmla="*/ 4349119 w 5664555"/>
              <a:gd name="connsiteY16" fmla="*/ 3785652 h 3785652"/>
              <a:gd name="connsiteX17" fmla="*/ 3776370 w 5664555"/>
              <a:gd name="connsiteY17" fmla="*/ 3785652 h 3785652"/>
              <a:gd name="connsiteX18" fmla="*/ 3090329 w 5664555"/>
              <a:gd name="connsiteY18" fmla="*/ 3785652 h 3785652"/>
              <a:gd name="connsiteX19" fmla="*/ 2460934 w 5664555"/>
              <a:gd name="connsiteY19" fmla="*/ 3785652 h 3785652"/>
              <a:gd name="connsiteX20" fmla="*/ 1718248 w 5664555"/>
              <a:gd name="connsiteY20" fmla="*/ 3785652 h 3785652"/>
              <a:gd name="connsiteX21" fmla="*/ 975562 w 5664555"/>
              <a:gd name="connsiteY21" fmla="*/ 3785652 h 3785652"/>
              <a:gd name="connsiteX22" fmla="*/ 0 w 5664555"/>
              <a:gd name="connsiteY22" fmla="*/ 3785652 h 3785652"/>
              <a:gd name="connsiteX23" fmla="*/ 0 w 5664555"/>
              <a:gd name="connsiteY23" fmla="*/ 3116853 h 3785652"/>
              <a:gd name="connsiteX24" fmla="*/ 0 w 5664555"/>
              <a:gd name="connsiteY24" fmla="*/ 2448055 h 3785652"/>
              <a:gd name="connsiteX25" fmla="*/ 0 w 5664555"/>
              <a:gd name="connsiteY25" fmla="*/ 1817113 h 3785652"/>
              <a:gd name="connsiteX26" fmla="*/ 0 w 5664555"/>
              <a:gd name="connsiteY26" fmla="*/ 1186171 h 3785652"/>
              <a:gd name="connsiteX27" fmla="*/ 0 w 5664555"/>
              <a:gd name="connsiteY27" fmla="*/ 555229 h 3785652"/>
              <a:gd name="connsiteX28" fmla="*/ 0 w 5664555"/>
              <a:gd name="connsiteY28"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64555" h="3785652" fill="none" extrusionOk="0">
                <a:moveTo>
                  <a:pt x="0" y="0"/>
                </a:moveTo>
                <a:cubicBezTo>
                  <a:pt x="120466" y="14959"/>
                  <a:pt x="359301" y="22143"/>
                  <a:pt x="459458" y="0"/>
                </a:cubicBezTo>
                <a:cubicBezTo>
                  <a:pt x="559615" y="-22143"/>
                  <a:pt x="923815" y="-23063"/>
                  <a:pt x="1145499" y="0"/>
                </a:cubicBezTo>
                <a:cubicBezTo>
                  <a:pt x="1367183" y="23063"/>
                  <a:pt x="1597856" y="-24904"/>
                  <a:pt x="1718248" y="0"/>
                </a:cubicBezTo>
                <a:cubicBezTo>
                  <a:pt x="1838640" y="24904"/>
                  <a:pt x="2212706" y="5903"/>
                  <a:pt x="2347643" y="0"/>
                </a:cubicBezTo>
                <a:cubicBezTo>
                  <a:pt x="2482580" y="-5903"/>
                  <a:pt x="2933277" y="36413"/>
                  <a:pt x="3090329" y="0"/>
                </a:cubicBezTo>
                <a:cubicBezTo>
                  <a:pt x="3247381" y="-36413"/>
                  <a:pt x="3366445" y="-393"/>
                  <a:pt x="3606433" y="0"/>
                </a:cubicBezTo>
                <a:cubicBezTo>
                  <a:pt x="3846421" y="393"/>
                  <a:pt x="4139869" y="-21183"/>
                  <a:pt x="4292474" y="0"/>
                </a:cubicBezTo>
                <a:cubicBezTo>
                  <a:pt x="4445079" y="21183"/>
                  <a:pt x="4654555" y="15331"/>
                  <a:pt x="4808578" y="0"/>
                </a:cubicBezTo>
                <a:cubicBezTo>
                  <a:pt x="4962601" y="-15331"/>
                  <a:pt x="5344124" y="-31113"/>
                  <a:pt x="5664555" y="0"/>
                </a:cubicBezTo>
                <a:cubicBezTo>
                  <a:pt x="5682247" y="208935"/>
                  <a:pt x="5661044" y="520754"/>
                  <a:pt x="5664555" y="668799"/>
                </a:cubicBezTo>
                <a:cubicBezTo>
                  <a:pt x="5668066" y="816844"/>
                  <a:pt x="5648375" y="1060913"/>
                  <a:pt x="5664555" y="1224027"/>
                </a:cubicBezTo>
                <a:cubicBezTo>
                  <a:pt x="5680735" y="1387141"/>
                  <a:pt x="5670054" y="1747306"/>
                  <a:pt x="5664555" y="1930683"/>
                </a:cubicBezTo>
                <a:cubicBezTo>
                  <a:pt x="5659056" y="2114060"/>
                  <a:pt x="5659112" y="2250661"/>
                  <a:pt x="5664555" y="2561625"/>
                </a:cubicBezTo>
                <a:cubicBezTo>
                  <a:pt x="5669998" y="2872589"/>
                  <a:pt x="5664811" y="3474296"/>
                  <a:pt x="5664555" y="3785652"/>
                </a:cubicBezTo>
                <a:cubicBezTo>
                  <a:pt x="5426515" y="3783776"/>
                  <a:pt x="5173418" y="3793246"/>
                  <a:pt x="4978514" y="3785652"/>
                </a:cubicBezTo>
                <a:cubicBezTo>
                  <a:pt x="4783610" y="3778058"/>
                  <a:pt x="4633633" y="3757001"/>
                  <a:pt x="4349119" y="3785652"/>
                </a:cubicBezTo>
                <a:cubicBezTo>
                  <a:pt x="4064606" y="3814303"/>
                  <a:pt x="3993303" y="3773017"/>
                  <a:pt x="3776370" y="3785652"/>
                </a:cubicBezTo>
                <a:cubicBezTo>
                  <a:pt x="3559437" y="3798287"/>
                  <a:pt x="3324638" y="3799945"/>
                  <a:pt x="3090329" y="3785652"/>
                </a:cubicBezTo>
                <a:cubicBezTo>
                  <a:pt x="2856020" y="3771359"/>
                  <a:pt x="2761488" y="3757663"/>
                  <a:pt x="2460934" y="3785652"/>
                </a:cubicBezTo>
                <a:cubicBezTo>
                  <a:pt x="2160380" y="3813641"/>
                  <a:pt x="2084954" y="3755078"/>
                  <a:pt x="1718248" y="3785652"/>
                </a:cubicBezTo>
                <a:cubicBezTo>
                  <a:pt x="1351542" y="3816226"/>
                  <a:pt x="1297927" y="3769147"/>
                  <a:pt x="975562" y="3785652"/>
                </a:cubicBezTo>
                <a:cubicBezTo>
                  <a:pt x="653197" y="3802157"/>
                  <a:pt x="427979" y="3739652"/>
                  <a:pt x="0" y="3785652"/>
                </a:cubicBezTo>
                <a:cubicBezTo>
                  <a:pt x="30373" y="3644021"/>
                  <a:pt x="6282" y="3259782"/>
                  <a:pt x="0" y="3116853"/>
                </a:cubicBezTo>
                <a:cubicBezTo>
                  <a:pt x="-6282" y="2973924"/>
                  <a:pt x="-23290" y="2721511"/>
                  <a:pt x="0" y="2448055"/>
                </a:cubicBezTo>
                <a:cubicBezTo>
                  <a:pt x="23290" y="2174599"/>
                  <a:pt x="14807" y="1992135"/>
                  <a:pt x="0" y="1817113"/>
                </a:cubicBezTo>
                <a:cubicBezTo>
                  <a:pt x="-14807" y="1642091"/>
                  <a:pt x="-3000" y="1404834"/>
                  <a:pt x="0" y="1186171"/>
                </a:cubicBezTo>
                <a:cubicBezTo>
                  <a:pt x="3000" y="967508"/>
                  <a:pt x="-17729" y="740720"/>
                  <a:pt x="0" y="555229"/>
                </a:cubicBezTo>
                <a:cubicBezTo>
                  <a:pt x="17729" y="369738"/>
                  <a:pt x="4357" y="270389"/>
                  <a:pt x="0" y="0"/>
                </a:cubicBezTo>
                <a:close/>
              </a:path>
              <a:path w="5664555" h="3785652" stroke="0" extrusionOk="0">
                <a:moveTo>
                  <a:pt x="0" y="0"/>
                </a:moveTo>
                <a:cubicBezTo>
                  <a:pt x="236787" y="2632"/>
                  <a:pt x="377944" y="10976"/>
                  <a:pt x="572749" y="0"/>
                </a:cubicBezTo>
                <a:cubicBezTo>
                  <a:pt x="767554" y="-10976"/>
                  <a:pt x="913569" y="9847"/>
                  <a:pt x="1032208" y="0"/>
                </a:cubicBezTo>
                <a:cubicBezTo>
                  <a:pt x="1150847" y="-9847"/>
                  <a:pt x="1436235" y="31312"/>
                  <a:pt x="1774894" y="0"/>
                </a:cubicBezTo>
                <a:cubicBezTo>
                  <a:pt x="2113553" y="-31312"/>
                  <a:pt x="2140546" y="8044"/>
                  <a:pt x="2347643" y="0"/>
                </a:cubicBezTo>
                <a:cubicBezTo>
                  <a:pt x="2554740" y="-8044"/>
                  <a:pt x="2677794" y="16831"/>
                  <a:pt x="2920393" y="0"/>
                </a:cubicBezTo>
                <a:cubicBezTo>
                  <a:pt x="3162992" y="-16831"/>
                  <a:pt x="3445583" y="-1618"/>
                  <a:pt x="3663079" y="0"/>
                </a:cubicBezTo>
                <a:cubicBezTo>
                  <a:pt x="3880575" y="1618"/>
                  <a:pt x="3965791" y="-19477"/>
                  <a:pt x="4179183" y="0"/>
                </a:cubicBezTo>
                <a:cubicBezTo>
                  <a:pt x="4392575" y="19477"/>
                  <a:pt x="4600792" y="32528"/>
                  <a:pt x="4921869" y="0"/>
                </a:cubicBezTo>
                <a:cubicBezTo>
                  <a:pt x="5242946" y="-32528"/>
                  <a:pt x="5387410" y="13648"/>
                  <a:pt x="5664555" y="0"/>
                </a:cubicBezTo>
                <a:cubicBezTo>
                  <a:pt x="5675699" y="301057"/>
                  <a:pt x="5640804" y="456428"/>
                  <a:pt x="5664555" y="630942"/>
                </a:cubicBezTo>
                <a:cubicBezTo>
                  <a:pt x="5688306" y="805456"/>
                  <a:pt x="5682823" y="993732"/>
                  <a:pt x="5664555" y="1261884"/>
                </a:cubicBezTo>
                <a:cubicBezTo>
                  <a:pt x="5646287" y="1530036"/>
                  <a:pt x="5639935" y="1731235"/>
                  <a:pt x="5664555" y="1930683"/>
                </a:cubicBezTo>
                <a:cubicBezTo>
                  <a:pt x="5689175" y="2130131"/>
                  <a:pt x="5648339" y="2333005"/>
                  <a:pt x="5664555" y="2448055"/>
                </a:cubicBezTo>
                <a:cubicBezTo>
                  <a:pt x="5680771" y="2563105"/>
                  <a:pt x="5666245" y="2792757"/>
                  <a:pt x="5664555" y="3078997"/>
                </a:cubicBezTo>
                <a:cubicBezTo>
                  <a:pt x="5662865" y="3365237"/>
                  <a:pt x="5673412" y="3615281"/>
                  <a:pt x="5664555" y="3785652"/>
                </a:cubicBezTo>
                <a:cubicBezTo>
                  <a:pt x="5445987" y="3809196"/>
                  <a:pt x="5177107" y="3773276"/>
                  <a:pt x="5035160" y="3785652"/>
                </a:cubicBezTo>
                <a:cubicBezTo>
                  <a:pt x="4893213" y="3798028"/>
                  <a:pt x="4653582" y="3803437"/>
                  <a:pt x="4292474" y="3785652"/>
                </a:cubicBezTo>
                <a:cubicBezTo>
                  <a:pt x="3931366" y="3767867"/>
                  <a:pt x="3921014" y="3787179"/>
                  <a:pt x="3663079" y="3785652"/>
                </a:cubicBezTo>
                <a:cubicBezTo>
                  <a:pt x="3405145" y="3784125"/>
                  <a:pt x="3414707" y="3763924"/>
                  <a:pt x="3203621" y="3785652"/>
                </a:cubicBezTo>
                <a:cubicBezTo>
                  <a:pt x="2992535" y="3807380"/>
                  <a:pt x="2906638" y="3790129"/>
                  <a:pt x="2687517" y="3785652"/>
                </a:cubicBezTo>
                <a:cubicBezTo>
                  <a:pt x="2468396" y="3781175"/>
                  <a:pt x="2133324" y="3784510"/>
                  <a:pt x="1944831" y="3785652"/>
                </a:cubicBezTo>
                <a:cubicBezTo>
                  <a:pt x="1756338" y="3786794"/>
                  <a:pt x="1509178" y="3758402"/>
                  <a:pt x="1315436" y="3785652"/>
                </a:cubicBezTo>
                <a:cubicBezTo>
                  <a:pt x="1121694" y="3812902"/>
                  <a:pt x="994902" y="3810652"/>
                  <a:pt x="799332" y="3785652"/>
                </a:cubicBezTo>
                <a:cubicBezTo>
                  <a:pt x="603762" y="3760652"/>
                  <a:pt x="334339" y="3815126"/>
                  <a:pt x="0" y="3785652"/>
                </a:cubicBezTo>
                <a:cubicBezTo>
                  <a:pt x="8339" y="3649147"/>
                  <a:pt x="-731" y="3437894"/>
                  <a:pt x="0" y="3268280"/>
                </a:cubicBezTo>
                <a:cubicBezTo>
                  <a:pt x="731" y="3098666"/>
                  <a:pt x="-24154" y="2989714"/>
                  <a:pt x="0" y="2750907"/>
                </a:cubicBezTo>
                <a:cubicBezTo>
                  <a:pt x="24154" y="2512100"/>
                  <a:pt x="-1671" y="2410275"/>
                  <a:pt x="0" y="2082109"/>
                </a:cubicBezTo>
                <a:cubicBezTo>
                  <a:pt x="1671" y="1753943"/>
                  <a:pt x="-22878" y="1760771"/>
                  <a:pt x="0" y="1526880"/>
                </a:cubicBezTo>
                <a:cubicBezTo>
                  <a:pt x="22878" y="1292989"/>
                  <a:pt x="-15790" y="1142400"/>
                  <a:pt x="0" y="820225"/>
                </a:cubicBezTo>
                <a:cubicBezTo>
                  <a:pt x="15790" y="498051"/>
                  <a:pt x="-1603" y="197127"/>
                  <a:pt x="0" y="0"/>
                </a:cubicBezTo>
                <a:close/>
              </a:path>
            </a:pathLst>
          </a:custGeom>
          <a:solidFill>
            <a:schemeClr val="bg2"/>
          </a:solidFill>
          <a:ln w="34925">
            <a:solidFill>
              <a:schemeClr val="accent1">
                <a:alpha val="96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algn="just"/>
            <a:r>
              <a:rPr lang="en-GB" sz="1600" dirty="0"/>
              <a:t>Çanakkale Onsekiz Mart Üniversitesi (ÇOMÜ) ve Çanakkale </a:t>
            </a:r>
            <a:r>
              <a:rPr lang="tr-TR" sz="1600" dirty="0"/>
              <a:t>Çevre</a:t>
            </a:r>
            <a:r>
              <a:rPr lang="en-GB" sz="1600" dirty="0"/>
              <a:t>, </a:t>
            </a:r>
            <a:r>
              <a:rPr lang="tr-TR" sz="1600" dirty="0"/>
              <a:t>Şehircilik</a:t>
            </a:r>
            <a:r>
              <a:rPr lang="en-GB" sz="1600" dirty="0"/>
              <a:t> ve İklim </a:t>
            </a:r>
            <a:r>
              <a:rPr lang="en-GB" sz="1600" dirty="0" err="1"/>
              <a:t>Değişikliği</a:t>
            </a:r>
            <a:r>
              <a:rPr lang="en-GB" sz="1600" dirty="0"/>
              <a:t> İl </a:t>
            </a:r>
            <a:r>
              <a:rPr lang="en-GB" sz="1600" dirty="0" err="1"/>
              <a:t>Müdürlüğü</a:t>
            </a:r>
            <a:r>
              <a:rPr lang="en-GB" sz="1600" dirty="0"/>
              <a:t> iş </a:t>
            </a:r>
            <a:r>
              <a:rPr lang="en-GB" sz="1600" dirty="0" err="1"/>
              <a:t>birliğinde</a:t>
            </a:r>
            <a:r>
              <a:rPr lang="en-GB" sz="1600" dirty="0"/>
              <a:t> </a:t>
            </a:r>
            <a:r>
              <a:rPr lang="en-GB" sz="1600" dirty="0" err="1"/>
              <a:t>düzenlenen</a:t>
            </a:r>
            <a:r>
              <a:rPr lang="en-GB" sz="1600" dirty="0"/>
              <a:t> “</a:t>
            </a:r>
            <a:r>
              <a:rPr lang="en-GB" sz="1600" dirty="0" err="1"/>
              <a:t>Depremle</a:t>
            </a:r>
            <a:r>
              <a:rPr lang="en-GB" sz="1600" dirty="0"/>
              <a:t> </a:t>
            </a:r>
            <a:r>
              <a:rPr lang="en-GB" sz="1600" dirty="0" err="1"/>
              <a:t>Yaşamak</a:t>
            </a:r>
            <a:r>
              <a:rPr lang="en-GB" sz="1600" dirty="0"/>
              <a:t>: </a:t>
            </a:r>
            <a:r>
              <a:rPr lang="en-GB" sz="1600" dirty="0" err="1"/>
              <a:t>Riskleri</a:t>
            </a:r>
            <a:r>
              <a:rPr lang="en-GB" sz="1600" dirty="0"/>
              <a:t> </a:t>
            </a:r>
            <a:r>
              <a:rPr lang="en-GB" sz="1600" dirty="0" err="1"/>
              <a:t>Azaltmak</a:t>
            </a:r>
            <a:r>
              <a:rPr lang="en-GB" sz="1600" dirty="0"/>
              <a:t>, </a:t>
            </a:r>
            <a:r>
              <a:rPr lang="en-GB" sz="1600" dirty="0" err="1"/>
              <a:t>Farkındalığı</a:t>
            </a:r>
            <a:r>
              <a:rPr lang="en-GB" sz="1600" dirty="0"/>
              <a:t> </a:t>
            </a:r>
            <a:r>
              <a:rPr lang="en-GB" sz="1600" dirty="0" err="1"/>
              <a:t>Artırmak</a:t>
            </a:r>
            <a:r>
              <a:rPr lang="en-GB" sz="1600" dirty="0"/>
              <a:t>” </a:t>
            </a:r>
            <a:r>
              <a:rPr lang="en-GB" sz="1600" dirty="0" err="1"/>
              <a:t>Çalıştayı</a:t>
            </a:r>
            <a:r>
              <a:rPr lang="en-GB" sz="1600" dirty="0"/>
              <a:t>, Double Tree by Hilton </a:t>
            </a:r>
            <a:r>
              <a:rPr lang="en-GB" sz="1600" dirty="0" err="1"/>
              <a:t>Konferans</a:t>
            </a:r>
            <a:r>
              <a:rPr lang="en-GB" sz="1600" dirty="0"/>
              <a:t> </a:t>
            </a:r>
            <a:r>
              <a:rPr lang="en-GB" sz="1600" dirty="0" err="1"/>
              <a:t>Salonu’nda</a:t>
            </a:r>
            <a:r>
              <a:rPr lang="en-GB" sz="1600" dirty="0"/>
              <a:t> </a:t>
            </a:r>
            <a:r>
              <a:rPr lang="en-GB" sz="1600" dirty="0" err="1"/>
              <a:t>gerçekleşti</a:t>
            </a:r>
            <a:r>
              <a:rPr lang="en-GB" sz="1600" dirty="0"/>
              <a:t>. </a:t>
            </a:r>
            <a:r>
              <a:rPr lang="en-GB" sz="1600" dirty="0" err="1"/>
              <a:t>Çalıştaya</a:t>
            </a:r>
            <a:r>
              <a:rPr lang="en-GB" sz="1600" dirty="0"/>
              <a:t>; Çanakkale Onsekiz Mart Üniversitesi </a:t>
            </a:r>
            <a:r>
              <a:rPr lang="en-GB" sz="1600" dirty="0" err="1"/>
              <a:t>Rektörü</a:t>
            </a:r>
            <a:r>
              <a:rPr lang="en-GB" sz="1600" dirty="0"/>
              <a:t> Prof. </a:t>
            </a:r>
            <a:r>
              <a:rPr lang="en-GB" sz="1600" dirty="0" err="1"/>
              <a:t>Dr.</a:t>
            </a:r>
            <a:r>
              <a:rPr lang="en-GB" sz="1600" dirty="0"/>
              <a:t> R. </a:t>
            </a:r>
            <a:r>
              <a:rPr lang="en-GB" sz="1600" dirty="0" err="1"/>
              <a:t>Cüneyt</a:t>
            </a:r>
            <a:r>
              <a:rPr lang="en-GB" sz="1600" dirty="0"/>
              <a:t> </a:t>
            </a:r>
            <a:r>
              <a:rPr lang="en-GB" sz="1600" dirty="0" err="1"/>
              <a:t>Erenoğlu</a:t>
            </a:r>
            <a:r>
              <a:rPr lang="en-GB" sz="1600" dirty="0"/>
              <a:t>, Vali Yardımcısı </a:t>
            </a:r>
            <a:r>
              <a:rPr lang="en-GB" sz="1600" dirty="0" err="1"/>
              <a:t>Hakkı</a:t>
            </a:r>
            <a:r>
              <a:rPr lang="en-GB" sz="1600" dirty="0"/>
              <a:t> </a:t>
            </a:r>
            <a:r>
              <a:rPr lang="en-GB" sz="1600" dirty="0" err="1"/>
              <a:t>Uzun</a:t>
            </a:r>
            <a:r>
              <a:rPr lang="en-GB" sz="1600" dirty="0"/>
              <a:t>, </a:t>
            </a:r>
            <a:r>
              <a:rPr lang="en-GB" sz="1600" dirty="0" err="1"/>
              <a:t>Çevre</a:t>
            </a:r>
            <a:r>
              <a:rPr lang="en-GB" sz="1600" dirty="0"/>
              <a:t>, </a:t>
            </a:r>
            <a:r>
              <a:rPr lang="en-GB" sz="1600" dirty="0" err="1"/>
              <a:t>Şehircilik</a:t>
            </a:r>
            <a:r>
              <a:rPr lang="en-GB" sz="1600" dirty="0"/>
              <a:t> ve İklim </a:t>
            </a:r>
            <a:r>
              <a:rPr lang="en-GB" sz="1600" dirty="0" err="1"/>
              <a:t>Değişikliği</a:t>
            </a:r>
            <a:r>
              <a:rPr lang="en-GB" sz="1600" dirty="0"/>
              <a:t> İl Müdürü Bekir </a:t>
            </a:r>
            <a:r>
              <a:rPr lang="en-GB" sz="1600" dirty="0" err="1"/>
              <a:t>Çelen</a:t>
            </a:r>
            <a:r>
              <a:rPr lang="en-GB" sz="1600" dirty="0"/>
              <a:t>, İl </a:t>
            </a:r>
            <a:r>
              <a:rPr lang="en-GB" sz="1600" dirty="0" err="1"/>
              <a:t>Afet</a:t>
            </a:r>
            <a:r>
              <a:rPr lang="en-GB" sz="1600" dirty="0"/>
              <a:t> ve </a:t>
            </a:r>
            <a:r>
              <a:rPr lang="en-GB" sz="1600" dirty="0" err="1"/>
              <a:t>Acil</a:t>
            </a:r>
            <a:r>
              <a:rPr lang="en-GB" sz="1600" dirty="0"/>
              <a:t> Durum Müdürü İbrahim </a:t>
            </a:r>
            <a:r>
              <a:rPr lang="en-GB" sz="1600" dirty="0" err="1"/>
              <a:t>Tarı</a:t>
            </a:r>
            <a:r>
              <a:rPr lang="en-GB" sz="1600" dirty="0"/>
              <a:t>, Çalışma Ve İş </a:t>
            </a:r>
            <a:r>
              <a:rPr lang="en-GB" sz="1600" dirty="0" err="1"/>
              <a:t>Kurumu</a:t>
            </a:r>
            <a:r>
              <a:rPr lang="en-GB" sz="1600" dirty="0"/>
              <a:t> İl Müdürü Mehmet </a:t>
            </a:r>
            <a:r>
              <a:rPr lang="cy-GB" sz="1600" dirty="0"/>
              <a:t>Uğur</a:t>
            </a:r>
            <a:r>
              <a:rPr lang="en-GB" sz="1600" dirty="0"/>
              <a:t> Yavuz, Rektör </a:t>
            </a:r>
            <a:r>
              <a:rPr lang="tr-TR" sz="1600" dirty="0"/>
              <a:t>Yardımcıları</a:t>
            </a:r>
            <a:r>
              <a:rPr lang="en-GB" sz="1600" dirty="0"/>
              <a:t> Prof. </a:t>
            </a:r>
            <a:r>
              <a:rPr lang="en-GB" sz="1600" dirty="0" err="1"/>
              <a:t>Dr.</a:t>
            </a:r>
            <a:r>
              <a:rPr lang="en-GB" sz="1600" dirty="0"/>
              <a:t> Hüseyin </a:t>
            </a:r>
            <a:r>
              <a:rPr lang="en-GB" sz="1600" dirty="0" err="1"/>
              <a:t>Erkul</a:t>
            </a:r>
            <a:r>
              <a:rPr lang="en-GB" sz="1600" dirty="0"/>
              <a:t>, Prof. </a:t>
            </a:r>
            <a:r>
              <a:rPr lang="en-GB" sz="1600" dirty="0" err="1"/>
              <a:t>Dr.</a:t>
            </a:r>
            <a:r>
              <a:rPr lang="en-GB" sz="1600" dirty="0"/>
              <a:t> </a:t>
            </a:r>
            <a:r>
              <a:rPr lang="en-GB" sz="1600" dirty="0" err="1"/>
              <a:t>Dinçay</a:t>
            </a:r>
            <a:r>
              <a:rPr lang="en-GB" sz="1600" dirty="0"/>
              <a:t> </a:t>
            </a:r>
            <a:r>
              <a:rPr lang="en-GB" sz="1600" dirty="0" err="1"/>
              <a:t>Köksal</a:t>
            </a:r>
            <a:r>
              <a:rPr lang="en-GB" sz="1600" dirty="0"/>
              <a:t>, Prof. </a:t>
            </a:r>
            <a:r>
              <a:rPr lang="en-GB" sz="1600" dirty="0" err="1"/>
              <a:t>Dr.</a:t>
            </a:r>
            <a:r>
              <a:rPr lang="en-GB" sz="1600" dirty="0"/>
              <a:t> </a:t>
            </a:r>
            <a:r>
              <a:rPr lang="en-GB" sz="1600" dirty="0" err="1"/>
              <a:t>Evren</a:t>
            </a:r>
            <a:r>
              <a:rPr lang="en-GB" sz="1600" dirty="0"/>
              <a:t> </a:t>
            </a:r>
            <a:r>
              <a:rPr lang="en-GB" sz="1600" dirty="0" err="1"/>
              <a:t>Karayel</a:t>
            </a:r>
            <a:r>
              <a:rPr lang="en-GB" sz="1600" dirty="0"/>
              <a:t> </a:t>
            </a:r>
            <a:r>
              <a:rPr lang="en-GB" sz="1600" dirty="0" err="1"/>
              <a:t>Gökkaya</a:t>
            </a:r>
            <a:r>
              <a:rPr lang="en-GB" sz="1600" dirty="0"/>
              <a:t>, Çanakkale Onsekiz Mart Üniversitesi </a:t>
            </a:r>
            <a:r>
              <a:rPr lang="en-GB" sz="1600" dirty="0" err="1"/>
              <a:t>Genel</a:t>
            </a:r>
            <a:r>
              <a:rPr lang="en-GB" sz="1600" dirty="0"/>
              <a:t> </a:t>
            </a:r>
            <a:r>
              <a:rPr lang="en-GB" sz="1600" dirty="0" err="1"/>
              <a:t>Sekreteri</a:t>
            </a:r>
            <a:r>
              <a:rPr lang="en-GB" sz="1600" dirty="0"/>
              <a:t> </a:t>
            </a:r>
            <a:r>
              <a:rPr lang="en-GB" sz="1600" dirty="0" err="1"/>
              <a:t>Oğuz</a:t>
            </a:r>
            <a:r>
              <a:rPr lang="en-GB" sz="1600" dirty="0"/>
              <a:t> </a:t>
            </a:r>
            <a:r>
              <a:rPr lang="en-GB" sz="1600" dirty="0" err="1"/>
              <a:t>Ünal</a:t>
            </a:r>
            <a:r>
              <a:rPr lang="en-GB" sz="1600" dirty="0"/>
              <a:t>, </a:t>
            </a:r>
            <a:r>
              <a:rPr lang="en-GB" sz="1600" dirty="0" err="1"/>
              <a:t>Mühendislik</a:t>
            </a:r>
            <a:r>
              <a:rPr lang="en-GB" sz="1600" dirty="0"/>
              <a:t> Fakültesi </a:t>
            </a:r>
            <a:r>
              <a:rPr lang="en-GB" sz="1600" dirty="0" err="1"/>
              <a:t>Dekanı</a:t>
            </a:r>
            <a:r>
              <a:rPr lang="en-GB" sz="1600" dirty="0"/>
              <a:t> Prof. </a:t>
            </a:r>
            <a:r>
              <a:rPr lang="en-GB" sz="1600" dirty="0" err="1"/>
              <a:t>Dr.</a:t>
            </a:r>
            <a:r>
              <a:rPr lang="en-GB" sz="1600" dirty="0"/>
              <a:t> </a:t>
            </a:r>
            <a:r>
              <a:rPr lang="en-GB" sz="1600" dirty="0" err="1"/>
              <a:t>Tolga</a:t>
            </a:r>
            <a:r>
              <a:rPr lang="en-GB" sz="1600" dirty="0"/>
              <a:t> </a:t>
            </a:r>
            <a:r>
              <a:rPr lang="en-GB" sz="1600" dirty="0" err="1"/>
              <a:t>Bekler</a:t>
            </a:r>
            <a:r>
              <a:rPr lang="en-GB" sz="1600" dirty="0"/>
              <a:t>, </a:t>
            </a:r>
            <a:r>
              <a:rPr lang="en-GB" sz="1600" dirty="0" err="1"/>
              <a:t>Kurumsal</a:t>
            </a:r>
            <a:r>
              <a:rPr lang="en-GB" sz="1600" dirty="0"/>
              <a:t> </a:t>
            </a:r>
            <a:r>
              <a:rPr lang="en-GB" sz="1600" dirty="0" err="1"/>
              <a:t>İletişim</a:t>
            </a:r>
            <a:r>
              <a:rPr lang="en-GB" sz="1600" dirty="0"/>
              <a:t> </a:t>
            </a:r>
            <a:r>
              <a:rPr lang="en-GB" sz="1600" dirty="0" err="1"/>
              <a:t>Koordinatörü</a:t>
            </a:r>
            <a:r>
              <a:rPr lang="en-GB" sz="1600" dirty="0"/>
              <a:t> Doç. </a:t>
            </a:r>
            <a:r>
              <a:rPr lang="en-GB" sz="1600" dirty="0" err="1"/>
              <a:t>Dr.</a:t>
            </a:r>
            <a:r>
              <a:rPr lang="en-GB" sz="1600" dirty="0"/>
              <a:t> </a:t>
            </a:r>
            <a:r>
              <a:rPr lang="en-GB" sz="1600" dirty="0" err="1"/>
              <a:t>Gülenay</a:t>
            </a:r>
            <a:r>
              <a:rPr lang="en-GB" sz="1600" dirty="0"/>
              <a:t> </a:t>
            </a:r>
            <a:r>
              <a:rPr lang="en-GB" sz="1600" dirty="0" err="1"/>
              <a:t>Pınarbaşı’nın</a:t>
            </a:r>
            <a:r>
              <a:rPr lang="en-GB" sz="1600" dirty="0"/>
              <a:t> </a:t>
            </a:r>
            <a:r>
              <a:rPr lang="en-GB" sz="1600" dirty="0" err="1"/>
              <a:t>yanı</a:t>
            </a:r>
            <a:r>
              <a:rPr lang="en-GB" sz="1600" dirty="0"/>
              <a:t> </a:t>
            </a:r>
            <a:r>
              <a:rPr lang="en-GB" sz="1600" dirty="0" err="1"/>
              <a:t>sıra</a:t>
            </a:r>
            <a:r>
              <a:rPr lang="en-GB" sz="1600" dirty="0"/>
              <a:t> </a:t>
            </a:r>
            <a:r>
              <a:rPr lang="en-GB" sz="1600" dirty="0" err="1"/>
              <a:t>Sivil</a:t>
            </a:r>
            <a:r>
              <a:rPr lang="en-GB" sz="1600" dirty="0"/>
              <a:t> </a:t>
            </a:r>
            <a:r>
              <a:rPr lang="en-GB" sz="1600" dirty="0" err="1"/>
              <a:t>Toplum</a:t>
            </a:r>
            <a:r>
              <a:rPr lang="en-GB" sz="1600" dirty="0"/>
              <a:t> </a:t>
            </a:r>
            <a:r>
              <a:rPr lang="en-GB" sz="1600" dirty="0" err="1"/>
              <a:t>Kuruluşları</a:t>
            </a:r>
            <a:r>
              <a:rPr lang="en-GB" sz="1600" dirty="0"/>
              <a:t> (STK) ve </a:t>
            </a:r>
            <a:r>
              <a:rPr lang="en-GB" sz="1600" dirty="0" err="1"/>
              <a:t>akademik</a:t>
            </a:r>
            <a:r>
              <a:rPr lang="en-GB" sz="1600" dirty="0"/>
              <a:t> </a:t>
            </a:r>
            <a:r>
              <a:rPr lang="en-GB" sz="1600" dirty="0" err="1"/>
              <a:t>personel</a:t>
            </a:r>
            <a:r>
              <a:rPr lang="en-GB" sz="1600" dirty="0"/>
              <a:t> </a:t>
            </a:r>
            <a:r>
              <a:rPr lang="en-GB" sz="1600" dirty="0" err="1"/>
              <a:t>katıldı</a:t>
            </a:r>
            <a:r>
              <a:rPr lang="en-GB" sz="1600" dirty="0"/>
              <a:t>.</a:t>
            </a:r>
          </a:p>
        </p:txBody>
      </p:sp>
      <p:sp>
        <p:nvSpPr>
          <p:cNvPr id="8" name="TextBox 7">
            <a:extLst>
              <a:ext uri="{FF2B5EF4-FFF2-40B4-BE49-F238E27FC236}">
                <a16:creationId xmlns:a16="http://schemas.microsoft.com/office/drawing/2014/main" id="{46E0F377-694E-8D0A-9359-9BB43094E2A6}"/>
              </a:ext>
            </a:extLst>
          </p:cNvPr>
          <p:cNvSpPr txBox="1"/>
          <p:nvPr/>
        </p:nvSpPr>
        <p:spPr>
          <a:xfrm>
            <a:off x="1198934" y="5231484"/>
            <a:ext cx="6094378" cy="893130"/>
          </a:xfrm>
          <a:prstGeom prst="rect">
            <a:avLst/>
          </a:prstGeom>
          <a:noFill/>
        </p:spPr>
        <p:txBody>
          <a:bodyPr wrap="square">
            <a:spAutoFit/>
          </a:bodyPr>
          <a:lstStyle/>
          <a:p>
            <a:pPr marL="285750" indent="-285750" algn="just">
              <a:lnSpc>
                <a:spcPct val="200000"/>
              </a:lnSpc>
              <a:buFont typeface="Wingdings" panose="05000000000000000000" pitchFamily="2" charset="2"/>
              <a:buChar char="v"/>
            </a:pPr>
            <a:r>
              <a:rPr lang="en-GB" sz="1400" b="0" i="0" u="sng" dirty="0">
                <a:solidFill>
                  <a:srgbClr val="444444"/>
                </a:solidFill>
                <a:effectLst/>
                <a:latin typeface="Source Sans Pro" panose="020B0503030403020204" pitchFamily="34" charset="0"/>
                <a:hlinkClick r:id="rId4"/>
              </a:rPr>
              <a:t>Çanakkale </a:t>
            </a:r>
            <a:r>
              <a:rPr lang="en-GB" sz="1400" b="0" i="0" u="sng" dirty="0" err="1">
                <a:solidFill>
                  <a:srgbClr val="444444"/>
                </a:solidFill>
                <a:effectLst/>
                <a:latin typeface="Source Sans Pro" panose="020B0503030403020204" pitchFamily="34" charset="0"/>
                <a:hlinkClick r:id="rId4"/>
              </a:rPr>
              <a:t>Deprem</a:t>
            </a:r>
            <a:r>
              <a:rPr lang="en-GB" sz="1400" b="0" i="0" u="sng" dirty="0">
                <a:solidFill>
                  <a:srgbClr val="444444"/>
                </a:solidFill>
                <a:effectLst/>
                <a:latin typeface="Source Sans Pro" panose="020B0503030403020204" pitchFamily="34" charset="0"/>
                <a:hlinkClick r:id="rId4"/>
              </a:rPr>
              <a:t> Çalıştayı-1</a:t>
            </a:r>
            <a:endParaRPr lang="en-GB" sz="1400" b="0" i="0" dirty="0">
              <a:solidFill>
                <a:srgbClr val="333333"/>
              </a:solidFill>
              <a:effectLst/>
              <a:latin typeface="Source Sans Pro" panose="020B0503030403020204" pitchFamily="34" charset="0"/>
            </a:endParaRPr>
          </a:p>
          <a:p>
            <a:pPr marL="285750" indent="-285750" algn="just">
              <a:lnSpc>
                <a:spcPct val="200000"/>
              </a:lnSpc>
              <a:buFont typeface="Wingdings" panose="05000000000000000000" pitchFamily="2" charset="2"/>
              <a:buChar char="v"/>
            </a:pPr>
            <a:r>
              <a:rPr lang="en-GB" sz="1400" b="0" i="0" u="sng" dirty="0" err="1">
                <a:solidFill>
                  <a:srgbClr val="444444"/>
                </a:solidFill>
                <a:effectLst/>
                <a:latin typeface="Source Sans Pro" panose="020B0503030403020204" pitchFamily="34" charset="0"/>
                <a:hlinkClick r:id="rId5"/>
              </a:rPr>
              <a:t>Medyada</a:t>
            </a:r>
            <a:r>
              <a:rPr lang="en-GB" sz="1400" b="0" i="0" u="sng" dirty="0">
                <a:solidFill>
                  <a:srgbClr val="444444"/>
                </a:solidFill>
                <a:effectLst/>
                <a:latin typeface="Source Sans Pro" panose="020B0503030403020204" pitchFamily="34" charset="0"/>
                <a:hlinkClick r:id="rId5"/>
              </a:rPr>
              <a:t> </a:t>
            </a:r>
            <a:r>
              <a:rPr lang="en-GB" sz="1400" b="0" i="0" u="sng" dirty="0" err="1">
                <a:solidFill>
                  <a:srgbClr val="444444"/>
                </a:solidFill>
                <a:effectLst/>
                <a:latin typeface="Source Sans Pro" panose="020B0503030403020204" pitchFamily="34" charset="0"/>
                <a:hlinkClick r:id="rId5"/>
              </a:rPr>
              <a:t>çalıştay</a:t>
            </a:r>
            <a:endParaRPr lang="en-GB" sz="1400" b="0" i="0" dirty="0">
              <a:solidFill>
                <a:srgbClr val="333333"/>
              </a:solidFill>
              <a:effectLst/>
              <a:latin typeface="Source Sans Pro" panose="020B0503030403020204" pitchFamily="34" charset="0"/>
            </a:endParaRPr>
          </a:p>
        </p:txBody>
      </p:sp>
      <p:pic>
        <p:nvPicPr>
          <p:cNvPr id="10" name="Picture 9" descr="A group of men standing in a row&#10;&#10;Description automatically generated">
            <a:extLst>
              <a:ext uri="{FF2B5EF4-FFF2-40B4-BE49-F238E27FC236}">
                <a16:creationId xmlns:a16="http://schemas.microsoft.com/office/drawing/2014/main" id="{7632D71F-250E-2572-292E-A81049382B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4484" y="1714480"/>
            <a:ext cx="4791075" cy="2381250"/>
          </a:xfrm>
          <a:prstGeom prst="rect">
            <a:avLst/>
          </a:prstGeom>
        </p:spPr>
      </p:pic>
      <p:sp>
        <p:nvSpPr>
          <p:cNvPr id="11" name="Rectangle 10">
            <a:extLst>
              <a:ext uri="{FF2B5EF4-FFF2-40B4-BE49-F238E27FC236}">
                <a16:creationId xmlns:a16="http://schemas.microsoft.com/office/drawing/2014/main" id="{458A9824-E4F4-18BD-B9E8-06270C018446}"/>
              </a:ext>
            </a:extLst>
          </p:cNvPr>
          <p:cNvSpPr/>
          <p:nvPr/>
        </p:nvSpPr>
        <p:spPr>
          <a:xfrm>
            <a:off x="1013849" y="6497286"/>
            <a:ext cx="1588255" cy="307777"/>
          </a:xfrm>
          <a:prstGeom prst="rect">
            <a:avLst/>
          </a:prstGeom>
          <a:noFill/>
        </p:spPr>
        <p:txBody>
          <a:bodyPr wrap="none" lIns="91440" tIns="45720" rIns="91440" bIns="45720">
            <a:spAutoFit/>
          </a:bodyPr>
          <a:lstStyle/>
          <a:p>
            <a:pPr algn="ctr"/>
            <a:r>
              <a:rPr lang="tr-TR" sz="1400" b="1" spc="50" dirty="0">
                <a:ln w="0"/>
                <a:solidFill>
                  <a:srgbClr val="FF0000"/>
                </a:solidFill>
                <a:effectLst>
                  <a:innerShdw blurRad="63500" dist="50800" dir="13500000">
                    <a:srgbClr val="000000">
                      <a:alpha val="50000"/>
                    </a:srgbClr>
                  </a:innerShdw>
                </a:effectLst>
              </a:rPr>
              <a:t>17 Ağustos 2</a:t>
            </a:r>
            <a:r>
              <a:rPr lang="tr-TR" sz="1400" b="1" cap="none" spc="50" dirty="0">
                <a:ln w="0"/>
                <a:solidFill>
                  <a:srgbClr val="FF0000"/>
                </a:solidFill>
                <a:effectLst>
                  <a:innerShdw blurRad="63500" dist="50800" dir="13500000">
                    <a:srgbClr val="000000">
                      <a:alpha val="50000"/>
                    </a:srgbClr>
                  </a:innerShdw>
                </a:effectLst>
              </a:rPr>
              <a:t>023</a:t>
            </a:r>
            <a:endParaRPr lang="en-GB" sz="1400" b="1" cap="none" spc="50" dirty="0">
              <a:ln w="0"/>
              <a:solidFill>
                <a:srgbClr val="FF0000"/>
              </a:solidFill>
              <a:effectLst>
                <a:innerShdw blurRad="63500" dist="50800" dir="13500000">
                  <a:srgbClr val="000000">
                    <a:alpha val="50000"/>
                  </a:srgbClr>
                </a:innerShdw>
              </a:effectLst>
            </a:endParaRPr>
          </a:p>
        </p:txBody>
      </p:sp>
      <p:pic>
        <p:nvPicPr>
          <p:cNvPr id="3" name="Resim 5">
            <a:extLst>
              <a:ext uri="{FF2B5EF4-FFF2-40B4-BE49-F238E27FC236}">
                <a16:creationId xmlns:a16="http://schemas.microsoft.com/office/drawing/2014/main" id="{D631FD07-9BAF-888D-4486-D706EED5E20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02759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1860362" y="228580"/>
            <a:ext cx="9601200" cy="1485900"/>
          </a:xfrm>
        </p:spPr>
        <p:txBody>
          <a:bodyPr>
            <a:normAutofit/>
          </a:bodyPr>
          <a:lstStyle/>
          <a:p>
            <a:r>
              <a:rPr lang="tr-TR" sz="3200" b="1" dirty="0"/>
              <a:t>2023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849120" y="660270"/>
            <a:ext cx="10320757" cy="707886"/>
          </a:xfrm>
          <a:prstGeom prst="rect">
            <a:avLst/>
          </a:prstGeom>
          <a:noFill/>
        </p:spPr>
        <p:txBody>
          <a:bodyPr wrap="square" rtlCol="0">
            <a:spAutoFit/>
          </a:bodyPr>
          <a:lstStyle/>
          <a:p>
            <a:pPr algn="ctr"/>
            <a:r>
              <a:rPr lang="tr-TR" sz="2000" dirty="0">
                <a:solidFill>
                  <a:schemeClr val="tx2"/>
                </a:solidFill>
                <a:highlight>
                  <a:srgbClr val="C9E3FB"/>
                </a:highlight>
              </a:rPr>
              <a:t>Merkezimizin Katılım Sağladığı “Çanakkale Yangınları Sonrası Acil Durum Eylem Planı Basın Bilgilendirme Toplantısı” Gerçekleşti</a:t>
            </a:r>
            <a:endParaRPr lang="tr-TR" sz="2000" dirty="0">
              <a:solidFill>
                <a:schemeClr val="tx2"/>
              </a:solidFill>
              <a:highlight>
                <a:srgbClr val="DEDFF6"/>
              </a:highlight>
            </a:endParaRP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9" name="TextBox 8">
            <a:extLst>
              <a:ext uri="{FF2B5EF4-FFF2-40B4-BE49-F238E27FC236}">
                <a16:creationId xmlns:a16="http://schemas.microsoft.com/office/drawing/2014/main" id="{0EC4CED3-DDA0-32E8-8ECA-E8BD9652BD1F}"/>
              </a:ext>
            </a:extLst>
          </p:cNvPr>
          <p:cNvSpPr txBox="1"/>
          <p:nvPr/>
        </p:nvSpPr>
        <p:spPr>
          <a:xfrm>
            <a:off x="996407" y="1369113"/>
            <a:ext cx="5664555" cy="3785652"/>
          </a:xfrm>
          <a:custGeom>
            <a:avLst/>
            <a:gdLst>
              <a:gd name="connsiteX0" fmla="*/ 0 w 5664555"/>
              <a:gd name="connsiteY0" fmla="*/ 0 h 3785652"/>
              <a:gd name="connsiteX1" fmla="*/ 459458 w 5664555"/>
              <a:gd name="connsiteY1" fmla="*/ 0 h 3785652"/>
              <a:gd name="connsiteX2" fmla="*/ 1145499 w 5664555"/>
              <a:gd name="connsiteY2" fmla="*/ 0 h 3785652"/>
              <a:gd name="connsiteX3" fmla="*/ 1718248 w 5664555"/>
              <a:gd name="connsiteY3" fmla="*/ 0 h 3785652"/>
              <a:gd name="connsiteX4" fmla="*/ 2347643 w 5664555"/>
              <a:gd name="connsiteY4" fmla="*/ 0 h 3785652"/>
              <a:gd name="connsiteX5" fmla="*/ 3090329 w 5664555"/>
              <a:gd name="connsiteY5" fmla="*/ 0 h 3785652"/>
              <a:gd name="connsiteX6" fmla="*/ 3606433 w 5664555"/>
              <a:gd name="connsiteY6" fmla="*/ 0 h 3785652"/>
              <a:gd name="connsiteX7" fmla="*/ 4292474 w 5664555"/>
              <a:gd name="connsiteY7" fmla="*/ 0 h 3785652"/>
              <a:gd name="connsiteX8" fmla="*/ 4808578 w 5664555"/>
              <a:gd name="connsiteY8" fmla="*/ 0 h 3785652"/>
              <a:gd name="connsiteX9" fmla="*/ 5664555 w 5664555"/>
              <a:gd name="connsiteY9" fmla="*/ 0 h 3785652"/>
              <a:gd name="connsiteX10" fmla="*/ 5664555 w 5664555"/>
              <a:gd name="connsiteY10" fmla="*/ 668799 h 3785652"/>
              <a:gd name="connsiteX11" fmla="*/ 5664555 w 5664555"/>
              <a:gd name="connsiteY11" fmla="*/ 1224027 h 3785652"/>
              <a:gd name="connsiteX12" fmla="*/ 5664555 w 5664555"/>
              <a:gd name="connsiteY12" fmla="*/ 1930683 h 3785652"/>
              <a:gd name="connsiteX13" fmla="*/ 5664555 w 5664555"/>
              <a:gd name="connsiteY13" fmla="*/ 2561625 h 3785652"/>
              <a:gd name="connsiteX14" fmla="*/ 5664555 w 5664555"/>
              <a:gd name="connsiteY14" fmla="*/ 3785652 h 3785652"/>
              <a:gd name="connsiteX15" fmla="*/ 4978514 w 5664555"/>
              <a:gd name="connsiteY15" fmla="*/ 3785652 h 3785652"/>
              <a:gd name="connsiteX16" fmla="*/ 4349119 w 5664555"/>
              <a:gd name="connsiteY16" fmla="*/ 3785652 h 3785652"/>
              <a:gd name="connsiteX17" fmla="*/ 3776370 w 5664555"/>
              <a:gd name="connsiteY17" fmla="*/ 3785652 h 3785652"/>
              <a:gd name="connsiteX18" fmla="*/ 3090329 w 5664555"/>
              <a:gd name="connsiteY18" fmla="*/ 3785652 h 3785652"/>
              <a:gd name="connsiteX19" fmla="*/ 2460934 w 5664555"/>
              <a:gd name="connsiteY19" fmla="*/ 3785652 h 3785652"/>
              <a:gd name="connsiteX20" fmla="*/ 1718248 w 5664555"/>
              <a:gd name="connsiteY20" fmla="*/ 3785652 h 3785652"/>
              <a:gd name="connsiteX21" fmla="*/ 975562 w 5664555"/>
              <a:gd name="connsiteY21" fmla="*/ 3785652 h 3785652"/>
              <a:gd name="connsiteX22" fmla="*/ 0 w 5664555"/>
              <a:gd name="connsiteY22" fmla="*/ 3785652 h 3785652"/>
              <a:gd name="connsiteX23" fmla="*/ 0 w 5664555"/>
              <a:gd name="connsiteY23" fmla="*/ 3116853 h 3785652"/>
              <a:gd name="connsiteX24" fmla="*/ 0 w 5664555"/>
              <a:gd name="connsiteY24" fmla="*/ 2448055 h 3785652"/>
              <a:gd name="connsiteX25" fmla="*/ 0 w 5664555"/>
              <a:gd name="connsiteY25" fmla="*/ 1817113 h 3785652"/>
              <a:gd name="connsiteX26" fmla="*/ 0 w 5664555"/>
              <a:gd name="connsiteY26" fmla="*/ 1186171 h 3785652"/>
              <a:gd name="connsiteX27" fmla="*/ 0 w 5664555"/>
              <a:gd name="connsiteY27" fmla="*/ 555229 h 3785652"/>
              <a:gd name="connsiteX28" fmla="*/ 0 w 5664555"/>
              <a:gd name="connsiteY28"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64555" h="3785652" fill="none" extrusionOk="0">
                <a:moveTo>
                  <a:pt x="0" y="0"/>
                </a:moveTo>
                <a:cubicBezTo>
                  <a:pt x="120466" y="14959"/>
                  <a:pt x="359301" y="22143"/>
                  <a:pt x="459458" y="0"/>
                </a:cubicBezTo>
                <a:cubicBezTo>
                  <a:pt x="559615" y="-22143"/>
                  <a:pt x="923815" y="-23063"/>
                  <a:pt x="1145499" y="0"/>
                </a:cubicBezTo>
                <a:cubicBezTo>
                  <a:pt x="1367183" y="23063"/>
                  <a:pt x="1597856" y="-24904"/>
                  <a:pt x="1718248" y="0"/>
                </a:cubicBezTo>
                <a:cubicBezTo>
                  <a:pt x="1838640" y="24904"/>
                  <a:pt x="2212706" y="5903"/>
                  <a:pt x="2347643" y="0"/>
                </a:cubicBezTo>
                <a:cubicBezTo>
                  <a:pt x="2482580" y="-5903"/>
                  <a:pt x="2933277" y="36413"/>
                  <a:pt x="3090329" y="0"/>
                </a:cubicBezTo>
                <a:cubicBezTo>
                  <a:pt x="3247381" y="-36413"/>
                  <a:pt x="3366445" y="-393"/>
                  <a:pt x="3606433" y="0"/>
                </a:cubicBezTo>
                <a:cubicBezTo>
                  <a:pt x="3846421" y="393"/>
                  <a:pt x="4139869" y="-21183"/>
                  <a:pt x="4292474" y="0"/>
                </a:cubicBezTo>
                <a:cubicBezTo>
                  <a:pt x="4445079" y="21183"/>
                  <a:pt x="4654555" y="15331"/>
                  <a:pt x="4808578" y="0"/>
                </a:cubicBezTo>
                <a:cubicBezTo>
                  <a:pt x="4962601" y="-15331"/>
                  <a:pt x="5344124" y="-31113"/>
                  <a:pt x="5664555" y="0"/>
                </a:cubicBezTo>
                <a:cubicBezTo>
                  <a:pt x="5682247" y="208935"/>
                  <a:pt x="5661044" y="520754"/>
                  <a:pt x="5664555" y="668799"/>
                </a:cubicBezTo>
                <a:cubicBezTo>
                  <a:pt x="5668066" y="816844"/>
                  <a:pt x="5648375" y="1060913"/>
                  <a:pt x="5664555" y="1224027"/>
                </a:cubicBezTo>
                <a:cubicBezTo>
                  <a:pt x="5680735" y="1387141"/>
                  <a:pt x="5670054" y="1747306"/>
                  <a:pt x="5664555" y="1930683"/>
                </a:cubicBezTo>
                <a:cubicBezTo>
                  <a:pt x="5659056" y="2114060"/>
                  <a:pt x="5659112" y="2250661"/>
                  <a:pt x="5664555" y="2561625"/>
                </a:cubicBezTo>
                <a:cubicBezTo>
                  <a:pt x="5669998" y="2872589"/>
                  <a:pt x="5664811" y="3474296"/>
                  <a:pt x="5664555" y="3785652"/>
                </a:cubicBezTo>
                <a:cubicBezTo>
                  <a:pt x="5426515" y="3783776"/>
                  <a:pt x="5173418" y="3793246"/>
                  <a:pt x="4978514" y="3785652"/>
                </a:cubicBezTo>
                <a:cubicBezTo>
                  <a:pt x="4783610" y="3778058"/>
                  <a:pt x="4633633" y="3757001"/>
                  <a:pt x="4349119" y="3785652"/>
                </a:cubicBezTo>
                <a:cubicBezTo>
                  <a:pt x="4064606" y="3814303"/>
                  <a:pt x="3993303" y="3773017"/>
                  <a:pt x="3776370" y="3785652"/>
                </a:cubicBezTo>
                <a:cubicBezTo>
                  <a:pt x="3559437" y="3798287"/>
                  <a:pt x="3324638" y="3799945"/>
                  <a:pt x="3090329" y="3785652"/>
                </a:cubicBezTo>
                <a:cubicBezTo>
                  <a:pt x="2856020" y="3771359"/>
                  <a:pt x="2761488" y="3757663"/>
                  <a:pt x="2460934" y="3785652"/>
                </a:cubicBezTo>
                <a:cubicBezTo>
                  <a:pt x="2160380" y="3813641"/>
                  <a:pt x="2084954" y="3755078"/>
                  <a:pt x="1718248" y="3785652"/>
                </a:cubicBezTo>
                <a:cubicBezTo>
                  <a:pt x="1351542" y="3816226"/>
                  <a:pt x="1297927" y="3769147"/>
                  <a:pt x="975562" y="3785652"/>
                </a:cubicBezTo>
                <a:cubicBezTo>
                  <a:pt x="653197" y="3802157"/>
                  <a:pt x="427979" y="3739652"/>
                  <a:pt x="0" y="3785652"/>
                </a:cubicBezTo>
                <a:cubicBezTo>
                  <a:pt x="30373" y="3644021"/>
                  <a:pt x="6282" y="3259782"/>
                  <a:pt x="0" y="3116853"/>
                </a:cubicBezTo>
                <a:cubicBezTo>
                  <a:pt x="-6282" y="2973924"/>
                  <a:pt x="-23290" y="2721511"/>
                  <a:pt x="0" y="2448055"/>
                </a:cubicBezTo>
                <a:cubicBezTo>
                  <a:pt x="23290" y="2174599"/>
                  <a:pt x="14807" y="1992135"/>
                  <a:pt x="0" y="1817113"/>
                </a:cubicBezTo>
                <a:cubicBezTo>
                  <a:pt x="-14807" y="1642091"/>
                  <a:pt x="-3000" y="1404834"/>
                  <a:pt x="0" y="1186171"/>
                </a:cubicBezTo>
                <a:cubicBezTo>
                  <a:pt x="3000" y="967508"/>
                  <a:pt x="-17729" y="740720"/>
                  <a:pt x="0" y="555229"/>
                </a:cubicBezTo>
                <a:cubicBezTo>
                  <a:pt x="17729" y="369738"/>
                  <a:pt x="4357" y="270389"/>
                  <a:pt x="0" y="0"/>
                </a:cubicBezTo>
                <a:close/>
              </a:path>
              <a:path w="5664555" h="3785652" stroke="0" extrusionOk="0">
                <a:moveTo>
                  <a:pt x="0" y="0"/>
                </a:moveTo>
                <a:cubicBezTo>
                  <a:pt x="236787" y="2632"/>
                  <a:pt x="377944" y="10976"/>
                  <a:pt x="572749" y="0"/>
                </a:cubicBezTo>
                <a:cubicBezTo>
                  <a:pt x="767554" y="-10976"/>
                  <a:pt x="913569" y="9847"/>
                  <a:pt x="1032208" y="0"/>
                </a:cubicBezTo>
                <a:cubicBezTo>
                  <a:pt x="1150847" y="-9847"/>
                  <a:pt x="1436235" y="31312"/>
                  <a:pt x="1774894" y="0"/>
                </a:cubicBezTo>
                <a:cubicBezTo>
                  <a:pt x="2113553" y="-31312"/>
                  <a:pt x="2140546" y="8044"/>
                  <a:pt x="2347643" y="0"/>
                </a:cubicBezTo>
                <a:cubicBezTo>
                  <a:pt x="2554740" y="-8044"/>
                  <a:pt x="2677794" y="16831"/>
                  <a:pt x="2920393" y="0"/>
                </a:cubicBezTo>
                <a:cubicBezTo>
                  <a:pt x="3162992" y="-16831"/>
                  <a:pt x="3445583" y="-1618"/>
                  <a:pt x="3663079" y="0"/>
                </a:cubicBezTo>
                <a:cubicBezTo>
                  <a:pt x="3880575" y="1618"/>
                  <a:pt x="3965791" y="-19477"/>
                  <a:pt x="4179183" y="0"/>
                </a:cubicBezTo>
                <a:cubicBezTo>
                  <a:pt x="4392575" y="19477"/>
                  <a:pt x="4600792" y="32528"/>
                  <a:pt x="4921869" y="0"/>
                </a:cubicBezTo>
                <a:cubicBezTo>
                  <a:pt x="5242946" y="-32528"/>
                  <a:pt x="5387410" y="13648"/>
                  <a:pt x="5664555" y="0"/>
                </a:cubicBezTo>
                <a:cubicBezTo>
                  <a:pt x="5675699" y="301057"/>
                  <a:pt x="5640804" y="456428"/>
                  <a:pt x="5664555" y="630942"/>
                </a:cubicBezTo>
                <a:cubicBezTo>
                  <a:pt x="5688306" y="805456"/>
                  <a:pt x="5682823" y="993732"/>
                  <a:pt x="5664555" y="1261884"/>
                </a:cubicBezTo>
                <a:cubicBezTo>
                  <a:pt x="5646287" y="1530036"/>
                  <a:pt x="5639935" y="1731235"/>
                  <a:pt x="5664555" y="1930683"/>
                </a:cubicBezTo>
                <a:cubicBezTo>
                  <a:pt x="5689175" y="2130131"/>
                  <a:pt x="5648339" y="2333005"/>
                  <a:pt x="5664555" y="2448055"/>
                </a:cubicBezTo>
                <a:cubicBezTo>
                  <a:pt x="5680771" y="2563105"/>
                  <a:pt x="5666245" y="2792757"/>
                  <a:pt x="5664555" y="3078997"/>
                </a:cubicBezTo>
                <a:cubicBezTo>
                  <a:pt x="5662865" y="3365237"/>
                  <a:pt x="5673412" y="3615281"/>
                  <a:pt x="5664555" y="3785652"/>
                </a:cubicBezTo>
                <a:cubicBezTo>
                  <a:pt x="5445987" y="3809196"/>
                  <a:pt x="5177107" y="3773276"/>
                  <a:pt x="5035160" y="3785652"/>
                </a:cubicBezTo>
                <a:cubicBezTo>
                  <a:pt x="4893213" y="3798028"/>
                  <a:pt x="4653582" y="3803437"/>
                  <a:pt x="4292474" y="3785652"/>
                </a:cubicBezTo>
                <a:cubicBezTo>
                  <a:pt x="3931366" y="3767867"/>
                  <a:pt x="3921014" y="3787179"/>
                  <a:pt x="3663079" y="3785652"/>
                </a:cubicBezTo>
                <a:cubicBezTo>
                  <a:pt x="3405145" y="3784125"/>
                  <a:pt x="3414707" y="3763924"/>
                  <a:pt x="3203621" y="3785652"/>
                </a:cubicBezTo>
                <a:cubicBezTo>
                  <a:pt x="2992535" y="3807380"/>
                  <a:pt x="2906638" y="3790129"/>
                  <a:pt x="2687517" y="3785652"/>
                </a:cubicBezTo>
                <a:cubicBezTo>
                  <a:pt x="2468396" y="3781175"/>
                  <a:pt x="2133324" y="3784510"/>
                  <a:pt x="1944831" y="3785652"/>
                </a:cubicBezTo>
                <a:cubicBezTo>
                  <a:pt x="1756338" y="3786794"/>
                  <a:pt x="1509178" y="3758402"/>
                  <a:pt x="1315436" y="3785652"/>
                </a:cubicBezTo>
                <a:cubicBezTo>
                  <a:pt x="1121694" y="3812902"/>
                  <a:pt x="994902" y="3810652"/>
                  <a:pt x="799332" y="3785652"/>
                </a:cubicBezTo>
                <a:cubicBezTo>
                  <a:pt x="603762" y="3760652"/>
                  <a:pt x="334339" y="3815126"/>
                  <a:pt x="0" y="3785652"/>
                </a:cubicBezTo>
                <a:cubicBezTo>
                  <a:pt x="8339" y="3649147"/>
                  <a:pt x="-731" y="3437894"/>
                  <a:pt x="0" y="3268280"/>
                </a:cubicBezTo>
                <a:cubicBezTo>
                  <a:pt x="731" y="3098666"/>
                  <a:pt x="-24154" y="2989714"/>
                  <a:pt x="0" y="2750907"/>
                </a:cubicBezTo>
                <a:cubicBezTo>
                  <a:pt x="24154" y="2512100"/>
                  <a:pt x="-1671" y="2410275"/>
                  <a:pt x="0" y="2082109"/>
                </a:cubicBezTo>
                <a:cubicBezTo>
                  <a:pt x="1671" y="1753943"/>
                  <a:pt x="-22878" y="1760771"/>
                  <a:pt x="0" y="1526880"/>
                </a:cubicBezTo>
                <a:cubicBezTo>
                  <a:pt x="22878" y="1292989"/>
                  <a:pt x="-15790" y="1142400"/>
                  <a:pt x="0" y="820225"/>
                </a:cubicBezTo>
                <a:cubicBezTo>
                  <a:pt x="15790" y="498051"/>
                  <a:pt x="-1603" y="197127"/>
                  <a:pt x="0" y="0"/>
                </a:cubicBezTo>
                <a:close/>
              </a:path>
            </a:pathLst>
          </a:custGeom>
          <a:solidFill>
            <a:schemeClr val="bg2"/>
          </a:solidFill>
          <a:ln w="34925">
            <a:solidFill>
              <a:schemeClr val="accent1">
                <a:alpha val="96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algn="just"/>
            <a:r>
              <a:rPr lang="en-GB" sz="1600" dirty="0"/>
              <a:t>“Çanakkale </a:t>
            </a:r>
            <a:r>
              <a:rPr lang="en-GB" sz="1600" dirty="0" err="1"/>
              <a:t>Yangınları</a:t>
            </a:r>
            <a:r>
              <a:rPr lang="en-GB" sz="1600" dirty="0"/>
              <a:t> </a:t>
            </a:r>
            <a:r>
              <a:rPr lang="en-GB" sz="1600" dirty="0" err="1"/>
              <a:t>Sonrası</a:t>
            </a:r>
            <a:r>
              <a:rPr lang="en-GB" sz="1600" dirty="0"/>
              <a:t> </a:t>
            </a:r>
            <a:r>
              <a:rPr lang="en-GB" sz="1600" dirty="0" err="1"/>
              <a:t>Acil</a:t>
            </a:r>
            <a:r>
              <a:rPr lang="en-GB" sz="1600" dirty="0"/>
              <a:t> Durum </a:t>
            </a:r>
            <a:r>
              <a:rPr lang="en-GB" sz="1600" dirty="0" err="1"/>
              <a:t>Eylem</a:t>
            </a:r>
            <a:r>
              <a:rPr lang="en-GB" sz="1600" dirty="0"/>
              <a:t> </a:t>
            </a:r>
            <a:r>
              <a:rPr lang="en-GB" sz="1600" dirty="0" err="1"/>
              <a:t>Planı</a:t>
            </a:r>
            <a:r>
              <a:rPr lang="en-GB" sz="1600" dirty="0"/>
              <a:t> </a:t>
            </a:r>
            <a:r>
              <a:rPr lang="en-GB" sz="1600" dirty="0" err="1"/>
              <a:t>Basın</a:t>
            </a:r>
            <a:r>
              <a:rPr lang="en-GB" sz="1600" dirty="0"/>
              <a:t> </a:t>
            </a:r>
            <a:r>
              <a:rPr lang="en-GB" sz="1600" dirty="0" err="1"/>
              <a:t>Bilgilendirme</a:t>
            </a:r>
            <a:r>
              <a:rPr lang="en-GB" sz="1600" dirty="0"/>
              <a:t> </a:t>
            </a:r>
            <a:r>
              <a:rPr lang="en-GB" sz="1600" dirty="0" err="1"/>
              <a:t>Toplantısı</a:t>
            </a:r>
            <a:r>
              <a:rPr lang="en-GB" sz="1600" dirty="0"/>
              <a:t>” </a:t>
            </a:r>
            <a:r>
              <a:rPr lang="en-GB" sz="1600" dirty="0" err="1"/>
              <a:t>Astrofizik</a:t>
            </a:r>
            <a:r>
              <a:rPr lang="en-GB" sz="1600" dirty="0"/>
              <a:t> Araştırma Merkezi ve </a:t>
            </a:r>
            <a:r>
              <a:rPr lang="en-GB" sz="1600" dirty="0" err="1"/>
              <a:t>Ulupınar</a:t>
            </a:r>
            <a:r>
              <a:rPr lang="en-GB" sz="1600" dirty="0"/>
              <a:t> </a:t>
            </a:r>
            <a:r>
              <a:rPr lang="en-GB" sz="1600" dirty="0" err="1"/>
              <a:t>Gözlemevi’nde</a:t>
            </a:r>
            <a:r>
              <a:rPr lang="en-GB" sz="1600" dirty="0"/>
              <a:t> </a:t>
            </a:r>
            <a:r>
              <a:rPr lang="en-GB" sz="1600" dirty="0" err="1"/>
              <a:t>basın</a:t>
            </a:r>
            <a:r>
              <a:rPr lang="en-GB" sz="1600" dirty="0"/>
              <a:t> </a:t>
            </a:r>
            <a:r>
              <a:rPr lang="en-GB" sz="1600" dirty="0" err="1"/>
              <a:t>mensuplarının</a:t>
            </a:r>
            <a:r>
              <a:rPr lang="en-GB" sz="1600" dirty="0"/>
              <a:t> </a:t>
            </a:r>
            <a:r>
              <a:rPr lang="en-GB" sz="1600" dirty="0" err="1"/>
              <a:t>katılımıyla</a:t>
            </a:r>
            <a:r>
              <a:rPr lang="en-GB" sz="1600" dirty="0"/>
              <a:t> </a:t>
            </a:r>
            <a:r>
              <a:rPr lang="en-GB" sz="1600" dirty="0" err="1"/>
              <a:t>gerçekleşti</a:t>
            </a:r>
            <a:r>
              <a:rPr lang="en-GB" sz="1600" dirty="0"/>
              <a:t>. ÇOMÜ </a:t>
            </a:r>
            <a:r>
              <a:rPr lang="en-GB" sz="1600" dirty="0" err="1"/>
              <a:t>Rektörü</a:t>
            </a:r>
            <a:r>
              <a:rPr lang="en-GB" sz="1600" dirty="0"/>
              <a:t> Prof. </a:t>
            </a:r>
            <a:r>
              <a:rPr lang="en-GB" sz="1600" dirty="0" err="1"/>
              <a:t>Dr.</a:t>
            </a:r>
            <a:r>
              <a:rPr lang="en-GB" sz="1600" dirty="0"/>
              <a:t> </a:t>
            </a:r>
            <a:r>
              <a:rPr lang="en-GB" sz="1600" dirty="0" err="1"/>
              <a:t>Cüneyt</a:t>
            </a:r>
            <a:r>
              <a:rPr lang="en-GB" sz="1600" dirty="0"/>
              <a:t> </a:t>
            </a:r>
            <a:r>
              <a:rPr lang="en-GB" sz="1600" dirty="0" err="1"/>
              <a:t>Erenoğlu</a:t>
            </a:r>
            <a:r>
              <a:rPr lang="en-GB" sz="1600" dirty="0"/>
              <a:t>, Rektör Yardımcısı Prof. </a:t>
            </a:r>
            <a:r>
              <a:rPr lang="en-GB" sz="1600" dirty="0" err="1"/>
              <a:t>Dr.</a:t>
            </a:r>
            <a:r>
              <a:rPr lang="en-GB" sz="1600" dirty="0"/>
              <a:t> </a:t>
            </a:r>
            <a:r>
              <a:rPr lang="en-GB" sz="1600" dirty="0" err="1"/>
              <a:t>Dinçay</a:t>
            </a:r>
            <a:r>
              <a:rPr lang="en-GB" sz="1600" dirty="0"/>
              <a:t> </a:t>
            </a:r>
            <a:r>
              <a:rPr lang="en-GB" sz="1600" dirty="0" err="1"/>
              <a:t>Köksal</a:t>
            </a:r>
            <a:r>
              <a:rPr lang="en-GB" sz="1600" dirty="0"/>
              <a:t>, ÇOMÜ Orman </a:t>
            </a:r>
            <a:r>
              <a:rPr lang="en-GB" sz="1600" dirty="0" err="1"/>
              <a:t>Yangınları</a:t>
            </a:r>
            <a:r>
              <a:rPr lang="en-GB" sz="1600" dirty="0"/>
              <a:t> Çalışma </a:t>
            </a:r>
            <a:r>
              <a:rPr lang="en-GB" sz="1600" dirty="0" err="1"/>
              <a:t>Komisyonu</a:t>
            </a:r>
            <a:r>
              <a:rPr lang="en-GB" sz="1600" dirty="0"/>
              <a:t> </a:t>
            </a:r>
            <a:r>
              <a:rPr lang="en-GB" sz="1600" dirty="0" err="1"/>
              <a:t>Başkanı</a:t>
            </a:r>
            <a:r>
              <a:rPr lang="en-GB" sz="1600" dirty="0"/>
              <a:t> </a:t>
            </a:r>
            <a:r>
              <a:rPr lang="en-GB" sz="1600" dirty="0" err="1"/>
              <a:t>Ziraat</a:t>
            </a:r>
            <a:r>
              <a:rPr lang="en-GB" sz="1600" dirty="0"/>
              <a:t> Fakültesi </a:t>
            </a:r>
            <a:r>
              <a:rPr lang="en-GB" sz="1600" dirty="0" err="1"/>
              <a:t>Dekanı</a:t>
            </a:r>
            <a:r>
              <a:rPr lang="en-GB" sz="1600" dirty="0"/>
              <a:t> Prof. </a:t>
            </a:r>
            <a:r>
              <a:rPr lang="en-GB" sz="1600" dirty="0" err="1"/>
              <a:t>Dr.</a:t>
            </a:r>
            <a:r>
              <a:rPr lang="en-GB" sz="1600" dirty="0"/>
              <a:t> Murat </a:t>
            </a:r>
            <a:r>
              <a:rPr lang="en-GB" sz="1600" dirty="0" err="1"/>
              <a:t>Şeker</a:t>
            </a:r>
            <a:r>
              <a:rPr lang="en-GB" sz="1600" dirty="0"/>
              <a:t>, </a:t>
            </a:r>
            <a:r>
              <a:rPr lang="en-GB" sz="1600" dirty="0" err="1"/>
              <a:t>Astrofizik</a:t>
            </a:r>
            <a:r>
              <a:rPr lang="en-GB" sz="1600" dirty="0"/>
              <a:t> Araştırma Merkezi ve </a:t>
            </a:r>
            <a:r>
              <a:rPr lang="en-GB" sz="1600" dirty="0" err="1"/>
              <a:t>Ulupınar</a:t>
            </a:r>
            <a:r>
              <a:rPr lang="en-GB" sz="1600" dirty="0"/>
              <a:t> </a:t>
            </a:r>
            <a:r>
              <a:rPr lang="en-GB" sz="1600" dirty="0" err="1"/>
              <a:t>Gözlemevi</a:t>
            </a:r>
            <a:r>
              <a:rPr lang="en-GB" sz="1600" dirty="0"/>
              <a:t> Merkez Müdürü Prof. </a:t>
            </a:r>
            <a:r>
              <a:rPr lang="en-GB" sz="1600" dirty="0" err="1"/>
              <a:t>Dr.</a:t>
            </a:r>
            <a:r>
              <a:rPr lang="en-GB" sz="1600" dirty="0"/>
              <a:t> Faruk </a:t>
            </a:r>
            <a:r>
              <a:rPr lang="en-GB" sz="1600" dirty="0" err="1"/>
              <a:t>Soydugan</a:t>
            </a:r>
            <a:r>
              <a:rPr lang="en-GB" sz="1600" dirty="0"/>
              <a:t>, </a:t>
            </a:r>
            <a:r>
              <a:rPr lang="en-GB" sz="1600" dirty="0" err="1"/>
              <a:t>ulusal</a:t>
            </a:r>
            <a:r>
              <a:rPr lang="en-GB" sz="1600" dirty="0"/>
              <a:t> </a:t>
            </a:r>
            <a:r>
              <a:rPr lang="en-GB" sz="1600" dirty="0" err="1"/>
              <a:t>haber</a:t>
            </a:r>
            <a:r>
              <a:rPr lang="en-GB" sz="1600" dirty="0"/>
              <a:t> </a:t>
            </a:r>
            <a:r>
              <a:rPr lang="en-GB" sz="1600" dirty="0" err="1"/>
              <a:t>ajans</a:t>
            </a:r>
            <a:r>
              <a:rPr lang="en-GB" sz="1600" dirty="0"/>
              <a:t> </a:t>
            </a:r>
            <a:r>
              <a:rPr lang="en-GB" sz="1600" dirty="0" err="1"/>
              <a:t>temsilcileri</a:t>
            </a:r>
            <a:r>
              <a:rPr lang="en-GB" sz="1600" dirty="0"/>
              <a:t> ve </a:t>
            </a:r>
            <a:r>
              <a:rPr lang="en-GB" sz="1600" dirty="0" err="1"/>
              <a:t>yerel</a:t>
            </a:r>
            <a:r>
              <a:rPr lang="en-GB" sz="1600" dirty="0"/>
              <a:t> </a:t>
            </a:r>
            <a:r>
              <a:rPr lang="en-GB" sz="1600" dirty="0" err="1"/>
              <a:t>basın</a:t>
            </a:r>
            <a:r>
              <a:rPr lang="en-GB" sz="1600" dirty="0"/>
              <a:t> </a:t>
            </a:r>
            <a:r>
              <a:rPr lang="en-GB" sz="1600" dirty="0" err="1"/>
              <a:t>mensuplarıyla</a:t>
            </a:r>
            <a:r>
              <a:rPr lang="en-GB" sz="1600" dirty="0"/>
              <a:t>, </a:t>
            </a:r>
            <a:r>
              <a:rPr lang="en-GB" sz="1600" dirty="0" err="1"/>
              <a:t>akademisyenler</a:t>
            </a:r>
            <a:r>
              <a:rPr lang="en-GB" sz="1600" dirty="0"/>
              <a:t> ve </a:t>
            </a:r>
            <a:r>
              <a:rPr lang="en-GB" sz="1600" dirty="0" err="1"/>
              <a:t>idari</a:t>
            </a:r>
            <a:r>
              <a:rPr lang="en-GB" sz="1600" dirty="0"/>
              <a:t> </a:t>
            </a:r>
            <a:r>
              <a:rPr lang="en-GB" sz="1600" dirty="0" err="1"/>
              <a:t>personel</a:t>
            </a:r>
            <a:r>
              <a:rPr lang="en-GB" sz="1600" dirty="0"/>
              <a:t> </a:t>
            </a:r>
            <a:r>
              <a:rPr lang="en-GB" sz="1600" dirty="0" err="1"/>
              <a:t>katıldı</a:t>
            </a:r>
            <a:r>
              <a:rPr lang="en-GB" sz="1600" dirty="0"/>
              <a:t>. </a:t>
            </a:r>
            <a:r>
              <a:rPr lang="en-GB" sz="1600" dirty="0" err="1"/>
              <a:t>Yangının</a:t>
            </a:r>
            <a:r>
              <a:rPr lang="en-GB" sz="1600" dirty="0"/>
              <a:t> </a:t>
            </a:r>
            <a:r>
              <a:rPr lang="en-GB" sz="1600" dirty="0" err="1"/>
              <a:t>yarattığı</a:t>
            </a:r>
            <a:r>
              <a:rPr lang="en-GB" sz="1600" dirty="0"/>
              <a:t> </a:t>
            </a:r>
            <a:r>
              <a:rPr lang="en-GB" sz="1600" dirty="0" err="1"/>
              <a:t>tahribatı</a:t>
            </a:r>
            <a:r>
              <a:rPr lang="en-GB" sz="1600" dirty="0"/>
              <a:t> </a:t>
            </a:r>
            <a:r>
              <a:rPr lang="en-GB" sz="1600" dirty="0" err="1"/>
              <a:t>anlatan</a:t>
            </a:r>
            <a:r>
              <a:rPr lang="en-GB" sz="1600" dirty="0"/>
              <a:t> </a:t>
            </a:r>
            <a:r>
              <a:rPr lang="en-GB" sz="1600" dirty="0" err="1"/>
              <a:t>kısa</a:t>
            </a:r>
            <a:r>
              <a:rPr lang="en-GB" sz="1600" dirty="0"/>
              <a:t> </a:t>
            </a:r>
            <a:r>
              <a:rPr lang="en-GB" sz="1600" dirty="0" err="1"/>
              <a:t>bir</a:t>
            </a:r>
            <a:r>
              <a:rPr lang="en-GB" sz="1600" dirty="0"/>
              <a:t> </a:t>
            </a:r>
            <a:r>
              <a:rPr lang="en-GB" sz="1600" dirty="0" err="1"/>
              <a:t>belgesel</a:t>
            </a:r>
            <a:r>
              <a:rPr lang="en-GB" sz="1600" dirty="0"/>
              <a:t> </a:t>
            </a:r>
            <a:r>
              <a:rPr lang="en-GB" sz="1600" dirty="0" err="1"/>
              <a:t>gösterimi</a:t>
            </a:r>
            <a:r>
              <a:rPr lang="en-GB" sz="1600" dirty="0"/>
              <a:t> ile </a:t>
            </a:r>
            <a:r>
              <a:rPr lang="en-GB" sz="1600" dirty="0" err="1"/>
              <a:t>başlayan</a:t>
            </a:r>
            <a:r>
              <a:rPr lang="en-GB" sz="1600" dirty="0"/>
              <a:t> </a:t>
            </a:r>
            <a:r>
              <a:rPr lang="en-GB" sz="1600" dirty="0" err="1"/>
              <a:t>toplantıda</a:t>
            </a:r>
            <a:r>
              <a:rPr lang="en-GB" sz="1600" dirty="0"/>
              <a:t>; ÇOMÜ Orman </a:t>
            </a:r>
            <a:r>
              <a:rPr lang="en-GB" sz="1600" dirty="0" err="1"/>
              <a:t>Yangınları</a:t>
            </a:r>
            <a:r>
              <a:rPr lang="en-GB" sz="1600" dirty="0"/>
              <a:t> Çalışma </a:t>
            </a:r>
            <a:r>
              <a:rPr lang="en-GB" sz="1600" dirty="0" err="1"/>
              <a:t>Komisyonu</a:t>
            </a:r>
            <a:r>
              <a:rPr lang="en-GB" sz="1600" dirty="0"/>
              <a:t> </a:t>
            </a:r>
            <a:r>
              <a:rPr lang="en-GB" sz="1600" dirty="0" err="1"/>
              <a:t>Başkanı</a:t>
            </a:r>
            <a:r>
              <a:rPr lang="en-GB" sz="1600" dirty="0"/>
              <a:t> </a:t>
            </a:r>
            <a:r>
              <a:rPr lang="en-GB" sz="1600" dirty="0" err="1"/>
              <a:t>Ziraat</a:t>
            </a:r>
            <a:r>
              <a:rPr lang="en-GB" sz="1600" dirty="0"/>
              <a:t> Fakültesi </a:t>
            </a:r>
            <a:r>
              <a:rPr lang="en-GB" sz="1600" dirty="0" err="1"/>
              <a:t>Dekanı</a:t>
            </a:r>
            <a:r>
              <a:rPr lang="en-GB" sz="1600" dirty="0"/>
              <a:t> Prof. </a:t>
            </a:r>
            <a:r>
              <a:rPr lang="en-GB" sz="1600" dirty="0" err="1"/>
              <a:t>Dr.</a:t>
            </a:r>
            <a:r>
              <a:rPr lang="en-GB" sz="1600" dirty="0"/>
              <a:t> Murat </a:t>
            </a:r>
            <a:r>
              <a:rPr lang="en-GB" sz="1600" dirty="0" err="1"/>
              <a:t>Şeker</a:t>
            </a:r>
            <a:r>
              <a:rPr lang="en-GB" sz="1600" dirty="0"/>
              <a:t>, ÇOMÜ </a:t>
            </a:r>
            <a:r>
              <a:rPr lang="en-GB" sz="1600" dirty="0" err="1"/>
              <a:t>Kampüs</a:t>
            </a:r>
            <a:r>
              <a:rPr lang="en-GB" sz="1600" dirty="0"/>
              <a:t> </a:t>
            </a:r>
            <a:r>
              <a:rPr lang="en-GB" sz="1600" dirty="0" err="1"/>
              <a:t>alanında</a:t>
            </a:r>
            <a:r>
              <a:rPr lang="en-GB" sz="1600" dirty="0"/>
              <a:t> </a:t>
            </a:r>
            <a:r>
              <a:rPr lang="en-GB" sz="1600" dirty="0" err="1"/>
              <a:t>yangın</a:t>
            </a:r>
            <a:r>
              <a:rPr lang="en-GB" sz="1600" dirty="0"/>
              <a:t> </a:t>
            </a:r>
            <a:r>
              <a:rPr lang="en-GB" sz="1600" dirty="0" err="1"/>
              <a:t>tehlikesine</a:t>
            </a:r>
            <a:r>
              <a:rPr lang="en-GB" sz="1600" dirty="0"/>
              <a:t> </a:t>
            </a:r>
            <a:r>
              <a:rPr lang="en-GB" sz="1600" dirty="0" err="1"/>
              <a:t>karşı</a:t>
            </a:r>
            <a:r>
              <a:rPr lang="en-GB" sz="1600" dirty="0"/>
              <a:t> </a:t>
            </a:r>
            <a:r>
              <a:rPr lang="en-GB" sz="1600" dirty="0" err="1"/>
              <a:t>alınabilecek</a:t>
            </a:r>
            <a:r>
              <a:rPr lang="en-GB" sz="1600" dirty="0"/>
              <a:t> </a:t>
            </a:r>
            <a:r>
              <a:rPr lang="en-GB" sz="1600" dirty="0" err="1"/>
              <a:t>önlemler</a:t>
            </a:r>
            <a:r>
              <a:rPr lang="en-GB" sz="1600" dirty="0"/>
              <a:t> </a:t>
            </a:r>
            <a:r>
              <a:rPr lang="en-GB" sz="1600" dirty="0" err="1"/>
              <a:t>konusunda</a:t>
            </a:r>
            <a:r>
              <a:rPr lang="en-GB" sz="1600" dirty="0"/>
              <a:t> </a:t>
            </a:r>
            <a:r>
              <a:rPr lang="en-GB" sz="1600" dirty="0" err="1"/>
              <a:t>komisyonun</a:t>
            </a:r>
            <a:r>
              <a:rPr lang="en-GB" sz="1600" dirty="0"/>
              <a:t> </a:t>
            </a:r>
            <a:r>
              <a:rPr lang="en-GB" sz="1600" dirty="0" err="1"/>
              <a:t>hazırladığı</a:t>
            </a:r>
            <a:r>
              <a:rPr lang="en-GB" sz="1600" dirty="0"/>
              <a:t> </a:t>
            </a:r>
            <a:r>
              <a:rPr lang="en-GB" sz="1600" dirty="0" err="1"/>
              <a:t>raporla</a:t>
            </a:r>
            <a:r>
              <a:rPr lang="en-GB" sz="1600" dirty="0"/>
              <a:t> ilgili </a:t>
            </a:r>
            <a:r>
              <a:rPr lang="en-GB" sz="1600" dirty="0" err="1"/>
              <a:t>bilgiler</a:t>
            </a:r>
            <a:r>
              <a:rPr lang="en-GB" sz="1600" dirty="0"/>
              <a:t> </a:t>
            </a:r>
            <a:r>
              <a:rPr lang="en-GB" sz="1600" dirty="0" err="1"/>
              <a:t>sundu</a:t>
            </a:r>
            <a:r>
              <a:rPr lang="en-GB" sz="1600" dirty="0"/>
              <a:t>.</a:t>
            </a:r>
          </a:p>
        </p:txBody>
      </p:sp>
      <p:sp>
        <p:nvSpPr>
          <p:cNvPr id="8" name="TextBox 7">
            <a:extLst>
              <a:ext uri="{FF2B5EF4-FFF2-40B4-BE49-F238E27FC236}">
                <a16:creationId xmlns:a16="http://schemas.microsoft.com/office/drawing/2014/main" id="{46E0F377-694E-8D0A-9359-9BB43094E2A6}"/>
              </a:ext>
            </a:extLst>
          </p:cNvPr>
          <p:cNvSpPr txBox="1"/>
          <p:nvPr/>
        </p:nvSpPr>
        <p:spPr>
          <a:xfrm>
            <a:off x="977668" y="5119066"/>
            <a:ext cx="4684398" cy="1027782"/>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en-GB" sz="1400" b="0" i="0" u="sng" dirty="0">
                <a:solidFill>
                  <a:srgbClr val="444444"/>
                </a:solidFill>
                <a:effectLst/>
                <a:latin typeface="Source Sans Pro" panose="020B0503030403020204" pitchFamily="34" charset="0"/>
                <a:hlinkClick r:id="rId4"/>
              </a:rPr>
              <a:t>Çanakkale </a:t>
            </a:r>
            <a:r>
              <a:rPr lang="en-GB" sz="1400" b="0" i="0" u="sng" dirty="0" err="1">
                <a:solidFill>
                  <a:srgbClr val="444444"/>
                </a:solidFill>
                <a:effectLst/>
                <a:latin typeface="Source Sans Pro" panose="020B0503030403020204" pitchFamily="34" charset="0"/>
                <a:hlinkClick r:id="rId4"/>
              </a:rPr>
              <a:t>Yangınları</a:t>
            </a:r>
            <a:r>
              <a:rPr lang="en-GB" sz="1400" b="0" i="0" u="sng" dirty="0">
                <a:solidFill>
                  <a:srgbClr val="444444"/>
                </a:solidFill>
                <a:effectLst/>
                <a:latin typeface="Source Sans Pro" panose="020B0503030403020204" pitchFamily="34" charset="0"/>
                <a:hlinkClick r:id="rId4"/>
              </a:rPr>
              <a:t> </a:t>
            </a:r>
            <a:r>
              <a:rPr lang="en-GB" sz="1400" b="0" i="0" u="sng" dirty="0" err="1">
                <a:solidFill>
                  <a:srgbClr val="444444"/>
                </a:solidFill>
                <a:effectLst/>
                <a:latin typeface="Source Sans Pro" panose="020B0503030403020204" pitchFamily="34" charset="0"/>
                <a:hlinkClick r:id="rId4"/>
              </a:rPr>
              <a:t>Sonrası</a:t>
            </a:r>
            <a:r>
              <a:rPr lang="en-GB" sz="1400" b="0" i="0" u="sng" dirty="0">
                <a:solidFill>
                  <a:srgbClr val="444444"/>
                </a:solidFill>
                <a:effectLst/>
                <a:latin typeface="Source Sans Pro" panose="020B0503030403020204" pitchFamily="34" charset="0"/>
                <a:hlinkClick r:id="rId4"/>
              </a:rPr>
              <a:t> </a:t>
            </a:r>
            <a:r>
              <a:rPr lang="en-GB" sz="1400" b="0" i="0" u="sng" dirty="0" err="1">
                <a:solidFill>
                  <a:srgbClr val="444444"/>
                </a:solidFill>
                <a:effectLst/>
                <a:latin typeface="Source Sans Pro" panose="020B0503030403020204" pitchFamily="34" charset="0"/>
                <a:hlinkClick r:id="rId4"/>
              </a:rPr>
              <a:t>Acil</a:t>
            </a:r>
            <a:r>
              <a:rPr lang="en-GB" sz="1400" b="0" i="0" u="sng" dirty="0">
                <a:solidFill>
                  <a:srgbClr val="444444"/>
                </a:solidFill>
                <a:effectLst/>
                <a:latin typeface="Source Sans Pro" panose="020B0503030403020204" pitchFamily="34" charset="0"/>
                <a:hlinkClick r:id="rId4"/>
              </a:rPr>
              <a:t> Durum </a:t>
            </a:r>
            <a:r>
              <a:rPr lang="en-GB" sz="1400" b="0" i="0" u="sng" dirty="0" err="1">
                <a:solidFill>
                  <a:srgbClr val="444444"/>
                </a:solidFill>
                <a:effectLst/>
                <a:latin typeface="Source Sans Pro" panose="020B0503030403020204" pitchFamily="34" charset="0"/>
                <a:hlinkClick r:id="rId4"/>
              </a:rPr>
              <a:t>Eylem</a:t>
            </a:r>
            <a:r>
              <a:rPr lang="en-GB" sz="1400" b="0" i="0" u="sng" dirty="0">
                <a:solidFill>
                  <a:srgbClr val="444444"/>
                </a:solidFill>
                <a:effectLst/>
                <a:latin typeface="Source Sans Pro" panose="020B0503030403020204" pitchFamily="34" charset="0"/>
                <a:hlinkClick r:id="rId4"/>
              </a:rPr>
              <a:t> </a:t>
            </a:r>
            <a:r>
              <a:rPr lang="en-GB" sz="1400" b="0" i="0" u="sng" dirty="0" err="1">
                <a:solidFill>
                  <a:srgbClr val="444444"/>
                </a:solidFill>
                <a:effectLst/>
                <a:latin typeface="Source Sans Pro" panose="020B0503030403020204" pitchFamily="34" charset="0"/>
                <a:hlinkClick r:id="rId4"/>
              </a:rPr>
              <a:t>Planı</a:t>
            </a:r>
            <a:r>
              <a:rPr lang="en-GB" sz="1400" b="0" i="0" u="sng" dirty="0">
                <a:solidFill>
                  <a:srgbClr val="444444"/>
                </a:solidFill>
                <a:effectLst/>
                <a:latin typeface="Source Sans Pro" panose="020B0503030403020204" pitchFamily="34" charset="0"/>
                <a:hlinkClick r:id="rId4"/>
              </a:rPr>
              <a:t> </a:t>
            </a:r>
            <a:r>
              <a:rPr lang="en-GB" sz="1400" b="0" i="0" u="sng" dirty="0" err="1">
                <a:solidFill>
                  <a:srgbClr val="444444"/>
                </a:solidFill>
                <a:effectLst/>
                <a:latin typeface="Source Sans Pro" panose="020B0503030403020204" pitchFamily="34" charset="0"/>
                <a:hlinkClick r:id="rId4"/>
              </a:rPr>
              <a:t>Basın</a:t>
            </a:r>
            <a:r>
              <a:rPr lang="en-GB" sz="1400" b="0" i="0" u="sng" dirty="0">
                <a:solidFill>
                  <a:srgbClr val="444444"/>
                </a:solidFill>
                <a:effectLst/>
                <a:latin typeface="Source Sans Pro" panose="020B0503030403020204" pitchFamily="34" charset="0"/>
                <a:hlinkClick r:id="rId4"/>
              </a:rPr>
              <a:t> </a:t>
            </a:r>
            <a:r>
              <a:rPr lang="en-GB" sz="1400" b="0" i="0" u="sng" dirty="0" err="1">
                <a:solidFill>
                  <a:srgbClr val="444444"/>
                </a:solidFill>
                <a:effectLst/>
                <a:latin typeface="Source Sans Pro" panose="020B0503030403020204" pitchFamily="34" charset="0"/>
                <a:hlinkClick r:id="rId4"/>
              </a:rPr>
              <a:t>Bilgilendirme</a:t>
            </a:r>
            <a:r>
              <a:rPr lang="en-GB" sz="1400" b="0" i="0" u="sng" dirty="0">
                <a:solidFill>
                  <a:srgbClr val="444444"/>
                </a:solidFill>
                <a:effectLst/>
                <a:latin typeface="Source Sans Pro" panose="020B0503030403020204" pitchFamily="34" charset="0"/>
                <a:hlinkClick r:id="rId4"/>
              </a:rPr>
              <a:t> </a:t>
            </a:r>
            <a:r>
              <a:rPr lang="en-GB" sz="1400" b="0" i="0" u="sng" dirty="0" err="1">
                <a:solidFill>
                  <a:srgbClr val="444444"/>
                </a:solidFill>
                <a:effectLst/>
                <a:latin typeface="Source Sans Pro" panose="020B0503030403020204" pitchFamily="34" charset="0"/>
                <a:hlinkClick r:id="rId4"/>
              </a:rPr>
              <a:t>Toplantısı</a:t>
            </a:r>
            <a:endParaRPr lang="en-GB" sz="1400" b="0" i="0" dirty="0">
              <a:solidFill>
                <a:srgbClr val="333333"/>
              </a:solidFill>
              <a:effectLst/>
              <a:latin typeface="Source Sans Pro" panose="020B0503030403020204" pitchFamily="34" charset="0"/>
            </a:endParaRPr>
          </a:p>
          <a:p>
            <a:pPr marL="285750" indent="-285750" algn="just">
              <a:lnSpc>
                <a:spcPct val="150000"/>
              </a:lnSpc>
              <a:buFont typeface="Wingdings" panose="05000000000000000000" pitchFamily="2" charset="2"/>
              <a:buChar char="v"/>
            </a:pPr>
            <a:r>
              <a:rPr lang="en-GB" sz="1400" b="0" i="0" u="sng" dirty="0" err="1">
                <a:solidFill>
                  <a:srgbClr val="CA1C23"/>
                </a:solidFill>
                <a:effectLst/>
                <a:latin typeface="Source Sans Pro" panose="020B0503030403020204" pitchFamily="34" charset="0"/>
                <a:hlinkClick r:id="rId5"/>
              </a:rPr>
              <a:t>Yerel</a:t>
            </a:r>
            <a:r>
              <a:rPr lang="en-GB" sz="1400" b="0" i="0" u="sng" dirty="0">
                <a:solidFill>
                  <a:srgbClr val="CA1C23"/>
                </a:solidFill>
                <a:effectLst/>
                <a:latin typeface="Source Sans Pro" panose="020B0503030403020204" pitchFamily="34" charset="0"/>
                <a:hlinkClick r:id="rId5"/>
              </a:rPr>
              <a:t> </a:t>
            </a:r>
            <a:r>
              <a:rPr lang="en-GB" sz="1400" b="0" i="0" u="sng" dirty="0" err="1">
                <a:solidFill>
                  <a:srgbClr val="CA1C23"/>
                </a:solidFill>
                <a:effectLst/>
                <a:latin typeface="Source Sans Pro" panose="020B0503030403020204" pitchFamily="34" charset="0"/>
                <a:hlinkClick r:id="rId5"/>
              </a:rPr>
              <a:t>medyada</a:t>
            </a:r>
            <a:r>
              <a:rPr lang="en-GB" sz="1400" b="0" i="0" u="sng" dirty="0">
                <a:solidFill>
                  <a:srgbClr val="CA1C23"/>
                </a:solidFill>
                <a:effectLst/>
                <a:latin typeface="Source Sans Pro" panose="020B0503030403020204" pitchFamily="34" charset="0"/>
                <a:hlinkClick r:id="rId5"/>
              </a:rPr>
              <a:t> </a:t>
            </a:r>
            <a:r>
              <a:rPr lang="en-GB" sz="1400" b="0" i="0" u="sng" dirty="0" err="1">
                <a:solidFill>
                  <a:srgbClr val="CA1C23"/>
                </a:solidFill>
                <a:effectLst/>
                <a:latin typeface="Source Sans Pro" panose="020B0503030403020204" pitchFamily="34" charset="0"/>
                <a:hlinkClick r:id="rId5"/>
              </a:rPr>
              <a:t>toplantı</a:t>
            </a:r>
            <a:endParaRPr lang="en-GB" sz="1400" b="0" i="0" dirty="0">
              <a:solidFill>
                <a:srgbClr val="333333"/>
              </a:solidFill>
              <a:effectLst/>
              <a:latin typeface="Source Sans Pro" panose="020B0503030403020204" pitchFamily="34" charset="0"/>
            </a:endParaRPr>
          </a:p>
        </p:txBody>
      </p:sp>
      <p:sp>
        <p:nvSpPr>
          <p:cNvPr id="10" name="TextBox 9">
            <a:extLst>
              <a:ext uri="{FF2B5EF4-FFF2-40B4-BE49-F238E27FC236}">
                <a16:creationId xmlns:a16="http://schemas.microsoft.com/office/drawing/2014/main" id="{94486406-F17F-9B40-75A9-CB49AD341B0C}"/>
              </a:ext>
            </a:extLst>
          </p:cNvPr>
          <p:cNvSpPr txBox="1"/>
          <p:nvPr/>
        </p:nvSpPr>
        <p:spPr>
          <a:xfrm>
            <a:off x="6777546" y="5127583"/>
            <a:ext cx="5187327" cy="738664"/>
          </a:xfrm>
          <a:prstGeom prst="rect">
            <a:avLst/>
          </a:prstGeom>
          <a:noFill/>
        </p:spPr>
        <p:txBody>
          <a:bodyPr wrap="square">
            <a:spAutoFit/>
          </a:bodyPr>
          <a:lstStyle/>
          <a:p>
            <a:r>
              <a:rPr lang="en-GB" sz="1400" dirty="0" err="1">
                <a:highlight>
                  <a:srgbClr val="DEDFF6"/>
                </a:highlight>
              </a:rPr>
              <a:t>Merkezimiz</a:t>
            </a:r>
            <a:r>
              <a:rPr lang="en-GB" sz="1400" dirty="0">
                <a:highlight>
                  <a:srgbClr val="DEDFF6"/>
                </a:highlight>
              </a:rPr>
              <a:t> </a:t>
            </a:r>
            <a:r>
              <a:rPr lang="en-GB" sz="1400" dirty="0" err="1">
                <a:highlight>
                  <a:srgbClr val="DEDFF6"/>
                </a:highlight>
              </a:rPr>
              <a:t>tarafından</a:t>
            </a:r>
            <a:r>
              <a:rPr lang="en-GB" sz="1400" dirty="0">
                <a:highlight>
                  <a:srgbClr val="DEDFF6"/>
                </a:highlight>
              </a:rPr>
              <a:t> </a:t>
            </a:r>
            <a:r>
              <a:rPr lang="en-GB" sz="1400" dirty="0" err="1">
                <a:highlight>
                  <a:srgbClr val="DEDFF6"/>
                </a:highlight>
              </a:rPr>
              <a:t>hazırlanan</a:t>
            </a:r>
            <a:r>
              <a:rPr lang="en-GB" sz="1400" dirty="0">
                <a:highlight>
                  <a:srgbClr val="DEDFF6"/>
                </a:highlight>
              </a:rPr>
              <a:t> </a:t>
            </a:r>
            <a:r>
              <a:rPr lang="en-GB" sz="1400" dirty="0" err="1">
                <a:highlight>
                  <a:srgbClr val="DEDFF6"/>
                </a:highlight>
              </a:rPr>
              <a:t>çalıştay</a:t>
            </a:r>
            <a:r>
              <a:rPr lang="en-GB" sz="1400" dirty="0">
                <a:highlight>
                  <a:srgbClr val="DEDFF6"/>
                </a:highlight>
              </a:rPr>
              <a:t> </a:t>
            </a:r>
            <a:r>
              <a:rPr lang="en-GB" sz="1400" dirty="0" err="1">
                <a:highlight>
                  <a:srgbClr val="DEDFF6"/>
                </a:highlight>
              </a:rPr>
              <a:t>raporunda</a:t>
            </a:r>
            <a:r>
              <a:rPr lang="en-GB" sz="1400" dirty="0">
                <a:highlight>
                  <a:srgbClr val="DEDFF6"/>
                </a:highlight>
              </a:rPr>
              <a:t> </a:t>
            </a:r>
            <a:r>
              <a:rPr lang="en-GB" sz="1400" dirty="0" err="1">
                <a:highlight>
                  <a:srgbClr val="DEDFF6"/>
                </a:highlight>
              </a:rPr>
              <a:t>sunulan</a:t>
            </a:r>
            <a:r>
              <a:rPr lang="en-GB" sz="1400" dirty="0">
                <a:highlight>
                  <a:srgbClr val="DEDFF6"/>
                </a:highlight>
              </a:rPr>
              <a:t> Çanakkale İli Haziran, </a:t>
            </a:r>
            <a:r>
              <a:rPr lang="en-GB" sz="1400" dirty="0" err="1">
                <a:highlight>
                  <a:srgbClr val="DEDFF6"/>
                </a:highlight>
              </a:rPr>
              <a:t>Temmuz</a:t>
            </a:r>
            <a:r>
              <a:rPr lang="tr-TR" sz="1400" dirty="0">
                <a:highlight>
                  <a:srgbClr val="DEDFF6"/>
                </a:highlight>
              </a:rPr>
              <a:t>, </a:t>
            </a:r>
            <a:r>
              <a:rPr lang="en-GB" sz="1400" dirty="0" err="1">
                <a:highlight>
                  <a:srgbClr val="DEDFF6"/>
                </a:highlight>
              </a:rPr>
              <a:t>Ağustos</a:t>
            </a:r>
            <a:r>
              <a:rPr lang="tr-TR" sz="1400" dirty="0">
                <a:highlight>
                  <a:srgbClr val="DEDFF6"/>
                </a:highlight>
              </a:rPr>
              <a:t> ve</a:t>
            </a:r>
            <a:r>
              <a:rPr lang="en-GB" sz="1400" dirty="0">
                <a:highlight>
                  <a:srgbClr val="DEDFF6"/>
                </a:highlight>
              </a:rPr>
              <a:t> </a:t>
            </a:r>
            <a:r>
              <a:rPr lang="en-GB" sz="1400" dirty="0" err="1">
                <a:highlight>
                  <a:srgbClr val="DEDFF6"/>
                </a:highlight>
              </a:rPr>
              <a:t>Eylül</a:t>
            </a:r>
            <a:r>
              <a:rPr lang="en-GB" sz="1400" dirty="0">
                <a:highlight>
                  <a:srgbClr val="DEDFF6"/>
                </a:highlight>
              </a:rPr>
              <a:t> </a:t>
            </a:r>
            <a:r>
              <a:rPr lang="en-GB" sz="1400" dirty="0" err="1">
                <a:highlight>
                  <a:srgbClr val="DEDFF6"/>
                </a:highlight>
              </a:rPr>
              <a:t>aylarına</a:t>
            </a:r>
            <a:r>
              <a:rPr lang="en-GB" sz="1400" dirty="0">
                <a:highlight>
                  <a:srgbClr val="DEDFF6"/>
                </a:highlight>
              </a:rPr>
              <a:t> ait </a:t>
            </a:r>
            <a:r>
              <a:rPr lang="en-GB" sz="1400" dirty="0" err="1">
                <a:highlight>
                  <a:srgbClr val="DEDFF6"/>
                </a:highlight>
              </a:rPr>
              <a:t>orman</a:t>
            </a:r>
            <a:r>
              <a:rPr lang="en-GB" sz="1400" dirty="0">
                <a:highlight>
                  <a:srgbClr val="DEDFF6"/>
                </a:highlight>
              </a:rPr>
              <a:t> </a:t>
            </a:r>
            <a:r>
              <a:rPr lang="en-GB" sz="1400" dirty="0" err="1">
                <a:highlight>
                  <a:srgbClr val="DEDFF6"/>
                </a:highlight>
              </a:rPr>
              <a:t>yangını</a:t>
            </a:r>
            <a:r>
              <a:rPr lang="en-GB" sz="1400" dirty="0">
                <a:highlight>
                  <a:srgbClr val="DEDFF6"/>
                </a:highlight>
              </a:rPr>
              <a:t> risk </a:t>
            </a:r>
            <a:r>
              <a:rPr lang="en-GB" sz="1400" dirty="0" err="1">
                <a:highlight>
                  <a:srgbClr val="DEDFF6"/>
                </a:highlight>
              </a:rPr>
              <a:t>haritaları</a:t>
            </a:r>
            <a:r>
              <a:rPr lang="en-GB" sz="1400" dirty="0">
                <a:highlight>
                  <a:srgbClr val="DEDFF6"/>
                </a:highlight>
              </a:rPr>
              <a:t> </a:t>
            </a:r>
          </a:p>
        </p:txBody>
      </p:sp>
      <p:pic>
        <p:nvPicPr>
          <p:cNvPr id="13" name="Picture 12">
            <a:extLst>
              <a:ext uri="{FF2B5EF4-FFF2-40B4-BE49-F238E27FC236}">
                <a16:creationId xmlns:a16="http://schemas.microsoft.com/office/drawing/2014/main" id="{62AD1BF1-BB1B-AC70-2FE3-552EB855CD16}"/>
              </a:ext>
            </a:extLst>
          </p:cNvPr>
          <p:cNvPicPr>
            <a:picLocks noChangeAspect="1"/>
          </p:cNvPicPr>
          <p:nvPr/>
        </p:nvPicPr>
        <p:blipFill>
          <a:blip r:embed="rId6"/>
          <a:stretch>
            <a:fillRect/>
          </a:stretch>
        </p:blipFill>
        <p:spPr>
          <a:xfrm>
            <a:off x="6741941" y="1341931"/>
            <a:ext cx="5241671" cy="3785652"/>
          </a:xfrm>
          <a:prstGeom prst="rect">
            <a:avLst/>
          </a:prstGeom>
        </p:spPr>
      </p:pic>
      <p:sp>
        <p:nvSpPr>
          <p:cNvPr id="14" name="Rectangle 13">
            <a:extLst>
              <a:ext uri="{FF2B5EF4-FFF2-40B4-BE49-F238E27FC236}">
                <a16:creationId xmlns:a16="http://schemas.microsoft.com/office/drawing/2014/main" id="{578E88A0-778F-DEB5-35C3-DBB7E4BDFAAB}"/>
              </a:ext>
            </a:extLst>
          </p:cNvPr>
          <p:cNvSpPr/>
          <p:nvPr/>
        </p:nvSpPr>
        <p:spPr>
          <a:xfrm>
            <a:off x="1134557" y="6497286"/>
            <a:ext cx="1346844" cy="307777"/>
          </a:xfrm>
          <a:prstGeom prst="rect">
            <a:avLst/>
          </a:prstGeom>
          <a:noFill/>
        </p:spPr>
        <p:txBody>
          <a:bodyPr wrap="none" lIns="91440" tIns="45720" rIns="91440" bIns="45720">
            <a:spAutoFit/>
          </a:bodyPr>
          <a:lstStyle/>
          <a:p>
            <a:pPr algn="ctr"/>
            <a:r>
              <a:rPr lang="tr-TR" sz="1400" b="1" spc="50" dirty="0">
                <a:ln w="0"/>
                <a:solidFill>
                  <a:srgbClr val="FF0000"/>
                </a:solidFill>
                <a:effectLst>
                  <a:innerShdw blurRad="63500" dist="50800" dir="13500000">
                    <a:srgbClr val="000000">
                      <a:alpha val="50000"/>
                    </a:srgbClr>
                  </a:innerShdw>
                </a:effectLst>
              </a:rPr>
              <a:t>06 Eylül 2</a:t>
            </a:r>
            <a:r>
              <a:rPr lang="tr-TR" sz="1400" b="1" cap="none" spc="50" dirty="0">
                <a:ln w="0"/>
                <a:solidFill>
                  <a:srgbClr val="FF0000"/>
                </a:solidFill>
                <a:effectLst>
                  <a:innerShdw blurRad="63500" dist="50800" dir="13500000">
                    <a:srgbClr val="000000">
                      <a:alpha val="50000"/>
                    </a:srgbClr>
                  </a:innerShdw>
                </a:effectLst>
              </a:rPr>
              <a:t>023</a:t>
            </a:r>
            <a:endParaRPr lang="en-GB" sz="1400" b="1" cap="none" spc="50" dirty="0">
              <a:ln w="0"/>
              <a:solidFill>
                <a:srgbClr val="FF0000"/>
              </a:solidFill>
              <a:effectLst>
                <a:innerShdw blurRad="63500" dist="50800" dir="13500000">
                  <a:srgbClr val="000000">
                    <a:alpha val="50000"/>
                  </a:srgbClr>
                </a:innerShdw>
              </a:effectLst>
            </a:endParaRPr>
          </a:p>
        </p:txBody>
      </p:sp>
      <p:pic>
        <p:nvPicPr>
          <p:cNvPr id="3" name="Resim 5">
            <a:extLst>
              <a:ext uri="{FF2B5EF4-FFF2-40B4-BE49-F238E27FC236}">
                <a16:creationId xmlns:a16="http://schemas.microsoft.com/office/drawing/2014/main" id="{480D9179-2249-529A-595D-889BD061896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52053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1860362" y="228580"/>
            <a:ext cx="9601200" cy="1485900"/>
          </a:xfrm>
        </p:spPr>
        <p:txBody>
          <a:bodyPr>
            <a:normAutofit/>
          </a:bodyPr>
          <a:lstStyle/>
          <a:p>
            <a:r>
              <a:rPr lang="tr-TR" sz="3200" b="1" dirty="0"/>
              <a:t>2023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849120" y="660270"/>
            <a:ext cx="10320757" cy="400110"/>
          </a:xfrm>
          <a:prstGeom prst="rect">
            <a:avLst/>
          </a:prstGeom>
          <a:noFill/>
        </p:spPr>
        <p:txBody>
          <a:bodyPr wrap="square" rtlCol="0">
            <a:spAutoFit/>
          </a:bodyPr>
          <a:lstStyle/>
          <a:p>
            <a:pPr algn="ctr"/>
            <a:r>
              <a:rPr lang="tr-TR" sz="2000" dirty="0">
                <a:solidFill>
                  <a:schemeClr val="tx2"/>
                </a:solidFill>
                <a:highlight>
                  <a:srgbClr val="C9E3FB"/>
                </a:highlight>
              </a:rPr>
              <a:t>Merkezimizin Katılım ve Katkılarıyla "Çanakkale Zeytin Çalıştayı " Gerçekleşti</a:t>
            </a:r>
            <a:endParaRPr lang="tr-TR" sz="2000" dirty="0">
              <a:solidFill>
                <a:schemeClr val="tx2"/>
              </a:solidFill>
              <a:highlight>
                <a:srgbClr val="DEDFF6"/>
              </a:highlight>
            </a:endParaRP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7" name="Picture 6">
            <a:extLst>
              <a:ext uri="{FF2B5EF4-FFF2-40B4-BE49-F238E27FC236}">
                <a16:creationId xmlns:a16="http://schemas.microsoft.com/office/drawing/2014/main" id="{C22B8E04-2052-34FE-0FB2-339DC72A9B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93312" y="4064552"/>
            <a:ext cx="2868324" cy="2691444"/>
          </a:xfrm>
          <a:prstGeom prst="rect">
            <a:avLst/>
          </a:prstGeom>
        </p:spPr>
      </p:pic>
      <p:sp>
        <p:nvSpPr>
          <p:cNvPr id="9" name="TextBox 8">
            <a:extLst>
              <a:ext uri="{FF2B5EF4-FFF2-40B4-BE49-F238E27FC236}">
                <a16:creationId xmlns:a16="http://schemas.microsoft.com/office/drawing/2014/main" id="{0EC4CED3-DDA0-32E8-8ECA-E8BD9652BD1F}"/>
              </a:ext>
            </a:extLst>
          </p:cNvPr>
          <p:cNvSpPr txBox="1"/>
          <p:nvPr/>
        </p:nvSpPr>
        <p:spPr>
          <a:xfrm>
            <a:off x="996407" y="1369113"/>
            <a:ext cx="5664555" cy="3785652"/>
          </a:xfrm>
          <a:custGeom>
            <a:avLst/>
            <a:gdLst>
              <a:gd name="connsiteX0" fmla="*/ 0 w 5664555"/>
              <a:gd name="connsiteY0" fmla="*/ 0 h 3785652"/>
              <a:gd name="connsiteX1" fmla="*/ 459458 w 5664555"/>
              <a:gd name="connsiteY1" fmla="*/ 0 h 3785652"/>
              <a:gd name="connsiteX2" fmla="*/ 1145499 w 5664555"/>
              <a:gd name="connsiteY2" fmla="*/ 0 h 3785652"/>
              <a:gd name="connsiteX3" fmla="*/ 1718248 w 5664555"/>
              <a:gd name="connsiteY3" fmla="*/ 0 h 3785652"/>
              <a:gd name="connsiteX4" fmla="*/ 2347643 w 5664555"/>
              <a:gd name="connsiteY4" fmla="*/ 0 h 3785652"/>
              <a:gd name="connsiteX5" fmla="*/ 3090329 w 5664555"/>
              <a:gd name="connsiteY5" fmla="*/ 0 h 3785652"/>
              <a:gd name="connsiteX6" fmla="*/ 3606433 w 5664555"/>
              <a:gd name="connsiteY6" fmla="*/ 0 h 3785652"/>
              <a:gd name="connsiteX7" fmla="*/ 4292474 w 5664555"/>
              <a:gd name="connsiteY7" fmla="*/ 0 h 3785652"/>
              <a:gd name="connsiteX8" fmla="*/ 4808578 w 5664555"/>
              <a:gd name="connsiteY8" fmla="*/ 0 h 3785652"/>
              <a:gd name="connsiteX9" fmla="*/ 5664555 w 5664555"/>
              <a:gd name="connsiteY9" fmla="*/ 0 h 3785652"/>
              <a:gd name="connsiteX10" fmla="*/ 5664555 w 5664555"/>
              <a:gd name="connsiteY10" fmla="*/ 668799 h 3785652"/>
              <a:gd name="connsiteX11" fmla="*/ 5664555 w 5664555"/>
              <a:gd name="connsiteY11" fmla="*/ 1224027 h 3785652"/>
              <a:gd name="connsiteX12" fmla="*/ 5664555 w 5664555"/>
              <a:gd name="connsiteY12" fmla="*/ 1930683 h 3785652"/>
              <a:gd name="connsiteX13" fmla="*/ 5664555 w 5664555"/>
              <a:gd name="connsiteY13" fmla="*/ 2561625 h 3785652"/>
              <a:gd name="connsiteX14" fmla="*/ 5664555 w 5664555"/>
              <a:gd name="connsiteY14" fmla="*/ 3785652 h 3785652"/>
              <a:gd name="connsiteX15" fmla="*/ 4978514 w 5664555"/>
              <a:gd name="connsiteY15" fmla="*/ 3785652 h 3785652"/>
              <a:gd name="connsiteX16" fmla="*/ 4349119 w 5664555"/>
              <a:gd name="connsiteY16" fmla="*/ 3785652 h 3785652"/>
              <a:gd name="connsiteX17" fmla="*/ 3776370 w 5664555"/>
              <a:gd name="connsiteY17" fmla="*/ 3785652 h 3785652"/>
              <a:gd name="connsiteX18" fmla="*/ 3090329 w 5664555"/>
              <a:gd name="connsiteY18" fmla="*/ 3785652 h 3785652"/>
              <a:gd name="connsiteX19" fmla="*/ 2460934 w 5664555"/>
              <a:gd name="connsiteY19" fmla="*/ 3785652 h 3785652"/>
              <a:gd name="connsiteX20" fmla="*/ 1718248 w 5664555"/>
              <a:gd name="connsiteY20" fmla="*/ 3785652 h 3785652"/>
              <a:gd name="connsiteX21" fmla="*/ 975562 w 5664555"/>
              <a:gd name="connsiteY21" fmla="*/ 3785652 h 3785652"/>
              <a:gd name="connsiteX22" fmla="*/ 0 w 5664555"/>
              <a:gd name="connsiteY22" fmla="*/ 3785652 h 3785652"/>
              <a:gd name="connsiteX23" fmla="*/ 0 w 5664555"/>
              <a:gd name="connsiteY23" fmla="*/ 3116853 h 3785652"/>
              <a:gd name="connsiteX24" fmla="*/ 0 w 5664555"/>
              <a:gd name="connsiteY24" fmla="*/ 2448055 h 3785652"/>
              <a:gd name="connsiteX25" fmla="*/ 0 w 5664555"/>
              <a:gd name="connsiteY25" fmla="*/ 1817113 h 3785652"/>
              <a:gd name="connsiteX26" fmla="*/ 0 w 5664555"/>
              <a:gd name="connsiteY26" fmla="*/ 1186171 h 3785652"/>
              <a:gd name="connsiteX27" fmla="*/ 0 w 5664555"/>
              <a:gd name="connsiteY27" fmla="*/ 555229 h 3785652"/>
              <a:gd name="connsiteX28" fmla="*/ 0 w 5664555"/>
              <a:gd name="connsiteY28"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64555" h="3785652" fill="none" extrusionOk="0">
                <a:moveTo>
                  <a:pt x="0" y="0"/>
                </a:moveTo>
                <a:cubicBezTo>
                  <a:pt x="120466" y="14959"/>
                  <a:pt x="359301" y="22143"/>
                  <a:pt x="459458" y="0"/>
                </a:cubicBezTo>
                <a:cubicBezTo>
                  <a:pt x="559615" y="-22143"/>
                  <a:pt x="923815" y="-23063"/>
                  <a:pt x="1145499" y="0"/>
                </a:cubicBezTo>
                <a:cubicBezTo>
                  <a:pt x="1367183" y="23063"/>
                  <a:pt x="1597856" y="-24904"/>
                  <a:pt x="1718248" y="0"/>
                </a:cubicBezTo>
                <a:cubicBezTo>
                  <a:pt x="1838640" y="24904"/>
                  <a:pt x="2212706" y="5903"/>
                  <a:pt x="2347643" y="0"/>
                </a:cubicBezTo>
                <a:cubicBezTo>
                  <a:pt x="2482580" y="-5903"/>
                  <a:pt x="2933277" y="36413"/>
                  <a:pt x="3090329" y="0"/>
                </a:cubicBezTo>
                <a:cubicBezTo>
                  <a:pt x="3247381" y="-36413"/>
                  <a:pt x="3366445" y="-393"/>
                  <a:pt x="3606433" y="0"/>
                </a:cubicBezTo>
                <a:cubicBezTo>
                  <a:pt x="3846421" y="393"/>
                  <a:pt x="4139869" y="-21183"/>
                  <a:pt x="4292474" y="0"/>
                </a:cubicBezTo>
                <a:cubicBezTo>
                  <a:pt x="4445079" y="21183"/>
                  <a:pt x="4654555" y="15331"/>
                  <a:pt x="4808578" y="0"/>
                </a:cubicBezTo>
                <a:cubicBezTo>
                  <a:pt x="4962601" y="-15331"/>
                  <a:pt x="5344124" y="-31113"/>
                  <a:pt x="5664555" y="0"/>
                </a:cubicBezTo>
                <a:cubicBezTo>
                  <a:pt x="5682247" y="208935"/>
                  <a:pt x="5661044" y="520754"/>
                  <a:pt x="5664555" y="668799"/>
                </a:cubicBezTo>
                <a:cubicBezTo>
                  <a:pt x="5668066" y="816844"/>
                  <a:pt x="5648375" y="1060913"/>
                  <a:pt x="5664555" y="1224027"/>
                </a:cubicBezTo>
                <a:cubicBezTo>
                  <a:pt x="5680735" y="1387141"/>
                  <a:pt x="5670054" y="1747306"/>
                  <a:pt x="5664555" y="1930683"/>
                </a:cubicBezTo>
                <a:cubicBezTo>
                  <a:pt x="5659056" y="2114060"/>
                  <a:pt x="5659112" y="2250661"/>
                  <a:pt x="5664555" y="2561625"/>
                </a:cubicBezTo>
                <a:cubicBezTo>
                  <a:pt x="5669998" y="2872589"/>
                  <a:pt x="5664811" y="3474296"/>
                  <a:pt x="5664555" y="3785652"/>
                </a:cubicBezTo>
                <a:cubicBezTo>
                  <a:pt x="5426515" y="3783776"/>
                  <a:pt x="5173418" y="3793246"/>
                  <a:pt x="4978514" y="3785652"/>
                </a:cubicBezTo>
                <a:cubicBezTo>
                  <a:pt x="4783610" y="3778058"/>
                  <a:pt x="4633633" y="3757001"/>
                  <a:pt x="4349119" y="3785652"/>
                </a:cubicBezTo>
                <a:cubicBezTo>
                  <a:pt x="4064606" y="3814303"/>
                  <a:pt x="3993303" y="3773017"/>
                  <a:pt x="3776370" y="3785652"/>
                </a:cubicBezTo>
                <a:cubicBezTo>
                  <a:pt x="3559437" y="3798287"/>
                  <a:pt x="3324638" y="3799945"/>
                  <a:pt x="3090329" y="3785652"/>
                </a:cubicBezTo>
                <a:cubicBezTo>
                  <a:pt x="2856020" y="3771359"/>
                  <a:pt x="2761488" y="3757663"/>
                  <a:pt x="2460934" y="3785652"/>
                </a:cubicBezTo>
                <a:cubicBezTo>
                  <a:pt x="2160380" y="3813641"/>
                  <a:pt x="2084954" y="3755078"/>
                  <a:pt x="1718248" y="3785652"/>
                </a:cubicBezTo>
                <a:cubicBezTo>
                  <a:pt x="1351542" y="3816226"/>
                  <a:pt x="1297927" y="3769147"/>
                  <a:pt x="975562" y="3785652"/>
                </a:cubicBezTo>
                <a:cubicBezTo>
                  <a:pt x="653197" y="3802157"/>
                  <a:pt x="427979" y="3739652"/>
                  <a:pt x="0" y="3785652"/>
                </a:cubicBezTo>
                <a:cubicBezTo>
                  <a:pt x="30373" y="3644021"/>
                  <a:pt x="6282" y="3259782"/>
                  <a:pt x="0" y="3116853"/>
                </a:cubicBezTo>
                <a:cubicBezTo>
                  <a:pt x="-6282" y="2973924"/>
                  <a:pt x="-23290" y="2721511"/>
                  <a:pt x="0" y="2448055"/>
                </a:cubicBezTo>
                <a:cubicBezTo>
                  <a:pt x="23290" y="2174599"/>
                  <a:pt x="14807" y="1992135"/>
                  <a:pt x="0" y="1817113"/>
                </a:cubicBezTo>
                <a:cubicBezTo>
                  <a:pt x="-14807" y="1642091"/>
                  <a:pt x="-3000" y="1404834"/>
                  <a:pt x="0" y="1186171"/>
                </a:cubicBezTo>
                <a:cubicBezTo>
                  <a:pt x="3000" y="967508"/>
                  <a:pt x="-17729" y="740720"/>
                  <a:pt x="0" y="555229"/>
                </a:cubicBezTo>
                <a:cubicBezTo>
                  <a:pt x="17729" y="369738"/>
                  <a:pt x="4357" y="270389"/>
                  <a:pt x="0" y="0"/>
                </a:cubicBezTo>
                <a:close/>
              </a:path>
              <a:path w="5664555" h="3785652" stroke="0" extrusionOk="0">
                <a:moveTo>
                  <a:pt x="0" y="0"/>
                </a:moveTo>
                <a:cubicBezTo>
                  <a:pt x="236787" y="2632"/>
                  <a:pt x="377944" y="10976"/>
                  <a:pt x="572749" y="0"/>
                </a:cubicBezTo>
                <a:cubicBezTo>
                  <a:pt x="767554" y="-10976"/>
                  <a:pt x="913569" y="9847"/>
                  <a:pt x="1032208" y="0"/>
                </a:cubicBezTo>
                <a:cubicBezTo>
                  <a:pt x="1150847" y="-9847"/>
                  <a:pt x="1436235" y="31312"/>
                  <a:pt x="1774894" y="0"/>
                </a:cubicBezTo>
                <a:cubicBezTo>
                  <a:pt x="2113553" y="-31312"/>
                  <a:pt x="2140546" y="8044"/>
                  <a:pt x="2347643" y="0"/>
                </a:cubicBezTo>
                <a:cubicBezTo>
                  <a:pt x="2554740" y="-8044"/>
                  <a:pt x="2677794" y="16831"/>
                  <a:pt x="2920393" y="0"/>
                </a:cubicBezTo>
                <a:cubicBezTo>
                  <a:pt x="3162992" y="-16831"/>
                  <a:pt x="3445583" y="-1618"/>
                  <a:pt x="3663079" y="0"/>
                </a:cubicBezTo>
                <a:cubicBezTo>
                  <a:pt x="3880575" y="1618"/>
                  <a:pt x="3965791" y="-19477"/>
                  <a:pt x="4179183" y="0"/>
                </a:cubicBezTo>
                <a:cubicBezTo>
                  <a:pt x="4392575" y="19477"/>
                  <a:pt x="4600792" y="32528"/>
                  <a:pt x="4921869" y="0"/>
                </a:cubicBezTo>
                <a:cubicBezTo>
                  <a:pt x="5242946" y="-32528"/>
                  <a:pt x="5387410" y="13648"/>
                  <a:pt x="5664555" y="0"/>
                </a:cubicBezTo>
                <a:cubicBezTo>
                  <a:pt x="5675699" y="301057"/>
                  <a:pt x="5640804" y="456428"/>
                  <a:pt x="5664555" y="630942"/>
                </a:cubicBezTo>
                <a:cubicBezTo>
                  <a:pt x="5688306" y="805456"/>
                  <a:pt x="5682823" y="993732"/>
                  <a:pt x="5664555" y="1261884"/>
                </a:cubicBezTo>
                <a:cubicBezTo>
                  <a:pt x="5646287" y="1530036"/>
                  <a:pt x="5639935" y="1731235"/>
                  <a:pt x="5664555" y="1930683"/>
                </a:cubicBezTo>
                <a:cubicBezTo>
                  <a:pt x="5689175" y="2130131"/>
                  <a:pt x="5648339" y="2333005"/>
                  <a:pt x="5664555" y="2448055"/>
                </a:cubicBezTo>
                <a:cubicBezTo>
                  <a:pt x="5680771" y="2563105"/>
                  <a:pt x="5666245" y="2792757"/>
                  <a:pt x="5664555" y="3078997"/>
                </a:cubicBezTo>
                <a:cubicBezTo>
                  <a:pt x="5662865" y="3365237"/>
                  <a:pt x="5673412" y="3615281"/>
                  <a:pt x="5664555" y="3785652"/>
                </a:cubicBezTo>
                <a:cubicBezTo>
                  <a:pt x="5445987" y="3809196"/>
                  <a:pt x="5177107" y="3773276"/>
                  <a:pt x="5035160" y="3785652"/>
                </a:cubicBezTo>
                <a:cubicBezTo>
                  <a:pt x="4893213" y="3798028"/>
                  <a:pt x="4653582" y="3803437"/>
                  <a:pt x="4292474" y="3785652"/>
                </a:cubicBezTo>
                <a:cubicBezTo>
                  <a:pt x="3931366" y="3767867"/>
                  <a:pt x="3921014" y="3787179"/>
                  <a:pt x="3663079" y="3785652"/>
                </a:cubicBezTo>
                <a:cubicBezTo>
                  <a:pt x="3405145" y="3784125"/>
                  <a:pt x="3414707" y="3763924"/>
                  <a:pt x="3203621" y="3785652"/>
                </a:cubicBezTo>
                <a:cubicBezTo>
                  <a:pt x="2992535" y="3807380"/>
                  <a:pt x="2906638" y="3790129"/>
                  <a:pt x="2687517" y="3785652"/>
                </a:cubicBezTo>
                <a:cubicBezTo>
                  <a:pt x="2468396" y="3781175"/>
                  <a:pt x="2133324" y="3784510"/>
                  <a:pt x="1944831" y="3785652"/>
                </a:cubicBezTo>
                <a:cubicBezTo>
                  <a:pt x="1756338" y="3786794"/>
                  <a:pt x="1509178" y="3758402"/>
                  <a:pt x="1315436" y="3785652"/>
                </a:cubicBezTo>
                <a:cubicBezTo>
                  <a:pt x="1121694" y="3812902"/>
                  <a:pt x="994902" y="3810652"/>
                  <a:pt x="799332" y="3785652"/>
                </a:cubicBezTo>
                <a:cubicBezTo>
                  <a:pt x="603762" y="3760652"/>
                  <a:pt x="334339" y="3815126"/>
                  <a:pt x="0" y="3785652"/>
                </a:cubicBezTo>
                <a:cubicBezTo>
                  <a:pt x="8339" y="3649147"/>
                  <a:pt x="-731" y="3437894"/>
                  <a:pt x="0" y="3268280"/>
                </a:cubicBezTo>
                <a:cubicBezTo>
                  <a:pt x="731" y="3098666"/>
                  <a:pt x="-24154" y="2989714"/>
                  <a:pt x="0" y="2750907"/>
                </a:cubicBezTo>
                <a:cubicBezTo>
                  <a:pt x="24154" y="2512100"/>
                  <a:pt x="-1671" y="2410275"/>
                  <a:pt x="0" y="2082109"/>
                </a:cubicBezTo>
                <a:cubicBezTo>
                  <a:pt x="1671" y="1753943"/>
                  <a:pt x="-22878" y="1760771"/>
                  <a:pt x="0" y="1526880"/>
                </a:cubicBezTo>
                <a:cubicBezTo>
                  <a:pt x="22878" y="1292989"/>
                  <a:pt x="-15790" y="1142400"/>
                  <a:pt x="0" y="820225"/>
                </a:cubicBezTo>
                <a:cubicBezTo>
                  <a:pt x="15790" y="498051"/>
                  <a:pt x="-1603" y="197127"/>
                  <a:pt x="0" y="0"/>
                </a:cubicBezTo>
                <a:close/>
              </a:path>
            </a:pathLst>
          </a:custGeom>
          <a:solidFill>
            <a:schemeClr val="bg2"/>
          </a:solidFill>
          <a:ln w="34925">
            <a:solidFill>
              <a:schemeClr val="accent1">
                <a:alpha val="96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algn="just"/>
            <a:r>
              <a:rPr lang="en-GB" sz="1600" dirty="0"/>
              <a:t>Çanakkale </a:t>
            </a:r>
            <a:r>
              <a:rPr lang="en-GB" sz="1600" dirty="0" err="1"/>
              <a:t>ilinin</a:t>
            </a:r>
            <a:r>
              <a:rPr lang="en-GB" sz="1600" dirty="0"/>
              <a:t> Ezine </a:t>
            </a:r>
            <a:r>
              <a:rPr lang="en-GB" sz="1600" dirty="0" err="1"/>
              <a:t>ilçesinin</a:t>
            </a:r>
            <a:r>
              <a:rPr lang="en-GB" sz="1600" dirty="0"/>
              <a:t> </a:t>
            </a:r>
            <a:r>
              <a:rPr lang="en-GB" sz="1600" dirty="0" err="1"/>
              <a:t>Üvecik</a:t>
            </a:r>
            <a:r>
              <a:rPr lang="en-GB" sz="1600" dirty="0"/>
              <a:t> </a:t>
            </a:r>
            <a:r>
              <a:rPr lang="en-GB" sz="1600" dirty="0" err="1"/>
              <a:t>köyünde</a:t>
            </a:r>
            <a:r>
              <a:rPr lang="en-GB" sz="1600" dirty="0"/>
              <a:t> </a:t>
            </a:r>
            <a:r>
              <a:rPr lang="en-GB" sz="1600" dirty="0" err="1"/>
              <a:t>Uluova</a:t>
            </a:r>
            <a:r>
              <a:rPr lang="en-GB" sz="1600" dirty="0"/>
              <a:t> </a:t>
            </a:r>
            <a:r>
              <a:rPr lang="en-GB" sz="1600" dirty="0" err="1"/>
              <a:t>Süt</a:t>
            </a:r>
            <a:r>
              <a:rPr lang="en-GB" sz="1600" dirty="0"/>
              <a:t> </a:t>
            </a:r>
            <a:r>
              <a:rPr lang="en-GB" sz="1600" dirty="0" err="1"/>
              <a:t>Ticaret</a:t>
            </a:r>
            <a:r>
              <a:rPr lang="en-GB" sz="1600" dirty="0"/>
              <a:t> A.Ş. </a:t>
            </a:r>
            <a:r>
              <a:rPr lang="en-GB" sz="1600" dirty="0" err="1"/>
              <a:t>ev</a:t>
            </a:r>
            <a:r>
              <a:rPr lang="en-GB" sz="1600" dirty="0"/>
              <a:t> </a:t>
            </a:r>
            <a:r>
              <a:rPr lang="en-GB" sz="1600" dirty="0" err="1"/>
              <a:t>sahipliğinde</a:t>
            </a:r>
            <a:r>
              <a:rPr lang="en-GB" sz="1600" dirty="0"/>
              <a:t> </a:t>
            </a:r>
            <a:r>
              <a:rPr lang="en-GB" sz="1600" dirty="0" err="1"/>
              <a:t>Zeytin</a:t>
            </a:r>
            <a:r>
              <a:rPr lang="en-GB" sz="1600" dirty="0"/>
              <a:t> </a:t>
            </a:r>
            <a:r>
              <a:rPr lang="en-GB" sz="1600" dirty="0" err="1"/>
              <a:t>Çalıştayı</a:t>
            </a:r>
            <a:r>
              <a:rPr lang="en-GB" sz="1600" dirty="0"/>
              <a:t> </a:t>
            </a:r>
            <a:r>
              <a:rPr lang="en-GB" sz="1600" dirty="0" err="1"/>
              <a:t>gerçekleştirildi</a:t>
            </a:r>
            <a:r>
              <a:rPr lang="en-GB" sz="1600" dirty="0"/>
              <a:t>. </a:t>
            </a:r>
            <a:r>
              <a:rPr lang="en-GB" sz="1600" dirty="0" err="1"/>
              <a:t>Çalıştay</a:t>
            </a:r>
            <a:r>
              <a:rPr lang="en-GB" sz="1600" dirty="0"/>
              <a:t>, Çanakkale Onsekiz Mart Üniversitesi (ÇOMÜ) </a:t>
            </a:r>
            <a:r>
              <a:rPr lang="en-GB" sz="1600" dirty="0" err="1"/>
              <a:t>Rektörü</a:t>
            </a:r>
            <a:r>
              <a:rPr lang="en-GB" sz="1600" dirty="0"/>
              <a:t> Prof. </a:t>
            </a:r>
            <a:r>
              <a:rPr lang="en-GB" sz="1600" dirty="0" err="1"/>
              <a:t>Dr.</a:t>
            </a:r>
            <a:r>
              <a:rPr lang="en-GB" sz="1600" dirty="0"/>
              <a:t> R. </a:t>
            </a:r>
            <a:r>
              <a:rPr lang="en-GB" sz="1600" dirty="0" err="1"/>
              <a:t>Cüneyt</a:t>
            </a:r>
            <a:r>
              <a:rPr lang="en-GB" sz="1600" dirty="0"/>
              <a:t> </a:t>
            </a:r>
            <a:r>
              <a:rPr lang="en-GB" sz="1600" dirty="0" err="1"/>
              <a:t>Erenoğlu</a:t>
            </a:r>
            <a:r>
              <a:rPr lang="en-GB" sz="1600" dirty="0"/>
              <a:t> </a:t>
            </a:r>
            <a:r>
              <a:rPr lang="en-GB" sz="1600" dirty="0" err="1"/>
              <a:t>başkanlığında</a:t>
            </a:r>
            <a:r>
              <a:rPr lang="en-GB" sz="1600" dirty="0"/>
              <a:t> Prof. </a:t>
            </a:r>
            <a:r>
              <a:rPr lang="en-GB" sz="1600" dirty="0" err="1"/>
              <a:t>Dr.</a:t>
            </a:r>
            <a:r>
              <a:rPr lang="en-GB" sz="1600" dirty="0"/>
              <a:t> Ahmet </a:t>
            </a:r>
            <a:r>
              <a:rPr lang="en-GB" sz="1600" dirty="0" err="1"/>
              <a:t>Evren</a:t>
            </a:r>
            <a:r>
              <a:rPr lang="en-GB" sz="1600" dirty="0"/>
              <a:t> </a:t>
            </a:r>
            <a:r>
              <a:rPr lang="en-GB" sz="1600" dirty="0" err="1"/>
              <a:t>Erginal</a:t>
            </a:r>
            <a:r>
              <a:rPr lang="en-GB" sz="1600" dirty="0"/>
              <a:t> ve Doç. </a:t>
            </a:r>
            <a:r>
              <a:rPr lang="en-GB" sz="1600" dirty="0" err="1"/>
              <a:t>Dr.</a:t>
            </a:r>
            <a:r>
              <a:rPr lang="en-GB" sz="1600" dirty="0"/>
              <a:t> </a:t>
            </a:r>
            <a:r>
              <a:rPr lang="en-GB" sz="1600" dirty="0" err="1"/>
              <a:t>Sercan</a:t>
            </a:r>
            <a:r>
              <a:rPr lang="en-GB" sz="1600" dirty="0"/>
              <a:t> </a:t>
            </a:r>
            <a:r>
              <a:rPr lang="en-GB" sz="1600" dirty="0" err="1"/>
              <a:t>Karav’ın</a:t>
            </a:r>
            <a:r>
              <a:rPr lang="en-GB" sz="1600" dirty="0"/>
              <a:t> </a:t>
            </a:r>
            <a:r>
              <a:rPr lang="en-GB" sz="1600" dirty="0" err="1"/>
              <a:t>moderatörlüğü</a:t>
            </a:r>
            <a:r>
              <a:rPr lang="en-GB" sz="1600" dirty="0"/>
              <a:t> ve </a:t>
            </a:r>
            <a:r>
              <a:rPr lang="en-GB" sz="1600" dirty="0" err="1"/>
              <a:t>Arş</a:t>
            </a:r>
            <a:r>
              <a:rPr lang="en-GB" sz="1600" dirty="0"/>
              <a:t>. </a:t>
            </a:r>
            <a:r>
              <a:rPr lang="en-GB" sz="1600" dirty="0" err="1"/>
              <a:t>Gör</a:t>
            </a:r>
            <a:r>
              <a:rPr lang="en-GB" sz="1600" dirty="0"/>
              <a:t>. </a:t>
            </a:r>
            <a:r>
              <a:rPr lang="en-GB" sz="1600" dirty="0" err="1"/>
              <a:t>Dr.</a:t>
            </a:r>
            <a:r>
              <a:rPr lang="en-GB" sz="1600" dirty="0"/>
              <a:t> Mehmet Ali </a:t>
            </a:r>
            <a:r>
              <a:rPr lang="en-GB" sz="1600" dirty="0" err="1"/>
              <a:t>Gündoğdu</a:t>
            </a:r>
            <a:r>
              <a:rPr lang="en-GB" sz="1600" dirty="0"/>
              <a:t> </a:t>
            </a:r>
            <a:r>
              <a:rPr lang="en-GB" sz="1600" dirty="0" err="1"/>
              <a:t>raportörlüğünde</a:t>
            </a:r>
            <a:r>
              <a:rPr lang="en-GB" sz="1600" dirty="0"/>
              <a:t> </a:t>
            </a:r>
            <a:r>
              <a:rPr lang="en-GB" sz="1600" dirty="0" err="1"/>
              <a:t>gerçekleştirildi</a:t>
            </a:r>
            <a:r>
              <a:rPr lang="en-GB" sz="1600" dirty="0"/>
              <a:t>. </a:t>
            </a:r>
            <a:r>
              <a:rPr lang="en-GB" sz="1600" dirty="0" err="1"/>
              <a:t>Çalıştaya</a:t>
            </a:r>
            <a:r>
              <a:rPr lang="en-GB" sz="1600" dirty="0"/>
              <a:t>; Rektör Yardımcısı Prof. </a:t>
            </a:r>
            <a:r>
              <a:rPr lang="en-GB" sz="1600" dirty="0" err="1"/>
              <a:t>Dr.</a:t>
            </a:r>
            <a:r>
              <a:rPr lang="en-GB" sz="1600" dirty="0"/>
              <a:t> </a:t>
            </a:r>
            <a:r>
              <a:rPr lang="en-GB" sz="1600" dirty="0" err="1"/>
              <a:t>Dinçay</a:t>
            </a:r>
            <a:r>
              <a:rPr lang="en-GB" sz="1600" dirty="0"/>
              <a:t> </a:t>
            </a:r>
            <a:r>
              <a:rPr lang="en-GB" sz="1600" dirty="0" err="1"/>
              <a:t>Köksal</a:t>
            </a:r>
            <a:r>
              <a:rPr lang="en-GB" sz="1600" dirty="0"/>
              <a:t>, Rektör </a:t>
            </a:r>
            <a:r>
              <a:rPr lang="en-GB" sz="1600" dirty="0" err="1"/>
              <a:t>Danışmanı</a:t>
            </a:r>
            <a:r>
              <a:rPr lang="en-GB" sz="1600" dirty="0"/>
              <a:t> </a:t>
            </a:r>
            <a:r>
              <a:rPr lang="en-GB" sz="1600" dirty="0" err="1"/>
              <a:t>Öğr</a:t>
            </a:r>
            <a:r>
              <a:rPr lang="en-GB" sz="1600" dirty="0"/>
              <a:t>. </a:t>
            </a:r>
            <a:r>
              <a:rPr lang="en-GB" sz="1600" dirty="0" err="1"/>
              <a:t>Gör</a:t>
            </a:r>
            <a:r>
              <a:rPr lang="en-GB" sz="1600" dirty="0"/>
              <a:t>. Mustafa </a:t>
            </a:r>
            <a:r>
              <a:rPr lang="en-GB" sz="1600" dirty="0" err="1"/>
              <a:t>İlker</a:t>
            </a:r>
            <a:r>
              <a:rPr lang="en-GB" sz="1600" dirty="0"/>
              <a:t> </a:t>
            </a:r>
            <a:r>
              <a:rPr lang="en-GB" sz="1600" dirty="0" err="1"/>
              <a:t>Gülcemal</a:t>
            </a:r>
            <a:r>
              <a:rPr lang="en-GB" sz="1600" dirty="0"/>
              <a:t>, Ezine MYO Müdürü Mustafa </a:t>
            </a:r>
            <a:r>
              <a:rPr lang="en-GB" sz="1600" dirty="0" err="1"/>
              <a:t>Ekici</a:t>
            </a:r>
            <a:r>
              <a:rPr lang="en-GB" sz="1600" dirty="0"/>
              <a:t>, </a:t>
            </a:r>
            <a:r>
              <a:rPr lang="en-GB" sz="1600" dirty="0" err="1"/>
              <a:t>Uluova</a:t>
            </a:r>
            <a:r>
              <a:rPr lang="en-GB" sz="1600" dirty="0"/>
              <a:t> </a:t>
            </a:r>
            <a:r>
              <a:rPr lang="en-GB" sz="1600" dirty="0" err="1"/>
              <a:t>Çiftliği</a:t>
            </a:r>
            <a:r>
              <a:rPr lang="en-GB" sz="1600" dirty="0"/>
              <a:t> </a:t>
            </a:r>
            <a:r>
              <a:rPr lang="en-GB" sz="1600" dirty="0" err="1"/>
              <a:t>Genel</a:t>
            </a:r>
            <a:r>
              <a:rPr lang="en-GB" sz="1600" dirty="0"/>
              <a:t> Müdürü Mesut Buran, </a:t>
            </a:r>
            <a:r>
              <a:rPr lang="en-GB" sz="1600" dirty="0" err="1"/>
              <a:t>akademisyenler</a:t>
            </a:r>
            <a:r>
              <a:rPr lang="en-GB" sz="1600" dirty="0"/>
              <a:t>, </a:t>
            </a:r>
            <a:r>
              <a:rPr lang="en-GB" sz="1600" dirty="0" err="1"/>
              <a:t>öğrenciler</a:t>
            </a:r>
            <a:r>
              <a:rPr lang="en-GB" sz="1600" dirty="0"/>
              <a:t>, </a:t>
            </a:r>
            <a:r>
              <a:rPr lang="en-GB" sz="1600" dirty="0" err="1"/>
              <a:t>zeytin</a:t>
            </a:r>
            <a:r>
              <a:rPr lang="en-GB" sz="1600" dirty="0"/>
              <a:t> ve </a:t>
            </a:r>
            <a:r>
              <a:rPr lang="en-GB" sz="1600" dirty="0" err="1"/>
              <a:t>zeytinyağı</a:t>
            </a:r>
            <a:r>
              <a:rPr lang="en-GB" sz="1600" dirty="0"/>
              <a:t> </a:t>
            </a:r>
            <a:r>
              <a:rPr lang="en-GB" sz="1600" dirty="0" err="1"/>
              <a:t>üreticileri</a:t>
            </a:r>
            <a:r>
              <a:rPr lang="en-GB" sz="1600" dirty="0"/>
              <a:t>, </a:t>
            </a:r>
            <a:r>
              <a:rPr lang="en-GB" sz="1600" dirty="0" err="1"/>
              <a:t>özel</a:t>
            </a:r>
            <a:r>
              <a:rPr lang="en-GB" sz="1600" dirty="0"/>
              <a:t> </a:t>
            </a:r>
            <a:r>
              <a:rPr lang="en-GB" sz="1600" dirty="0" err="1"/>
              <a:t>firmalar</a:t>
            </a:r>
            <a:r>
              <a:rPr lang="en-GB" sz="1600" dirty="0"/>
              <a:t> ve Çanakkale İl </a:t>
            </a:r>
            <a:r>
              <a:rPr lang="en-GB" sz="1600" dirty="0" err="1"/>
              <a:t>Çevre</a:t>
            </a:r>
            <a:r>
              <a:rPr lang="en-GB" sz="1600" dirty="0"/>
              <a:t>, </a:t>
            </a:r>
            <a:r>
              <a:rPr lang="en-GB" sz="1600" dirty="0" err="1"/>
              <a:t>Şehircilik</a:t>
            </a:r>
            <a:r>
              <a:rPr lang="en-GB" sz="1600" dirty="0"/>
              <a:t> ve İklim </a:t>
            </a:r>
            <a:r>
              <a:rPr lang="en-GB" sz="1600" dirty="0" err="1"/>
              <a:t>Değişikliği</a:t>
            </a:r>
            <a:r>
              <a:rPr lang="en-GB" sz="1600" dirty="0"/>
              <a:t> ile Çanakkale İl Tarım ve Orman </a:t>
            </a:r>
            <a:r>
              <a:rPr lang="en-GB" sz="1600" dirty="0" err="1"/>
              <a:t>Müdürlüğü</a:t>
            </a:r>
            <a:r>
              <a:rPr lang="en-GB" sz="1600" dirty="0"/>
              <a:t> </a:t>
            </a:r>
            <a:r>
              <a:rPr lang="en-GB" sz="1600" dirty="0" err="1"/>
              <a:t>personelleri</a:t>
            </a:r>
            <a:r>
              <a:rPr lang="en-GB" sz="1600" dirty="0"/>
              <a:t> </a:t>
            </a:r>
            <a:r>
              <a:rPr lang="en-GB" sz="1600" dirty="0" err="1"/>
              <a:t>katılım</a:t>
            </a:r>
            <a:r>
              <a:rPr lang="en-GB" sz="1600" dirty="0"/>
              <a:t> </a:t>
            </a:r>
            <a:r>
              <a:rPr lang="en-GB" sz="1600" dirty="0" err="1"/>
              <a:t>gösterdi</a:t>
            </a:r>
            <a:r>
              <a:rPr lang="en-GB" sz="1600" dirty="0"/>
              <a:t>. </a:t>
            </a:r>
            <a:r>
              <a:rPr lang="en-GB" sz="1600" dirty="0" err="1"/>
              <a:t>Çalıştay</a:t>
            </a:r>
            <a:r>
              <a:rPr lang="en-GB" sz="1600" dirty="0"/>
              <a:t> </a:t>
            </a:r>
            <a:r>
              <a:rPr lang="en-GB" sz="1600" dirty="0" err="1"/>
              <a:t>kapsamında</a:t>
            </a:r>
            <a:r>
              <a:rPr lang="en-GB" sz="1600" dirty="0"/>
              <a:t> </a:t>
            </a:r>
            <a:r>
              <a:rPr lang="en-GB" sz="1600" dirty="0" err="1"/>
              <a:t>Merkezimizin</a:t>
            </a:r>
            <a:r>
              <a:rPr lang="en-GB" sz="1600" dirty="0"/>
              <a:t> Müdürü Doç. </a:t>
            </a:r>
            <a:r>
              <a:rPr lang="en-GB" sz="1600" dirty="0" err="1"/>
              <a:t>Dr.</a:t>
            </a:r>
            <a:r>
              <a:rPr lang="en-GB" sz="1600" dirty="0"/>
              <a:t> Emre Özelkan “İklim </a:t>
            </a:r>
            <a:r>
              <a:rPr lang="en-GB" sz="1600" dirty="0" err="1"/>
              <a:t>Değişikliği</a:t>
            </a:r>
            <a:r>
              <a:rPr lang="en-GB" sz="1600" dirty="0"/>
              <a:t> ve </a:t>
            </a:r>
            <a:r>
              <a:rPr lang="en-GB" sz="1600" dirty="0" err="1"/>
              <a:t>Zeytin</a:t>
            </a:r>
            <a:r>
              <a:rPr lang="en-GB" sz="1600" dirty="0"/>
              <a:t> </a:t>
            </a:r>
            <a:r>
              <a:rPr lang="en-GB" sz="1600" dirty="0" err="1"/>
              <a:t>Üretimine</a:t>
            </a:r>
            <a:r>
              <a:rPr lang="en-GB" sz="1600" dirty="0"/>
              <a:t> Etkileri” </a:t>
            </a:r>
            <a:r>
              <a:rPr lang="en-GB" sz="1600" dirty="0" err="1"/>
              <a:t>başlıklı</a:t>
            </a:r>
            <a:r>
              <a:rPr lang="en-GB" sz="1600" dirty="0"/>
              <a:t> </a:t>
            </a:r>
            <a:r>
              <a:rPr lang="en-GB" sz="1600" dirty="0" err="1"/>
              <a:t>sunumunu</a:t>
            </a:r>
            <a:r>
              <a:rPr lang="en-GB" sz="1600" dirty="0"/>
              <a:t> </a:t>
            </a:r>
            <a:r>
              <a:rPr lang="en-GB" sz="1600" dirty="0" err="1"/>
              <a:t>katılımcılarla</a:t>
            </a:r>
            <a:r>
              <a:rPr lang="en-GB" sz="1600" dirty="0"/>
              <a:t> </a:t>
            </a:r>
            <a:r>
              <a:rPr lang="en-GB" sz="1600" dirty="0" err="1"/>
              <a:t>paylaştı</a:t>
            </a:r>
            <a:r>
              <a:rPr lang="en-GB" sz="1600" dirty="0"/>
              <a:t>.</a:t>
            </a:r>
          </a:p>
        </p:txBody>
      </p:sp>
      <p:sp>
        <p:nvSpPr>
          <p:cNvPr id="8" name="TextBox 7">
            <a:extLst>
              <a:ext uri="{FF2B5EF4-FFF2-40B4-BE49-F238E27FC236}">
                <a16:creationId xmlns:a16="http://schemas.microsoft.com/office/drawing/2014/main" id="{46E0F377-694E-8D0A-9359-9BB43094E2A6}"/>
              </a:ext>
            </a:extLst>
          </p:cNvPr>
          <p:cNvSpPr txBox="1"/>
          <p:nvPr/>
        </p:nvSpPr>
        <p:spPr>
          <a:xfrm>
            <a:off x="996407" y="5017475"/>
            <a:ext cx="6094378" cy="1324017"/>
          </a:xfrm>
          <a:prstGeom prst="rect">
            <a:avLst/>
          </a:prstGeom>
          <a:noFill/>
        </p:spPr>
        <p:txBody>
          <a:bodyPr wrap="square">
            <a:spAutoFit/>
          </a:bodyPr>
          <a:lstStyle/>
          <a:p>
            <a:pPr marL="285750" indent="-285750" algn="just">
              <a:lnSpc>
                <a:spcPct val="200000"/>
              </a:lnSpc>
              <a:buFont typeface="Wingdings" panose="05000000000000000000" pitchFamily="2" charset="2"/>
              <a:buChar char="v"/>
            </a:pPr>
            <a:r>
              <a:rPr lang="en-GB" sz="1400" b="0" i="0" u="sng" dirty="0">
                <a:solidFill>
                  <a:srgbClr val="444444"/>
                </a:solidFill>
                <a:effectLst/>
                <a:latin typeface="Source Sans Pro" panose="020B0503030403020204" pitchFamily="34" charset="0"/>
                <a:hlinkClick r:id="rId5"/>
              </a:rPr>
              <a:t>Çanakkale </a:t>
            </a:r>
            <a:r>
              <a:rPr lang="en-GB" sz="1400" b="0" i="0" u="sng" dirty="0" err="1">
                <a:solidFill>
                  <a:srgbClr val="444444"/>
                </a:solidFill>
                <a:effectLst/>
                <a:latin typeface="Source Sans Pro" panose="020B0503030403020204" pitchFamily="34" charset="0"/>
                <a:hlinkClick r:id="rId5"/>
              </a:rPr>
              <a:t>Zeytin</a:t>
            </a:r>
            <a:r>
              <a:rPr lang="en-GB" sz="1400" b="0" i="0" u="sng" dirty="0">
                <a:solidFill>
                  <a:srgbClr val="444444"/>
                </a:solidFill>
                <a:effectLst/>
                <a:latin typeface="Source Sans Pro" panose="020B0503030403020204" pitchFamily="34" charset="0"/>
                <a:hlinkClick r:id="rId5"/>
              </a:rPr>
              <a:t> </a:t>
            </a:r>
            <a:r>
              <a:rPr lang="en-GB" sz="1400" b="0" i="0" u="sng" dirty="0" err="1">
                <a:solidFill>
                  <a:srgbClr val="444444"/>
                </a:solidFill>
                <a:effectLst/>
                <a:latin typeface="Source Sans Pro" panose="020B0503030403020204" pitchFamily="34" charset="0"/>
                <a:hlinkClick r:id="rId5"/>
              </a:rPr>
              <a:t>Çalıştayı</a:t>
            </a:r>
            <a:r>
              <a:rPr lang="en-GB" sz="1400" b="0" i="0" u="sng" dirty="0">
                <a:solidFill>
                  <a:srgbClr val="444444"/>
                </a:solidFill>
                <a:effectLst/>
                <a:latin typeface="Source Sans Pro" panose="020B0503030403020204" pitchFamily="34" charset="0"/>
                <a:hlinkClick r:id="rId5"/>
              </a:rPr>
              <a:t> </a:t>
            </a:r>
            <a:endParaRPr lang="en-GB" sz="1400" b="0" i="0" dirty="0">
              <a:solidFill>
                <a:srgbClr val="333333"/>
              </a:solidFill>
              <a:effectLst/>
              <a:latin typeface="Source Sans Pro" panose="020B0503030403020204" pitchFamily="34" charset="0"/>
            </a:endParaRPr>
          </a:p>
          <a:p>
            <a:pPr marL="285750" indent="-285750" algn="just">
              <a:lnSpc>
                <a:spcPct val="200000"/>
              </a:lnSpc>
              <a:buFont typeface="Wingdings" panose="05000000000000000000" pitchFamily="2" charset="2"/>
              <a:buChar char="v"/>
            </a:pPr>
            <a:r>
              <a:rPr lang="en-GB" sz="1400" b="0" i="0" u="sng" dirty="0" err="1">
                <a:solidFill>
                  <a:srgbClr val="CA1C23"/>
                </a:solidFill>
                <a:effectLst/>
                <a:latin typeface="Source Sans Pro" panose="020B0503030403020204" pitchFamily="34" charset="0"/>
                <a:hlinkClick r:id="rId6"/>
              </a:rPr>
              <a:t>Yerel</a:t>
            </a:r>
            <a:r>
              <a:rPr lang="en-GB" sz="1400" b="0" i="0" u="sng" dirty="0">
                <a:solidFill>
                  <a:srgbClr val="CA1C23"/>
                </a:solidFill>
                <a:effectLst/>
                <a:latin typeface="Source Sans Pro" panose="020B0503030403020204" pitchFamily="34" charset="0"/>
                <a:hlinkClick r:id="rId6"/>
              </a:rPr>
              <a:t> </a:t>
            </a:r>
            <a:r>
              <a:rPr lang="en-GB" sz="1400" b="0" i="0" u="sng" dirty="0" err="1">
                <a:solidFill>
                  <a:srgbClr val="CA1C23"/>
                </a:solidFill>
                <a:effectLst/>
                <a:latin typeface="Source Sans Pro" panose="020B0503030403020204" pitchFamily="34" charset="0"/>
                <a:hlinkClick r:id="rId6"/>
              </a:rPr>
              <a:t>medyada</a:t>
            </a:r>
            <a:r>
              <a:rPr lang="en-GB" sz="1400" b="0" i="0" u="sng" dirty="0">
                <a:solidFill>
                  <a:srgbClr val="CA1C23"/>
                </a:solidFill>
                <a:effectLst/>
                <a:latin typeface="Source Sans Pro" panose="020B0503030403020204" pitchFamily="34" charset="0"/>
                <a:hlinkClick r:id="rId6"/>
              </a:rPr>
              <a:t> </a:t>
            </a:r>
            <a:r>
              <a:rPr lang="en-GB" sz="1400" b="0" i="0" u="sng" dirty="0" err="1">
                <a:solidFill>
                  <a:srgbClr val="CA1C23"/>
                </a:solidFill>
                <a:effectLst/>
                <a:latin typeface="Source Sans Pro" panose="020B0503030403020204" pitchFamily="34" charset="0"/>
                <a:hlinkClick r:id="rId6"/>
              </a:rPr>
              <a:t>çalıştayın</a:t>
            </a:r>
            <a:r>
              <a:rPr lang="en-GB" sz="1400" b="0" i="0" u="sng" dirty="0">
                <a:solidFill>
                  <a:srgbClr val="CA1C23"/>
                </a:solidFill>
                <a:effectLst/>
                <a:latin typeface="Source Sans Pro" panose="020B0503030403020204" pitchFamily="34" charset="0"/>
                <a:hlinkClick r:id="rId6"/>
              </a:rPr>
              <a:t> </a:t>
            </a:r>
            <a:r>
              <a:rPr lang="en-GB" sz="1400" b="0" i="0" u="sng" dirty="0" err="1">
                <a:solidFill>
                  <a:srgbClr val="CA1C23"/>
                </a:solidFill>
                <a:effectLst/>
                <a:latin typeface="Source Sans Pro" panose="020B0503030403020204" pitchFamily="34" charset="0"/>
                <a:hlinkClick r:id="rId6"/>
              </a:rPr>
              <a:t>duyurulması</a:t>
            </a:r>
            <a:endParaRPr lang="en-GB" sz="1400" b="0" i="0" dirty="0">
              <a:solidFill>
                <a:srgbClr val="333333"/>
              </a:solidFill>
              <a:effectLst/>
              <a:latin typeface="Source Sans Pro" panose="020B0503030403020204" pitchFamily="34" charset="0"/>
            </a:endParaRPr>
          </a:p>
          <a:p>
            <a:pPr marL="285750" indent="-285750" algn="just">
              <a:lnSpc>
                <a:spcPct val="200000"/>
              </a:lnSpc>
              <a:buFont typeface="Wingdings" panose="05000000000000000000" pitchFamily="2" charset="2"/>
              <a:buChar char="v"/>
            </a:pPr>
            <a:r>
              <a:rPr lang="en-GB" sz="1400" b="0" i="0" u="sng" dirty="0" err="1">
                <a:solidFill>
                  <a:srgbClr val="444444"/>
                </a:solidFill>
                <a:effectLst/>
                <a:latin typeface="Source Sans Pro" panose="020B0503030403020204" pitchFamily="34" charset="0"/>
                <a:hlinkClick r:id="rId7"/>
              </a:rPr>
              <a:t>Yerel</a:t>
            </a:r>
            <a:r>
              <a:rPr lang="en-GB" sz="1400" b="0" i="0" u="sng" dirty="0">
                <a:solidFill>
                  <a:srgbClr val="444444"/>
                </a:solidFill>
                <a:effectLst/>
                <a:latin typeface="Source Sans Pro" panose="020B0503030403020204" pitchFamily="34" charset="0"/>
                <a:hlinkClick r:id="rId7"/>
              </a:rPr>
              <a:t> </a:t>
            </a:r>
            <a:r>
              <a:rPr lang="en-GB" sz="1400" b="0" i="0" u="sng" dirty="0" err="1">
                <a:solidFill>
                  <a:srgbClr val="444444"/>
                </a:solidFill>
                <a:effectLst/>
                <a:latin typeface="Source Sans Pro" panose="020B0503030403020204" pitchFamily="34" charset="0"/>
                <a:hlinkClick r:id="rId7"/>
              </a:rPr>
              <a:t>medyada</a:t>
            </a:r>
            <a:r>
              <a:rPr lang="en-GB" sz="1400" b="0" i="0" u="sng" dirty="0">
                <a:solidFill>
                  <a:srgbClr val="444444"/>
                </a:solidFill>
                <a:effectLst/>
                <a:latin typeface="Source Sans Pro" panose="020B0503030403020204" pitchFamily="34" charset="0"/>
                <a:hlinkClick r:id="rId7"/>
              </a:rPr>
              <a:t> </a:t>
            </a:r>
            <a:r>
              <a:rPr lang="en-GB" sz="1400" b="0" i="0" u="sng" dirty="0" err="1">
                <a:solidFill>
                  <a:srgbClr val="444444"/>
                </a:solidFill>
                <a:effectLst/>
                <a:latin typeface="Source Sans Pro" panose="020B0503030403020204" pitchFamily="34" charset="0"/>
                <a:hlinkClick r:id="rId7"/>
              </a:rPr>
              <a:t>çalıştay</a:t>
            </a:r>
            <a:endParaRPr lang="en-GB" sz="1400" b="0" i="0" dirty="0">
              <a:solidFill>
                <a:srgbClr val="333333"/>
              </a:solidFill>
              <a:effectLst/>
              <a:latin typeface="Source Sans Pro" panose="020B0503030403020204" pitchFamily="34" charset="0"/>
            </a:endParaRPr>
          </a:p>
        </p:txBody>
      </p:sp>
      <p:pic>
        <p:nvPicPr>
          <p:cNvPr id="12" name="Picture 11" descr="A group of people standing on grass&#10;&#10;Description automatically generated">
            <a:extLst>
              <a:ext uri="{FF2B5EF4-FFF2-40B4-BE49-F238E27FC236}">
                <a16:creationId xmlns:a16="http://schemas.microsoft.com/office/drawing/2014/main" id="{06BC13FC-BA13-D915-8260-6C3AA107B0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3312" y="1369113"/>
            <a:ext cx="3946188" cy="2630792"/>
          </a:xfrm>
          <a:prstGeom prst="rect">
            <a:avLst/>
          </a:prstGeom>
        </p:spPr>
      </p:pic>
      <p:sp>
        <p:nvSpPr>
          <p:cNvPr id="13" name="Rectangle 12">
            <a:extLst>
              <a:ext uri="{FF2B5EF4-FFF2-40B4-BE49-F238E27FC236}">
                <a16:creationId xmlns:a16="http://schemas.microsoft.com/office/drawing/2014/main" id="{4204EAB7-5A39-12B0-3A14-E23782515A1A}"/>
              </a:ext>
            </a:extLst>
          </p:cNvPr>
          <p:cNvSpPr/>
          <p:nvPr/>
        </p:nvSpPr>
        <p:spPr>
          <a:xfrm>
            <a:off x="996407" y="6475531"/>
            <a:ext cx="1338957" cy="307777"/>
          </a:xfrm>
          <a:prstGeom prst="rect">
            <a:avLst/>
          </a:prstGeom>
          <a:noFill/>
        </p:spPr>
        <p:txBody>
          <a:bodyPr wrap="none" lIns="91440" tIns="45720" rIns="91440" bIns="45720">
            <a:spAutoFit/>
          </a:bodyPr>
          <a:lstStyle/>
          <a:p>
            <a:pPr algn="ctr"/>
            <a:r>
              <a:rPr lang="tr-TR" sz="1400" b="1" spc="50" dirty="0">
                <a:ln w="0"/>
                <a:solidFill>
                  <a:srgbClr val="FF0000"/>
                </a:solidFill>
                <a:effectLst>
                  <a:innerShdw blurRad="63500" dist="50800" dir="13500000">
                    <a:srgbClr val="000000">
                      <a:alpha val="50000"/>
                    </a:srgbClr>
                  </a:innerShdw>
                </a:effectLst>
              </a:rPr>
              <a:t>24 Eylül 2</a:t>
            </a:r>
            <a:r>
              <a:rPr lang="tr-TR" sz="1400" b="1" cap="none" spc="50" dirty="0">
                <a:ln w="0"/>
                <a:solidFill>
                  <a:srgbClr val="FF0000"/>
                </a:solidFill>
                <a:effectLst>
                  <a:innerShdw blurRad="63500" dist="50800" dir="13500000">
                    <a:srgbClr val="000000">
                      <a:alpha val="50000"/>
                    </a:srgbClr>
                  </a:innerShdw>
                </a:effectLst>
              </a:rPr>
              <a:t>023</a:t>
            </a:r>
            <a:endParaRPr lang="en-GB" sz="1400" b="1" cap="none" spc="50" dirty="0">
              <a:ln w="0"/>
              <a:solidFill>
                <a:srgbClr val="FF0000"/>
              </a:solidFill>
              <a:effectLst>
                <a:innerShdw blurRad="63500" dist="50800" dir="13500000">
                  <a:srgbClr val="000000">
                    <a:alpha val="50000"/>
                  </a:srgbClr>
                </a:innerShdw>
              </a:effectLst>
            </a:endParaRPr>
          </a:p>
        </p:txBody>
      </p:sp>
      <p:pic>
        <p:nvPicPr>
          <p:cNvPr id="3" name="Resim 5">
            <a:extLst>
              <a:ext uri="{FF2B5EF4-FFF2-40B4-BE49-F238E27FC236}">
                <a16:creationId xmlns:a16="http://schemas.microsoft.com/office/drawing/2014/main" id="{5EF3C011-4E12-BDA8-654A-86BE2B4ADBF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75652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1860362" y="228580"/>
            <a:ext cx="9601200" cy="1485900"/>
          </a:xfrm>
        </p:spPr>
        <p:txBody>
          <a:bodyPr>
            <a:normAutofit/>
          </a:bodyPr>
          <a:lstStyle/>
          <a:p>
            <a:r>
              <a:rPr lang="tr-TR" sz="3200" b="1" dirty="0"/>
              <a:t>2023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871243" y="818345"/>
            <a:ext cx="10320757" cy="400110"/>
          </a:xfrm>
          <a:prstGeom prst="rect">
            <a:avLst/>
          </a:prstGeom>
          <a:noFill/>
        </p:spPr>
        <p:txBody>
          <a:bodyPr wrap="square" rtlCol="0">
            <a:spAutoFit/>
          </a:bodyPr>
          <a:lstStyle/>
          <a:p>
            <a:pPr algn="ctr"/>
            <a:r>
              <a:rPr lang="tr-TR" sz="2000" dirty="0">
                <a:solidFill>
                  <a:schemeClr val="tx2"/>
                </a:solidFill>
                <a:highlight>
                  <a:srgbClr val="C9E3FB"/>
                </a:highlight>
              </a:rPr>
              <a:t>Merkezimizin Katılım ve Katkılarıyla "Çanakkale Deprem Çalıştayı II" Gerçekleşti</a:t>
            </a:r>
            <a:endParaRPr lang="tr-TR" sz="2000" dirty="0">
              <a:solidFill>
                <a:schemeClr val="tx2"/>
              </a:solidFill>
              <a:highlight>
                <a:srgbClr val="DEDFF6"/>
              </a:highlight>
            </a:endParaRP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9" name="TextBox 8">
            <a:extLst>
              <a:ext uri="{FF2B5EF4-FFF2-40B4-BE49-F238E27FC236}">
                <a16:creationId xmlns:a16="http://schemas.microsoft.com/office/drawing/2014/main" id="{0EC4CED3-DDA0-32E8-8ECA-E8BD9652BD1F}"/>
              </a:ext>
            </a:extLst>
          </p:cNvPr>
          <p:cNvSpPr txBox="1"/>
          <p:nvPr/>
        </p:nvSpPr>
        <p:spPr>
          <a:xfrm>
            <a:off x="944659" y="1389706"/>
            <a:ext cx="5664555" cy="5170646"/>
          </a:xfrm>
          <a:custGeom>
            <a:avLst/>
            <a:gdLst>
              <a:gd name="connsiteX0" fmla="*/ 0 w 5664555"/>
              <a:gd name="connsiteY0" fmla="*/ 0 h 5170646"/>
              <a:gd name="connsiteX1" fmla="*/ 572749 w 5664555"/>
              <a:gd name="connsiteY1" fmla="*/ 0 h 5170646"/>
              <a:gd name="connsiteX2" fmla="*/ 1258790 w 5664555"/>
              <a:gd name="connsiteY2" fmla="*/ 0 h 5170646"/>
              <a:gd name="connsiteX3" fmla="*/ 1774894 w 5664555"/>
              <a:gd name="connsiteY3" fmla="*/ 0 h 5170646"/>
              <a:gd name="connsiteX4" fmla="*/ 2404289 w 5664555"/>
              <a:gd name="connsiteY4" fmla="*/ 0 h 5170646"/>
              <a:gd name="connsiteX5" fmla="*/ 3090329 w 5664555"/>
              <a:gd name="connsiteY5" fmla="*/ 0 h 5170646"/>
              <a:gd name="connsiteX6" fmla="*/ 3549788 w 5664555"/>
              <a:gd name="connsiteY6" fmla="*/ 0 h 5170646"/>
              <a:gd name="connsiteX7" fmla="*/ 4009246 w 5664555"/>
              <a:gd name="connsiteY7" fmla="*/ 0 h 5170646"/>
              <a:gd name="connsiteX8" fmla="*/ 4751932 w 5664555"/>
              <a:gd name="connsiteY8" fmla="*/ 0 h 5170646"/>
              <a:gd name="connsiteX9" fmla="*/ 5664555 w 5664555"/>
              <a:gd name="connsiteY9" fmla="*/ 0 h 5170646"/>
              <a:gd name="connsiteX10" fmla="*/ 5664555 w 5664555"/>
              <a:gd name="connsiteY10" fmla="*/ 491211 h 5170646"/>
              <a:gd name="connsiteX11" fmla="*/ 5664555 w 5664555"/>
              <a:gd name="connsiteY11" fmla="*/ 1085836 h 5170646"/>
              <a:gd name="connsiteX12" fmla="*/ 5664555 w 5664555"/>
              <a:gd name="connsiteY12" fmla="*/ 1783873 h 5170646"/>
              <a:gd name="connsiteX13" fmla="*/ 5664555 w 5664555"/>
              <a:gd name="connsiteY13" fmla="*/ 2326791 h 5170646"/>
              <a:gd name="connsiteX14" fmla="*/ 5664555 w 5664555"/>
              <a:gd name="connsiteY14" fmla="*/ 2973121 h 5170646"/>
              <a:gd name="connsiteX15" fmla="*/ 5664555 w 5664555"/>
              <a:gd name="connsiteY15" fmla="*/ 3464333 h 5170646"/>
              <a:gd name="connsiteX16" fmla="*/ 5664555 w 5664555"/>
              <a:gd name="connsiteY16" fmla="*/ 4214076 h 5170646"/>
              <a:gd name="connsiteX17" fmla="*/ 5664555 w 5664555"/>
              <a:gd name="connsiteY17" fmla="*/ 5170646 h 5170646"/>
              <a:gd name="connsiteX18" fmla="*/ 4921869 w 5664555"/>
              <a:gd name="connsiteY18" fmla="*/ 5170646 h 5170646"/>
              <a:gd name="connsiteX19" fmla="*/ 4235828 w 5664555"/>
              <a:gd name="connsiteY19" fmla="*/ 5170646 h 5170646"/>
              <a:gd name="connsiteX20" fmla="*/ 3719724 w 5664555"/>
              <a:gd name="connsiteY20" fmla="*/ 5170646 h 5170646"/>
              <a:gd name="connsiteX21" fmla="*/ 2977038 w 5664555"/>
              <a:gd name="connsiteY21" fmla="*/ 5170646 h 5170646"/>
              <a:gd name="connsiteX22" fmla="*/ 2347643 w 5664555"/>
              <a:gd name="connsiteY22" fmla="*/ 5170646 h 5170646"/>
              <a:gd name="connsiteX23" fmla="*/ 1888185 w 5664555"/>
              <a:gd name="connsiteY23" fmla="*/ 5170646 h 5170646"/>
              <a:gd name="connsiteX24" fmla="*/ 1258790 w 5664555"/>
              <a:gd name="connsiteY24" fmla="*/ 5170646 h 5170646"/>
              <a:gd name="connsiteX25" fmla="*/ 686041 w 5664555"/>
              <a:gd name="connsiteY25" fmla="*/ 5170646 h 5170646"/>
              <a:gd name="connsiteX26" fmla="*/ 0 w 5664555"/>
              <a:gd name="connsiteY26" fmla="*/ 5170646 h 5170646"/>
              <a:gd name="connsiteX27" fmla="*/ 0 w 5664555"/>
              <a:gd name="connsiteY27" fmla="*/ 4576022 h 5170646"/>
              <a:gd name="connsiteX28" fmla="*/ 0 w 5664555"/>
              <a:gd name="connsiteY28" fmla="*/ 3826278 h 5170646"/>
              <a:gd name="connsiteX29" fmla="*/ 0 w 5664555"/>
              <a:gd name="connsiteY29" fmla="*/ 3128241 h 5170646"/>
              <a:gd name="connsiteX30" fmla="*/ 0 w 5664555"/>
              <a:gd name="connsiteY30" fmla="*/ 2533617 h 5170646"/>
              <a:gd name="connsiteX31" fmla="*/ 0 w 5664555"/>
              <a:gd name="connsiteY31" fmla="*/ 2042405 h 5170646"/>
              <a:gd name="connsiteX32" fmla="*/ 0 w 5664555"/>
              <a:gd name="connsiteY32" fmla="*/ 1447781 h 5170646"/>
              <a:gd name="connsiteX33" fmla="*/ 0 w 5664555"/>
              <a:gd name="connsiteY33" fmla="*/ 749744 h 5170646"/>
              <a:gd name="connsiteX34" fmla="*/ 0 w 5664555"/>
              <a:gd name="connsiteY34" fmla="*/ 0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64555" h="5170646" fill="none" extrusionOk="0">
                <a:moveTo>
                  <a:pt x="0" y="0"/>
                </a:moveTo>
                <a:cubicBezTo>
                  <a:pt x="204427" y="-7499"/>
                  <a:pt x="438203" y="-24798"/>
                  <a:pt x="572749" y="0"/>
                </a:cubicBezTo>
                <a:cubicBezTo>
                  <a:pt x="707295" y="24798"/>
                  <a:pt x="1106185" y="-21183"/>
                  <a:pt x="1258790" y="0"/>
                </a:cubicBezTo>
                <a:cubicBezTo>
                  <a:pt x="1411395" y="21183"/>
                  <a:pt x="1620871" y="15331"/>
                  <a:pt x="1774894" y="0"/>
                </a:cubicBezTo>
                <a:cubicBezTo>
                  <a:pt x="1928917" y="-15331"/>
                  <a:pt x="2130558" y="-27916"/>
                  <a:pt x="2404289" y="0"/>
                </a:cubicBezTo>
                <a:cubicBezTo>
                  <a:pt x="2678021" y="27916"/>
                  <a:pt x="2775604" y="12753"/>
                  <a:pt x="3090329" y="0"/>
                </a:cubicBezTo>
                <a:cubicBezTo>
                  <a:pt x="3405054" y="-12753"/>
                  <a:pt x="3399913" y="-7910"/>
                  <a:pt x="3549788" y="0"/>
                </a:cubicBezTo>
                <a:cubicBezTo>
                  <a:pt x="3699663" y="7910"/>
                  <a:pt x="3899317" y="9994"/>
                  <a:pt x="4009246" y="0"/>
                </a:cubicBezTo>
                <a:cubicBezTo>
                  <a:pt x="4119175" y="-9994"/>
                  <a:pt x="4437173" y="-15645"/>
                  <a:pt x="4751932" y="0"/>
                </a:cubicBezTo>
                <a:cubicBezTo>
                  <a:pt x="5066691" y="15645"/>
                  <a:pt x="5429794" y="13049"/>
                  <a:pt x="5664555" y="0"/>
                </a:cubicBezTo>
                <a:cubicBezTo>
                  <a:pt x="5665021" y="153117"/>
                  <a:pt x="5650682" y="305759"/>
                  <a:pt x="5664555" y="491211"/>
                </a:cubicBezTo>
                <a:cubicBezTo>
                  <a:pt x="5678428" y="676663"/>
                  <a:pt x="5647641" y="915459"/>
                  <a:pt x="5664555" y="1085836"/>
                </a:cubicBezTo>
                <a:cubicBezTo>
                  <a:pt x="5681469" y="1256213"/>
                  <a:pt x="5689858" y="1562223"/>
                  <a:pt x="5664555" y="1783873"/>
                </a:cubicBezTo>
                <a:cubicBezTo>
                  <a:pt x="5639252" y="2005523"/>
                  <a:pt x="5645444" y="2115839"/>
                  <a:pt x="5664555" y="2326791"/>
                </a:cubicBezTo>
                <a:cubicBezTo>
                  <a:pt x="5683666" y="2537743"/>
                  <a:pt x="5664574" y="2810523"/>
                  <a:pt x="5664555" y="2973121"/>
                </a:cubicBezTo>
                <a:cubicBezTo>
                  <a:pt x="5664537" y="3135719"/>
                  <a:pt x="5668343" y="3336785"/>
                  <a:pt x="5664555" y="3464333"/>
                </a:cubicBezTo>
                <a:cubicBezTo>
                  <a:pt x="5660767" y="3591881"/>
                  <a:pt x="5686220" y="3846110"/>
                  <a:pt x="5664555" y="4214076"/>
                </a:cubicBezTo>
                <a:cubicBezTo>
                  <a:pt x="5642890" y="4582042"/>
                  <a:pt x="5637577" y="4928061"/>
                  <a:pt x="5664555" y="5170646"/>
                </a:cubicBezTo>
                <a:cubicBezTo>
                  <a:pt x="5295256" y="5153505"/>
                  <a:pt x="5197906" y="5185592"/>
                  <a:pt x="4921869" y="5170646"/>
                </a:cubicBezTo>
                <a:cubicBezTo>
                  <a:pt x="4645832" y="5155700"/>
                  <a:pt x="4449193" y="5143734"/>
                  <a:pt x="4235828" y="5170646"/>
                </a:cubicBezTo>
                <a:cubicBezTo>
                  <a:pt x="4022463" y="5197558"/>
                  <a:pt x="3840686" y="5161667"/>
                  <a:pt x="3719724" y="5170646"/>
                </a:cubicBezTo>
                <a:cubicBezTo>
                  <a:pt x="3598762" y="5179625"/>
                  <a:pt x="3142835" y="5170635"/>
                  <a:pt x="2977038" y="5170646"/>
                </a:cubicBezTo>
                <a:cubicBezTo>
                  <a:pt x="2811241" y="5170657"/>
                  <a:pt x="2558414" y="5153962"/>
                  <a:pt x="2347643" y="5170646"/>
                </a:cubicBezTo>
                <a:cubicBezTo>
                  <a:pt x="2136872" y="5187330"/>
                  <a:pt x="1985370" y="5148498"/>
                  <a:pt x="1888185" y="5170646"/>
                </a:cubicBezTo>
                <a:cubicBezTo>
                  <a:pt x="1791000" y="5192794"/>
                  <a:pt x="1426085" y="5161069"/>
                  <a:pt x="1258790" y="5170646"/>
                </a:cubicBezTo>
                <a:cubicBezTo>
                  <a:pt x="1091495" y="5180223"/>
                  <a:pt x="866125" y="5191462"/>
                  <a:pt x="686041" y="5170646"/>
                </a:cubicBezTo>
                <a:cubicBezTo>
                  <a:pt x="505957" y="5149830"/>
                  <a:pt x="152919" y="5193525"/>
                  <a:pt x="0" y="5170646"/>
                </a:cubicBezTo>
                <a:cubicBezTo>
                  <a:pt x="18677" y="4880097"/>
                  <a:pt x="-19366" y="4760644"/>
                  <a:pt x="0" y="4576022"/>
                </a:cubicBezTo>
                <a:cubicBezTo>
                  <a:pt x="19366" y="4391400"/>
                  <a:pt x="-23248" y="4136081"/>
                  <a:pt x="0" y="3826278"/>
                </a:cubicBezTo>
                <a:cubicBezTo>
                  <a:pt x="23248" y="3516475"/>
                  <a:pt x="-20607" y="3439919"/>
                  <a:pt x="0" y="3128241"/>
                </a:cubicBezTo>
                <a:cubicBezTo>
                  <a:pt x="20607" y="2816563"/>
                  <a:pt x="6780" y="2795291"/>
                  <a:pt x="0" y="2533617"/>
                </a:cubicBezTo>
                <a:cubicBezTo>
                  <a:pt x="-6780" y="2271943"/>
                  <a:pt x="-17132" y="2145612"/>
                  <a:pt x="0" y="2042405"/>
                </a:cubicBezTo>
                <a:cubicBezTo>
                  <a:pt x="17132" y="1939198"/>
                  <a:pt x="12347" y="1578190"/>
                  <a:pt x="0" y="1447781"/>
                </a:cubicBezTo>
                <a:cubicBezTo>
                  <a:pt x="-12347" y="1317372"/>
                  <a:pt x="-34740" y="1041335"/>
                  <a:pt x="0" y="749744"/>
                </a:cubicBezTo>
                <a:cubicBezTo>
                  <a:pt x="34740" y="458153"/>
                  <a:pt x="-27703" y="179011"/>
                  <a:pt x="0" y="0"/>
                </a:cubicBezTo>
                <a:close/>
              </a:path>
              <a:path w="5664555" h="5170646" stroke="0" extrusionOk="0">
                <a:moveTo>
                  <a:pt x="0" y="0"/>
                </a:moveTo>
                <a:cubicBezTo>
                  <a:pt x="236787" y="2632"/>
                  <a:pt x="377944" y="10976"/>
                  <a:pt x="572749" y="0"/>
                </a:cubicBezTo>
                <a:cubicBezTo>
                  <a:pt x="767554" y="-10976"/>
                  <a:pt x="913569" y="9847"/>
                  <a:pt x="1032208" y="0"/>
                </a:cubicBezTo>
                <a:cubicBezTo>
                  <a:pt x="1150847" y="-9847"/>
                  <a:pt x="1436235" y="31312"/>
                  <a:pt x="1774894" y="0"/>
                </a:cubicBezTo>
                <a:cubicBezTo>
                  <a:pt x="2113553" y="-31312"/>
                  <a:pt x="2140546" y="8044"/>
                  <a:pt x="2347643" y="0"/>
                </a:cubicBezTo>
                <a:cubicBezTo>
                  <a:pt x="2554740" y="-8044"/>
                  <a:pt x="2677794" y="16831"/>
                  <a:pt x="2920393" y="0"/>
                </a:cubicBezTo>
                <a:cubicBezTo>
                  <a:pt x="3162992" y="-16831"/>
                  <a:pt x="3445583" y="-1618"/>
                  <a:pt x="3663079" y="0"/>
                </a:cubicBezTo>
                <a:cubicBezTo>
                  <a:pt x="3880575" y="1618"/>
                  <a:pt x="3965791" y="-19477"/>
                  <a:pt x="4179183" y="0"/>
                </a:cubicBezTo>
                <a:cubicBezTo>
                  <a:pt x="4392575" y="19477"/>
                  <a:pt x="4600792" y="32528"/>
                  <a:pt x="4921869" y="0"/>
                </a:cubicBezTo>
                <a:cubicBezTo>
                  <a:pt x="5242946" y="-32528"/>
                  <a:pt x="5387410" y="13648"/>
                  <a:pt x="5664555" y="0"/>
                </a:cubicBezTo>
                <a:cubicBezTo>
                  <a:pt x="5641971" y="248388"/>
                  <a:pt x="5654563" y="371654"/>
                  <a:pt x="5664555" y="646331"/>
                </a:cubicBezTo>
                <a:cubicBezTo>
                  <a:pt x="5674547" y="921008"/>
                  <a:pt x="5694708" y="974856"/>
                  <a:pt x="5664555" y="1292662"/>
                </a:cubicBezTo>
                <a:cubicBezTo>
                  <a:pt x="5634402" y="1610468"/>
                  <a:pt x="5656072" y="1642254"/>
                  <a:pt x="5664555" y="1990699"/>
                </a:cubicBezTo>
                <a:cubicBezTo>
                  <a:pt x="5673038" y="2339144"/>
                  <a:pt x="5671949" y="2341587"/>
                  <a:pt x="5664555" y="2481910"/>
                </a:cubicBezTo>
                <a:cubicBezTo>
                  <a:pt x="5657161" y="2622233"/>
                  <a:pt x="5658437" y="2977255"/>
                  <a:pt x="5664555" y="3128241"/>
                </a:cubicBezTo>
                <a:cubicBezTo>
                  <a:pt x="5670673" y="3279227"/>
                  <a:pt x="5644391" y="3473631"/>
                  <a:pt x="5664555" y="3774572"/>
                </a:cubicBezTo>
                <a:cubicBezTo>
                  <a:pt x="5684719" y="4075513"/>
                  <a:pt x="5635373" y="4099508"/>
                  <a:pt x="5664555" y="4420902"/>
                </a:cubicBezTo>
                <a:cubicBezTo>
                  <a:pt x="5693738" y="4742296"/>
                  <a:pt x="5667508" y="4838206"/>
                  <a:pt x="5664555" y="5170646"/>
                </a:cubicBezTo>
                <a:cubicBezTo>
                  <a:pt x="5358353" y="5150497"/>
                  <a:pt x="5301223" y="5186421"/>
                  <a:pt x="4978514" y="5170646"/>
                </a:cubicBezTo>
                <a:cubicBezTo>
                  <a:pt x="4655805" y="5154871"/>
                  <a:pt x="4730142" y="5148918"/>
                  <a:pt x="4519056" y="5170646"/>
                </a:cubicBezTo>
                <a:cubicBezTo>
                  <a:pt x="4307970" y="5192374"/>
                  <a:pt x="4222073" y="5175123"/>
                  <a:pt x="4002952" y="5170646"/>
                </a:cubicBezTo>
                <a:cubicBezTo>
                  <a:pt x="3783831" y="5166169"/>
                  <a:pt x="3448759" y="5169504"/>
                  <a:pt x="3260266" y="5170646"/>
                </a:cubicBezTo>
                <a:cubicBezTo>
                  <a:pt x="3071773" y="5171788"/>
                  <a:pt x="2824613" y="5143396"/>
                  <a:pt x="2630871" y="5170646"/>
                </a:cubicBezTo>
                <a:cubicBezTo>
                  <a:pt x="2437129" y="5197896"/>
                  <a:pt x="2310337" y="5195646"/>
                  <a:pt x="2114767" y="5170646"/>
                </a:cubicBezTo>
                <a:cubicBezTo>
                  <a:pt x="1919197" y="5145646"/>
                  <a:pt x="1784374" y="5174792"/>
                  <a:pt x="1485372" y="5170646"/>
                </a:cubicBezTo>
                <a:cubicBezTo>
                  <a:pt x="1186370" y="5166500"/>
                  <a:pt x="1226862" y="5184641"/>
                  <a:pt x="1025914" y="5170646"/>
                </a:cubicBezTo>
                <a:cubicBezTo>
                  <a:pt x="824966" y="5156651"/>
                  <a:pt x="757545" y="5162243"/>
                  <a:pt x="566455" y="5170646"/>
                </a:cubicBezTo>
                <a:cubicBezTo>
                  <a:pt x="375365" y="5179049"/>
                  <a:pt x="154841" y="5169144"/>
                  <a:pt x="0" y="5170646"/>
                </a:cubicBezTo>
                <a:cubicBezTo>
                  <a:pt x="23926" y="5035953"/>
                  <a:pt x="-16288" y="4741215"/>
                  <a:pt x="0" y="4627728"/>
                </a:cubicBezTo>
                <a:cubicBezTo>
                  <a:pt x="16288" y="4514241"/>
                  <a:pt x="-16721" y="4045999"/>
                  <a:pt x="0" y="3877985"/>
                </a:cubicBezTo>
                <a:cubicBezTo>
                  <a:pt x="16721" y="3709971"/>
                  <a:pt x="18777" y="3438046"/>
                  <a:pt x="0" y="3283360"/>
                </a:cubicBezTo>
                <a:cubicBezTo>
                  <a:pt x="-18777" y="3128675"/>
                  <a:pt x="-18246" y="3031665"/>
                  <a:pt x="0" y="2792149"/>
                </a:cubicBezTo>
                <a:cubicBezTo>
                  <a:pt x="18246" y="2552633"/>
                  <a:pt x="-4413" y="2369249"/>
                  <a:pt x="0" y="2094112"/>
                </a:cubicBezTo>
                <a:cubicBezTo>
                  <a:pt x="4413" y="1818975"/>
                  <a:pt x="8498" y="1707790"/>
                  <a:pt x="0" y="1551194"/>
                </a:cubicBezTo>
                <a:cubicBezTo>
                  <a:pt x="-8498" y="1394598"/>
                  <a:pt x="-17459" y="1039667"/>
                  <a:pt x="0" y="853157"/>
                </a:cubicBezTo>
                <a:cubicBezTo>
                  <a:pt x="17459" y="666647"/>
                  <a:pt x="-492" y="201652"/>
                  <a:pt x="0" y="0"/>
                </a:cubicBezTo>
                <a:close/>
              </a:path>
            </a:pathLst>
          </a:custGeom>
          <a:solidFill>
            <a:schemeClr val="bg2"/>
          </a:solidFill>
          <a:ln w="34925">
            <a:solidFill>
              <a:schemeClr val="accent1">
                <a:alpha val="96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algn="just"/>
            <a:r>
              <a:rPr lang="en-GB" sz="1500" dirty="0"/>
              <a:t>“</a:t>
            </a:r>
            <a:r>
              <a:rPr lang="en-GB" sz="1500" dirty="0" err="1"/>
              <a:t>Depremle</a:t>
            </a:r>
            <a:r>
              <a:rPr lang="en-GB" sz="1500" dirty="0"/>
              <a:t> </a:t>
            </a:r>
            <a:r>
              <a:rPr lang="en-GB" sz="1500" dirty="0" err="1"/>
              <a:t>Yaşamak</a:t>
            </a:r>
            <a:r>
              <a:rPr lang="en-GB" sz="1500" dirty="0"/>
              <a:t>: </a:t>
            </a:r>
            <a:r>
              <a:rPr lang="en-GB" sz="1500" dirty="0" err="1"/>
              <a:t>Riskleri</a:t>
            </a:r>
            <a:r>
              <a:rPr lang="en-GB" sz="1500" dirty="0"/>
              <a:t> </a:t>
            </a:r>
            <a:r>
              <a:rPr lang="en-GB" sz="1500" dirty="0" err="1"/>
              <a:t>Azaltmak</a:t>
            </a:r>
            <a:r>
              <a:rPr lang="en-GB" sz="1500" dirty="0"/>
              <a:t>, </a:t>
            </a:r>
            <a:r>
              <a:rPr lang="en-GB" sz="1500" dirty="0" err="1"/>
              <a:t>Farkındalığı</a:t>
            </a:r>
            <a:r>
              <a:rPr lang="en-GB" sz="1500" dirty="0"/>
              <a:t> </a:t>
            </a:r>
            <a:r>
              <a:rPr lang="en-GB" sz="1500" dirty="0" err="1"/>
              <a:t>Artırmak</a:t>
            </a:r>
            <a:r>
              <a:rPr lang="en-GB" sz="1500" dirty="0"/>
              <a:t>: Çanakkale </a:t>
            </a:r>
            <a:r>
              <a:rPr lang="en-GB" sz="1500" dirty="0" err="1"/>
              <a:t>Örneği</a:t>
            </a:r>
            <a:r>
              <a:rPr lang="en-GB" sz="1500" dirty="0"/>
              <a:t>” </a:t>
            </a:r>
            <a:r>
              <a:rPr lang="en-GB" sz="1500" dirty="0" err="1"/>
              <a:t>temalı</a:t>
            </a:r>
            <a:r>
              <a:rPr lang="en-GB" sz="1500" dirty="0"/>
              <a:t> 2. </a:t>
            </a:r>
            <a:r>
              <a:rPr lang="en-GB" sz="1500" dirty="0" err="1"/>
              <a:t>Deprem</a:t>
            </a:r>
            <a:r>
              <a:rPr lang="en-GB" sz="1500" dirty="0"/>
              <a:t> </a:t>
            </a:r>
            <a:r>
              <a:rPr lang="en-GB" sz="1500" dirty="0" err="1"/>
              <a:t>Çalıştayı</a:t>
            </a:r>
            <a:r>
              <a:rPr lang="en-GB" sz="1500" dirty="0"/>
              <a:t> Double Tree by </a:t>
            </a:r>
            <a:r>
              <a:rPr lang="en-GB" sz="1500" dirty="0" err="1"/>
              <a:t>Hilton’da</a:t>
            </a:r>
            <a:r>
              <a:rPr lang="en-GB" sz="1500" dirty="0"/>
              <a:t> </a:t>
            </a:r>
            <a:r>
              <a:rPr lang="en-GB" sz="1500" dirty="0" err="1"/>
              <a:t>gerçekleştirildi</a:t>
            </a:r>
            <a:r>
              <a:rPr lang="en-GB" sz="1500" dirty="0"/>
              <a:t>. Çanakkale Onsekiz Mart Üniversitesi (ÇOMÜ) </a:t>
            </a:r>
            <a:r>
              <a:rPr lang="en-GB" sz="1500" dirty="0" err="1"/>
              <a:t>yürütücülüğünde</a:t>
            </a:r>
            <a:r>
              <a:rPr lang="en-GB" sz="1500" dirty="0"/>
              <a:t>, </a:t>
            </a:r>
            <a:r>
              <a:rPr lang="en-GB" sz="1500" dirty="0" err="1"/>
              <a:t>Çevre</a:t>
            </a:r>
            <a:r>
              <a:rPr lang="en-GB" sz="1500" dirty="0"/>
              <a:t>, </a:t>
            </a:r>
            <a:r>
              <a:rPr lang="en-GB" sz="1500" dirty="0" err="1"/>
              <a:t>Şehircilik</a:t>
            </a:r>
            <a:r>
              <a:rPr lang="en-GB" sz="1500" dirty="0"/>
              <a:t> ve İklim </a:t>
            </a:r>
            <a:r>
              <a:rPr lang="en-GB" sz="1500" dirty="0" err="1"/>
              <a:t>Değişikliği</a:t>
            </a:r>
            <a:r>
              <a:rPr lang="en-GB" sz="1500" dirty="0"/>
              <a:t> İl </a:t>
            </a:r>
            <a:r>
              <a:rPr lang="en-GB" sz="1500" dirty="0" err="1"/>
              <a:t>Müdürlüğü</a:t>
            </a:r>
            <a:r>
              <a:rPr lang="en-GB" sz="1500" dirty="0"/>
              <a:t> </a:t>
            </a:r>
            <a:r>
              <a:rPr lang="en-GB" sz="1500" dirty="0" err="1"/>
              <a:t>koordinasyonunda</a:t>
            </a:r>
            <a:r>
              <a:rPr lang="en-GB" sz="1500" dirty="0"/>
              <a:t>, İÇDAŞ </a:t>
            </a:r>
            <a:r>
              <a:rPr lang="en-GB" sz="1500" dirty="0" err="1"/>
              <a:t>sponsorluğunda</a:t>
            </a:r>
            <a:r>
              <a:rPr lang="en-GB" sz="1500" dirty="0"/>
              <a:t> </a:t>
            </a:r>
            <a:r>
              <a:rPr lang="en-GB" sz="1500" dirty="0" err="1"/>
              <a:t>gerçekleştirilen</a:t>
            </a:r>
            <a:r>
              <a:rPr lang="en-GB" sz="1500" dirty="0"/>
              <a:t> </a:t>
            </a:r>
            <a:r>
              <a:rPr lang="en-GB" sz="1500" dirty="0" err="1"/>
              <a:t>Çalıştaya</a:t>
            </a:r>
            <a:r>
              <a:rPr lang="en-GB" sz="1500" dirty="0"/>
              <a:t>; Vali </a:t>
            </a:r>
            <a:r>
              <a:rPr lang="en-GB" sz="1500" dirty="0" err="1"/>
              <a:t>İlhami</a:t>
            </a:r>
            <a:r>
              <a:rPr lang="en-GB" sz="1500" dirty="0"/>
              <a:t> </a:t>
            </a:r>
            <a:r>
              <a:rPr lang="en-GB" sz="1500" dirty="0" err="1"/>
              <a:t>Aktaş</a:t>
            </a:r>
            <a:r>
              <a:rPr lang="en-GB" sz="1500" dirty="0"/>
              <a:t>, Çanakkale Onsekiz Mart Üniversitesi </a:t>
            </a:r>
            <a:r>
              <a:rPr lang="en-GB" sz="1500" dirty="0" err="1"/>
              <a:t>Rektörü</a:t>
            </a:r>
            <a:r>
              <a:rPr lang="en-GB" sz="1500" dirty="0"/>
              <a:t> Prof. </a:t>
            </a:r>
            <a:r>
              <a:rPr lang="en-GB" sz="1500" dirty="0" err="1"/>
              <a:t>Dr.</a:t>
            </a:r>
            <a:r>
              <a:rPr lang="en-GB" sz="1500" dirty="0"/>
              <a:t> R. </a:t>
            </a:r>
            <a:r>
              <a:rPr lang="en-GB" sz="1500" dirty="0" err="1"/>
              <a:t>Cüneyt</a:t>
            </a:r>
            <a:r>
              <a:rPr lang="en-GB" sz="1500" dirty="0"/>
              <a:t> </a:t>
            </a:r>
            <a:r>
              <a:rPr lang="en-GB" sz="1500" dirty="0" err="1"/>
              <a:t>Erenoğlu</a:t>
            </a:r>
            <a:r>
              <a:rPr lang="en-GB" sz="1500" dirty="0"/>
              <a:t>, Cumhuriyet </a:t>
            </a:r>
            <a:r>
              <a:rPr lang="en-GB" sz="1500" dirty="0" err="1"/>
              <a:t>Başsavcısı</a:t>
            </a:r>
            <a:r>
              <a:rPr lang="en-GB" sz="1500" dirty="0"/>
              <a:t> </a:t>
            </a:r>
            <a:r>
              <a:rPr lang="en-GB" sz="1500" dirty="0" err="1"/>
              <a:t>Altuğ</a:t>
            </a:r>
            <a:r>
              <a:rPr lang="en-GB" sz="1500" dirty="0"/>
              <a:t> </a:t>
            </a:r>
            <a:r>
              <a:rPr lang="en-GB" sz="1500" dirty="0" err="1"/>
              <a:t>Kürşat</a:t>
            </a:r>
            <a:r>
              <a:rPr lang="en-GB" sz="1500" dirty="0"/>
              <a:t> </a:t>
            </a:r>
            <a:r>
              <a:rPr lang="en-GB" sz="1500" dirty="0" err="1"/>
              <a:t>Şahin</a:t>
            </a:r>
            <a:r>
              <a:rPr lang="en-GB" sz="1500" dirty="0"/>
              <a:t>, </a:t>
            </a:r>
            <a:r>
              <a:rPr lang="en-GB" sz="1500" dirty="0" err="1"/>
              <a:t>Çevre</a:t>
            </a:r>
            <a:r>
              <a:rPr lang="en-GB" sz="1500" dirty="0"/>
              <a:t>, </a:t>
            </a:r>
            <a:r>
              <a:rPr lang="en-GB" sz="1500" dirty="0" err="1"/>
              <a:t>Şehircilik</a:t>
            </a:r>
            <a:r>
              <a:rPr lang="en-GB" sz="1500" dirty="0"/>
              <a:t> ve İklim </a:t>
            </a:r>
            <a:r>
              <a:rPr lang="en-GB" sz="1500" dirty="0" err="1"/>
              <a:t>Değişikliği</a:t>
            </a:r>
            <a:r>
              <a:rPr lang="en-GB" sz="1500" dirty="0"/>
              <a:t> İl Müdürü Bekir </a:t>
            </a:r>
            <a:r>
              <a:rPr lang="en-GB" sz="1500" dirty="0" err="1"/>
              <a:t>Çelen</a:t>
            </a:r>
            <a:r>
              <a:rPr lang="en-GB" sz="1500" dirty="0"/>
              <a:t> ve il </a:t>
            </a:r>
            <a:r>
              <a:rPr lang="en-GB" sz="1500" dirty="0" err="1"/>
              <a:t>protokolü</a:t>
            </a:r>
            <a:r>
              <a:rPr lang="en-GB" sz="1500" dirty="0"/>
              <a:t> </a:t>
            </a:r>
            <a:r>
              <a:rPr lang="en-GB" sz="1500" dirty="0" err="1"/>
              <a:t>katıldı</a:t>
            </a:r>
            <a:r>
              <a:rPr lang="en-GB" sz="1500" dirty="0"/>
              <a:t>. </a:t>
            </a:r>
            <a:r>
              <a:rPr lang="en-GB" sz="1500" dirty="0" err="1"/>
              <a:t>Merkezimiz</a:t>
            </a:r>
            <a:r>
              <a:rPr lang="en-GB" sz="1500" dirty="0"/>
              <a:t> </a:t>
            </a:r>
            <a:r>
              <a:rPr lang="en-GB" sz="1500" dirty="0" err="1"/>
              <a:t>üyelerinden</a:t>
            </a:r>
            <a:r>
              <a:rPr lang="en-GB" sz="1500" dirty="0"/>
              <a:t> Prof. </a:t>
            </a:r>
            <a:r>
              <a:rPr lang="en-GB" sz="1500" dirty="0" err="1"/>
              <a:t>Dr.</a:t>
            </a:r>
            <a:r>
              <a:rPr lang="en-GB" sz="1500" dirty="0"/>
              <a:t> </a:t>
            </a:r>
            <a:r>
              <a:rPr lang="en-GB" sz="1500" dirty="0" err="1"/>
              <a:t>Tolga</a:t>
            </a:r>
            <a:r>
              <a:rPr lang="en-GB" sz="1500" dirty="0"/>
              <a:t> </a:t>
            </a:r>
            <a:r>
              <a:rPr lang="en-GB" sz="1500" dirty="0" err="1"/>
              <a:t>Bekler'in</a:t>
            </a:r>
            <a:r>
              <a:rPr lang="en-GB" sz="1500" dirty="0"/>
              <a:t> </a:t>
            </a:r>
            <a:r>
              <a:rPr lang="en-GB" sz="1500" dirty="0" err="1"/>
              <a:t>moderatörlüğünde</a:t>
            </a:r>
            <a:r>
              <a:rPr lang="en-GB" sz="1500" dirty="0"/>
              <a:t> </a:t>
            </a:r>
            <a:r>
              <a:rPr lang="en-GB" sz="1500" dirty="0" err="1"/>
              <a:t>yapılan</a:t>
            </a:r>
            <a:r>
              <a:rPr lang="en-GB" sz="1500" dirty="0"/>
              <a:t> </a:t>
            </a:r>
            <a:r>
              <a:rPr lang="en-GB" sz="1500" dirty="0" err="1"/>
              <a:t>çalıştayda</a:t>
            </a:r>
            <a:r>
              <a:rPr lang="en-GB" sz="1500" dirty="0"/>
              <a:t>; Doç. </a:t>
            </a:r>
            <a:r>
              <a:rPr lang="en-GB" sz="1500" dirty="0" err="1"/>
              <a:t>Dr.</a:t>
            </a:r>
            <a:r>
              <a:rPr lang="en-GB" sz="1500" dirty="0"/>
              <a:t> </a:t>
            </a:r>
            <a:r>
              <a:rPr lang="en-GB" sz="1500" dirty="0" err="1"/>
              <a:t>Bengü</a:t>
            </a:r>
            <a:r>
              <a:rPr lang="en-GB" sz="1500" dirty="0"/>
              <a:t> EVEREST, </a:t>
            </a:r>
            <a:r>
              <a:rPr lang="en-GB" sz="1500" dirty="0" err="1"/>
              <a:t>Dr.</a:t>
            </a:r>
            <a:r>
              <a:rPr lang="en-GB" sz="1500" dirty="0"/>
              <a:t> </a:t>
            </a:r>
            <a:r>
              <a:rPr lang="en-GB" sz="1500" dirty="0" err="1"/>
              <a:t>Öğr</a:t>
            </a:r>
            <a:r>
              <a:rPr lang="en-GB" sz="1500" dirty="0"/>
              <a:t>. </a:t>
            </a:r>
            <a:r>
              <a:rPr lang="en-GB" sz="1500" dirty="0" err="1"/>
              <a:t>Üyesi</a:t>
            </a:r>
            <a:r>
              <a:rPr lang="en-GB" sz="1500" dirty="0"/>
              <a:t> Erdem SALCAN, </a:t>
            </a:r>
            <a:r>
              <a:rPr lang="en-GB" sz="1500" dirty="0" err="1"/>
              <a:t>Dr.</a:t>
            </a:r>
            <a:r>
              <a:rPr lang="en-GB" sz="1500" dirty="0"/>
              <a:t> </a:t>
            </a:r>
            <a:r>
              <a:rPr lang="en-GB" sz="1500" dirty="0" err="1"/>
              <a:t>Öğr</a:t>
            </a:r>
            <a:r>
              <a:rPr lang="en-GB" sz="1500" dirty="0"/>
              <a:t>. </a:t>
            </a:r>
            <a:r>
              <a:rPr lang="en-GB" sz="1500" dirty="0" err="1"/>
              <a:t>Üyesi</a:t>
            </a:r>
            <a:r>
              <a:rPr lang="en-GB" sz="1500" dirty="0"/>
              <a:t> Onur SİNAN TÜRKMEN, </a:t>
            </a:r>
            <a:r>
              <a:rPr lang="en-GB" sz="1500" dirty="0" err="1"/>
              <a:t>Akın</a:t>
            </a:r>
            <a:r>
              <a:rPr lang="en-GB" sz="1500" dirty="0"/>
              <a:t> UMUT (Tarım ve </a:t>
            </a:r>
            <a:r>
              <a:rPr lang="en-GB" sz="1500" dirty="0" err="1"/>
              <a:t>Kırsal</a:t>
            </a:r>
            <a:r>
              <a:rPr lang="en-GB" sz="1500" dirty="0"/>
              <a:t> </a:t>
            </a:r>
            <a:r>
              <a:rPr lang="en-GB" sz="1500" dirty="0" err="1"/>
              <a:t>Kalkınmayı</a:t>
            </a:r>
            <a:r>
              <a:rPr lang="en-GB" sz="1500" dirty="0"/>
              <a:t> </a:t>
            </a:r>
            <a:r>
              <a:rPr lang="en-GB" sz="1500" dirty="0" err="1"/>
              <a:t>Destekleme</a:t>
            </a:r>
            <a:r>
              <a:rPr lang="en-GB" sz="1500" dirty="0"/>
              <a:t> </a:t>
            </a:r>
            <a:r>
              <a:rPr lang="en-GB" sz="1500" dirty="0" err="1"/>
              <a:t>Kurumu</a:t>
            </a:r>
            <a:r>
              <a:rPr lang="en-GB" sz="1500" dirty="0"/>
              <a:t> Çanakkale İl </a:t>
            </a:r>
            <a:r>
              <a:rPr lang="en-GB" sz="1500" dirty="0" err="1"/>
              <a:t>Koordinatörlüğü</a:t>
            </a:r>
            <a:r>
              <a:rPr lang="en-GB" sz="1500" dirty="0"/>
              <a:t>), Hasan Emre ASLAN (Çanakkale İl Özel </a:t>
            </a:r>
            <a:r>
              <a:rPr lang="en-GB" sz="1500" dirty="0" err="1"/>
              <a:t>İdaresi</a:t>
            </a:r>
            <a:r>
              <a:rPr lang="en-GB" sz="1500" dirty="0"/>
              <a:t>), </a:t>
            </a:r>
            <a:r>
              <a:rPr lang="en-GB" sz="1500" dirty="0" err="1"/>
              <a:t>Gürdal</a:t>
            </a:r>
            <a:r>
              <a:rPr lang="en-GB" sz="1500" dirty="0"/>
              <a:t> KOKUCU (</a:t>
            </a:r>
            <a:r>
              <a:rPr lang="en-GB" sz="1500" dirty="0" err="1"/>
              <a:t>Çevre</a:t>
            </a:r>
            <a:r>
              <a:rPr lang="en-GB" sz="1500" dirty="0"/>
              <a:t>, </a:t>
            </a:r>
            <a:r>
              <a:rPr lang="en-GB" sz="1500" dirty="0" err="1"/>
              <a:t>Şehircilik</a:t>
            </a:r>
            <a:r>
              <a:rPr lang="en-GB" sz="1500" dirty="0"/>
              <a:t> ve İklim </a:t>
            </a:r>
            <a:r>
              <a:rPr lang="en-GB" sz="1500" dirty="0" err="1"/>
              <a:t>Değişikliği</a:t>
            </a:r>
            <a:r>
              <a:rPr lang="en-GB" sz="1500" dirty="0"/>
              <a:t> </a:t>
            </a:r>
            <a:r>
              <a:rPr lang="en-GB" sz="1500" dirty="0" err="1"/>
              <a:t>Bakanlığı</a:t>
            </a:r>
            <a:r>
              <a:rPr lang="en-GB" sz="1500" dirty="0"/>
              <a:t> Çanakkale İl </a:t>
            </a:r>
            <a:r>
              <a:rPr lang="en-GB" sz="1500" dirty="0" err="1"/>
              <a:t>Müdürlüğü</a:t>
            </a:r>
            <a:r>
              <a:rPr lang="en-GB" sz="1500" dirty="0"/>
              <a:t>), Hayrettin ÇETİNKAYA (</a:t>
            </a:r>
            <a:r>
              <a:rPr lang="en-GB" sz="1500" dirty="0" err="1"/>
              <a:t>Çanakkaleli</a:t>
            </a:r>
            <a:r>
              <a:rPr lang="en-GB" sz="1500" dirty="0"/>
              <a:t> </a:t>
            </a:r>
            <a:r>
              <a:rPr lang="en-GB" sz="1500" dirty="0" err="1"/>
              <a:t>Çiftçi</a:t>
            </a:r>
            <a:r>
              <a:rPr lang="en-GB" sz="1500" dirty="0"/>
              <a:t> ve </a:t>
            </a:r>
            <a:r>
              <a:rPr lang="en-GB" sz="1500" dirty="0" err="1"/>
              <a:t>Müteahhit</a:t>
            </a:r>
            <a:r>
              <a:rPr lang="en-GB" sz="1500" dirty="0"/>
              <a:t>), Serkan YURDABAK (Çanakkale İl Tarım ve Orman </a:t>
            </a:r>
            <a:r>
              <a:rPr lang="en-GB" sz="1500" dirty="0" err="1"/>
              <a:t>Müdürlüğü</a:t>
            </a:r>
            <a:r>
              <a:rPr lang="en-GB" sz="1500" dirty="0"/>
              <a:t>), </a:t>
            </a:r>
            <a:r>
              <a:rPr lang="en-GB" sz="1500" dirty="0" err="1"/>
              <a:t>Seyfettin</a:t>
            </a:r>
            <a:r>
              <a:rPr lang="en-GB" sz="1500" dirty="0"/>
              <a:t> DEMİRKIRAN (Ezine </a:t>
            </a:r>
            <a:r>
              <a:rPr lang="en-GB" sz="1500" dirty="0" err="1"/>
              <a:t>Belediyesi</a:t>
            </a:r>
            <a:r>
              <a:rPr lang="en-GB" sz="1500" dirty="0"/>
              <a:t>), Tuncer ŞAŞKIN (</a:t>
            </a:r>
            <a:r>
              <a:rPr lang="en-GB" sz="1500" dirty="0" err="1"/>
              <a:t>Üvecik</a:t>
            </a:r>
            <a:r>
              <a:rPr lang="en-GB" sz="1500" dirty="0"/>
              <a:t> </a:t>
            </a:r>
            <a:r>
              <a:rPr lang="en-GB" sz="1500" dirty="0" err="1"/>
              <a:t>Köyü</a:t>
            </a:r>
            <a:r>
              <a:rPr lang="en-GB" sz="1500" dirty="0"/>
              <a:t> </a:t>
            </a:r>
            <a:r>
              <a:rPr lang="en-GB" sz="1500" dirty="0" err="1"/>
              <a:t>Muhtarı</a:t>
            </a:r>
            <a:r>
              <a:rPr lang="en-GB" sz="1500" dirty="0"/>
              <a:t>), </a:t>
            </a:r>
            <a:r>
              <a:rPr lang="en-GB" sz="1500" dirty="0" err="1"/>
              <a:t>Gökay</a:t>
            </a:r>
            <a:r>
              <a:rPr lang="en-GB" sz="1500" dirty="0"/>
              <a:t> ŞAHİNER (Çanakkale </a:t>
            </a:r>
            <a:r>
              <a:rPr lang="en-GB" sz="1500" dirty="0" err="1"/>
              <a:t>Belediyesi</a:t>
            </a:r>
            <a:r>
              <a:rPr lang="en-GB" sz="1500" dirty="0"/>
              <a:t> </a:t>
            </a:r>
            <a:r>
              <a:rPr lang="en-GB" sz="1500" dirty="0" err="1"/>
              <a:t>Yerel</a:t>
            </a:r>
            <a:r>
              <a:rPr lang="en-GB" sz="1500" dirty="0"/>
              <a:t> </a:t>
            </a:r>
            <a:r>
              <a:rPr lang="en-GB" sz="1500" dirty="0" err="1"/>
              <a:t>Kalkınma</a:t>
            </a:r>
            <a:r>
              <a:rPr lang="en-GB" sz="1500" dirty="0"/>
              <a:t> </a:t>
            </a:r>
            <a:r>
              <a:rPr lang="en-GB" sz="1500" dirty="0" err="1"/>
              <a:t>Birimi</a:t>
            </a:r>
            <a:r>
              <a:rPr lang="en-GB" sz="1500" dirty="0"/>
              <a:t>), Merkez </a:t>
            </a:r>
            <a:r>
              <a:rPr lang="en-GB" sz="1500" dirty="0" err="1"/>
              <a:t>Müdürümüz</a:t>
            </a:r>
            <a:r>
              <a:rPr lang="en-GB" sz="1500" dirty="0"/>
              <a:t> Doç. </a:t>
            </a:r>
            <a:r>
              <a:rPr lang="en-GB" sz="1500" dirty="0" err="1"/>
              <a:t>Dr.</a:t>
            </a:r>
            <a:r>
              <a:rPr lang="en-GB" sz="1500" dirty="0"/>
              <a:t> Emre Özelkan ve Merkez Müdür </a:t>
            </a:r>
            <a:r>
              <a:rPr lang="en-GB" sz="1500" dirty="0" err="1"/>
              <a:t>Yardımcımız</a:t>
            </a:r>
            <a:r>
              <a:rPr lang="en-GB" sz="1500" dirty="0"/>
              <a:t> Doç. </a:t>
            </a:r>
            <a:r>
              <a:rPr lang="en-GB" sz="1500" dirty="0" err="1"/>
              <a:t>Dr.</a:t>
            </a:r>
            <a:r>
              <a:rPr lang="en-GB" sz="1500" dirty="0"/>
              <a:t> Kürşad </a:t>
            </a:r>
            <a:r>
              <a:rPr lang="en-GB" sz="1500" dirty="0" err="1"/>
              <a:t>Demirel'in</a:t>
            </a:r>
            <a:r>
              <a:rPr lang="en-GB" sz="1500" dirty="0"/>
              <a:t> </a:t>
            </a:r>
            <a:r>
              <a:rPr lang="en-GB" sz="1500" dirty="0" err="1"/>
              <a:t>yer</a:t>
            </a:r>
            <a:r>
              <a:rPr lang="en-GB" sz="1500" dirty="0"/>
              <a:t> </a:t>
            </a:r>
            <a:r>
              <a:rPr lang="en-GB" sz="1500" dirty="0" err="1"/>
              <a:t>aldığı</a:t>
            </a:r>
            <a:r>
              <a:rPr lang="en-GB" sz="1500" dirty="0"/>
              <a:t> '</a:t>
            </a:r>
            <a:r>
              <a:rPr lang="en-GB" sz="1500" dirty="0" err="1"/>
              <a:t>Kırsal</a:t>
            </a:r>
            <a:r>
              <a:rPr lang="en-GB" sz="1500" dirty="0"/>
              <a:t> </a:t>
            </a:r>
            <a:r>
              <a:rPr lang="en-GB" sz="1500" dirty="0" err="1"/>
              <a:t>Dönüşüm</a:t>
            </a:r>
            <a:r>
              <a:rPr lang="en-GB" sz="1500" dirty="0"/>
              <a:t> </a:t>
            </a:r>
            <a:r>
              <a:rPr lang="en-GB" sz="1500" dirty="0" err="1"/>
              <a:t>Odak</a:t>
            </a:r>
            <a:r>
              <a:rPr lang="en-GB" sz="1500" dirty="0"/>
              <a:t> </a:t>
            </a:r>
            <a:r>
              <a:rPr lang="en-GB" sz="1500" dirty="0" err="1"/>
              <a:t>Grubu</a:t>
            </a:r>
            <a:r>
              <a:rPr lang="en-GB" sz="1500" dirty="0"/>
              <a:t>' </a:t>
            </a:r>
            <a:r>
              <a:rPr lang="en-GB" sz="1500" dirty="0" err="1"/>
              <a:t>çalıştayda</a:t>
            </a:r>
            <a:r>
              <a:rPr lang="en-GB" sz="1500" dirty="0"/>
              <a:t> </a:t>
            </a:r>
            <a:r>
              <a:rPr lang="en-GB" sz="1500" dirty="0" err="1"/>
              <a:t>sunumlarını</a:t>
            </a:r>
            <a:r>
              <a:rPr lang="en-GB" sz="1500" dirty="0"/>
              <a:t> </a:t>
            </a:r>
            <a:r>
              <a:rPr lang="en-GB" sz="1500" dirty="0" err="1"/>
              <a:t>gerçekleştirdiler</a:t>
            </a:r>
            <a:r>
              <a:rPr lang="en-GB" sz="1500" dirty="0"/>
              <a:t>.</a:t>
            </a:r>
          </a:p>
        </p:txBody>
      </p:sp>
      <p:sp>
        <p:nvSpPr>
          <p:cNvPr id="8" name="TextBox 7">
            <a:extLst>
              <a:ext uri="{FF2B5EF4-FFF2-40B4-BE49-F238E27FC236}">
                <a16:creationId xmlns:a16="http://schemas.microsoft.com/office/drawing/2014/main" id="{46E0F377-694E-8D0A-9359-9BB43094E2A6}"/>
              </a:ext>
            </a:extLst>
          </p:cNvPr>
          <p:cNvSpPr txBox="1"/>
          <p:nvPr/>
        </p:nvSpPr>
        <p:spPr>
          <a:xfrm>
            <a:off x="6864484" y="5246641"/>
            <a:ext cx="6094378" cy="1027782"/>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en-GB" sz="1400" b="0" i="0" u="sng" dirty="0">
                <a:solidFill>
                  <a:srgbClr val="444444"/>
                </a:solidFill>
                <a:effectLst/>
                <a:latin typeface="Source Sans Pro" panose="020B0503030403020204" pitchFamily="34" charset="0"/>
                <a:hlinkClick r:id="rId4"/>
              </a:rPr>
              <a:t>Çanakkale </a:t>
            </a:r>
            <a:r>
              <a:rPr lang="en-GB" sz="1400" b="0" i="0" u="sng" dirty="0" err="1">
                <a:solidFill>
                  <a:srgbClr val="444444"/>
                </a:solidFill>
                <a:effectLst/>
                <a:latin typeface="Source Sans Pro" panose="020B0503030403020204" pitchFamily="34" charset="0"/>
                <a:hlinkClick r:id="rId4"/>
              </a:rPr>
              <a:t>Deprem</a:t>
            </a:r>
            <a:r>
              <a:rPr lang="en-GB" sz="1400" b="0" i="0" u="sng" dirty="0">
                <a:solidFill>
                  <a:srgbClr val="444444"/>
                </a:solidFill>
                <a:effectLst/>
                <a:latin typeface="Source Sans Pro" panose="020B0503030403020204" pitchFamily="34" charset="0"/>
                <a:hlinkClick r:id="rId4"/>
              </a:rPr>
              <a:t> Çalıştayı-1</a:t>
            </a:r>
            <a:endParaRPr lang="en-GB" sz="1400" b="0" i="0" dirty="0">
              <a:solidFill>
                <a:srgbClr val="333333"/>
              </a:solidFill>
              <a:effectLst/>
              <a:latin typeface="Source Sans Pro" panose="020B0503030403020204" pitchFamily="34" charset="0"/>
            </a:endParaRPr>
          </a:p>
          <a:p>
            <a:pPr marL="285750" indent="-285750" algn="just">
              <a:lnSpc>
                <a:spcPct val="150000"/>
              </a:lnSpc>
              <a:buFont typeface="Wingdings" panose="05000000000000000000" pitchFamily="2" charset="2"/>
              <a:buChar char="v"/>
            </a:pPr>
            <a:r>
              <a:rPr lang="en-GB" sz="1400" b="0" i="0" u="sng" dirty="0">
                <a:solidFill>
                  <a:srgbClr val="444444"/>
                </a:solidFill>
                <a:effectLst/>
                <a:latin typeface="Source Sans Pro" panose="020B0503030403020204" pitchFamily="34" charset="0"/>
                <a:hlinkClick r:id="rId5"/>
              </a:rPr>
              <a:t>Çanakkale </a:t>
            </a:r>
            <a:r>
              <a:rPr lang="en-GB" sz="1400" b="0" i="0" u="sng" dirty="0" err="1">
                <a:solidFill>
                  <a:srgbClr val="444444"/>
                </a:solidFill>
                <a:effectLst/>
                <a:latin typeface="Source Sans Pro" panose="020B0503030403020204" pitchFamily="34" charset="0"/>
                <a:hlinkClick r:id="rId5"/>
              </a:rPr>
              <a:t>Deprem</a:t>
            </a:r>
            <a:r>
              <a:rPr lang="en-GB" sz="1400" b="0" i="0" u="sng" dirty="0">
                <a:solidFill>
                  <a:srgbClr val="444444"/>
                </a:solidFill>
                <a:effectLst/>
                <a:latin typeface="Source Sans Pro" panose="020B0503030403020204" pitchFamily="34" charset="0"/>
                <a:hlinkClick r:id="rId5"/>
              </a:rPr>
              <a:t> Çalıştayı-2</a:t>
            </a:r>
            <a:endParaRPr lang="en-GB" sz="1400" b="0" i="0" dirty="0">
              <a:solidFill>
                <a:srgbClr val="333333"/>
              </a:solidFill>
              <a:effectLst/>
              <a:latin typeface="Source Sans Pro" panose="020B0503030403020204" pitchFamily="34" charset="0"/>
            </a:endParaRPr>
          </a:p>
          <a:p>
            <a:pPr marL="285750" indent="-285750" algn="just">
              <a:lnSpc>
                <a:spcPct val="150000"/>
              </a:lnSpc>
              <a:buFont typeface="Wingdings" panose="05000000000000000000" pitchFamily="2" charset="2"/>
              <a:buChar char="v"/>
            </a:pPr>
            <a:r>
              <a:rPr lang="en-GB" sz="1400" b="0" i="0" u="sng" dirty="0" err="1">
                <a:solidFill>
                  <a:srgbClr val="444444"/>
                </a:solidFill>
                <a:effectLst/>
                <a:latin typeface="Source Sans Pro" panose="020B0503030403020204" pitchFamily="34" charset="0"/>
                <a:hlinkClick r:id="rId6"/>
              </a:rPr>
              <a:t>Yerel</a:t>
            </a:r>
            <a:r>
              <a:rPr lang="en-GB" sz="1400" b="0" i="0" u="sng" dirty="0">
                <a:solidFill>
                  <a:srgbClr val="444444"/>
                </a:solidFill>
                <a:effectLst/>
                <a:latin typeface="Source Sans Pro" panose="020B0503030403020204" pitchFamily="34" charset="0"/>
                <a:hlinkClick r:id="rId6"/>
              </a:rPr>
              <a:t> </a:t>
            </a:r>
            <a:r>
              <a:rPr lang="en-GB" sz="1400" b="0" i="0" u="sng" dirty="0" err="1">
                <a:solidFill>
                  <a:srgbClr val="444444"/>
                </a:solidFill>
                <a:effectLst/>
                <a:latin typeface="Source Sans Pro" panose="020B0503030403020204" pitchFamily="34" charset="0"/>
                <a:hlinkClick r:id="rId6"/>
              </a:rPr>
              <a:t>medyada</a:t>
            </a:r>
            <a:r>
              <a:rPr lang="en-GB" sz="1400" b="0" i="0" u="sng" dirty="0">
                <a:solidFill>
                  <a:srgbClr val="444444"/>
                </a:solidFill>
                <a:effectLst/>
                <a:latin typeface="Source Sans Pro" panose="020B0503030403020204" pitchFamily="34" charset="0"/>
                <a:hlinkClick r:id="rId6"/>
              </a:rPr>
              <a:t> </a:t>
            </a:r>
            <a:r>
              <a:rPr lang="en-GB" sz="1400" b="0" i="0" u="sng" dirty="0" err="1">
                <a:solidFill>
                  <a:srgbClr val="444444"/>
                </a:solidFill>
                <a:effectLst/>
                <a:latin typeface="Source Sans Pro" panose="020B0503030403020204" pitchFamily="34" charset="0"/>
                <a:hlinkClick r:id="rId6"/>
              </a:rPr>
              <a:t>çalıştay</a:t>
            </a:r>
            <a:endParaRPr lang="en-GB" sz="1400" b="0" i="0" dirty="0">
              <a:solidFill>
                <a:srgbClr val="333333"/>
              </a:solidFill>
              <a:effectLst/>
              <a:latin typeface="Source Sans Pro" panose="020B0503030403020204" pitchFamily="34" charset="0"/>
            </a:endParaRPr>
          </a:p>
        </p:txBody>
      </p:sp>
      <p:pic>
        <p:nvPicPr>
          <p:cNvPr id="7" name="Picture 6" descr="A group of people standing at a podium&#10;&#10;Description automatically generated">
            <a:extLst>
              <a:ext uri="{FF2B5EF4-FFF2-40B4-BE49-F238E27FC236}">
                <a16:creationId xmlns:a16="http://schemas.microsoft.com/office/drawing/2014/main" id="{8D6A2AF6-4DBD-7B45-318E-E39875233F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4484" y="1469232"/>
            <a:ext cx="4996775" cy="3747581"/>
          </a:xfrm>
          <a:prstGeom prst="rect">
            <a:avLst/>
          </a:prstGeom>
        </p:spPr>
      </p:pic>
      <p:sp>
        <p:nvSpPr>
          <p:cNvPr id="11" name="Rectangle 10">
            <a:extLst>
              <a:ext uri="{FF2B5EF4-FFF2-40B4-BE49-F238E27FC236}">
                <a16:creationId xmlns:a16="http://schemas.microsoft.com/office/drawing/2014/main" id="{56B8C7A2-239D-A53C-3767-78CCF22E99E3}"/>
              </a:ext>
            </a:extLst>
          </p:cNvPr>
          <p:cNvSpPr/>
          <p:nvPr/>
        </p:nvSpPr>
        <p:spPr>
          <a:xfrm>
            <a:off x="944659" y="6560352"/>
            <a:ext cx="1469057" cy="307777"/>
          </a:xfrm>
          <a:prstGeom prst="rect">
            <a:avLst/>
          </a:prstGeom>
          <a:noFill/>
        </p:spPr>
        <p:txBody>
          <a:bodyPr wrap="none" lIns="91440" tIns="45720" rIns="91440" bIns="45720">
            <a:spAutoFit/>
          </a:bodyPr>
          <a:lstStyle/>
          <a:p>
            <a:pPr algn="ctr"/>
            <a:r>
              <a:rPr lang="tr-TR" sz="1400" b="1" spc="50" dirty="0">
                <a:ln w="0"/>
                <a:solidFill>
                  <a:srgbClr val="FF0000"/>
                </a:solidFill>
                <a:effectLst>
                  <a:innerShdw blurRad="63500" dist="50800" dir="13500000">
                    <a:srgbClr val="000000">
                      <a:alpha val="50000"/>
                    </a:srgbClr>
                  </a:innerShdw>
                </a:effectLst>
              </a:rPr>
              <a:t>29 Kasım 2</a:t>
            </a:r>
            <a:r>
              <a:rPr lang="tr-TR" sz="1400" b="1" cap="none" spc="50" dirty="0">
                <a:ln w="0"/>
                <a:solidFill>
                  <a:srgbClr val="FF0000"/>
                </a:solidFill>
                <a:effectLst>
                  <a:innerShdw blurRad="63500" dist="50800" dir="13500000">
                    <a:srgbClr val="000000">
                      <a:alpha val="50000"/>
                    </a:srgbClr>
                  </a:innerShdw>
                </a:effectLst>
              </a:rPr>
              <a:t>023</a:t>
            </a:r>
            <a:endParaRPr lang="en-GB" sz="1400" b="1" cap="none" spc="50" dirty="0">
              <a:ln w="0"/>
              <a:solidFill>
                <a:srgbClr val="FF0000"/>
              </a:solidFill>
              <a:effectLst>
                <a:innerShdw blurRad="63500" dist="50800" dir="13500000">
                  <a:srgbClr val="000000">
                    <a:alpha val="50000"/>
                  </a:srgbClr>
                </a:innerShdw>
              </a:effectLst>
            </a:endParaRPr>
          </a:p>
        </p:txBody>
      </p:sp>
      <p:pic>
        <p:nvPicPr>
          <p:cNvPr id="3" name="Resim 5">
            <a:extLst>
              <a:ext uri="{FF2B5EF4-FFF2-40B4-BE49-F238E27FC236}">
                <a16:creationId xmlns:a16="http://schemas.microsoft.com/office/drawing/2014/main" id="{26CD3F1D-1CDE-50B3-C07C-16ABFA18949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450193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2023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097601" y="1756738"/>
            <a:ext cx="10778900" cy="4401205"/>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Merkez Adresli Diğer Bilimsel Çalışmalar:</a:t>
            </a:r>
          </a:p>
          <a:p>
            <a:pPr marL="457200" indent="-457200" algn="just">
              <a:buFont typeface="Wingdings" panose="05000000000000000000" pitchFamily="2" charset="2"/>
              <a:buChar char="Ø"/>
            </a:pPr>
            <a:endParaRPr lang="tr-TR" sz="2800" dirty="0">
              <a:solidFill>
                <a:schemeClr val="tx2"/>
              </a:solidFill>
            </a:endParaRPr>
          </a:p>
          <a:p>
            <a:pPr marL="914400" lvl="1" indent="-457200" algn="just">
              <a:buFont typeface="Arial" panose="020B0604020202020204" pitchFamily="34" charset="0"/>
              <a:buChar char="•"/>
            </a:pPr>
            <a:r>
              <a:rPr lang="tr-TR" sz="2800" dirty="0">
                <a:solidFill>
                  <a:schemeClr val="tx2"/>
                </a:solidFill>
              </a:rPr>
              <a:t>Özden, M. A., &amp; Özelkan, E. (2023). Analysis of Çanakkale City Center Active </a:t>
            </a:r>
            <a:r>
              <a:rPr lang="tr-TR" sz="2800" dirty="0" err="1">
                <a:solidFill>
                  <a:schemeClr val="tx2"/>
                </a:solidFill>
              </a:rPr>
              <a:t>Green</a:t>
            </a:r>
            <a:r>
              <a:rPr lang="tr-TR" sz="2800" dirty="0">
                <a:solidFill>
                  <a:schemeClr val="tx2"/>
                </a:solidFill>
              </a:rPr>
              <a:t> </a:t>
            </a:r>
            <a:r>
              <a:rPr lang="tr-TR" sz="2800" dirty="0" err="1">
                <a:solidFill>
                  <a:schemeClr val="tx2"/>
                </a:solidFill>
              </a:rPr>
              <a:t>Area</a:t>
            </a:r>
            <a:r>
              <a:rPr lang="tr-TR" sz="2800" dirty="0">
                <a:solidFill>
                  <a:schemeClr val="tx2"/>
                </a:solidFill>
              </a:rPr>
              <a:t> </a:t>
            </a:r>
            <a:r>
              <a:rPr lang="tr-TR" sz="2800" dirty="0" err="1">
                <a:solidFill>
                  <a:schemeClr val="tx2"/>
                </a:solidFill>
              </a:rPr>
              <a:t>Potential</a:t>
            </a:r>
            <a:r>
              <a:rPr lang="tr-TR" sz="2800" dirty="0">
                <a:solidFill>
                  <a:schemeClr val="tx2"/>
                </a:solidFill>
              </a:rPr>
              <a:t> in GIS Platform. </a:t>
            </a:r>
            <a:r>
              <a:rPr lang="tr-TR" sz="2800" i="1" dirty="0">
                <a:solidFill>
                  <a:schemeClr val="tx2"/>
                </a:solidFill>
              </a:rPr>
              <a:t>Türk Tarım ve Doğa Bilimleri Dergisi, </a:t>
            </a:r>
            <a:r>
              <a:rPr lang="tr-TR" sz="2800" dirty="0">
                <a:solidFill>
                  <a:schemeClr val="tx2"/>
                </a:solidFill>
              </a:rPr>
              <a:t>10(4), 1051-1063.</a:t>
            </a:r>
          </a:p>
          <a:p>
            <a:pPr marL="914400" lvl="1" indent="-457200" algn="just">
              <a:buFont typeface="Arial" panose="020B0604020202020204" pitchFamily="34" charset="0"/>
              <a:buChar char="•"/>
            </a:pPr>
            <a:r>
              <a:rPr lang="tr-TR" sz="2800" dirty="0">
                <a:solidFill>
                  <a:schemeClr val="tx2"/>
                </a:solidFill>
              </a:rPr>
              <a:t>Eren, E., Birol, T., </a:t>
            </a:r>
            <a:r>
              <a:rPr lang="tr-TR" sz="2800" dirty="0" err="1">
                <a:solidFill>
                  <a:schemeClr val="tx2"/>
                </a:solidFill>
              </a:rPr>
              <a:t>Nehteparov</a:t>
            </a:r>
            <a:r>
              <a:rPr lang="tr-TR" sz="2800" dirty="0">
                <a:solidFill>
                  <a:schemeClr val="tx2"/>
                </a:solidFill>
              </a:rPr>
              <a:t>, N., Dere, B., &amp; Özelkan, E. (2023). Coğrafi Bilgi Sistemleri Ortamında Analitik Hiyerarşi Süreci ile Orman Yangını Risk Analizi: 2021 Yılı Büyük Orman Yangınları Örneği. Tarım, Orman ve Su Bilimlerinde İleri ve Çağdaş Çalışmalar. içinde İzmir: </a:t>
            </a:r>
            <a:r>
              <a:rPr lang="tr-TR" sz="2800" i="1" dirty="0">
                <a:solidFill>
                  <a:schemeClr val="tx2"/>
                </a:solidFill>
              </a:rPr>
              <a:t>Duvar Yayınları.</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A2A61E20-B3F4-F08D-3359-7E2D5BDC80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68914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2023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903048" y="1873470"/>
            <a:ext cx="10778900" cy="3970318"/>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Merkez Adresli Diğer Bilimsel Çalışmalar:</a:t>
            </a:r>
          </a:p>
          <a:p>
            <a:pPr algn="just"/>
            <a:endParaRPr lang="tr-TR" sz="2800" dirty="0">
              <a:solidFill>
                <a:schemeClr val="tx2"/>
              </a:solidFill>
            </a:endParaRPr>
          </a:p>
          <a:p>
            <a:pPr marL="914400" lvl="1" indent="-457200" algn="just">
              <a:buFont typeface="Arial" panose="020B0604020202020204" pitchFamily="34" charset="0"/>
              <a:buChar char="•"/>
            </a:pPr>
            <a:r>
              <a:rPr lang="tr-TR" sz="2800" dirty="0">
                <a:solidFill>
                  <a:schemeClr val="tx2"/>
                </a:solidFill>
              </a:rPr>
              <a:t>Güven, S., &amp; Özelkan, E. Baraj Gölü Su Varlığını Etkileyen Etkenler: </a:t>
            </a:r>
            <a:r>
              <a:rPr lang="tr-TR" sz="2800" dirty="0" err="1">
                <a:solidFill>
                  <a:schemeClr val="tx2"/>
                </a:solidFill>
              </a:rPr>
              <a:t>Atikhisar</a:t>
            </a:r>
            <a:r>
              <a:rPr lang="tr-TR" sz="2800" dirty="0">
                <a:solidFill>
                  <a:schemeClr val="tx2"/>
                </a:solidFill>
              </a:rPr>
              <a:t> (Çanakkale) Örneği. Tarım, Orman ve Su Bilimlerinde İleri ve Çağdaş Çalışmalar. içinde İzmir: </a:t>
            </a:r>
            <a:r>
              <a:rPr lang="tr-TR" sz="2800" i="1" dirty="0">
                <a:solidFill>
                  <a:schemeClr val="tx2"/>
                </a:solidFill>
              </a:rPr>
              <a:t>Duvar Yayınları.</a:t>
            </a:r>
          </a:p>
          <a:p>
            <a:pPr marL="914400" lvl="1" indent="-457200" algn="just">
              <a:buFont typeface="Arial" panose="020B0604020202020204" pitchFamily="34" charset="0"/>
              <a:buChar char="•"/>
            </a:pPr>
            <a:r>
              <a:rPr lang="tr-TR" sz="2800" dirty="0">
                <a:solidFill>
                  <a:schemeClr val="tx2"/>
                </a:solidFill>
              </a:rPr>
              <a:t>Yaman Öz, F., &amp; Özelkan, E. (2023). Aras Havzası'ndaki Kuraklığın RDI ve SPI İndisleri ile Karşılaştırmalı Analizi. </a:t>
            </a:r>
            <a:r>
              <a:rPr lang="tr-TR" sz="2800" i="1" dirty="0" err="1">
                <a:solidFill>
                  <a:schemeClr val="tx2"/>
                </a:solidFill>
              </a:rPr>
              <a:t>Journal</a:t>
            </a:r>
            <a:r>
              <a:rPr lang="tr-TR" sz="2800" i="1" dirty="0">
                <a:solidFill>
                  <a:schemeClr val="tx2"/>
                </a:solidFill>
              </a:rPr>
              <a:t> of </a:t>
            </a:r>
            <a:r>
              <a:rPr lang="tr-TR" sz="2800" i="1" dirty="0" err="1">
                <a:solidFill>
                  <a:schemeClr val="tx2"/>
                </a:solidFill>
              </a:rPr>
              <a:t>Research</a:t>
            </a:r>
            <a:r>
              <a:rPr lang="tr-TR" sz="2800" i="1" dirty="0">
                <a:solidFill>
                  <a:schemeClr val="tx2"/>
                </a:solidFill>
              </a:rPr>
              <a:t> in </a:t>
            </a:r>
            <a:r>
              <a:rPr lang="tr-TR" sz="2800" i="1" dirty="0" err="1">
                <a:solidFill>
                  <a:schemeClr val="tx2"/>
                </a:solidFill>
              </a:rPr>
              <a:t>Atmospheric</a:t>
            </a:r>
            <a:r>
              <a:rPr lang="tr-TR" sz="2800" i="1" dirty="0">
                <a:solidFill>
                  <a:schemeClr val="tx2"/>
                </a:solidFill>
              </a:rPr>
              <a:t> </a:t>
            </a:r>
            <a:r>
              <a:rPr lang="tr-TR" sz="2800" i="1" dirty="0" err="1">
                <a:solidFill>
                  <a:schemeClr val="tx2"/>
                </a:solidFill>
              </a:rPr>
              <a:t>Science</a:t>
            </a:r>
            <a:r>
              <a:rPr lang="tr-TR" sz="2800" i="1" dirty="0">
                <a:solidFill>
                  <a:schemeClr val="tx2"/>
                </a:solidFill>
              </a:rPr>
              <a:t>, </a:t>
            </a:r>
            <a:r>
              <a:rPr lang="tr-TR" sz="2800" dirty="0">
                <a:solidFill>
                  <a:schemeClr val="tx2"/>
                </a:solidFill>
              </a:rPr>
              <a:t>5(2), 1-23.</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A0B5B2B4-399B-BEA4-0981-7995B6F65CD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87452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2023 Faaliyetleri: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873865" y="1912381"/>
            <a:ext cx="10778900" cy="2677656"/>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 Merkez Adresli Diğer Bilimsel Çalışmalar:</a:t>
            </a:r>
          </a:p>
          <a:p>
            <a:pPr algn="just"/>
            <a:endParaRPr lang="tr-TR" sz="2800" dirty="0">
              <a:solidFill>
                <a:schemeClr val="tx2"/>
              </a:solidFill>
            </a:endParaRPr>
          </a:p>
          <a:p>
            <a:pPr marL="914400" lvl="1" indent="-457200" algn="just">
              <a:buFont typeface="Arial" panose="020B0604020202020204" pitchFamily="34" charset="0"/>
              <a:buChar char="•"/>
            </a:pPr>
            <a:r>
              <a:rPr lang="tr-TR" sz="2800" dirty="0">
                <a:solidFill>
                  <a:schemeClr val="tx2"/>
                </a:solidFill>
              </a:rPr>
              <a:t>Açmaz Özden, M., </a:t>
            </a:r>
            <a:r>
              <a:rPr lang="tr-TR" sz="2800" dirty="0" err="1">
                <a:solidFill>
                  <a:schemeClr val="tx2"/>
                </a:solidFill>
              </a:rPr>
              <a:t>Özlekan</a:t>
            </a:r>
            <a:r>
              <a:rPr lang="tr-TR" sz="2800" dirty="0">
                <a:solidFill>
                  <a:schemeClr val="tx2"/>
                </a:solidFill>
              </a:rPr>
              <a:t>, E., Günel, G., Tokmak, Z., &amp; Özden, A. T. (2023, Aralık). Evaluation of </a:t>
            </a:r>
            <a:r>
              <a:rPr lang="tr-TR" sz="2800" dirty="0" err="1">
                <a:solidFill>
                  <a:schemeClr val="tx2"/>
                </a:solidFill>
              </a:rPr>
              <a:t>Public</a:t>
            </a:r>
            <a:r>
              <a:rPr lang="tr-TR" sz="2800" dirty="0">
                <a:solidFill>
                  <a:schemeClr val="tx2"/>
                </a:solidFill>
              </a:rPr>
              <a:t> Open </a:t>
            </a:r>
            <a:r>
              <a:rPr lang="tr-TR" sz="2800" dirty="0" err="1">
                <a:solidFill>
                  <a:schemeClr val="tx2"/>
                </a:solidFill>
              </a:rPr>
              <a:t>and</a:t>
            </a:r>
            <a:r>
              <a:rPr lang="tr-TR" sz="2800" dirty="0">
                <a:solidFill>
                  <a:schemeClr val="tx2"/>
                </a:solidFill>
              </a:rPr>
              <a:t> </a:t>
            </a:r>
            <a:r>
              <a:rPr lang="tr-TR" sz="2800" dirty="0" err="1">
                <a:solidFill>
                  <a:schemeClr val="tx2"/>
                </a:solidFill>
              </a:rPr>
              <a:t>Green</a:t>
            </a:r>
            <a:r>
              <a:rPr lang="tr-TR" sz="2800" dirty="0">
                <a:solidFill>
                  <a:schemeClr val="tx2"/>
                </a:solidFill>
              </a:rPr>
              <a:t> </a:t>
            </a:r>
            <a:r>
              <a:rPr lang="tr-TR" sz="2800" dirty="0" err="1">
                <a:solidFill>
                  <a:schemeClr val="tx2"/>
                </a:solidFill>
              </a:rPr>
              <a:t>Area</a:t>
            </a:r>
            <a:r>
              <a:rPr lang="tr-TR" sz="2800" dirty="0">
                <a:solidFill>
                  <a:schemeClr val="tx2"/>
                </a:solidFill>
              </a:rPr>
              <a:t> </a:t>
            </a:r>
            <a:r>
              <a:rPr lang="tr-TR" sz="2800" dirty="0" err="1">
                <a:solidFill>
                  <a:schemeClr val="tx2"/>
                </a:solidFill>
              </a:rPr>
              <a:t>Usage</a:t>
            </a:r>
            <a:r>
              <a:rPr lang="tr-TR" sz="2800" dirty="0">
                <a:solidFill>
                  <a:schemeClr val="tx2"/>
                </a:solidFill>
              </a:rPr>
              <a:t> </a:t>
            </a:r>
            <a:r>
              <a:rPr lang="tr-TR" sz="2800" dirty="0" err="1">
                <a:solidFill>
                  <a:schemeClr val="tx2"/>
                </a:solidFill>
              </a:rPr>
              <a:t>Habits</a:t>
            </a:r>
            <a:r>
              <a:rPr lang="tr-TR" sz="2800" dirty="0">
                <a:solidFill>
                  <a:schemeClr val="tx2"/>
                </a:solidFill>
              </a:rPr>
              <a:t> in Çanakkale City </a:t>
            </a:r>
            <a:r>
              <a:rPr lang="tr-TR" sz="2800" dirty="0" err="1">
                <a:solidFill>
                  <a:schemeClr val="tx2"/>
                </a:solidFill>
              </a:rPr>
              <a:t>during</a:t>
            </a:r>
            <a:r>
              <a:rPr lang="tr-TR" sz="2800" dirty="0">
                <a:solidFill>
                  <a:schemeClr val="tx2"/>
                </a:solidFill>
              </a:rPr>
              <a:t> </a:t>
            </a:r>
            <a:r>
              <a:rPr lang="tr-TR" sz="2800" dirty="0" err="1">
                <a:solidFill>
                  <a:schemeClr val="tx2"/>
                </a:solidFill>
              </a:rPr>
              <a:t>the</a:t>
            </a:r>
            <a:r>
              <a:rPr lang="tr-TR" sz="2800" dirty="0">
                <a:solidFill>
                  <a:schemeClr val="tx2"/>
                </a:solidFill>
              </a:rPr>
              <a:t> </a:t>
            </a:r>
            <a:r>
              <a:rPr lang="tr-TR" sz="2800" dirty="0" err="1">
                <a:solidFill>
                  <a:schemeClr val="tx2"/>
                </a:solidFill>
              </a:rPr>
              <a:t>Pandemic</a:t>
            </a:r>
            <a:r>
              <a:rPr lang="tr-TR" sz="2800" dirty="0">
                <a:solidFill>
                  <a:schemeClr val="tx2"/>
                </a:solidFill>
              </a:rPr>
              <a:t> </a:t>
            </a:r>
            <a:r>
              <a:rPr lang="tr-TR" sz="2800" dirty="0" err="1">
                <a:solidFill>
                  <a:schemeClr val="tx2"/>
                </a:solidFill>
              </a:rPr>
              <a:t>Period</a:t>
            </a:r>
            <a:r>
              <a:rPr lang="tr-TR" sz="2800" dirty="0">
                <a:solidFill>
                  <a:schemeClr val="tx2"/>
                </a:solidFill>
              </a:rPr>
              <a:t>. </a:t>
            </a:r>
            <a:r>
              <a:rPr lang="tr-TR" sz="2800" i="1" dirty="0">
                <a:solidFill>
                  <a:schemeClr val="tx2"/>
                </a:solidFill>
              </a:rPr>
              <a:t>International </a:t>
            </a:r>
            <a:r>
              <a:rPr lang="tr-TR" sz="2800" i="1" dirty="0" err="1">
                <a:solidFill>
                  <a:schemeClr val="tx2"/>
                </a:solidFill>
              </a:rPr>
              <a:t>Spatial</a:t>
            </a:r>
            <a:r>
              <a:rPr lang="tr-TR" sz="2800" i="1" dirty="0">
                <a:solidFill>
                  <a:schemeClr val="tx2"/>
                </a:solidFill>
              </a:rPr>
              <a:t> Planning </a:t>
            </a:r>
            <a:r>
              <a:rPr lang="tr-TR" sz="2800" i="1" dirty="0" err="1">
                <a:solidFill>
                  <a:schemeClr val="tx2"/>
                </a:solidFill>
              </a:rPr>
              <a:t>and</a:t>
            </a:r>
            <a:r>
              <a:rPr lang="tr-TR" sz="2800" i="1" dirty="0">
                <a:solidFill>
                  <a:schemeClr val="tx2"/>
                </a:solidFill>
              </a:rPr>
              <a:t> Design </a:t>
            </a:r>
            <a:r>
              <a:rPr lang="tr-TR" sz="2800" i="1" dirty="0" err="1">
                <a:solidFill>
                  <a:schemeClr val="tx2"/>
                </a:solidFill>
              </a:rPr>
              <a:t>Symposium</a:t>
            </a:r>
            <a:r>
              <a:rPr lang="tr-TR" sz="2800" i="1" dirty="0">
                <a:solidFill>
                  <a:schemeClr val="tx2"/>
                </a:solidFill>
              </a:rPr>
              <a:t>. </a:t>
            </a:r>
            <a:r>
              <a:rPr lang="tr-TR" sz="2800" dirty="0">
                <a:solidFill>
                  <a:schemeClr val="tx2"/>
                </a:solidFill>
              </a:rPr>
              <a:t>İzmir.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10E1C7C8-8AEC-3BAD-1B08-5FEA859947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246215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9" name="Başlık 1">
            <a:extLst>
              <a:ext uri="{FF2B5EF4-FFF2-40B4-BE49-F238E27FC236}">
                <a16:creationId xmlns:a16="http://schemas.microsoft.com/office/drawing/2014/main" id="{D3371F25-76AC-DD6D-DD88-1044F50F8FC1}"/>
              </a:ext>
            </a:extLst>
          </p:cNvPr>
          <p:cNvSpPr txBox="1">
            <a:spLocks/>
          </p:cNvSpPr>
          <p:nvPr/>
        </p:nvSpPr>
        <p:spPr>
          <a:xfrm>
            <a:off x="4075615" y="3300730"/>
            <a:ext cx="3925385" cy="58547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2400" b="0" i="0" u="none" strike="noStrike" baseline="0" dirty="0">
                <a:solidFill>
                  <a:schemeClr val="bg1"/>
                </a:solidFill>
                <a:latin typeface="CIDFont+F1"/>
              </a:rPr>
              <a:t>(Ocak </a:t>
            </a:r>
            <a:r>
              <a:rPr lang="tr-TR" sz="2400" b="0" i="0" u="none" strike="noStrike" baseline="0" dirty="0">
                <a:solidFill>
                  <a:schemeClr val="bg1"/>
                </a:solidFill>
                <a:latin typeface="CIDFont+F2"/>
              </a:rPr>
              <a:t>‐ </a:t>
            </a:r>
            <a:r>
              <a:rPr lang="tr-TR" sz="2400" b="0" i="0" u="none" strike="noStrike" baseline="0" dirty="0">
                <a:solidFill>
                  <a:schemeClr val="bg1"/>
                </a:solidFill>
                <a:latin typeface="CIDFont+F1"/>
              </a:rPr>
              <a:t>Aralık 2020 Dönemi)</a:t>
            </a:r>
            <a:endParaRPr lang="tr-TR" sz="5400" b="1" dirty="0">
              <a:solidFill>
                <a:schemeClr val="bg1"/>
              </a:solidFill>
            </a:endParaRPr>
          </a:p>
        </p:txBody>
      </p:sp>
      <p:sp>
        <p:nvSpPr>
          <p:cNvPr id="4" name="Şerit: Yukarı Bükülmüş 3">
            <a:extLst>
              <a:ext uri="{FF2B5EF4-FFF2-40B4-BE49-F238E27FC236}">
                <a16:creationId xmlns:a16="http://schemas.microsoft.com/office/drawing/2014/main" id="{AB95979B-1269-92B5-D398-90CB2C9F722B}"/>
              </a:ext>
            </a:extLst>
          </p:cNvPr>
          <p:cNvSpPr/>
          <p:nvPr/>
        </p:nvSpPr>
        <p:spPr>
          <a:xfrm>
            <a:off x="2987040" y="2385060"/>
            <a:ext cx="6979919" cy="1501140"/>
          </a:xfrm>
          <a:prstGeom prst="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4875714" y="2705100"/>
            <a:ext cx="4108265" cy="861060"/>
          </a:xfrm>
        </p:spPr>
        <p:txBody>
          <a:bodyPr>
            <a:normAutofit/>
          </a:bodyPr>
          <a:lstStyle/>
          <a:p>
            <a:r>
              <a:rPr lang="tr-TR" sz="3600" b="1" dirty="0">
                <a:solidFill>
                  <a:schemeClr val="bg1"/>
                </a:solidFill>
              </a:rPr>
              <a:t>TEŞEKKÜRLER</a:t>
            </a:r>
            <a:endParaRPr lang="tr-TR" b="1" dirty="0">
              <a:solidFill>
                <a:schemeClr val="bg1"/>
              </a:solidFill>
            </a:endParaRPr>
          </a:p>
        </p:txBody>
      </p:sp>
      <p:pic>
        <p:nvPicPr>
          <p:cNvPr id="3" name="Resim 5">
            <a:extLst>
              <a:ext uri="{FF2B5EF4-FFF2-40B4-BE49-F238E27FC236}">
                <a16:creationId xmlns:a16="http://schemas.microsoft.com/office/drawing/2014/main" id="{594A1D60-1842-3A1C-D46B-3ED9A2C755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93060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1936758" y="1374427"/>
            <a:ext cx="9601200" cy="1485900"/>
          </a:xfrm>
        </p:spPr>
        <p:txBody>
          <a:bodyPr>
            <a:normAutofit/>
          </a:bodyPr>
          <a:lstStyle/>
          <a:p>
            <a:pPr algn="ctr"/>
            <a:r>
              <a:rPr lang="tr-TR" sz="4800" dirty="0"/>
              <a:t>UZAKTAN ALGILAMA ARAŞTIRMA ve UYGULAMA MERKEZİ</a:t>
            </a:r>
          </a:p>
        </p:txBody>
      </p:sp>
      <p:sp>
        <p:nvSpPr>
          <p:cNvPr id="4" name="Metin kutusu 3">
            <a:extLst>
              <a:ext uri="{FF2B5EF4-FFF2-40B4-BE49-F238E27FC236}">
                <a16:creationId xmlns:a16="http://schemas.microsoft.com/office/drawing/2014/main" id="{16208E2A-E342-1647-0B99-6983EF6CA7FE}"/>
              </a:ext>
            </a:extLst>
          </p:cNvPr>
          <p:cNvSpPr txBox="1"/>
          <p:nvPr/>
        </p:nvSpPr>
        <p:spPr>
          <a:xfrm>
            <a:off x="3759200" y="3575601"/>
            <a:ext cx="7239000" cy="584775"/>
          </a:xfrm>
          <a:prstGeom prst="rect">
            <a:avLst/>
          </a:prstGeom>
          <a:noFill/>
        </p:spPr>
        <p:txBody>
          <a:bodyPr wrap="square" rtlCol="0">
            <a:spAutoFit/>
          </a:bodyPr>
          <a:lstStyle/>
          <a:p>
            <a:r>
              <a:rPr lang="tr-TR" sz="3200" dirty="0">
                <a:solidFill>
                  <a:schemeClr val="tx2"/>
                </a:solidFill>
              </a:rPr>
              <a:t>2023 Yılı Faaliyet Raporu Sunumu</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6" name="Resim 5">
            <a:extLst>
              <a:ext uri="{FF2B5EF4-FFF2-40B4-BE49-F238E27FC236}">
                <a16:creationId xmlns:a16="http://schemas.microsoft.com/office/drawing/2014/main" id="{146D7332-AEE1-8A1B-3717-24B23E5088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26994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Kuruluş:</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1815882"/>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Çanakkale Onsekiz Mart Üniversitesi Uzaktan Algılama Araştırma ve Uygulama Merkezi (UZAL), 12 Haziran 2005 tarih ve 25843 sayılı Resmî Gazete ’de yayınlanan yönetmeliği ile faaliyetlerine resmen başlamıştır.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7" name="Resim 5">
            <a:extLst>
              <a:ext uri="{FF2B5EF4-FFF2-40B4-BE49-F238E27FC236}">
                <a16:creationId xmlns:a16="http://schemas.microsoft.com/office/drawing/2014/main" id="{F0B72465-C613-EA29-F795-4FF713F084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95013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Misyon:</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Misyonumuz; uzaktan algılama, sayısal görüntü işleme, coğrafi bilgi sistemleri, uydu ve uzay teknolojileri, küresel konumlama sistemi ve benzeri alanlarda ortaya çıkan ihtiyaçları ve gelişmeleri takip ederek lisans ve lisansüstü düzeyde eğitim-öğretimi, tez çalışmalarını ve bilimsel araştırmaları desteklemek, geliştirmek, bu alanla ilgili kitaplık, yayın, yazılım ve görüntü arşivi oluşturmak ve ilgili kuruluşlarla iş birliğinin gelişmesine katkıda bulunmaktır.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00D3C253-FBB4-8617-C40B-27F5CA5E4AB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192319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Vizyon:</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Vizyonumuz; uzaktan algılama, sayısal görüntü işleme, coğrafi bilgi sistemleri, uydu ve uzay teknolojileri, küresel konumlama sistemi ve benzeri alanlarda son gelişmeleri takip edip bu gelişmeler doğrultusunda uluslararası nitelikle tez çalışmaları, bilimsel araştırmalar ve uygulama projeleri planlayan, destekleyen, üreten, öneren ve hayata geçiren bir araştırma ve uygulama merkezi olmaktır.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9114566D-347F-70DF-8597-CFCC4A7CB3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07581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Amacı:</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2246769"/>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İletişime ve bilgi teknolojisine dayalı olarak lisans ve lisansüstü düzeyde ve eğitim programları kapsamında uzaktan yapılan eğitim faaliyetlerini, ilgili bilimsel etkinlikleri ve uygulamaları organize etmek, yürütmek, desteklemek, geliştirmek ve ilgili kuruluşlarla iş birliğinin gelişmesine katkıda bulunmaktır.</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BC939915-0151-031D-2A4A-2CA9B0E9C7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32348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Hedefleri: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3108543"/>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Lisans ve lisansüstü düzeyde; uzaktan algılama, sayısal görüntü işleme, coğrafi bilgi sistemleri, uydu ve uzay teknolojileri, küresel konumlama sistemi ve benzeri alanlarda eğitim-öğretimi, tez çalışmalarını ve bilimsel araştırmaları desteklemek, geliştirmek, uygulama projeleri planlamak, önermek ve hayata geçirmek, </a:t>
            </a:r>
          </a:p>
          <a:p>
            <a:pPr marL="457200" indent="-457200" algn="just">
              <a:buFont typeface="Wingdings" panose="05000000000000000000" pitchFamily="2" charset="2"/>
              <a:buChar char="Ø"/>
            </a:pPr>
            <a:r>
              <a:rPr lang="tr-TR" sz="2800" dirty="0">
                <a:solidFill>
                  <a:schemeClr val="tx2"/>
                </a:solidFill>
              </a:rPr>
              <a:t>Çalışma alanı ile ilgili kitaplık, yayın, yazılım ve görüntü arşivi oluşturmak,</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C273C6B2-00EB-74BE-23B4-ABD01BDD322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55220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738055" y="1292394"/>
            <a:ext cx="9601200" cy="1485900"/>
          </a:xfrm>
        </p:spPr>
        <p:txBody>
          <a:bodyPr>
            <a:normAutofit/>
          </a:bodyPr>
          <a:lstStyle/>
          <a:p>
            <a:r>
              <a:rPr lang="tr-TR" sz="3200" b="1" dirty="0"/>
              <a:t>Merkezin Hedefleri:</a:t>
            </a:r>
            <a:endParaRPr lang="tr-TR" sz="4000" b="1" dirty="0"/>
          </a:p>
        </p:txBody>
      </p:sp>
      <p:sp>
        <p:nvSpPr>
          <p:cNvPr id="4" name="Metin kutusu 3">
            <a:extLst>
              <a:ext uri="{FF2B5EF4-FFF2-40B4-BE49-F238E27FC236}">
                <a16:creationId xmlns:a16="http://schemas.microsoft.com/office/drawing/2014/main" id="{16208E2A-E342-1647-0B99-6983EF6CA7FE}"/>
              </a:ext>
            </a:extLst>
          </p:cNvPr>
          <p:cNvSpPr txBox="1"/>
          <p:nvPr/>
        </p:nvSpPr>
        <p:spPr>
          <a:xfrm>
            <a:off x="1143321" y="1870353"/>
            <a:ext cx="10778900" cy="2677656"/>
          </a:xfrm>
          <a:prstGeom prst="rect">
            <a:avLst/>
          </a:prstGeom>
          <a:noFill/>
        </p:spPr>
        <p:txBody>
          <a:bodyPr wrap="square" rtlCol="0">
            <a:spAutoFit/>
          </a:bodyPr>
          <a:lstStyle/>
          <a:p>
            <a:pPr marL="457200" indent="-457200" algn="just">
              <a:buFont typeface="Wingdings" panose="05000000000000000000" pitchFamily="2" charset="2"/>
              <a:buChar char="Ø"/>
            </a:pPr>
            <a:r>
              <a:rPr lang="tr-TR" sz="2800" dirty="0">
                <a:solidFill>
                  <a:schemeClr val="tx2"/>
                </a:solidFill>
              </a:rPr>
              <a:t>Çalışma alanına giren konularda kongre, konferans, sempozyum, seminer, kurs, özel günler ve benzeri ulusal ve uluslararası bilimsel toplantılar düzenlemek, çalışmalarla ilgili gelişmeleri kamuoyuna duyurmak,</a:t>
            </a:r>
          </a:p>
          <a:p>
            <a:pPr marL="457200" indent="-457200" algn="just">
              <a:buFont typeface="Wingdings" panose="05000000000000000000" pitchFamily="2" charset="2"/>
              <a:buChar char="Ø"/>
            </a:pPr>
            <a:r>
              <a:rPr lang="tr-TR" sz="2800" dirty="0">
                <a:solidFill>
                  <a:schemeClr val="tx2"/>
                </a:solidFill>
              </a:rPr>
              <a:t>Amaca uygun yurtiçi ve yurtdışı kuruluşlarla iş birliği yapmak, bilgi ve eleman değişiminde bulunmak</a:t>
            </a:r>
          </a:p>
        </p:txBody>
      </p:sp>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pic>
        <p:nvPicPr>
          <p:cNvPr id="3" name="Resim 5">
            <a:extLst>
              <a:ext uri="{FF2B5EF4-FFF2-40B4-BE49-F238E27FC236}">
                <a16:creationId xmlns:a16="http://schemas.microsoft.com/office/drawing/2014/main" id="{3D541896-9121-0CE7-D0CC-4E318B931E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222105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6000"/>
          </a:schemeClr>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E5B23DB-3973-6D5E-A076-A0D7E4056B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40" b="89681" l="4416" r="89351">
                        <a14:foregroundMark x1="15584" y1="33907" x2="15584" y2="33907"/>
                        <a14:foregroundMark x1="15584" y1="23587" x2="15584" y2="23587"/>
                        <a14:foregroundMark x1="9351" y1="38329" x2="9351" y2="38329"/>
                        <a14:foregroundMark x1="5974" y1="48894" x2="5974" y2="48894"/>
                        <a14:foregroundMark x1="4416" y1="45455" x2="4416" y2="45455"/>
                        <a14:foregroundMark x1="42597" y1="6143" x2="42597" y2="6143"/>
                        <a14:foregroundMark x1="46494" y1="24079" x2="46494" y2="24079"/>
                        <a14:foregroundMark x1="31948" y1="46683" x2="31948" y2="46683"/>
                        <a14:foregroundMark x1="42078" y1="45700" x2="42078" y2="45700"/>
                        <a14:foregroundMark x1="42078" y1="21867" x2="42078" y2="21867"/>
                        <a14:foregroundMark x1="49091" y1="21622" x2="36104" y2="31204"/>
                        <a14:foregroundMark x1="36104" y1="31204" x2="30909" y2="51351"/>
                        <a14:foregroundMark x1="30909" y1="51351" x2="35584" y2="63882"/>
                        <a14:foregroundMark x1="55325" y1="46683" x2="38961" y2="65848"/>
                        <a14:foregroundMark x1="38961" y1="65848" x2="38961" y2="66093"/>
                        <a14:foregroundMark x1="67013" y1="71499" x2="38442" y2="71253"/>
                        <a14:foregroundMark x1="38442" y1="71253" x2="37143" y2="70516"/>
                        <a14:foregroundMark x1="64675" y1="77150" x2="31688" y2="79853"/>
                        <a14:foregroundMark x1="31688" y1="79853" x2="8052" y2="64373"/>
                        <a14:foregroundMark x1="8052" y1="64373" x2="15584" y2="23587"/>
                        <a14:foregroundMark x1="52208" y1="11548" x2="20519" y2="22113"/>
                        <a14:foregroundMark x1="20519" y1="22113" x2="15325" y2="31695"/>
                        <a14:foregroundMark x1="35844" y1="10074" x2="20260" y2="22604"/>
                        <a14:foregroundMark x1="20260" y1="22604" x2="20260" y2="23096"/>
                        <a14:foregroundMark x1="25455" y1="26290" x2="19740" y2="44226"/>
                        <a14:foregroundMark x1="19740" y1="44226" x2="21299" y2="60934"/>
                        <a14:foregroundMark x1="21299" y1="60934" x2="21558" y2="61671"/>
                        <a14:foregroundMark x1="10909" y1="35627" x2="10649" y2="53563"/>
                        <a14:foregroundMark x1="21558" y1="71744" x2="35584" y2="76413"/>
                        <a14:foregroundMark x1="51688" y1="38821" x2="50390" y2="67813"/>
                        <a14:foregroundMark x1="43896" y1="32187" x2="35065" y2="67813"/>
                        <a14:foregroundMark x1="52727" y1="19656" x2="67792" y2="55528"/>
                        <a14:foregroundMark x1="67792" y1="55528" x2="67273" y2="60442"/>
                        <a14:foregroundMark x1="55844" y1="9582" x2="81039" y2="42752"/>
                        <a14:foregroundMark x1="81039" y1="42752" x2="82338" y2="47912"/>
                        <a14:foregroundMark x1="64935" y1="12531" x2="82078" y2="33907"/>
                        <a14:foregroundMark x1="82078" y1="33907" x2="83636" y2="37838"/>
                        <a14:foregroundMark x1="82857" y1="55283" x2="74545" y2="70762"/>
                        <a14:foregroundMark x1="74545" y1="70762" x2="66753" y2="76167"/>
                        <a14:foregroundMark x1="70390" y1="46437" x2="70390" y2="46437"/>
                        <a14:foregroundMark x1="54545" y1="59459" x2="54545" y2="59459"/>
                        <a14:foregroundMark x1="37143" y1="4177" x2="37143" y2="4177"/>
                        <a14:foregroundMark x1="42857" y1="3440" x2="42857" y2="3440"/>
                        <a14:foregroundMark x1="45714" y1="8845" x2="45714" y2="8845"/>
                        <a14:foregroundMark x1="60260" y1="60934" x2="60260" y2="60934"/>
                        <a14:backgroundMark x1="37403" y1="3440" x2="37403" y2="3440"/>
                      </a14:backgroundRemoval>
                    </a14:imgEffect>
                  </a14:imgLayer>
                </a14:imgProps>
              </a:ext>
            </a:extLst>
          </a:blip>
          <a:stretch>
            <a:fillRect/>
          </a:stretch>
        </p:blipFill>
        <p:spPr>
          <a:xfrm>
            <a:off x="738055" y="117839"/>
            <a:ext cx="1111065" cy="1174555"/>
          </a:xfrm>
          <a:prstGeom prst="rect">
            <a:avLst/>
          </a:prstGeom>
        </p:spPr>
      </p:pic>
      <p:sp>
        <p:nvSpPr>
          <p:cNvPr id="3" name="Ok: Sağ 2">
            <a:extLst>
              <a:ext uri="{FF2B5EF4-FFF2-40B4-BE49-F238E27FC236}">
                <a16:creationId xmlns:a16="http://schemas.microsoft.com/office/drawing/2014/main" id="{D1ED3548-049A-1A75-BB5C-1E974DEE5394}"/>
              </a:ext>
            </a:extLst>
          </p:cNvPr>
          <p:cNvSpPr/>
          <p:nvPr/>
        </p:nvSpPr>
        <p:spPr>
          <a:xfrm>
            <a:off x="3261360" y="1844040"/>
            <a:ext cx="6133015" cy="2796540"/>
          </a:xfrm>
          <a:prstGeom prst="rightArrow">
            <a:avLst/>
          </a:prstGeom>
          <a:solidFill>
            <a:srgbClr val="2B7D6D"/>
          </a:solidFill>
          <a:ln w="3175">
            <a:solidFill>
              <a:schemeClr val="accent4">
                <a:lumMod val="50000"/>
              </a:schemeClr>
            </a:solidFill>
          </a:ln>
          <a:scene3d>
            <a:camera prst="orthographicFront"/>
            <a:lightRig rig="morning" dir="t"/>
          </a:scene3d>
          <a:sp3d prstMaterial="dkEdge">
            <a:bevelT w="165100" prst="coolSlant"/>
            <a:bevelB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a:extLst>
              <a:ext uri="{FF2B5EF4-FFF2-40B4-BE49-F238E27FC236}">
                <a16:creationId xmlns:a16="http://schemas.microsoft.com/office/drawing/2014/main" id="{0B43CCFE-63BE-AE02-C0C7-69D74FA3FD53}"/>
              </a:ext>
            </a:extLst>
          </p:cNvPr>
          <p:cNvSpPr>
            <a:spLocks noGrp="1"/>
          </p:cNvSpPr>
          <p:nvPr>
            <p:ph type="title"/>
          </p:nvPr>
        </p:nvSpPr>
        <p:spPr>
          <a:xfrm>
            <a:off x="3892735" y="2781300"/>
            <a:ext cx="4108265" cy="861060"/>
          </a:xfrm>
        </p:spPr>
        <p:txBody>
          <a:bodyPr>
            <a:normAutofit/>
          </a:bodyPr>
          <a:lstStyle/>
          <a:p>
            <a:r>
              <a:rPr lang="tr-TR" sz="3600" b="1" dirty="0">
                <a:solidFill>
                  <a:schemeClr val="bg1"/>
                </a:solidFill>
              </a:rPr>
              <a:t>2023 FAALİYETLERİ</a:t>
            </a:r>
            <a:endParaRPr lang="tr-TR" b="1" dirty="0">
              <a:solidFill>
                <a:schemeClr val="bg1"/>
              </a:solidFill>
            </a:endParaRPr>
          </a:p>
        </p:txBody>
      </p:sp>
      <p:sp>
        <p:nvSpPr>
          <p:cNvPr id="9" name="Başlık 1">
            <a:extLst>
              <a:ext uri="{FF2B5EF4-FFF2-40B4-BE49-F238E27FC236}">
                <a16:creationId xmlns:a16="http://schemas.microsoft.com/office/drawing/2014/main" id="{D3371F25-76AC-DD6D-DD88-1044F50F8FC1}"/>
              </a:ext>
            </a:extLst>
          </p:cNvPr>
          <p:cNvSpPr txBox="1">
            <a:spLocks/>
          </p:cNvSpPr>
          <p:nvPr/>
        </p:nvSpPr>
        <p:spPr>
          <a:xfrm>
            <a:off x="4075615" y="3300730"/>
            <a:ext cx="3925385" cy="58547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2400" b="0" i="0" u="none" strike="noStrike" baseline="0" dirty="0">
                <a:solidFill>
                  <a:schemeClr val="bg1"/>
                </a:solidFill>
                <a:latin typeface="CIDFont+F1"/>
              </a:rPr>
              <a:t>(Ocak </a:t>
            </a:r>
            <a:r>
              <a:rPr lang="tr-TR" sz="2400" b="0" i="0" u="none" strike="noStrike" baseline="0" dirty="0">
                <a:solidFill>
                  <a:schemeClr val="bg1"/>
                </a:solidFill>
                <a:latin typeface="CIDFont+F2"/>
              </a:rPr>
              <a:t>‐ </a:t>
            </a:r>
            <a:r>
              <a:rPr lang="tr-TR" sz="2400" b="0" i="0" u="none" strike="noStrike" baseline="0" dirty="0">
                <a:solidFill>
                  <a:schemeClr val="bg1"/>
                </a:solidFill>
                <a:latin typeface="CIDFont+F1"/>
              </a:rPr>
              <a:t>Aralık 2023 Dönemi)</a:t>
            </a:r>
            <a:endParaRPr lang="tr-TR" sz="5400" b="1" dirty="0">
              <a:solidFill>
                <a:schemeClr val="bg1"/>
              </a:solidFill>
            </a:endParaRPr>
          </a:p>
        </p:txBody>
      </p:sp>
      <p:pic>
        <p:nvPicPr>
          <p:cNvPr id="4" name="Resim 5">
            <a:extLst>
              <a:ext uri="{FF2B5EF4-FFF2-40B4-BE49-F238E27FC236}">
                <a16:creationId xmlns:a16="http://schemas.microsoft.com/office/drawing/2014/main" id="{25C31DDD-9782-6673-5FC8-018C513D67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99430" y="6045200"/>
            <a:ext cx="1277055" cy="812800"/>
          </a:xfrm>
          <a:prstGeom prst="rect">
            <a:avLst/>
          </a:prstGeom>
        </p:spPr>
      </p:pic>
    </p:spTree>
    <p:extLst>
      <p:ext uri="{BB962C8B-B14F-4D97-AF65-F5344CB8AC3E}">
        <p14:creationId xmlns:p14="http://schemas.microsoft.com/office/powerpoint/2010/main" val="3980747305"/>
      </p:ext>
    </p:extLst>
  </p:cSld>
  <p:clrMapOvr>
    <a:masterClrMapping/>
  </p:clrMapOvr>
</p:sld>
</file>

<file path=ppt/theme/theme1.xml><?xml version="1.0" encoding="utf-8"?>
<a:theme xmlns:a="http://schemas.openxmlformats.org/drawingml/2006/main" name="Kırpma">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F8A5DDCCBB3A54EB23F45B095037E94" ma:contentTypeVersion="8" ma:contentTypeDescription="Yeni belge oluşturun." ma:contentTypeScope="" ma:versionID="cd17eda529e094cb76fbc5e8ad239af4">
  <xsd:schema xmlns:xsd="http://www.w3.org/2001/XMLSchema" xmlns:xs="http://www.w3.org/2001/XMLSchema" xmlns:p="http://schemas.microsoft.com/office/2006/metadata/properties" xmlns:ns3="985f995d-ee37-4534-bd21-e916c7ea291b" xmlns:ns4="4fa2fc79-4008-4cb6-9866-39177978b09e" targetNamespace="http://schemas.microsoft.com/office/2006/metadata/properties" ma:root="true" ma:fieldsID="6f45e387616c04b99549c4689a0ec554" ns3:_="" ns4:_="">
    <xsd:import namespace="985f995d-ee37-4534-bd21-e916c7ea291b"/>
    <xsd:import namespace="4fa2fc79-4008-4cb6-9866-39177978b09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f995d-ee37-4534-bd21-e916c7ea2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2fc79-4008-4cb6-9866-39177978b09e" elementFormDefault="qualified">
    <xsd:import namespace="http://schemas.microsoft.com/office/2006/documentManagement/types"/>
    <xsd:import namespace="http://schemas.microsoft.com/office/infopath/2007/PartnerControls"/>
    <xsd:element name="SharedWithUsers" ma:index="12"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Ayrıntıları ile Paylaşıldı" ma:internalName="SharedWithDetails" ma:readOnly="true">
      <xsd:simpleType>
        <xsd:restriction base="dms:Note">
          <xsd:maxLength value="255"/>
        </xsd:restriction>
      </xsd:simpleType>
    </xsd:element>
    <xsd:element name="SharingHintHash" ma:index="14"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85f995d-ee37-4534-bd21-e916c7ea291b" xsi:nil="true"/>
  </documentManagement>
</p:properties>
</file>

<file path=customXml/itemProps1.xml><?xml version="1.0" encoding="utf-8"?>
<ds:datastoreItem xmlns:ds="http://schemas.openxmlformats.org/officeDocument/2006/customXml" ds:itemID="{FC4483E2-6DEC-48A8-8271-76BE3614E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5f995d-ee37-4534-bd21-e916c7ea291b"/>
    <ds:schemaRef ds:uri="4fa2fc79-4008-4cb6-9866-39177978b0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13E2E4-204A-4046-A7DD-0B086209CD79}">
  <ds:schemaRefs>
    <ds:schemaRef ds:uri="http://schemas.microsoft.com/sharepoint/v3/contenttype/forms"/>
  </ds:schemaRefs>
</ds:datastoreItem>
</file>

<file path=customXml/itemProps3.xml><?xml version="1.0" encoding="utf-8"?>
<ds:datastoreItem xmlns:ds="http://schemas.openxmlformats.org/officeDocument/2006/customXml" ds:itemID="{44866D5F-8599-427C-A546-E1BE5B059877}">
  <ds:schemaRef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purl.org/dc/terms/"/>
    <ds:schemaRef ds:uri="4fa2fc79-4008-4cb6-9866-39177978b09e"/>
    <ds:schemaRef ds:uri="985f995d-ee37-4534-bd21-e916c7ea291b"/>
  </ds:schemaRefs>
</ds:datastoreItem>
</file>

<file path=docProps/app.xml><?xml version="1.0" encoding="utf-8"?>
<Properties xmlns="http://schemas.openxmlformats.org/officeDocument/2006/extended-properties" xmlns:vt="http://schemas.openxmlformats.org/officeDocument/2006/docPropsVTypes">
  <Template>TM10001105[[fn=Kırpma]]</Template>
  <TotalTime>211</TotalTime>
  <Words>1669</Words>
  <Application>Microsoft Office PowerPoint</Application>
  <PresentationFormat>Widescreen</PresentationFormat>
  <Paragraphs>71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CIDFont+F1</vt:lpstr>
      <vt:lpstr>CIDFont+F2</vt:lpstr>
      <vt:lpstr>Franklin Gothic Book</vt:lpstr>
      <vt:lpstr>Source Sans Pro</vt:lpstr>
      <vt:lpstr>Wingdings</vt:lpstr>
      <vt:lpstr>Kırpma</vt:lpstr>
      <vt:lpstr>PowerPoint Presentation</vt:lpstr>
      <vt:lpstr>UZAKTAN ALGILAMA ARAŞTIRMA ve UYGULAMA MERKEZİ</vt:lpstr>
      <vt:lpstr>Kuruluş:</vt:lpstr>
      <vt:lpstr>Misyon:</vt:lpstr>
      <vt:lpstr>Vizyon:</vt:lpstr>
      <vt:lpstr>Merkezin Amacı:</vt:lpstr>
      <vt:lpstr>Merkezin Hedefleri:</vt:lpstr>
      <vt:lpstr>Merkezin Hedefleri:</vt:lpstr>
      <vt:lpstr>2023 FAALİYETLERİ</vt:lpstr>
      <vt:lpstr>2023 Faaliyetleri:</vt:lpstr>
      <vt:lpstr>2023 Faaliyetleri:</vt:lpstr>
      <vt:lpstr>2023 Faaliyetleri:</vt:lpstr>
      <vt:lpstr>2023 Faaliyetleri:</vt:lpstr>
      <vt:lpstr>2023 Faaliyetleri:</vt:lpstr>
      <vt:lpstr>2023 Faaliyetleri:</vt:lpstr>
      <vt:lpstr>2023 Faaliyetleri:</vt:lpstr>
      <vt:lpstr>2023 Faaliyetleri:</vt:lpstr>
      <vt:lpstr>2023 Faaliyetleri: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 Eren</dc:creator>
  <cp:lastModifiedBy>Esra Eren</cp:lastModifiedBy>
  <cp:revision>17</cp:revision>
  <dcterms:created xsi:type="dcterms:W3CDTF">2023-12-23T20:46:01Z</dcterms:created>
  <dcterms:modified xsi:type="dcterms:W3CDTF">2024-01-18T16:23:03Z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0x0101008F8A5DDCCBB3A54EB23F45B095037E94</vt:lpwstr>
  </property>
</Properties>
</file>