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2" r:id="rId10"/>
    <p:sldId id="263" r:id="rId11"/>
    <p:sldId id="264" r:id="rId12"/>
    <p:sldId id="266" r:id="rId13"/>
    <p:sldId id="267" r:id="rId14"/>
    <p:sldId id="271" r:id="rId15"/>
    <p:sldId id="269" r:id="rId16"/>
    <p:sldId id="268"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D6D"/>
    <a:srgbClr val="C9E3FB"/>
    <a:srgbClr val="DED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80CCDF8-0F5D-4503-BDAE-E988D667194B}"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6679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11607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05639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04442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517576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43181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85E0A21-66C7-4541-9986-C3EA170883E0}" type="datetimeFigureOut">
              <a:rPr lang="tr-TR" smtClean="0"/>
              <a:t>18.01.2024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48115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85E0A21-66C7-4541-9986-C3EA170883E0}" type="datetimeFigureOut">
              <a:rPr lang="tr-TR" smtClean="0"/>
              <a:t>18.01.2024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3833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E0A21-66C7-4541-9986-C3EA170883E0}" type="datetimeFigureOut">
              <a:rPr lang="tr-TR" smtClean="0"/>
              <a:t>18.01.2024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30350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305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66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80CCDF8-0F5D-4503-BDAE-E988D667194B}"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144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3FB">
            <a:alpha val="28000"/>
          </a:srgbClr>
        </a:solidFill>
        <a:effectLst/>
      </p:bgPr>
    </p:bg>
    <p:spTree>
      <p:nvGrpSpPr>
        <p:cNvPr id="1" name=""/>
        <p:cNvGrpSpPr/>
        <p:nvPr/>
      </p:nvGrpSpPr>
      <p:grpSpPr>
        <a:xfrm>
          <a:off x="0" y="0"/>
          <a:ext cx="0" cy="0"/>
          <a:chOff x="0" y="0"/>
          <a:chExt cx="0" cy="0"/>
        </a:xfrm>
      </p:grpSpPr>
      <p:grpSp>
        <p:nvGrpSpPr>
          <p:cNvPr id="18" name="Grup 17">
            <a:extLst>
              <a:ext uri="{FF2B5EF4-FFF2-40B4-BE49-F238E27FC236}">
                <a16:creationId xmlns:a16="http://schemas.microsoft.com/office/drawing/2014/main" id="{E8BEE369-9CC0-4AF4-1C5C-C5BDFEB5C2BC}"/>
              </a:ext>
            </a:extLst>
          </p:cNvPr>
          <p:cNvGrpSpPr/>
          <p:nvPr/>
        </p:nvGrpSpPr>
        <p:grpSpPr>
          <a:xfrm>
            <a:off x="1249295" y="1234947"/>
            <a:ext cx="2203867" cy="3921795"/>
            <a:chOff x="1767454" y="1398044"/>
            <a:chExt cx="2723661" cy="4846772"/>
          </a:xfrm>
          <a:blipFill>
            <a:blip r:embed="rId2"/>
            <a:stretch>
              <a:fillRect/>
            </a:stretch>
          </a:blipFill>
        </p:grpSpPr>
        <p:sp>
          <p:nvSpPr>
            <p:cNvPr id="9" name="Dik Üçgen 8">
              <a:extLst>
                <a:ext uri="{FF2B5EF4-FFF2-40B4-BE49-F238E27FC236}">
                  <a16:creationId xmlns:a16="http://schemas.microsoft.com/office/drawing/2014/main" id="{4D048382-51CA-407F-06C8-2BA67ECB6D11}"/>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 Üçgen 9">
              <a:extLst>
                <a:ext uri="{FF2B5EF4-FFF2-40B4-BE49-F238E27FC236}">
                  <a16:creationId xmlns:a16="http://schemas.microsoft.com/office/drawing/2014/main" id="{BEF77B10-574F-ADBE-D761-146ACB2E88EB}"/>
                </a:ext>
              </a:extLst>
            </p:cNvPr>
            <p:cNvSpPr/>
            <p:nvPr/>
          </p:nvSpPr>
          <p:spPr>
            <a:xfrm rot="10800000">
              <a:off x="2398155" y="1731306"/>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 Üçgen 10">
              <a:extLst>
                <a:ext uri="{FF2B5EF4-FFF2-40B4-BE49-F238E27FC236}">
                  <a16:creationId xmlns:a16="http://schemas.microsoft.com/office/drawing/2014/main" id="{26E010CE-1A55-BADC-CD3C-D5E78E45A290}"/>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 Üçgen 11">
              <a:extLst>
                <a:ext uri="{FF2B5EF4-FFF2-40B4-BE49-F238E27FC236}">
                  <a16:creationId xmlns:a16="http://schemas.microsoft.com/office/drawing/2014/main" id="{96E0BCFD-7AD9-B6BA-8C70-7A4C0D93E542}"/>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 Üçgen 12">
              <a:extLst>
                <a:ext uri="{FF2B5EF4-FFF2-40B4-BE49-F238E27FC236}">
                  <a16:creationId xmlns:a16="http://schemas.microsoft.com/office/drawing/2014/main" id="{49525E51-3C70-FE07-F492-238D79711325}"/>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 Üçgen 14">
              <a:extLst>
                <a:ext uri="{FF2B5EF4-FFF2-40B4-BE49-F238E27FC236}">
                  <a16:creationId xmlns:a16="http://schemas.microsoft.com/office/drawing/2014/main" id="{91D5BE31-2BC2-7773-8283-E066AE2B8B73}"/>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2" name="Grup 21">
            <a:extLst>
              <a:ext uri="{FF2B5EF4-FFF2-40B4-BE49-F238E27FC236}">
                <a16:creationId xmlns:a16="http://schemas.microsoft.com/office/drawing/2014/main" id="{E5CE0576-8950-8C80-B7EF-1FFB9963A61B}"/>
              </a:ext>
            </a:extLst>
          </p:cNvPr>
          <p:cNvGrpSpPr/>
          <p:nvPr/>
        </p:nvGrpSpPr>
        <p:grpSpPr>
          <a:xfrm rot="10800000">
            <a:off x="8581864" y="1731306"/>
            <a:ext cx="2203866" cy="3921795"/>
            <a:chOff x="1767454" y="1398044"/>
            <a:chExt cx="2723660" cy="4846772"/>
          </a:xfrm>
          <a:blipFill>
            <a:blip r:embed="rId3"/>
            <a:stretch>
              <a:fillRect/>
            </a:stretch>
          </a:blipFill>
        </p:grpSpPr>
        <p:sp>
          <p:nvSpPr>
            <p:cNvPr id="23" name="Dik Üçgen 22">
              <a:extLst>
                <a:ext uri="{FF2B5EF4-FFF2-40B4-BE49-F238E27FC236}">
                  <a16:creationId xmlns:a16="http://schemas.microsoft.com/office/drawing/2014/main" id="{905D1CFF-37CF-CA81-F906-B7DF8CA63613}"/>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4" name="Dik Üçgen 23">
              <a:extLst>
                <a:ext uri="{FF2B5EF4-FFF2-40B4-BE49-F238E27FC236}">
                  <a16:creationId xmlns:a16="http://schemas.microsoft.com/office/drawing/2014/main" id="{0F985191-9247-2EFC-0B54-A9960AD479D1}"/>
                </a:ext>
              </a:extLst>
            </p:cNvPr>
            <p:cNvSpPr/>
            <p:nvPr/>
          </p:nvSpPr>
          <p:spPr>
            <a:xfrm rot="10800000">
              <a:off x="2398155" y="1731306"/>
              <a:ext cx="2092959"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 name="Dik Üçgen 24">
              <a:extLst>
                <a:ext uri="{FF2B5EF4-FFF2-40B4-BE49-F238E27FC236}">
                  <a16:creationId xmlns:a16="http://schemas.microsoft.com/office/drawing/2014/main" id="{1D940A3E-66C4-F04B-77F3-0D743A20D65F}"/>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6" name="Dik Üçgen 25">
              <a:extLst>
                <a:ext uri="{FF2B5EF4-FFF2-40B4-BE49-F238E27FC236}">
                  <a16:creationId xmlns:a16="http://schemas.microsoft.com/office/drawing/2014/main" id="{E25C11F5-44E0-9066-E998-D3B5609A7EBA}"/>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7" name="Dik Üçgen 26">
              <a:extLst>
                <a:ext uri="{FF2B5EF4-FFF2-40B4-BE49-F238E27FC236}">
                  <a16:creationId xmlns:a16="http://schemas.microsoft.com/office/drawing/2014/main" id="{EEF9EC0E-C32C-7677-0600-3CFAB9A9BBA4}"/>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 Üçgen 27">
              <a:extLst>
                <a:ext uri="{FF2B5EF4-FFF2-40B4-BE49-F238E27FC236}">
                  <a16:creationId xmlns:a16="http://schemas.microsoft.com/office/drawing/2014/main" id="{99877377-4BFC-9670-0823-8F27D060A151}"/>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29" name="Dikdörtgen 28">
            <a:extLst>
              <a:ext uri="{FF2B5EF4-FFF2-40B4-BE49-F238E27FC236}">
                <a16:creationId xmlns:a16="http://schemas.microsoft.com/office/drawing/2014/main" id="{55370AF5-2DC7-2FCE-8E47-08E0373FE3A3}"/>
              </a:ext>
            </a:extLst>
          </p:cNvPr>
          <p:cNvSpPr/>
          <p:nvPr/>
        </p:nvSpPr>
        <p:spPr>
          <a:xfrm>
            <a:off x="1152144" y="1126296"/>
            <a:ext cx="9881616" cy="4585656"/>
          </a:xfrm>
          <a:prstGeom prst="rect">
            <a:avLst/>
          </a:prstGeom>
          <a:solidFill>
            <a:schemeClr val="bg2">
              <a:lumMod val="25000"/>
              <a:alpha val="61000"/>
            </a:scheme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a:extLst>
              <a:ext uri="{FF2B5EF4-FFF2-40B4-BE49-F238E27FC236}">
                <a16:creationId xmlns:a16="http://schemas.microsoft.com/office/drawing/2014/main" id="{5FB09EFE-40C5-24F3-38D7-F24AEF49FE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5031986" y="1305403"/>
            <a:ext cx="2564408" cy="2710946"/>
          </a:xfrm>
          <a:prstGeom prst="rect">
            <a:avLst/>
          </a:prstGeom>
        </p:spPr>
      </p:pic>
      <p:pic>
        <p:nvPicPr>
          <p:cNvPr id="6" name="Resim 5">
            <a:extLst>
              <a:ext uri="{FF2B5EF4-FFF2-40B4-BE49-F238E27FC236}">
                <a16:creationId xmlns:a16="http://schemas.microsoft.com/office/drawing/2014/main" id="{BF8E3F2D-AEB6-3819-64E0-A64D23A64C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78759" y="4088450"/>
            <a:ext cx="1700098" cy="1082052"/>
          </a:xfrm>
          <a:prstGeom prst="rect">
            <a:avLst/>
          </a:prstGeom>
        </p:spPr>
      </p:pic>
    </p:spTree>
    <p:extLst>
      <p:ext uri="{BB962C8B-B14F-4D97-AF65-F5344CB8AC3E}">
        <p14:creationId xmlns:p14="http://schemas.microsoft.com/office/powerpoint/2010/main" val="424449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2021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929961" y="1665298"/>
            <a:ext cx="10778900" cy="3539430"/>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Merkez bünyesinde bir adet BAP projesi yürütülmeye devam etmektedir. Proje kapsamında elde edilen verilerden bir adet makale hazırlanarak SCI kapsamındaki dergide yayınlanmak üzere gönderilmiştir.</a:t>
            </a:r>
          </a:p>
          <a:p>
            <a:pPr marL="457200" indent="-457200" algn="just">
              <a:buFont typeface="Wingdings" panose="05000000000000000000" pitchFamily="2" charset="2"/>
              <a:buChar char="Ø"/>
            </a:pPr>
            <a:r>
              <a:rPr lang="tr-TR" sz="2800" dirty="0">
                <a:solidFill>
                  <a:schemeClr val="tx2"/>
                </a:solidFill>
              </a:rPr>
              <a:t>TÜBİTAK 1001 “Bilimsel ve Teknolojik Araştırma Projelerini Destekleme Programı “Deprem Araştırmaları” Çağrısı kapsamında bir adet bilimsel araştırma projesi değerlendirilmek üzere sunulmuştur.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1DBB0C25-7400-F9FF-DD73-CF638B067D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66236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2021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960441" y="1832938"/>
            <a:ext cx="10778900" cy="2246769"/>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Alman Uzay Ajansına XTI_GEOL749 kodlu ve “</a:t>
            </a:r>
            <a:r>
              <a:rPr lang="tr-TR" sz="2800" dirty="0" err="1">
                <a:solidFill>
                  <a:schemeClr val="tx2"/>
                </a:solidFill>
              </a:rPr>
              <a:t>Accuracy</a:t>
            </a:r>
            <a:r>
              <a:rPr lang="tr-TR" sz="2800" dirty="0">
                <a:solidFill>
                  <a:schemeClr val="tx2"/>
                </a:solidFill>
              </a:rPr>
              <a:t> Analysis of </a:t>
            </a:r>
            <a:r>
              <a:rPr lang="tr-TR" sz="2800" dirty="0" err="1">
                <a:solidFill>
                  <a:schemeClr val="tx2"/>
                </a:solidFill>
              </a:rPr>
              <a:t>Determination</a:t>
            </a:r>
            <a:r>
              <a:rPr lang="tr-TR" sz="2800" dirty="0">
                <a:solidFill>
                  <a:schemeClr val="tx2"/>
                </a:solidFill>
              </a:rPr>
              <a:t> of Land </a:t>
            </a:r>
            <a:r>
              <a:rPr lang="tr-TR" sz="2800" dirty="0" err="1">
                <a:solidFill>
                  <a:schemeClr val="tx2"/>
                </a:solidFill>
              </a:rPr>
              <a:t>Surface</a:t>
            </a:r>
            <a:r>
              <a:rPr lang="tr-TR" sz="2800" dirty="0">
                <a:solidFill>
                  <a:schemeClr val="tx2"/>
                </a:solidFill>
              </a:rPr>
              <a:t> </a:t>
            </a:r>
            <a:r>
              <a:rPr lang="tr-TR" sz="2800" dirty="0" err="1">
                <a:solidFill>
                  <a:schemeClr val="tx2"/>
                </a:solidFill>
              </a:rPr>
              <a:t>Temparatures</a:t>
            </a:r>
            <a:r>
              <a:rPr lang="tr-TR" sz="2800" dirty="0">
                <a:solidFill>
                  <a:schemeClr val="tx2"/>
                </a:solidFill>
              </a:rPr>
              <a:t> </a:t>
            </a:r>
            <a:r>
              <a:rPr lang="tr-TR" sz="2800" dirty="0" err="1">
                <a:solidFill>
                  <a:schemeClr val="tx2"/>
                </a:solidFill>
              </a:rPr>
              <a:t>using</a:t>
            </a:r>
            <a:r>
              <a:rPr lang="tr-TR" sz="2800" dirty="0">
                <a:solidFill>
                  <a:schemeClr val="tx2"/>
                </a:solidFill>
              </a:rPr>
              <a:t> SAR Data in </a:t>
            </a:r>
            <a:r>
              <a:rPr lang="tr-TR" sz="2800" dirty="0" err="1">
                <a:solidFill>
                  <a:schemeClr val="tx2"/>
                </a:solidFill>
              </a:rPr>
              <a:t>Geothermal</a:t>
            </a:r>
            <a:r>
              <a:rPr lang="tr-TR" sz="2800" dirty="0">
                <a:solidFill>
                  <a:schemeClr val="tx2"/>
                </a:solidFill>
              </a:rPr>
              <a:t> </a:t>
            </a:r>
            <a:r>
              <a:rPr lang="tr-TR" sz="2800" dirty="0" err="1">
                <a:solidFill>
                  <a:schemeClr val="tx2"/>
                </a:solidFill>
              </a:rPr>
              <a:t>Regions</a:t>
            </a:r>
            <a:r>
              <a:rPr lang="tr-TR" sz="2800" dirty="0">
                <a:solidFill>
                  <a:schemeClr val="tx2"/>
                </a:solidFill>
              </a:rPr>
              <a:t>” başlıklı bilimsel araştırma projesi yürütülmeye devam etmektedir. Projenin ara raporu hazırlanmış ve kabul edilmiştir.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9E8A75AC-1496-1211-DDF9-633F70653D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91344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2021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Üniversitemiz farklı lisansüstü programlarından iki adet yüksek lisans öğrencisi tez çalışmalarını Araştırma ve Uygulama Merkezimiz bünyesinde sürdürmektedir. Bu araştırmalar kapsamında;</a:t>
            </a:r>
          </a:p>
          <a:p>
            <a:pPr marL="914400" lvl="1" indent="-457200" algn="just">
              <a:buFont typeface="Arial" panose="020B0604020202020204" pitchFamily="34" charset="0"/>
              <a:buChar char="•"/>
            </a:pPr>
            <a:r>
              <a:rPr lang="tr-TR" sz="2800" dirty="0">
                <a:solidFill>
                  <a:schemeClr val="tx2"/>
                </a:solidFill>
              </a:rPr>
              <a:t>Bir adet merkez adresli uluslar arası bilimsel toplantıda sözlü bildiri sunulmuştur.</a:t>
            </a:r>
          </a:p>
          <a:p>
            <a:pPr marL="914400" lvl="1" indent="-457200" algn="just">
              <a:buFont typeface="Arial" panose="020B0604020202020204" pitchFamily="34" charset="0"/>
              <a:buChar char="•"/>
            </a:pPr>
            <a:r>
              <a:rPr lang="tr-TR" sz="2800" dirty="0">
                <a:solidFill>
                  <a:schemeClr val="tx2"/>
                </a:solidFill>
              </a:rPr>
              <a:t>Uluslararası indekslerde taranan dergilerde bir adet bilimsel makale yayınlanmıştır.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973811C1-4836-94E0-284C-14A3CA2E79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44952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2021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970318"/>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Araştırma Merkezimizin yanı sıra Boğaziçi Üniversitesi Kandilli Rasathanesi ve Deprem Araştırma Enstitüsü (KRDAE) Bölgesel Deprem‐Tsunami İzleme ve Değerlendirme Merkezi (BDTİM) ile üniversitemiz Deprem Araştırma ve Uygulama ve Araştırma Merkezi işbirliğinde yürütülmekte olan Çanakkale ve çevresinde olası depremlerin önceden kestirilmesi projesi kapsamında bölgedeki sürekli ve kampanya tipi jeodezik GNSS istasyonlarının sayısının arttırılmasına çalışılmaktadır. Bu kapsamda bölgede bir adet daha sabit izleme istasyonu tesis edilmiştir.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CD23F108-1A7A-7F9B-4026-3C328181DB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72922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2020 Dönemi)</a:t>
            </a:r>
            <a:endParaRPr lang="tr-TR" sz="5400" b="1" dirty="0">
              <a:solidFill>
                <a:schemeClr val="bg1"/>
              </a:solidFill>
            </a:endParaRPr>
          </a:p>
        </p:txBody>
      </p:sp>
      <p:sp>
        <p:nvSpPr>
          <p:cNvPr id="4" name="Şerit: Yukarı Bükülmüş 3">
            <a:extLst>
              <a:ext uri="{FF2B5EF4-FFF2-40B4-BE49-F238E27FC236}">
                <a16:creationId xmlns:a16="http://schemas.microsoft.com/office/drawing/2014/main" id="{AB95979B-1269-92B5-D398-90CB2C9F722B}"/>
              </a:ext>
            </a:extLst>
          </p:cNvPr>
          <p:cNvSpPr/>
          <p:nvPr/>
        </p:nvSpPr>
        <p:spPr>
          <a:xfrm>
            <a:off x="2987040" y="2385060"/>
            <a:ext cx="6979919" cy="1501140"/>
          </a:xfrm>
          <a:prstGeom prst="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4875714" y="2705100"/>
            <a:ext cx="4108265" cy="861060"/>
          </a:xfrm>
        </p:spPr>
        <p:txBody>
          <a:bodyPr>
            <a:normAutofit/>
          </a:bodyPr>
          <a:lstStyle/>
          <a:p>
            <a:r>
              <a:rPr lang="tr-TR" sz="3600" b="1" dirty="0">
                <a:solidFill>
                  <a:schemeClr val="bg1"/>
                </a:solidFill>
              </a:rPr>
              <a:t>TEŞEKKÜRLER</a:t>
            </a:r>
            <a:endParaRPr lang="tr-TR" b="1" dirty="0">
              <a:solidFill>
                <a:schemeClr val="bg1"/>
              </a:solidFill>
            </a:endParaRPr>
          </a:p>
        </p:txBody>
      </p:sp>
      <p:pic>
        <p:nvPicPr>
          <p:cNvPr id="3" name="Resim 5">
            <a:extLst>
              <a:ext uri="{FF2B5EF4-FFF2-40B4-BE49-F238E27FC236}">
                <a16:creationId xmlns:a16="http://schemas.microsoft.com/office/drawing/2014/main" id="{ACB131B1-6F60-00A6-3CF3-AF0249B1A90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93060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936758" y="1374427"/>
            <a:ext cx="9601200" cy="1485900"/>
          </a:xfrm>
        </p:spPr>
        <p:txBody>
          <a:bodyPr>
            <a:normAutofit/>
          </a:bodyPr>
          <a:lstStyle/>
          <a:p>
            <a:pPr algn="ctr"/>
            <a:r>
              <a:rPr lang="tr-TR" sz="4800" dirty="0"/>
              <a:t>UZAKTAN ALGILAMA ARAŞTIRMA ve UYGULAMA MERKEZİ</a:t>
            </a:r>
          </a:p>
        </p:txBody>
      </p:sp>
      <p:sp>
        <p:nvSpPr>
          <p:cNvPr id="4" name="Metin kutusu 3">
            <a:extLst>
              <a:ext uri="{FF2B5EF4-FFF2-40B4-BE49-F238E27FC236}">
                <a16:creationId xmlns:a16="http://schemas.microsoft.com/office/drawing/2014/main" id="{16208E2A-E342-1647-0B99-6983EF6CA7FE}"/>
              </a:ext>
            </a:extLst>
          </p:cNvPr>
          <p:cNvSpPr txBox="1"/>
          <p:nvPr/>
        </p:nvSpPr>
        <p:spPr>
          <a:xfrm>
            <a:off x="3759200" y="3575601"/>
            <a:ext cx="7239000" cy="584775"/>
          </a:xfrm>
          <a:prstGeom prst="rect">
            <a:avLst/>
          </a:prstGeom>
          <a:noFill/>
        </p:spPr>
        <p:txBody>
          <a:bodyPr wrap="square" rtlCol="0">
            <a:spAutoFit/>
          </a:bodyPr>
          <a:lstStyle/>
          <a:p>
            <a:r>
              <a:rPr lang="tr-TR" sz="3200" dirty="0">
                <a:solidFill>
                  <a:schemeClr val="tx2"/>
                </a:solidFill>
              </a:rPr>
              <a:t>2021 Yılı Faaliyet Raporu Sunumu</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6" name="Resim 5">
            <a:extLst>
              <a:ext uri="{FF2B5EF4-FFF2-40B4-BE49-F238E27FC236}">
                <a16:creationId xmlns:a16="http://schemas.microsoft.com/office/drawing/2014/main" id="{146D7332-AEE1-8A1B-3717-24B23E5088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26994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Kuruluş:</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181588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Çanakkale Onsekiz Mart Üniversitesi Uzaktan Algılama Araştırma ve Uygulama Merkezi (UZAL), 12 Haziran 2005 tarih ve 25843 sayılı Resmî Gazete ’de yayınlanan yönetmeliği ile faaliyetlerine resmen başlamıştır.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7" name="Resim 5">
            <a:extLst>
              <a:ext uri="{FF2B5EF4-FFF2-40B4-BE49-F238E27FC236}">
                <a16:creationId xmlns:a16="http://schemas.microsoft.com/office/drawing/2014/main" id="{32A8FA1A-E897-3CA5-A5B5-25A1452615F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5013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Misyon: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Misyonumuz; uzaktan algılama, sayısal görüntü işleme, coğrafi bilgi sistemleri, uydu ve uzay teknolojileri, küresel konumlama sistemi ve benzeri alanlarda ortaya çıkan ihtiyaçları ve gelişmeleri takip ederek lisans ve lisansüstü düzeyde eğitim-öğretimi, tez çalışmalarını ve bilimsel araştırmaları desteklemek, geliştirmek, bu alanla ilgili kitaplık, yayın, yazılım ve görüntü arşivi oluşturmak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0087DBB4-C419-8882-6FF2-8A771C6D7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2319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Vizyon: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Vizyonumuz; uzaktan algılama, sayısal görüntü işleme, coğrafi bilgi sistemleri, uydu ve uzay teknolojileri, küresel konumlama sistemi ve benzeri alanlarda son gelişmeleri takip edip bu gelişmeler doğrultusunda uluslararası nitelikle tez çalışmaları, bilimsel araştırmalar ve uygulama projeleri planlayan, destekleyen, üreten, öneren ve hayata geçiren bir araştırma ve uygulama merkezi olmaktır.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3ABA9609-300C-79EA-E287-009F51BD3C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07581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Amacı:</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246769"/>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İletişime ve bilgi teknolojisine dayalı olarak lisans ve lisansüstü düzeyde ve eğitim programları kapsamında uzaktan yapılan eğitim faaliyetlerini, ilgili bilimsel etkinlikleri ve uygulamaları organize etmek, yürütmek, desteklemek, geliştirmek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03D9D21B-B862-03B5-E614-3287C64AE9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32348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Lisans ve lisansüstü düzeyde; uzaktan algılama, sayısal görüntü işleme, coğrafi bilgi sistemleri, uydu ve uzay teknolojileri, küresel konumlama sistemi ve benzeri alanlarda eğitim-öğretimi, tez çalışmalarını ve bilimsel araştırmaları desteklemek, geliştirmek, uygulama projeleri planlamak, önermek ve hayata geçirmek, </a:t>
            </a:r>
          </a:p>
          <a:p>
            <a:pPr marL="457200" indent="-457200" algn="just">
              <a:buFont typeface="Wingdings" panose="05000000000000000000" pitchFamily="2" charset="2"/>
              <a:buChar char="Ø"/>
            </a:pPr>
            <a:r>
              <a:rPr lang="tr-TR" sz="2800" dirty="0">
                <a:solidFill>
                  <a:schemeClr val="tx2"/>
                </a:solidFill>
              </a:rPr>
              <a:t>Çalışma alanı ile ilgili kitaplık, yayın, yazılım ve görüntü arşivi oluşturmak,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B61035F6-BCD7-78CE-1F27-3B77129323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55220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Çalışma alanına giren konularda kongre, konferans, sempozyum, seminer, kurs, özel günler ve benzeri ulusal ve uluslararası bilimsel toplantılar düzenlemek, çalışmalarla ilgili gelişmeleri kamuoyuna duyurmak,</a:t>
            </a:r>
          </a:p>
          <a:p>
            <a:pPr marL="457200" indent="-457200" algn="just">
              <a:buFont typeface="Wingdings" panose="05000000000000000000" pitchFamily="2" charset="2"/>
              <a:buChar char="Ø"/>
            </a:pPr>
            <a:r>
              <a:rPr lang="tr-TR" sz="2800" dirty="0">
                <a:solidFill>
                  <a:schemeClr val="tx2"/>
                </a:solidFill>
              </a:rPr>
              <a:t>Amaca uygun yurtiçi ve yurtdışı kuruluşlarla iş birliği yapmak, bilgi ve eleman değişiminde bulunmak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8ACF4890-8016-A8A4-2116-EF164C9C84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22105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3" name="Ok: Sağ 2">
            <a:extLst>
              <a:ext uri="{FF2B5EF4-FFF2-40B4-BE49-F238E27FC236}">
                <a16:creationId xmlns:a16="http://schemas.microsoft.com/office/drawing/2014/main" id="{D1ED3548-049A-1A75-BB5C-1E974DEE5394}"/>
              </a:ext>
            </a:extLst>
          </p:cNvPr>
          <p:cNvSpPr/>
          <p:nvPr/>
        </p:nvSpPr>
        <p:spPr>
          <a:xfrm>
            <a:off x="3261360" y="1844040"/>
            <a:ext cx="6133015" cy="2796540"/>
          </a:xfrm>
          <a:prstGeom prst="rightArrow">
            <a:avLst/>
          </a:prstGeom>
          <a:solidFill>
            <a:srgbClr val="2B7D6D"/>
          </a:solidFill>
          <a:ln w="3175">
            <a:solidFill>
              <a:schemeClr val="accent4">
                <a:lumMod val="50000"/>
              </a:schemeClr>
            </a:solidFill>
          </a:ln>
          <a:scene3d>
            <a:camera prst="orthographicFront"/>
            <a:lightRig rig="morning" dir="t"/>
          </a:scene3d>
          <a:sp3d prstMaterial="dkEdge">
            <a:bevelT w="165100" prst="coolSlant"/>
            <a:bevelB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3892735" y="2781300"/>
            <a:ext cx="4108265" cy="861060"/>
          </a:xfrm>
        </p:spPr>
        <p:txBody>
          <a:bodyPr>
            <a:normAutofit/>
          </a:bodyPr>
          <a:lstStyle/>
          <a:p>
            <a:r>
              <a:rPr lang="tr-TR" sz="3600" b="1" dirty="0">
                <a:solidFill>
                  <a:schemeClr val="bg1"/>
                </a:solidFill>
              </a:rPr>
              <a:t>2021 FAALİYETLERİ</a:t>
            </a:r>
            <a:endParaRPr lang="tr-TR" b="1" dirty="0">
              <a:solidFill>
                <a:schemeClr val="bg1"/>
              </a:solidFill>
            </a:endParaRPr>
          </a:p>
        </p:txBody>
      </p:sp>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2021 Dönemi)</a:t>
            </a:r>
            <a:endParaRPr lang="tr-TR" sz="5400" b="1" dirty="0">
              <a:solidFill>
                <a:schemeClr val="bg1"/>
              </a:solidFill>
            </a:endParaRPr>
          </a:p>
        </p:txBody>
      </p:sp>
      <p:pic>
        <p:nvPicPr>
          <p:cNvPr id="4" name="Resim 5">
            <a:extLst>
              <a:ext uri="{FF2B5EF4-FFF2-40B4-BE49-F238E27FC236}">
                <a16:creationId xmlns:a16="http://schemas.microsoft.com/office/drawing/2014/main" id="{733FC4BD-E9A5-2AFB-5F46-CFF3C12C11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980747305"/>
      </p:ext>
    </p:extLst>
  </p:cSld>
  <p:clrMapOvr>
    <a:masterClrMapping/>
  </p:clrMapOvr>
</p:sld>
</file>

<file path=ppt/theme/theme1.xml><?xml version="1.0" encoding="utf-8"?>
<a:theme xmlns:a="http://schemas.openxmlformats.org/drawingml/2006/main" name="Kırpma">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85f995d-ee37-4534-bd21-e916c7ea291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8F8A5DDCCBB3A54EB23F45B095037E94" ma:contentTypeVersion="8" ma:contentTypeDescription="Yeni belge oluşturun." ma:contentTypeScope="" ma:versionID="cd17eda529e094cb76fbc5e8ad239af4">
  <xsd:schema xmlns:xsd="http://www.w3.org/2001/XMLSchema" xmlns:xs="http://www.w3.org/2001/XMLSchema" xmlns:p="http://schemas.microsoft.com/office/2006/metadata/properties" xmlns:ns3="985f995d-ee37-4534-bd21-e916c7ea291b" xmlns:ns4="4fa2fc79-4008-4cb6-9866-39177978b09e" targetNamespace="http://schemas.microsoft.com/office/2006/metadata/properties" ma:root="true" ma:fieldsID="6f45e387616c04b99549c4689a0ec554" ns3:_="" ns4:_="">
    <xsd:import namespace="985f995d-ee37-4534-bd21-e916c7ea291b"/>
    <xsd:import namespace="4fa2fc79-4008-4cb6-9866-39177978b09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f995d-ee37-4534-bd21-e916c7ea2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2fc79-4008-4cb6-9866-39177978b09e" elementFormDefault="qualified">
    <xsd:import namespace="http://schemas.microsoft.com/office/2006/documentManagement/types"/>
    <xsd:import namespace="http://schemas.microsoft.com/office/infopath/2007/PartnerControls"/>
    <xsd:element name="SharedWithUsers" ma:index="12"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Ayrıntıları ile Paylaşıldı" ma:internalName="SharedWithDetails" ma:readOnly="true">
      <xsd:simpleType>
        <xsd:restriction base="dms:Note">
          <xsd:maxLength value="255"/>
        </xsd:restriction>
      </xsd:simpleType>
    </xsd:element>
    <xsd:element name="SharingHintHash" ma:index="14"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866D5F-8599-427C-A546-E1BE5B059877}">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terms/"/>
    <ds:schemaRef ds:uri="4fa2fc79-4008-4cb6-9866-39177978b09e"/>
    <ds:schemaRef ds:uri="985f995d-ee37-4534-bd21-e916c7ea291b"/>
  </ds:schemaRefs>
</ds:datastoreItem>
</file>

<file path=customXml/itemProps2.xml><?xml version="1.0" encoding="utf-8"?>
<ds:datastoreItem xmlns:ds="http://schemas.openxmlformats.org/officeDocument/2006/customXml" ds:itemID="{FC4483E2-6DEC-48A8-8271-76BE3614E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f995d-ee37-4534-bd21-e916c7ea291b"/>
    <ds:schemaRef ds:uri="4fa2fc79-4008-4cb6-9866-39177978b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13E2E4-204A-4046-A7DD-0B086209CD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TM10001105[[fn=Kırpma]]</Template>
  <TotalTime>105</TotalTime>
  <Words>565</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CIDFont+F1</vt:lpstr>
      <vt:lpstr>CIDFont+F2</vt:lpstr>
      <vt:lpstr>Franklin Gothic Book</vt:lpstr>
      <vt:lpstr>Wingdings</vt:lpstr>
      <vt:lpstr>Kırpma</vt:lpstr>
      <vt:lpstr>PowerPoint Presentation</vt:lpstr>
      <vt:lpstr>UZAKTAN ALGILAMA ARAŞTIRMA ve UYGULAMA MERKEZİ</vt:lpstr>
      <vt:lpstr>Kuruluş:</vt:lpstr>
      <vt:lpstr>Misyon:</vt:lpstr>
      <vt:lpstr>Vizyon:</vt:lpstr>
      <vt:lpstr>Merkezin Amacı:</vt:lpstr>
      <vt:lpstr>Merkezin Hedefleri:</vt:lpstr>
      <vt:lpstr>Merkezin Hedefleri:</vt:lpstr>
      <vt:lpstr>2021 FAALİYETLERİ</vt:lpstr>
      <vt:lpstr>2021 Faaliyetleri:</vt:lpstr>
      <vt:lpstr>2021 Faaliyetleri:</vt:lpstr>
      <vt:lpstr>2021 Faaliyetleri:</vt:lpstr>
      <vt:lpstr>2021 Faaliyetleri: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Eren</dc:creator>
  <cp:lastModifiedBy>Esra Eren</cp:lastModifiedBy>
  <cp:revision>5</cp:revision>
  <dcterms:created xsi:type="dcterms:W3CDTF">2023-12-23T20:46:01Z</dcterms:created>
  <dcterms:modified xsi:type="dcterms:W3CDTF">2024-01-18T17:05:54Z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0x0101008F8A5DDCCBB3A54EB23F45B095037E94</vt:lpwstr>
  </property>
</Properties>
</file>