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6" r:id="rId13"/>
    <p:sldId id="267" r:id="rId14"/>
    <p:sldId id="277" r:id="rId15"/>
    <p:sldId id="278" r:id="rId16"/>
    <p:sldId id="279" r:id="rId17"/>
    <p:sldId id="269" r:id="rId18"/>
    <p:sldId id="268" r:id="rId19"/>
    <p:sldId id="271" r:id="rId20"/>
    <p:sldId id="274" r:id="rId21"/>
    <p:sldId id="280" r:id="rId22"/>
    <p:sldId id="275" r:id="rId23"/>
    <p:sldId id="281" r:id="rId24"/>
    <p:sldId id="276"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D6D"/>
    <a:srgbClr val="C9E3FB"/>
    <a:srgbClr val="DED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80CCDF8-0F5D-4503-BDAE-E988D667194B}"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79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1160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05639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0444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757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4318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85E0A21-66C7-4541-9986-C3EA170883E0}" type="datetimeFigureOut">
              <a:rPr lang="tr-TR" smtClean="0"/>
              <a:t>18.01.2024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48115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5E0A21-66C7-4541-9986-C3EA170883E0}" type="datetimeFigureOut">
              <a:rPr lang="tr-TR" smtClean="0"/>
              <a:t>18.01.2024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3833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A21-66C7-4541-9986-C3EA170883E0}" type="datetimeFigureOut">
              <a:rPr lang="tr-TR" smtClean="0"/>
              <a:t>18.01.2024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3035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5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6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80CCDF8-0F5D-4503-BDAE-E988D667194B}"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44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3FB">
            <a:alpha val="28000"/>
          </a:srgbClr>
        </a:solidFill>
        <a:effectLst/>
      </p:bgPr>
    </p:bg>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E8BEE369-9CC0-4AF4-1C5C-C5BDFEB5C2BC}"/>
              </a:ext>
            </a:extLst>
          </p:cNvPr>
          <p:cNvGrpSpPr/>
          <p:nvPr/>
        </p:nvGrpSpPr>
        <p:grpSpPr>
          <a:xfrm>
            <a:off x="1249295" y="1234947"/>
            <a:ext cx="2203867" cy="3921795"/>
            <a:chOff x="1767454" y="1398044"/>
            <a:chExt cx="2723661" cy="4846772"/>
          </a:xfrm>
          <a:blipFill>
            <a:blip r:embed="rId2"/>
            <a:stretch>
              <a:fillRect/>
            </a:stretch>
          </a:blipFill>
        </p:grpSpPr>
        <p:sp>
          <p:nvSpPr>
            <p:cNvPr id="9" name="Dik Üçgen 8">
              <a:extLst>
                <a:ext uri="{FF2B5EF4-FFF2-40B4-BE49-F238E27FC236}">
                  <a16:creationId xmlns:a16="http://schemas.microsoft.com/office/drawing/2014/main" id="{4D048382-51CA-407F-06C8-2BA67ECB6D11}"/>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 Üçgen 9">
              <a:extLst>
                <a:ext uri="{FF2B5EF4-FFF2-40B4-BE49-F238E27FC236}">
                  <a16:creationId xmlns:a16="http://schemas.microsoft.com/office/drawing/2014/main" id="{BEF77B10-574F-ADBE-D761-146ACB2E88EB}"/>
                </a:ext>
              </a:extLst>
            </p:cNvPr>
            <p:cNvSpPr/>
            <p:nvPr/>
          </p:nvSpPr>
          <p:spPr>
            <a:xfrm rot="10800000">
              <a:off x="2398155" y="1731306"/>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 Üçgen 10">
              <a:extLst>
                <a:ext uri="{FF2B5EF4-FFF2-40B4-BE49-F238E27FC236}">
                  <a16:creationId xmlns:a16="http://schemas.microsoft.com/office/drawing/2014/main" id="{26E010CE-1A55-BADC-CD3C-D5E78E45A290}"/>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 Üçgen 11">
              <a:extLst>
                <a:ext uri="{FF2B5EF4-FFF2-40B4-BE49-F238E27FC236}">
                  <a16:creationId xmlns:a16="http://schemas.microsoft.com/office/drawing/2014/main" id="{96E0BCFD-7AD9-B6BA-8C70-7A4C0D93E542}"/>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 Üçgen 12">
              <a:extLst>
                <a:ext uri="{FF2B5EF4-FFF2-40B4-BE49-F238E27FC236}">
                  <a16:creationId xmlns:a16="http://schemas.microsoft.com/office/drawing/2014/main" id="{49525E51-3C70-FE07-F492-238D79711325}"/>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 Üçgen 14">
              <a:extLst>
                <a:ext uri="{FF2B5EF4-FFF2-40B4-BE49-F238E27FC236}">
                  <a16:creationId xmlns:a16="http://schemas.microsoft.com/office/drawing/2014/main" id="{91D5BE31-2BC2-7773-8283-E066AE2B8B73}"/>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2" name="Grup 21">
            <a:extLst>
              <a:ext uri="{FF2B5EF4-FFF2-40B4-BE49-F238E27FC236}">
                <a16:creationId xmlns:a16="http://schemas.microsoft.com/office/drawing/2014/main" id="{E5CE0576-8950-8C80-B7EF-1FFB9963A61B}"/>
              </a:ext>
            </a:extLst>
          </p:cNvPr>
          <p:cNvGrpSpPr/>
          <p:nvPr/>
        </p:nvGrpSpPr>
        <p:grpSpPr>
          <a:xfrm rot="10800000">
            <a:off x="8581864" y="1731306"/>
            <a:ext cx="2203866" cy="3921795"/>
            <a:chOff x="1767454" y="1398044"/>
            <a:chExt cx="2723660" cy="4846772"/>
          </a:xfrm>
          <a:blipFill>
            <a:blip r:embed="rId3"/>
            <a:stretch>
              <a:fillRect/>
            </a:stretch>
          </a:blipFill>
        </p:grpSpPr>
        <p:sp>
          <p:nvSpPr>
            <p:cNvPr id="23" name="Dik Üçgen 22">
              <a:extLst>
                <a:ext uri="{FF2B5EF4-FFF2-40B4-BE49-F238E27FC236}">
                  <a16:creationId xmlns:a16="http://schemas.microsoft.com/office/drawing/2014/main" id="{905D1CFF-37CF-CA81-F906-B7DF8CA63613}"/>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Dik Üçgen 23">
              <a:extLst>
                <a:ext uri="{FF2B5EF4-FFF2-40B4-BE49-F238E27FC236}">
                  <a16:creationId xmlns:a16="http://schemas.microsoft.com/office/drawing/2014/main" id="{0F985191-9247-2EFC-0B54-A9960AD479D1}"/>
                </a:ext>
              </a:extLst>
            </p:cNvPr>
            <p:cNvSpPr/>
            <p:nvPr/>
          </p:nvSpPr>
          <p:spPr>
            <a:xfrm rot="10800000">
              <a:off x="2398155" y="1731306"/>
              <a:ext cx="2092959"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Dik Üçgen 24">
              <a:extLst>
                <a:ext uri="{FF2B5EF4-FFF2-40B4-BE49-F238E27FC236}">
                  <a16:creationId xmlns:a16="http://schemas.microsoft.com/office/drawing/2014/main" id="{1D940A3E-66C4-F04B-77F3-0D743A20D65F}"/>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 Üçgen 25">
              <a:extLst>
                <a:ext uri="{FF2B5EF4-FFF2-40B4-BE49-F238E27FC236}">
                  <a16:creationId xmlns:a16="http://schemas.microsoft.com/office/drawing/2014/main" id="{E25C11F5-44E0-9066-E998-D3B5609A7EBA}"/>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 Üçgen 26">
              <a:extLst>
                <a:ext uri="{FF2B5EF4-FFF2-40B4-BE49-F238E27FC236}">
                  <a16:creationId xmlns:a16="http://schemas.microsoft.com/office/drawing/2014/main" id="{EEF9EC0E-C32C-7677-0600-3CFAB9A9BBA4}"/>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 Üçgen 27">
              <a:extLst>
                <a:ext uri="{FF2B5EF4-FFF2-40B4-BE49-F238E27FC236}">
                  <a16:creationId xmlns:a16="http://schemas.microsoft.com/office/drawing/2014/main" id="{99877377-4BFC-9670-0823-8F27D060A151}"/>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9" name="Dikdörtgen 28">
            <a:extLst>
              <a:ext uri="{FF2B5EF4-FFF2-40B4-BE49-F238E27FC236}">
                <a16:creationId xmlns:a16="http://schemas.microsoft.com/office/drawing/2014/main" id="{55370AF5-2DC7-2FCE-8E47-08E0373FE3A3}"/>
              </a:ext>
            </a:extLst>
          </p:cNvPr>
          <p:cNvSpPr/>
          <p:nvPr/>
        </p:nvSpPr>
        <p:spPr>
          <a:xfrm>
            <a:off x="1152144" y="1126296"/>
            <a:ext cx="9881616" cy="4585656"/>
          </a:xfrm>
          <a:prstGeom prst="rect">
            <a:avLst/>
          </a:prstGeom>
          <a:solidFill>
            <a:schemeClr val="bg2">
              <a:lumMod val="25000"/>
              <a:alpha val="61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B09EFE-40C5-24F3-38D7-F24AEF49F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5031986" y="1305403"/>
            <a:ext cx="2564408" cy="2710946"/>
          </a:xfrm>
          <a:prstGeom prst="rect">
            <a:avLst/>
          </a:prstGeom>
        </p:spPr>
      </p:pic>
      <p:pic>
        <p:nvPicPr>
          <p:cNvPr id="6" name="Resim 5">
            <a:extLst>
              <a:ext uri="{FF2B5EF4-FFF2-40B4-BE49-F238E27FC236}">
                <a16:creationId xmlns:a16="http://schemas.microsoft.com/office/drawing/2014/main" id="{BF8E3F2D-AEB6-3819-64E0-A64D23A64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78759" y="4088450"/>
            <a:ext cx="1700098" cy="1082052"/>
          </a:xfrm>
          <a:prstGeom prst="rect">
            <a:avLst/>
          </a:prstGeom>
        </p:spPr>
      </p:pic>
    </p:spTree>
    <p:extLst>
      <p:ext uri="{BB962C8B-B14F-4D97-AF65-F5344CB8AC3E}">
        <p14:creationId xmlns:p14="http://schemas.microsoft.com/office/powerpoint/2010/main" val="42444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1399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738055" y="1477182"/>
            <a:ext cx="10778900" cy="526297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Merkez bünyesinde bir adet BAP projesi gerçekleştirilmiştir (https://arastirma.comu.edu.tr/) Söz konusu projede 2017 Şubat depreminden sonra kabuğun aylarca süren gevşeme hareketini (sismik deformasyon sonrası) modelleyebilmek için sırasıyla Tuzla, Kocaköy ve </a:t>
            </a:r>
            <a:r>
              <a:rPr lang="tr-TR" sz="2800" dirty="0" err="1">
                <a:solidFill>
                  <a:schemeClr val="tx2"/>
                </a:solidFill>
              </a:rPr>
              <a:t>Babakale</a:t>
            </a:r>
            <a:r>
              <a:rPr lang="tr-TR" sz="2800" dirty="0">
                <a:solidFill>
                  <a:schemeClr val="tx2"/>
                </a:solidFill>
              </a:rPr>
              <a:t> Fayları çevresinde 9 GPS/GNSS sahası tesis edilmiştir. Bölgenin genel olarak </a:t>
            </a:r>
            <a:r>
              <a:rPr lang="tr-TR" sz="2800" dirty="0" err="1">
                <a:solidFill>
                  <a:schemeClr val="tx2"/>
                </a:solidFill>
              </a:rPr>
              <a:t>Miyosen'de</a:t>
            </a:r>
            <a:r>
              <a:rPr lang="tr-TR" sz="2800" dirty="0">
                <a:solidFill>
                  <a:schemeClr val="tx2"/>
                </a:solidFill>
              </a:rPr>
              <a:t> meydana gelen volkanizmanın </a:t>
            </a:r>
            <a:r>
              <a:rPr lang="tr-TR" sz="2800" dirty="0" err="1">
                <a:solidFill>
                  <a:schemeClr val="tx2"/>
                </a:solidFill>
              </a:rPr>
              <a:t>yüzeylediği</a:t>
            </a:r>
            <a:r>
              <a:rPr lang="tr-TR" sz="2800" dirty="0">
                <a:solidFill>
                  <a:schemeClr val="tx2"/>
                </a:solidFill>
              </a:rPr>
              <a:t> andezit, </a:t>
            </a:r>
            <a:r>
              <a:rPr lang="tr-TR" sz="2800" dirty="0" err="1">
                <a:solidFill>
                  <a:schemeClr val="tx2"/>
                </a:solidFill>
              </a:rPr>
              <a:t>ignimbirit</a:t>
            </a:r>
            <a:r>
              <a:rPr lang="tr-TR" sz="2800" dirty="0">
                <a:solidFill>
                  <a:schemeClr val="tx2"/>
                </a:solidFill>
              </a:rPr>
              <a:t> ve tüften oluşan jeolojisi söz konusudur. Fayların her iki bloğundaki (ayak ve tavan duvarları) gevşemeyi ölçmek için noktalar faylardan yatay aralıklarla yerleştirilmiştir. GPS/GNSS noktalarının deprem sonrası deformasyonun kestirilmesi için sinyalini kaydetmek için yeterince hızlı bir şekilde tesis edilmesine öncelik verilmiştir. </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066BAAE-9253-99D0-0AB5-045AA3C002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66236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929961" y="1665298"/>
            <a:ext cx="10778900" cy="4401205"/>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Araştırma sonuçlarına göre bölgede tesis edilen istasyonlardan elde edilen bulgular kitlesel hareketin yönünü batı baskın yönden güneybatı baskın yöne çevirdiği, ancak </a:t>
            </a:r>
            <a:r>
              <a:rPr lang="tr-TR" sz="2800" dirty="0" err="1">
                <a:solidFill>
                  <a:schemeClr val="tx2"/>
                </a:solidFill>
              </a:rPr>
              <a:t>Bababurnu</a:t>
            </a:r>
            <a:r>
              <a:rPr lang="tr-TR" sz="2800" dirty="0">
                <a:solidFill>
                  <a:schemeClr val="tx2"/>
                </a:solidFill>
              </a:rPr>
              <a:t> çevresinde normal faylar oluşturduğu sonucuna varmıştır. Bu sonuç Biga yarımadası boyunca hız farkı olabileceğini göstermektedir. Bu proje, ilgili bölgede gelecekteki araştırma çalışmaları için ön bilgi sağlamıştır. Ayrıca, bölgedeki deprem aktivitesini ve fay yapısını yansıtan bir GPS/GNSS ağı oluşturulmuştur. GPS/GNSS ağı ile deprem sonrası deformasyonlardan elde edilen sonuçlar yardımıyla fay geometrisi ve blok yapısı modellenebilmiştir.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550C994-E7EB-B803-64D9-E9B4D2383B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85921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2">
            <a:extLst>
              <a:ext uri="{FF2B5EF4-FFF2-40B4-BE49-F238E27FC236}">
                <a16:creationId xmlns:a16="http://schemas.microsoft.com/office/drawing/2014/main" id="{23C87C22-D901-8549-422F-E924DF6A5050}"/>
              </a:ext>
            </a:extLst>
          </p:cNvPr>
          <p:cNvPicPr>
            <a:picLocks noChangeAspect="1"/>
          </p:cNvPicPr>
          <p:nvPr/>
        </p:nvPicPr>
        <p:blipFill>
          <a:blip r:embed="rId4"/>
          <a:stretch>
            <a:fillRect/>
          </a:stretch>
        </p:blipFill>
        <p:spPr>
          <a:xfrm>
            <a:off x="2198500" y="2276184"/>
            <a:ext cx="8309417" cy="3607045"/>
          </a:xfrm>
          <a:prstGeom prst="rect">
            <a:avLst/>
          </a:prstGeom>
        </p:spPr>
      </p:pic>
      <p:sp>
        <p:nvSpPr>
          <p:cNvPr id="7" name="Metin kutusu 6">
            <a:extLst>
              <a:ext uri="{FF2B5EF4-FFF2-40B4-BE49-F238E27FC236}">
                <a16:creationId xmlns:a16="http://schemas.microsoft.com/office/drawing/2014/main" id="{A8CD4118-EC09-C024-CCED-AF74A6EABF25}"/>
              </a:ext>
            </a:extLst>
          </p:cNvPr>
          <p:cNvSpPr txBox="1"/>
          <p:nvPr/>
        </p:nvSpPr>
        <p:spPr>
          <a:xfrm>
            <a:off x="1695580" y="6051490"/>
            <a:ext cx="10778900" cy="400110"/>
          </a:xfrm>
          <a:prstGeom prst="rect">
            <a:avLst/>
          </a:prstGeom>
          <a:noFill/>
        </p:spPr>
        <p:txBody>
          <a:bodyPr wrap="square" rtlCol="0">
            <a:spAutoFit/>
          </a:bodyPr>
          <a:lstStyle/>
          <a:p>
            <a:pPr algn="just"/>
            <a:r>
              <a:rPr lang="tr-TR" sz="2000" dirty="0">
                <a:solidFill>
                  <a:schemeClr val="tx2"/>
                </a:solidFill>
              </a:rPr>
              <a:t>Şekil 1. Proje kapsamında çalışılan faylar.</a:t>
            </a:r>
          </a:p>
        </p:txBody>
      </p:sp>
      <p:pic>
        <p:nvPicPr>
          <p:cNvPr id="4" name="Resim 5">
            <a:extLst>
              <a:ext uri="{FF2B5EF4-FFF2-40B4-BE49-F238E27FC236}">
                <a16:creationId xmlns:a16="http://schemas.microsoft.com/office/drawing/2014/main" id="{B8965700-C25E-FA22-733A-20F43992C4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87809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1 adet TÜBİTAK projesi gerçekleştirilmiştir.</a:t>
            </a:r>
          </a:p>
          <a:p>
            <a:pPr marL="457200" indent="-457200" algn="just">
              <a:buFont typeface="Wingdings" panose="05000000000000000000" pitchFamily="2" charset="2"/>
              <a:buChar char="Ø"/>
            </a:pPr>
            <a:r>
              <a:rPr lang="tr-TR" sz="2800" dirty="0">
                <a:solidFill>
                  <a:schemeClr val="tx2"/>
                </a:solidFill>
              </a:rPr>
              <a:t>06 Şubat 2017 Ayvacık depremlerinin </a:t>
            </a:r>
            <a:r>
              <a:rPr lang="tr-TR" sz="2800" dirty="0" err="1">
                <a:solidFill>
                  <a:schemeClr val="tx2"/>
                </a:solidFill>
              </a:rPr>
              <a:t>postsismik</a:t>
            </a:r>
            <a:r>
              <a:rPr lang="tr-TR" sz="2800" dirty="0">
                <a:solidFill>
                  <a:schemeClr val="tx2"/>
                </a:solidFill>
              </a:rPr>
              <a:t> etkilerinin uzaktan algılama yöntemleri ile modellenmesi konusunda bir adet Alman Uzay Ajansı destekli bilimsel araştırma projesi tamamlanmıştır.</a:t>
            </a:r>
          </a:p>
          <a:p>
            <a:pPr marL="457200" indent="-457200" algn="just">
              <a:buFont typeface="Wingdings" panose="05000000000000000000" pitchFamily="2" charset="2"/>
              <a:buChar char="Ø"/>
            </a:pPr>
            <a:r>
              <a:rPr lang="tr-TR" sz="2800" dirty="0">
                <a:solidFill>
                  <a:schemeClr val="tx2"/>
                </a:solidFill>
              </a:rPr>
              <a:t>GMKA fizibilite destek programları kapsamında 1 adet GMKA projesi hazırlanarak değerlendirilmek üzere sunulmuştur.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235044D-9E3C-D357-06ED-DE1AA86DBE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423300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539430"/>
          </a:xfrm>
          <a:prstGeom prst="rect">
            <a:avLst/>
          </a:prstGeom>
          <a:noFill/>
        </p:spPr>
        <p:txBody>
          <a:bodyPr wrap="square" rtlCol="0">
            <a:spAutoFit/>
          </a:bodyPr>
          <a:lstStyle/>
          <a:p>
            <a:pPr algn="just"/>
            <a:endParaRPr lang="tr-TR" sz="2800" dirty="0">
              <a:solidFill>
                <a:schemeClr val="tx2"/>
              </a:solidFill>
            </a:endParaRPr>
          </a:p>
          <a:p>
            <a:pPr marL="457200" indent="-457200" algn="just">
              <a:buFont typeface="Wingdings" panose="05000000000000000000" pitchFamily="2" charset="2"/>
              <a:buChar char="Ø"/>
            </a:pPr>
            <a:r>
              <a:rPr lang="tr-TR" sz="2800" dirty="0">
                <a:solidFill>
                  <a:schemeClr val="tx2"/>
                </a:solidFill>
              </a:rPr>
              <a:t>Üniversitemiz farklı lisans üstü programlarından 4 adet yüksek lisans öğrencisi tez çalışmalarını Araştırma ve Uygulama Merkezimiz bünyesinde sürdürmektedir. Bu araştırmalar kapsamında;</a:t>
            </a:r>
          </a:p>
          <a:p>
            <a:pPr marL="914400" lvl="1" indent="-457200" algn="just">
              <a:buFont typeface="Arial" panose="020B0604020202020204" pitchFamily="34" charset="0"/>
              <a:buChar char="•"/>
            </a:pPr>
            <a:r>
              <a:rPr lang="tr-TR" sz="2800" dirty="0">
                <a:solidFill>
                  <a:schemeClr val="tx2"/>
                </a:solidFill>
              </a:rPr>
              <a:t>4 adet merkez adresli uluslararası bilimsel toplantıda sözlü bildiri sunulmuştur.</a:t>
            </a:r>
          </a:p>
          <a:p>
            <a:pPr marL="914400" lvl="1" indent="-457200" algn="just">
              <a:buFont typeface="Arial" panose="020B0604020202020204" pitchFamily="34" charset="0"/>
              <a:buChar char="•"/>
            </a:pPr>
            <a:r>
              <a:rPr lang="tr-TR" sz="2800" dirty="0">
                <a:solidFill>
                  <a:schemeClr val="tx2"/>
                </a:solidFill>
              </a:rPr>
              <a:t>Uluslararası indekslerce taranan dergilerde 3 adet bilimsel makale yayınlanmıştır.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FE202E74-C916-9F06-FFD9-2843F3AC17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4952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759058" y="1786149"/>
            <a:ext cx="10778900" cy="483209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06 Şubat 2017 Ayvacık depremlerinin ardından Üniversitemiz Deprem Araştırma ve Uygulama ve Araştırma Merkezi ile ortaklaşa çalışarak bölgeye 5 adet kalıcı ve 14 adet geçici sismik ve jeodezik GNSS istasyonunun tesis ve işletme çalışmaları tamamlanmıştır. Bölgede özellikle jeodezik GNSS izleme istasyonu sayısının arttırılabilmesi için Boğaziçi Üniversitesi Kandilli Rasathanesi ve Deprem Araştırma Enstitüsü (KRDAE) Bölgesel Deprem‐Tsunami İzleme ve Değerlendirme Merkezi (BDTİM) ile görüşülerek ikili işbirliği konusunda görüş birliğine varılmış olup bu konuda 2020 yılı başında Çanakkale Onsekiz Mart Üniversitesi ile Boğaziçi Üniversitesi arasında işbirliği protokol anlaşması imzalanacaktır.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5A28BC40-F711-50A0-95C5-680D172052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72922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79104"/>
            <a:ext cx="10778900" cy="4401205"/>
          </a:xfrm>
          <a:prstGeom prst="rect">
            <a:avLst/>
          </a:prstGeom>
          <a:noFill/>
        </p:spPr>
        <p:txBody>
          <a:bodyPr wrap="square" rtlCol="0">
            <a:spAutoFit/>
          </a:bodyPr>
          <a:lstStyle/>
          <a:p>
            <a:pPr marL="914400" lvl="1" indent="-457200" algn="just">
              <a:buFont typeface="Arial" panose="020B0604020202020204" pitchFamily="34" charset="0"/>
              <a:buChar char="•"/>
            </a:pPr>
            <a:r>
              <a:rPr lang="tr-TR" sz="2800" dirty="0">
                <a:solidFill>
                  <a:schemeClr val="tx2"/>
                </a:solidFill>
              </a:rPr>
              <a:t>ÇOMÜ Ulupınar gözlemevi (COMU) deprem kayıt istasyonu,</a:t>
            </a:r>
          </a:p>
          <a:p>
            <a:pPr marL="914400" lvl="1" indent="-457200" algn="just">
              <a:buFont typeface="Arial" panose="020B0604020202020204" pitchFamily="34" charset="0"/>
              <a:buChar char="•"/>
            </a:pPr>
            <a:r>
              <a:rPr lang="tr-TR" sz="2800" dirty="0">
                <a:solidFill>
                  <a:schemeClr val="tx2"/>
                </a:solidFill>
              </a:rPr>
              <a:t>Çan (CANM) deprem kayıt istasyonu,</a:t>
            </a:r>
          </a:p>
          <a:p>
            <a:pPr marL="914400" lvl="1" indent="-457200" algn="just">
              <a:buFont typeface="Arial" panose="020B0604020202020204" pitchFamily="34" charset="0"/>
              <a:buChar char="•"/>
            </a:pPr>
            <a:r>
              <a:rPr lang="tr-TR" sz="2800" dirty="0">
                <a:solidFill>
                  <a:schemeClr val="tx2"/>
                </a:solidFill>
              </a:rPr>
              <a:t>Ezine (EZNE) deprem kayıt istasyonu,</a:t>
            </a:r>
          </a:p>
          <a:p>
            <a:pPr marL="914400" lvl="1" indent="-457200" algn="just">
              <a:buFont typeface="Arial" panose="020B0604020202020204" pitchFamily="34" charset="0"/>
              <a:buChar char="•"/>
            </a:pPr>
            <a:r>
              <a:rPr lang="tr-TR" sz="2800" dirty="0">
                <a:solidFill>
                  <a:schemeClr val="tx2"/>
                </a:solidFill>
              </a:rPr>
              <a:t>Yenice (YENI) deprem kayıt istasyonu,</a:t>
            </a:r>
          </a:p>
          <a:p>
            <a:pPr marL="914400" lvl="1" indent="-457200" algn="just">
              <a:buFont typeface="Arial" panose="020B0604020202020204" pitchFamily="34" charset="0"/>
              <a:buChar char="•"/>
            </a:pPr>
            <a:r>
              <a:rPr lang="tr-TR" sz="2800" dirty="0">
                <a:solidFill>
                  <a:schemeClr val="tx2"/>
                </a:solidFill>
              </a:rPr>
              <a:t>Biga (BİGA) deprem kayıt istasyonu.</a:t>
            </a:r>
          </a:p>
          <a:p>
            <a:pPr marL="914400" lvl="1" indent="-457200" algn="just">
              <a:buFont typeface="Arial" panose="020B0604020202020204" pitchFamily="34" charset="0"/>
              <a:buChar char="•"/>
            </a:pPr>
            <a:r>
              <a:rPr lang="tr-TR" sz="2800" dirty="0">
                <a:solidFill>
                  <a:schemeClr val="tx2"/>
                </a:solidFill>
              </a:rPr>
              <a:t>Yenice Deprem Kayıt İstasyonu: Dünyada tek ve sıra dışı Deprem Kayıt İstasyonu Çanakkale Onsekiz Mart Üniversitesi Deprem Araştırma ve Uygulama Araştırma Merkezi (DAUM) ve Boğaziçi Üniversitesi Kandilli Rasathanesi ve Deprem Araştırma Enstitüsü ortaklığı ile Yenice </a:t>
            </a:r>
            <a:r>
              <a:rPr lang="tr-TR" sz="2800" dirty="0" err="1">
                <a:solidFill>
                  <a:schemeClr val="tx2"/>
                </a:solidFill>
              </a:rPr>
              <a:t>MYO’da</a:t>
            </a:r>
            <a:r>
              <a:rPr lang="tr-TR" sz="2800" dirty="0">
                <a:solidFill>
                  <a:schemeClr val="tx2"/>
                </a:solidFill>
              </a:rPr>
              <a:t> açıldı.</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72FB51DD-3A22-6D01-97F1-39BAC7FB6C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75579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Global doğal afetler olarak dünyanın farklı bölgelerini tehdit eden büyük yangınların uzaktan algılama yöntemleri yardımıyla izlenmesi kapsamında son meydana gelen Avustralya yangınları etkilerinin </a:t>
            </a:r>
            <a:r>
              <a:rPr lang="tr-TR" sz="2800" dirty="0" err="1">
                <a:solidFill>
                  <a:schemeClr val="tx2"/>
                </a:solidFill>
              </a:rPr>
              <a:t>Sentinel</a:t>
            </a:r>
            <a:r>
              <a:rPr lang="tr-TR" sz="2800" dirty="0">
                <a:solidFill>
                  <a:schemeClr val="tx2"/>
                </a:solidFill>
              </a:rPr>
              <a:t> uydu görüntüleri ile belirlenmesi konusunda teknik incelemeler tamamlanmış olup olası etkilerin modellenmesi ve otomatik izlenmesi kapsamında bir adet teknik rapor yayınlanmıştır. </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7390D81B-8DBD-7303-7E84-63F3BA1A0C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4871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7714215" y="1706249"/>
            <a:ext cx="4477785" cy="4832092"/>
          </a:xfrm>
          <a:prstGeom prst="rect">
            <a:avLst/>
          </a:prstGeom>
          <a:noFill/>
        </p:spPr>
        <p:txBody>
          <a:bodyPr wrap="square" rtlCol="0">
            <a:spAutoFit/>
          </a:bodyPr>
          <a:lstStyle/>
          <a:p>
            <a:pPr marL="457200" indent="-457200">
              <a:buFont typeface="Wingdings" panose="05000000000000000000" pitchFamily="2" charset="2"/>
              <a:buChar char="Ø"/>
            </a:pPr>
            <a:r>
              <a:rPr lang="tr-TR" sz="2800" dirty="0">
                <a:solidFill>
                  <a:schemeClr val="tx2"/>
                </a:solidFill>
              </a:rPr>
              <a:t>Kanguru Adası, Avustralya'ya bağlı bir adadır. Güney Avustralya eyaletindeki </a:t>
            </a:r>
            <a:r>
              <a:rPr lang="tr-TR" sz="2800" dirty="0" err="1">
                <a:solidFill>
                  <a:schemeClr val="tx2"/>
                </a:solidFill>
              </a:rPr>
              <a:t>St.Vincent</a:t>
            </a:r>
            <a:r>
              <a:rPr lang="tr-TR" sz="2800" dirty="0">
                <a:solidFill>
                  <a:schemeClr val="tx2"/>
                </a:solidFill>
              </a:rPr>
              <a:t> Körfezi açıklarında, </a:t>
            </a:r>
            <a:r>
              <a:rPr lang="tr-TR" sz="2800" dirty="0" err="1">
                <a:solidFill>
                  <a:schemeClr val="tx2"/>
                </a:solidFill>
              </a:rPr>
              <a:t>Adelaide'ın</a:t>
            </a:r>
            <a:r>
              <a:rPr lang="tr-TR" sz="2800" dirty="0">
                <a:solidFill>
                  <a:schemeClr val="tx2"/>
                </a:solidFill>
              </a:rPr>
              <a:t> 130 km güneybatısında yer alır. 4.405 km² olan yüzölçümüyle ülkenin en büyük üçüncü adası konumundadır.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Resim 6">
            <a:extLst>
              <a:ext uri="{FF2B5EF4-FFF2-40B4-BE49-F238E27FC236}">
                <a16:creationId xmlns:a16="http://schemas.microsoft.com/office/drawing/2014/main" id="{CAF98EB8-5234-96E4-D94D-BDFF5900ABED}"/>
              </a:ext>
            </a:extLst>
          </p:cNvPr>
          <p:cNvPicPr>
            <a:picLocks noChangeAspect="1"/>
          </p:cNvPicPr>
          <p:nvPr/>
        </p:nvPicPr>
        <p:blipFill>
          <a:blip r:embed="rId4"/>
          <a:stretch>
            <a:fillRect/>
          </a:stretch>
        </p:blipFill>
        <p:spPr>
          <a:xfrm>
            <a:off x="830682" y="1792013"/>
            <a:ext cx="6881944" cy="3674282"/>
          </a:xfrm>
          <a:prstGeom prst="rect">
            <a:avLst/>
          </a:prstGeom>
        </p:spPr>
      </p:pic>
      <p:sp>
        <p:nvSpPr>
          <p:cNvPr id="8" name="Metin kutusu 7">
            <a:extLst>
              <a:ext uri="{FF2B5EF4-FFF2-40B4-BE49-F238E27FC236}">
                <a16:creationId xmlns:a16="http://schemas.microsoft.com/office/drawing/2014/main" id="{77D34971-4766-BAA3-BB62-1DEEABB3F623}"/>
              </a:ext>
            </a:extLst>
          </p:cNvPr>
          <p:cNvSpPr txBox="1"/>
          <p:nvPr/>
        </p:nvSpPr>
        <p:spPr>
          <a:xfrm>
            <a:off x="759058" y="5555692"/>
            <a:ext cx="10778900" cy="400110"/>
          </a:xfrm>
          <a:prstGeom prst="rect">
            <a:avLst/>
          </a:prstGeom>
          <a:noFill/>
        </p:spPr>
        <p:txBody>
          <a:bodyPr wrap="square" rtlCol="0">
            <a:spAutoFit/>
          </a:bodyPr>
          <a:lstStyle/>
          <a:p>
            <a:pPr algn="just"/>
            <a:r>
              <a:rPr lang="tr-TR" sz="2000" dirty="0">
                <a:solidFill>
                  <a:schemeClr val="tx2"/>
                </a:solidFill>
              </a:rPr>
              <a:t>Şekil 2. Teknik rapora konu olan Kanguru Adasının uydu görüntüsü.</a:t>
            </a:r>
          </a:p>
        </p:txBody>
      </p:sp>
      <p:pic>
        <p:nvPicPr>
          <p:cNvPr id="3" name="Resim 5">
            <a:extLst>
              <a:ext uri="{FF2B5EF4-FFF2-40B4-BE49-F238E27FC236}">
                <a16:creationId xmlns:a16="http://schemas.microsoft.com/office/drawing/2014/main" id="{4B764DB4-4D6D-97C1-7820-C65D7C0607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15665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2019 yılı ortalarına doğru kuraklık nedeniyle Avustralya Kanguru Adasında meydana gelen büyük orman yangınını bitki örtüsü indeksleri ile analiz etmek için, yangın öncesine ilişkin 16.12.2019 tarihli Sentinel-2A ve yangın sonrasına ilişkin 14.04.2020 tarihli </a:t>
            </a:r>
            <a:r>
              <a:rPr lang="tr-TR" sz="2800" dirty="0" err="1">
                <a:solidFill>
                  <a:schemeClr val="tx2"/>
                </a:solidFill>
              </a:rPr>
              <a:t>Sentinel</a:t>
            </a:r>
            <a:r>
              <a:rPr lang="tr-TR" sz="2800" dirty="0">
                <a:solidFill>
                  <a:schemeClr val="tx2"/>
                </a:solidFill>
              </a:rPr>
              <a:t> 2A görüntüsü kullanılmıştır. Elde edilen uydu görüntüleri yardımıyla yangın indeksleri oluşturulmuş, yangın öncesi ve sonrası indeks farkları karşılaştırılmıştır.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958BCBD8-42DE-B43E-255B-34D28D080E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5197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936758" y="1374427"/>
            <a:ext cx="9601200" cy="1485900"/>
          </a:xfrm>
        </p:spPr>
        <p:txBody>
          <a:bodyPr>
            <a:normAutofit/>
          </a:bodyPr>
          <a:lstStyle/>
          <a:p>
            <a:pPr algn="ctr"/>
            <a:r>
              <a:rPr lang="tr-TR" sz="4800" dirty="0"/>
              <a:t>UZAKTAN ALGILAMA ARAŞTIRMA ve UYGULAMA MERKEZİ</a:t>
            </a:r>
          </a:p>
        </p:txBody>
      </p:sp>
      <p:sp>
        <p:nvSpPr>
          <p:cNvPr id="4" name="Metin kutusu 3">
            <a:extLst>
              <a:ext uri="{FF2B5EF4-FFF2-40B4-BE49-F238E27FC236}">
                <a16:creationId xmlns:a16="http://schemas.microsoft.com/office/drawing/2014/main" id="{16208E2A-E342-1647-0B99-6983EF6CA7FE}"/>
              </a:ext>
            </a:extLst>
          </p:cNvPr>
          <p:cNvSpPr txBox="1"/>
          <p:nvPr/>
        </p:nvSpPr>
        <p:spPr>
          <a:xfrm>
            <a:off x="3759200" y="3575601"/>
            <a:ext cx="7239000" cy="584775"/>
          </a:xfrm>
          <a:prstGeom prst="rect">
            <a:avLst/>
          </a:prstGeom>
          <a:noFill/>
        </p:spPr>
        <p:txBody>
          <a:bodyPr wrap="square" rtlCol="0">
            <a:spAutoFit/>
          </a:bodyPr>
          <a:lstStyle/>
          <a:p>
            <a:r>
              <a:rPr lang="tr-TR" sz="3200" dirty="0">
                <a:solidFill>
                  <a:schemeClr val="tx2"/>
                </a:solidFill>
              </a:rPr>
              <a:t>2019 Yılı Faaliyet Raporu Sunumu</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6" name="Resim 5">
            <a:extLst>
              <a:ext uri="{FF2B5EF4-FFF2-40B4-BE49-F238E27FC236}">
                <a16:creationId xmlns:a16="http://schemas.microsoft.com/office/drawing/2014/main" id="{146D7332-AEE1-8A1B-3717-24B23E508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6994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8" name="Metin kutusu 7">
            <a:extLst>
              <a:ext uri="{FF2B5EF4-FFF2-40B4-BE49-F238E27FC236}">
                <a16:creationId xmlns:a16="http://schemas.microsoft.com/office/drawing/2014/main" id="{77D34971-4766-BAA3-BB62-1DEEABB3F623}"/>
              </a:ext>
            </a:extLst>
          </p:cNvPr>
          <p:cNvSpPr txBox="1"/>
          <p:nvPr/>
        </p:nvSpPr>
        <p:spPr>
          <a:xfrm>
            <a:off x="2538125" y="6045200"/>
            <a:ext cx="10778900" cy="400110"/>
          </a:xfrm>
          <a:prstGeom prst="rect">
            <a:avLst/>
          </a:prstGeom>
          <a:noFill/>
        </p:spPr>
        <p:txBody>
          <a:bodyPr wrap="square" rtlCol="0">
            <a:spAutoFit/>
          </a:bodyPr>
          <a:lstStyle/>
          <a:p>
            <a:pPr algn="just"/>
            <a:r>
              <a:rPr lang="tr-TR" sz="2000" dirty="0">
                <a:solidFill>
                  <a:schemeClr val="tx2"/>
                </a:solidFill>
              </a:rPr>
              <a:t>Şekil 3. Kullanılan iş akışı.</a:t>
            </a:r>
          </a:p>
        </p:txBody>
      </p:sp>
      <p:pic>
        <p:nvPicPr>
          <p:cNvPr id="9" name="Resim 8">
            <a:extLst>
              <a:ext uri="{FF2B5EF4-FFF2-40B4-BE49-F238E27FC236}">
                <a16:creationId xmlns:a16="http://schemas.microsoft.com/office/drawing/2014/main" id="{890A535E-0820-7D4C-0B93-9F3E427427E4}"/>
              </a:ext>
            </a:extLst>
          </p:cNvPr>
          <p:cNvPicPr>
            <a:picLocks noChangeAspect="1"/>
          </p:cNvPicPr>
          <p:nvPr/>
        </p:nvPicPr>
        <p:blipFill>
          <a:blip r:embed="rId4"/>
          <a:stretch>
            <a:fillRect/>
          </a:stretch>
        </p:blipFill>
        <p:spPr>
          <a:xfrm>
            <a:off x="2538125" y="1856061"/>
            <a:ext cx="7440574" cy="4215006"/>
          </a:xfrm>
          <a:prstGeom prst="rect">
            <a:avLst/>
          </a:prstGeom>
        </p:spPr>
      </p:pic>
      <p:pic>
        <p:nvPicPr>
          <p:cNvPr id="3" name="Resim 5">
            <a:extLst>
              <a:ext uri="{FF2B5EF4-FFF2-40B4-BE49-F238E27FC236}">
                <a16:creationId xmlns:a16="http://schemas.microsoft.com/office/drawing/2014/main" id="{1C90A5A0-39EF-0923-56AC-927C3EAF10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99311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2019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Orman yangını için literatür çalışmalarından da bilindiği gibi 10 m çözünürlüğe sahip Sentinel-2 uydusunun bu gibi afetleri kısa zamanda ücretsiz olarak analiz edebileceği ve kullanılan sınıflandırma yönteminde gerçeğe yakın sonuçlar elde ettiği görülmüştür. Ayrıca bu kapsamda bir adet uluslararası sözlü bildiri ve bir adet uluslararası makale hazırlanarak değerlendirilmek üzere gönderilmiştir.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5A21291-1E57-7241-8D79-130E6E24DF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874528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sp>
        <p:nvSpPr>
          <p:cNvPr id="4" name="Şerit: Yukarı Bükülmüş 3">
            <a:extLst>
              <a:ext uri="{FF2B5EF4-FFF2-40B4-BE49-F238E27FC236}">
                <a16:creationId xmlns:a16="http://schemas.microsoft.com/office/drawing/2014/main" id="{AB95979B-1269-92B5-D398-90CB2C9F722B}"/>
              </a:ext>
            </a:extLst>
          </p:cNvPr>
          <p:cNvSpPr/>
          <p:nvPr/>
        </p:nvSpPr>
        <p:spPr>
          <a:xfrm>
            <a:off x="2987040" y="2385060"/>
            <a:ext cx="6979919" cy="150114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4875714" y="2705100"/>
            <a:ext cx="4108265" cy="861060"/>
          </a:xfrm>
        </p:spPr>
        <p:txBody>
          <a:bodyPr>
            <a:normAutofit/>
          </a:bodyPr>
          <a:lstStyle/>
          <a:p>
            <a:r>
              <a:rPr lang="tr-TR" sz="3600" b="1" dirty="0">
                <a:solidFill>
                  <a:schemeClr val="bg1"/>
                </a:solidFill>
              </a:rPr>
              <a:t>TEŞEKKÜRLER</a:t>
            </a:r>
            <a:endParaRPr lang="tr-TR" b="1" dirty="0">
              <a:solidFill>
                <a:schemeClr val="bg1"/>
              </a:solidFill>
            </a:endParaRPr>
          </a:p>
        </p:txBody>
      </p:sp>
      <p:pic>
        <p:nvPicPr>
          <p:cNvPr id="3" name="Resim 5">
            <a:extLst>
              <a:ext uri="{FF2B5EF4-FFF2-40B4-BE49-F238E27FC236}">
                <a16:creationId xmlns:a16="http://schemas.microsoft.com/office/drawing/2014/main" id="{8DB4F125-38ED-E23D-24EB-675056F9ED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93060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Kuruluş:</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Çanakkale Onsekiz Mart Üniversitesi Uzaktan Algılama Araştırma ve Uygulama Merkezi (UZAL), 12 Haziran 2005 tarih ve 25843 sayılı Resmî Gazete ’de yayınlanan yönetmeliği ile faaliyetlerine resmen başlamıştır.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21D652D2-7BA4-A267-6667-6A16118FF9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501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Misyon: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Misyonumuz; uzaktan algılama, sayısal görüntü işleme, coğrafi bilgi sistemleri, uydu ve uzay teknolojileri, küresel konumlama sistemi ve benzeri alanlarda ortaya çıkan ihtiyaçları ve gelişmeleri takip ederek lisans ve lisansüstü düzeyde eğitim-öğretimi, tez çalışmalarını ve bilimsel araştırmaları desteklemek, geliştirmek, bu alanla ilgili kitaplık, yayın, yazılım ve görüntü arşivi oluşturmak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7512CE3-B999-5BEE-02FA-A7BE24E3EF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231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Vizyon: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Vizyonumuz; uzaktan algılama, sayısal görüntü işleme, coğrafi bilgi sistemleri, uydu ve uzay teknolojileri, küresel konumlama sistemi ve benzeri alanlarda son gelişmeleri takip edip bu gelişmeler doğrultusunda uluslararası nitelikle tez çalışmaları, bilimsel araştırmalar ve uygulama projeleri planlayan, destekleyen, üreten, öneren ve hayata geçiren bir araştırma ve uygulama merkezi olmaktır.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A46145B5-0AF5-9C7B-C286-ACED0D1AD2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758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Amacı:</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İletişime ve bilgi teknolojisine dayalı olarak lisans ve lisansüstü düzeyde ve eğitim programları kapsamında uzaktan yapılan eğitim faaliyetlerini, ilgili bilimsel etkinlikleri ve uygulamaları organize etmek, yürütmek, desteklemek, geliştirmek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7F89587C-8A96-AFC4-81BD-841A57DED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234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Lisans ve lisansüstü düzeyde; uzaktan algılama, sayısal görüntü işleme, coğrafi bilgi sistemleri, uydu ve uzay teknolojileri, küresel konumlama sistemi ve benzeri alanlarda eğitim-öğretimi, tez çalışmalarını ve bilimsel araştırmaları desteklemek, geliştirmek, uygulama projeleri planlamak, önermek ve hayata geçirmek, </a:t>
            </a:r>
          </a:p>
          <a:p>
            <a:pPr marL="457200" indent="-457200" algn="just">
              <a:buFont typeface="Wingdings" panose="05000000000000000000" pitchFamily="2" charset="2"/>
              <a:buChar char="Ø"/>
            </a:pPr>
            <a:r>
              <a:rPr lang="tr-TR" sz="2800" dirty="0">
                <a:solidFill>
                  <a:schemeClr val="tx2"/>
                </a:solidFill>
              </a:rPr>
              <a:t>Çalışma alanı ile ilgili kitaplık, yayın, yazılım ve görüntü arşivi oluşturmak,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20449DC-EE65-034A-BCF2-2CE916CDDE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5522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Çalışma alanına giren konularda kongre, konferans, sempozyum, seminer, kurs, özel günler ve benzeri ulusal ve uluslararası bilimsel toplantılar düzenlemek, çalışmalarla ilgili gelişmeleri kamuoyuna duyurmak,</a:t>
            </a:r>
          </a:p>
          <a:p>
            <a:pPr marL="457200" indent="-457200" algn="just">
              <a:buFont typeface="Wingdings" panose="05000000000000000000" pitchFamily="2" charset="2"/>
              <a:buChar char="Ø"/>
            </a:pPr>
            <a:r>
              <a:rPr lang="tr-TR" sz="2800" dirty="0">
                <a:solidFill>
                  <a:schemeClr val="tx2"/>
                </a:solidFill>
              </a:rPr>
              <a:t>Amaca uygun yurtiçi ve yurtdışı kuruluşlarla iş birliği yapmak, bilgi ve eleman değişiminde bulunmak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DEA9FF4-9B7F-4B9F-80D7-288DE547D8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2210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3" name="Ok: Sağ 2">
            <a:extLst>
              <a:ext uri="{FF2B5EF4-FFF2-40B4-BE49-F238E27FC236}">
                <a16:creationId xmlns:a16="http://schemas.microsoft.com/office/drawing/2014/main" id="{D1ED3548-049A-1A75-BB5C-1E974DEE5394}"/>
              </a:ext>
            </a:extLst>
          </p:cNvPr>
          <p:cNvSpPr/>
          <p:nvPr/>
        </p:nvSpPr>
        <p:spPr>
          <a:xfrm>
            <a:off x="3261360" y="1844040"/>
            <a:ext cx="6133015" cy="2796540"/>
          </a:xfrm>
          <a:prstGeom prst="rightArrow">
            <a:avLst/>
          </a:prstGeom>
          <a:solidFill>
            <a:srgbClr val="2B7D6D"/>
          </a:solidFill>
          <a:ln w="3175">
            <a:solidFill>
              <a:schemeClr val="accent4">
                <a:lumMod val="50000"/>
              </a:schemeClr>
            </a:solidFill>
          </a:ln>
          <a:scene3d>
            <a:camera prst="orthographicFront"/>
            <a:lightRig rig="morning" dir="t"/>
          </a:scene3d>
          <a:sp3d prstMaterial="dkEdge">
            <a:bevelT w="165100" prst="coolSlant"/>
            <a:bevelB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3892735" y="2998470"/>
            <a:ext cx="4108265" cy="861060"/>
          </a:xfrm>
        </p:spPr>
        <p:txBody>
          <a:bodyPr>
            <a:normAutofit/>
          </a:bodyPr>
          <a:lstStyle/>
          <a:p>
            <a:r>
              <a:rPr lang="tr-TR" sz="3600" b="1" dirty="0">
                <a:solidFill>
                  <a:schemeClr val="bg1"/>
                </a:solidFill>
              </a:rPr>
              <a:t>2019 FAALİYETLERİ</a:t>
            </a:r>
            <a:endParaRPr lang="tr-TR" b="1" dirty="0">
              <a:solidFill>
                <a:schemeClr val="bg1"/>
              </a:solidFill>
            </a:endParaRPr>
          </a:p>
        </p:txBody>
      </p:sp>
      <p:pic>
        <p:nvPicPr>
          <p:cNvPr id="4" name="Resim 5">
            <a:extLst>
              <a:ext uri="{FF2B5EF4-FFF2-40B4-BE49-F238E27FC236}">
                <a16:creationId xmlns:a16="http://schemas.microsoft.com/office/drawing/2014/main" id="{DD0D87CA-A48D-CC3C-65B7-3FBAD49815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80747305"/>
      </p:ext>
    </p:extLst>
  </p:cSld>
  <p:clrMapOvr>
    <a:masterClrMapping/>
  </p:clrMapOvr>
</p:sld>
</file>

<file path=ppt/theme/theme1.xml><?xml version="1.0" encoding="utf-8"?>
<a:theme xmlns:a="http://schemas.openxmlformats.org/drawingml/2006/main" name="Kırpma">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8F8A5DDCCBB3A54EB23F45B095037E94" ma:contentTypeVersion="8" ma:contentTypeDescription="Yeni belge oluşturun." ma:contentTypeScope="" ma:versionID="cd17eda529e094cb76fbc5e8ad239af4">
  <xsd:schema xmlns:xsd="http://www.w3.org/2001/XMLSchema" xmlns:xs="http://www.w3.org/2001/XMLSchema" xmlns:p="http://schemas.microsoft.com/office/2006/metadata/properties" xmlns:ns3="985f995d-ee37-4534-bd21-e916c7ea291b" xmlns:ns4="4fa2fc79-4008-4cb6-9866-39177978b09e" targetNamespace="http://schemas.microsoft.com/office/2006/metadata/properties" ma:root="true" ma:fieldsID="6f45e387616c04b99549c4689a0ec554" ns3:_="" ns4:_="">
    <xsd:import namespace="985f995d-ee37-4534-bd21-e916c7ea291b"/>
    <xsd:import namespace="4fa2fc79-4008-4cb6-9866-39177978b0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995d-ee37-4534-bd21-e916c7ea2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2fc79-4008-4cb6-9866-39177978b09e"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5f995d-ee37-4534-bd21-e916c7ea291b" xsi:nil="true"/>
  </documentManagement>
</p:properties>
</file>

<file path=customXml/itemProps1.xml><?xml version="1.0" encoding="utf-8"?>
<ds:datastoreItem xmlns:ds="http://schemas.openxmlformats.org/officeDocument/2006/customXml" ds:itemID="{6013E2E4-204A-4046-A7DD-0B086209CD79}">
  <ds:schemaRefs>
    <ds:schemaRef ds:uri="http://schemas.microsoft.com/sharepoint/v3/contenttype/forms"/>
  </ds:schemaRefs>
</ds:datastoreItem>
</file>

<file path=customXml/itemProps2.xml><?xml version="1.0" encoding="utf-8"?>
<ds:datastoreItem xmlns:ds="http://schemas.openxmlformats.org/officeDocument/2006/customXml" ds:itemID="{FC4483E2-6DEC-48A8-8271-76BE3614E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f995d-ee37-4534-bd21-e916c7ea291b"/>
    <ds:schemaRef ds:uri="4fa2fc79-4008-4cb6-9866-39177978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866D5F-8599-427C-A546-E1BE5B0598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 ds:uri="4fa2fc79-4008-4cb6-9866-39177978b09e"/>
    <ds:schemaRef ds:uri="985f995d-ee37-4534-bd21-e916c7ea291b"/>
  </ds:schemaRefs>
</ds:datastoreItem>
</file>

<file path=docProps/app.xml><?xml version="1.0" encoding="utf-8"?>
<Properties xmlns="http://schemas.openxmlformats.org/officeDocument/2006/extended-properties" xmlns:vt="http://schemas.openxmlformats.org/officeDocument/2006/docPropsVTypes">
  <Template>TM10001105[[fn=Kırpma]]</Template>
  <TotalTime>212</TotalTime>
  <Words>1058</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CIDFont+F1</vt:lpstr>
      <vt:lpstr>CIDFont+F2</vt:lpstr>
      <vt:lpstr>Franklin Gothic Book</vt:lpstr>
      <vt:lpstr>Wingdings</vt:lpstr>
      <vt:lpstr>Kırpma</vt:lpstr>
      <vt:lpstr>PowerPoint Presentation</vt:lpstr>
      <vt:lpstr>UZAKTAN ALGILAMA ARAŞTIRMA ve UYGULAMA MERKEZİ</vt:lpstr>
      <vt:lpstr>Kuruluş:</vt:lpstr>
      <vt:lpstr>Misyon:</vt:lpstr>
      <vt:lpstr>Vizyon:</vt:lpstr>
      <vt:lpstr>Merkezin Amacı:</vt:lpstr>
      <vt:lpstr>Merkezin Hedefleri:</vt:lpstr>
      <vt:lpstr>Merkezin Hedefleri:</vt:lpstr>
      <vt:lpstr>2019 FAALİYETLERİ</vt:lpstr>
      <vt:lpstr>2019 Faaliyetleri:</vt:lpstr>
      <vt:lpstr>2019 Faaliyetleri:</vt:lpstr>
      <vt:lpstr>2019 Faaliyetleri:</vt:lpstr>
      <vt:lpstr>2019 Faaliyetleri:</vt:lpstr>
      <vt:lpstr>2019 Faaliyetleri:</vt:lpstr>
      <vt:lpstr>2019 Faaliyetleri:</vt:lpstr>
      <vt:lpstr>2019 Faaliyetleri:</vt:lpstr>
      <vt:lpstr>2019 Faaliyetleri:</vt:lpstr>
      <vt:lpstr>2019 Faaliyetleri:</vt:lpstr>
      <vt:lpstr>2019 Faaliyetleri:</vt:lpstr>
      <vt:lpstr>2019 Faaliyetleri:</vt:lpstr>
      <vt:lpstr>2019 Faaliyetleri: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Eren</dc:creator>
  <cp:lastModifiedBy>Esra Eren</cp:lastModifiedBy>
  <cp:revision>15</cp:revision>
  <dcterms:created xsi:type="dcterms:W3CDTF">2023-12-23T20:46:01Z</dcterms:created>
  <dcterms:modified xsi:type="dcterms:W3CDTF">2024-01-18T17:10:57Z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0x0101008F8A5DDCCBB3A54EB23F45B095037E94</vt:lpwstr>
  </property>
</Properties>
</file>