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9" r:id="rId7"/>
    <p:sldId id="260" r:id="rId8"/>
    <p:sldId id="261" r:id="rId9"/>
    <p:sldId id="262" r:id="rId10"/>
    <p:sldId id="263" r:id="rId11"/>
    <p:sldId id="264" r:id="rId12"/>
    <p:sldId id="266" r:id="rId13"/>
    <p:sldId id="267" r:id="rId14"/>
    <p:sldId id="269" r:id="rId15"/>
    <p:sldId id="268" r:id="rId16"/>
    <p:sldId id="271" r:id="rId17"/>
    <p:sldId id="272" r:id="rId18"/>
    <p:sldId id="274" r:id="rId19"/>
    <p:sldId id="275" r:id="rId20"/>
    <p:sldId id="276" r:id="rId21"/>
    <p:sldId id="2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7D6D"/>
    <a:srgbClr val="C9E3FB"/>
    <a:srgbClr val="DED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80CCDF8-0F5D-4503-BDAE-E988D667194B}"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667923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211607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305639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104442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80CCDF8-0F5D-4503-BDAE-E988D667194B}"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517576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85E0A21-66C7-4541-9986-C3EA170883E0}" type="datetimeFigureOut">
              <a:rPr lang="tr-TR" smtClean="0"/>
              <a:t>18.01.2024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343181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85E0A21-66C7-4541-9986-C3EA170883E0}" type="datetimeFigureOut">
              <a:rPr lang="tr-TR" smtClean="0"/>
              <a:t>18.01.2024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248115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85E0A21-66C7-4541-9986-C3EA170883E0}" type="datetimeFigureOut">
              <a:rPr lang="tr-TR" smtClean="0"/>
              <a:t>18.01.2024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13833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E0A21-66C7-4541-9986-C3EA170883E0}" type="datetimeFigureOut">
              <a:rPr lang="tr-TR" smtClean="0"/>
              <a:t>18.01.2024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230350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85E0A21-66C7-4541-9986-C3EA170883E0}" type="datetimeFigureOut">
              <a:rPr lang="tr-TR" smtClean="0"/>
              <a:t>18.01.2024</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80CCDF8-0F5D-4503-BDAE-E988D667194B}"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305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85E0A21-66C7-4541-9986-C3EA170883E0}" type="datetimeFigureOut">
              <a:rPr lang="tr-TR" smtClean="0"/>
              <a:t>18.01.2024</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80CCDF8-0F5D-4503-BDAE-E988D667194B}"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662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85E0A21-66C7-4541-9986-C3EA170883E0}" type="datetimeFigureOut">
              <a:rPr lang="tr-TR" smtClean="0"/>
              <a:t>18.01.2024</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80CCDF8-0F5D-4503-BDAE-E988D667194B}"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1441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3FB">
            <a:alpha val="28000"/>
          </a:srgbClr>
        </a:solidFill>
        <a:effectLst/>
      </p:bgPr>
    </p:bg>
    <p:spTree>
      <p:nvGrpSpPr>
        <p:cNvPr id="1" name=""/>
        <p:cNvGrpSpPr/>
        <p:nvPr/>
      </p:nvGrpSpPr>
      <p:grpSpPr>
        <a:xfrm>
          <a:off x="0" y="0"/>
          <a:ext cx="0" cy="0"/>
          <a:chOff x="0" y="0"/>
          <a:chExt cx="0" cy="0"/>
        </a:xfrm>
      </p:grpSpPr>
      <p:grpSp>
        <p:nvGrpSpPr>
          <p:cNvPr id="18" name="Grup 17">
            <a:extLst>
              <a:ext uri="{FF2B5EF4-FFF2-40B4-BE49-F238E27FC236}">
                <a16:creationId xmlns:a16="http://schemas.microsoft.com/office/drawing/2014/main" id="{E8BEE369-9CC0-4AF4-1C5C-C5BDFEB5C2BC}"/>
              </a:ext>
            </a:extLst>
          </p:cNvPr>
          <p:cNvGrpSpPr/>
          <p:nvPr/>
        </p:nvGrpSpPr>
        <p:grpSpPr>
          <a:xfrm>
            <a:off x="1249295" y="1234947"/>
            <a:ext cx="2203867" cy="3921795"/>
            <a:chOff x="1767454" y="1398044"/>
            <a:chExt cx="2723661" cy="4846772"/>
          </a:xfrm>
          <a:blipFill>
            <a:blip r:embed="rId2"/>
            <a:stretch>
              <a:fillRect/>
            </a:stretch>
          </a:blipFill>
        </p:grpSpPr>
        <p:sp>
          <p:nvSpPr>
            <p:cNvPr id="9" name="Dik Üçgen 8">
              <a:extLst>
                <a:ext uri="{FF2B5EF4-FFF2-40B4-BE49-F238E27FC236}">
                  <a16:creationId xmlns:a16="http://schemas.microsoft.com/office/drawing/2014/main" id="{4D048382-51CA-407F-06C8-2BA67ECB6D11}"/>
                </a:ext>
              </a:extLst>
            </p:cNvPr>
            <p:cNvSpPr/>
            <p:nvPr/>
          </p:nvSpPr>
          <p:spPr>
            <a:xfrm>
              <a:off x="1767454" y="1398044"/>
              <a:ext cx="2092960"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Dik Üçgen 9">
              <a:extLst>
                <a:ext uri="{FF2B5EF4-FFF2-40B4-BE49-F238E27FC236}">
                  <a16:creationId xmlns:a16="http://schemas.microsoft.com/office/drawing/2014/main" id="{BEF77B10-574F-ADBE-D761-146ACB2E88EB}"/>
                </a:ext>
              </a:extLst>
            </p:cNvPr>
            <p:cNvSpPr/>
            <p:nvPr/>
          </p:nvSpPr>
          <p:spPr>
            <a:xfrm rot="10800000">
              <a:off x="2398155" y="1731306"/>
              <a:ext cx="2092960"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 Üçgen 10">
              <a:extLst>
                <a:ext uri="{FF2B5EF4-FFF2-40B4-BE49-F238E27FC236}">
                  <a16:creationId xmlns:a16="http://schemas.microsoft.com/office/drawing/2014/main" id="{26E010CE-1A55-BADC-CD3C-D5E78E45A290}"/>
                </a:ext>
              </a:extLst>
            </p:cNvPr>
            <p:cNvSpPr/>
            <p:nvPr/>
          </p:nvSpPr>
          <p:spPr>
            <a:xfrm rot="10800000">
              <a:off x="1961453" y="4583967"/>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Dik Üçgen 11">
              <a:extLst>
                <a:ext uri="{FF2B5EF4-FFF2-40B4-BE49-F238E27FC236}">
                  <a16:creationId xmlns:a16="http://schemas.microsoft.com/office/drawing/2014/main" id="{96E0BCFD-7AD9-B6BA-8C70-7A4C0D93E542}"/>
                </a:ext>
              </a:extLst>
            </p:cNvPr>
            <p:cNvSpPr/>
            <p:nvPr/>
          </p:nvSpPr>
          <p:spPr>
            <a:xfrm rot="10800000">
              <a:off x="2322182" y="4149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Dik Üçgen 12">
              <a:extLst>
                <a:ext uri="{FF2B5EF4-FFF2-40B4-BE49-F238E27FC236}">
                  <a16:creationId xmlns:a16="http://schemas.microsoft.com/office/drawing/2014/main" id="{49525E51-3C70-FE07-F492-238D79711325}"/>
                </a:ext>
              </a:extLst>
            </p:cNvPr>
            <p:cNvSpPr/>
            <p:nvPr/>
          </p:nvSpPr>
          <p:spPr>
            <a:xfrm rot="10800000">
              <a:off x="2690536" y="3895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 Üçgen 14">
              <a:extLst>
                <a:ext uri="{FF2B5EF4-FFF2-40B4-BE49-F238E27FC236}">
                  <a16:creationId xmlns:a16="http://schemas.microsoft.com/office/drawing/2014/main" id="{91D5BE31-2BC2-7773-8283-E066AE2B8B73}"/>
                </a:ext>
              </a:extLst>
            </p:cNvPr>
            <p:cNvSpPr/>
            <p:nvPr/>
          </p:nvSpPr>
          <p:spPr>
            <a:xfrm>
              <a:off x="1845941" y="4801011"/>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22" name="Grup 21">
            <a:extLst>
              <a:ext uri="{FF2B5EF4-FFF2-40B4-BE49-F238E27FC236}">
                <a16:creationId xmlns:a16="http://schemas.microsoft.com/office/drawing/2014/main" id="{E5CE0576-8950-8C80-B7EF-1FFB9963A61B}"/>
              </a:ext>
            </a:extLst>
          </p:cNvPr>
          <p:cNvGrpSpPr/>
          <p:nvPr/>
        </p:nvGrpSpPr>
        <p:grpSpPr>
          <a:xfrm rot="10800000">
            <a:off x="8581864" y="1731306"/>
            <a:ext cx="2203866" cy="3921795"/>
            <a:chOff x="1767454" y="1398044"/>
            <a:chExt cx="2723660" cy="4846772"/>
          </a:xfrm>
          <a:blipFill>
            <a:blip r:embed="rId3"/>
            <a:stretch>
              <a:fillRect/>
            </a:stretch>
          </a:blipFill>
        </p:grpSpPr>
        <p:sp>
          <p:nvSpPr>
            <p:cNvPr id="23" name="Dik Üçgen 22">
              <a:extLst>
                <a:ext uri="{FF2B5EF4-FFF2-40B4-BE49-F238E27FC236}">
                  <a16:creationId xmlns:a16="http://schemas.microsoft.com/office/drawing/2014/main" id="{905D1CFF-37CF-CA81-F906-B7DF8CA63613}"/>
                </a:ext>
              </a:extLst>
            </p:cNvPr>
            <p:cNvSpPr/>
            <p:nvPr/>
          </p:nvSpPr>
          <p:spPr>
            <a:xfrm>
              <a:off x="1767454" y="1398044"/>
              <a:ext cx="2092960"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4" name="Dik Üçgen 23">
              <a:extLst>
                <a:ext uri="{FF2B5EF4-FFF2-40B4-BE49-F238E27FC236}">
                  <a16:creationId xmlns:a16="http://schemas.microsoft.com/office/drawing/2014/main" id="{0F985191-9247-2EFC-0B54-A9960AD479D1}"/>
                </a:ext>
              </a:extLst>
            </p:cNvPr>
            <p:cNvSpPr/>
            <p:nvPr/>
          </p:nvSpPr>
          <p:spPr>
            <a:xfrm rot="10800000">
              <a:off x="2398155" y="1731306"/>
              <a:ext cx="2092959"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5" name="Dik Üçgen 24">
              <a:extLst>
                <a:ext uri="{FF2B5EF4-FFF2-40B4-BE49-F238E27FC236}">
                  <a16:creationId xmlns:a16="http://schemas.microsoft.com/office/drawing/2014/main" id="{1D940A3E-66C4-F04B-77F3-0D743A20D65F}"/>
                </a:ext>
              </a:extLst>
            </p:cNvPr>
            <p:cNvSpPr/>
            <p:nvPr/>
          </p:nvSpPr>
          <p:spPr>
            <a:xfrm rot="10800000">
              <a:off x="1961453" y="4583967"/>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6" name="Dik Üçgen 25">
              <a:extLst>
                <a:ext uri="{FF2B5EF4-FFF2-40B4-BE49-F238E27FC236}">
                  <a16:creationId xmlns:a16="http://schemas.microsoft.com/office/drawing/2014/main" id="{E25C11F5-44E0-9066-E998-D3B5609A7EBA}"/>
                </a:ext>
              </a:extLst>
            </p:cNvPr>
            <p:cNvSpPr/>
            <p:nvPr/>
          </p:nvSpPr>
          <p:spPr>
            <a:xfrm rot="10800000">
              <a:off x="2322182" y="4149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7" name="Dik Üçgen 26">
              <a:extLst>
                <a:ext uri="{FF2B5EF4-FFF2-40B4-BE49-F238E27FC236}">
                  <a16:creationId xmlns:a16="http://schemas.microsoft.com/office/drawing/2014/main" id="{EEF9EC0E-C32C-7677-0600-3CFAB9A9BBA4}"/>
                </a:ext>
              </a:extLst>
            </p:cNvPr>
            <p:cNvSpPr/>
            <p:nvPr/>
          </p:nvSpPr>
          <p:spPr>
            <a:xfrm rot="10800000">
              <a:off x="2690536" y="3895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 Üçgen 27">
              <a:extLst>
                <a:ext uri="{FF2B5EF4-FFF2-40B4-BE49-F238E27FC236}">
                  <a16:creationId xmlns:a16="http://schemas.microsoft.com/office/drawing/2014/main" id="{99877377-4BFC-9670-0823-8F27D060A151}"/>
                </a:ext>
              </a:extLst>
            </p:cNvPr>
            <p:cNvSpPr/>
            <p:nvPr/>
          </p:nvSpPr>
          <p:spPr>
            <a:xfrm>
              <a:off x="1845941" y="4801011"/>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29" name="Dikdörtgen 28">
            <a:extLst>
              <a:ext uri="{FF2B5EF4-FFF2-40B4-BE49-F238E27FC236}">
                <a16:creationId xmlns:a16="http://schemas.microsoft.com/office/drawing/2014/main" id="{55370AF5-2DC7-2FCE-8E47-08E0373FE3A3}"/>
              </a:ext>
            </a:extLst>
          </p:cNvPr>
          <p:cNvSpPr/>
          <p:nvPr/>
        </p:nvSpPr>
        <p:spPr>
          <a:xfrm>
            <a:off x="1152144" y="1126296"/>
            <a:ext cx="9881616" cy="4585656"/>
          </a:xfrm>
          <a:prstGeom prst="rect">
            <a:avLst/>
          </a:prstGeom>
          <a:solidFill>
            <a:schemeClr val="bg2">
              <a:lumMod val="25000"/>
              <a:alpha val="61000"/>
            </a:schemeClr>
          </a:solidFill>
          <a:ln w="190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a:extLst>
              <a:ext uri="{FF2B5EF4-FFF2-40B4-BE49-F238E27FC236}">
                <a16:creationId xmlns:a16="http://schemas.microsoft.com/office/drawing/2014/main" id="{5FB09EFE-40C5-24F3-38D7-F24AEF49FEA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5031986" y="1305403"/>
            <a:ext cx="2564408" cy="2710946"/>
          </a:xfrm>
          <a:prstGeom prst="rect">
            <a:avLst/>
          </a:prstGeom>
        </p:spPr>
      </p:pic>
      <p:pic>
        <p:nvPicPr>
          <p:cNvPr id="6" name="Resim 5">
            <a:extLst>
              <a:ext uri="{FF2B5EF4-FFF2-40B4-BE49-F238E27FC236}">
                <a16:creationId xmlns:a16="http://schemas.microsoft.com/office/drawing/2014/main" id="{BF8E3F2D-AEB6-3819-64E0-A64D23A64CE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378759" y="4088450"/>
            <a:ext cx="1700098" cy="1082052"/>
          </a:xfrm>
          <a:prstGeom prst="rect">
            <a:avLst/>
          </a:prstGeom>
        </p:spPr>
      </p:pic>
    </p:spTree>
    <p:extLst>
      <p:ext uri="{BB962C8B-B14F-4D97-AF65-F5344CB8AC3E}">
        <p14:creationId xmlns:p14="http://schemas.microsoft.com/office/powerpoint/2010/main" val="424449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2022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929961" y="1665298"/>
            <a:ext cx="10778900" cy="4832092"/>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Merkez bünyesinde bir adet BAP projesi tamamlanmıştır. Proje kapsamında elde edilen verilerden bir adet makale hazırlanarak SCI kapsamındaki dergide kabul edilmiştir.</a:t>
            </a:r>
          </a:p>
          <a:p>
            <a:pPr marL="457200" indent="-457200" algn="just">
              <a:buFont typeface="Wingdings" panose="05000000000000000000" pitchFamily="2" charset="2"/>
              <a:buChar char="Ø"/>
            </a:pPr>
            <a:r>
              <a:rPr lang="tr-TR" sz="2800" dirty="0">
                <a:solidFill>
                  <a:schemeClr val="tx2"/>
                </a:solidFill>
              </a:rPr>
              <a:t>TÜBİTAK 1002 “Bilimsel ve Teknolojik Araştırma Projelerini Destekleme Programı “Deprem Araştırmaları” Çağrısı kapsamında bir adet bilimsel araştırma projesi değerlendirilmek üzere sunulmuştur.</a:t>
            </a:r>
          </a:p>
          <a:p>
            <a:pPr marL="457200" indent="-457200" algn="just">
              <a:buFont typeface="Wingdings" panose="05000000000000000000" pitchFamily="2" charset="2"/>
              <a:buChar char="Ø"/>
            </a:pPr>
            <a:r>
              <a:rPr lang="tr-TR" sz="2800" dirty="0">
                <a:solidFill>
                  <a:schemeClr val="tx2"/>
                </a:solidFill>
              </a:rPr>
              <a:t>Alman Uzay Ajansına XTI_GEOL9869 kodlu ve “Temporal </a:t>
            </a:r>
            <a:r>
              <a:rPr lang="tr-TR" sz="2800" dirty="0" err="1">
                <a:solidFill>
                  <a:schemeClr val="tx2"/>
                </a:solidFill>
              </a:rPr>
              <a:t>Monitoring</a:t>
            </a:r>
            <a:r>
              <a:rPr lang="tr-TR" sz="2800" dirty="0">
                <a:solidFill>
                  <a:schemeClr val="tx2"/>
                </a:solidFill>
              </a:rPr>
              <a:t> of </a:t>
            </a:r>
            <a:r>
              <a:rPr lang="tr-TR" sz="2800" dirty="0" err="1">
                <a:solidFill>
                  <a:schemeClr val="tx2"/>
                </a:solidFill>
              </a:rPr>
              <a:t>Forest</a:t>
            </a:r>
            <a:r>
              <a:rPr lang="tr-TR" sz="2800" dirty="0">
                <a:solidFill>
                  <a:schemeClr val="tx2"/>
                </a:solidFill>
              </a:rPr>
              <a:t> </a:t>
            </a:r>
            <a:r>
              <a:rPr lang="tr-TR" sz="2800" dirty="0" err="1">
                <a:solidFill>
                  <a:schemeClr val="tx2"/>
                </a:solidFill>
              </a:rPr>
              <a:t>Fires</a:t>
            </a:r>
            <a:r>
              <a:rPr lang="tr-TR" sz="2800" dirty="0">
                <a:solidFill>
                  <a:schemeClr val="tx2"/>
                </a:solidFill>
              </a:rPr>
              <a:t> </a:t>
            </a:r>
            <a:r>
              <a:rPr lang="tr-TR" sz="2800" dirty="0" err="1">
                <a:solidFill>
                  <a:schemeClr val="tx2"/>
                </a:solidFill>
              </a:rPr>
              <a:t>and</a:t>
            </a:r>
            <a:r>
              <a:rPr lang="tr-TR" sz="2800" dirty="0">
                <a:solidFill>
                  <a:schemeClr val="tx2"/>
                </a:solidFill>
              </a:rPr>
              <a:t> </a:t>
            </a:r>
            <a:r>
              <a:rPr lang="tr-TR" sz="2800" dirty="0" err="1">
                <a:solidFill>
                  <a:schemeClr val="tx2"/>
                </a:solidFill>
              </a:rPr>
              <a:t>Modeling</a:t>
            </a:r>
            <a:r>
              <a:rPr lang="tr-TR" sz="2800" dirty="0">
                <a:solidFill>
                  <a:schemeClr val="tx2"/>
                </a:solidFill>
              </a:rPr>
              <a:t> </a:t>
            </a:r>
            <a:r>
              <a:rPr lang="tr-TR" sz="2800" dirty="0" err="1">
                <a:solidFill>
                  <a:schemeClr val="tx2"/>
                </a:solidFill>
              </a:rPr>
              <a:t>with</a:t>
            </a:r>
            <a:r>
              <a:rPr lang="tr-TR" sz="2800" dirty="0">
                <a:solidFill>
                  <a:schemeClr val="tx2"/>
                </a:solidFill>
              </a:rPr>
              <a:t> Remote </a:t>
            </a:r>
            <a:r>
              <a:rPr lang="tr-TR" sz="2800" dirty="0" err="1">
                <a:solidFill>
                  <a:schemeClr val="tx2"/>
                </a:solidFill>
              </a:rPr>
              <a:t>Sensing</a:t>
            </a:r>
            <a:r>
              <a:rPr lang="tr-TR" sz="2800" dirty="0">
                <a:solidFill>
                  <a:schemeClr val="tx2"/>
                </a:solidFill>
              </a:rPr>
              <a:t> </a:t>
            </a:r>
            <a:r>
              <a:rPr lang="tr-TR" sz="2800" dirty="0" err="1">
                <a:solidFill>
                  <a:schemeClr val="tx2"/>
                </a:solidFill>
              </a:rPr>
              <a:t>Techniques</a:t>
            </a:r>
            <a:r>
              <a:rPr lang="tr-TR" sz="2800" dirty="0">
                <a:solidFill>
                  <a:schemeClr val="tx2"/>
                </a:solidFill>
              </a:rPr>
              <a:t>” başlıklı bilimsel araştırma projesi yürütülmeye devam etmektedir. Projenin ara raporu hazırlanmış ve kabul edilmiştir.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5E6CE79A-0FF5-006B-AC98-37E0546939C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166236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2022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832938"/>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Üniversitemiz farklı lisansüstü programlarından4 adet yüksek lisans öğrencisi tez çalışmalarını Araştırma ve Uygulama Merkezimiz bünyesinde sürdürmektedir. Bu araştırmalar kapsamında;</a:t>
            </a:r>
          </a:p>
          <a:p>
            <a:pPr marL="914400" lvl="1" indent="-457200" algn="just">
              <a:buFont typeface="Arial" panose="020B0604020202020204" pitchFamily="34" charset="0"/>
              <a:buChar char="•"/>
            </a:pPr>
            <a:r>
              <a:rPr lang="tr-TR" sz="2800" dirty="0">
                <a:solidFill>
                  <a:schemeClr val="tx2"/>
                </a:solidFill>
              </a:rPr>
              <a:t>İki adet merkez adresli uluslar arası bilimsel toplantıda sözlü bildiri sunulmuştur.</a:t>
            </a:r>
          </a:p>
          <a:p>
            <a:pPr marL="914400" lvl="1" indent="-457200" algn="just">
              <a:buFont typeface="Arial" panose="020B0604020202020204" pitchFamily="34" charset="0"/>
              <a:buChar char="•"/>
            </a:pPr>
            <a:r>
              <a:rPr lang="tr-TR" sz="2800" dirty="0">
                <a:solidFill>
                  <a:schemeClr val="tx2"/>
                </a:solidFill>
              </a:rPr>
              <a:t>Uluslar arası indekslerde taranan dergilerde bir adet bilimsel makale yayınlanmıştır.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82EF181D-6851-C514-8D94-CBB3324AD54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44952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2022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832938"/>
            <a:ext cx="10778900" cy="3970318"/>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 Araştırma Merkezimizin yanı sıra Boğaziçi Üniversitesi Kandilli Rasathanesi ve Deprem Araştırma Enstitüsü (KRDAE) Bölgesel Deprem‐Tsunami İzleme ve Değerlendirme Merkezi (BDTİM) ile üniversitemiz Deprem Araştırma ve Uygulama ve Araştırma Merkezi işbirliğinde yürütülmekte olan Çanakkale ve çevresinde olası depremlerin önceden kestirilmesi projesi kapsamında bölgedeki sürekli ve kampanya tipi jeodezik GNSS istasyonlarının sayısının arttırılmasına çalışılmaktadır. Bu kapsamda bölgede bir adet daha sabit izleme istasyonu tesis edilmiştir.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0DCFC578-01CD-08D2-420B-7F3FC14C30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729229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2022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756738"/>
            <a:ext cx="10778900" cy="1815882"/>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 Ayrıca Uzaktan Algılama Araştırma ve Uygulama Merkezi olarak 2022 faaliyet planı kapsamında tablo 1’de sunulan faaliyetleri lisans ve lisansüstü eğitim gören disiplinler arası bir toplum tarafından ilgiyle takip edilmiştir.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47D46E64-5AE3-9DAD-DCF6-129C6C340F9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2755795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7" name="Resim 6">
            <a:extLst>
              <a:ext uri="{FF2B5EF4-FFF2-40B4-BE49-F238E27FC236}">
                <a16:creationId xmlns:a16="http://schemas.microsoft.com/office/drawing/2014/main" id="{533650F5-E506-9113-CCF0-A8B6AF76C482}"/>
              </a:ext>
            </a:extLst>
          </p:cNvPr>
          <p:cNvPicPr>
            <a:picLocks noChangeAspect="1"/>
          </p:cNvPicPr>
          <p:nvPr/>
        </p:nvPicPr>
        <p:blipFill>
          <a:blip r:embed="rId4"/>
          <a:stretch>
            <a:fillRect/>
          </a:stretch>
        </p:blipFill>
        <p:spPr>
          <a:xfrm>
            <a:off x="929640" y="1190175"/>
            <a:ext cx="9465852" cy="5667825"/>
          </a:xfrm>
          <a:prstGeom prst="rect">
            <a:avLst/>
          </a:prstGeom>
        </p:spPr>
      </p:pic>
      <p:sp>
        <p:nvSpPr>
          <p:cNvPr id="9" name="Metin kutusu 8">
            <a:extLst>
              <a:ext uri="{FF2B5EF4-FFF2-40B4-BE49-F238E27FC236}">
                <a16:creationId xmlns:a16="http://schemas.microsoft.com/office/drawing/2014/main" id="{F2C0DDB2-1447-8B50-D334-C93FCEE55F31}"/>
              </a:ext>
            </a:extLst>
          </p:cNvPr>
          <p:cNvSpPr txBox="1"/>
          <p:nvPr/>
        </p:nvSpPr>
        <p:spPr>
          <a:xfrm>
            <a:off x="1849120" y="790065"/>
            <a:ext cx="10778900" cy="400110"/>
          </a:xfrm>
          <a:prstGeom prst="rect">
            <a:avLst/>
          </a:prstGeom>
          <a:noFill/>
        </p:spPr>
        <p:txBody>
          <a:bodyPr wrap="square" rtlCol="0">
            <a:spAutoFit/>
          </a:bodyPr>
          <a:lstStyle/>
          <a:p>
            <a:pPr algn="just"/>
            <a:r>
              <a:rPr lang="tr-TR" sz="2000" dirty="0">
                <a:solidFill>
                  <a:schemeClr val="tx2"/>
                </a:solidFill>
              </a:rPr>
              <a:t>Tablo 1. 2022 faaliyet planı kapsamında sunulan faaliyetler</a:t>
            </a:r>
          </a:p>
        </p:txBody>
      </p:sp>
      <p:pic>
        <p:nvPicPr>
          <p:cNvPr id="2" name="Resim 5">
            <a:extLst>
              <a:ext uri="{FF2B5EF4-FFF2-40B4-BE49-F238E27FC236}">
                <a16:creationId xmlns:a16="http://schemas.microsoft.com/office/drawing/2014/main" id="{506C94B0-8026-3516-1822-81B1566C6C2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346406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2022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756738"/>
            <a:ext cx="10778900" cy="4401205"/>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 Merkez Adresli Diğer Bilimsel Çalışmalar:</a:t>
            </a:r>
          </a:p>
          <a:p>
            <a:pPr marL="914400" lvl="1" indent="-457200" algn="just">
              <a:buFont typeface="Arial" panose="020B0604020202020204" pitchFamily="34" charset="0"/>
              <a:buChar char="•"/>
            </a:pPr>
            <a:r>
              <a:rPr lang="tr-TR" sz="2800" dirty="0">
                <a:solidFill>
                  <a:schemeClr val="tx2"/>
                </a:solidFill>
              </a:rPr>
              <a:t>Bitek D., Erenoğlu R. C. </a:t>
            </a:r>
            <a:r>
              <a:rPr lang="tr-TR" sz="2800" dirty="0" err="1">
                <a:solidFill>
                  <a:schemeClr val="tx2"/>
                </a:solidFill>
              </a:rPr>
              <a:t>Forest</a:t>
            </a:r>
            <a:r>
              <a:rPr lang="tr-TR" sz="2800" dirty="0">
                <a:solidFill>
                  <a:schemeClr val="tx2"/>
                </a:solidFill>
              </a:rPr>
              <a:t> Fire Analysis </a:t>
            </a:r>
            <a:r>
              <a:rPr lang="tr-TR" sz="2800" dirty="0" err="1">
                <a:solidFill>
                  <a:schemeClr val="tx2"/>
                </a:solidFill>
              </a:rPr>
              <a:t>with</a:t>
            </a:r>
            <a:r>
              <a:rPr lang="tr-TR" sz="2800" dirty="0">
                <a:solidFill>
                  <a:schemeClr val="tx2"/>
                </a:solidFill>
              </a:rPr>
              <a:t> Sentinel-2 </a:t>
            </a:r>
            <a:r>
              <a:rPr lang="tr-TR" sz="2800" dirty="0" err="1">
                <a:solidFill>
                  <a:schemeClr val="tx2"/>
                </a:solidFill>
              </a:rPr>
              <a:t>Satellite</a:t>
            </a:r>
            <a:r>
              <a:rPr lang="tr-TR" sz="2800" dirty="0">
                <a:solidFill>
                  <a:schemeClr val="tx2"/>
                </a:solidFill>
              </a:rPr>
              <a:t> </a:t>
            </a:r>
            <a:r>
              <a:rPr lang="tr-TR" sz="2800" dirty="0" err="1">
                <a:solidFill>
                  <a:schemeClr val="tx2"/>
                </a:solidFill>
              </a:rPr>
              <a:t>Imagery</a:t>
            </a:r>
            <a:r>
              <a:rPr lang="tr-TR" sz="2800" dirty="0">
                <a:solidFill>
                  <a:schemeClr val="tx2"/>
                </a:solidFill>
              </a:rPr>
              <a:t>: </a:t>
            </a:r>
            <a:r>
              <a:rPr lang="tr-TR" sz="2800" dirty="0" err="1">
                <a:solidFill>
                  <a:schemeClr val="tx2"/>
                </a:solidFill>
              </a:rPr>
              <a:t>The</a:t>
            </a:r>
            <a:r>
              <a:rPr lang="tr-TR" sz="2800" dirty="0">
                <a:solidFill>
                  <a:schemeClr val="tx2"/>
                </a:solidFill>
              </a:rPr>
              <a:t> Case of </a:t>
            </a:r>
            <a:r>
              <a:rPr lang="tr-TR" sz="2800" dirty="0" err="1">
                <a:solidFill>
                  <a:schemeClr val="tx2"/>
                </a:solidFill>
              </a:rPr>
              <a:t>Mati</a:t>
            </a:r>
            <a:r>
              <a:rPr lang="tr-TR" sz="2800" dirty="0">
                <a:solidFill>
                  <a:schemeClr val="tx2"/>
                </a:solidFill>
              </a:rPr>
              <a:t> (</a:t>
            </a:r>
            <a:r>
              <a:rPr lang="tr-TR" sz="2800" dirty="0" err="1">
                <a:solidFill>
                  <a:schemeClr val="tx2"/>
                </a:solidFill>
              </a:rPr>
              <a:t>Greece</a:t>
            </a:r>
            <a:r>
              <a:rPr lang="tr-TR" sz="2800" dirty="0">
                <a:solidFill>
                  <a:schemeClr val="tx2"/>
                </a:solidFill>
              </a:rPr>
              <a:t>) in 2018, </a:t>
            </a:r>
            <a:r>
              <a:rPr lang="tr-TR" sz="2800" dirty="0" err="1">
                <a:solidFill>
                  <a:schemeClr val="tx2"/>
                </a:solidFill>
              </a:rPr>
              <a:t>Academic</a:t>
            </a:r>
            <a:r>
              <a:rPr lang="tr-TR" sz="2800" dirty="0">
                <a:solidFill>
                  <a:schemeClr val="tx2"/>
                </a:solidFill>
              </a:rPr>
              <a:t> Platform </a:t>
            </a:r>
            <a:r>
              <a:rPr lang="tr-TR" sz="2800" dirty="0" err="1">
                <a:solidFill>
                  <a:schemeClr val="tx2"/>
                </a:solidFill>
              </a:rPr>
              <a:t>Journal</a:t>
            </a:r>
            <a:r>
              <a:rPr lang="tr-TR" sz="2800" dirty="0">
                <a:solidFill>
                  <a:schemeClr val="tx2"/>
                </a:solidFill>
              </a:rPr>
              <a:t> of Natural </a:t>
            </a:r>
            <a:r>
              <a:rPr lang="tr-TR" sz="2800" dirty="0" err="1">
                <a:solidFill>
                  <a:schemeClr val="tx2"/>
                </a:solidFill>
              </a:rPr>
              <a:t>Hazards</a:t>
            </a:r>
            <a:r>
              <a:rPr lang="tr-TR" sz="2800" dirty="0">
                <a:solidFill>
                  <a:schemeClr val="tx2"/>
                </a:solidFill>
              </a:rPr>
              <a:t> </a:t>
            </a:r>
            <a:r>
              <a:rPr lang="tr-TR" sz="2800" dirty="0" err="1">
                <a:solidFill>
                  <a:schemeClr val="tx2"/>
                </a:solidFill>
              </a:rPr>
              <a:t>and</a:t>
            </a:r>
            <a:r>
              <a:rPr lang="tr-TR" sz="2800" dirty="0">
                <a:solidFill>
                  <a:schemeClr val="tx2"/>
                </a:solidFill>
              </a:rPr>
              <a:t> </a:t>
            </a:r>
            <a:r>
              <a:rPr lang="tr-TR" sz="2800" dirty="0" err="1">
                <a:solidFill>
                  <a:schemeClr val="tx2"/>
                </a:solidFill>
              </a:rPr>
              <a:t>Disaster</a:t>
            </a:r>
            <a:r>
              <a:rPr lang="tr-TR" sz="2800" dirty="0">
                <a:solidFill>
                  <a:schemeClr val="tx2"/>
                </a:solidFill>
              </a:rPr>
              <a:t> Management 3(2), 85-98, 2022 DOI: 10.52114/apjhad.1211651.</a:t>
            </a:r>
          </a:p>
          <a:p>
            <a:pPr marL="914400" lvl="1" indent="-457200" algn="just">
              <a:buFont typeface="Arial" panose="020B0604020202020204" pitchFamily="34" charset="0"/>
              <a:buChar char="•"/>
            </a:pPr>
            <a:r>
              <a:rPr lang="tr-TR" sz="2800" dirty="0">
                <a:solidFill>
                  <a:schemeClr val="tx2"/>
                </a:solidFill>
              </a:rPr>
              <a:t>Bitek D., Erenoğlu R. C., Erenoğlu O. </a:t>
            </a:r>
            <a:r>
              <a:rPr lang="tr-TR" sz="2800" dirty="0" err="1">
                <a:solidFill>
                  <a:schemeClr val="tx2"/>
                </a:solidFill>
              </a:rPr>
              <a:t>Modeling</a:t>
            </a:r>
            <a:r>
              <a:rPr lang="tr-TR" sz="2800" dirty="0">
                <a:solidFill>
                  <a:schemeClr val="tx2"/>
                </a:solidFill>
              </a:rPr>
              <a:t> of </a:t>
            </a:r>
            <a:r>
              <a:rPr lang="tr-TR" sz="2800" dirty="0" err="1">
                <a:solidFill>
                  <a:schemeClr val="tx2"/>
                </a:solidFill>
              </a:rPr>
              <a:t>Landslides</a:t>
            </a:r>
            <a:r>
              <a:rPr lang="tr-TR" sz="2800" dirty="0">
                <a:solidFill>
                  <a:schemeClr val="tx2"/>
                </a:solidFill>
              </a:rPr>
              <a:t> Using </a:t>
            </a:r>
            <a:r>
              <a:rPr lang="tr-TR" sz="2800" dirty="0" err="1">
                <a:solidFill>
                  <a:schemeClr val="tx2"/>
                </a:solidFill>
              </a:rPr>
              <a:t>Sentinel</a:t>
            </a:r>
            <a:r>
              <a:rPr lang="tr-TR" sz="2800" dirty="0">
                <a:solidFill>
                  <a:schemeClr val="tx2"/>
                </a:solidFill>
              </a:rPr>
              <a:t> </a:t>
            </a:r>
            <a:r>
              <a:rPr lang="tr-TR" sz="2800" dirty="0" err="1">
                <a:solidFill>
                  <a:schemeClr val="tx2"/>
                </a:solidFill>
              </a:rPr>
              <a:t>Images</a:t>
            </a:r>
            <a:r>
              <a:rPr lang="tr-TR" sz="2800" dirty="0">
                <a:solidFill>
                  <a:schemeClr val="tx2"/>
                </a:solidFill>
              </a:rPr>
              <a:t>: </a:t>
            </a:r>
            <a:r>
              <a:rPr lang="tr-TR" sz="2800" dirty="0" err="1">
                <a:solidFill>
                  <a:schemeClr val="tx2"/>
                </a:solidFill>
              </a:rPr>
              <a:t>The</a:t>
            </a:r>
            <a:r>
              <a:rPr lang="tr-TR" sz="2800" dirty="0">
                <a:solidFill>
                  <a:schemeClr val="tx2"/>
                </a:solidFill>
              </a:rPr>
              <a:t> Case of </a:t>
            </a:r>
            <a:r>
              <a:rPr lang="tr-TR" sz="2800" dirty="0" err="1">
                <a:solidFill>
                  <a:schemeClr val="tx2"/>
                </a:solidFill>
              </a:rPr>
              <a:t>Gjerdrum</a:t>
            </a:r>
            <a:r>
              <a:rPr lang="tr-TR" sz="2800" dirty="0">
                <a:solidFill>
                  <a:schemeClr val="tx2"/>
                </a:solidFill>
              </a:rPr>
              <a:t> </a:t>
            </a:r>
            <a:r>
              <a:rPr lang="tr-TR" sz="2800" dirty="0" err="1">
                <a:solidFill>
                  <a:schemeClr val="tx2"/>
                </a:solidFill>
              </a:rPr>
              <a:t>Landslide</a:t>
            </a:r>
            <a:r>
              <a:rPr lang="tr-TR" sz="2800" dirty="0">
                <a:solidFill>
                  <a:schemeClr val="tx2"/>
                </a:solidFill>
              </a:rPr>
              <a:t> (</a:t>
            </a:r>
            <a:r>
              <a:rPr lang="tr-TR" sz="2800" dirty="0" err="1">
                <a:solidFill>
                  <a:schemeClr val="tx2"/>
                </a:solidFill>
              </a:rPr>
              <a:t>Norway</a:t>
            </a:r>
            <a:r>
              <a:rPr lang="tr-TR" sz="2800" dirty="0">
                <a:solidFill>
                  <a:schemeClr val="tx2"/>
                </a:solidFill>
              </a:rPr>
              <a:t>) in 2020Journal of </a:t>
            </a:r>
            <a:r>
              <a:rPr lang="tr-TR" sz="2800" dirty="0" err="1">
                <a:solidFill>
                  <a:schemeClr val="tx2"/>
                </a:solidFill>
              </a:rPr>
              <a:t>Geomorphological</a:t>
            </a:r>
            <a:r>
              <a:rPr lang="tr-TR" sz="2800" dirty="0">
                <a:solidFill>
                  <a:schemeClr val="tx2"/>
                </a:solidFill>
              </a:rPr>
              <a:t> </a:t>
            </a:r>
            <a:r>
              <a:rPr lang="tr-TR" sz="2800" dirty="0" err="1">
                <a:solidFill>
                  <a:schemeClr val="tx2"/>
                </a:solidFill>
              </a:rPr>
              <a:t>Researches</a:t>
            </a:r>
            <a:r>
              <a:rPr lang="tr-TR" sz="2800" dirty="0">
                <a:solidFill>
                  <a:schemeClr val="tx2"/>
                </a:solidFill>
              </a:rPr>
              <a:t>, 20 (10): 67-77</a:t>
            </a:r>
          </a:p>
          <a:p>
            <a:pPr lvl="1" algn="just"/>
            <a:endParaRPr lang="tr-TR" sz="2800" dirty="0">
              <a:solidFill>
                <a:schemeClr val="tx2"/>
              </a:solidFill>
            </a:endParaRP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EABC787A-DA21-4539-D2BB-83E8B179629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1487117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2022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756738"/>
            <a:ext cx="10778900" cy="4832092"/>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 Merkez Adresli Diğer Bilimsel Çalışmalar:</a:t>
            </a:r>
          </a:p>
          <a:p>
            <a:pPr marL="914400" lvl="1" indent="-457200" algn="just">
              <a:buFont typeface="Arial" panose="020B0604020202020204" pitchFamily="34" charset="0"/>
              <a:buChar char="•"/>
            </a:pPr>
            <a:r>
              <a:rPr lang="tr-TR" sz="2800" dirty="0">
                <a:solidFill>
                  <a:schemeClr val="tx2"/>
                </a:solidFill>
              </a:rPr>
              <a:t>Bitek D., </a:t>
            </a:r>
            <a:r>
              <a:rPr lang="tr-TR" sz="2800" dirty="0" err="1">
                <a:solidFill>
                  <a:schemeClr val="tx2"/>
                </a:solidFill>
              </a:rPr>
              <a:t>Ocakbaşı</a:t>
            </a:r>
            <a:r>
              <a:rPr lang="tr-TR" sz="2800" dirty="0">
                <a:solidFill>
                  <a:schemeClr val="tx2"/>
                </a:solidFill>
              </a:rPr>
              <a:t> E., Erenoğlu R. C. </a:t>
            </a:r>
            <a:r>
              <a:rPr lang="tr-TR" sz="2800" dirty="0" err="1">
                <a:solidFill>
                  <a:schemeClr val="tx2"/>
                </a:solidFill>
              </a:rPr>
              <a:t>Forest</a:t>
            </a:r>
            <a:r>
              <a:rPr lang="tr-TR" sz="2800" dirty="0">
                <a:solidFill>
                  <a:schemeClr val="tx2"/>
                </a:solidFill>
              </a:rPr>
              <a:t> Fire Analysis </a:t>
            </a:r>
            <a:r>
              <a:rPr lang="tr-TR" sz="2800" dirty="0" err="1">
                <a:solidFill>
                  <a:schemeClr val="tx2"/>
                </a:solidFill>
              </a:rPr>
              <a:t>with</a:t>
            </a:r>
            <a:r>
              <a:rPr lang="tr-TR" sz="2800" dirty="0">
                <a:solidFill>
                  <a:schemeClr val="tx2"/>
                </a:solidFill>
              </a:rPr>
              <a:t> Sentinel-2 </a:t>
            </a:r>
            <a:r>
              <a:rPr lang="tr-TR" sz="2800" dirty="0" err="1">
                <a:solidFill>
                  <a:schemeClr val="tx2"/>
                </a:solidFill>
              </a:rPr>
              <a:t>Satellites</a:t>
            </a:r>
            <a:r>
              <a:rPr lang="tr-TR" sz="2800" dirty="0">
                <a:solidFill>
                  <a:schemeClr val="tx2"/>
                </a:solidFill>
              </a:rPr>
              <a:t>: </a:t>
            </a:r>
            <a:r>
              <a:rPr lang="tr-TR" sz="2800" dirty="0" err="1">
                <a:solidFill>
                  <a:schemeClr val="tx2"/>
                </a:solidFill>
              </a:rPr>
              <a:t>The</a:t>
            </a:r>
            <a:r>
              <a:rPr lang="tr-TR" sz="2800" dirty="0">
                <a:solidFill>
                  <a:schemeClr val="tx2"/>
                </a:solidFill>
              </a:rPr>
              <a:t> Case of 2018 </a:t>
            </a:r>
            <a:r>
              <a:rPr lang="tr-TR" sz="2800" dirty="0" err="1">
                <a:solidFill>
                  <a:schemeClr val="tx2"/>
                </a:solidFill>
              </a:rPr>
              <a:t>Greece</a:t>
            </a:r>
            <a:r>
              <a:rPr lang="tr-TR" sz="2800" dirty="0">
                <a:solidFill>
                  <a:schemeClr val="tx2"/>
                </a:solidFill>
              </a:rPr>
              <a:t> </a:t>
            </a:r>
            <a:r>
              <a:rPr lang="tr-TR" sz="2800" dirty="0" err="1">
                <a:solidFill>
                  <a:schemeClr val="tx2"/>
                </a:solidFill>
              </a:rPr>
              <a:t>Mati</a:t>
            </a:r>
            <a:r>
              <a:rPr lang="tr-TR" sz="2800" dirty="0">
                <a:solidFill>
                  <a:schemeClr val="tx2"/>
                </a:solidFill>
              </a:rPr>
              <a:t>, </a:t>
            </a:r>
            <a:r>
              <a:rPr lang="tr-TR" sz="2800" dirty="0" err="1">
                <a:solidFill>
                  <a:schemeClr val="tx2"/>
                </a:solidFill>
              </a:rPr>
              <a:t>The</a:t>
            </a:r>
            <a:r>
              <a:rPr lang="tr-TR" sz="2800" dirty="0">
                <a:solidFill>
                  <a:schemeClr val="tx2"/>
                </a:solidFill>
              </a:rPr>
              <a:t> 6th International </a:t>
            </a:r>
            <a:r>
              <a:rPr lang="tr-TR" sz="2800" dirty="0" err="1">
                <a:solidFill>
                  <a:schemeClr val="tx2"/>
                </a:solidFill>
              </a:rPr>
              <a:t>Symposium</a:t>
            </a:r>
            <a:r>
              <a:rPr lang="tr-TR" sz="2800" dirty="0">
                <a:solidFill>
                  <a:schemeClr val="tx2"/>
                </a:solidFill>
              </a:rPr>
              <a:t> on Natural </a:t>
            </a:r>
            <a:r>
              <a:rPr lang="tr-TR" sz="2800" dirty="0" err="1">
                <a:solidFill>
                  <a:schemeClr val="tx2"/>
                </a:solidFill>
              </a:rPr>
              <a:t>Hazards</a:t>
            </a:r>
            <a:r>
              <a:rPr lang="tr-TR" sz="2800" dirty="0">
                <a:solidFill>
                  <a:schemeClr val="tx2"/>
                </a:solidFill>
              </a:rPr>
              <a:t> </a:t>
            </a:r>
            <a:r>
              <a:rPr lang="tr-TR" sz="2800" dirty="0" err="1">
                <a:solidFill>
                  <a:schemeClr val="tx2"/>
                </a:solidFill>
              </a:rPr>
              <a:t>and</a:t>
            </a:r>
            <a:r>
              <a:rPr lang="tr-TR" sz="2800" dirty="0">
                <a:solidFill>
                  <a:schemeClr val="tx2"/>
                </a:solidFill>
              </a:rPr>
              <a:t> </a:t>
            </a:r>
            <a:r>
              <a:rPr lang="tr-TR" sz="2800" dirty="0" err="1">
                <a:solidFill>
                  <a:schemeClr val="tx2"/>
                </a:solidFill>
              </a:rPr>
              <a:t>Disaster</a:t>
            </a:r>
            <a:r>
              <a:rPr lang="tr-TR" sz="2800" dirty="0">
                <a:solidFill>
                  <a:schemeClr val="tx2"/>
                </a:solidFill>
              </a:rPr>
              <a:t> Management (ISHAD2022), Bursa, Türkiye, 21 - 23 Ekim 2022, ss.100-107</a:t>
            </a:r>
          </a:p>
          <a:p>
            <a:pPr marL="914400" lvl="1" indent="-457200" algn="just">
              <a:buFont typeface="Arial" panose="020B0604020202020204" pitchFamily="34" charset="0"/>
              <a:buChar char="•"/>
            </a:pPr>
            <a:r>
              <a:rPr lang="tr-TR" sz="2800" dirty="0">
                <a:solidFill>
                  <a:schemeClr val="tx2"/>
                </a:solidFill>
              </a:rPr>
              <a:t>Erenoğlu R. C., Bitek D., Erenoğlu </a:t>
            </a:r>
            <a:r>
              <a:rPr lang="tr-TR" sz="2800" dirty="0" err="1">
                <a:solidFill>
                  <a:schemeClr val="tx2"/>
                </a:solidFill>
              </a:rPr>
              <a:t>O.An</a:t>
            </a:r>
            <a:r>
              <a:rPr lang="tr-TR" sz="2800" dirty="0">
                <a:solidFill>
                  <a:schemeClr val="tx2"/>
                </a:solidFill>
              </a:rPr>
              <a:t> Analysis of </a:t>
            </a:r>
            <a:r>
              <a:rPr lang="tr-TR" sz="2800" dirty="0" err="1">
                <a:solidFill>
                  <a:schemeClr val="tx2"/>
                </a:solidFill>
              </a:rPr>
              <a:t>Modeling</a:t>
            </a:r>
            <a:r>
              <a:rPr lang="tr-TR" sz="2800" dirty="0">
                <a:solidFill>
                  <a:schemeClr val="tx2"/>
                </a:solidFill>
              </a:rPr>
              <a:t> of </a:t>
            </a:r>
            <a:r>
              <a:rPr lang="tr-TR" sz="2800" dirty="0" err="1">
                <a:solidFill>
                  <a:schemeClr val="tx2"/>
                </a:solidFill>
              </a:rPr>
              <a:t>Landslides</a:t>
            </a:r>
            <a:r>
              <a:rPr lang="tr-TR" sz="2800" dirty="0">
                <a:solidFill>
                  <a:schemeClr val="tx2"/>
                </a:solidFill>
              </a:rPr>
              <a:t> Using </a:t>
            </a:r>
            <a:r>
              <a:rPr lang="tr-TR" sz="2800" dirty="0" err="1">
                <a:solidFill>
                  <a:schemeClr val="tx2"/>
                </a:solidFill>
              </a:rPr>
              <a:t>Sentinel</a:t>
            </a:r>
            <a:r>
              <a:rPr lang="tr-TR" sz="2800" dirty="0">
                <a:solidFill>
                  <a:schemeClr val="tx2"/>
                </a:solidFill>
              </a:rPr>
              <a:t> </a:t>
            </a:r>
            <a:r>
              <a:rPr lang="tr-TR" sz="2800" dirty="0" err="1">
                <a:solidFill>
                  <a:schemeClr val="tx2"/>
                </a:solidFill>
              </a:rPr>
              <a:t>Images</a:t>
            </a:r>
            <a:r>
              <a:rPr lang="tr-TR" sz="2800" dirty="0">
                <a:solidFill>
                  <a:schemeClr val="tx2"/>
                </a:solidFill>
              </a:rPr>
              <a:t>: </a:t>
            </a:r>
            <a:r>
              <a:rPr lang="tr-TR" sz="2800" dirty="0" err="1">
                <a:solidFill>
                  <a:schemeClr val="tx2"/>
                </a:solidFill>
              </a:rPr>
              <a:t>The</a:t>
            </a:r>
            <a:r>
              <a:rPr lang="tr-TR" sz="2800" dirty="0">
                <a:solidFill>
                  <a:schemeClr val="tx2"/>
                </a:solidFill>
              </a:rPr>
              <a:t> Case of </a:t>
            </a:r>
            <a:r>
              <a:rPr lang="tr-TR" sz="2800" dirty="0" err="1">
                <a:solidFill>
                  <a:schemeClr val="tx2"/>
                </a:solidFill>
              </a:rPr>
              <a:t>Gjerdrum</a:t>
            </a:r>
            <a:r>
              <a:rPr lang="tr-TR" sz="2800" dirty="0">
                <a:solidFill>
                  <a:schemeClr val="tx2"/>
                </a:solidFill>
              </a:rPr>
              <a:t> (</a:t>
            </a:r>
            <a:r>
              <a:rPr lang="tr-TR" sz="2800" dirty="0" err="1">
                <a:solidFill>
                  <a:schemeClr val="tx2"/>
                </a:solidFill>
              </a:rPr>
              <a:t>Norway</a:t>
            </a:r>
            <a:r>
              <a:rPr lang="tr-TR" sz="2800" dirty="0">
                <a:solidFill>
                  <a:schemeClr val="tx2"/>
                </a:solidFill>
              </a:rPr>
              <a:t>) </a:t>
            </a:r>
            <a:r>
              <a:rPr lang="tr-TR" sz="2800" dirty="0" err="1">
                <a:solidFill>
                  <a:schemeClr val="tx2"/>
                </a:solidFill>
              </a:rPr>
              <a:t>Landslide</a:t>
            </a:r>
            <a:r>
              <a:rPr lang="tr-TR" sz="2800" dirty="0">
                <a:solidFill>
                  <a:schemeClr val="tx2"/>
                </a:solidFill>
              </a:rPr>
              <a:t>, 30 </a:t>
            </a:r>
            <a:r>
              <a:rPr lang="tr-TR" sz="2800" dirty="0" err="1">
                <a:solidFill>
                  <a:schemeClr val="tx2"/>
                </a:solidFill>
              </a:rPr>
              <a:t>December</a:t>
            </a:r>
            <a:r>
              <a:rPr lang="tr-TR" sz="2800" dirty="0">
                <a:solidFill>
                  <a:schemeClr val="tx2"/>
                </a:solidFill>
              </a:rPr>
              <a:t> 2020, </a:t>
            </a:r>
            <a:r>
              <a:rPr lang="tr-TR" sz="2800" dirty="0" err="1">
                <a:solidFill>
                  <a:schemeClr val="tx2"/>
                </a:solidFill>
              </a:rPr>
              <a:t>The</a:t>
            </a:r>
            <a:r>
              <a:rPr lang="tr-TR" sz="2800" dirty="0">
                <a:solidFill>
                  <a:schemeClr val="tx2"/>
                </a:solidFill>
              </a:rPr>
              <a:t> International </a:t>
            </a:r>
            <a:r>
              <a:rPr lang="tr-TR" sz="2800" dirty="0" err="1">
                <a:solidFill>
                  <a:schemeClr val="tx2"/>
                </a:solidFill>
              </a:rPr>
              <a:t>Geomorphology</a:t>
            </a:r>
            <a:r>
              <a:rPr lang="tr-TR" sz="2800" dirty="0">
                <a:solidFill>
                  <a:schemeClr val="tx2"/>
                </a:solidFill>
              </a:rPr>
              <a:t> </a:t>
            </a:r>
            <a:r>
              <a:rPr lang="tr-TR" sz="2800" dirty="0" err="1">
                <a:solidFill>
                  <a:schemeClr val="tx2"/>
                </a:solidFill>
              </a:rPr>
              <a:t>Symposium</a:t>
            </a:r>
            <a:r>
              <a:rPr lang="tr-TR" sz="2800" dirty="0">
                <a:solidFill>
                  <a:schemeClr val="tx2"/>
                </a:solidFill>
              </a:rPr>
              <a:t> 2022 (UJES2022), Manisa, Türkiye, 6 - 08 Ekim 2022, ss.100- 105</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126173D0-4AEB-0E3E-ABD3-CC6B6BAE18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45197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2022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756738"/>
            <a:ext cx="10778900" cy="2246769"/>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 Merkez Adresli Diğer Bilimsel Çalışmalar:</a:t>
            </a:r>
          </a:p>
          <a:p>
            <a:pPr marL="914400" lvl="1" indent="-457200" algn="just">
              <a:buFont typeface="Arial" panose="020B0604020202020204" pitchFamily="34" charset="0"/>
              <a:buChar char="•"/>
            </a:pPr>
            <a:r>
              <a:rPr lang="tr-TR" sz="2800" dirty="0">
                <a:solidFill>
                  <a:schemeClr val="tx2"/>
                </a:solidFill>
              </a:rPr>
              <a:t>Bitek D., </a:t>
            </a:r>
            <a:r>
              <a:rPr lang="tr-TR" sz="2800" dirty="0" err="1">
                <a:solidFill>
                  <a:schemeClr val="tx2"/>
                </a:solidFill>
              </a:rPr>
              <a:t>Ocakbaşı</a:t>
            </a:r>
            <a:r>
              <a:rPr lang="tr-TR" sz="2800" dirty="0">
                <a:solidFill>
                  <a:schemeClr val="tx2"/>
                </a:solidFill>
              </a:rPr>
              <a:t> E., Erenoğlu R. C.Sentinel-1 Uydusu ile Petrol Sızıntısı Analizi Üzerine Bir İnceleme: 2019 Endonezya </a:t>
            </a:r>
            <a:r>
              <a:rPr lang="tr-TR" sz="2800" dirty="0" err="1">
                <a:solidFill>
                  <a:schemeClr val="tx2"/>
                </a:solidFill>
              </a:rPr>
              <a:t>Karawang</a:t>
            </a:r>
            <a:r>
              <a:rPr lang="tr-TR" sz="2800" dirty="0">
                <a:solidFill>
                  <a:schemeClr val="tx2"/>
                </a:solidFill>
              </a:rPr>
              <a:t> Örneği, TMMOB 7. CBS Kongresi, Ankara, Türkiye, 3 - 05 Ekim 2022, cilt.1, sa.1, ss.100-101</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3B554B8D-C4D4-C7CC-6353-173922ABF5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287452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sp>
        <p:nvSpPr>
          <p:cNvPr id="9" name="Başlık 1">
            <a:extLst>
              <a:ext uri="{FF2B5EF4-FFF2-40B4-BE49-F238E27FC236}">
                <a16:creationId xmlns:a16="http://schemas.microsoft.com/office/drawing/2014/main" id="{D3371F25-76AC-DD6D-DD88-1044F50F8FC1}"/>
              </a:ext>
            </a:extLst>
          </p:cNvPr>
          <p:cNvSpPr txBox="1">
            <a:spLocks/>
          </p:cNvSpPr>
          <p:nvPr/>
        </p:nvSpPr>
        <p:spPr>
          <a:xfrm>
            <a:off x="4075615" y="3300730"/>
            <a:ext cx="3925385" cy="58547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sz="2400" b="0" i="0" u="none" strike="noStrike" baseline="0" dirty="0">
                <a:solidFill>
                  <a:schemeClr val="bg1"/>
                </a:solidFill>
                <a:latin typeface="CIDFont+F1"/>
              </a:rPr>
              <a:t>(Ocak </a:t>
            </a:r>
            <a:r>
              <a:rPr lang="tr-TR" sz="2400" b="0" i="0" u="none" strike="noStrike" baseline="0" dirty="0">
                <a:solidFill>
                  <a:schemeClr val="bg1"/>
                </a:solidFill>
                <a:latin typeface="CIDFont+F2"/>
              </a:rPr>
              <a:t>‐ </a:t>
            </a:r>
            <a:r>
              <a:rPr lang="tr-TR" sz="2400" b="0" i="0" u="none" strike="noStrike" baseline="0" dirty="0">
                <a:solidFill>
                  <a:schemeClr val="bg1"/>
                </a:solidFill>
                <a:latin typeface="CIDFont+F1"/>
              </a:rPr>
              <a:t>Aralık 2020 Dönemi)</a:t>
            </a:r>
            <a:endParaRPr lang="tr-TR" sz="5400" b="1" dirty="0">
              <a:solidFill>
                <a:schemeClr val="bg1"/>
              </a:solidFill>
            </a:endParaRPr>
          </a:p>
        </p:txBody>
      </p:sp>
      <p:sp>
        <p:nvSpPr>
          <p:cNvPr id="4" name="Şerit: Yukarı Bükülmüş 3">
            <a:extLst>
              <a:ext uri="{FF2B5EF4-FFF2-40B4-BE49-F238E27FC236}">
                <a16:creationId xmlns:a16="http://schemas.microsoft.com/office/drawing/2014/main" id="{AB95979B-1269-92B5-D398-90CB2C9F722B}"/>
              </a:ext>
            </a:extLst>
          </p:cNvPr>
          <p:cNvSpPr/>
          <p:nvPr/>
        </p:nvSpPr>
        <p:spPr>
          <a:xfrm>
            <a:off x="2987040" y="2385060"/>
            <a:ext cx="6979919" cy="1501140"/>
          </a:xfrm>
          <a:prstGeom prst="ribbon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4875714" y="2705100"/>
            <a:ext cx="4108265" cy="861060"/>
          </a:xfrm>
        </p:spPr>
        <p:txBody>
          <a:bodyPr>
            <a:normAutofit/>
          </a:bodyPr>
          <a:lstStyle/>
          <a:p>
            <a:r>
              <a:rPr lang="tr-TR" sz="3600" b="1" dirty="0">
                <a:solidFill>
                  <a:schemeClr val="bg1"/>
                </a:solidFill>
              </a:rPr>
              <a:t>TEŞEKKÜRLER</a:t>
            </a:r>
            <a:endParaRPr lang="tr-TR" b="1" dirty="0">
              <a:solidFill>
                <a:schemeClr val="bg1"/>
              </a:solidFill>
            </a:endParaRPr>
          </a:p>
        </p:txBody>
      </p:sp>
      <p:pic>
        <p:nvPicPr>
          <p:cNvPr id="3" name="Resim 5">
            <a:extLst>
              <a:ext uri="{FF2B5EF4-FFF2-40B4-BE49-F238E27FC236}">
                <a16:creationId xmlns:a16="http://schemas.microsoft.com/office/drawing/2014/main" id="{0C4ECDD7-9F7C-29BC-048A-C7507FD316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930601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1936758" y="1374427"/>
            <a:ext cx="9601200" cy="1485900"/>
          </a:xfrm>
        </p:spPr>
        <p:txBody>
          <a:bodyPr>
            <a:normAutofit/>
          </a:bodyPr>
          <a:lstStyle/>
          <a:p>
            <a:pPr algn="ctr"/>
            <a:r>
              <a:rPr lang="tr-TR" sz="4800" dirty="0"/>
              <a:t>UZAKTAN ALGILAMA ARAŞTIRMA ve UYGULAMA MERKEZİ</a:t>
            </a:r>
          </a:p>
        </p:txBody>
      </p:sp>
      <p:sp>
        <p:nvSpPr>
          <p:cNvPr id="4" name="Metin kutusu 3">
            <a:extLst>
              <a:ext uri="{FF2B5EF4-FFF2-40B4-BE49-F238E27FC236}">
                <a16:creationId xmlns:a16="http://schemas.microsoft.com/office/drawing/2014/main" id="{16208E2A-E342-1647-0B99-6983EF6CA7FE}"/>
              </a:ext>
            </a:extLst>
          </p:cNvPr>
          <p:cNvSpPr txBox="1"/>
          <p:nvPr/>
        </p:nvSpPr>
        <p:spPr>
          <a:xfrm>
            <a:off x="3759200" y="3575601"/>
            <a:ext cx="7239000" cy="584775"/>
          </a:xfrm>
          <a:prstGeom prst="rect">
            <a:avLst/>
          </a:prstGeom>
          <a:noFill/>
        </p:spPr>
        <p:txBody>
          <a:bodyPr wrap="square" rtlCol="0">
            <a:spAutoFit/>
          </a:bodyPr>
          <a:lstStyle/>
          <a:p>
            <a:r>
              <a:rPr lang="tr-TR" sz="3200" dirty="0">
                <a:solidFill>
                  <a:schemeClr val="tx2"/>
                </a:solidFill>
              </a:rPr>
              <a:t>2022 Yılı Faaliyet Raporu Sunumu</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6" name="Resim 5">
            <a:extLst>
              <a:ext uri="{FF2B5EF4-FFF2-40B4-BE49-F238E27FC236}">
                <a16:creationId xmlns:a16="http://schemas.microsoft.com/office/drawing/2014/main" id="{146D7332-AEE1-8A1B-3717-24B23E5088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26994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Kuruluş:</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1815882"/>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Çanakkale Onsekiz Mart Üniversitesi Uzaktan Algılama Araştırma ve Uygulama Merkezi (UZAL), 12 Haziran 2005 tarih ve 25843 sayılı Resmî Gazete ’de yayınlanan yönetmeliği ile faaliyetlerine resmen başlamıştır.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60FCA179-7A3D-1B9F-E985-1B523B2FB0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195013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Misyon:</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Misyonumuz; uzaktan algılama, sayısal görüntü işleme, coğrafi bilgi sistemleri, uydu ve uzay teknolojileri, küresel konumlama sistemi ve benzeri alanlarda ortaya çıkan ihtiyaçları ve gelişmeleri takip ederek lisans ve lisansüstü düzeyde eğitim-öğretimi, tez çalışmalarını ve bilimsel araştırmaları desteklemek, geliştirmek, bu alanla ilgili kitaplık, yayın, yazılım ve görüntü arşivi oluşturmak ve ilgili kuruluşlarla iş birliğinin gelişmesine katkıda bulunmaktır.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1A5C491F-2B22-5C2E-0BFB-3E95CA81EA3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192319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Vizyon:</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Vizyonumuz; uzaktan algılama, sayısal görüntü işleme, coğrafi bilgi sistemleri, uydu ve uzay teknolojileri, küresel konumlama sistemi ve benzeri alanlarda son gelişmeleri takip edip bu gelişmeler doğrultusunda uluslararası nitelikle tez çalışmaları, bilimsel araştırmalar ve uygulama projeleri planlayan, destekleyen, üreten, öneren ve hayata geçiren bir araştırma ve uygulama merkezi olmaktır.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54263678-A931-1667-7972-D47D2B39498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07581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Merkezin Amacı:</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2246769"/>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İletişime ve bilgi teknolojisine dayalı olarak lisans ve lisansüstü düzeyde ve eğitim programları kapsamında uzaktan yapılan eğitim faaliyetlerini, ilgili bilimsel etkinlikleri ve uygulamaları organize etmek, yürütmek, desteklemek, geliştirmek ve ilgili kuruluşlarla iş birliğinin gelişmesine katkıda bulunmaktır.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D22DA4FD-B98E-499E-B556-942CBF01C0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323481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Merkezin Hedefleri: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Lisans ve lisansüstü düzeyde; uzaktan algılama, sayısal görüntü işleme, coğrafi bilgi sistemleri, uydu ve uzay teknolojileri, küresel konumlama sistemi ve benzeri alanlarda eğitim-öğretimi, tez çalışmalarını ve bilimsel araştırmaları desteklemek, geliştirmek, uygulama projeleri planlamak, önermek ve hayata geçirmek, </a:t>
            </a:r>
          </a:p>
          <a:p>
            <a:pPr marL="457200" indent="-457200" algn="just">
              <a:buFont typeface="Wingdings" panose="05000000000000000000" pitchFamily="2" charset="2"/>
              <a:buChar char="Ø"/>
            </a:pPr>
            <a:r>
              <a:rPr lang="tr-TR" sz="2800" dirty="0">
                <a:solidFill>
                  <a:schemeClr val="tx2"/>
                </a:solidFill>
              </a:rPr>
              <a:t>Çalışma alanı ile ilgili kitaplık, yayın, yazılım ve görüntü arşivi oluşturmak,</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62EC1702-65FA-1810-FA44-74C8D67C65F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255220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Merkezin Hedefleri: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2677656"/>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Çalışma alanına giren konularda kongre, konferans, sempozyum, seminer, kurs, özel günler ve benzeri ulusal ve uluslararası bilimsel toplantılar düzenlemek, çalışmalarla ilgili gelişmeleri kamuoyuna duyurmak,</a:t>
            </a:r>
          </a:p>
          <a:p>
            <a:pPr marL="457200" indent="-457200" algn="just">
              <a:buFont typeface="Wingdings" panose="05000000000000000000" pitchFamily="2" charset="2"/>
              <a:buChar char="Ø"/>
            </a:pPr>
            <a:r>
              <a:rPr lang="tr-TR" sz="2800" dirty="0">
                <a:solidFill>
                  <a:schemeClr val="tx2"/>
                </a:solidFill>
              </a:rPr>
              <a:t>Amaca uygun yurtiçi ve yurtdışı kuruluşlarla iş birliği yapmak, bilgi ve eleman değişiminde bulunmak</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62AE472B-EAE6-CA89-5157-0B13D728398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222105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sp>
        <p:nvSpPr>
          <p:cNvPr id="3" name="Ok: Sağ 2">
            <a:extLst>
              <a:ext uri="{FF2B5EF4-FFF2-40B4-BE49-F238E27FC236}">
                <a16:creationId xmlns:a16="http://schemas.microsoft.com/office/drawing/2014/main" id="{D1ED3548-049A-1A75-BB5C-1E974DEE5394}"/>
              </a:ext>
            </a:extLst>
          </p:cNvPr>
          <p:cNvSpPr/>
          <p:nvPr/>
        </p:nvSpPr>
        <p:spPr>
          <a:xfrm>
            <a:off x="3261360" y="1844040"/>
            <a:ext cx="6133015" cy="2796540"/>
          </a:xfrm>
          <a:prstGeom prst="rightArrow">
            <a:avLst/>
          </a:prstGeom>
          <a:solidFill>
            <a:srgbClr val="2B7D6D"/>
          </a:solidFill>
          <a:ln w="3175">
            <a:solidFill>
              <a:schemeClr val="accent4">
                <a:lumMod val="50000"/>
              </a:schemeClr>
            </a:solidFill>
          </a:ln>
          <a:scene3d>
            <a:camera prst="orthographicFront"/>
            <a:lightRig rig="morning" dir="t"/>
          </a:scene3d>
          <a:sp3d prstMaterial="dkEdge">
            <a:bevelT w="165100" prst="coolSlant"/>
            <a:bevelB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3892735" y="2781300"/>
            <a:ext cx="4108265" cy="861060"/>
          </a:xfrm>
        </p:spPr>
        <p:txBody>
          <a:bodyPr>
            <a:normAutofit/>
          </a:bodyPr>
          <a:lstStyle/>
          <a:p>
            <a:r>
              <a:rPr lang="tr-TR" sz="3600" b="1" dirty="0">
                <a:solidFill>
                  <a:schemeClr val="bg1"/>
                </a:solidFill>
              </a:rPr>
              <a:t>2022 FAALİYETLERİ</a:t>
            </a:r>
            <a:endParaRPr lang="tr-TR" b="1" dirty="0">
              <a:solidFill>
                <a:schemeClr val="bg1"/>
              </a:solidFill>
            </a:endParaRPr>
          </a:p>
        </p:txBody>
      </p:sp>
      <p:sp>
        <p:nvSpPr>
          <p:cNvPr id="9" name="Başlık 1">
            <a:extLst>
              <a:ext uri="{FF2B5EF4-FFF2-40B4-BE49-F238E27FC236}">
                <a16:creationId xmlns:a16="http://schemas.microsoft.com/office/drawing/2014/main" id="{D3371F25-76AC-DD6D-DD88-1044F50F8FC1}"/>
              </a:ext>
            </a:extLst>
          </p:cNvPr>
          <p:cNvSpPr txBox="1">
            <a:spLocks/>
          </p:cNvSpPr>
          <p:nvPr/>
        </p:nvSpPr>
        <p:spPr>
          <a:xfrm>
            <a:off x="4075615" y="3300730"/>
            <a:ext cx="3925385" cy="58547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sz="2400" b="0" i="0" u="none" strike="noStrike" baseline="0" dirty="0">
                <a:solidFill>
                  <a:schemeClr val="bg1"/>
                </a:solidFill>
                <a:latin typeface="CIDFont+F1"/>
              </a:rPr>
              <a:t>(Ocak </a:t>
            </a:r>
            <a:r>
              <a:rPr lang="tr-TR" sz="2400" b="0" i="0" u="none" strike="noStrike" baseline="0" dirty="0">
                <a:solidFill>
                  <a:schemeClr val="bg1"/>
                </a:solidFill>
                <a:latin typeface="CIDFont+F2"/>
              </a:rPr>
              <a:t>‐ </a:t>
            </a:r>
            <a:r>
              <a:rPr lang="tr-TR" sz="2400" b="0" i="0" u="none" strike="noStrike" baseline="0" dirty="0">
                <a:solidFill>
                  <a:schemeClr val="bg1"/>
                </a:solidFill>
                <a:latin typeface="CIDFont+F1"/>
              </a:rPr>
              <a:t>Aralık 2022 Dönemi)</a:t>
            </a:r>
            <a:endParaRPr lang="tr-TR" sz="5400" b="1" dirty="0">
              <a:solidFill>
                <a:schemeClr val="bg1"/>
              </a:solidFill>
            </a:endParaRPr>
          </a:p>
        </p:txBody>
      </p:sp>
      <p:pic>
        <p:nvPicPr>
          <p:cNvPr id="4" name="Resim 5">
            <a:extLst>
              <a:ext uri="{FF2B5EF4-FFF2-40B4-BE49-F238E27FC236}">
                <a16:creationId xmlns:a16="http://schemas.microsoft.com/office/drawing/2014/main" id="{B8C8207D-C117-E40E-677C-4568EFE5A9E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980747305"/>
      </p:ext>
    </p:extLst>
  </p:cSld>
  <p:clrMapOvr>
    <a:masterClrMapping/>
  </p:clrMapOvr>
</p:sld>
</file>

<file path=ppt/theme/theme1.xml><?xml version="1.0" encoding="utf-8"?>
<a:theme xmlns:a="http://schemas.openxmlformats.org/drawingml/2006/main" name="Kırpma">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Kırpma">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ırpm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F8A5DDCCBB3A54EB23F45B095037E94" ma:contentTypeVersion="8" ma:contentTypeDescription="Yeni belge oluşturun." ma:contentTypeScope="" ma:versionID="cd17eda529e094cb76fbc5e8ad239af4">
  <xsd:schema xmlns:xsd="http://www.w3.org/2001/XMLSchema" xmlns:xs="http://www.w3.org/2001/XMLSchema" xmlns:p="http://schemas.microsoft.com/office/2006/metadata/properties" xmlns:ns3="985f995d-ee37-4534-bd21-e916c7ea291b" xmlns:ns4="4fa2fc79-4008-4cb6-9866-39177978b09e" targetNamespace="http://schemas.microsoft.com/office/2006/metadata/properties" ma:root="true" ma:fieldsID="6f45e387616c04b99549c4689a0ec554" ns3:_="" ns4:_="">
    <xsd:import namespace="985f995d-ee37-4534-bd21-e916c7ea291b"/>
    <xsd:import namespace="4fa2fc79-4008-4cb6-9866-39177978b09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f995d-ee37-4534-bd21-e916c7ea29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a2fc79-4008-4cb6-9866-39177978b09e" elementFormDefault="qualified">
    <xsd:import namespace="http://schemas.microsoft.com/office/2006/documentManagement/types"/>
    <xsd:import namespace="http://schemas.microsoft.com/office/infopath/2007/PartnerControls"/>
    <xsd:element name="SharedWithUsers" ma:index="12"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Ayrıntıları ile Paylaşıldı" ma:internalName="SharedWithDetails" ma:readOnly="true">
      <xsd:simpleType>
        <xsd:restriction base="dms:Note">
          <xsd:maxLength value="255"/>
        </xsd:restriction>
      </xsd:simpleType>
    </xsd:element>
    <xsd:element name="SharingHintHash" ma:index="14" nillable="true" ma:displayName="İpucu Paylaşımı Karması"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85f995d-ee37-4534-bd21-e916c7ea291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4483E2-6DEC-48A8-8271-76BE3614EF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5f995d-ee37-4534-bd21-e916c7ea291b"/>
    <ds:schemaRef ds:uri="4fa2fc79-4008-4cb6-9866-39177978b0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866D5F-8599-427C-A546-E1BE5B059877}">
  <ds:schemaRef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schemas.microsoft.com/office/2006/metadata/properties"/>
    <ds:schemaRef ds:uri="http://purl.org/dc/terms/"/>
    <ds:schemaRef ds:uri="4fa2fc79-4008-4cb6-9866-39177978b09e"/>
    <ds:schemaRef ds:uri="985f995d-ee37-4534-bd21-e916c7ea291b"/>
  </ds:schemaRefs>
</ds:datastoreItem>
</file>

<file path=customXml/itemProps3.xml><?xml version="1.0" encoding="utf-8"?>
<ds:datastoreItem xmlns:ds="http://schemas.openxmlformats.org/officeDocument/2006/customXml" ds:itemID="{6013E2E4-204A-4046-A7DD-0B086209CD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TM10001105[[fn=Kırpma]]</Template>
  <TotalTime>134</TotalTime>
  <Words>874</Words>
  <Application>Microsoft Office PowerPoint</Application>
  <PresentationFormat>Widescreen</PresentationFormat>
  <Paragraphs>44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CIDFont+F1</vt:lpstr>
      <vt:lpstr>CIDFont+F2</vt:lpstr>
      <vt:lpstr>Franklin Gothic Book</vt:lpstr>
      <vt:lpstr>Wingdings</vt:lpstr>
      <vt:lpstr>Kırpma</vt:lpstr>
      <vt:lpstr>PowerPoint Presentation</vt:lpstr>
      <vt:lpstr>UZAKTAN ALGILAMA ARAŞTIRMA ve UYGULAMA MERKEZİ</vt:lpstr>
      <vt:lpstr>Kuruluş:</vt:lpstr>
      <vt:lpstr>Misyon:</vt:lpstr>
      <vt:lpstr>Vizyon:</vt:lpstr>
      <vt:lpstr>Merkezin Amacı:</vt:lpstr>
      <vt:lpstr>Merkezin Hedefleri:</vt:lpstr>
      <vt:lpstr>Merkezin Hedefleri:</vt:lpstr>
      <vt:lpstr>2022 FAALİYETLERİ</vt:lpstr>
      <vt:lpstr>2022 Faaliyetleri:</vt:lpstr>
      <vt:lpstr>2022 Faaliyetleri:</vt:lpstr>
      <vt:lpstr>2022 Faaliyetleri:</vt:lpstr>
      <vt:lpstr>2022 Faaliyetleri:</vt:lpstr>
      <vt:lpstr>PowerPoint Presentation</vt:lpstr>
      <vt:lpstr>2022 Faaliyetleri:</vt:lpstr>
      <vt:lpstr>2022 Faaliyetleri:</vt:lpstr>
      <vt:lpstr>2022 Faaliyetleri:</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Esra Eren</dc:creator>
  <cp:lastModifiedBy>Esra Eren</cp:lastModifiedBy>
  <cp:revision>7</cp:revision>
  <dcterms:created xsi:type="dcterms:W3CDTF">2023-12-23T20:46:01Z</dcterms:created>
  <dcterms:modified xsi:type="dcterms:W3CDTF">2024-01-18T17:11:55Z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0x0101008F8A5DDCCBB3A54EB23F45B095037E94</vt:lpwstr>
  </property>
</Properties>
</file>